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7"/>
  </p:notesMasterIdLst>
  <p:sldIdLst>
    <p:sldId id="1027" r:id="rId2"/>
    <p:sldId id="1028" r:id="rId3"/>
    <p:sldId id="256" r:id="rId4"/>
    <p:sldId id="809" r:id="rId5"/>
    <p:sldId id="3174" r:id="rId6"/>
    <p:sldId id="1162" r:id="rId7"/>
    <p:sldId id="2959" r:id="rId8"/>
    <p:sldId id="320" r:id="rId9"/>
    <p:sldId id="2960" r:id="rId10"/>
    <p:sldId id="2029" r:id="rId11"/>
    <p:sldId id="2963" r:id="rId12"/>
    <p:sldId id="2173" r:id="rId13"/>
    <p:sldId id="2006" r:id="rId14"/>
    <p:sldId id="3112" r:id="rId15"/>
    <p:sldId id="3113" r:id="rId16"/>
    <p:sldId id="2030" r:id="rId17"/>
    <p:sldId id="2073" r:id="rId18"/>
    <p:sldId id="3144" r:id="rId19"/>
    <p:sldId id="1092" r:id="rId20"/>
    <p:sldId id="3145" r:id="rId21"/>
    <p:sldId id="1327" r:id="rId22"/>
    <p:sldId id="1232" r:id="rId23"/>
    <p:sldId id="3146" r:id="rId24"/>
    <p:sldId id="1207" r:id="rId25"/>
    <p:sldId id="1322" r:id="rId26"/>
    <p:sldId id="1329" r:id="rId27"/>
    <p:sldId id="1324" r:id="rId28"/>
    <p:sldId id="1333" r:id="rId29"/>
    <p:sldId id="3148" r:id="rId30"/>
    <p:sldId id="1305" r:id="rId31"/>
    <p:sldId id="2032" r:id="rId32"/>
    <p:sldId id="2033" r:id="rId33"/>
    <p:sldId id="2035" r:id="rId34"/>
    <p:sldId id="2036" r:id="rId35"/>
    <p:sldId id="2025" r:id="rId36"/>
    <p:sldId id="3114" r:id="rId37"/>
    <p:sldId id="583" r:id="rId38"/>
    <p:sldId id="584" r:id="rId39"/>
    <p:sldId id="3118" r:id="rId40"/>
    <p:sldId id="3117" r:id="rId41"/>
    <p:sldId id="3119" r:id="rId42"/>
    <p:sldId id="3120" r:id="rId43"/>
    <p:sldId id="3142" r:id="rId44"/>
    <p:sldId id="3143" r:id="rId45"/>
    <p:sldId id="3115" r:id="rId46"/>
    <p:sldId id="289" r:id="rId47"/>
    <p:sldId id="306" r:id="rId48"/>
    <p:sldId id="290" r:id="rId49"/>
    <p:sldId id="468" r:id="rId50"/>
    <p:sldId id="559" r:id="rId51"/>
    <p:sldId id="3151" r:id="rId52"/>
    <p:sldId id="3152" r:id="rId53"/>
    <p:sldId id="623" r:id="rId54"/>
    <p:sldId id="268" r:id="rId55"/>
    <p:sldId id="2165" r:id="rId56"/>
    <p:sldId id="2167" r:id="rId57"/>
    <p:sldId id="2166" r:id="rId58"/>
    <p:sldId id="3154" r:id="rId59"/>
    <p:sldId id="3155" r:id="rId60"/>
    <p:sldId id="2106" r:id="rId61"/>
    <p:sldId id="1285" r:id="rId62"/>
    <p:sldId id="3150" r:id="rId63"/>
    <p:sldId id="1264" r:id="rId64"/>
    <p:sldId id="1336" r:id="rId65"/>
    <p:sldId id="3056"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729"/>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27" autoAdjust="0"/>
  </p:normalViewPr>
  <p:slideViewPr>
    <p:cSldViewPr>
      <p:cViewPr varScale="1">
        <p:scale>
          <a:sx n="118" d="100"/>
          <a:sy n="118" d="100"/>
        </p:scale>
        <p:origin x="132" y="420"/>
      </p:cViewPr>
      <p:guideLst>
        <p:guide orient="horz" pos="2160"/>
        <p:guide pos="3840"/>
      </p:guideLst>
    </p:cSldViewPr>
  </p:slideViewPr>
  <p:notesTextViewPr>
    <p:cViewPr>
      <p:scale>
        <a:sx n="100" d="100"/>
        <a:sy n="100" d="100"/>
      </p:scale>
      <p:origin x="0" y="0"/>
    </p:cViewPr>
  </p:notesTextViewPr>
  <p:sorterViewPr>
    <p:cViewPr>
      <p:scale>
        <a:sx n="66" d="100"/>
        <a:sy n="66" d="100"/>
      </p:scale>
      <p:origin x="0" y="-12090"/>
    </p:cViewPr>
  </p:sorterViewPr>
  <p:notesViewPr>
    <p:cSldViewPr>
      <p:cViewPr varScale="1">
        <p:scale>
          <a:sx n="129" d="100"/>
          <a:sy n="129" d="100"/>
        </p:scale>
        <p:origin x="4860"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Pool1</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Sheet1!$B$2:$B$11</c:f>
              <c:numCache>
                <c:formatCode>General</c:formatCode>
                <c:ptCount val="10"/>
                <c:pt idx="0">
                  <c:v>32</c:v>
                </c:pt>
                <c:pt idx="1">
                  <c:v>32</c:v>
                </c:pt>
                <c:pt idx="2">
                  <c:v>28</c:v>
                </c:pt>
                <c:pt idx="3">
                  <c:v>33</c:v>
                </c:pt>
                <c:pt idx="4">
                  <c:v>46</c:v>
                </c:pt>
                <c:pt idx="5">
                  <c:v>44</c:v>
                </c:pt>
                <c:pt idx="6">
                  <c:v>50</c:v>
                </c:pt>
                <c:pt idx="7">
                  <c:v>45</c:v>
                </c:pt>
                <c:pt idx="8">
                  <c:v>71</c:v>
                </c:pt>
                <c:pt idx="9">
                  <c:v>60</c:v>
                </c:pt>
              </c:numCache>
            </c:numRef>
          </c:val>
          <c:extLst>
            <c:ext xmlns:c16="http://schemas.microsoft.com/office/drawing/2014/chart" uri="{C3380CC4-5D6E-409C-BE32-E72D297353CC}">
              <c16:uniqueId val="{00000000-7AD5-482F-8D95-A4FD428172AD}"/>
            </c:ext>
          </c:extLst>
        </c:ser>
        <c:ser>
          <c:idx val="1"/>
          <c:order val="1"/>
          <c:tx>
            <c:strRef>
              <c:f>Sheet1!$C$1</c:f>
              <c:strCache>
                <c:ptCount val="1"/>
                <c:pt idx="0">
                  <c:v>Pool2</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Sheet1!$C$2:$C$11</c:f>
              <c:numCache>
                <c:formatCode>General</c:formatCode>
                <c:ptCount val="10"/>
                <c:pt idx="0">
                  <c:v>54</c:v>
                </c:pt>
                <c:pt idx="1">
                  <c:v>45</c:v>
                </c:pt>
                <c:pt idx="2">
                  <c:v>46</c:v>
                </c:pt>
                <c:pt idx="3">
                  <c:v>55</c:v>
                </c:pt>
                <c:pt idx="4">
                  <c:v>66</c:v>
                </c:pt>
                <c:pt idx="5">
                  <c:v>55</c:v>
                </c:pt>
                <c:pt idx="6">
                  <c:v>66</c:v>
                </c:pt>
                <c:pt idx="7">
                  <c:v>72</c:v>
                </c:pt>
                <c:pt idx="8">
                  <c:v>55</c:v>
                </c:pt>
                <c:pt idx="9">
                  <c:v>44</c:v>
                </c:pt>
              </c:numCache>
            </c:numRef>
          </c:val>
          <c:extLst>
            <c:ext xmlns:c16="http://schemas.microsoft.com/office/drawing/2014/chart" uri="{C3380CC4-5D6E-409C-BE32-E72D297353CC}">
              <c16:uniqueId val="{00000001-7AD5-482F-8D95-A4FD428172AD}"/>
            </c:ext>
          </c:extLst>
        </c:ser>
        <c:dLbls>
          <c:showLegendKey val="0"/>
          <c:showVal val="0"/>
          <c:showCatName val="0"/>
          <c:showSerName val="0"/>
          <c:showPercent val="0"/>
          <c:showBubbleSize val="0"/>
        </c:dLbls>
        <c:axId val="315799080"/>
        <c:axId val="315793984"/>
      </c:radarChart>
      <c:catAx>
        <c:axId val="315799080"/>
        <c:scaling>
          <c:orientation val="minMax"/>
        </c:scaling>
        <c:delete val="0"/>
        <c:axPos val="b"/>
        <c:majorGridlines/>
        <c:numFmt formatCode="General" sourceLinked="0"/>
        <c:majorTickMark val="out"/>
        <c:minorTickMark val="none"/>
        <c:tickLblPos val="nextTo"/>
        <c:crossAx val="315793984"/>
        <c:crosses val="autoZero"/>
        <c:auto val="1"/>
        <c:lblAlgn val="ctr"/>
        <c:lblOffset val="100"/>
        <c:noMultiLvlLbl val="0"/>
      </c:catAx>
      <c:valAx>
        <c:axId val="315793984"/>
        <c:scaling>
          <c:orientation val="minMax"/>
        </c:scaling>
        <c:delete val="0"/>
        <c:axPos val="l"/>
        <c:majorGridlines/>
        <c:numFmt formatCode="General" sourceLinked="1"/>
        <c:majorTickMark val="cross"/>
        <c:minorTickMark val="none"/>
        <c:tickLblPos val="nextTo"/>
        <c:crossAx val="315799080"/>
        <c:crosses val="autoZero"/>
        <c:crossBetween val="between"/>
      </c:valAx>
    </c:plotArea>
    <c:legend>
      <c:legendPos val="r"/>
      <c:overlay val="0"/>
    </c:legend>
    <c:plotVisOnly val="1"/>
    <c:dispBlanksAs val="gap"/>
    <c:showDLblsOverMax val="0"/>
  </c:chart>
  <c:txPr>
    <a:bodyPr/>
    <a:lstStyle/>
    <a:p>
      <a:pPr>
        <a:defRPr>
          <a:solidFill>
            <a:schemeClr val="bg2"/>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9AD179-58BA-4268-BB8B-F5F34B022A36}" type="datetimeFigureOut">
              <a:rPr lang="en-US" smtClean="0"/>
              <a:pPr/>
              <a:t>11/2/2025</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7328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A9838C82-E9C4-4A05-A085-94C856BD6EF3}" type="slidenum">
              <a:rPr lang="fr-FR" smtClean="0"/>
              <a:pPr>
                <a:defRPr/>
              </a:pPr>
              <a:t>19</a:t>
            </a:fld>
            <a:endParaRPr lang="fr-FR"/>
          </a:p>
        </p:txBody>
      </p:sp>
    </p:spTree>
    <p:extLst>
      <p:ext uri="{BB962C8B-B14F-4D97-AF65-F5344CB8AC3E}">
        <p14:creationId xmlns:p14="http://schemas.microsoft.com/office/powerpoint/2010/main" val="3360091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127B7-D037-BB79-69C9-F8702C3D29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5F86B3-EF13-530A-620E-D21FD6712E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4154C7-0001-532B-78AB-264B6B10C5C4}"/>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510EC0E-ED00-DB8C-F8D6-2013A90A081A}"/>
              </a:ext>
            </a:extLst>
          </p:cNvPr>
          <p:cNvSpPr>
            <a:spLocks noGrp="1"/>
          </p:cNvSpPr>
          <p:nvPr>
            <p:ph type="sldNum" sz="quarter" idx="5"/>
          </p:nvPr>
        </p:nvSpPr>
        <p:spPr/>
        <p:txBody>
          <a:bodyPr/>
          <a:lstStyle/>
          <a:p>
            <a:pPr>
              <a:defRPr/>
            </a:pPr>
            <a:fld id="{A9838C82-E9C4-4A05-A085-94C856BD6EF3}" type="slidenum">
              <a:rPr lang="fr-FR" smtClean="0"/>
              <a:pPr>
                <a:defRPr/>
              </a:pPr>
              <a:t>20</a:t>
            </a:fld>
            <a:endParaRPr lang="fr-FR"/>
          </a:p>
        </p:txBody>
      </p:sp>
    </p:spTree>
    <p:extLst>
      <p:ext uri="{BB962C8B-B14F-4D97-AF65-F5344CB8AC3E}">
        <p14:creationId xmlns:p14="http://schemas.microsoft.com/office/powerpoint/2010/main" val="2893971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fast changing world, .... </a:t>
            </a:r>
            <a:r>
              <a:rPr lang="en-GB" dirty="0"/>
              <a:t>while sciences progress slowly, progress in computing has never be so fast as in recent times.</a:t>
            </a:r>
          </a:p>
          <a:p>
            <a:endParaRPr lang="en-GB" dirty="0"/>
          </a:p>
          <a:p>
            <a:r>
              <a:rPr lang="en-GB" dirty="0"/>
              <a:t>To give you some numbers, in the last 20 or 30 years  CPU performance have increased by 6 order of magnitude. </a:t>
            </a:r>
          </a:p>
          <a:p>
            <a:endParaRPr lang="en-GB" dirty="0"/>
          </a:p>
          <a:p>
            <a:r>
              <a:rPr lang="en-GB" dirty="0"/>
              <a:t>Storage possibilities reached multiple petabytes, again 6 order of magnitude increase which has opened plenty of new opportunities for big data </a:t>
            </a:r>
            <a:r>
              <a:rPr lang="en-GB"/>
              <a:t>and research</a:t>
            </a:r>
            <a:endParaRPr lang="en-GB" dirty="0"/>
          </a:p>
          <a:p>
            <a:endParaRPr lang="en-GB" dirty="0"/>
          </a:p>
          <a:p>
            <a:r>
              <a:rPr lang="en-GB" dirty="0"/>
              <a:t>Also Networking performance increased by 5 order of magnitudes, opening the possibility to process and transfer data form remote locations in a completely distributed environment across the planet</a:t>
            </a:r>
          </a:p>
          <a:p>
            <a:endParaRPr lang="en-GB" dirty="0"/>
          </a:p>
        </p:txBody>
      </p:sp>
      <p:sp>
        <p:nvSpPr>
          <p:cNvPr id="4" name="Slide Number Placeholder 3"/>
          <p:cNvSpPr>
            <a:spLocks noGrp="1"/>
          </p:cNvSpPr>
          <p:nvPr>
            <p:ph type="sldNum" sz="quarter" idx="10"/>
          </p:nvPr>
        </p:nvSpPr>
        <p:spPr/>
        <p:txBody>
          <a:bodyPr/>
          <a:lstStyle/>
          <a:p>
            <a:fld id="{75B5B678-E09A-4D15-BA6C-191E0556FD12}" type="slidenum">
              <a:rPr lang="en-GB" smtClean="0"/>
              <a:t>55</a:t>
            </a:fld>
            <a:endParaRPr lang="en-GB"/>
          </a:p>
        </p:txBody>
      </p:sp>
    </p:spTree>
    <p:extLst>
      <p:ext uri="{BB962C8B-B14F-4D97-AF65-F5344CB8AC3E}">
        <p14:creationId xmlns:p14="http://schemas.microsoft.com/office/powerpoint/2010/main" val="3947771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D613C-3B51-2C5D-128E-7C8032EADE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41695D-D5C1-E41B-DC82-335100313A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2FC229-E0D6-3226-5B7A-269FA058D5D1}"/>
              </a:ext>
            </a:extLst>
          </p:cNvPr>
          <p:cNvSpPr>
            <a:spLocks noGrp="1"/>
          </p:cNvSpPr>
          <p:nvPr>
            <p:ph type="body" idx="1"/>
          </p:nvPr>
        </p:nvSpPr>
        <p:spPr/>
        <p:txBody>
          <a:bodyPr/>
          <a:lstStyle/>
          <a:p>
            <a:r>
              <a:rPr lang="en-US" dirty="0"/>
              <a:t>In this fast changing world, .... </a:t>
            </a:r>
            <a:r>
              <a:rPr lang="en-GB" dirty="0"/>
              <a:t>while sciences progress slowly, progress in computing has never be so fast as in recent times.</a:t>
            </a:r>
          </a:p>
          <a:p>
            <a:endParaRPr lang="en-GB" dirty="0"/>
          </a:p>
          <a:p>
            <a:r>
              <a:rPr lang="en-GB" dirty="0"/>
              <a:t>To give you some numbers, in the last 20 or 30 years  CPU performance have increased by 6 order of magnitude. </a:t>
            </a:r>
          </a:p>
          <a:p>
            <a:endParaRPr lang="en-GB" dirty="0"/>
          </a:p>
          <a:p>
            <a:r>
              <a:rPr lang="en-GB" dirty="0"/>
              <a:t>Storage possibilities reached multiple petabytes, again 6 order of magnitude increase which has opened plenty of new opportunities for big data </a:t>
            </a:r>
            <a:r>
              <a:rPr lang="en-GB"/>
              <a:t>and research</a:t>
            </a:r>
            <a:endParaRPr lang="en-GB" dirty="0"/>
          </a:p>
          <a:p>
            <a:endParaRPr lang="en-GB" dirty="0"/>
          </a:p>
          <a:p>
            <a:r>
              <a:rPr lang="en-GB" dirty="0"/>
              <a:t>Also Networking performance increased by 5 order of magnitudes, opening the possibility to process and transfer data form remote locations in a completely distributed environment across the planet</a:t>
            </a:r>
          </a:p>
          <a:p>
            <a:endParaRPr lang="en-GB" dirty="0"/>
          </a:p>
        </p:txBody>
      </p:sp>
      <p:sp>
        <p:nvSpPr>
          <p:cNvPr id="4" name="Slide Number Placeholder 3">
            <a:extLst>
              <a:ext uri="{FF2B5EF4-FFF2-40B4-BE49-F238E27FC236}">
                <a16:creationId xmlns:a16="http://schemas.microsoft.com/office/drawing/2014/main" id="{5A978FF1-F18D-B39E-2857-F5A3480FFB74}"/>
              </a:ext>
            </a:extLst>
          </p:cNvPr>
          <p:cNvSpPr>
            <a:spLocks noGrp="1"/>
          </p:cNvSpPr>
          <p:nvPr>
            <p:ph type="sldNum" sz="quarter" idx="10"/>
          </p:nvPr>
        </p:nvSpPr>
        <p:spPr/>
        <p:txBody>
          <a:bodyPr/>
          <a:lstStyle/>
          <a:p>
            <a:fld id="{75B5B678-E09A-4D15-BA6C-191E0556FD12}" type="slidenum">
              <a:rPr lang="en-GB" smtClean="0"/>
              <a:t>56</a:t>
            </a:fld>
            <a:endParaRPr lang="en-GB"/>
          </a:p>
        </p:txBody>
      </p:sp>
    </p:spTree>
    <p:extLst>
      <p:ext uri="{BB962C8B-B14F-4D97-AF65-F5344CB8AC3E}">
        <p14:creationId xmlns:p14="http://schemas.microsoft.com/office/powerpoint/2010/main" val="4166968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7B0B9-21C9-CB51-B27D-7C81C13C49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F969D0-ABC4-8C35-3E28-B86D77F883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B2799F-D02D-6957-52ED-215B5AC5B689}"/>
              </a:ext>
            </a:extLst>
          </p:cNvPr>
          <p:cNvSpPr>
            <a:spLocks noGrp="1"/>
          </p:cNvSpPr>
          <p:nvPr>
            <p:ph type="body" idx="1"/>
          </p:nvPr>
        </p:nvSpPr>
        <p:spPr/>
        <p:txBody>
          <a:bodyPr/>
          <a:lstStyle/>
          <a:p>
            <a:r>
              <a:rPr lang="en-US" dirty="0"/>
              <a:t>In this fast changing world, .... </a:t>
            </a:r>
            <a:r>
              <a:rPr lang="en-GB" dirty="0"/>
              <a:t>while sciences progress slowly, progress in computing has never be so fast as in recent times.</a:t>
            </a:r>
          </a:p>
          <a:p>
            <a:endParaRPr lang="en-GB" dirty="0"/>
          </a:p>
          <a:p>
            <a:r>
              <a:rPr lang="en-GB" dirty="0"/>
              <a:t>To give you some numbers, in the last 20 or 30 years  CPU performance have increased by 6 order of magnitude. </a:t>
            </a:r>
          </a:p>
          <a:p>
            <a:endParaRPr lang="en-GB" dirty="0"/>
          </a:p>
          <a:p>
            <a:r>
              <a:rPr lang="en-GB" dirty="0"/>
              <a:t>Storage possibilities reached multiple petabytes, again 6 order of magnitude increase which has opened plenty of new opportunities for big data </a:t>
            </a:r>
            <a:r>
              <a:rPr lang="en-GB"/>
              <a:t>and research</a:t>
            </a:r>
            <a:endParaRPr lang="en-GB" dirty="0"/>
          </a:p>
          <a:p>
            <a:endParaRPr lang="en-GB" dirty="0"/>
          </a:p>
          <a:p>
            <a:r>
              <a:rPr lang="en-GB" dirty="0"/>
              <a:t>Also Networking performance increased by 5 order of magnitudes, opening the possibility to process and transfer data form remote locations in a completely distributed environment across the planet</a:t>
            </a:r>
          </a:p>
          <a:p>
            <a:endParaRPr lang="en-GB" dirty="0"/>
          </a:p>
        </p:txBody>
      </p:sp>
      <p:sp>
        <p:nvSpPr>
          <p:cNvPr id="4" name="Slide Number Placeholder 3">
            <a:extLst>
              <a:ext uri="{FF2B5EF4-FFF2-40B4-BE49-F238E27FC236}">
                <a16:creationId xmlns:a16="http://schemas.microsoft.com/office/drawing/2014/main" id="{B6D46C9E-6498-88E4-24D6-6127741F4C64}"/>
              </a:ext>
            </a:extLst>
          </p:cNvPr>
          <p:cNvSpPr>
            <a:spLocks noGrp="1"/>
          </p:cNvSpPr>
          <p:nvPr>
            <p:ph type="sldNum" sz="quarter" idx="10"/>
          </p:nvPr>
        </p:nvSpPr>
        <p:spPr/>
        <p:txBody>
          <a:bodyPr/>
          <a:lstStyle/>
          <a:p>
            <a:fld id="{75B5B678-E09A-4D15-BA6C-191E0556FD12}" type="slidenum">
              <a:rPr lang="en-GB" smtClean="0"/>
              <a:t>57</a:t>
            </a:fld>
            <a:endParaRPr lang="en-GB"/>
          </a:p>
        </p:txBody>
      </p:sp>
    </p:spTree>
    <p:extLst>
      <p:ext uri="{BB962C8B-B14F-4D97-AF65-F5344CB8AC3E}">
        <p14:creationId xmlns:p14="http://schemas.microsoft.com/office/powerpoint/2010/main" val="998983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3995738"/>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3" name="Picture 27" descr="CSC_logo_2-3_small">
            <a:extLst>
              <a:ext uri="{FF2B5EF4-FFF2-40B4-BE49-F238E27FC236}">
                <a16:creationId xmlns:a16="http://schemas.microsoft.com/office/drawing/2014/main" id="{9060C705-90D0-7349-006F-A29A4728320B}"/>
              </a:ext>
            </a:extLst>
          </p:cNvPr>
          <p:cNvPicPr>
            <a:picLocks noChangeAspect="1" noChangeArrowheads="1"/>
          </p:cNvPicPr>
          <p:nvPr userDrawn="1"/>
        </p:nvPicPr>
        <p:blipFill>
          <a:blip r:embed="rId2" cstate="print"/>
          <a:srcRect l="11018" r="11018"/>
          <a:stretch>
            <a:fillRect/>
          </a:stretch>
        </p:blipFill>
        <p:spPr bwMode="auto">
          <a:xfrm>
            <a:off x="3359696" y="1192528"/>
            <a:ext cx="1922556" cy="1117600"/>
          </a:xfrm>
          <a:prstGeom prst="rect">
            <a:avLst/>
          </a:prstGeom>
          <a:noFill/>
          <a:ln w="9525">
            <a:noFill/>
            <a:miter lim="800000"/>
            <a:headEnd/>
            <a:tailEnd/>
          </a:ln>
        </p:spPr>
      </p:pic>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644040" y="1192528"/>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vl2pPr>
              <a:defRPr>
                <a:solidFill>
                  <a:schemeClr val="accent1">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38767085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
        <p:nvSpPr>
          <p:cNvPr id="15" name="AutoShape 19"/>
          <p:cNvSpPr>
            <a:spLocks noChangeArrowheads="1"/>
          </p:cNvSpPr>
          <p:nvPr/>
        </p:nvSpPr>
        <p:spPr bwMode="auto">
          <a:xfrm>
            <a:off x="4836584" y="44450"/>
            <a:ext cx="1901161" cy="171714"/>
          </a:xfrm>
          <a:prstGeom prst="roundRect">
            <a:avLst>
              <a:gd name="adj" fmla="val 907"/>
            </a:avLst>
          </a:prstGeom>
          <a:noFill/>
          <a:ln w="9525">
            <a:noFill/>
            <a:round/>
            <a:headEnd/>
            <a:tailEnd/>
          </a:ln>
        </p:spPr>
        <p:txBody>
          <a:bodyPr wrap="none" lIns="0" tIns="0" rIns="0" bIns="0">
            <a:spAutoFit/>
          </a:bodyPr>
          <a:lstStyle/>
          <a:p>
            <a:pPr defTabSz="828675" eaLnBrk="1">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a:solidFill>
                  <a:srgbClr val="808080"/>
                </a:solidFill>
              </a:rPr>
              <a:t>CERN School of Computing</a:t>
            </a:r>
          </a:p>
        </p:txBody>
      </p:sp>
      <p:pic>
        <p:nvPicPr>
          <p:cNvPr id="4" name="Picture 27" descr="CSC_logo_2-3_small">
            <a:extLst>
              <a:ext uri="{FF2B5EF4-FFF2-40B4-BE49-F238E27FC236}">
                <a16:creationId xmlns:a16="http://schemas.microsoft.com/office/drawing/2014/main" id="{318ECA82-C40C-018E-5CDA-EA0BC25AB4FC}"/>
              </a:ext>
            </a:extLst>
          </p:cNvPr>
          <p:cNvPicPr>
            <a:picLocks noChangeAspect="1" noChangeArrowheads="1"/>
          </p:cNvPicPr>
          <p:nvPr userDrawn="1"/>
        </p:nvPicPr>
        <p:blipFill>
          <a:blip r:embed="rId6" cstate="print"/>
          <a:srcRect l="11018" r="11018"/>
          <a:stretch>
            <a:fillRect/>
          </a:stretch>
        </p:blipFill>
        <p:spPr bwMode="auto">
          <a:xfrm>
            <a:off x="11186422" y="150812"/>
            <a:ext cx="849312" cy="49371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bg2"/>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indico.cern.ch/event/1580446/"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1dZveoBfiww" TargetMode="Externa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hyperlink" Target="https://chat.whatsapp.com/CTcwgba8LnC2sw6d0lVgr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2.wmf"/></Relationships>
</file>

<file path=ppt/slides/_rels/slide56.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3.jpeg"/><Relationship Id="rId4" Type="http://schemas.openxmlformats.org/officeDocument/2006/relationships/image" Target="../media/image52.wmf"/></Relationships>
</file>

<file path=ppt/slides/_rels/slide5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60.xml.rels><?xml version="1.0" encoding="UTF-8" standalone="yes"?>
<Relationships xmlns="http://schemas.openxmlformats.org/package/2006/relationships"><Relationship Id="rId2" Type="http://schemas.openxmlformats.org/officeDocument/2006/relationships/hyperlink" Target="https://www.facebook.com/1334424117/posts/10232249117833997/?mibextid=rS40aB7S9Ucbxw6v"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g"/><Relationship Id="rId1" Type="http://schemas.openxmlformats.org/officeDocument/2006/relationships/slideLayout" Target="../slideLayouts/slideLayout2.xml"/><Relationship Id="rId5" Type="http://schemas.openxmlformats.org/officeDocument/2006/relationships/image" Target="../media/image71.jpeg"/><Relationship Id="rId4" Type="http://schemas.openxmlformats.org/officeDocument/2006/relationships/image" Target="../media/image70.jpeg"/></Relationships>
</file>

<file path=ppt/slides/_rels/slide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hyperlink" Target="https://www.pngall.com/square-frame-png/download/31484" TargetMode="External"/><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5041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CSC Organizers</a:t>
            </a:r>
          </a:p>
        </p:txBody>
      </p:sp>
      <p:pic>
        <p:nvPicPr>
          <p:cNvPr id="10" name="Content Placeholder 9" descr="A picture containing person, human face, clothing, outdoor&#10;&#10;Description automatically generated">
            <a:extLst>
              <a:ext uri="{FF2B5EF4-FFF2-40B4-BE49-F238E27FC236}">
                <a16:creationId xmlns:a16="http://schemas.microsoft.com/office/drawing/2014/main" id="{D64AE9BA-0900-A4A0-DE05-1350AAF00688}"/>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1286"/>
          <a:stretch/>
        </p:blipFill>
        <p:spPr>
          <a:xfrm>
            <a:off x="8356703" y="1484784"/>
            <a:ext cx="2739149" cy="3240000"/>
          </a:xfrm>
        </p:spPr>
      </p:pic>
      <p:sp>
        <p:nvSpPr>
          <p:cNvPr id="34" name="Rectangle 33">
            <a:extLst>
              <a:ext uri="{FF2B5EF4-FFF2-40B4-BE49-F238E27FC236}">
                <a16:creationId xmlns:a16="http://schemas.microsoft.com/office/drawing/2014/main" id="{0E572E21-A554-614C-AB00-FB731DE583FB}"/>
              </a:ext>
            </a:extLst>
          </p:cNvPr>
          <p:cNvSpPr/>
          <p:nvPr/>
        </p:nvSpPr>
        <p:spPr>
          <a:xfrm>
            <a:off x="8580771" y="4783615"/>
            <a:ext cx="2291013" cy="769441"/>
          </a:xfrm>
          <a:prstGeom prst="rect">
            <a:avLst/>
          </a:prstGeom>
        </p:spPr>
        <p:txBody>
          <a:bodyPr wrap="none">
            <a:spAutoFit/>
          </a:bodyPr>
          <a:lstStyle/>
          <a:p>
            <a:pPr algn="ctr"/>
            <a:r>
              <a:rPr lang="en-US" sz="2000" b="1" dirty="0">
                <a:solidFill>
                  <a:schemeClr val="bg2"/>
                </a:solidFill>
              </a:rPr>
              <a:t>Alberto Pace</a:t>
            </a:r>
            <a:br>
              <a:rPr lang="en-US" sz="2000" b="1" dirty="0">
                <a:solidFill>
                  <a:schemeClr val="bg2"/>
                </a:solidFill>
              </a:rPr>
            </a:br>
            <a:r>
              <a:rPr lang="en-US" sz="2400" dirty="0">
                <a:solidFill>
                  <a:schemeClr val="bg2"/>
                </a:solidFill>
              </a:rPr>
              <a:t>School Director</a:t>
            </a:r>
            <a:endParaRPr lang="en-US" sz="2400" i="1" dirty="0">
              <a:solidFill>
                <a:schemeClr val="bg2"/>
              </a:solidFill>
            </a:endParaRPr>
          </a:p>
        </p:txBody>
      </p:sp>
      <p:sp>
        <p:nvSpPr>
          <p:cNvPr id="37" name="Rectangle 36">
            <a:extLst>
              <a:ext uri="{FF2B5EF4-FFF2-40B4-BE49-F238E27FC236}">
                <a16:creationId xmlns:a16="http://schemas.microsoft.com/office/drawing/2014/main" id="{219597FE-FFA1-2344-A532-5A422174126C}"/>
              </a:ext>
            </a:extLst>
          </p:cNvPr>
          <p:cNvSpPr/>
          <p:nvPr/>
        </p:nvSpPr>
        <p:spPr>
          <a:xfrm>
            <a:off x="741835" y="4783615"/>
            <a:ext cx="3421129" cy="769441"/>
          </a:xfrm>
          <a:prstGeom prst="rect">
            <a:avLst/>
          </a:prstGeom>
        </p:spPr>
        <p:txBody>
          <a:bodyPr wrap="none">
            <a:spAutoFit/>
          </a:bodyPr>
          <a:lstStyle/>
          <a:p>
            <a:pPr algn="ctr"/>
            <a:r>
              <a:rPr lang="en-US" sz="2000" b="1" dirty="0">
                <a:solidFill>
                  <a:schemeClr val="bg2"/>
                </a:solidFill>
              </a:rPr>
              <a:t>Kristina Gunne</a:t>
            </a:r>
            <a:br>
              <a:rPr lang="en-US" sz="2000" b="1" dirty="0">
                <a:solidFill>
                  <a:schemeClr val="bg2"/>
                </a:solidFill>
              </a:rPr>
            </a:br>
            <a:r>
              <a:rPr lang="en-US" sz="2400" dirty="0">
                <a:solidFill>
                  <a:schemeClr val="bg2"/>
                </a:solidFill>
              </a:rPr>
              <a:t>Administrative Manager</a:t>
            </a:r>
          </a:p>
        </p:txBody>
      </p:sp>
      <p:sp>
        <p:nvSpPr>
          <p:cNvPr id="11" name="Rectangle 10">
            <a:extLst>
              <a:ext uri="{FF2B5EF4-FFF2-40B4-BE49-F238E27FC236}">
                <a16:creationId xmlns:a16="http://schemas.microsoft.com/office/drawing/2014/main" id="{EF647E78-F832-6048-85F9-83FE48EAB025}"/>
              </a:ext>
            </a:extLst>
          </p:cNvPr>
          <p:cNvSpPr/>
          <p:nvPr/>
        </p:nvSpPr>
        <p:spPr>
          <a:xfrm>
            <a:off x="4770931" y="4783615"/>
            <a:ext cx="2771464" cy="769441"/>
          </a:xfrm>
          <a:prstGeom prst="rect">
            <a:avLst/>
          </a:prstGeom>
        </p:spPr>
        <p:txBody>
          <a:bodyPr wrap="none">
            <a:spAutoFit/>
          </a:bodyPr>
          <a:lstStyle/>
          <a:p>
            <a:pPr algn="ctr"/>
            <a:r>
              <a:rPr lang="en-US" sz="2000" b="1" dirty="0">
                <a:solidFill>
                  <a:schemeClr val="bg2"/>
                </a:solidFill>
              </a:rPr>
              <a:t>Andrzej Nowicki</a:t>
            </a:r>
            <a:br>
              <a:rPr lang="en-US" sz="2000" b="1" dirty="0">
                <a:solidFill>
                  <a:schemeClr val="bg2"/>
                </a:solidFill>
              </a:rPr>
            </a:br>
            <a:r>
              <a:rPr lang="en-US" sz="2400" dirty="0">
                <a:solidFill>
                  <a:schemeClr val="bg2"/>
                </a:solidFill>
              </a:rPr>
              <a:t>Technical Manager</a:t>
            </a:r>
            <a:endParaRPr lang="en-US" sz="2400" i="1" dirty="0">
              <a:solidFill>
                <a:schemeClr val="bg2"/>
              </a:solidFill>
            </a:endParaRPr>
          </a:p>
        </p:txBody>
      </p:sp>
      <p:pic>
        <p:nvPicPr>
          <p:cNvPr id="2054" name="Picture 6">
            <a:extLst>
              <a:ext uri="{FF2B5EF4-FFF2-40B4-BE49-F238E27FC236}">
                <a16:creationId xmlns:a16="http://schemas.microsoft.com/office/drawing/2014/main" id="{E2A73ABD-EED5-6D61-22C3-52025F33AAE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812" t="24528" r="12201" b="9050"/>
          <a:stretch/>
        </p:blipFill>
        <p:spPr bwMode="auto">
          <a:xfrm>
            <a:off x="1222785" y="1484784"/>
            <a:ext cx="2706818" cy="3240000"/>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5" descr="Two men standing next to each other&#10;&#10;Description automatically generated">
            <a:extLst>
              <a:ext uri="{FF2B5EF4-FFF2-40B4-BE49-F238E27FC236}">
                <a16:creationId xmlns:a16="http://schemas.microsoft.com/office/drawing/2014/main" id="{F8DD9B1A-C905-C544-1B51-8D64803EFACF}"/>
              </a:ext>
            </a:extLst>
          </p:cNvPr>
          <p:cNvPicPr>
            <a:picLocks noChangeAspect="1"/>
          </p:cNvPicPr>
          <p:nvPr/>
        </p:nvPicPr>
        <p:blipFill>
          <a:blip r:embed="rId4" cstate="print">
            <a:extLst>
              <a:ext uri="{28A0092B-C50C-407E-A947-70E740481C1C}">
                <a14:useLocalDpi xmlns:a14="http://schemas.microsoft.com/office/drawing/2010/main" val="0"/>
              </a:ext>
            </a:extLst>
          </a:blip>
          <a:srcRect l="54246" t="5883" r="14936" b="48184"/>
          <a:stretch/>
        </p:blipFill>
        <p:spPr bwMode="auto">
          <a:xfrm>
            <a:off x="4643983" y="1509995"/>
            <a:ext cx="2898412" cy="3240000"/>
          </a:xfrm>
          <a:prstGeom prst="rect">
            <a:avLst/>
          </a:prstGeom>
          <a:noFill/>
          <a:ln w="9525">
            <a:noFill/>
            <a:miter lim="800000"/>
            <a:headEnd/>
            <a:tailEnd/>
          </a:ln>
          <a:effectLst/>
        </p:spPr>
      </p:pic>
    </p:spTree>
    <p:extLst>
      <p:ext uri="{BB962C8B-B14F-4D97-AF65-F5344CB8AC3E}">
        <p14:creationId xmlns:p14="http://schemas.microsoft.com/office/powerpoint/2010/main" val="3204878695"/>
      </p:ext>
    </p:extLst>
  </p:cSld>
  <p:clrMapOvr>
    <a:masterClrMapping/>
  </p:clrMapOvr>
  <p:transition>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governance</a:t>
            </a:r>
            <a:endParaRPr lang="en-GB" dirty="0"/>
          </a:p>
        </p:txBody>
      </p:sp>
      <p:sp>
        <p:nvSpPr>
          <p:cNvPr id="5" name="Content Placeholder 4"/>
          <p:cNvSpPr>
            <a:spLocks noGrp="1"/>
          </p:cNvSpPr>
          <p:nvPr>
            <p:ph idx="1"/>
          </p:nvPr>
        </p:nvSpPr>
        <p:spPr/>
        <p:txBody>
          <a:bodyPr/>
          <a:lstStyle/>
          <a:p>
            <a:r>
              <a:rPr lang="en-US" dirty="0"/>
              <a:t>… is discussed at the School Advisory Committee</a:t>
            </a:r>
          </a:p>
          <a:p>
            <a:pPr lvl="1"/>
            <a:r>
              <a:rPr lang="en-US" dirty="0"/>
              <a:t>Includes several fulltime university professors </a:t>
            </a:r>
            <a:br>
              <a:rPr lang="en-US" dirty="0"/>
            </a:br>
            <a:r>
              <a:rPr lang="en-US" dirty="0"/>
              <a:t>from different countries</a:t>
            </a:r>
          </a:p>
          <a:p>
            <a:pPr lvl="1"/>
            <a:r>
              <a:rPr lang="en-US" dirty="0"/>
              <a:t>Two meetings per year</a:t>
            </a:r>
          </a:p>
          <a:p>
            <a:endParaRPr lang="en-US" dirty="0"/>
          </a:p>
          <a:p>
            <a:pPr lvl="1"/>
            <a:endParaRPr lang="en-US" dirty="0"/>
          </a:p>
          <a:p>
            <a:pPr lvl="1"/>
            <a:endParaRPr lang="en-US" dirty="0"/>
          </a:p>
          <a:p>
            <a:endParaRPr lang="en-GB" dirty="0"/>
          </a:p>
        </p:txBody>
      </p:sp>
    </p:spTree>
    <p:extLst>
      <p:ext uri="{BB962C8B-B14F-4D97-AF65-F5344CB8AC3E}">
        <p14:creationId xmlns:p14="http://schemas.microsoft.com/office/powerpoint/2010/main" val="970519800"/>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FC054-8434-764E-D7C3-C914C66EF4C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3C87F90-254B-CF9D-7902-85289F28CE90}"/>
              </a:ext>
            </a:extLst>
          </p:cNvPr>
          <p:cNvSpPr>
            <a:spLocks noGrp="1"/>
          </p:cNvSpPr>
          <p:nvPr>
            <p:ph type="title"/>
          </p:nvPr>
        </p:nvSpPr>
        <p:spPr/>
        <p:txBody>
          <a:bodyPr/>
          <a:lstStyle/>
          <a:p>
            <a:r>
              <a:rPr lang="en-US" dirty="0"/>
              <a:t>The School Advisory Committee</a:t>
            </a:r>
            <a:endParaRPr lang="en-GB" dirty="0"/>
          </a:p>
        </p:txBody>
      </p:sp>
      <p:sp>
        <p:nvSpPr>
          <p:cNvPr id="8" name="Content Placeholder 7">
            <a:extLst>
              <a:ext uri="{FF2B5EF4-FFF2-40B4-BE49-F238E27FC236}">
                <a16:creationId xmlns:a16="http://schemas.microsoft.com/office/drawing/2014/main" id="{9D2A3483-9D67-2753-84C8-ABA7AEB45264}"/>
              </a:ext>
            </a:extLst>
          </p:cNvPr>
          <p:cNvSpPr>
            <a:spLocks noGrp="1"/>
          </p:cNvSpPr>
          <p:nvPr>
            <p:ph idx="1"/>
          </p:nvPr>
        </p:nvSpPr>
        <p:spPr>
          <a:xfrm>
            <a:off x="551384" y="1154645"/>
            <a:ext cx="10363200" cy="4441825"/>
          </a:xfrm>
        </p:spPr>
        <p:txBody>
          <a:bodyPr/>
          <a:lstStyle/>
          <a:p>
            <a:r>
              <a:rPr lang="en-US" sz="1600" dirty="0"/>
              <a:t>Chairman: Arnulf Quadt, Georg-August-University of Göttingen  </a:t>
            </a:r>
          </a:p>
          <a:p>
            <a:r>
              <a:rPr lang="en-US" sz="1600" dirty="0"/>
              <a:t>Ex-officio members:</a:t>
            </a:r>
          </a:p>
          <a:p>
            <a:pPr lvl="1"/>
            <a:r>
              <a:rPr lang="en-US" sz="1600" dirty="0"/>
              <a:t>	Enrica Porcari, Head of CERN IT department</a:t>
            </a:r>
          </a:p>
          <a:p>
            <a:pPr lvl="1"/>
            <a:r>
              <a:rPr lang="en-US" sz="1600" dirty="0"/>
              <a:t>	Alberto Pace, School Director</a:t>
            </a:r>
          </a:p>
          <a:p>
            <a:pPr lvl="1"/>
            <a:r>
              <a:rPr lang="en-US" sz="1600" dirty="0"/>
              <a:t>	Kristina Gunne, School Administrative Manager</a:t>
            </a:r>
          </a:p>
          <a:p>
            <a:pPr lvl="1"/>
            <a:r>
              <a:rPr lang="en-US" sz="1600" dirty="0"/>
              <a:t>	Andrzej Nowicki, School Technical Manager	</a:t>
            </a:r>
          </a:p>
          <a:p>
            <a:r>
              <a:rPr lang="en-US" sz="1600" dirty="0"/>
              <a:t>Members:</a:t>
            </a:r>
          </a:p>
          <a:p>
            <a:pPr lvl="1"/>
            <a:r>
              <a:rPr lang="en-US" sz="1600" dirty="0"/>
              <a:t>Toni </a:t>
            </a:r>
            <a:r>
              <a:rPr lang="en-US" sz="1600" dirty="0" err="1"/>
              <a:t>Šćulac</a:t>
            </a:r>
            <a:r>
              <a:rPr lang="en-US" sz="1600" dirty="0"/>
              <a:t>, Faculty of Science Split </a:t>
            </a:r>
          </a:p>
          <a:p>
            <a:pPr lvl="1"/>
            <a:r>
              <a:rPr lang="en-US" sz="1600" dirty="0"/>
              <a:t>Veronika Zadin, Tartu University </a:t>
            </a:r>
          </a:p>
          <a:p>
            <a:pPr lvl="1"/>
            <a:r>
              <a:rPr lang="en-US" sz="1600" dirty="0"/>
              <a:t>Judith Katzy, Berlin Humboldt University</a:t>
            </a:r>
          </a:p>
          <a:p>
            <a:r>
              <a:rPr lang="en-US" sz="1600" dirty="0"/>
              <a:t>Members representing the Local Organizing Committee</a:t>
            </a:r>
          </a:p>
          <a:p>
            <a:pPr lvl="1"/>
            <a:r>
              <a:rPr lang="en-US" sz="1600" dirty="0"/>
              <a:t>Oxana Smirnova, Lund University</a:t>
            </a:r>
          </a:p>
          <a:p>
            <a:pPr lvl="1"/>
            <a:r>
              <a:rPr lang="en-US" sz="1600" dirty="0"/>
              <a:t>Felipe Olivares, Instituto Saphir, Santiago Chile</a:t>
            </a:r>
          </a:p>
          <a:p>
            <a:r>
              <a:rPr lang="en-US" sz="1600" dirty="0"/>
              <a:t>Members representing the program committee of thematic schools:</a:t>
            </a:r>
          </a:p>
          <a:p>
            <a:pPr lvl="1"/>
            <a:r>
              <a:rPr lang="en-US" sz="1600" dirty="0"/>
              <a:t>Danilo Piparo, CERN (School heterogeneous computing)</a:t>
            </a:r>
          </a:p>
          <a:p>
            <a:pPr lvl="1"/>
            <a:r>
              <a:rPr lang="en-US" sz="1600" dirty="0"/>
              <a:t>Sebastian Lopienski, CERN (School on Computing Security)</a:t>
            </a:r>
          </a:p>
          <a:p>
            <a:pPr lvl="1"/>
            <a:r>
              <a:rPr lang="en-US" sz="1600" dirty="0"/>
              <a:t>Verena Kain, CERN (School on Machine Learning)</a:t>
            </a:r>
          </a:p>
          <a:p>
            <a:pPr lvl="1"/>
            <a:r>
              <a:rPr lang="en-US" sz="1600" dirty="0">
                <a:solidFill>
                  <a:srgbClr val="FF0000"/>
                </a:solidFill>
              </a:rPr>
              <a:t>Sebastien Ponce, CERN (School on IT Services)</a:t>
            </a:r>
          </a:p>
          <a:p>
            <a:pPr lvl="1"/>
            <a:r>
              <a:rPr lang="en-US" sz="1600" dirty="0"/>
              <a:t>Toni </a:t>
            </a:r>
            <a:r>
              <a:rPr lang="en-US" sz="1600" dirty="0" err="1"/>
              <a:t>Šćulac</a:t>
            </a:r>
            <a:r>
              <a:rPr lang="en-US" sz="1600" dirty="0"/>
              <a:t>, Faculty of Science Split (Regional School in Latin America) </a:t>
            </a:r>
          </a:p>
          <a:p>
            <a:endParaRPr lang="en-US" sz="1600" dirty="0"/>
          </a:p>
        </p:txBody>
      </p:sp>
      <p:grpSp>
        <p:nvGrpSpPr>
          <p:cNvPr id="23" name="Group 22">
            <a:extLst>
              <a:ext uri="{FF2B5EF4-FFF2-40B4-BE49-F238E27FC236}">
                <a16:creationId xmlns:a16="http://schemas.microsoft.com/office/drawing/2014/main" id="{BB9BBD8B-8741-B6E7-89A8-AEAC606C20ED}"/>
              </a:ext>
            </a:extLst>
          </p:cNvPr>
          <p:cNvGrpSpPr/>
          <p:nvPr/>
        </p:nvGrpSpPr>
        <p:grpSpPr>
          <a:xfrm>
            <a:off x="10110445" y="2023142"/>
            <a:ext cx="1080121" cy="4608441"/>
            <a:chOff x="10109668" y="2090334"/>
            <a:chExt cx="986155" cy="4541249"/>
          </a:xfrm>
        </p:grpSpPr>
        <p:pic>
          <p:nvPicPr>
            <p:cNvPr id="12" name="Picture 11">
              <a:extLst>
                <a:ext uri="{FF2B5EF4-FFF2-40B4-BE49-F238E27FC236}">
                  <a16:creationId xmlns:a16="http://schemas.microsoft.com/office/drawing/2014/main" id="{67031EB6-ED37-287F-E3C4-088B245F1164}"/>
                </a:ext>
              </a:extLst>
            </p:cNvPr>
            <p:cNvPicPr>
              <a:picLocks noChangeAspect="1"/>
            </p:cNvPicPr>
            <p:nvPr/>
          </p:nvPicPr>
          <p:blipFill rotWithShape="1">
            <a:blip r:embed="rId2"/>
            <a:srcRect l="11809" t="47076" r="77760" b="40046"/>
            <a:stretch>
              <a:fillRect/>
            </a:stretch>
          </p:blipFill>
          <p:spPr>
            <a:xfrm>
              <a:off x="10109668" y="2090334"/>
              <a:ext cx="986155" cy="1053357"/>
            </a:xfrm>
            <a:prstGeom prst="rect">
              <a:avLst/>
            </a:prstGeom>
          </p:spPr>
        </p:pic>
        <p:pic>
          <p:nvPicPr>
            <p:cNvPr id="15" name="Picture 14">
              <a:extLst>
                <a:ext uri="{FF2B5EF4-FFF2-40B4-BE49-F238E27FC236}">
                  <a16:creationId xmlns:a16="http://schemas.microsoft.com/office/drawing/2014/main" id="{7E53D37D-DFBC-A060-3721-8001CD56E152}"/>
                </a:ext>
              </a:extLst>
            </p:cNvPr>
            <p:cNvPicPr>
              <a:picLocks noChangeAspect="1"/>
            </p:cNvPicPr>
            <p:nvPr/>
          </p:nvPicPr>
          <p:blipFill>
            <a:blip r:embed="rId3"/>
            <a:srcRect l="18500" t="61550" r="72872" b="24800"/>
            <a:stretch>
              <a:fillRect/>
            </a:stretch>
          </p:blipFill>
          <p:spPr>
            <a:xfrm>
              <a:off x="10109668" y="3931010"/>
              <a:ext cx="986155" cy="936105"/>
            </a:xfrm>
            <a:prstGeom prst="rect">
              <a:avLst/>
            </a:prstGeom>
          </p:spPr>
        </p:pic>
        <p:pic>
          <p:nvPicPr>
            <p:cNvPr id="18" name="Picture 4">
              <a:extLst>
                <a:ext uri="{FF2B5EF4-FFF2-40B4-BE49-F238E27FC236}">
                  <a16:creationId xmlns:a16="http://schemas.microsoft.com/office/drawing/2014/main" id="{FA998058-F567-DC1F-E74B-82C3D6488323}"/>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590" t="12636" r="36516" b="58121"/>
            <a:stretch>
              <a:fillRect/>
            </a:stretch>
          </p:blipFill>
          <p:spPr bwMode="auto">
            <a:xfrm>
              <a:off x="10266866" y="5842394"/>
              <a:ext cx="671758" cy="78918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a:extLst>
              <a:ext uri="{FF2B5EF4-FFF2-40B4-BE49-F238E27FC236}">
                <a16:creationId xmlns:a16="http://schemas.microsoft.com/office/drawing/2014/main" id="{2EF845F0-3B58-1C64-904E-BFBCB107047A}"/>
              </a:ext>
            </a:extLst>
          </p:cNvPr>
          <p:cNvGrpSpPr/>
          <p:nvPr/>
        </p:nvGrpSpPr>
        <p:grpSpPr>
          <a:xfrm>
            <a:off x="11064551" y="2336540"/>
            <a:ext cx="1080121" cy="4620407"/>
            <a:chOff x="11158517" y="2403906"/>
            <a:chExt cx="986155" cy="4553041"/>
          </a:xfrm>
        </p:grpSpPr>
        <p:pic>
          <p:nvPicPr>
            <p:cNvPr id="7" name="Picture 6">
              <a:extLst>
                <a:ext uri="{FF2B5EF4-FFF2-40B4-BE49-F238E27FC236}">
                  <a16:creationId xmlns:a16="http://schemas.microsoft.com/office/drawing/2014/main" id="{F849C417-206E-3EE2-C0DC-F4BF928B4E19}"/>
                </a:ext>
              </a:extLst>
            </p:cNvPr>
            <p:cNvPicPr>
              <a:picLocks noChangeAspect="1"/>
            </p:cNvPicPr>
            <p:nvPr/>
          </p:nvPicPr>
          <p:blipFill>
            <a:blip r:embed="rId5"/>
            <a:srcRect l="18900" t="16778" r="73494" b="70158"/>
            <a:stretch>
              <a:fillRect/>
            </a:stretch>
          </p:blipFill>
          <p:spPr>
            <a:xfrm>
              <a:off x="11216904" y="2403906"/>
              <a:ext cx="869380" cy="895920"/>
            </a:xfrm>
            <a:prstGeom prst="rect">
              <a:avLst/>
            </a:prstGeom>
          </p:spPr>
        </p:pic>
        <p:pic>
          <p:nvPicPr>
            <p:cNvPr id="4098" name="Picture 2" descr="Profile photo of Felipe Olivares León">
              <a:extLst>
                <a:ext uri="{FF2B5EF4-FFF2-40B4-BE49-F238E27FC236}">
                  <a16:creationId xmlns:a16="http://schemas.microsoft.com/office/drawing/2014/main" id="{01D764A7-EC54-9600-3A16-61608C60663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707" t="8620" r="51768" b="73053"/>
            <a:stretch>
              <a:fillRect/>
            </a:stretch>
          </p:blipFill>
          <p:spPr bwMode="auto">
            <a:xfrm>
              <a:off x="11306165" y="4104857"/>
              <a:ext cx="690859" cy="93610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0646B050-9B6F-12B3-9279-E028ADC319F6}"/>
                </a:ext>
              </a:extLst>
            </p:cNvPr>
            <p:cNvPicPr>
              <a:picLocks noChangeAspect="1"/>
            </p:cNvPicPr>
            <p:nvPr/>
          </p:nvPicPr>
          <p:blipFill>
            <a:blip r:embed="rId3"/>
            <a:srcRect l="18500" t="15350" r="72872" b="70358"/>
            <a:stretch>
              <a:fillRect/>
            </a:stretch>
          </p:blipFill>
          <p:spPr>
            <a:xfrm>
              <a:off x="11158517" y="5976814"/>
              <a:ext cx="986155" cy="980133"/>
            </a:xfrm>
            <a:prstGeom prst="rect">
              <a:avLst/>
            </a:prstGeom>
          </p:spPr>
        </p:pic>
      </p:grpSp>
      <p:grpSp>
        <p:nvGrpSpPr>
          <p:cNvPr id="22" name="Group 21">
            <a:extLst>
              <a:ext uri="{FF2B5EF4-FFF2-40B4-BE49-F238E27FC236}">
                <a16:creationId xmlns:a16="http://schemas.microsoft.com/office/drawing/2014/main" id="{F5C84825-EE22-2A47-A2DE-0945922C2EBE}"/>
              </a:ext>
            </a:extLst>
          </p:cNvPr>
          <p:cNvGrpSpPr/>
          <p:nvPr/>
        </p:nvGrpSpPr>
        <p:grpSpPr>
          <a:xfrm>
            <a:off x="9156339" y="1848626"/>
            <a:ext cx="1080121" cy="4604545"/>
            <a:chOff x="9112410" y="1915762"/>
            <a:chExt cx="986155" cy="4537409"/>
          </a:xfrm>
        </p:grpSpPr>
        <p:pic>
          <p:nvPicPr>
            <p:cNvPr id="10" name="Picture 9">
              <a:extLst>
                <a:ext uri="{FF2B5EF4-FFF2-40B4-BE49-F238E27FC236}">
                  <a16:creationId xmlns:a16="http://schemas.microsoft.com/office/drawing/2014/main" id="{D0F7E014-04C3-5B0A-C20F-695CEDE88B4A}"/>
                </a:ext>
              </a:extLst>
            </p:cNvPr>
            <p:cNvPicPr>
              <a:picLocks noChangeAspect="1"/>
            </p:cNvPicPr>
            <p:nvPr/>
          </p:nvPicPr>
          <p:blipFill rotWithShape="1">
            <a:blip r:embed="rId2"/>
            <a:srcRect l="11809" t="23064" r="77760" b="65491"/>
            <a:stretch>
              <a:fillRect/>
            </a:stretch>
          </p:blipFill>
          <p:spPr>
            <a:xfrm>
              <a:off x="9112410" y="1915762"/>
              <a:ext cx="986155" cy="936104"/>
            </a:xfrm>
            <a:prstGeom prst="rect">
              <a:avLst/>
            </a:prstGeom>
          </p:spPr>
        </p:pic>
        <p:pic>
          <p:nvPicPr>
            <p:cNvPr id="14" name="Picture 13">
              <a:extLst>
                <a:ext uri="{FF2B5EF4-FFF2-40B4-BE49-F238E27FC236}">
                  <a16:creationId xmlns:a16="http://schemas.microsoft.com/office/drawing/2014/main" id="{A16CC21F-E2F1-CF13-3783-75BCBCB300CC}"/>
                </a:ext>
              </a:extLst>
            </p:cNvPr>
            <p:cNvPicPr>
              <a:picLocks noChangeAspect="1"/>
            </p:cNvPicPr>
            <p:nvPr/>
          </p:nvPicPr>
          <p:blipFill>
            <a:blip r:embed="rId3"/>
            <a:srcRect l="18500" t="46613" r="72872" b="39737"/>
            <a:stretch>
              <a:fillRect/>
            </a:stretch>
          </p:blipFill>
          <p:spPr>
            <a:xfrm>
              <a:off x="9112410" y="3596154"/>
              <a:ext cx="986155" cy="936105"/>
            </a:xfrm>
            <a:prstGeom prst="rect">
              <a:avLst/>
            </a:prstGeom>
          </p:spPr>
        </p:pic>
        <p:pic>
          <p:nvPicPr>
            <p:cNvPr id="16" name="Picture 15">
              <a:extLst>
                <a:ext uri="{FF2B5EF4-FFF2-40B4-BE49-F238E27FC236}">
                  <a16:creationId xmlns:a16="http://schemas.microsoft.com/office/drawing/2014/main" id="{20E07FC4-8D23-00E2-CE7D-26A9F3FDD983}"/>
                </a:ext>
              </a:extLst>
            </p:cNvPr>
            <p:cNvPicPr>
              <a:picLocks noChangeAspect="1"/>
            </p:cNvPicPr>
            <p:nvPr/>
          </p:nvPicPr>
          <p:blipFill>
            <a:blip r:embed="rId5"/>
            <a:srcRect l="18900" t="46348" r="73494" b="39359"/>
            <a:stretch>
              <a:fillRect/>
            </a:stretch>
          </p:blipFill>
          <p:spPr>
            <a:xfrm>
              <a:off x="9170797" y="5473037"/>
              <a:ext cx="869380" cy="980134"/>
            </a:xfrm>
            <a:prstGeom prst="rect">
              <a:avLst/>
            </a:prstGeom>
          </p:spPr>
        </p:pic>
      </p:grpSp>
      <p:grpSp>
        <p:nvGrpSpPr>
          <p:cNvPr id="21" name="Group 20">
            <a:extLst>
              <a:ext uri="{FF2B5EF4-FFF2-40B4-BE49-F238E27FC236}">
                <a16:creationId xmlns:a16="http://schemas.microsoft.com/office/drawing/2014/main" id="{BED9F25C-6E3F-D23F-4FD1-251AAC114552}"/>
              </a:ext>
            </a:extLst>
          </p:cNvPr>
          <p:cNvGrpSpPr/>
          <p:nvPr/>
        </p:nvGrpSpPr>
        <p:grpSpPr>
          <a:xfrm>
            <a:off x="8202233" y="1298127"/>
            <a:ext cx="1080121" cy="4854626"/>
            <a:chOff x="8136260" y="1368908"/>
            <a:chExt cx="986155" cy="4783845"/>
          </a:xfrm>
        </p:grpSpPr>
        <p:pic>
          <p:nvPicPr>
            <p:cNvPr id="3" name="Picture 2">
              <a:extLst>
                <a:ext uri="{FF2B5EF4-FFF2-40B4-BE49-F238E27FC236}">
                  <a16:creationId xmlns:a16="http://schemas.microsoft.com/office/drawing/2014/main" id="{8B535241-A03C-7CA5-0550-C5F24A81178A}"/>
                </a:ext>
              </a:extLst>
            </p:cNvPr>
            <p:cNvPicPr>
              <a:picLocks noChangeAspect="1"/>
            </p:cNvPicPr>
            <p:nvPr/>
          </p:nvPicPr>
          <p:blipFill>
            <a:blip r:embed="rId5"/>
            <a:srcRect l="18900" t="32064" r="73494" b="54323"/>
            <a:stretch>
              <a:fillRect/>
            </a:stretch>
          </p:blipFill>
          <p:spPr>
            <a:xfrm>
              <a:off x="8194647" y="5219181"/>
              <a:ext cx="869380" cy="933572"/>
            </a:xfrm>
            <a:prstGeom prst="rect">
              <a:avLst/>
            </a:prstGeom>
          </p:spPr>
        </p:pic>
        <p:pic>
          <p:nvPicPr>
            <p:cNvPr id="11" name="Picture 10">
              <a:extLst>
                <a:ext uri="{FF2B5EF4-FFF2-40B4-BE49-F238E27FC236}">
                  <a16:creationId xmlns:a16="http://schemas.microsoft.com/office/drawing/2014/main" id="{37E7FBFC-9868-5142-5B23-0BACF90EEE77}"/>
                </a:ext>
              </a:extLst>
            </p:cNvPr>
            <p:cNvPicPr>
              <a:picLocks noChangeAspect="1"/>
            </p:cNvPicPr>
            <p:nvPr/>
          </p:nvPicPr>
          <p:blipFill rotWithShape="1">
            <a:blip r:embed="rId2"/>
            <a:srcRect l="11809" t="35287" r="77760" b="53268"/>
            <a:stretch>
              <a:fillRect/>
            </a:stretch>
          </p:blipFill>
          <p:spPr>
            <a:xfrm>
              <a:off x="8136260" y="1368908"/>
              <a:ext cx="986155" cy="936104"/>
            </a:xfrm>
            <a:prstGeom prst="rect">
              <a:avLst/>
            </a:prstGeom>
          </p:spPr>
        </p:pic>
        <p:pic>
          <p:nvPicPr>
            <p:cNvPr id="13" name="Picture 12">
              <a:extLst>
                <a:ext uri="{FF2B5EF4-FFF2-40B4-BE49-F238E27FC236}">
                  <a16:creationId xmlns:a16="http://schemas.microsoft.com/office/drawing/2014/main" id="{5EE0F01E-4310-FC58-1A65-469FD46CE49F}"/>
                </a:ext>
              </a:extLst>
            </p:cNvPr>
            <p:cNvPicPr>
              <a:picLocks noChangeAspect="1"/>
            </p:cNvPicPr>
            <p:nvPr/>
          </p:nvPicPr>
          <p:blipFill>
            <a:blip r:embed="rId3"/>
            <a:srcRect l="18500" t="30929" r="72872" b="55421"/>
            <a:stretch>
              <a:fillRect/>
            </a:stretch>
          </p:blipFill>
          <p:spPr>
            <a:xfrm>
              <a:off x="8136260" y="3143691"/>
              <a:ext cx="986155" cy="936105"/>
            </a:xfrm>
            <a:prstGeom prst="rect">
              <a:avLst/>
            </a:prstGeom>
          </p:spPr>
        </p:pic>
      </p:grpSp>
      <p:grpSp>
        <p:nvGrpSpPr>
          <p:cNvPr id="20" name="Group 19">
            <a:extLst>
              <a:ext uri="{FF2B5EF4-FFF2-40B4-BE49-F238E27FC236}">
                <a16:creationId xmlns:a16="http://schemas.microsoft.com/office/drawing/2014/main" id="{75DF3BB7-34C9-B73A-6296-670A90860498}"/>
              </a:ext>
            </a:extLst>
          </p:cNvPr>
          <p:cNvGrpSpPr/>
          <p:nvPr/>
        </p:nvGrpSpPr>
        <p:grpSpPr>
          <a:xfrm>
            <a:off x="7248127" y="836712"/>
            <a:ext cx="1080121" cy="4938752"/>
            <a:chOff x="7173969" y="908720"/>
            <a:chExt cx="986155" cy="4866744"/>
          </a:xfrm>
        </p:grpSpPr>
        <p:pic>
          <p:nvPicPr>
            <p:cNvPr id="9" name="Picture 8">
              <a:extLst>
                <a:ext uri="{FF2B5EF4-FFF2-40B4-BE49-F238E27FC236}">
                  <a16:creationId xmlns:a16="http://schemas.microsoft.com/office/drawing/2014/main" id="{A659D285-04A1-FBAD-564C-8C79789EE3B1}"/>
                </a:ext>
              </a:extLst>
            </p:cNvPr>
            <p:cNvPicPr>
              <a:picLocks noChangeAspect="1"/>
            </p:cNvPicPr>
            <p:nvPr/>
          </p:nvPicPr>
          <p:blipFill rotWithShape="1">
            <a:blip r:embed="rId2"/>
            <a:srcRect l="11809" t="10500" r="77760" b="78055"/>
            <a:stretch>
              <a:fillRect/>
            </a:stretch>
          </p:blipFill>
          <p:spPr>
            <a:xfrm>
              <a:off x="7173969" y="908720"/>
              <a:ext cx="986155" cy="936104"/>
            </a:xfrm>
            <a:prstGeom prst="rect">
              <a:avLst/>
            </a:prstGeom>
          </p:spPr>
        </p:pic>
        <p:pic>
          <p:nvPicPr>
            <p:cNvPr id="6" name="Picture 5">
              <a:extLst>
                <a:ext uri="{FF2B5EF4-FFF2-40B4-BE49-F238E27FC236}">
                  <a16:creationId xmlns:a16="http://schemas.microsoft.com/office/drawing/2014/main" id="{F1CCA724-89D6-074C-41A1-5A4B47B2AA97}"/>
                </a:ext>
              </a:extLst>
            </p:cNvPr>
            <p:cNvPicPr>
              <a:picLocks noChangeAspect="1"/>
            </p:cNvPicPr>
            <p:nvPr/>
          </p:nvPicPr>
          <p:blipFill>
            <a:blip r:embed="rId3"/>
            <a:srcRect l="18500" t="15350" r="72872" b="70358"/>
            <a:stretch>
              <a:fillRect/>
            </a:stretch>
          </p:blipFill>
          <p:spPr>
            <a:xfrm>
              <a:off x="7173969" y="2887411"/>
              <a:ext cx="986155" cy="980133"/>
            </a:xfrm>
            <a:prstGeom prst="rect">
              <a:avLst/>
            </a:prstGeom>
          </p:spPr>
        </p:pic>
        <p:pic>
          <p:nvPicPr>
            <p:cNvPr id="17" name="Picture 16">
              <a:extLst>
                <a:ext uri="{FF2B5EF4-FFF2-40B4-BE49-F238E27FC236}">
                  <a16:creationId xmlns:a16="http://schemas.microsoft.com/office/drawing/2014/main" id="{E58E7F3A-0542-8176-EDCB-3579E7DF7D23}"/>
                </a:ext>
              </a:extLst>
            </p:cNvPr>
            <p:cNvPicPr>
              <a:picLocks noChangeAspect="1"/>
            </p:cNvPicPr>
            <p:nvPr/>
          </p:nvPicPr>
          <p:blipFill>
            <a:blip r:embed="rId5"/>
            <a:srcRect l="18900" t="61312" r="73494" b="24773"/>
            <a:stretch>
              <a:fillRect/>
            </a:stretch>
          </p:blipFill>
          <p:spPr>
            <a:xfrm>
              <a:off x="7232356" y="4821175"/>
              <a:ext cx="869380" cy="954289"/>
            </a:xfrm>
            <a:prstGeom prst="rect">
              <a:avLst/>
            </a:prstGeom>
          </p:spPr>
        </p:pic>
      </p:grpSp>
    </p:spTree>
    <p:extLst>
      <p:ext uri="{BB962C8B-B14F-4D97-AF65-F5344CB8AC3E}">
        <p14:creationId xmlns:p14="http://schemas.microsoft.com/office/powerpoint/2010/main" val="539931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6C0BD28-206F-6BD2-257F-1F3D8709B904}"/>
              </a:ext>
            </a:extLst>
          </p:cNvPr>
          <p:cNvSpPr>
            <a:spLocks noGrp="1"/>
          </p:cNvSpPr>
          <p:nvPr>
            <p:ph type="ctrTitle" sz="quarter"/>
          </p:nvPr>
        </p:nvSpPr>
        <p:spPr/>
        <p:txBody>
          <a:bodyPr/>
          <a:lstStyle/>
          <a:p>
            <a:r>
              <a:rPr lang="en-US" dirty="0"/>
              <a:t>The 2025 School on IT Services</a:t>
            </a:r>
          </a:p>
        </p:txBody>
      </p:sp>
      <p:sp>
        <p:nvSpPr>
          <p:cNvPr id="7" name="Text Placeholder 6">
            <a:extLst>
              <a:ext uri="{FF2B5EF4-FFF2-40B4-BE49-F238E27FC236}">
                <a16:creationId xmlns:a16="http://schemas.microsoft.com/office/drawing/2014/main" id="{D2BE94DC-D356-7E4A-B41F-0B05E84D2FA7}"/>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C4BB1092-7BAA-A549-A6E6-90582B363F2E}"/>
              </a:ext>
            </a:extLst>
          </p:cNvPr>
          <p:cNvSpPr>
            <a:spLocks noGrp="1"/>
          </p:cNvSpPr>
          <p:nvPr>
            <p:ph type="sldNum" sz="quarter" idx="4294967295"/>
          </p:nvPr>
        </p:nvSpPr>
        <p:spPr>
          <a:xfrm>
            <a:off x="0" y="0"/>
            <a:ext cx="0" cy="0"/>
          </a:xfrm>
        </p:spPr>
        <p:txBody>
          <a:bodyPr/>
          <a:lstStyle/>
          <a:p>
            <a:fld id="{6843C2BB-0BC1-4280-9510-6EBE6484FF4A}" type="slidenum">
              <a:rPr lang="fr-FR" smtClean="0"/>
              <a:pPr/>
              <a:t>13</a:t>
            </a:fld>
            <a:endParaRPr lang="fr-FR" dirty="0"/>
          </a:p>
        </p:txBody>
      </p:sp>
    </p:spTree>
    <p:extLst>
      <p:ext uri="{BB962C8B-B14F-4D97-AF65-F5344CB8AC3E}">
        <p14:creationId xmlns:p14="http://schemas.microsoft.com/office/powerpoint/2010/main" val="2872708563"/>
      </p:ext>
    </p:extLst>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C04FF-B08C-7418-ACC5-C3A2E87CDE30}"/>
              </a:ext>
            </a:extLst>
          </p:cNvPr>
          <p:cNvSpPr>
            <a:spLocks noGrp="1"/>
          </p:cNvSpPr>
          <p:nvPr>
            <p:ph type="title"/>
          </p:nvPr>
        </p:nvSpPr>
        <p:spPr/>
        <p:txBody>
          <a:bodyPr/>
          <a:lstStyle/>
          <a:p>
            <a:r>
              <a:rPr lang="en-US" dirty="0"/>
              <a:t>The School on IT Services</a:t>
            </a:r>
          </a:p>
        </p:txBody>
      </p:sp>
      <p:sp>
        <p:nvSpPr>
          <p:cNvPr id="3" name="Content Placeholder 2">
            <a:extLst>
              <a:ext uri="{FF2B5EF4-FFF2-40B4-BE49-F238E27FC236}">
                <a16:creationId xmlns:a16="http://schemas.microsoft.com/office/drawing/2014/main" id="{7190D142-6062-31C2-089C-6B79BF564C84}"/>
              </a:ext>
            </a:extLst>
          </p:cNvPr>
          <p:cNvSpPr>
            <a:spLocks noGrp="1"/>
          </p:cNvSpPr>
          <p:nvPr>
            <p:ph idx="1"/>
          </p:nvPr>
        </p:nvSpPr>
        <p:spPr/>
        <p:txBody>
          <a:bodyPr/>
          <a:lstStyle/>
          <a:p>
            <a:r>
              <a:rPr lang="en-US" dirty="0"/>
              <a:t>The school on IT Services aims to </a:t>
            </a:r>
            <a:r>
              <a:rPr lang="en-US" dirty="0">
                <a:solidFill>
                  <a:srgbClr val="FF0000"/>
                </a:solidFill>
              </a:rPr>
              <a:t>empower CERN members of personnel</a:t>
            </a:r>
            <a:r>
              <a:rPr lang="en-US" dirty="0"/>
              <a:t> (including Students, Fellows, Origin, Quests, Staff, and Users) to get the most out of the computing services delivered by the CERN IT Department to the community.</a:t>
            </a:r>
          </a:p>
          <a:p>
            <a:pPr lvl="1"/>
            <a:r>
              <a:rPr lang="en-US" dirty="0"/>
              <a:t>for any person that use CERN IT services to deliver information, or analyzes data, or automates tasks or works in engineering projects</a:t>
            </a:r>
          </a:p>
          <a:p>
            <a:pPr lvl="1"/>
            <a:r>
              <a:rPr lang="en-US" dirty="0"/>
              <a:t>for active users who would like to be more proficient and newcomers that would like to discover and get an introduction to the ecosystem of computing services available to CERN users </a:t>
            </a:r>
          </a:p>
        </p:txBody>
      </p:sp>
    </p:spTree>
    <p:extLst>
      <p:ext uri="{BB962C8B-B14F-4D97-AF65-F5344CB8AC3E}">
        <p14:creationId xmlns:p14="http://schemas.microsoft.com/office/powerpoint/2010/main" val="2898346506"/>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FA769-4626-E182-7257-52D3669194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6C30C2-C0B0-E9F0-4970-317DE08240FC}"/>
              </a:ext>
            </a:extLst>
          </p:cNvPr>
          <p:cNvSpPr>
            <a:spLocks noGrp="1"/>
          </p:cNvSpPr>
          <p:nvPr>
            <p:ph type="title"/>
          </p:nvPr>
        </p:nvSpPr>
        <p:spPr/>
        <p:txBody>
          <a:bodyPr/>
          <a:lstStyle/>
          <a:p>
            <a:r>
              <a:rPr lang="en-US" dirty="0"/>
              <a:t>This is the second school on IT Services</a:t>
            </a:r>
          </a:p>
        </p:txBody>
      </p:sp>
      <p:sp>
        <p:nvSpPr>
          <p:cNvPr id="3" name="Content Placeholder 2">
            <a:extLst>
              <a:ext uri="{FF2B5EF4-FFF2-40B4-BE49-F238E27FC236}">
                <a16:creationId xmlns:a16="http://schemas.microsoft.com/office/drawing/2014/main" id="{33B26C09-FFAE-C4FD-52EA-8BDE234892A1}"/>
              </a:ext>
            </a:extLst>
          </p:cNvPr>
          <p:cNvSpPr>
            <a:spLocks noGrp="1"/>
          </p:cNvSpPr>
          <p:nvPr>
            <p:ph idx="1"/>
          </p:nvPr>
        </p:nvSpPr>
        <p:spPr/>
        <p:txBody>
          <a:bodyPr/>
          <a:lstStyle/>
          <a:p>
            <a:r>
              <a:rPr lang="en-US" dirty="0"/>
              <a:t>After last year pilot school</a:t>
            </a:r>
          </a:p>
          <a:p>
            <a:pPr lvl="1"/>
            <a:r>
              <a:rPr lang="en-US" dirty="0"/>
              <a:t>Your feedback will be extremely important</a:t>
            </a:r>
          </a:p>
          <a:p>
            <a:r>
              <a:rPr lang="en-US" dirty="0"/>
              <a:t>Everything can be changed</a:t>
            </a:r>
          </a:p>
          <a:p>
            <a:pPr lvl="1"/>
            <a:r>
              <a:rPr lang="en-US" dirty="0"/>
              <a:t>Location: At CERN or outside ?</a:t>
            </a:r>
          </a:p>
          <a:p>
            <a:pPr lvl="1"/>
            <a:r>
              <a:rPr lang="en-US" dirty="0"/>
              <a:t>Topics: basic IT Services or advanced IT Services</a:t>
            </a:r>
          </a:p>
          <a:p>
            <a:pPr lvl="1"/>
            <a:r>
              <a:rPr lang="en-US" dirty="0"/>
              <a:t>Speakers: More speakers on shorter presentations or less speakers </a:t>
            </a:r>
            <a:r>
              <a:rPr lang="en-US" dirty="0" err="1"/>
              <a:t>fovering</a:t>
            </a:r>
            <a:r>
              <a:rPr lang="en-US" dirty="0"/>
              <a:t> services in depth ?</a:t>
            </a:r>
          </a:p>
          <a:p>
            <a:pPr lvl="1"/>
            <a:r>
              <a:rPr lang="en-US" dirty="0"/>
              <a:t>Exercises: Hands-on (need time) ? Demos ? Interactive ?</a:t>
            </a:r>
          </a:p>
        </p:txBody>
      </p:sp>
    </p:spTree>
    <p:extLst>
      <p:ext uri="{BB962C8B-B14F-4D97-AF65-F5344CB8AC3E}">
        <p14:creationId xmlns:p14="http://schemas.microsoft.com/office/powerpoint/2010/main" val="2889511779"/>
      </p:ext>
    </p:extLst>
  </p:cSld>
  <p:clrMapOvr>
    <a:masterClrMapping/>
  </p:clrMapOvr>
  <p:transition>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DED5D-0BC4-744C-8A04-5326FF223D75}"/>
              </a:ext>
            </a:extLst>
          </p:cNvPr>
          <p:cNvSpPr>
            <a:spLocks noGrp="1"/>
          </p:cNvSpPr>
          <p:nvPr>
            <p:ph type="title"/>
          </p:nvPr>
        </p:nvSpPr>
        <p:spPr/>
        <p:txBody>
          <a:bodyPr/>
          <a:lstStyle/>
          <a:p>
            <a:r>
              <a:rPr lang="en-US" dirty="0"/>
              <a:t>The School site is on indico</a:t>
            </a:r>
          </a:p>
        </p:txBody>
      </p:sp>
      <p:sp>
        <p:nvSpPr>
          <p:cNvPr id="3" name="Content Placeholder 2">
            <a:extLst>
              <a:ext uri="{FF2B5EF4-FFF2-40B4-BE49-F238E27FC236}">
                <a16:creationId xmlns:a16="http://schemas.microsoft.com/office/drawing/2014/main" id="{233FBF56-2BA0-3334-D28C-BB1A48DB936E}"/>
              </a:ext>
            </a:extLst>
          </p:cNvPr>
          <p:cNvSpPr>
            <a:spLocks noGrp="1"/>
          </p:cNvSpPr>
          <p:nvPr>
            <p:ph idx="1"/>
          </p:nvPr>
        </p:nvSpPr>
        <p:spPr/>
        <p:txBody>
          <a:bodyPr/>
          <a:lstStyle/>
          <a:p>
            <a:r>
              <a:rPr lang="en-US" dirty="0">
                <a:hlinkClick r:id="rId2"/>
              </a:rPr>
              <a:t>https://indico.cern.ch/event/1580446/</a:t>
            </a:r>
            <a:endParaRPr lang="en-US" dirty="0"/>
          </a:p>
          <a:p>
            <a:r>
              <a:rPr lang="en-US" dirty="0"/>
              <a:t>Check it regularly for updates</a:t>
            </a:r>
          </a:p>
        </p:txBody>
      </p:sp>
      <p:pic>
        <p:nvPicPr>
          <p:cNvPr id="6" name="Picture 5">
            <a:extLst>
              <a:ext uri="{FF2B5EF4-FFF2-40B4-BE49-F238E27FC236}">
                <a16:creationId xmlns:a16="http://schemas.microsoft.com/office/drawing/2014/main" id="{B9825A7D-9D65-04A4-CCF2-4551D2AA63C1}"/>
              </a:ext>
            </a:extLst>
          </p:cNvPr>
          <p:cNvPicPr>
            <a:picLocks noChangeAspect="1"/>
          </p:cNvPicPr>
          <p:nvPr/>
        </p:nvPicPr>
        <p:blipFill>
          <a:blip r:embed="rId3"/>
          <a:stretch>
            <a:fillRect/>
          </a:stretch>
        </p:blipFill>
        <p:spPr>
          <a:xfrm>
            <a:off x="6528048" y="1556792"/>
            <a:ext cx="5403383" cy="4954860"/>
          </a:xfrm>
          <a:prstGeom prst="rect">
            <a:avLst/>
          </a:prstGeom>
        </p:spPr>
      </p:pic>
    </p:spTree>
    <p:extLst>
      <p:ext uri="{BB962C8B-B14F-4D97-AF65-F5344CB8AC3E}">
        <p14:creationId xmlns:p14="http://schemas.microsoft.com/office/powerpoint/2010/main" val="47912553"/>
      </p:ext>
    </p:extLst>
  </p:cSld>
  <p:clrMapOvr>
    <a:masterClrMapping/>
  </p:clrMapOvr>
  <p:transition>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933450388"/>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53D09-56AB-6076-F723-8EAD5BC3F4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5D4346-EACB-2B07-4E7B-2AE49C228DCB}"/>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07C3930B-1DA2-5290-C127-E20580645EDA}"/>
              </a:ext>
            </a:extLst>
          </p:cNvPr>
          <p:cNvSpPr>
            <a:spLocks noGrp="1"/>
          </p:cNvSpPr>
          <p:nvPr>
            <p:ph idx="1"/>
          </p:nvPr>
        </p:nvSpPr>
        <p:spPr/>
        <p:txBody>
          <a:bodyPr/>
          <a:lstStyle/>
          <a:p>
            <a:r>
              <a:rPr lang="en-US" dirty="0"/>
              <a:t>Learning process </a:t>
            </a:r>
          </a:p>
          <a:p>
            <a:pPr lvl="1"/>
            <a:r>
              <a:rPr lang="en-US" dirty="0">
                <a:solidFill>
                  <a:srgbClr val="FF0000"/>
                </a:solidFill>
              </a:rPr>
              <a:t>Lectures</a:t>
            </a:r>
          </a:p>
          <a:p>
            <a:pPr lvl="1"/>
            <a:r>
              <a:rPr lang="en-US" dirty="0"/>
              <a:t>Exercises</a:t>
            </a:r>
          </a:p>
          <a:p>
            <a:pPr lvl="1"/>
            <a:r>
              <a:rPr lang="en-US" dirty="0"/>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8ACC2F81-6B7E-AEC0-26F7-E5B44E360EFC}"/>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2752D37E-AF81-A8CD-3C93-34D459088A61}"/>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916790B6-AA02-6DA7-6BB3-11CEE16A5DB2}"/>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3805337963"/>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Programme – 26 hours of lectures</a:t>
            </a:r>
            <a:endParaRPr lang="en-GB" dirty="0"/>
          </a:p>
        </p:txBody>
      </p:sp>
      <p:sp>
        <p:nvSpPr>
          <p:cNvPr id="9" name="Content Placeholder 8">
            <a:extLst>
              <a:ext uri="{FF2B5EF4-FFF2-40B4-BE49-F238E27FC236}">
                <a16:creationId xmlns:a16="http://schemas.microsoft.com/office/drawing/2014/main" id="{3F2839B3-5C3E-2453-EE6D-178D1289857B}"/>
              </a:ext>
            </a:extLst>
          </p:cNvPr>
          <p:cNvSpPr>
            <a:spLocks noGrp="1"/>
          </p:cNvSpPr>
          <p:nvPr>
            <p:ph idx="1"/>
          </p:nvPr>
        </p:nvSpPr>
        <p:spPr>
          <a:xfrm>
            <a:off x="8904312" y="1475642"/>
            <a:ext cx="2896519" cy="4441825"/>
          </a:xfrm>
        </p:spPr>
        <p:txBody>
          <a:bodyPr/>
          <a:lstStyle/>
          <a:p>
            <a:r>
              <a:rPr lang="en-US" dirty="0"/>
              <a:t>Storage</a:t>
            </a:r>
          </a:p>
          <a:p>
            <a:r>
              <a:rPr lang="en-US" dirty="0"/>
              <a:t>Web content</a:t>
            </a:r>
          </a:p>
          <a:p>
            <a:r>
              <a:rPr lang="en-US" dirty="0"/>
              <a:t>Databases</a:t>
            </a:r>
          </a:p>
          <a:p>
            <a:r>
              <a:rPr lang="en-US" dirty="0"/>
              <a:t>Application Development</a:t>
            </a:r>
          </a:p>
          <a:p>
            <a:r>
              <a:rPr lang="en-US" dirty="0"/>
              <a:t>Security and authentication</a:t>
            </a:r>
          </a:p>
          <a:p>
            <a:r>
              <a:rPr lang="en-US" dirty="0"/>
              <a:t>Services for data analysis</a:t>
            </a:r>
          </a:p>
          <a:p>
            <a:r>
              <a:rPr lang="en-US" dirty="0"/>
              <a:t>Services for machine learning projects</a:t>
            </a:r>
          </a:p>
        </p:txBody>
      </p:sp>
      <p:pic>
        <p:nvPicPr>
          <p:cNvPr id="4" name="Picture 3">
            <a:extLst>
              <a:ext uri="{FF2B5EF4-FFF2-40B4-BE49-F238E27FC236}">
                <a16:creationId xmlns:a16="http://schemas.microsoft.com/office/drawing/2014/main" id="{CF6F1E30-1A67-147C-C576-A64D6C9E196D}"/>
              </a:ext>
            </a:extLst>
          </p:cNvPr>
          <p:cNvPicPr>
            <a:picLocks noChangeAspect="1"/>
          </p:cNvPicPr>
          <p:nvPr/>
        </p:nvPicPr>
        <p:blipFill>
          <a:blip r:embed="rId3"/>
          <a:srcRect t="15350" b="8001"/>
          <a:stretch>
            <a:fillRect/>
          </a:stretch>
        </p:blipFill>
        <p:spPr>
          <a:xfrm>
            <a:off x="309640" y="1353298"/>
            <a:ext cx="8522664" cy="5172046"/>
          </a:xfrm>
          <a:prstGeom prst="rect">
            <a:avLst/>
          </a:prstGeom>
        </p:spPr>
      </p:pic>
    </p:spTree>
    <p:extLst>
      <p:ext uri="{BB962C8B-B14F-4D97-AF65-F5344CB8AC3E}">
        <p14:creationId xmlns:p14="http://schemas.microsoft.com/office/powerpoint/2010/main" val="3897689823"/>
      </p:ext>
    </p:extLst>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8092" y="3429000"/>
            <a:ext cx="12192000" cy="1143000"/>
          </a:xfrm>
        </p:spPr>
        <p:txBody>
          <a:bodyPr/>
          <a:lstStyle/>
          <a:p>
            <a:r>
              <a:rPr lang="en-US" altLang="en-US" dirty="0"/>
              <a:t>Welcome to the </a:t>
            </a:r>
            <a:br>
              <a:rPr lang="en-US" altLang="en-US" dirty="0"/>
            </a:br>
            <a:r>
              <a:rPr lang="en-US" altLang="en-US" dirty="0"/>
              <a:t>2</a:t>
            </a:r>
            <a:r>
              <a:rPr lang="en-US" altLang="en-US" baseline="30000" dirty="0"/>
              <a:t>nd</a:t>
            </a:r>
            <a:r>
              <a:rPr lang="en-US" altLang="en-US" dirty="0"/>
              <a:t> School of Computing on IT Services</a:t>
            </a:r>
            <a:endParaRPr lang="en-GB" altLang="en-US" dirty="0"/>
          </a:p>
        </p:txBody>
      </p:sp>
      <p:sp>
        <p:nvSpPr>
          <p:cNvPr id="5123" name="Subtitle 2"/>
          <p:cNvSpPr>
            <a:spLocks noGrp="1"/>
          </p:cNvSpPr>
          <p:nvPr>
            <p:ph type="subTitle" idx="1"/>
          </p:nvPr>
        </p:nvSpPr>
        <p:spPr>
          <a:xfrm>
            <a:off x="1127448" y="5121091"/>
            <a:ext cx="10424583" cy="1752600"/>
          </a:xfrm>
        </p:spPr>
        <p:txBody>
          <a:bodyPr/>
          <a:lstStyle/>
          <a:p>
            <a:r>
              <a:rPr lang="en-US" altLang="en-US" sz="1600" dirty="0"/>
              <a:t>Alberto Pace, school director</a:t>
            </a:r>
            <a:endParaRPr lang="en-GB" altLang="en-US" sz="1600" dirty="0"/>
          </a:p>
        </p:txBody>
      </p:sp>
    </p:spTree>
    <p:extLst>
      <p:ext uri="{BB962C8B-B14F-4D97-AF65-F5344CB8AC3E}">
        <p14:creationId xmlns:p14="http://schemas.microsoft.com/office/powerpoint/2010/main" val="559716103"/>
      </p:ext>
    </p:extLst>
  </p:cSld>
  <p:clrMapOvr>
    <a:masterClrMapping/>
  </p:clrMapOvr>
  <p:transition>
    <p:strips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3BEF8-D159-3FF2-8707-E986A108AE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7A10F3-D1EE-1874-6982-E749569D243E}"/>
              </a:ext>
            </a:extLst>
          </p:cNvPr>
          <p:cNvSpPr>
            <a:spLocks noGrp="1"/>
          </p:cNvSpPr>
          <p:nvPr>
            <p:ph type="title"/>
          </p:nvPr>
        </p:nvSpPr>
        <p:spPr/>
        <p:txBody>
          <a:bodyPr/>
          <a:lstStyle/>
          <a:p>
            <a:r>
              <a:rPr lang="en-US" dirty="0"/>
              <a:t>We will have 25 (!) lecturers</a:t>
            </a:r>
            <a:endParaRPr lang="en-GB" dirty="0"/>
          </a:p>
        </p:txBody>
      </p:sp>
      <p:sp>
        <p:nvSpPr>
          <p:cNvPr id="5" name="TextBox 4">
            <a:extLst>
              <a:ext uri="{FF2B5EF4-FFF2-40B4-BE49-F238E27FC236}">
                <a16:creationId xmlns:a16="http://schemas.microsoft.com/office/drawing/2014/main" id="{7E5D36B9-A6C3-CC58-A738-AF452CE9CF83}"/>
              </a:ext>
            </a:extLst>
          </p:cNvPr>
          <p:cNvSpPr txBox="1"/>
          <p:nvPr/>
        </p:nvSpPr>
        <p:spPr>
          <a:xfrm>
            <a:off x="551384" y="1556792"/>
            <a:ext cx="3095719" cy="4524315"/>
          </a:xfrm>
          <a:prstGeom prst="rect">
            <a:avLst/>
          </a:prstGeom>
          <a:noFill/>
        </p:spPr>
        <p:txBody>
          <a:bodyPr wrap="none" rtlCol="0">
            <a:spAutoFit/>
          </a:bodyPr>
          <a:lstStyle/>
          <a:p>
            <a:r>
              <a:rPr lang="en-GB" sz="2400" dirty="0">
                <a:solidFill>
                  <a:schemeClr val="bg2"/>
                </a:solidFill>
              </a:rPr>
              <a:t>Diogo Castro</a:t>
            </a:r>
          </a:p>
          <a:p>
            <a:r>
              <a:rPr lang="en-GB" sz="2400" dirty="0">
                <a:solidFill>
                  <a:schemeClr val="bg2"/>
                </a:solidFill>
              </a:rPr>
              <a:t>Gianmaria Del Monte</a:t>
            </a:r>
          </a:p>
          <a:p>
            <a:r>
              <a:rPr lang="en-GB" sz="2400" dirty="0">
                <a:solidFill>
                  <a:schemeClr val="bg2"/>
                </a:solidFill>
              </a:rPr>
              <a:t>Andrzej Nowicki</a:t>
            </a:r>
          </a:p>
          <a:p>
            <a:r>
              <a:rPr lang="en-GB" sz="2400" dirty="0">
                <a:solidFill>
                  <a:schemeClr val="bg2"/>
                </a:solidFill>
              </a:rPr>
              <a:t>Alberto Pimpo</a:t>
            </a:r>
          </a:p>
          <a:p>
            <a:r>
              <a:rPr lang="en-GB" sz="2400" dirty="0">
                <a:solidFill>
                  <a:schemeClr val="bg2"/>
                </a:solidFill>
              </a:rPr>
              <a:t>Jack Charlie Munday</a:t>
            </a:r>
          </a:p>
          <a:p>
            <a:r>
              <a:rPr lang="en-GB" sz="2400" dirty="0">
                <a:solidFill>
                  <a:schemeClr val="bg2"/>
                </a:solidFill>
              </a:rPr>
              <a:t>Sebastien Ponce</a:t>
            </a:r>
          </a:p>
          <a:p>
            <a:r>
              <a:rPr lang="en-GB" sz="2400" dirty="0">
                <a:solidFill>
                  <a:schemeClr val="bg2"/>
                </a:solidFill>
              </a:rPr>
              <a:t>Diana Gaponcic</a:t>
            </a:r>
          </a:p>
          <a:p>
            <a:r>
              <a:rPr lang="en-GB" sz="2400" dirty="0">
                <a:solidFill>
                  <a:schemeClr val="bg2"/>
                </a:solidFill>
              </a:rPr>
              <a:t>Vincent Brillault</a:t>
            </a:r>
          </a:p>
          <a:p>
            <a:r>
              <a:rPr lang="en-GB" sz="2400" dirty="0">
                <a:solidFill>
                  <a:schemeClr val="bg2"/>
                </a:solidFill>
              </a:rPr>
              <a:t>Ben Dylan Jones</a:t>
            </a:r>
          </a:p>
          <a:p>
            <a:r>
              <a:rPr lang="en-GB" sz="2400" dirty="0">
                <a:solidFill>
                  <a:schemeClr val="bg2"/>
                </a:solidFill>
              </a:rPr>
              <a:t>Ricardo Rocha</a:t>
            </a:r>
          </a:p>
          <a:p>
            <a:r>
              <a:rPr lang="en-GB" sz="2400" dirty="0">
                <a:solidFill>
                  <a:schemeClr val="bg2"/>
                </a:solidFill>
              </a:rPr>
              <a:t>Panagiotis Gkonis</a:t>
            </a:r>
          </a:p>
          <a:p>
            <a:r>
              <a:rPr lang="en-GB" sz="2400" dirty="0">
                <a:solidFill>
                  <a:schemeClr val="bg2"/>
                </a:solidFill>
              </a:rPr>
              <a:t>Vasvi Sharma</a:t>
            </a:r>
          </a:p>
        </p:txBody>
      </p:sp>
      <p:sp>
        <p:nvSpPr>
          <p:cNvPr id="6" name="TextBox 5">
            <a:extLst>
              <a:ext uri="{FF2B5EF4-FFF2-40B4-BE49-F238E27FC236}">
                <a16:creationId xmlns:a16="http://schemas.microsoft.com/office/drawing/2014/main" id="{BE0A1FE9-D522-AED8-A0A6-8330C663CF4D}"/>
              </a:ext>
            </a:extLst>
          </p:cNvPr>
          <p:cNvSpPr txBox="1"/>
          <p:nvPr/>
        </p:nvSpPr>
        <p:spPr>
          <a:xfrm>
            <a:off x="6456040" y="1375817"/>
            <a:ext cx="3475631" cy="4893647"/>
          </a:xfrm>
          <a:prstGeom prst="rect">
            <a:avLst/>
          </a:prstGeom>
          <a:noFill/>
        </p:spPr>
        <p:txBody>
          <a:bodyPr wrap="none" rtlCol="0">
            <a:spAutoFit/>
          </a:bodyPr>
          <a:lstStyle/>
          <a:p>
            <a:r>
              <a:rPr lang="en-GB" sz="2400" dirty="0" err="1">
                <a:solidFill>
                  <a:schemeClr val="bg2"/>
                </a:solidFill>
              </a:rPr>
              <a:t>Raulian-ionut</a:t>
            </a:r>
            <a:r>
              <a:rPr lang="en-GB" sz="2400" dirty="0">
                <a:solidFill>
                  <a:schemeClr val="bg2"/>
                </a:solidFill>
              </a:rPr>
              <a:t> Chiorescu</a:t>
            </a:r>
          </a:p>
          <a:p>
            <a:r>
              <a:rPr lang="en-GB" sz="2400" dirty="0">
                <a:solidFill>
                  <a:schemeClr val="bg2"/>
                </a:solidFill>
              </a:rPr>
              <a:t>Abhishek Lekshmanan</a:t>
            </a:r>
          </a:p>
          <a:p>
            <a:r>
              <a:rPr lang="en-GB" sz="2400" dirty="0">
                <a:solidFill>
                  <a:schemeClr val="bg2"/>
                </a:solidFill>
              </a:rPr>
              <a:t>Jose Castro Leon</a:t>
            </a:r>
          </a:p>
          <a:p>
            <a:r>
              <a:rPr lang="en-GB" sz="2400" dirty="0">
                <a:solidFill>
                  <a:schemeClr val="bg2"/>
                </a:solidFill>
              </a:rPr>
              <a:t>Cameron Duncan </a:t>
            </a:r>
          </a:p>
          <a:p>
            <a:r>
              <a:rPr lang="en-GB" sz="2400" dirty="0">
                <a:solidFill>
                  <a:schemeClr val="bg2"/>
                </a:solidFill>
              </a:rPr>
              <a:t>Francisco Borges </a:t>
            </a:r>
          </a:p>
          <a:p>
            <a:r>
              <a:rPr lang="en-GB" sz="2400" dirty="0">
                <a:solidFill>
                  <a:schemeClr val="bg2"/>
                </a:solidFill>
              </a:rPr>
              <a:t>Nils Hoimyr</a:t>
            </a:r>
          </a:p>
          <a:p>
            <a:r>
              <a:rPr lang="en-GB" sz="2400" dirty="0">
                <a:solidFill>
                  <a:schemeClr val="bg2"/>
                </a:solidFill>
              </a:rPr>
              <a:t>Antonio Delgado Peris</a:t>
            </a:r>
          </a:p>
          <a:p>
            <a:r>
              <a:rPr lang="en-GB" sz="2400" dirty="0">
                <a:solidFill>
                  <a:schemeClr val="bg2"/>
                </a:solidFill>
              </a:rPr>
              <a:t>Sebastian Lopienski</a:t>
            </a:r>
          </a:p>
          <a:p>
            <a:r>
              <a:rPr lang="en-GB" sz="2400" dirty="0">
                <a:solidFill>
                  <a:schemeClr val="bg2"/>
                </a:solidFill>
              </a:rPr>
              <a:t>Alberto Pace</a:t>
            </a:r>
          </a:p>
          <a:p>
            <a:r>
              <a:rPr lang="en-GB" sz="2400" dirty="0">
                <a:solidFill>
                  <a:schemeClr val="bg2"/>
                </a:solidFill>
              </a:rPr>
              <a:t>Tibor Simko</a:t>
            </a:r>
          </a:p>
          <a:p>
            <a:r>
              <a:rPr lang="en-GB" sz="2400" dirty="0">
                <a:solidFill>
                  <a:schemeClr val="bg2"/>
                </a:solidFill>
              </a:rPr>
              <a:t>Pedro Maximino</a:t>
            </a:r>
          </a:p>
          <a:p>
            <a:r>
              <a:rPr lang="en-GB" sz="2400" dirty="0">
                <a:solidFill>
                  <a:schemeClr val="bg2"/>
                </a:solidFill>
              </a:rPr>
              <a:t>Giacomo Tenaglia</a:t>
            </a:r>
          </a:p>
          <a:p>
            <a:r>
              <a:rPr lang="en-GB" sz="2400" dirty="0">
                <a:solidFill>
                  <a:schemeClr val="bg2"/>
                </a:solidFill>
              </a:rPr>
              <a:t>Hannah Short</a:t>
            </a:r>
          </a:p>
        </p:txBody>
      </p:sp>
      <p:sp>
        <p:nvSpPr>
          <p:cNvPr id="7" name="TextBox 6">
            <a:extLst>
              <a:ext uri="{FF2B5EF4-FFF2-40B4-BE49-F238E27FC236}">
                <a16:creationId xmlns:a16="http://schemas.microsoft.com/office/drawing/2014/main" id="{A696DC1D-39E4-23FF-F31E-36930F609E63}"/>
              </a:ext>
            </a:extLst>
          </p:cNvPr>
          <p:cNvSpPr txBox="1"/>
          <p:nvPr/>
        </p:nvSpPr>
        <p:spPr>
          <a:xfrm>
            <a:off x="4246626" y="1556792"/>
            <a:ext cx="1722587" cy="4524315"/>
          </a:xfrm>
          <a:prstGeom prst="rect">
            <a:avLst/>
          </a:prstGeom>
          <a:noFill/>
        </p:spPr>
        <p:txBody>
          <a:bodyPr wrap="none" rtlCol="0">
            <a:spAutoFit/>
          </a:bodyPr>
          <a:lstStyle/>
          <a:p>
            <a:r>
              <a:rPr lang="en-GB" sz="2400" dirty="0">
                <a:solidFill>
                  <a:schemeClr val="bg2"/>
                </a:solidFill>
              </a:rPr>
              <a:t>IT-SD-GSS</a:t>
            </a:r>
          </a:p>
          <a:p>
            <a:r>
              <a:rPr lang="en-GB" sz="2400" dirty="0">
                <a:solidFill>
                  <a:schemeClr val="bg2"/>
                </a:solidFill>
              </a:rPr>
              <a:t>IT-SD-PDS</a:t>
            </a:r>
          </a:p>
          <a:p>
            <a:r>
              <a:rPr lang="en-GB" sz="2400" dirty="0">
                <a:solidFill>
                  <a:schemeClr val="bg2"/>
                </a:solidFill>
              </a:rPr>
              <a:t>IT-DA-DB</a:t>
            </a:r>
          </a:p>
          <a:p>
            <a:r>
              <a:rPr lang="en-GB" sz="2400" dirty="0">
                <a:solidFill>
                  <a:schemeClr val="bg2"/>
                </a:solidFill>
              </a:rPr>
              <a:t>IT-PW-AH</a:t>
            </a:r>
          </a:p>
          <a:p>
            <a:r>
              <a:rPr lang="en-GB" sz="2400" dirty="0">
                <a:solidFill>
                  <a:schemeClr val="bg2"/>
                </a:solidFill>
              </a:rPr>
              <a:t>IT-CD-PI</a:t>
            </a:r>
          </a:p>
          <a:p>
            <a:r>
              <a:rPr lang="en-GB" sz="2400" dirty="0">
                <a:solidFill>
                  <a:schemeClr val="bg2"/>
                </a:solidFill>
              </a:rPr>
              <a:t>EP-LBC</a:t>
            </a:r>
          </a:p>
          <a:p>
            <a:r>
              <a:rPr lang="en-GB" sz="2400" dirty="0">
                <a:solidFill>
                  <a:schemeClr val="bg2"/>
                </a:solidFill>
              </a:rPr>
              <a:t>IT-CD-PI</a:t>
            </a:r>
          </a:p>
          <a:p>
            <a:r>
              <a:rPr lang="en-GB" sz="2400" dirty="0">
                <a:solidFill>
                  <a:schemeClr val="bg2"/>
                </a:solidFill>
              </a:rPr>
              <a:t>IT-PW-IAM</a:t>
            </a:r>
          </a:p>
          <a:p>
            <a:r>
              <a:rPr lang="en-GB" sz="2400" dirty="0">
                <a:solidFill>
                  <a:schemeClr val="bg2"/>
                </a:solidFill>
              </a:rPr>
              <a:t>IT-CD-CC</a:t>
            </a:r>
          </a:p>
          <a:p>
            <a:r>
              <a:rPr lang="en-GB" sz="2400" dirty="0">
                <a:solidFill>
                  <a:schemeClr val="bg2"/>
                </a:solidFill>
              </a:rPr>
              <a:t>IT-CD-PI</a:t>
            </a:r>
          </a:p>
          <a:p>
            <a:r>
              <a:rPr lang="en-GB" sz="2400" dirty="0">
                <a:solidFill>
                  <a:schemeClr val="bg2"/>
                </a:solidFill>
              </a:rPr>
              <a:t>IT-CD-CC</a:t>
            </a:r>
          </a:p>
          <a:p>
            <a:r>
              <a:rPr lang="en-GB" sz="2400" dirty="0">
                <a:solidFill>
                  <a:schemeClr val="bg2"/>
                </a:solidFill>
              </a:rPr>
              <a:t>IT-PW-WA</a:t>
            </a:r>
          </a:p>
        </p:txBody>
      </p:sp>
      <p:sp>
        <p:nvSpPr>
          <p:cNvPr id="8" name="TextBox 7">
            <a:extLst>
              <a:ext uri="{FF2B5EF4-FFF2-40B4-BE49-F238E27FC236}">
                <a16:creationId xmlns:a16="http://schemas.microsoft.com/office/drawing/2014/main" id="{B4EE15C7-D805-735D-EEAD-35B71C7D43A2}"/>
              </a:ext>
            </a:extLst>
          </p:cNvPr>
          <p:cNvSpPr txBox="1"/>
          <p:nvPr/>
        </p:nvSpPr>
        <p:spPr>
          <a:xfrm>
            <a:off x="10191726" y="1430313"/>
            <a:ext cx="1740220" cy="4893647"/>
          </a:xfrm>
          <a:prstGeom prst="rect">
            <a:avLst/>
          </a:prstGeom>
          <a:noFill/>
        </p:spPr>
        <p:txBody>
          <a:bodyPr wrap="none" rtlCol="0">
            <a:spAutoFit/>
          </a:bodyPr>
          <a:lstStyle/>
          <a:p>
            <a:r>
              <a:rPr lang="en-GB" sz="2400" dirty="0">
                <a:solidFill>
                  <a:schemeClr val="bg2"/>
                </a:solidFill>
              </a:rPr>
              <a:t>IT-CD-PI</a:t>
            </a:r>
          </a:p>
          <a:p>
            <a:r>
              <a:rPr lang="en-GB" sz="2400" dirty="0">
                <a:solidFill>
                  <a:schemeClr val="bg2"/>
                </a:solidFill>
              </a:rPr>
              <a:t>IT-SD-PDS</a:t>
            </a:r>
          </a:p>
          <a:p>
            <a:r>
              <a:rPr lang="en-GB" sz="2400" dirty="0">
                <a:solidFill>
                  <a:schemeClr val="bg2"/>
                </a:solidFill>
              </a:rPr>
              <a:t>IT-CD-CLI</a:t>
            </a:r>
          </a:p>
          <a:p>
            <a:r>
              <a:rPr lang="en-GB" sz="2400" dirty="0">
                <a:solidFill>
                  <a:schemeClr val="bg2"/>
                </a:solidFill>
              </a:rPr>
              <a:t>IT-CA-OSI</a:t>
            </a:r>
          </a:p>
          <a:p>
            <a:r>
              <a:rPr lang="en-GB" sz="2400" dirty="0">
                <a:solidFill>
                  <a:schemeClr val="bg2"/>
                </a:solidFill>
              </a:rPr>
              <a:t>IT-PW-WA</a:t>
            </a:r>
          </a:p>
          <a:p>
            <a:r>
              <a:rPr lang="en-GB" sz="2400" dirty="0">
                <a:solidFill>
                  <a:schemeClr val="bg2"/>
                </a:solidFill>
              </a:rPr>
              <a:t>IT-CD-CC</a:t>
            </a:r>
          </a:p>
          <a:p>
            <a:r>
              <a:rPr lang="en-GB" sz="2400" dirty="0">
                <a:solidFill>
                  <a:schemeClr val="bg2"/>
                </a:solidFill>
              </a:rPr>
              <a:t>IT-CD-CC</a:t>
            </a:r>
          </a:p>
          <a:p>
            <a:r>
              <a:rPr lang="en-GB" sz="2400" dirty="0">
                <a:solidFill>
                  <a:schemeClr val="bg2"/>
                </a:solidFill>
              </a:rPr>
              <a:t>IT-PW-WA</a:t>
            </a:r>
          </a:p>
          <a:p>
            <a:r>
              <a:rPr lang="en-GB" sz="2400" dirty="0">
                <a:solidFill>
                  <a:schemeClr val="bg2"/>
                </a:solidFill>
              </a:rPr>
              <a:t>IT-FTI</a:t>
            </a:r>
          </a:p>
          <a:p>
            <a:r>
              <a:rPr lang="en-GB" sz="2400" dirty="0">
                <a:solidFill>
                  <a:schemeClr val="bg2"/>
                </a:solidFill>
              </a:rPr>
              <a:t>IT-CA-OSI</a:t>
            </a:r>
          </a:p>
          <a:p>
            <a:r>
              <a:rPr lang="en-GB" sz="2400" dirty="0">
                <a:solidFill>
                  <a:schemeClr val="bg2"/>
                </a:solidFill>
              </a:rPr>
              <a:t>IT-DA-ASM</a:t>
            </a:r>
          </a:p>
          <a:p>
            <a:r>
              <a:rPr lang="en-GB" sz="2400" dirty="0">
                <a:solidFill>
                  <a:schemeClr val="bg2"/>
                </a:solidFill>
              </a:rPr>
              <a:t>IT-CD-CC</a:t>
            </a:r>
          </a:p>
          <a:p>
            <a:r>
              <a:rPr lang="en-GB" sz="2400" dirty="0">
                <a:solidFill>
                  <a:schemeClr val="bg2"/>
                </a:solidFill>
              </a:rPr>
              <a:t>IT-PW-IAM</a:t>
            </a:r>
          </a:p>
        </p:txBody>
      </p:sp>
    </p:spTree>
    <p:extLst>
      <p:ext uri="{BB962C8B-B14F-4D97-AF65-F5344CB8AC3E}">
        <p14:creationId xmlns:p14="http://schemas.microsoft.com/office/powerpoint/2010/main" val="737939022"/>
      </p:ext>
    </p:extLst>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solidFill>
                  <a:srgbClr val="FF0000"/>
                </a:solidFill>
              </a:rPr>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850867118"/>
      </p:ext>
    </p:extLst>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culture in “exercises” and “demoes”</a:t>
            </a:r>
            <a:endParaRPr lang="en-GB" dirty="0"/>
          </a:p>
        </p:txBody>
      </p:sp>
      <p:sp>
        <p:nvSpPr>
          <p:cNvPr id="3" name="Content Placeholder 2"/>
          <p:cNvSpPr>
            <a:spLocks noGrp="1"/>
          </p:cNvSpPr>
          <p:nvPr>
            <p:ph idx="1"/>
          </p:nvPr>
        </p:nvSpPr>
        <p:spPr>
          <a:xfrm>
            <a:off x="623392" y="1316533"/>
            <a:ext cx="10363200" cy="4441825"/>
          </a:xfrm>
        </p:spPr>
        <p:txBody>
          <a:bodyPr/>
          <a:lstStyle/>
          <a:p>
            <a:r>
              <a:rPr lang="en-US" dirty="0"/>
              <a:t>The school will use the CERN-IT computing infrastructure for exercises. </a:t>
            </a:r>
          </a:p>
          <a:p>
            <a:r>
              <a:rPr lang="en-US" dirty="0"/>
              <a:t>Accessible to all participants</a:t>
            </a:r>
          </a:p>
          <a:p>
            <a:r>
              <a:rPr lang="en-US" dirty="0"/>
              <a:t>You should try to work in pair (2-student teams). If possible:</a:t>
            </a:r>
          </a:p>
          <a:p>
            <a:pPr lvl="1"/>
            <a:r>
              <a:rPr lang="en-US" dirty="0"/>
              <a:t>1 student with physics background</a:t>
            </a:r>
          </a:p>
          <a:p>
            <a:pPr lvl="1"/>
            <a:r>
              <a:rPr lang="en-US" dirty="0"/>
              <a:t>1 student with computing background</a:t>
            </a:r>
          </a:p>
          <a:p>
            <a:pPr lvl="1"/>
            <a:r>
              <a:rPr lang="en-US" dirty="0"/>
              <a:t>Or at least: 1 student from the IT department with one student outside the IT department</a:t>
            </a:r>
          </a:p>
          <a:p>
            <a:pPr lvl="1"/>
            <a:endParaRPr lang="en-US" dirty="0"/>
          </a:p>
          <a:p>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4296" b="27043"/>
          <a:stretch/>
        </p:blipFill>
        <p:spPr>
          <a:xfrm>
            <a:off x="4727848" y="4293096"/>
            <a:ext cx="5784980" cy="2232248"/>
          </a:xfrm>
          <a:prstGeom prst="rect">
            <a:avLst/>
          </a:prstGeom>
        </p:spPr>
      </p:pic>
    </p:spTree>
    <p:extLst>
      <p:ext uri="{BB962C8B-B14F-4D97-AF65-F5344CB8AC3E}">
        <p14:creationId xmlns:p14="http://schemas.microsoft.com/office/powerpoint/2010/main" val="3457465355"/>
      </p:ext>
    </p:extLst>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0714C-EC86-F5CF-A0D9-F357806346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9FB62E-6161-93A8-C77E-55E6A8AB4EDC}"/>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58CD09C9-85A6-3CC0-883D-90D0435C6E91}"/>
              </a:ext>
            </a:extLst>
          </p:cNvPr>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rgbClr val="FF0000"/>
                </a:solidFill>
              </a:rPr>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41AAD813-A76E-F261-A79E-D643929A82D2}"/>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C1B75DF8-9F6A-2D6E-3132-5CF01CFDFCFC}"/>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517B81ED-4289-DBDF-DF4C-1FF72E0055B9}"/>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2917471005"/>
      </p:ext>
    </p:extLst>
  </p:cSld>
  <p:clrMapOvr>
    <a:masterClrMapping/>
  </p:clrMapOvr>
  <p:transition>
    <p:strips dir="rd"/>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exam</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The CSC has a tradition to have a final, serious and difficult exam, which delivers the diploma</a:t>
            </a:r>
          </a:p>
          <a:p>
            <a:r>
              <a:rPr lang="en-US" dirty="0"/>
              <a:t>This school will have a “Self evaluation” game towards the end ...</a:t>
            </a:r>
          </a:p>
          <a:p>
            <a:pPr lvl="1"/>
            <a:r>
              <a:rPr lang="en-US" dirty="0"/>
              <a:t>(Kahoot)</a:t>
            </a:r>
          </a:p>
          <a:p>
            <a:pPr lvl="1"/>
            <a:endParaRPr lang="en-US" dirty="0"/>
          </a:p>
          <a:p>
            <a:pPr marL="457200" lvl="1" indent="0">
              <a:buNone/>
            </a:pPr>
            <a:endParaRPr lang="en-US" dirty="0"/>
          </a:p>
        </p:txBody>
      </p:sp>
    </p:spTree>
    <p:extLst>
      <p:ext uri="{BB962C8B-B14F-4D97-AF65-F5344CB8AC3E}">
        <p14:creationId xmlns:p14="http://schemas.microsoft.com/office/powerpoint/2010/main" val="3945728064"/>
      </p:ext>
    </p:extLst>
  </p:cSld>
  <p:clrMapOvr>
    <a:masterClrMapping/>
  </p:clrMapOvr>
  <p:transition>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1059634292"/>
      </p:ext>
    </p:extLst>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solidFill>
                  <a:srgbClr val="00B050"/>
                </a:solidFill>
              </a:rPr>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2456961038"/>
      </p:ext>
    </p:extLst>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t>... the rejection of the null hypothesis.</a:t>
            </a:r>
          </a:p>
          <a:p>
            <a:pPr lvl="0"/>
            <a:endParaRPr lang="en-US" dirty="0"/>
          </a:p>
        </p:txBody>
      </p:sp>
    </p:spTree>
    <p:extLst>
      <p:ext uri="{BB962C8B-B14F-4D97-AF65-F5344CB8AC3E}">
        <p14:creationId xmlns:p14="http://schemas.microsoft.com/office/powerpoint/2010/main" val="2518215910"/>
      </p:ext>
    </p:extLst>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solidFill>
                  <a:srgbClr val="00B050"/>
                </a:solidFill>
              </a:rPr>
              <a:t>... the rejection of the null hypothesis.</a:t>
            </a:r>
          </a:p>
          <a:p>
            <a:pPr lvl="0"/>
            <a:endParaRPr lang="en-US" dirty="0"/>
          </a:p>
        </p:txBody>
      </p:sp>
    </p:spTree>
    <p:extLst>
      <p:ext uri="{BB962C8B-B14F-4D97-AF65-F5344CB8AC3E}">
        <p14:creationId xmlns:p14="http://schemas.microsoft.com/office/powerpoint/2010/main" val="60352372"/>
      </p:ext>
    </p:extLst>
  </p:cSld>
  <p:clrMapOvr>
    <a:masterClrMapping/>
  </p:clrMapOvr>
  <p:transition>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42203D-6AF9-003E-0DE1-36C0C98B52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28186E-2A1A-A3FA-0563-58418AA7089A}"/>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13A81F01-8822-43F4-C6F1-CEDE7F33CCB3}"/>
              </a:ext>
            </a:extLst>
          </p:cNvPr>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 (Self Evaluation)</a:t>
            </a:r>
          </a:p>
          <a:p>
            <a:r>
              <a:rPr lang="en-US" dirty="0">
                <a:solidFill>
                  <a:srgbClr val="FF0000"/>
                </a:solidFill>
              </a:rPr>
              <a:t>Meet special persons, build trust with colleagues</a:t>
            </a:r>
          </a:p>
          <a:p>
            <a:pPr lvl="1"/>
            <a:r>
              <a:rPr lang="en-US" dirty="0">
                <a:solidFill>
                  <a:srgbClr val="FF0000"/>
                </a:solidFill>
              </a:rPr>
              <a:t>Lunches, (dinners), coffee breaks, (evenings)</a:t>
            </a:r>
          </a:p>
          <a:p>
            <a:pPr lvl="1"/>
            <a:r>
              <a:rPr lang="en-US" dirty="0">
                <a:solidFill>
                  <a:srgbClr val="FF0000"/>
                </a:solidFill>
              </a:rPr>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97635C6D-F4EB-A999-4B68-76EE5BA4524D}"/>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BF13B840-748F-89D8-045C-A30CD8FA6974}"/>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74D07E9B-6BED-9288-B21A-405E4B62382E}"/>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2702762810"/>
      </p:ext>
    </p:extLst>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7EFB07-757D-7EA0-2544-BA83914BA581}"/>
              </a:ext>
            </a:extLst>
          </p:cNvPr>
          <p:cNvSpPr>
            <a:spLocks noGrp="1"/>
          </p:cNvSpPr>
          <p:nvPr>
            <p:ph type="title"/>
          </p:nvPr>
        </p:nvSpPr>
        <p:spPr/>
        <p:txBody>
          <a:bodyPr/>
          <a:lstStyle/>
          <a:p>
            <a:r>
              <a:rPr lang="en-US" dirty="0"/>
              <a:t>Who am I ? Alberto – your school director</a:t>
            </a:r>
          </a:p>
        </p:txBody>
      </p:sp>
      <p:sp>
        <p:nvSpPr>
          <p:cNvPr id="5" name="Content Placeholder 4">
            <a:extLst>
              <a:ext uri="{FF2B5EF4-FFF2-40B4-BE49-F238E27FC236}">
                <a16:creationId xmlns:a16="http://schemas.microsoft.com/office/drawing/2014/main" id="{3E0E9317-D825-C7FC-251D-92FEB6B500A7}"/>
              </a:ext>
            </a:extLst>
          </p:cNvPr>
          <p:cNvSpPr>
            <a:spLocks noGrp="1"/>
          </p:cNvSpPr>
          <p:nvPr>
            <p:ph idx="1"/>
          </p:nvPr>
        </p:nvSpPr>
        <p:spPr>
          <a:xfrm>
            <a:off x="315344" y="1778282"/>
            <a:ext cx="8966996" cy="4351338"/>
          </a:xfrm>
        </p:spPr>
        <p:txBody>
          <a:bodyPr>
            <a:normAutofit/>
          </a:bodyPr>
          <a:lstStyle/>
          <a:p>
            <a:r>
              <a:rPr lang="en-US" sz="2000" dirty="0"/>
              <a:t>Electronic Engineering (</a:t>
            </a:r>
            <a:r>
              <a:rPr lang="en-US" sz="2000" dirty="0" err="1"/>
              <a:t>Politecnico</a:t>
            </a:r>
            <a:r>
              <a:rPr lang="en-US" sz="2000" dirty="0"/>
              <a:t> di Milano), at CERN since 1986</a:t>
            </a:r>
          </a:p>
          <a:p>
            <a:pPr algn="just"/>
            <a:r>
              <a:rPr lang="en-US" sz="2000" dirty="0"/>
              <a:t>I have led 5 groups (IT-IS, IT-DM, IT-DSS, IT-ST, IT-CD) and various sections at CERN, currently head of IT education. I have many years experiences in computing services, infrastructure, software engineering, accelerator control and accelerator operation. </a:t>
            </a:r>
          </a:p>
          <a:p>
            <a:r>
              <a:rPr lang="en-US" sz="2000" dirty="0"/>
              <a:t>I am passionate of mathematics, electronics, volleyball, scuba diving and sailing</a:t>
            </a:r>
          </a:p>
          <a:p>
            <a:endParaRPr lang="en-US" sz="2000" dirty="0"/>
          </a:p>
          <a:p>
            <a:endParaRPr lang="en-US" sz="2000" dirty="0"/>
          </a:p>
        </p:txBody>
      </p:sp>
      <p:pic>
        <p:nvPicPr>
          <p:cNvPr id="2" name="Picture 2" descr="Types of Dinosaurs for Kids | Twinkl USA - Twinkl">
            <a:extLst>
              <a:ext uri="{FF2B5EF4-FFF2-40B4-BE49-F238E27FC236}">
                <a16:creationId xmlns:a16="http://schemas.microsoft.com/office/drawing/2014/main" id="{1C1870F7-C509-857C-706E-26EEEC2EED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305" t="10167" r="27890" b="12845"/>
          <a:stretch/>
        </p:blipFill>
        <p:spPr bwMode="auto">
          <a:xfrm>
            <a:off x="8716183" y="316948"/>
            <a:ext cx="1229710" cy="10564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57163C6-04D3-C256-B464-069D795079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2424" y="101693"/>
            <a:ext cx="2228383" cy="16382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905C6A9-FDF8-7E9A-909A-CA6C27F9C0A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210" t="19462" r="17051" b="17088"/>
          <a:stretch/>
        </p:blipFill>
        <p:spPr bwMode="auto">
          <a:xfrm rot="16200000">
            <a:off x="17147270" y="7430464"/>
            <a:ext cx="1143961" cy="21244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E720FBE-0F81-F03F-3381-91F14B48786D}"/>
              </a:ext>
            </a:extLst>
          </p:cNvPr>
          <p:cNvSpPr txBox="1"/>
          <p:nvPr/>
        </p:nvSpPr>
        <p:spPr>
          <a:xfrm>
            <a:off x="3647728" y="5377516"/>
            <a:ext cx="2157963" cy="461665"/>
          </a:xfrm>
          <a:prstGeom prst="rect">
            <a:avLst/>
          </a:prstGeom>
          <a:noFill/>
        </p:spPr>
        <p:txBody>
          <a:bodyPr wrap="none" rtlCol="0">
            <a:spAutoFit/>
          </a:bodyPr>
          <a:lstStyle/>
          <a:p>
            <a:r>
              <a:rPr lang="en-US" sz="1200" b="0" i="0" dirty="0">
                <a:solidFill>
                  <a:srgbClr val="0F0F0F"/>
                </a:solidFill>
                <a:effectLst/>
                <a:latin typeface="Roboto" panose="02000000000000000000" pitchFamily="2" charset="0"/>
              </a:rPr>
              <a:t>Cryptography, Encryptions, </a:t>
            </a:r>
            <a:br>
              <a:rPr lang="en-US" sz="1200" b="0" i="0" dirty="0">
                <a:solidFill>
                  <a:srgbClr val="0F0F0F"/>
                </a:solidFill>
                <a:effectLst/>
                <a:latin typeface="Roboto" panose="02000000000000000000" pitchFamily="2" charset="0"/>
              </a:rPr>
            </a:br>
            <a:r>
              <a:rPr lang="en-US" sz="1200" b="0" i="0" dirty="0">
                <a:solidFill>
                  <a:srgbClr val="0F0F0F"/>
                </a:solidFill>
                <a:effectLst/>
                <a:latin typeface="Roboto" panose="02000000000000000000" pitchFamily="2" charset="0"/>
              </a:rPr>
              <a:t>Algorithms, Optimal Controls</a:t>
            </a:r>
            <a:endParaRPr lang="en-US" sz="1200" dirty="0"/>
          </a:p>
        </p:txBody>
      </p:sp>
      <p:pic>
        <p:nvPicPr>
          <p:cNvPr id="9" name="Picture 4">
            <a:extLst>
              <a:ext uri="{FF2B5EF4-FFF2-40B4-BE49-F238E27FC236}">
                <a16:creationId xmlns:a16="http://schemas.microsoft.com/office/drawing/2014/main" id="{E6CEC3AF-9C4C-0D8E-F27A-AFBB3E5B426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191" t="39932" r="25919" b="12715"/>
          <a:stretch/>
        </p:blipFill>
        <p:spPr bwMode="auto">
          <a:xfrm>
            <a:off x="9048328" y="4856228"/>
            <a:ext cx="2576395" cy="18127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6D4DB0E-3569-1CFE-D1A1-6C31B4434AAA}"/>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8479" t="33790" r="11521" b="4473"/>
          <a:stretch/>
        </p:blipFill>
        <p:spPr bwMode="auto">
          <a:xfrm>
            <a:off x="553157" y="4939609"/>
            <a:ext cx="2969011" cy="171836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BC4709A5-8C28-D80B-6D34-1930070605C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98211" y="1954455"/>
            <a:ext cx="1695675" cy="1508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8FA1466-098F-8DFB-6EEC-71BB04BE6EC4}"/>
              </a:ext>
            </a:extLst>
          </p:cNvPr>
          <p:cNvPicPr>
            <a:picLocks noChangeAspect="1"/>
          </p:cNvPicPr>
          <p:nvPr/>
        </p:nvPicPr>
        <p:blipFill rotWithShape="1">
          <a:blip r:embed="rId8"/>
          <a:srcRect l="33812" t="24653" r="54981" b="54051"/>
          <a:stretch/>
        </p:blipFill>
        <p:spPr>
          <a:xfrm>
            <a:off x="10023258" y="3398340"/>
            <a:ext cx="1229710" cy="1460500"/>
          </a:xfrm>
          <a:prstGeom prst="rect">
            <a:avLst/>
          </a:prstGeom>
        </p:spPr>
      </p:pic>
      <p:grpSp>
        <p:nvGrpSpPr>
          <p:cNvPr id="47" name="Group 46">
            <a:extLst>
              <a:ext uri="{FF2B5EF4-FFF2-40B4-BE49-F238E27FC236}">
                <a16:creationId xmlns:a16="http://schemas.microsoft.com/office/drawing/2014/main" id="{3D51233C-6138-9181-222F-C86DF52DC277}"/>
              </a:ext>
            </a:extLst>
          </p:cNvPr>
          <p:cNvGrpSpPr/>
          <p:nvPr/>
        </p:nvGrpSpPr>
        <p:grpSpPr>
          <a:xfrm>
            <a:off x="1494391" y="1200801"/>
            <a:ext cx="8803820" cy="4138420"/>
            <a:chOff x="1446071" y="1218052"/>
            <a:chExt cx="8803820" cy="4138420"/>
          </a:xfrm>
        </p:grpSpPr>
        <p:cxnSp>
          <p:nvCxnSpPr>
            <p:cNvPr id="11" name="Straight Arrow Connector 10">
              <a:extLst>
                <a:ext uri="{FF2B5EF4-FFF2-40B4-BE49-F238E27FC236}">
                  <a16:creationId xmlns:a16="http://schemas.microsoft.com/office/drawing/2014/main" id="{D730F039-F668-FAD3-3341-B4D4C4BD3F0E}"/>
                </a:ext>
              </a:extLst>
            </p:cNvPr>
            <p:cNvCxnSpPr>
              <a:cxnSpLocks/>
            </p:cNvCxnSpPr>
            <p:nvPr/>
          </p:nvCxnSpPr>
          <p:spPr>
            <a:xfrm flipH="1">
              <a:off x="8291057" y="1218052"/>
              <a:ext cx="544644" cy="57748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2E219F3-6732-8DA4-283A-EF3B86EDCCF8}"/>
                </a:ext>
              </a:extLst>
            </p:cNvPr>
            <p:cNvCxnSpPr>
              <a:cxnSpLocks/>
            </p:cNvCxnSpPr>
            <p:nvPr/>
          </p:nvCxnSpPr>
          <p:spPr>
            <a:xfrm flipH="1" flipV="1">
              <a:off x="1446071" y="4142484"/>
              <a:ext cx="497153" cy="7309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580E66A-7926-FD6C-FFE0-6AD884BFC253}"/>
                </a:ext>
              </a:extLst>
            </p:cNvPr>
            <p:cNvCxnSpPr>
              <a:cxnSpLocks/>
            </p:cNvCxnSpPr>
            <p:nvPr/>
          </p:nvCxnSpPr>
          <p:spPr>
            <a:xfrm flipH="1" flipV="1">
              <a:off x="3863693" y="3862703"/>
              <a:ext cx="805126" cy="14937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F42B1EA-7B56-A618-D713-2EF3A7349EE4}"/>
                </a:ext>
              </a:extLst>
            </p:cNvPr>
            <p:cNvCxnSpPr>
              <a:cxnSpLocks/>
            </p:cNvCxnSpPr>
            <p:nvPr/>
          </p:nvCxnSpPr>
          <p:spPr>
            <a:xfrm flipH="1" flipV="1">
              <a:off x="5436008" y="3862703"/>
              <a:ext cx="1050853" cy="12384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F8C3649-F172-EE25-59FB-C26EECA8B338}"/>
                </a:ext>
              </a:extLst>
            </p:cNvPr>
            <p:cNvCxnSpPr>
              <a:cxnSpLocks/>
            </p:cNvCxnSpPr>
            <p:nvPr/>
          </p:nvCxnSpPr>
          <p:spPr>
            <a:xfrm flipH="1" flipV="1">
              <a:off x="6693173" y="3862703"/>
              <a:ext cx="2189760" cy="11818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4142797-96F9-F1A6-CAC5-66FEC680CA78}"/>
                </a:ext>
              </a:extLst>
            </p:cNvPr>
            <p:cNvCxnSpPr>
              <a:cxnSpLocks/>
            </p:cNvCxnSpPr>
            <p:nvPr/>
          </p:nvCxnSpPr>
          <p:spPr>
            <a:xfrm flipH="1" flipV="1">
              <a:off x="8351936" y="3862703"/>
              <a:ext cx="1728192" cy="5595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6F4288-372A-8580-49EE-1E77BC68C7C5}"/>
                </a:ext>
              </a:extLst>
            </p:cNvPr>
            <p:cNvCxnSpPr>
              <a:cxnSpLocks/>
            </p:cNvCxnSpPr>
            <p:nvPr/>
          </p:nvCxnSpPr>
          <p:spPr>
            <a:xfrm flipH="1">
              <a:off x="9234020" y="2760933"/>
              <a:ext cx="905225" cy="2053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3F98A3A-BCA2-261D-A9B9-F460B0EABA73}"/>
                </a:ext>
              </a:extLst>
            </p:cNvPr>
            <p:cNvCxnSpPr>
              <a:cxnSpLocks/>
            </p:cNvCxnSpPr>
            <p:nvPr/>
          </p:nvCxnSpPr>
          <p:spPr>
            <a:xfrm flipH="1">
              <a:off x="9144024" y="1493626"/>
              <a:ext cx="1105867" cy="976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6" name="Picture 35">
            <a:extLst>
              <a:ext uri="{FF2B5EF4-FFF2-40B4-BE49-F238E27FC236}">
                <a16:creationId xmlns:a16="http://schemas.microsoft.com/office/drawing/2014/main" id="{9818EDCE-5D92-942C-0A7E-8DBB7F7285C5}"/>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2210" t="19462" r="17051" b="17088"/>
          <a:stretch/>
        </p:blipFill>
        <p:spPr bwMode="auto">
          <a:xfrm rot="16200000">
            <a:off x="6499148" y="4601858"/>
            <a:ext cx="1461564" cy="2714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919605"/>
      </p:ext>
    </p:extLst>
  </p:cSld>
  <p:clrMapOvr>
    <a:masterClrMapping/>
  </p:clrMapOvr>
  <p:transition>
    <p:strips dir="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Lunches and Coffee breaks (and Thursday Dinner)</a:t>
            </a:r>
            <a:endParaRPr lang="en-GB" dirty="0"/>
          </a:p>
        </p:txBody>
      </p:sp>
      <p:sp>
        <p:nvSpPr>
          <p:cNvPr id="3" name="Content Placeholder 2"/>
          <p:cNvSpPr>
            <a:spLocks noGrp="1"/>
          </p:cNvSpPr>
          <p:nvPr>
            <p:ph idx="1"/>
          </p:nvPr>
        </p:nvSpPr>
        <p:spPr/>
        <p:txBody>
          <a:bodyPr/>
          <a:lstStyle/>
          <a:p>
            <a:r>
              <a:rPr lang="en-US" dirty="0"/>
              <a:t>We will always have some lecturers with us</a:t>
            </a:r>
          </a:p>
          <a:p>
            <a:r>
              <a:rPr lang="en-US" dirty="0"/>
              <a:t>Lectures are your IT colleagues</a:t>
            </a:r>
          </a:p>
          <a:p>
            <a:r>
              <a:rPr lang="en-US" dirty="0"/>
              <a:t>You are allowed and encouraged to harass them with your questions</a:t>
            </a:r>
          </a:p>
          <a:p>
            <a:pPr lvl="1"/>
            <a:r>
              <a:rPr lang="en-US" dirty="0"/>
              <a:t>Unique opportunity, better now and here than later at CERN</a:t>
            </a:r>
          </a:p>
          <a:p>
            <a:endParaRPr lang="en-GB" dirty="0"/>
          </a:p>
        </p:txBody>
      </p:sp>
      <p:pic>
        <p:nvPicPr>
          <p:cNvPr id="8" name="Picture 7">
            <a:extLst>
              <a:ext uri="{FF2B5EF4-FFF2-40B4-BE49-F238E27FC236}">
                <a16:creationId xmlns:a16="http://schemas.microsoft.com/office/drawing/2014/main" id="{6A767213-A312-E067-D681-B22A0D2E0D40}"/>
              </a:ext>
            </a:extLst>
          </p:cNvPr>
          <p:cNvPicPr>
            <a:picLocks noChangeAspect="1"/>
          </p:cNvPicPr>
          <p:nvPr/>
        </p:nvPicPr>
        <p:blipFill>
          <a:blip r:embed="rId2"/>
          <a:stretch>
            <a:fillRect/>
          </a:stretch>
        </p:blipFill>
        <p:spPr>
          <a:xfrm>
            <a:off x="6278200" y="3451851"/>
            <a:ext cx="5832526" cy="3283712"/>
          </a:xfrm>
          <a:prstGeom prst="rect">
            <a:avLst/>
          </a:prstGeom>
        </p:spPr>
      </p:pic>
      <p:pic>
        <p:nvPicPr>
          <p:cNvPr id="10" name="Picture 9">
            <a:extLst>
              <a:ext uri="{FF2B5EF4-FFF2-40B4-BE49-F238E27FC236}">
                <a16:creationId xmlns:a16="http://schemas.microsoft.com/office/drawing/2014/main" id="{F43D049A-F047-ADC0-2DEA-231E9A5F15E5}"/>
              </a:ext>
            </a:extLst>
          </p:cNvPr>
          <p:cNvPicPr>
            <a:picLocks noChangeAspect="1"/>
          </p:cNvPicPr>
          <p:nvPr/>
        </p:nvPicPr>
        <p:blipFill>
          <a:blip r:embed="rId3"/>
          <a:srcRect t="25850"/>
          <a:stretch>
            <a:fillRect/>
          </a:stretch>
        </p:blipFill>
        <p:spPr>
          <a:xfrm>
            <a:off x="285113" y="3451851"/>
            <a:ext cx="5904656" cy="3283712"/>
          </a:xfrm>
          <a:prstGeom prst="rect">
            <a:avLst/>
          </a:prstGeom>
        </p:spPr>
      </p:pic>
    </p:spTree>
    <p:extLst>
      <p:ext uri="{BB962C8B-B14F-4D97-AF65-F5344CB8AC3E}">
        <p14:creationId xmlns:p14="http://schemas.microsoft.com/office/powerpoint/2010/main" val="3911625264"/>
      </p:ext>
    </p:extLst>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B09C-B4A8-B4A1-FCA6-D766A7AE1DFA}"/>
              </a:ext>
            </a:extLst>
          </p:cNvPr>
          <p:cNvSpPr>
            <a:spLocks noGrp="1"/>
          </p:cNvSpPr>
          <p:nvPr>
            <p:ph type="ctrTitle" sz="quarter"/>
          </p:nvPr>
        </p:nvSpPr>
        <p:spPr/>
        <p:txBody>
          <a:bodyPr/>
          <a:lstStyle/>
          <a:p>
            <a:r>
              <a:rPr lang="en-US" dirty="0"/>
              <a:t>School rules …</a:t>
            </a:r>
          </a:p>
        </p:txBody>
      </p:sp>
      <p:sp>
        <p:nvSpPr>
          <p:cNvPr id="3" name="Subtitle 2">
            <a:extLst>
              <a:ext uri="{FF2B5EF4-FFF2-40B4-BE49-F238E27FC236}">
                <a16:creationId xmlns:a16="http://schemas.microsoft.com/office/drawing/2014/main" id="{69DA5536-E149-C8D8-7274-D5FD72B7336E}"/>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3339880139"/>
      </p:ext>
    </p:extLst>
  </p:cSld>
  <p:clrMapOvr>
    <a:masterClrMapping/>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p:txBody>
          <a:bodyPr/>
          <a:lstStyle/>
          <a:p>
            <a:r>
              <a:rPr lang="en-US" dirty="0"/>
              <a:t>School rule #1</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p:txBody>
          <a:bodyPr/>
          <a:lstStyle/>
          <a:p>
            <a:r>
              <a:rPr lang="en-US" sz="3200" b="1" dirty="0">
                <a:solidFill>
                  <a:srgbClr val="FF0000"/>
                </a:solidFill>
              </a:rPr>
              <a:t>Participate</a:t>
            </a:r>
          </a:p>
          <a:p>
            <a:pPr lvl="1"/>
            <a:r>
              <a:rPr lang="en-US" sz="3200" dirty="0"/>
              <a:t>Attendance at all lectures and exercises is mandatory</a:t>
            </a:r>
          </a:p>
          <a:p>
            <a:pPr lvl="1"/>
            <a:r>
              <a:rPr lang="en-US" sz="3200" dirty="0"/>
              <a:t>You should attend all meals and coffee breaks</a:t>
            </a:r>
          </a:p>
          <a:p>
            <a:pPr lvl="1"/>
            <a:r>
              <a:rPr lang="en-US" sz="3200" dirty="0"/>
              <a:t>Taking part in social events is optional</a:t>
            </a:r>
          </a:p>
          <a:p>
            <a:pPr lvl="2"/>
            <a:r>
              <a:rPr lang="en-US" sz="2400" dirty="0"/>
              <a:t>You must let us know whether you participate or not</a:t>
            </a:r>
          </a:p>
          <a:p>
            <a:endParaRPr lang="en-US" sz="3200" dirty="0"/>
          </a:p>
        </p:txBody>
      </p:sp>
    </p:spTree>
    <p:extLst>
      <p:ext uri="{BB962C8B-B14F-4D97-AF65-F5344CB8AC3E}">
        <p14:creationId xmlns:p14="http://schemas.microsoft.com/office/powerpoint/2010/main" val="1903483009"/>
      </p:ext>
    </p:extLst>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#2</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Be on time</a:t>
            </a:r>
          </a:p>
          <a:p>
            <a:r>
              <a:rPr lang="en-US" dirty="0"/>
              <a:t>Check what the schedule says:</a:t>
            </a:r>
          </a:p>
          <a:p>
            <a:pPr lvl="1"/>
            <a:r>
              <a:rPr lang="en-US" dirty="0"/>
              <a:t>“Lecture starts at 9:00” =&gt; You must be in the room before 9:00</a:t>
            </a:r>
          </a:p>
          <a:p>
            <a:pPr lvl="1"/>
            <a:r>
              <a:rPr lang="en-US" dirty="0"/>
              <a:t>(Sign the presence sheet beforehand – it will be removed at 9:00)</a:t>
            </a:r>
          </a:p>
          <a:p>
            <a:pPr lvl="1"/>
            <a:r>
              <a:rPr lang="en-US" dirty="0"/>
              <a:t>(“The bus leaves at 18:00” =&gt; It will leave at 18:00)</a:t>
            </a:r>
          </a:p>
          <a:p>
            <a:r>
              <a:rPr lang="en-US" dirty="0"/>
              <a:t>If you’re late, we won’t wait</a:t>
            </a:r>
          </a:p>
          <a:p>
            <a:endParaRPr lang="en-US" dirty="0"/>
          </a:p>
        </p:txBody>
      </p:sp>
      <p:sp>
        <p:nvSpPr>
          <p:cNvPr id="6" name="Rectangle 5">
            <a:extLst>
              <a:ext uri="{FF2B5EF4-FFF2-40B4-BE49-F238E27FC236}">
                <a16:creationId xmlns:a16="http://schemas.microsoft.com/office/drawing/2014/main" id="{46CD8494-0B17-8DC9-9406-E6F32C7D23CD}"/>
              </a:ext>
            </a:extLst>
          </p:cNvPr>
          <p:cNvSpPr/>
          <p:nvPr/>
        </p:nvSpPr>
        <p:spPr>
          <a:xfrm>
            <a:off x="4688470" y="6240703"/>
            <a:ext cx="2815060" cy="276999"/>
          </a:xfrm>
          <a:prstGeom prst="rect">
            <a:avLst/>
          </a:prstGeom>
        </p:spPr>
        <p:txBody>
          <a:bodyPr wrap="square">
            <a:spAutoFit/>
          </a:bodyPr>
          <a:lstStyle/>
          <a:p>
            <a:r>
              <a:rPr lang="en-GB" sz="1200" dirty="0" err="1">
                <a:solidFill>
                  <a:schemeClr val="bg2"/>
                </a:solidFill>
              </a:rPr>
              <a:t>Spaceballs</a:t>
            </a:r>
            <a:r>
              <a:rPr lang="en-GB" sz="1200" dirty="0">
                <a:solidFill>
                  <a:schemeClr val="bg2"/>
                </a:solidFill>
              </a:rPr>
              <a:t>, Mel Brooks, 1987</a:t>
            </a:r>
          </a:p>
        </p:txBody>
      </p:sp>
      <p:pic>
        <p:nvPicPr>
          <p:cNvPr id="1026" name="Picture 2">
            <a:extLst>
              <a:ext uri="{FF2B5EF4-FFF2-40B4-BE49-F238E27FC236}">
                <a16:creationId xmlns:a16="http://schemas.microsoft.com/office/drawing/2014/main" id="{B6A31D2B-DF45-91F5-5C12-116A69323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112" y="4007284"/>
            <a:ext cx="4715171" cy="26506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EDF39C-3232-FAA9-1A24-59523214B60E}"/>
              </a:ext>
            </a:extLst>
          </p:cNvPr>
          <p:cNvSpPr txBox="1"/>
          <p:nvPr/>
        </p:nvSpPr>
        <p:spPr>
          <a:xfrm>
            <a:off x="3647728" y="5945009"/>
            <a:ext cx="3275256" cy="261610"/>
          </a:xfrm>
          <a:prstGeom prst="rect">
            <a:avLst/>
          </a:prstGeom>
          <a:noFill/>
        </p:spPr>
        <p:txBody>
          <a:bodyPr wrap="none" rtlCol="0">
            <a:spAutoFit/>
          </a:bodyPr>
          <a:lstStyle/>
          <a:p>
            <a:r>
              <a:rPr lang="en-US" sz="1100" dirty="0">
                <a:solidFill>
                  <a:schemeClr val="bg2"/>
                </a:solidFill>
                <a:hlinkClick r:id="rId3"/>
              </a:rPr>
              <a:t>https://www.youtube.com/watch?v=1dZveoBfiww</a:t>
            </a:r>
            <a:r>
              <a:rPr lang="en-US" sz="1100" dirty="0">
                <a:solidFill>
                  <a:schemeClr val="bg2"/>
                </a:solidFill>
              </a:rPr>
              <a:t> </a:t>
            </a:r>
          </a:p>
        </p:txBody>
      </p:sp>
    </p:spTree>
    <p:extLst>
      <p:ext uri="{BB962C8B-B14F-4D97-AF65-F5344CB8AC3E}">
        <p14:creationId xmlns:p14="http://schemas.microsoft.com/office/powerpoint/2010/main" val="1761980994"/>
      </p:ext>
    </p:extLst>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#3</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Wear your badge</a:t>
            </a:r>
          </a:p>
          <a:p>
            <a:pPr lvl="1"/>
            <a:r>
              <a:rPr lang="en-US" dirty="0"/>
              <a:t>Lecturers need to learn all your names !</a:t>
            </a:r>
          </a:p>
          <a:p>
            <a:endParaRPr lang="en-US" dirty="0"/>
          </a:p>
        </p:txBody>
      </p:sp>
      <p:pic>
        <p:nvPicPr>
          <p:cNvPr id="5" name="Picture 4">
            <a:extLst>
              <a:ext uri="{FF2B5EF4-FFF2-40B4-BE49-F238E27FC236}">
                <a16:creationId xmlns:a16="http://schemas.microsoft.com/office/drawing/2014/main" id="{6F9FC3CE-BB0F-0F32-9237-07D006C6C7E8}"/>
              </a:ext>
            </a:extLst>
          </p:cNvPr>
          <p:cNvPicPr>
            <a:picLocks noChangeAspect="1"/>
          </p:cNvPicPr>
          <p:nvPr/>
        </p:nvPicPr>
        <p:blipFill rotWithShape="1">
          <a:blip r:embed="rId2"/>
          <a:srcRect l="2179" t="33201" r="7410" b="11151"/>
          <a:stretch/>
        </p:blipFill>
        <p:spPr>
          <a:xfrm>
            <a:off x="1991544" y="2492895"/>
            <a:ext cx="9508954" cy="4165079"/>
          </a:xfrm>
          <a:prstGeom prst="rect">
            <a:avLst/>
          </a:prstGeom>
        </p:spPr>
      </p:pic>
      <p:sp>
        <p:nvSpPr>
          <p:cNvPr id="6" name="Rectangle 5">
            <a:extLst>
              <a:ext uri="{FF2B5EF4-FFF2-40B4-BE49-F238E27FC236}">
                <a16:creationId xmlns:a16="http://schemas.microsoft.com/office/drawing/2014/main" id="{AC8A3E0B-9C10-0714-DB77-09C1ED4B43FA}"/>
              </a:ext>
            </a:extLst>
          </p:cNvPr>
          <p:cNvSpPr/>
          <p:nvPr/>
        </p:nvSpPr>
        <p:spPr>
          <a:xfrm>
            <a:off x="10056440" y="5445224"/>
            <a:ext cx="1728192" cy="1080120"/>
          </a:xfrm>
          <a:prstGeom prst="rect">
            <a:avLst/>
          </a:prstGeom>
          <a:solidFill>
            <a:schemeClr val="tx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spTree>
    <p:extLst>
      <p:ext uri="{BB962C8B-B14F-4D97-AF65-F5344CB8AC3E}">
        <p14:creationId xmlns:p14="http://schemas.microsoft.com/office/powerpoint/2010/main" val="1651670899"/>
      </p:ext>
    </p:extLst>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6BF6A-F0CC-F448-92EF-F382F544A782}"/>
              </a:ext>
            </a:extLst>
          </p:cNvPr>
          <p:cNvSpPr>
            <a:spLocks noGrp="1"/>
          </p:cNvSpPr>
          <p:nvPr>
            <p:ph type="title"/>
          </p:nvPr>
        </p:nvSpPr>
        <p:spPr>
          <a:xfrm>
            <a:off x="309640" y="200025"/>
            <a:ext cx="11882361" cy="1276350"/>
          </a:xfrm>
        </p:spPr>
        <p:txBody>
          <a:bodyPr/>
          <a:lstStyle/>
          <a:p>
            <a:r>
              <a:rPr lang="en-CH" dirty="0"/>
              <a:t>WhatsApp group</a:t>
            </a:r>
          </a:p>
        </p:txBody>
      </p:sp>
      <p:sp>
        <p:nvSpPr>
          <p:cNvPr id="3" name="Content Placeholder 2">
            <a:extLst>
              <a:ext uri="{FF2B5EF4-FFF2-40B4-BE49-F238E27FC236}">
                <a16:creationId xmlns:a16="http://schemas.microsoft.com/office/drawing/2014/main" id="{469D922D-D968-CE4D-BF84-3FEC08E64CC6}"/>
              </a:ext>
            </a:extLst>
          </p:cNvPr>
          <p:cNvSpPr>
            <a:spLocks noGrp="1"/>
          </p:cNvSpPr>
          <p:nvPr>
            <p:ph idx="1"/>
          </p:nvPr>
        </p:nvSpPr>
        <p:spPr>
          <a:xfrm>
            <a:off x="914400" y="1500174"/>
            <a:ext cx="10363200" cy="4441825"/>
          </a:xfrm>
        </p:spPr>
        <p:txBody>
          <a:bodyPr/>
          <a:lstStyle/>
          <a:p>
            <a:r>
              <a:rPr lang="en-GB" dirty="0"/>
              <a:t>Unofficial communication channel</a:t>
            </a:r>
          </a:p>
          <a:p>
            <a:r>
              <a:rPr lang="en-GB" dirty="0"/>
              <a:t>We recommend you to join the group</a:t>
            </a:r>
          </a:p>
          <a:p>
            <a:r>
              <a:rPr lang="en-US" dirty="0"/>
              <a:t>Autojoin link:</a:t>
            </a:r>
          </a:p>
          <a:p>
            <a:endParaRPr lang="en-GB" dirty="0"/>
          </a:p>
          <a:p>
            <a:endParaRPr lang="en-GB" dirty="0"/>
          </a:p>
          <a:p>
            <a:endParaRPr lang="en-CH" dirty="0"/>
          </a:p>
        </p:txBody>
      </p:sp>
      <p:pic>
        <p:nvPicPr>
          <p:cNvPr id="6" name="Picture 5">
            <a:extLst>
              <a:ext uri="{FF2B5EF4-FFF2-40B4-BE49-F238E27FC236}">
                <a16:creationId xmlns:a16="http://schemas.microsoft.com/office/drawing/2014/main" id="{35DA5ED8-B3E0-F446-A57A-F412ED0C49A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25107" t="21513" r="24511" b="17990"/>
          <a:stretch/>
        </p:blipFill>
        <p:spPr>
          <a:xfrm>
            <a:off x="1919536" y="2924944"/>
            <a:ext cx="2664296" cy="2664296"/>
          </a:xfrm>
          <a:prstGeom prst="rect">
            <a:avLst/>
          </a:prstGeom>
        </p:spPr>
      </p:pic>
      <p:pic>
        <p:nvPicPr>
          <p:cNvPr id="5" name="Picture 4" descr="A qr code on a screen&#10;&#10;Description automatically generated">
            <a:extLst>
              <a:ext uri="{FF2B5EF4-FFF2-40B4-BE49-F238E27FC236}">
                <a16:creationId xmlns:a16="http://schemas.microsoft.com/office/drawing/2014/main" id="{6DA9A524-003B-D7ED-0CA8-17CAD97C65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064" y="1074122"/>
            <a:ext cx="4923978" cy="5293927"/>
          </a:xfrm>
          <a:prstGeom prst="rect">
            <a:avLst/>
          </a:prstGeom>
        </p:spPr>
      </p:pic>
      <p:sp>
        <p:nvSpPr>
          <p:cNvPr id="8" name="TextBox 7">
            <a:extLst>
              <a:ext uri="{FF2B5EF4-FFF2-40B4-BE49-F238E27FC236}">
                <a16:creationId xmlns:a16="http://schemas.microsoft.com/office/drawing/2014/main" id="{AF49D78F-999D-B3AE-B0F9-C7237D35E588}"/>
              </a:ext>
            </a:extLst>
          </p:cNvPr>
          <p:cNvSpPr txBox="1"/>
          <p:nvPr/>
        </p:nvSpPr>
        <p:spPr>
          <a:xfrm>
            <a:off x="558450" y="5757333"/>
            <a:ext cx="6097656" cy="369332"/>
          </a:xfrm>
          <a:prstGeom prst="rect">
            <a:avLst/>
          </a:prstGeom>
          <a:noFill/>
        </p:spPr>
        <p:txBody>
          <a:bodyPr wrap="square">
            <a:spAutoFit/>
          </a:bodyPr>
          <a:lstStyle/>
          <a:p>
            <a:r>
              <a:rPr lang="en-US" dirty="0">
                <a:solidFill>
                  <a:srgbClr val="FF0000"/>
                </a:solidFill>
                <a:hlinkClick r:id="rId4"/>
              </a:rPr>
              <a:t>https://chat.whatsapp.com</a:t>
            </a:r>
            <a:r>
              <a:rPr lang="en-US">
                <a:solidFill>
                  <a:srgbClr val="FF0000"/>
                </a:solidFill>
                <a:hlinkClick r:id="rId4"/>
              </a:rPr>
              <a:t>/CTcwgba8LnC2sw6d0lVgrT</a:t>
            </a:r>
            <a:r>
              <a:rPr lang="en-US">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1958603313"/>
      </p:ext>
    </p:extLst>
  </p:cSld>
  <p:clrMapOvr>
    <a:masterClrMapping/>
  </p:clrMapOvr>
  <p:transition>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2F08D-C58C-7038-FE92-ACF2D42C1589}"/>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EC50AB1C-E3F1-D83D-FDE0-254D435114F7}"/>
              </a:ext>
            </a:extLst>
          </p:cNvPr>
          <p:cNvSpPr>
            <a:spLocks noGrp="1"/>
          </p:cNvSpPr>
          <p:nvPr>
            <p:ph type="ctrTitle" sz="quarter"/>
          </p:nvPr>
        </p:nvSpPr>
        <p:spPr/>
        <p:txBody>
          <a:bodyPr/>
          <a:lstStyle/>
          <a:p>
            <a:r>
              <a:rPr lang="en-US" dirty="0"/>
              <a:t>Why a School on IT Services ?</a:t>
            </a:r>
          </a:p>
        </p:txBody>
      </p:sp>
      <p:sp>
        <p:nvSpPr>
          <p:cNvPr id="7" name="Text Placeholder 6">
            <a:extLst>
              <a:ext uri="{FF2B5EF4-FFF2-40B4-BE49-F238E27FC236}">
                <a16:creationId xmlns:a16="http://schemas.microsoft.com/office/drawing/2014/main" id="{38A1E952-7120-0DAF-A5C8-70688818CF42}"/>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01C1F5EE-026E-7CF6-59F4-5DF45AB5A614}"/>
              </a:ext>
            </a:extLst>
          </p:cNvPr>
          <p:cNvSpPr>
            <a:spLocks noGrp="1"/>
          </p:cNvSpPr>
          <p:nvPr>
            <p:ph type="sldNum" sz="quarter" idx="4294967295"/>
          </p:nvPr>
        </p:nvSpPr>
        <p:spPr>
          <a:xfrm>
            <a:off x="0" y="0"/>
            <a:ext cx="0" cy="0"/>
          </a:xfrm>
        </p:spPr>
        <p:txBody>
          <a:bodyPr/>
          <a:lstStyle/>
          <a:p>
            <a:fld id="{6843C2BB-0BC1-4280-9510-6EBE6484FF4A}" type="slidenum">
              <a:rPr lang="fr-FR" smtClean="0"/>
              <a:pPr/>
              <a:t>36</a:t>
            </a:fld>
            <a:endParaRPr lang="fr-FR" dirty="0"/>
          </a:p>
        </p:txBody>
      </p:sp>
    </p:spTree>
    <p:extLst>
      <p:ext uri="{BB962C8B-B14F-4D97-AF65-F5344CB8AC3E}">
        <p14:creationId xmlns:p14="http://schemas.microsoft.com/office/powerpoint/2010/main" val="1951531865"/>
      </p:ext>
    </p:extLst>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need for computing in research</a:t>
            </a:r>
          </a:p>
        </p:txBody>
      </p:sp>
      <p:sp>
        <p:nvSpPr>
          <p:cNvPr id="3" name="Content Placeholder 2"/>
          <p:cNvSpPr>
            <a:spLocks noGrp="1"/>
          </p:cNvSpPr>
          <p:nvPr>
            <p:ph idx="1"/>
          </p:nvPr>
        </p:nvSpPr>
        <p:spPr/>
        <p:txBody>
          <a:bodyPr/>
          <a:lstStyle/>
          <a:p>
            <a:r>
              <a:rPr lang="en-GB" dirty="0"/>
              <a:t>Scientific research in recent years has exploded the computing requirements</a:t>
            </a:r>
          </a:p>
          <a:p>
            <a:r>
              <a:rPr lang="en-GB" dirty="0"/>
              <a:t>Computing performance has progressed exponentially (Moore's law)</a:t>
            </a:r>
          </a:p>
          <a:p>
            <a:pPr lvl="1"/>
            <a:endParaRPr lang="en-US" dirty="0"/>
          </a:p>
        </p:txBody>
      </p:sp>
      <p:pic>
        <p:nvPicPr>
          <p:cNvPr id="513028" name="Picture 4" descr="http://images.angelpub.com/2011/07/7421/exponential-curv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7449" y="3139261"/>
            <a:ext cx="2974590" cy="17921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107583" y="3789040"/>
            <a:ext cx="6264696" cy="369332"/>
          </a:xfrm>
          <a:prstGeom prst="rect">
            <a:avLst/>
          </a:prstGeom>
        </p:spPr>
        <p:txBody>
          <a:bodyPr wrap="square">
            <a:spAutoFit/>
          </a:bodyPr>
          <a:lstStyle/>
          <a:p>
            <a:pPr lvl="1"/>
            <a:r>
              <a:rPr lang="en-GB" dirty="0">
                <a:solidFill>
                  <a:srgbClr val="002060"/>
                </a:solidFill>
              </a:rPr>
              <a:t>At constant cost, exponential growth of performances</a:t>
            </a:r>
          </a:p>
        </p:txBody>
      </p:sp>
    </p:spTree>
    <p:extLst>
      <p:ext uri="{BB962C8B-B14F-4D97-AF65-F5344CB8AC3E}">
        <p14:creationId xmlns:p14="http://schemas.microsoft.com/office/powerpoint/2010/main" val="648512498"/>
      </p:ext>
    </p:extLst>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Computing performance has grown exponentially</a:t>
            </a:r>
          </a:p>
        </p:txBody>
      </p:sp>
      <p:sp>
        <p:nvSpPr>
          <p:cNvPr id="3" name="Content Placeholder 2"/>
          <p:cNvSpPr>
            <a:spLocks noGrp="1"/>
          </p:cNvSpPr>
          <p:nvPr>
            <p:ph idx="1"/>
          </p:nvPr>
        </p:nvSpPr>
        <p:spPr/>
        <p:txBody>
          <a:bodyPr/>
          <a:lstStyle/>
          <a:p>
            <a:r>
              <a:rPr lang="en-GB" dirty="0"/>
              <a:t>If exponential growth was enough …no need to expand the data centre </a:t>
            </a:r>
          </a:p>
          <a:p>
            <a:endParaRPr lang="en-GB" dirty="0"/>
          </a:p>
        </p:txBody>
      </p:sp>
      <p:pic>
        <p:nvPicPr>
          <p:cNvPr id="1026" name="Picture 2" descr="At the Computer Centre">
            <a:extLst>
              <a:ext uri="{FF2B5EF4-FFF2-40B4-BE49-F238E27FC236}">
                <a16:creationId xmlns:a16="http://schemas.microsoft.com/office/drawing/2014/main" id="{073E4825-8218-E402-F1F1-B6863A715A8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1875" b="9050"/>
          <a:stretch/>
        </p:blipFill>
        <p:spPr bwMode="auto">
          <a:xfrm>
            <a:off x="316570" y="2414625"/>
            <a:ext cx="5528293" cy="310260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46EF9888-41FF-E6B4-AE2F-25BFD44D3B8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952"/>
          <a:stretch/>
        </p:blipFill>
        <p:spPr bwMode="auto">
          <a:xfrm>
            <a:off x="6233438" y="2414625"/>
            <a:ext cx="5666015" cy="31026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388FC1-1736-234D-FA7F-A8D41B810E40}"/>
              </a:ext>
            </a:extLst>
          </p:cNvPr>
          <p:cNvSpPr txBox="1"/>
          <p:nvPr/>
        </p:nvSpPr>
        <p:spPr>
          <a:xfrm>
            <a:off x="2495600" y="5559193"/>
            <a:ext cx="658367" cy="349702"/>
          </a:xfrm>
          <a:prstGeom prst="rect">
            <a:avLst/>
          </a:prstGeom>
          <a:noFill/>
        </p:spPr>
        <p:txBody>
          <a:bodyPr wrap="none" lIns="72000" tIns="36000" rIns="72000" bIns="36000">
            <a:spAutoFit/>
          </a:bodyPr>
          <a:lstStyle/>
          <a:p>
            <a:r>
              <a:rPr lang="en-GB" dirty="0">
                <a:solidFill>
                  <a:schemeClr val="bg2"/>
                </a:solidFill>
              </a:rPr>
              <a:t>1980</a:t>
            </a:r>
            <a:endParaRPr lang="en-US" dirty="0">
              <a:solidFill>
                <a:schemeClr val="bg2"/>
              </a:solidFill>
            </a:endParaRPr>
          </a:p>
        </p:txBody>
      </p:sp>
      <p:sp>
        <p:nvSpPr>
          <p:cNvPr id="6" name="TextBox 5">
            <a:extLst>
              <a:ext uri="{FF2B5EF4-FFF2-40B4-BE49-F238E27FC236}">
                <a16:creationId xmlns:a16="http://schemas.microsoft.com/office/drawing/2014/main" id="{46AF29DE-9B25-7B3A-C035-7CA53D4444A2}"/>
              </a:ext>
            </a:extLst>
          </p:cNvPr>
          <p:cNvSpPr txBox="1"/>
          <p:nvPr/>
        </p:nvSpPr>
        <p:spPr>
          <a:xfrm>
            <a:off x="8657523" y="5559193"/>
            <a:ext cx="761024" cy="349702"/>
          </a:xfrm>
          <a:prstGeom prst="rect">
            <a:avLst/>
          </a:prstGeom>
          <a:noFill/>
        </p:spPr>
        <p:txBody>
          <a:bodyPr wrap="none" lIns="72000" tIns="36000" rIns="72000" bIns="36000">
            <a:spAutoFit/>
          </a:bodyPr>
          <a:lstStyle/>
          <a:p>
            <a:r>
              <a:rPr lang="en-GB" dirty="0">
                <a:solidFill>
                  <a:schemeClr val="bg2"/>
                </a:solidFill>
              </a:rPr>
              <a:t>Today</a:t>
            </a:r>
            <a:endParaRPr lang="en-US" dirty="0">
              <a:solidFill>
                <a:schemeClr val="bg2"/>
              </a:solidFill>
            </a:endParaRPr>
          </a:p>
        </p:txBody>
      </p:sp>
    </p:spTree>
    <p:extLst>
      <p:ext uri="{BB962C8B-B14F-4D97-AF65-F5344CB8AC3E}">
        <p14:creationId xmlns:p14="http://schemas.microsoft.com/office/powerpoint/2010/main" val="3894237486"/>
      </p:ext>
    </p:extLst>
  </p:cSld>
  <p:clrMapOvr>
    <a:masterClrMapping/>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03CC7-7866-A8DB-7E09-8A78509B6B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1533F0-A58D-316E-94B8-9400646D96BD}"/>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67C47558-F919-401C-20F5-8893DB1D3458}"/>
              </a:ext>
            </a:extLst>
          </p:cNvPr>
          <p:cNvSpPr>
            <a:spLocks noGrp="1"/>
          </p:cNvSpPr>
          <p:nvPr>
            <p:ph idx="1"/>
          </p:nvPr>
        </p:nvSpPr>
        <p:spPr/>
        <p:txBody>
          <a:bodyPr/>
          <a:lstStyle/>
          <a:p>
            <a:r>
              <a:rPr lang="en-GB" dirty="0"/>
              <a:t>Timeline of growth … one floor</a:t>
            </a:r>
          </a:p>
          <a:p>
            <a:endParaRPr lang="en-GB" dirty="0"/>
          </a:p>
        </p:txBody>
      </p:sp>
      <p:pic>
        <p:nvPicPr>
          <p:cNvPr id="1034" name="Picture 10" descr="Unknown caption">
            <a:extLst>
              <a:ext uri="{FF2B5EF4-FFF2-40B4-BE49-F238E27FC236}">
                <a16:creationId xmlns:a16="http://schemas.microsoft.com/office/drawing/2014/main" id="{313C063D-DF06-7F74-743E-70EB56B2F2F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288" b="1167"/>
          <a:stretch/>
        </p:blipFill>
        <p:spPr bwMode="auto">
          <a:xfrm>
            <a:off x="6250820" y="2398922"/>
            <a:ext cx="5439601" cy="31026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42E62BC-E326-EDD5-B96C-107A70DE14A3}"/>
              </a:ext>
            </a:extLst>
          </p:cNvPr>
          <p:cNvSpPr txBox="1"/>
          <p:nvPr/>
        </p:nvSpPr>
        <p:spPr>
          <a:xfrm>
            <a:off x="2567608" y="5586531"/>
            <a:ext cx="658367" cy="349702"/>
          </a:xfrm>
          <a:prstGeom prst="rect">
            <a:avLst/>
          </a:prstGeom>
          <a:noFill/>
        </p:spPr>
        <p:txBody>
          <a:bodyPr wrap="none" lIns="72000" tIns="36000" rIns="72000" bIns="36000">
            <a:spAutoFit/>
          </a:bodyPr>
          <a:lstStyle/>
          <a:p>
            <a:r>
              <a:rPr lang="en-GB" dirty="0">
                <a:solidFill>
                  <a:schemeClr val="bg2"/>
                </a:solidFill>
              </a:rPr>
              <a:t>1990</a:t>
            </a:r>
            <a:endParaRPr lang="en-US" dirty="0">
              <a:solidFill>
                <a:schemeClr val="bg2"/>
              </a:solidFill>
            </a:endParaRPr>
          </a:p>
        </p:txBody>
      </p:sp>
      <p:sp>
        <p:nvSpPr>
          <p:cNvPr id="6" name="TextBox 5">
            <a:extLst>
              <a:ext uri="{FF2B5EF4-FFF2-40B4-BE49-F238E27FC236}">
                <a16:creationId xmlns:a16="http://schemas.microsoft.com/office/drawing/2014/main" id="{6B506B9B-2110-E51B-20AF-5F426F754F4C}"/>
              </a:ext>
            </a:extLst>
          </p:cNvPr>
          <p:cNvSpPr txBox="1"/>
          <p:nvPr/>
        </p:nvSpPr>
        <p:spPr>
          <a:xfrm>
            <a:off x="8966025" y="5552153"/>
            <a:ext cx="658367" cy="349702"/>
          </a:xfrm>
          <a:prstGeom prst="rect">
            <a:avLst/>
          </a:prstGeom>
          <a:noFill/>
        </p:spPr>
        <p:txBody>
          <a:bodyPr wrap="none" lIns="72000" tIns="36000" rIns="72000" bIns="36000">
            <a:spAutoFit/>
          </a:bodyPr>
          <a:lstStyle/>
          <a:p>
            <a:r>
              <a:rPr lang="en-GB" dirty="0">
                <a:solidFill>
                  <a:schemeClr val="bg2"/>
                </a:solidFill>
              </a:rPr>
              <a:t>1998</a:t>
            </a:r>
            <a:endParaRPr lang="en-US" dirty="0">
              <a:solidFill>
                <a:schemeClr val="bg2"/>
              </a:solidFill>
            </a:endParaRPr>
          </a:p>
        </p:txBody>
      </p:sp>
      <p:pic>
        <p:nvPicPr>
          <p:cNvPr id="8" name="Picture 7" descr="A coat on a hook&#10;&#10;Description automatically generated">
            <a:extLst>
              <a:ext uri="{FF2B5EF4-FFF2-40B4-BE49-F238E27FC236}">
                <a16:creationId xmlns:a16="http://schemas.microsoft.com/office/drawing/2014/main" id="{C52DD320-A906-1FD4-B599-BFA460E986C7}"/>
              </a:ext>
            </a:extLst>
          </p:cNvPr>
          <p:cNvPicPr>
            <a:picLocks noChangeAspect="1"/>
          </p:cNvPicPr>
          <p:nvPr/>
        </p:nvPicPr>
        <p:blipFill>
          <a:blip r:embed="rId3" cstate="print">
            <a:extLst>
              <a:ext uri="{28A0092B-C50C-407E-A947-70E740481C1C}">
                <a14:useLocalDpi xmlns:a14="http://schemas.microsoft.com/office/drawing/2010/main" val="0"/>
              </a:ext>
            </a:extLst>
          </a:blip>
          <a:srcRect l="25763" t="6951" r="35221" b="9618"/>
          <a:stretch/>
        </p:blipFill>
        <p:spPr>
          <a:xfrm>
            <a:off x="6308427" y="4609178"/>
            <a:ext cx="1623599" cy="1954705"/>
          </a:xfrm>
          <a:prstGeom prst="rect">
            <a:avLst/>
          </a:prstGeom>
        </p:spPr>
      </p:pic>
      <p:pic>
        <p:nvPicPr>
          <p:cNvPr id="3074" name="Picture 2" descr="No caption">
            <a:extLst>
              <a:ext uri="{FF2B5EF4-FFF2-40B4-BE49-F238E27FC236}">
                <a16:creationId xmlns:a16="http://schemas.microsoft.com/office/drawing/2014/main" id="{A777EC4D-A2E7-0171-5A3D-C9F51CFD74C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557" b="12416"/>
          <a:stretch/>
        </p:blipFill>
        <p:spPr bwMode="auto">
          <a:xfrm>
            <a:off x="155340" y="2398921"/>
            <a:ext cx="5939276" cy="3102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6222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7514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5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4186808" y="5625642"/>
            <a:ext cx="2438400" cy="646331"/>
          </a:xfrm>
          <a:prstGeom prst="rect">
            <a:avLst/>
          </a:prstGeom>
          <a:noFill/>
        </p:spPr>
        <p:txBody>
          <a:bodyPr wrap="square" rtlCol="0">
            <a:spAutoFit/>
          </a:bodyPr>
          <a:lstStyle/>
          <a:p>
            <a:pPr algn="ctr"/>
            <a:r>
              <a:rPr lang="en-US" dirty="0">
                <a:solidFill>
                  <a:schemeClr val="bg2"/>
                </a:solidFill>
              </a:rPr>
              <a:t>Detecting particles</a:t>
            </a:r>
          </a:p>
          <a:p>
            <a:pPr algn="ctr"/>
            <a:r>
              <a:rPr lang="en-US" dirty="0">
                <a:solidFill>
                  <a:schemeClr val="bg2"/>
                </a:solidFill>
              </a:rPr>
              <a:t>(experiments)</a:t>
            </a:r>
          </a:p>
        </p:txBody>
      </p:sp>
      <p:sp>
        <p:nvSpPr>
          <p:cNvPr id="12" name="TextBox 11"/>
          <p:cNvSpPr txBox="1"/>
          <p:nvPr/>
        </p:nvSpPr>
        <p:spPr>
          <a:xfrm>
            <a:off x="1483568" y="5579039"/>
            <a:ext cx="2438400" cy="646331"/>
          </a:xfrm>
          <a:prstGeom prst="rect">
            <a:avLst/>
          </a:prstGeom>
          <a:noFill/>
        </p:spPr>
        <p:txBody>
          <a:bodyPr wrap="square" rtlCol="0">
            <a:spAutoFit/>
          </a:bodyPr>
          <a:lstStyle/>
          <a:p>
            <a:pPr algn="ctr"/>
            <a:r>
              <a:rPr lang="en-US" dirty="0">
                <a:solidFill>
                  <a:schemeClr val="bg2"/>
                </a:solidFill>
              </a:rPr>
              <a:t>Accelerating beams</a:t>
            </a:r>
          </a:p>
          <a:p>
            <a:pPr algn="ctr"/>
            <a:r>
              <a:rPr lang="en-US" dirty="0">
                <a:solidFill>
                  <a:schemeClr val="bg2"/>
                </a:solidFill>
              </a:rPr>
              <a:t>(accelerators)</a:t>
            </a: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03505"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6851104" y="5723054"/>
            <a:ext cx="1981200" cy="923330"/>
          </a:xfrm>
          <a:prstGeom prst="rect">
            <a:avLst/>
          </a:prstGeom>
          <a:noFill/>
        </p:spPr>
        <p:txBody>
          <a:bodyPr wrap="square" rtlCol="0">
            <a:spAutoFit/>
          </a:bodyPr>
          <a:lstStyle/>
          <a:p>
            <a:pPr algn="ctr"/>
            <a:r>
              <a:rPr lang="en-US" dirty="0">
                <a:solidFill>
                  <a:schemeClr val="bg2"/>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6871" y="4077073"/>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3922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6343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8847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9192344" y="4701693"/>
            <a:ext cx="1637532" cy="369332"/>
          </a:xfrm>
          <a:prstGeom prst="rect">
            <a:avLst/>
          </a:prstGeom>
          <a:noFill/>
        </p:spPr>
        <p:txBody>
          <a:bodyPr wrap="square" rtlCol="0">
            <a:spAutoFit/>
          </a:bodyPr>
          <a:lstStyle/>
          <a:p>
            <a:pPr algn="ctr"/>
            <a:r>
              <a:rPr lang="en-US" dirty="0">
                <a:solidFill>
                  <a:schemeClr val="bg2"/>
                </a:solidFill>
              </a:rPr>
              <a:t>Discovery</a:t>
            </a:r>
          </a:p>
        </p:txBody>
      </p:sp>
      <p:cxnSp>
        <p:nvCxnSpPr>
          <p:cNvPr id="23" name="Straight Arrow Connector 22"/>
          <p:cNvCxnSpPr/>
          <p:nvPr/>
        </p:nvCxnSpPr>
        <p:spPr>
          <a:xfrm flipH="1">
            <a:off x="8100635" y="3228824"/>
            <a:ext cx="439415" cy="76910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8301856" y="2633609"/>
            <a:ext cx="2956550" cy="646331"/>
          </a:xfrm>
          <a:prstGeom prst="rect">
            <a:avLst/>
          </a:prstGeom>
          <a:noFill/>
        </p:spPr>
        <p:txBody>
          <a:bodyPr wrap="square" rtlCol="0">
            <a:spAutoFit/>
          </a:bodyPr>
          <a:lstStyle/>
          <a:p>
            <a:pPr algn="ctr"/>
            <a:r>
              <a:rPr lang="en-US" b="1" dirty="0">
                <a:solidFill>
                  <a:srgbClr val="FF0000"/>
                </a:solidFill>
              </a:rPr>
              <a:t>The CERN School of Computing is here …</a:t>
            </a:r>
          </a:p>
        </p:txBody>
      </p:sp>
      <p:sp>
        <p:nvSpPr>
          <p:cNvPr id="6" name="Title 5"/>
          <p:cNvSpPr>
            <a:spLocks noGrp="1"/>
          </p:cNvSpPr>
          <p:nvPr>
            <p:ph type="title"/>
          </p:nvPr>
        </p:nvSpPr>
        <p:spPr/>
        <p:txBody>
          <a:bodyPr/>
          <a:lstStyle/>
          <a:p>
            <a:r>
              <a:rPr lang="en-US" dirty="0"/>
              <a:t>CERN’s mission</a:t>
            </a:r>
            <a:endParaRPr lang="en-GB" dirty="0"/>
          </a:p>
        </p:txBody>
      </p:sp>
      <p:sp>
        <p:nvSpPr>
          <p:cNvPr id="15" name="Isosceles Triangle 14"/>
          <p:cNvSpPr/>
          <p:nvPr/>
        </p:nvSpPr>
        <p:spPr bwMode="auto">
          <a:xfrm>
            <a:off x="4546870" y="1244724"/>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latin typeface="Arial" charset="0"/>
            </a:endParaRPr>
          </a:p>
        </p:txBody>
      </p:sp>
      <p:sp>
        <p:nvSpPr>
          <p:cNvPr id="16" name="TextBox 15"/>
          <p:cNvSpPr txBox="1"/>
          <p:nvPr/>
        </p:nvSpPr>
        <p:spPr>
          <a:xfrm>
            <a:off x="5127889" y="3421037"/>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Research</a:t>
            </a:r>
            <a:endParaRPr lang="en-GB" sz="2400" b="1" dirty="0">
              <a:solidFill>
                <a:schemeClr val="bg1">
                  <a:lumMod val="75000"/>
                </a:schemeClr>
              </a:solidFill>
            </a:endParaRPr>
          </a:p>
        </p:txBody>
      </p:sp>
      <p:sp>
        <p:nvSpPr>
          <p:cNvPr id="25" name="TextBox 24"/>
          <p:cNvSpPr txBox="1"/>
          <p:nvPr/>
        </p:nvSpPr>
        <p:spPr>
          <a:xfrm rot="3432337">
            <a:off x="5932949" y="2007532"/>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Education</a:t>
            </a:r>
            <a:endParaRPr lang="en-GB" sz="2400" b="1" dirty="0">
              <a:solidFill>
                <a:schemeClr val="bg1">
                  <a:lumMod val="75000"/>
                </a:schemeClr>
              </a:solidFill>
            </a:endParaRPr>
          </a:p>
        </p:txBody>
      </p:sp>
      <p:sp>
        <p:nvSpPr>
          <p:cNvPr id="26" name="TextBox 25"/>
          <p:cNvSpPr txBox="1"/>
          <p:nvPr/>
        </p:nvSpPr>
        <p:spPr>
          <a:xfrm rot="18197101">
            <a:off x="4149505" y="1902198"/>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Innovation</a:t>
            </a:r>
            <a:endParaRPr lang="en-GB" sz="2400" b="1" dirty="0">
              <a:solidFill>
                <a:schemeClr val="bg1">
                  <a:lumMod val="75000"/>
                </a:schemeClr>
              </a:solidFill>
            </a:endParaRPr>
          </a:p>
        </p:txBody>
      </p:sp>
      <p:sp>
        <p:nvSpPr>
          <p:cNvPr id="27" name="TextBox 26"/>
          <p:cNvSpPr txBox="1"/>
          <p:nvPr/>
        </p:nvSpPr>
        <p:spPr>
          <a:xfrm>
            <a:off x="5129606" y="2484765"/>
            <a:ext cx="1620957" cy="800219"/>
          </a:xfrm>
          <a:prstGeom prst="rect">
            <a:avLst/>
          </a:prstGeom>
          <a:noFill/>
        </p:spPr>
        <p:txBody>
          <a:bodyPr wrap="none" rtlCol="0">
            <a:spAutoFit/>
          </a:bodyPr>
          <a:lstStyle/>
          <a:p>
            <a:pPr algn="ctr"/>
            <a:r>
              <a:rPr lang="en-US" sz="2800" dirty="0">
                <a:solidFill>
                  <a:schemeClr val="accent2">
                    <a:lumMod val="50000"/>
                  </a:schemeClr>
                </a:solidFill>
              </a:rPr>
              <a:t>CERN</a:t>
            </a:r>
          </a:p>
          <a:p>
            <a:r>
              <a:rPr lang="en-US" dirty="0">
                <a:solidFill>
                  <a:schemeClr val="accent2">
                    <a:lumMod val="50000"/>
                  </a:schemeClr>
                </a:solidFill>
              </a:rPr>
              <a:t>uniting people</a:t>
            </a:r>
            <a:endParaRPr lang="en-GB" dirty="0">
              <a:solidFill>
                <a:schemeClr val="accent2">
                  <a:lumMod val="50000"/>
                </a:schemeClr>
              </a:solidFill>
            </a:endParaRPr>
          </a:p>
        </p:txBody>
      </p:sp>
      <p:sp>
        <p:nvSpPr>
          <p:cNvPr id="17" name="Oval 16"/>
          <p:cNvSpPr/>
          <p:nvPr/>
        </p:nvSpPr>
        <p:spPr>
          <a:xfrm rot="3245813">
            <a:off x="5625740" y="1653579"/>
            <a:ext cx="2299723" cy="902068"/>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a:cxnSpLocks/>
          </p:cNvCxnSpPr>
          <p:nvPr/>
        </p:nvCxnSpPr>
        <p:spPr>
          <a:xfrm flipH="1" flipV="1">
            <a:off x="7608168" y="2522023"/>
            <a:ext cx="931882" cy="19178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 name="Straight Arrow Connector 1">
            <a:extLst>
              <a:ext uri="{FF2B5EF4-FFF2-40B4-BE49-F238E27FC236}">
                <a16:creationId xmlns:a16="http://schemas.microsoft.com/office/drawing/2014/main" id="{47BC88F7-1C27-B07E-BB83-04853263B50E}"/>
              </a:ext>
            </a:extLst>
          </p:cNvPr>
          <p:cNvCxnSpPr>
            <a:cxnSpLocks/>
          </p:cNvCxnSpPr>
          <p:nvPr/>
        </p:nvCxnSpPr>
        <p:spPr>
          <a:xfrm flipH="1">
            <a:off x="6673552" y="3267316"/>
            <a:ext cx="1581105" cy="74188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21095023-0781-450B-BCE9-6FEC7E2334F9}"/>
              </a:ext>
            </a:extLst>
          </p:cNvPr>
          <p:cNvCxnSpPr>
            <a:cxnSpLocks/>
          </p:cNvCxnSpPr>
          <p:nvPr/>
        </p:nvCxnSpPr>
        <p:spPr>
          <a:xfrm flipH="1">
            <a:off x="4036653" y="3300506"/>
            <a:ext cx="3858219" cy="774407"/>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F7CE0C94-B8F8-1936-8114-5EFD7BBF6230}"/>
              </a:ext>
            </a:extLst>
          </p:cNvPr>
          <p:cNvSpPr txBox="1"/>
          <p:nvPr/>
        </p:nvSpPr>
        <p:spPr>
          <a:xfrm>
            <a:off x="407368" y="5322945"/>
            <a:ext cx="11305256" cy="1015663"/>
          </a:xfrm>
          <a:prstGeom prst="rect">
            <a:avLst/>
          </a:prstGeom>
          <a:gradFill flip="none" rotWithShape="1">
            <a:gsLst>
              <a:gs pos="0">
                <a:schemeClr val="accent1">
                  <a:alpha val="0"/>
                  <a:lumMod val="0"/>
                  <a:lumOff val="10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a:glow rad="228600">
              <a:schemeClr val="accent2">
                <a:satMod val="175000"/>
                <a:alpha val="12000"/>
              </a:schemeClr>
            </a:glow>
            <a:innerShdw blurRad="63500" dist="50800" dir="18900000">
              <a:prstClr val="black">
                <a:alpha val="50000"/>
              </a:prstClr>
            </a:innerShdw>
          </a:effectLst>
        </p:spPr>
        <p:txBody>
          <a:bodyPr wrap="square" rtlCol="0">
            <a:spAutoFit/>
          </a:bodyPr>
          <a:lstStyle/>
          <a:p>
            <a:pPr algn="ctr"/>
            <a:r>
              <a:rPr lang="en-US" sz="6000" b="1" dirty="0">
                <a:solidFill>
                  <a:srgbClr val="FF0000"/>
                </a:solidFill>
                <a:effectLst>
                  <a:innerShdw blurRad="63500" dist="50800">
                    <a:prstClr val="black">
                      <a:alpha val="50000"/>
                    </a:prstClr>
                  </a:innerShdw>
                </a:effectLst>
              </a:rPr>
              <a:t>Computing is everywhere</a:t>
            </a:r>
          </a:p>
        </p:txBody>
      </p:sp>
    </p:spTree>
    <p:extLst>
      <p:ext uri="{BB962C8B-B14F-4D97-AF65-F5344CB8AC3E}">
        <p14:creationId xmlns:p14="http://schemas.microsoft.com/office/powerpoint/2010/main" val="183855207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animBg="1"/>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B53B5-F835-49D6-C37E-5593CF434E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E2E22C-46E7-64E0-6C3C-99C5FB8BFD8D}"/>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99DF9868-65F6-4F62-DB78-B858D1535C90}"/>
              </a:ext>
            </a:extLst>
          </p:cNvPr>
          <p:cNvSpPr>
            <a:spLocks noGrp="1"/>
          </p:cNvSpPr>
          <p:nvPr>
            <p:ph idx="1"/>
          </p:nvPr>
        </p:nvSpPr>
        <p:spPr/>
        <p:txBody>
          <a:bodyPr/>
          <a:lstStyle/>
          <a:p>
            <a:r>
              <a:rPr lang="en-GB" dirty="0"/>
              <a:t>Lower floor – no computers, only tapes</a:t>
            </a:r>
          </a:p>
          <a:p>
            <a:endParaRPr lang="en-GB" dirty="0"/>
          </a:p>
        </p:txBody>
      </p:sp>
      <p:pic>
        <p:nvPicPr>
          <p:cNvPr id="1030" name="Picture 6" descr="No caption">
            <a:extLst>
              <a:ext uri="{FF2B5EF4-FFF2-40B4-BE49-F238E27FC236}">
                <a16:creationId xmlns:a16="http://schemas.microsoft.com/office/drawing/2014/main" id="{FBE94CB7-E1A1-B892-B605-B7F67A97F9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160280"/>
            <a:ext cx="4898276" cy="401071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known caption">
            <a:extLst>
              <a:ext uri="{FF2B5EF4-FFF2-40B4-BE49-F238E27FC236}">
                <a16:creationId xmlns:a16="http://schemas.microsoft.com/office/drawing/2014/main" id="{A4A2B98D-747E-97ED-9883-A37E4F466D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4152" y="2160279"/>
            <a:ext cx="3971726" cy="40107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3E5ED2-CCC1-57E0-4DB5-787B68184878}"/>
              </a:ext>
            </a:extLst>
          </p:cNvPr>
          <p:cNvSpPr txBox="1"/>
          <p:nvPr/>
        </p:nvSpPr>
        <p:spPr>
          <a:xfrm>
            <a:off x="9264352" y="6250654"/>
            <a:ext cx="658367" cy="349702"/>
          </a:xfrm>
          <a:prstGeom prst="rect">
            <a:avLst/>
          </a:prstGeom>
          <a:noFill/>
        </p:spPr>
        <p:txBody>
          <a:bodyPr wrap="none" lIns="72000" tIns="36000" rIns="72000" bIns="36000">
            <a:spAutoFit/>
          </a:bodyPr>
          <a:lstStyle/>
          <a:p>
            <a:r>
              <a:rPr lang="en-GB" dirty="0">
                <a:solidFill>
                  <a:schemeClr val="bg2"/>
                </a:solidFill>
              </a:rPr>
              <a:t>1989</a:t>
            </a:r>
            <a:endParaRPr lang="en-US" dirty="0">
              <a:solidFill>
                <a:schemeClr val="bg2"/>
              </a:solidFill>
            </a:endParaRPr>
          </a:p>
        </p:txBody>
      </p:sp>
      <p:sp>
        <p:nvSpPr>
          <p:cNvPr id="5" name="TextBox 4">
            <a:extLst>
              <a:ext uri="{FF2B5EF4-FFF2-40B4-BE49-F238E27FC236}">
                <a16:creationId xmlns:a16="http://schemas.microsoft.com/office/drawing/2014/main" id="{FEA69B9E-66A2-780A-2CA0-C0086469CF4B}"/>
              </a:ext>
            </a:extLst>
          </p:cNvPr>
          <p:cNvSpPr txBox="1"/>
          <p:nvPr/>
        </p:nvSpPr>
        <p:spPr>
          <a:xfrm>
            <a:off x="2855640" y="6170998"/>
            <a:ext cx="658367" cy="349702"/>
          </a:xfrm>
          <a:prstGeom prst="rect">
            <a:avLst/>
          </a:prstGeom>
          <a:noFill/>
        </p:spPr>
        <p:txBody>
          <a:bodyPr wrap="none" lIns="72000" tIns="36000" rIns="72000" bIns="36000">
            <a:spAutoFit/>
          </a:bodyPr>
          <a:lstStyle/>
          <a:p>
            <a:r>
              <a:rPr lang="en-GB" dirty="0">
                <a:solidFill>
                  <a:schemeClr val="bg2"/>
                </a:solidFill>
              </a:rPr>
              <a:t>1978</a:t>
            </a:r>
            <a:endParaRPr lang="en-US" dirty="0">
              <a:solidFill>
                <a:schemeClr val="bg2"/>
              </a:solidFill>
            </a:endParaRPr>
          </a:p>
        </p:txBody>
      </p:sp>
    </p:spTree>
    <p:extLst>
      <p:ext uri="{BB962C8B-B14F-4D97-AF65-F5344CB8AC3E}">
        <p14:creationId xmlns:p14="http://schemas.microsoft.com/office/powerpoint/2010/main" val="2468743613"/>
      </p:ext>
    </p:extLst>
  </p:cSld>
  <p:clrMapOvr>
    <a:masterClrMapping/>
  </p:clrMapOvr>
  <p:transition>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5154F-5487-E8BD-CB7C-F4D8023CA7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28D624-2906-89D3-9E3D-29EFA8F2D95F}"/>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A4420406-7E13-68AC-F20F-5927E4DE28EB}"/>
              </a:ext>
            </a:extLst>
          </p:cNvPr>
          <p:cNvSpPr>
            <a:spLocks noGrp="1"/>
          </p:cNvSpPr>
          <p:nvPr>
            <p:ph idx="1"/>
          </p:nvPr>
        </p:nvSpPr>
        <p:spPr/>
        <p:txBody>
          <a:bodyPr/>
          <a:lstStyle/>
          <a:p>
            <a:r>
              <a:rPr lang="en-GB" dirty="0"/>
              <a:t>need to expand the data centre to the </a:t>
            </a:r>
            <a:r>
              <a:rPr lang="en-GB" b="1" dirty="0"/>
              <a:t>lower floor </a:t>
            </a:r>
            <a:r>
              <a:rPr lang="en-GB" dirty="0"/>
              <a:t>of building 513</a:t>
            </a:r>
          </a:p>
          <a:p>
            <a:endParaRPr lang="en-GB" dirty="0"/>
          </a:p>
        </p:txBody>
      </p:sp>
      <p:sp>
        <p:nvSpPr>
          <p:cNvPr id="5" name="TextBox 4">
            <a:extLst>
              <a:ext uri="{FF2B5EF4-FFF2-40B4-BE49-F238E27FC236}">
                <a16:creationId xmlns:a16="http://schemas.microsoft.com/office/drawing/2014/main" id="{D7536A5B-6252-4297-3B80-2368ACDBA8F9}"/>
              </a:ext>
            </a:extLst>
          </p:cNvPr>
          <p:cNvSpPr txBox="1"/>
          <p:nvPr/>
        </p:nvSpPr>
        <p:spPr>
          <a:xfrm>
            <a:off x="2898224" y="5941999"/>
            <a:ext cx="658367" cy="349702"/>
          </a:xfrm>
          <a:prstGeom prst="rect">
            <a:avLst/>
          </a:prstGeom>
          <a:noFill/>
        </p:spPr>
        <p:txBody>
          <a:bodyPr wrap="none" lIns="72000" tIns="36000" rIns="72000" bIns="36000">
            <a:spAutoFit/>
          </a:bodyPr>
          <a:lstStyle/>
          <a:p>
            <a:r>
              <a:rPr lang="en-GB" dirty="0">
                <a:solidFill>
                  <a:schemeClr val="bg2"/>
                </a:solidFill>
              </a:rPr>
              <a:t>2001</a:t>
            </a:r>
            <a:endParaRPr lang="en-US" dirty="0">
              <a:solidFill>
                <a:schemeClr val="bg2"/>
              </a:solidFill>
            </a:endParaRPr>
          </a:p>
        </p:txBody>
      </p:sp>
      <p:sp>
        <p:nvSpPr>
          <p:cNvPr id="6" name="TextBox 5">
            <a:extLst>
              <a:ext uri="{FF2B5EF4-FFF2-40B4-BE49-F238E27FC236}">
                <a16:creationId xmlns:a16="http://schemas.microsoft.com/office/drawing/2014/main" id="{34660637-CE5F-43E9-99CB-2AC78DC35C5A}"/>
              </a:ext>
            </a:extLst>
          </p:cNvPr>
          <p:cNvSpPr txBox="1"/>
          <p:nvPr/>
        </p:nvSpPr>
        <p:spPr>
          <a:xfrm>
            <a:off x="9069673" y="5941999"/>
            <a:ext cx="658367" cy="349702"/>
          </a:xfrm>
          <a:prstGeom prst="rect">
            <a:avLst/>
          </a:prstGeom>
          <a:noFill/>
        </p:spPr>
        <p:txBody>
          <a:bodyPr wrap="none" lIns="72000" tIns="36000" rIns="72000" bIns="36000">
            <a:spAutoFit/>
          </a:bodyPr>
          <a:lstStyle/>
          <a:p>
            <a:r>
              <a:rPr lang="en-GB" dirty="0">
                <a:solidFill>
                  <a:schemeClr val="bg2"/>
                </a:solidFill>
              </a:rPr>
              <a:t>2005</a:t>
            </a:r>
            <a:endParaRPr lang="en-US" dirty="0">
              <a:solidFill>
                <a:schemeClr val="bg2"/>
              </a:solidFill>
            </a:endParaRPr>
          </a:p>
        </p:txBody>
      </p:sp>
      <p:pic>
        <p:nvPicPr>
          <p:cNvPr id="2050" name="Picture 2" descr="Unknown caption">
            <a:extLst>
              <a:ext uri="{FF2B5EF4-FFF2-40B4-BE49-F238E27FC236}">
                <a16:creationId xmlns:a16="http://schemas.microsoft.com/office/drawing/2014/main" id="{DAE731B5-C19A-816D-AD32-42D34589527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368" y="2162774"/>
            <a:ext cx="5640080" cy="37170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5B70FC9-568F-914A-BC4D-D4AB3033F5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4908" y="2162774"/>
            <a:ext cx="5573827" cy="3717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792684"/>
      </p:ext>
    </p:extLst>
  </p:cSld>
  <p:clrMapOvr>
    <a:masterClrMapping/>
  </p:clrMapOvr>
  <p:transition>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4717D-6DED-0AFB-E1C6-3B122D6F30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F4C0E0-1D5B-2BD5-3BA3-F1FA80FA9EEC}"/>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54F20D55-0C76-4FEA-874F-177C898A0BB1}"/>
              </a:ext>
            </a:extLst>
          </p:cNvPr>
          <p:cNvSpPr>
            <a:spLocks noGrp="1"/>
          </p:cNvSpPr>
          <p:nvPr>
            <p:ph idx="1"/>
          </p:nvPr>
        </p:nvSpPr>
        <p:spPr/>
        <p:txBody>
          <a:bodyPr/>
          <a:lstStyle/>
          <a:p>
            <a:r>
              <a:rPr lang="en-GB" dirty="0"/>
              <a:t>need to expand the data centre to Wigner (Hungary)</a:t>
            </a:r>
          </a:p>
          <a:p>
            <a:endParaRPr lang="en-GB" dirty="0"/>
          </a:p>
        </p:txBody>
      </p:sp>
      <p:sp>
        <p:nvSpPr>
          <p:cNvPr id="6" name="TextBox 5">
            <a:extLst>
              <a:ext uri="{FF2B5EF4-FFF2-40B4-BE49-F238E27FC236}">
                <a16:creationId xmlns:a16="http://schemas.microsoft.com/office/drawing/2014/main" id="{EFCCDEDF-9960-9C91-17FA-B64FE5DD784A}"/>
              </a:ext>
            </a:extLst>
          </p:cNvPr>
          <p:cNvSpPr txBox="1"/>
          <p:nvPr/>
        </p:nvSpPr>
        <p:spPr>
          <a:xfrm>
            <a:off x="5766816" y="6093296"/>
            <a:ext cx="658367" cy="349702"/>
          </a:xfrm>
          <a:prstGeom prst="rect">
            <a:avLst/>
          </a:prstGeom>
          <a:noFill/>
        </p:spPr>
        <p:txBody>
          <a:bodyPr wrap="none" lIns="72000" tIns="36000" rIns="72000" bIns="36000">
            <a:spAutoFit/>
          </a:bodyPr>
          <a:lstStyle/>
          <a:p>
            <a:r>
              <a:rPr lang="en-GB" dirty="0">
                <a:solidFill>
                  <a:schemeClr val="bg2"/>
                </a:solidFill>
              </a:rPr>
              <a:t>2013</a:t>
            </a:r>
            <a:endParaRPr lang="en-US" dirty="0">
              <a:solidFill>
                <a:schemeClr val="bg2"/>
              </a:solidFill>
            </a:endParaRPr>
          </a:p>
        </p:txBody>
      </p:sp>
      <p:pic>
        <p:nvPicPr>
          <p:cNvPr id="2050" name="Picture 2">
            <a:extLst>
              <a:ext uri="{FF2B5EF4-FFF2-40B4-BE49-F238E27FC236}">
                <a16:creationId xmlns:a16="http://schemas.microsoft.com/office/drawing/2014/main" id="{4B5EB006-098B-EA4A-C599-908EA58ED14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6915" y="2060848"/>
            <a:ext cx="5687548" cy="38075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418B839F-1035-781B-BAE8-95DE5D32E90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942" y="2069707"/>
            <a:ext cx="5711347" cy="3807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737709"/>
      </p:ext>
    </p:extLst>
  </p:cSld>
  <p:clrMapOvr>
    <a:masterClrMapping/>
  </p:clrMapOvr>
  <p:transition>
    <p:strips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937A6-5A09-263A-C183-7283FC6D7E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B7EED6-FD06-B3B8-6BA9-369BD402BAE2}"/>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71AA8862-F063-EE9E-4BE6-3B72964D2754}"/>
              </a:ext>
            </a:extLst>
          </p:cNvPr>
          <p:cNvSpPr>
            <a:spLocks noGrp="1"/>
          </p:cNvSpPr>
          <p:nvPr>
            <p:ph idx="1"/>
          </p:nvPr>
        </p:nvSpPr>
        <p:spPr/>
        <p:txBody>
          <a:bodyPr/>
          <a:lstStyle/>
          <a:p>
            <a:r>
              <a:rPr lang="en-GB" dirty="0"/>
              <a:t>need to build a 2</a:t>
            </a:r>
            <a:r>
              <a:rPr lang="en-GB" baseline="30000" dirty="0"/>
              <a:t>nd</a:t>
            </a:r>
            <a:r>
              <a:rPr lang="en-GB" dirty="0"/>
              <a:t> data centre (Prevessin Data Centre)</a:t>
            </a:r>
          </a:p>
          <a:p>
            <a:endParaRPr lang="en-GB" dirty="0"/>
          </a:p>
        </p:txBody>
      </p:sp>
      <p:sp>
        <p:nvSpPr>
          <p:cNvPr id="6" name="TextBox 5">
            <a:extLst>
              <a:ext uri="{FF2B5EF4-FFF2-40B4-BE49-F238E27FC236}">
                <a16:creationId xmlns:a16="http://schemas.microsoft.com/office/drawing/2014/main" id="{9D5F8286-8516-571F-2D1D-FFAE72DE45E0}"/>
              </a:ext>
            </a:extLst>
          </p:cNvPr>
          <p:cNvSpPr txBox="1"/>
          <p:nvPr/>
        </p:nvSpPr>
        <p:spPr>
          <a:xfrm>
            <a:off x="5437633" y="6261165"/>
            <a:ext cx="658367" cy="349702"/>
          </a:xfrm>
          <a:prstGeom prst="rect">
            <a:avLst/>
          </a:prstGeom>
          <a:noFill/>
        </p:spPr>
        <p:txBody>
          <a:bodyPr wrap="none" lIns="72000" tIns="36000" rIns="72000" bIns="36000">
            <a:spAutoFit/>
          </a:bodyPr>
          <a:lstStyle/>
          <a:p>
            <a:r>
              <a:rPr lang="en-GB" dirty="0">
                <a:solidFill>
                  <a:schemeClr val="bg2"/>
                </a:solidFill>
              </a:rPr>
              <a:t>2024</a:t>
            </a:r>
            <a:endParaRPr lang="en-US" dirty="0">
              <a:solidFill>
                <a:schemeClr val="bg2"/>
              </a:solidFill>
            </a:endParaRPr>
          </a:p>
        </p:txBody>
      </p:sp>
      <p:pic>
        <p:nvPicPr>
          <p:cNvPr id="20484" name="Picture 4">
            <a:extLst>
              <a:ext uri="{FF2B5EF4-FFF2-40B4-BE49-F238E27FC236}">
                <a16:creationId xmlns:a16="http://schemas.microsoft.com/office/drawing/2014/main" id="{E8674FDF-76FF-7DCE-F498-C8B57C5ABE8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7396" y="2174258"/>
            <a:ext cx="5832650" cy="3888433"/>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a:extLst>
              <a:ext uri="{FF2B5EF4-FFF2-40B4-BE49-F238E27FC236}">
                <a16:creationId xmlns:a16="http://schemas.microsoft.com/office/drawing/2014/main" id="{AB683DF8-5860-9A31-AA10-E79D0F16BB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368" y="2176389"/>
            <a:ext cx="5184576" cy="3888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168065"/>
      </p:ext>
    </p:extLst>
  </p:cSld>
  <p:clrMapOvr>
    <a:masterClrMapping/>
  </p:clrMapOvr>
  <p:transition>
    <p:strips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8F6D6-A6B7-E159-B67A-DE20C8F99F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19FFBD-C1EE-259E-21BD-E29141F78E1A}"/>
              </a:ext>
            </a:extLst>
          </p:cNvPr>
          <p:cNvSpPr>
            <a:spLocks noGrp="1"/>
          </p:cNvSpPr>
          <p:nvPr>
            <p:ph type="title"/>
          </p:nvPr>
        </p:nvSpPr>
        <p:spPr/>
        <p:txBody>
          <a:bodyPr/>
          <a:lstStyle/>
          <a:p>
            <a:r>
              <a:rPr lang="en-GB" dirty="0"/>
              <a:t>The need for computing in research</a:t>
            </a:r>
          </a:p>
        </p:txBody>
      </p:sp>
      <p:sp>
        <p:nvSpPr>
          <p:cNvPr id="3" name="Content Placeholder 2">
            <a:extLst>
              <a:ext uri="{FF2B5EF4-FFF2-40B4-BE49-F238E27FC236}">
                <a16:creationId xmlns:a16="http://schemas.microsoft.com/office/drawing/2014/main" id="{41496A54-73ED-4762-015C-3078EB8E5806}"/>
              </a:ext>
            </a:extLst>
          </p:cNvPr>
          <p:cNvSpPr>
            <a:spLocks noGrp="1"/>
          </p:cNvSpPr>
          <p:nvPr>
            <p:ph idx="1"/>
          </p:nvPr>
        </p:nvSpPr>
        <p:spPr/>
        <p:txBody>
          <a:bodyPr/>
          <a:lstStyle/>
          <a:p>
            <a:r>
              <a:rPr lang="en-GB" dirty="0"/>
              <a:t>Scientific research in recent years has exploded the computing requirements</a:t>
            </a:r>
          </a:p>
          <a:p>
            <a:pPr lvl="1"/>
            <a:r>
              <a:rPr lang="en-GB" dirty="0"/>
              <a:t>Computing has been the strategy to reduce the cost of traditional research</a:t>
            </a:r>
          </a:p>
          <a:p>
            <a:pPr lvl="1"/>
            <a:endParaRPr lang="en-US" dirty="0"/>
          </a:p>
          <a:p>
            <a:pPr lvl="1"/>
            <a:endParaRPr lang="en-US" dirty="0"/>
          </a:p>
          <a:p>
            <a:pPr lvl="1"/>
            <a:r>
              <a:rPr lang="en-GB" dirty="0"/>
              <a:t>Computing has opened new horizons of research</a:t>
            </a:r>
          </a:p>
        </p:txBody>
      </p:sp>
      <p:pic>
        <p:nvPicPr>
          <p:cNvPr id="513028" name="Picture 4" descr="http://images.angelpub.com/2011/07/7421/exponential-curve.png">
            <a:extLst>
              <a:ext uri="{FF2B5EF4-FFF2-40B4-BE49-F238E27FC236}">
                <a16:creationId xmlns:a16="http://schemas.microsoft.com/office/drawing/2014/main" id="{A285724D-8F17-EA88-C619-BF65A6A50E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3633" y="3139261"/>
            <a:ext cx="1318405" cy="794319"/>
          </a:xfrm>
          <a:prstGeom prst="rect">
            <a:avLst/>
          </a:prstGeom>
          <a:noFill/>
          <a:extLst>
            <a:ext uri="{909E8E84-426E-40DD-AFC4-6F175D3DCCD1}">
              <a14:hiddenFill xmlns:a14="http://schemas.microsoft.com/office/drawing/2010/main">
                <a:solidFill>
                  <a:srgbClr val="FFFFFF"/>
                </a:solidFill>
              </a14:hiddenFill>
            </a:ext>
          </a:extLst>
        </p:spPr>
      </p:pic>
      <p:pic>
        <p:nvPicPr>
          <p:cNvPr id="513032" name="Picture 8" descr="http://www.telerik.com/help/aspnet-ajax/media/htmlchart-piechart-simple-example.png">
            <a:extLst>
              <a:ext uri="{FF2B5EF4-FFF2-40B4-BE49-F238E27FC236}">
                <a16:creationId xmlns:a16="http://schemas.microsoft.com/office/drawing/2014/main" id="{F5EF2892-70BD-734F-DA0B-3018657C6D3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2" t="10418" r="38362" b="7853"/>
          <a:stretch/>
        </p:blipFill>
        <p:spPr bwMode="auto">
          <a:xfrm>
            <a:off x="2753253" y="4703046"/>
            <a:ext cx="1264175" cy="11237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D415358-35B9-3A78-AA4F-9E2659DEF0DF}"/>
              </a:ext>
            </a:extLst>
          </p:cNvPr>
          <p:cNvSpPr/>
          <p:nvPr/>
        </p:nvSpPr>
        <p:spPr>
          <a:xfrm>
            <a:off x="3791744" y="3351753"/>
            <a:ext cx="6264696" cy="369332"/>
          </a:xfrm>
          <a:prstGeom prst="rect">
            <a:avLst/>
          </a:prstGeom>
        </p:spPr>
        <p:txBody>
          <a:bodyPr wrap="square">
            <a:spAutoFit/>
          </a:bodyPr>
          <a:lstStyle/>
          <a:p>
            <a:pPr lvl="1"/>
            <a:r>
              <a:rPr lang="en-GB" dirty="0">
                <a:solidFill>
                  <a:srgbClr val="002060"/>
                </a:solidFill>
              </a:rPr>
              <a:t>At constant cost, exponential growth of performances</a:t>
            </a:r>
          </a:p>
        </p:txBody>
      </p:sp>
      <p:sp>
        <p:nvSpPr>
          <p:cNvPr id="17" name="Rectangle 16">
            <a:extLst>
              <a:ext uri="{FF2B5EF4-FFF2-40B4-BE49-F238E27FC236}">
                <a16:creationId xmlns:a16="http://schemas.microsoft.com/office/drawing/2014/main" id="{662BC9A0-A6C4-DD46-AFB2-279F1F997047}"/>
              </a:ext>
            </a:extLst>
          </p:cNvPr>
          <p:cNvSpPr/>
          <p:nvPr/>
        </p:nvSpPr>
        <p:spPr>
          <a:xfrm>
            <a:off x="3831140" y="4869160"/>
            <a:ext cx="6264696" cy="1200329"/>
          </a:xfrm>
          <a:prstGeom prst="rect">
            <a:avLst/>
          </a:prstGeom>
        </p:spPr>
        <p:txBody>
          <a:bodyPr wrap="square">
            <a:spAutoFit/>
          </a:bodyPr>
          <a:lstStyle/>
          <a:p>
            <a:pPr lvl="1"/>
            <a:r>
              <a:rPr lang="en-GB" dirty="0">
                <a:solidFill>
                  <a:srgbClr val="002060"/>
                </a:solidFill>
              </a:rPr>
              <a:t>Return in computing investment higher than other fields: Budget available for computing increased, </a:t>
            </a:r>
            <a:r>
              <a:rPr lang="en-GB" dirty="0">
                <a:solidFill>
                  <a:srgbClr val="FF0000"/>
                </a:solidFill>
              </a:rPr>
              <a:t>growth is more than exponential</a:t>
            </a:r>
          </a:p>
          <a:p>
            <a:pPr lvl="1"/>
            <a:endParaRPr lang="en-GB" dirty="0">
              <a:solidFill>
                <a:srgbClr val="002060"/>
              </a:solidFill>
            </a:endParaRPr>
          </a:p>
        </p:txBody>
      </p:sp>
    </p:spTree>
    <p:extLst>
      <p:ext uri="{BB962C8B-B14F-4D97-AF65-F5344CB8AC3E}">
        <p14:creationId xmlns:p14="http://schemas.microsoft.com/office/powerpoint/2010/main" val="3341087033"/>
      </p:ext>
    </p:extLst>
  </p:cSld>
  <p:clrMapOvr>
    <a:masterClrMapping/>
  </p:clrMapOvr>
  <p:transition>
    <p:strips dir="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E7D75-A73B-F692-2F0E-59C9FFF7CE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E61FA6-11C2-34E3-BDF4-9C7C076E6988}"/>
              </a:ext>
            </a:extLst>
          </p:cNvPr>
          <p:cNvSpPr>
            <a:spLocks noGrp="1"/>
          </p:cNvSpPr>
          <p:nvPr>
            <p:ph type="title"/>
          </p:nvPr>
        </p:nvSpPr>
        <p:spPr/>
        <p:txBody>
          <a:bodyPr/>
          <a:lstStyle/>
          <a:p>
            <a:r>
              <a:rPr lang="en-GB" dirty="0"/>
              <a:t>What is a scientific computing infrastructure ?</a:t>
            </a:r>
          </a:p>
        </p:txBody>
      </p:sp>
      <p:sp>
        <p:nvSpPr>
          <p:cNvPr id="3" name="Content Placeholder 2">
            <a:extLst>
              <a:ext uri="{FF2B5EF4-FFF2-40B4-BE49-F238E27FC236}">
                <a16:creationId xmlns:a16="http://schemas.microsoft.com/office/drawing/2014/main" id="{7D026F4D-D5E9-5F66-E1C2-36EF544CE389}"/>
              </a:ext>
            </a:extLst>
          </p:cNvPr>
          <p:cNvSpPr>
            <a:spLocks noGrp="1"/>
          </p:cNvSpPr>
          <p:nvPr>
            <p:ph idx="1"/>
          </p:nvPr>
        </p:nvSpPr>
        <p:spPr/>
        <p:txBody>
          <a:bodyPr/>
          <a:lstStyle/>
          <a:p>
            <a:r>
              <a:rPr lang="en-US" dirty="0"/>
              <a:t>Scientific computing requires a complex infrastructure</a:t>
            </a:r>
          </a:p>
          <a:p>
            <a:pPr lvl="1"/>
            <a:r>
              <a:rPr lang="en-US" dirty="0"/>
              <a:t>One or more data </a:t>
            </a:r>
            <a:r>
              <a:rPr lang="en-US" dirty="0" err="1"/>
              <a:t>centres</a:t>
            </a:r>
            <a:endParaRPr lang="en-US" dirty="0"/>
          </a:p>
          <a:p>
            <a:r>
              <a:rPr lang="en-US" dirty="0"/>
              <a:t>Several pillars</a:t>
            </a:r>
          </a:p>
          <a:p>
            <a:pPr lvl="1"/>
            <a:r>
              <a:rPr lang="en-US" dirty="0"/>
              <a:t>Storage</a:t>
            </a:r>
          </a:p>
          <a:p>
            <a:pPr lvl="2"/>
            <a:r>
              <a:rPr lang="en-US" dirty="0"/>
              <a:t>Files, disks, databases, …</a:t>
            </a:r>
          </a:p>
          <a:p>
            <a:pPr lvl="1"/>
            <a:r>
              <a:rPr lang="en-US" dirty="0"/>
              <a:t>Computing</a:t>
            </a:r>
          </a:p>
          <a:p>
            <a:pPr lvl="2"/>
            <a:r>
              <a:rPr lang="en-US" dirty="0"/>
              <a:t>CPUs, GPUs, FPGAs, …</a:t>
            </a:r>
          </a:p>
          <a:p>
            <a:pPr lvl="1"/>
            <a:r>
              <a:rPr lang="en-US" dirty="0"/>
              <a:t>Networking</a:t>
            </a:r>
          </a:p>
          <a:p>
            <a:pPr lvl="2"/>
            <a:r>
              <a:rPr lang="en-US" dirty="0"/>
              <a:t>In the Data Centre, on campus,  Wide Area, …</a:t>
            </a:r>
          </a:p>
          <a:p>
            <a:r>
              <a:rPr lang="en-US" dirty="0"/>
              <a:t>... and services !</a:t>
            </a:r>
          </a:p>
          <a:p>
            <a:pPr lvl="1"/>
            <a:r>
              <a:rPr lang="en-US" dirty="0"/>
              <a:t>Applications, workflows, monitoring, support, security, ….</a:t>
            </a:r>
          </a:p>
        </p:txBody>
      </p:sp>
      <p:grpSp>
        <p:nvGrpSpPr>
          <p:cNvPr id="13" name="Group 12">
            <a:extLst>
              <a:ext uri="{FF2B5EF4-FFF2-40B4-BE49-F238E27FC236}">
                <a16:creationId xmlns:a16="http://schemas.microsoft.com/office/drawing/2014/main" id="{7FF4AB94-E668-DEA5-6C40-31E1EF36DDE0}"/>
              </a:ext>
            </a:extLst>
          </p:cNvPr>
          <p:cNvGrpSpPr/>
          <p:nvPr/>
        </p:nvGrpSpPr>
        <p:grpSpPr>
          <a:xfrm>
            <a:off x="8544272" y="2276872"/>
            <a:ext cx="3012363" cy="2609674"/>
            <a:chOff x="5332874" y="5050049"/>
            <a:chExt cx="1966983" cy="1540384"/>
          </a:xfrm>
        </p:grpSpPr>
        <p:pic>
          <p:nvPicPr>
            <p:cNvPr id="37891" name="Picture 3" descr="C:\Users\pace\AppData\Local\Microsoft\Windows\Temporary Internet Files\Content.IE5\0K2ZY6FH\MCj03615020000[1].wmf">
              <a:extLst>
                <a:ext uri="{FF2B5EF4-FFF2-40B4-BE49-F238E27FC236}">
                  <a16:creationId xmlns:a16="http://schemas.microsoft.com/office/drawing/2014/main" id="{A29300AB-FFE6-9C42-D619-8B70B0260381}"/>
                </a:ext>
              </a:extLst>
            </p:cNvPr>
            <p:cNvPicPr>
              <a:picLocks noChangeAspect="1" noChangeArrowheads="1"/>
            </p:cNvPicPr>
            <p:nvPr/>
          </p:nvPicPr>
          <p:blipFill>
            <a:blip r:embed="rId2" cstate="print"/>
            <a:srcRect/>
            <a:stretch>
              <a:fillRect/>
            </a:stretch>
          </p:blipFill>
          <p:spPr bwMode="auto">
            <a:xfrm>
              <a:off x="5357818" y="5357826"/>
              <a:ext cx="596000" cy="1232607"/>
            </a:xfrm>
            <a:prstGeom prst="rect">
              <a:avLst/>
            </a:prstGeom>
            <a:noFill/>
          </p:spPr>
        </p:pic>
        <p:pic>
          <p:nvPicPr>
            <p:cNvPr id="7" name="Picture 3" descr="C:\Users\pace\AppData\Local\Microsoft\Windows\Temporary Internet Files\Content.IE5\0K2ZY6FH\MCj03615020000[1].wmf">
              <a:extLst>
                <a:ext uri="{FF2B5EF4-FFF2-40B4-BE49-F238E27FC236}">
                  <a16:creationId xmlns:a16="http://schemas.microsoft.com/office/drawing/2014/main" id="{A0E5111D-6FBE-E7FE-F880-8D3DDA44C38D}"/>
                </a:ext>
              </a:extLst>
            </p:cNvPr>
            <p:cNvPicPr>
              <a:picLocks noChangeAspect="1" noChangeArrowheads="1"/>
            </p:cNvPicPr>
            <p:nvPr/>
          </p:nvPicPr>
          <p:blipFill>
            <a:blip r:embed="rId2" cstate="print"/>
            <a:srcRect/>
            <a:stretch>
              <a:fillRect/>
            </a:stretch>
          </p:blipFill>
          <p:spPr bwMode="auto">
            <a:xfrm>
              <a:off x="6024231" y="5357826"/>
              <a:ext cx="596000" cy="1232607"/>
            </a:xfrm>
            <a:prstGeom prst="rect">
              <a:avLst/>
            </a:prstGeom>
            <a:noFill/>
          </p:spPr>
        </p:pic>
        <p:pic>
          <p:nvPicPr>
            <p:cNvPr id="8" name="Picture 3" descr="C:\Users\pace\AppData\Local\Microsoft\Windows\Temporary Internet Files\Content.IE5\0K2ZY6FH\MCj03615020000[1].wmf">
              <a:extLst>
                <a:ext uri="{FF2B5EF4-FFF2-40B4-BE49-F238E27FC236}">
                  <a16:creationId xmlns:a16="http://schemas.microsoft.com/office/drawing/2014/main" id="{9EED10D8-D65E-909F-D80C-F40005A32919}"/>
                </a:ext>
              </a:extLst>
            </p:cNvPr>
            <p:cNvPicPr>
              <a:picLocks noChangeAspect="1" noChangeArrowheads="1"/>
            </p:cNvPicPr>
            <p:nvPr/>
          </p:nvPicPr>
          <p:blipFill>
            <a:blip r:embed="rId2" cstate="print"/>
            <a:srcRect/>
            <a:stretch>
              <a:fillRect/>
            </a:stretch>
          </p:blipFill>
          <p:spPr bwMode="auto">
            <a:xfrm>
              <a:off x="6690644" y="5357826"/>
              <a:ext cx="596000" cy="1232607"/>
            </a:xfrm>
            <a:prstGeom prst="rect">
              <a:avLst/>
            </a:prstGeom>
            <a:noFill/>
          </p:spPr>
        </p:pic>
        <p:sp>
          <p:nvSpPr>
            <p:cNvPr id="9" name="TextBox 8">
              <a:extLst>
                <a:ext uri="{FF2B5EF4-FFF2-40B4-BE49-F238E27FC236}">
                  <a16:creationId xmlns:a16="http://schemas.microsoft.com/office/drawing/2014/main" id="{08D33B9F-7863-15ED-FAF9-82BF9B8A7F56}"/>
                </a:ext>
              </a:extLst>
            </p:cNvPr>
            <p:cNvSpPr txBox="1"/>
            <p:nvPr/>
          </p:nvSpPr>
          <p:spPr>
            <a:xfrm rot="16200000">
              <a:off x="5382350" y="5833451"/>
              <a:ext cx="546934" cy="281356"/>
            </a:xfrm>
            <a:prstGeom prst="rect">
              <a:avLst/>
            </a:prstGeom>
            <a:noFill/>
          </p:spPr>
          <p:txBody>
            <a:bodyPr wrap="none" rtlCol="0">
              <a:spAutoFit/>
            </a:bodyPr>
            <a:lstStyle/>
            <a:p>
              <a:r>
                <a:rPr lang="en-GB" sz="2200" b="1" dirty="0">
                  <a:solidFill>
                    <a:schemeClr val="accent1">
                      <a:lumMod val="50000"/>
                    </a:schemeClr>
                  </a:solidFill>
                </a:rPr>
                <a:t>DATA</a:t>
              </a:r>
            </a:p>
          </p:txBody>
        </p:sp>
        <p:sp>
          <p:nvSpPr>
            <p:cNvPr id="10" name="TextBox 9">
              <a:extLst>
                <a:ext uri="{FF2B5EF4-FFF2-40B4-BE49-F238E27FC236}">
                  <a16:creationId xmlns:a16="http://schemas.microsoft.com/office/drawing/2014/main" id="{E4EB0636-4460-F45F-DB46-F8D31E629142}"/>
                </a:ext>
              </a:extLst>
            </p:cNvPr>
            <p:cNvSpPr txBox="1"/>
            <p:nvPr/>
          </p:nvSpPr>
          <p:spPr>
            <a:xfrm rot="16200000">
              <a:off x="6092215" y="5833451"/>
              <a:ext cx="460037" cy="281356"/>
            </a:xfrm>
            <a:prstGeom prst="rect">
              <a:avLst/>
            </a:prstGeom>
            <a:noFill/>
          </p:spPr>
          <p:txBody>
            <a:bodyPr wrap="none" rtlCol="0">
              <a:spAutoFit/>
            </a:bodyPr>
            <a:lstStyle/>
            <a:p>
              <a:r>
                <a:rPr lang="en-GB" sz="2200" b="1" dirty="0">
                  <a:solidFill>
                    <a:schemeClr val="accent1">
                      <a:lumMod val="50000"/>
                    </a:schemeClr>
                  </a:solidFill>
                </a:rPr>
                <a:t>CPU</a:t>
              </a:r>
            </a:p>
          </p:txBody>
        </p:sp>
        <p:sp>
          <p:nvSpPr>
            <p:cNvPr id="11" name="TextBox 10">
              <a:extLst>
                <a:ext uri="{FF2B5EF4-FFF2-40B4-BE49-F238E27FC236}">
                  <a16:creationId xmlns:a16="http://schemas.microsoft.com/office/drawing/2014/main" id="{7BE7737E-0D5E-DE16-67C7-085E6FA07143}"/>
                </a:ext>
              </a:extLst>
            </p:cNvPr>
            <p:cNvSpPr txBox="1"/>
            <p:nvPr/>
          </p:nvSpPr>
          <p:spPr>
            <a:xfrm rot="16200000">
              <a:off x="6767615" y="5833451"/>
              <a:ext cx="442059" cy="281356"/>
            </a:xfrm>
            <a:prstGeom prst="rect">
              <a:avLst/>
            </a:prstGeom>
            <a:noFill/>
          </p:spPr>
          <p:txBody>
            <a:bodyPr wrap="none" rtlCol="0">
              <a:spAutoFit/>
            </a:bodyPr>
            <a:lstStyle/>
            <a:p>
              <a:r>
                <a:rPr lang="en-GB" sz="2200" b="1" dirty="0">
                  <a:solidFill>
                    <a:schemeClr val="accent1">
                      <a:lumMod val="50000"/>
                    </a:schemeClr>
                  </a:solidFill>
                </a:rPr>
                <a:t>NET</a:t>
              </a:r>
            </a:p>
          </p:txBody>
        </p:sp>
        <p:sp>
          <p:nvSpPr>
            <p:cNvPr id="12" name="TextBox 11">
              <a:extLst>
                <a:ext uri="{FF2B5EF4-FFF2-40B4-BE49-F238E27FC236}">
                  <a16:creationId xmlns:a16="http://schemas.microsoft.com/office/drawing/2014/main" id="{80CDFE85-FFF7-94EA-40B3-1DC0DF4105BE}"/>
                </a:ext>
              </a:extLst>
            </p:cNvPr>
            <p:cNvSpPr txBox="1"/>
            <p:nvPr/>
          </p:nvSpPr>
          <p:spPr>
            <a:xfrm>
              <a:off x="5332874" y="5050049"/>
              <a:ext cx="1966983" cy="254335"/>
            </a:xfrm>
            <a:prstGeom prst="rect">
              <a:avLst/>
            </a:prstGeom>
            <a:solidFill>
              <a:schemeClr val="tx2">
                <a:lumMod val="20000"/>
                <a:lumOff val="80000"/>
              </a:schemeClr>
            </a:solidFill>
            <a:ln>
              <a:solidFill>
                <a:schemeClr val="tx2">
                  <a:lumMod val="50000"/>
                </a:schemeClr>
              </a:solidFill>
            </a:ln>
          </p:spPr>
          <p:txBody>
            <a:bodyPr wrap="none" rtlCol="0">
              <a:spAutoFit/>
            </a:bodyPr>
            <a:lstStyle/>
            <a:p>
              <a:r>
                <a:rPr lang="en-GB" sz="2200" b="1" dirty="0">
                  <a:solidFill>
                    <a:schemeClr val="accent1">
                      <a:lumMod val="50000"/>
                    </a:schemeClr>
                  </a:solidFill>
                </a:rPr>
                <a:t>Scientific Computing</a:t>
              </a:r>
            </a:p>
          </p:txBody>
        </p:sp>
      </p:grpSp>
    </p:spTree>
    <p:extLst>
      <p:ext uri="{BB962C8B-B14F-4D97-AF65-F5344CB8AC3E}">
        <p14:creationId xmlns:p14="http://schemas.microsoft.com/office/powerpoint/2010/main" val="3838325333"/>
      </p:ext>
    </p:extLst>
  </p:cSld>
  <p:clrMapOvr>
    <a:masterClrMapping/>
  </p:clrMapOvr>
  <p:transition>
    <p:strips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Why services ?</a:t>
            </a:r>
          </a:p>
        </p:txBody>
      </p:sp>
      <p:sp>
        <p:nvSpPr>
          <p:cNvPr id="3" name="Content Placeholder 2"/>
          <p:cNvSpPr>
            <a:spLocks noGrp="1"/>
          </p:cNvSpPr>
          <p:nvPr>
            <p:ph idx="1"/>
          </p:nvPr>
        </p:nvSpPr>
        <p:spPr>
          <a:xfrm>
            <a:off x="914400" y="1500174"/>
            <a:ext cx="10363200" cy="4441825"/>
          </a:xfrm>
        </p:spPr>
        <p:txBody>
          <a:bodyPr/>
          <a:lstStyle/>
          <a:p>
            <a:r>
              <a:rPr lang="en-GB" dirty="0"/>
              <a:t>Examples from LHC experiment data management models</a:t>
            </a:r>
          </a:p>
        </p:txBody>
      </p:sp>
      <p:pic>
        <p:nvPicPr>
          <p:cNvPr id="4" name="Picture 3" descr="new-1.png"/>
          <p:cNvPicPr>
            <a:picLocks noChangeAspect="1"/>
          </p:cNvPicPr>
          <p:nvPr/>
        </p:nvPicPr>
        <p:blipFill>
          <a:blip r:embed="rId2" cstate="print"/>
          <a:stretch>
            <a:fillRect/>
          </a:stretch>
        </p:blipFill>
        <p:spPr>
          <a:xfrm>
            <a:off x="8080928" y="2292487"/>
            <a:ext cx="3802544" cy="2839690"/>
          </a:xfrm>
          <a:prstGeom prst="rect">
            <a:avLst/>
          </a:prstGeom>
          <a:noFill/>
          <a:effectLst>
            <a:outerShdw blurRad="50800" dist="38100" dir="2700000" algn="tl" rotWithShape="0">
              <a:prstClr val="black">
                <a:alpha val="40000"/>
              </a:prstClr>
            </a:outerShdw>
          </a:effectLst>
        </p:spPr>
      </p:pic>
      <p:pic>
        <p:nvPicPr>
          <p:cNvPr id="5" name="Picture 2"/>
          <p:cNvPicPr>
            <a:picLocks noChangeAspect="1" noChangeArrowheads="1"/>
          </p:cNvPicPr>
          <p:nvPr/>
        </p:nvPicPr>
        <p:blipFill>
          <a:blip r:embed="rId3" cstate="print"/>
          <a:srcRect l="8866" t="8876" r="6641" b="2366"/>
          <a:stretch>
            <a:fillRect/>
          </a:stretch>
        </p:blipFill>
        <p:spPr bwMode="auto">
          <a:xfrm>
            <a:off x="551384" y="2292487"/>
            <a:ext cx="3213804" cy="2380596"/>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srcRect l="11194" t="17988" r="13311" b="18750"/>
          <a:stretch>
            <a:fillRect/>
          </a:stretch>
        </p:blipFill>
        <p:spPr bwMode="auto">
          <a:xfrm>
            <a:off x="4190813" y="2308702"/>
            <a:ext cx="3242415" cy="2515144"/>
          </a:xfrm>
          <a:prstGeom prst="rect">
            <a:avLst/>
          </a:prstGeom>
          <a:noFill/>
          <a:ln w="9525">
            <a:noFill/>
            <a:miter lim="800000"/>
            <a:headEnd/>
            <a:tailEnd/>
          </a:ln>
          <a:effectLst/>
        </p:spPr>
      </p:pic>
      <p:sp>
        <p:nvSpPr>
          <p:cNvPr id="14" name="Content Placeholder 2">
            <a:extLst>
              <a:ext uri="{FF2B5EF4-FFF2-40B4-BE49-F238E27FC236}">
                <a16:creationId xmlns:a16="http://schemas.microsoft.com/office/drawing/2014/main" id="{51CBABDD-C1D0-D0A4-AE91-F1D2F7726FF6}"/>
              </a:ext>
            </a:extLst>
          </p:cNvPr>
          <p:cNvSpPr txBox="1">
            <a:spLocks/>
          </p:cNvSpPr>
          <p:nvPr/>
        </p:nvSpPr>
        <p:spPr bwMode="auto">
          <a:xfrm>
            <a:off x="914400" y="4867349"/>
            <a:ext cx="7772400" cy="144197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006699"/>
              </a:buClr>
              <a:buSzPct val="75000"/>
              <a:buFont typeface="Wingdings" pitchFamily="2" charset="2"/>
              <a:buChar char="u"/>
              <a:defRPr sz="2800" b="0">
                <a:solidFill>
                  <a:schemeClr val="bg2"/>
                </a:solidFill>
                <a:latin typeface="Calibri" panose="020F0502020204030204" pitchFamily="34" charset="0"/>
                <a:ea typeface="Calibri" panose="020F0502020204030204" pitchFamily="34" charset="0"/>
                <a:cs typeface="Calibri" panose="020F0502020204030204" pitchFamily="34" charset="0"/>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70C0"/>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a:lstStyle>
          <a:p>
            <a:r>
              <a:rPr lang="en-US" kern="0" dirty="0"/>
              <a:t>Two building blocks to empower data processing</a:t>
            </a:r>
          </a:p>
          <a:p>
            <a:pPr lvl="1"/>
            <a:r>
              <a:rPr lang="en-US" kern="0" dirty="0"/>
              <a:t>Data pools with different quality of services</a:t>
            </a:r>
          </a:p>
          <a:p>
            <a:pPr lvl="1"/>
            <a:r>
              <a:rPr lang="en-US" kern="0" dirty="0"/>
              <a:t>Tools for data transfer between pools</a:t>
            </a:r>
          </a:p>
        </p:txBody>
      </p:sp>
    </p:spTree>
  </p:cSld>
  <p:clrMapOvr>
    <a:masterClrMapping/>
  </p:clrMapOvr>
  <p:transition>
    <p:strips dir="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Example of Storage services</a:t>
            </a:r>
          </a:p>
        </p:txBody>
      </p:sp>
      <p:sp>
        <p:nvSpPr>
          <p:cNvPr id="3" name="Content Placeholder 2"/>
          <p:cNvSpPr>
            <a:spLocks noGrp="1"/>
          </p:cNvSpPr>
          <p:nvPr>
            <p:ph idx="1"/>
          </p:nvPr>
        </p:nvSpPr>
        <p:spPr>
          <a:xfrm>
            <a:off x="623392" y="1700808"/>
            <a:ext cx="10363200" cy="4441825"/>
          </a:xfrm>
        </p:spPr>
        <p:txBody>
          <a:bodyPr/>
          <a:lstStyle/>
          <a:p>
            <a:r>
              <a:rPr lang="en-GB" dirty="0"/>
              <a:t>Data Management ensure the following solutions</a:t>
            </a:r>
          </a:p>
          <a:p>
            <a:pPr lvl="1"/>
            <a:r>
              <a:rPr lang="en-GB" dirty="0"/>
              <a:t>Data reliability</a:t>
            </a:r>
          </a:p>
          <a:p>
            <a:pPr lvl="1"/>
            <a:r>
              <a:rPr lang="en-GB" dirty="0"/>
              <a:t>Access control</a:t>
            </a:r>
          </a:p>
          <a:p>
            <a:pPr lvl="1"/>
            <a:r>
              <a:rPr lang="en-GB" dirty="0"/>
              <a:t>Data distribution</a:t>
            </a:r>
          </a:p>
          <a:p>
            <a:pPr lvl="1"/>
            <a:r>
              <a:rPr lang="en-GB" dirty="0"/>
              <a:t>Data archives, history, long term preservation</a:t>
            </a:r>
          </a:p>
          <a:p>
            <a:pPr lvl="1"/>
            <a:r>
              <a:rPr lang="en-GB" dirty="0"/>
              <a:t>In general:</a:t>
            </a:r>
          </a:p>
          <a:p>
            <a:pPr lvl="2"/>
            <a:r>
              <a:rPr lang="en-GB" dirty="0"/>
              <a:t>Empower the implementation of a workflow for data processing</a:t>
            </a:r>
          </a:p>
        </p:txBody>
      </p:sp>
    </p:spTree>
  </p:cSld>
  <p:clrMapOvr>
    <a:masterClrMapping/>
  </p:clrMapOvr>
  <p:transition>
    <p:strips dir="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In general we need to find compromises</a:t>
            </a:r>
          </a:p>
        </p:txBody>
      </p:sp>
      <p:sp>
        <p:nvSpPr>
          <p:cNvPr id="3" name="Content Placeholder 2"/>
          <p:cNvSpPr>
            <a:spLocks noGrp="1"/>
          </p:cNvSpPr>
          <p:nvPr>
            <p:ph idx="1"/>
          </p:nvPr>
        </p:nvSpPr>
        <p:spPr>
          <a:xfrm>
            <a:off x="914400" y="1500174"/>
            <a:ext cx="10363200" cy="4441825"/>
          </a:xfrm>
        </p:spPr>
        <p:txBody>
          <a:bodyPr/>
          <a:lstStyle/>
          <a:p>
            <a:r>
              <a:rPr lang="en-GB" dirty="0"/>
              <a:t>For all services, where do you position the service ?</a:t>
            </a:r>
          </a:p>
          <a:p>
            <a:endParaRPr lang="en-GB" dirty="0"/>
          </a:p>
          <a:p>
            <a:endParaRPr lang="en-GB" dirty="0"/>
          </a:p>
          <a:p>
            <a:endParaRPr lang="en-GB" dirty="0"/>
          </a:p>
          <a:p>
            <a:endParaRPr lang="en-GB" dirty="0"/>
          </a:p>
          <a:p>
            <a:r>
              <a:rPr lang="en-GB" dirty="0"/>
              <a:t>With thousands of users …</a:t>
            </a:r>
          </a:p>
          <a:p>
            <a:pPr lvl="1"/>
            <a:r>
              <a:rPr lang="en-GB" dirty="0"/>
              <a:t>Do you provide the best to everyone ?</a:t>
            </a:r>
          </a:p>
          <a:p>
            <a:pPr lvl="1"/>
            <a:r>
              <a:rPr lang="en-GB" dirty="0"/>
              <a:t>Do you provide the cheapest to everyone ?</a:t>
            </a:r>
          </a:p>
          <a:p>
            <a:r>
              <a:rPr lang="en-GB" dirty="0"/>
              <a:t>One size fits all is too simplistic</a:t>
            </a:r>
          </a:p>
          <a:p>
            <a:pPr lvl="1"/>
            <a:r>
              <a:rPr lang="en-GB" dirty="0"/>
              <a:t>This is the main reason why complexity is constantly increasing</a:t>
            </a:r>
          </a:p>
          <a:p>
            <a:pPr lvl="1"/>
            <a:r>
              <a:rPr lang="en-GB" dirty="0"/>
              <a:t>Different quality of services is needed</a:t>
            </a:r>
          </a:p>
        </p:txBody>
      </p:sp>
      <p:grpSp>
        <p:nvGrpSpPr>
          <p:cNvPr id="31" name="Group 30">
            <a:extLst>
              <a:ext uri="{FF2B5EF4-FFF2-40B4-BE49-F238E27FC236}">
                <a16:creationId xmlns:a16="http://schemas.microsoft.com/office/drawing/2014/main" id="{C1BB9AE4-D267-8618-71D7-B39ED4BBD6E2}"/>
              </a:ext>
            </a:extLst>
          </p:cNvPr>
          <p:cNvGrpSpPr/>
          <p:nvPr/>
        </p:nvGrpSpPr>
        <p:grpSpPr>
          <a:xfrm>
            <a:off x="353020" y="2420888"/>
            <a:ext cx="11485960" cy="903700"/>
            <a:chOff x="510232" y="2500326"/>
            <a:chExt cx="11485960" cy="903700"/>
          </a:xfrm>
        </p:grpSpPr>
        <p:sp>
          <p:nvSpPr>
            <p:cNvPr id="26" name="TextBox 25">
              <a:extLst>
                <a:ext uri="{FF2B5EF4-FFF2-40B4-BE49-F238E27FC236}">
                  <a16:creationId xmlns:a16="http://schemas.microsoft.com/office/drawing/2014/main" id="{74D2D31F-1822-8C28-031E-CEE8042454CE}"/>
                </a:ext>
              </a:extLst>
            </p:cNvPr>
            <p:cNvSpPr txBox="1"/>
            <p:nvPr/>
          </p:nvSpPr>
          <p:spPr>
            <a:xfrm>
              <a:off x="510232" y="2500326"/>
              <a:ext cx="2043362" cy="903700"/>
            </a:xfrm>
            <a:prstGeom prst="rect">
              <a:avLst/>
            </a:prstGeom>
            <a:noFill/>
          </p:spPr>
          <p:txBody>
            <a:bodyPr wrap="none" lIns="72000" tIns="36000" rIns="72000" bIns="36000">
              <a:spAutoFit/>
            </a:bodyPr>
            <a:lstStyle/>
            <a:p>
              <a:r>
                <a:rPr lang="en-GB" dirty="0">
                  <a:solidFill>
                    <a:schemeClr val="bg2"/>
                  </a:solidFill>
                </a:rPr>
                <a:t>High performance,</a:t>
              </a:r>
            </a:p>
            <a:p>
              <a:r>
                <a:rPr lang="en-GB" dirty="0">
                  <a:solidFill>
                    <a:schemeClr val="bg2"/>
                  </a:solidFill>
                </a:rPr>
                <a:t>Highly available</a:t>
              </a:r>
            </a:p>
            <a:p>
              <a:r>
                <a:rPr lang="en-GB" dirty="0">
                  <a:solidFill>
                    <a:schemeClr val="bg2"/>
                  </a:solidFill>
                </a:rPr>
                <a:t>Expensive</a:t>
              </a:r>
              <a:endParaRPr lang="en-US" dirty="0">
                <a:solidFill>
                  <a:schemeClr val="bg2"/>
                </a:solidFill>
              </a:endParaRPr>
            </a:p>
          </p:txBody>
        </p:sp>
        <p:grpSp>
          <p:nvGrpSpPr>
            <p:cNvPr id="30" name="Group 29">
              <a:extLst>
                <a:ext uri="{FF2B5EF4-FFF2-40B4-BE49-F238E27FC236}">
                  <a16:creationId xmlns:a16="http://schemas.microsoft.com/office/drawing/2014/main" id="{CD300E43-8A18-F26C-6906-578E9AF9522D}"/>
                </a:ext>
              </a:extLst>
            </p:cNvPr>
            <p:cNvGrpSpPr/>
            <p:nvPr/>
          </p:nvGrpSpPr>
          <p:grpSpPr>
            <a:xfrm>
              <a:off x="2739572" y="2610809"/>
              <a:ext cx="6552728" cy="682734"/>
              <a:chOff x="2639616" y="2492896"/>
              <a:chExt cx="6552728" cy="682734"/>
            </a:xfrm>
          </p:grpSpPr>
          <p:sp>
            <p:nvSpPr>
              <p:cNvPr id="25" name="Rectangle 24">
                <a:extLst>
                  <a:ext uri="{FF2B5EF4-FFF2-40B4-BE49-F238E27FC236}">
                    <a16:creationId xmlns:a16="http://schemas.microsoft.com/office/drawing/2014/main" id="{91F0146F-F827-E66A-AA00-F06E4782887D}"/>
                  </a:ext>
                </a:extLst>
              </p:cNvPr>
              <p:cNvSpPr/>
              <p:nvPr/>
            </p:nvSpPr>
            <p:spPr>
              <a:xfrm>
                <a:off x="2639616" y="2743582"/>
                <a:ext cx="6552728" cy="432048"/>
              </a:xfrm>
              <a:prstGeom prst="rect">
                <a:avLst/>
              </a:prstGeom>
              <a:gradFill flip="none" rotWithShape="1">
                <a:gsLst>
                  <a:gs pos="0">
                    <a:srgbClr val="FF0000"/>
                  </a:gs>
                  <a:gs pos="100000">
                    <a:srgbClr val="639729"/>
                  </a:gs>
                </a:gsLst>
                <a:lin ang="0" scaled="1"/>
                <a:tileRect/>
              </a:gradFill>
              <a:ln w="25400" cap="flat" cmpd="sng" algn="ctr">
                <a:solidFill>
                  <a:srgbClr val="BBE0E3">
                    <a:shade val="50000"/>
                  </a:srgb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cxnSp>
            <p:nvCxnSpPr>
              <p:cNvPr id="29" name="Straight Arrow Connector 28">
                <a:extLst>
                  <a:ext uri="{FF2B5EF4-FFF2-40B4-BE49-F238E27FC236}">
                    <a16:creationId xmlns:a16="http://schemas.microsoft.com/office/drawing/2014/main" id="{1A003BB0-05FF-1B34-9A4E-42722DFEF7B8}"/>
                  </a:ext>
                </a:extLst>
              </p:cNvPr>
              <p:cNvCxnSpPr>
                <a:cxnSpLocks/>
              </p:cNvCxnSpPr>
              <p:nvPr/>
            </p:nvCxnSpPr>
            <p:spPr bwMode="auto">
              <a:xfrm>
                <a:off x="3287688" y="2492896"/>
                <a:ext cx="5256584" cy="0"/>
              </a:xfrm>
              <a:prstGeom prst="straightConnector1">
                <a:avLst/>
              </a:prstGeom>
              <a:noFill/>
              <a:ln w="76200" cap="flat" cmpd="sng" algn="ctr">
                <a:solidFill>
                  <a:schemeClr val="bg2"/>
                </a:solidFill>
                <a:prstDash val="solid"/>
                <a:round/>
                <a:headEnd type="triangle" w="med" len="med"/>
                <a:tailEnd type="triangle" w="med" len="med"/>
              </a:ln>
              <a:effectLst/>
            </p:spPr>
          </p:cxnSp>
        </p:grpSp>
        <p:sp>
          <p:nvSpPr>
            <p:cNvPr id="27" name="TextBox 26">
              <a:extLst>
                <a:ext uri="{FF2B5EF4-FFF2-40B4-BE49-F238E27FC236}">
                  <a16:creationId xmlns:a16="http://schemas.microsoft.com/office/drawing/2014/main" id="{2EA9150B-CE31-E6B6-E97B-ABB91BAA994A}"/>
                </a:ext>
              </a:extLst>
            </p:cNvPr>
            <p:cNvSpPr txBox="1"/>
            <p:nvPr/>
          </p:nvSpPr>
          <p:spPr>
            <a:xfrm>
              <a:off x="9478277" y="2777325"/>
              <a:ext cx="2517915" cy="349702"/>
            </a:xfrm>
            <a:prstGeom prst="rect">
              <a:avLst/>
            </a:prstGeom>
            <a:noFill/>
          </p:spPr>
          <p:txBody>
            <a:bodyPr wrap="none" lIns="72000" tIns="36000" rIns="72000" bIns="36000">
              <a:spAutoFit/>
            </a:bodyPr>
            <a:lstStyle/>
            <a:p>
              <a:r>
                <a:rPr lang="en-GB" dirty="0">
                  <a:solidFill>
                    <a:schemeClr val="bg2"/>
                  </a:solidFill>
                </a:rPr>
                <a:t>Slow, unreliable, cheap</a:t>
              </a:r>
              <a:endParaRPr lang="en-US" dirty="0">
                <a:solidFill>
                  <a:schemeClr val="bg2"/>
                </a:solidFill>
              </a:endParaRPr>
            </a:p>
          </p:txBody>
        </p:sp>
      </p:grpSp>
    </p:spTree>
  </p:cSld>
  <p:clrMapOvr>
    <a:masterClrMapping/>
  </p:clrMapOvr>
  <p:transition>
    <p:strips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But finding the right balance is not as simple</a:t>
            </a:r>
          </a:p>
        </p:txBody>
      </p:sp>
      <p:sp>
        <p:nvSpPr>
          <p:cNvPr id="3" name="Content Placeholder 2"/>
          <p:cNvSpPr>
            <a:spLocks noGrp="1"/>
          </p:cNvSpPr>
          <p:nvPr>
            <p:ph idx="1"/>
          </p:nvPr>
        </p:nvSpPr>
        <p:spPr>
          <a:xfrm>
            <a:off x="914400" y="1500174"/>
            <a:ext cx="10363200" cy="4441825"/>
          </a:xfrm>
        </p:spPr>
        <p:txBody>
          <a:bodyPr/>
          <a:lstStyle/>
          <a:p>
            <a:r>
              <a:rPr lang="en-US" dirty="0"/>
              <a:t>Many ways to define p</a:t>
            </a:r>
            <a:r>
              <a:rPr lang="en-GB" dirty="0" err="1"/>
              <a:t>erformance</a:t>
            </a:r>
            <a:r>
              <a:rPr lang="en-GB" dirty="0"/>
              <a:t> and cost</a:t>
            </a:r>
            <a:endParaRPr lang="en-US" dirty="0"/>
          </a:p>
          <a:p>
            <a:endParaRPr lang="en-US" dirty="0"/>
          </a:p>
          <a:p>
            <a:r>
              <a:rPr lang="en-US" dirty="0"/>
              <a:t>Performance has many sub-parameters</a:t>
            </a:r>
          </a:p>
          <a:p>
            <a:pPr lvl="1"/>
            <a:r>
              <a:rPr lang="en-US" dirty="0"/>
              <a:t>Speed, throughput, latency, reliability, availability</a:t>
            </a:r>
          </a:p>
          <a:p>
            <a:r>
              <a:rPr lang="en-US" dirty="0"/>
              <a:t>Cost has many sub-parameters</a:t>
            </a:r>
          </a:p>
          <a:p>
            <a:pPr lvl="1"/>
            <a:r>
              <a:rPr lang="en-US" dirty="0"/>
              <a:t>Purchase cost, amortization, electricity consumption, manpower</a:t>
            </a:r>
          </a:p>
        </p:txBody>
      </p:sp>
      <p:grpSp>
        <p:nvGrpSpPr>
          <p:cNvPr id="20" name="Group 19">
            <a:extLst>
              <a:ext uri="{FF2B5EF4-FFF2-40B4-BE49-F238E27FC236}">
                <a16:creationId xmlns:a16="http://schemas.microsoft.com/office/drawing/2014/main" id="{6FE7B302-D6C1-2668-C832-6C518BAD138B}"/>
              </a:ext>
            </a:extLst>
          </p:cNvPr>
          <p:cNvGrpSpPr/>
          <p:nvPr/>
        </p:nvGrpSpPr>
        <p:grpSpPr>
          <a:xfrm>
            <a:off x="6618896" y="4706754"/>
            <a:ext cx="3126334" cy="1656184"/>
            <a:chOff x="6257646" y="5013176"/>
            <a:chExt cx="3126334" cy="1656184"/>
          </a:xfrm>
        </p:grpSpPr>
        <p:sp>
          <p:nvSpPr>
            <p:cNvPr id="13" name="Isosceles Triangle 12"/>
            <p:cNvSpPr/>
            <p:nvPr/>
          </p:nvSpPr>
          <p:spPr>
            <a:xfrm>
              <a:off x="6968911" y="5356066"/>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5" name="TextBox 14"/>
            <p:cNvSpPr txBox="1"/>
            <p:nvPr/>
          </p:nvSpPr>
          <p:spPr>
            <a:xfrm>
              <a:off x="6699354" y="5013176"/>
              <a:ext cx="2492990" cy="369332"/>
            </a:xfrm>
            <a:prstGeom prst="rect">
              <a:avLst/>
            </a:prstGeom>
            <a:noFill/>
          </p:spPr>
          <p:txBody>
            <a:bodyPr wrap="none" rtlCol="0">
              <a:spAutoFit/>
            </a:bodyPr>
            <a:lstStyle/>
            <a:p>
              <a:r>
                <a:rPr lang="en-US" dirty="0">
                  <a:solidFill>
                    <a:srgbClr val="FF0000"/>
                  </a:solidFill>
                </a:rPr>
                <a:t>Electrical consumption</a:t>
              </a:r>
              <a:endParaRPr lang="en-GB" dirty="0">
                <a:solidFill>
                  <a:srgbClr val="FF0000"/>
                </a:solidFill>
              </a:endParaRPr>
            </a:p>
          </p:txBody>
        </p:sp>
        <p:sp>
          <p:nvSpPr>
            <p:cNvPr id="14" name="TextBox 13"/>
            <p:cNvSpPr txBox="1"/>
            <p:nvPr/>
          </p:nvSpPr>
          <p:spPr>
            <a:xfrm>
              <a:off x="6257646" y="6228020"/>
              <a:ext cx="1056700" cy="369332"/>
            </a:xfrm>
            <a:prstGeom prst="rect">
              <a:avLst/>
            </a:prstGeom>
            <a:noFill/>
          </p:spPr>
          <p:txBody>
            <a:bodyPr wrap="none" rtlCol="0">
              <a:spAutoFit/>
            </a:bodyPr>
            <a:lstStyle/>
            <a:p>
              <a:r>
                <a:rPr lang="en-US" dirty="0">
                  <a:solidFill>
                    <a:srgbClr val="FF0000"/>
                  </a:solidFill>
                </a:rPr>
                <a:t>HW cost</a:t>
              </a:r>
              <a:endParaRPr lang="en-GB" dirty="0">
                <a:solidFill>
                  <a:srgbClr val="FF0000"/>
                </a:solidFill>
              </a:endParaRPr>
            </a:p>
          </p:txBody>
        </p:sp>
        <p:sp>
          <p:nvSpPr>
            <p:cNvPr id="16" name="TextBox 15"/>
            <p:cNvSpPr txBox="1"/>
            <p:nvPr/>
          </p:nvSpPr>
          <p:spPr>
            <a:xfrm>
              <a:off x="7968208" y="6023029"/>
              <a:ext cx="1415772" cy="646331"/>
            </a:xfrm>
            <a:prstGeom prst="rect">
              <a:avLst/>
            </a:prstGeom>
            <a:noFill/>
          </p:spPr>
          <p:txBody>
            <a:bodyPr wrap="none" rtlCol="0">
              <a:spAutoFit/>
            </a:bodyPr>
            <a:lstStyle/>
            <a:p>
              <a:pPr algn="ctr"/>
              <a:r>
                <a:rPr lang="en-US" dirty="0">
                  <a:solidFill>
                    <a:srgbClr val="FF0000"/>
                  </a:solidFill>
                </a:rPr>
                <a:t>Ops Cost</a:t>
              </a:r>
            </a:p>
            <a:p>
              <a:pPr algn="ctr"/>
              <a:r>
                <a:rPr lang="en-US" dirty="0">
                  <a:solidFill>
                    <a:srgbClr val="FF0000"/>
                  </a:solidFill>
                </a:rPr>
                <a:t>(manpower)</a:t>
              </a:r>
              <a:endParaRPr lang="en-GB" dirty="0">
                <a:solidFill>
                  <a:srgbClr val="FF0000"/>
                </a:solidFill>
              </a:endParaRPr>
            </a:p>
          </p:txBody>
        </p:sp>
      </p:grpSp>
      <p:grpSp>
        <p:nvGrpSpPr>
          <p:cNvPr id="19" name="Group 18">
            <a:extLst>
              <a:ext uri="{FF2B5EF4-FFF2-40B4-BE49-F238E27FC236}">
                <a16:creationId xmlns:a16="http://schemas.microsoft.com/office/drawing/2014/main" id="{67117220-1C63-1AEF-7999-316BA06C2E18}"/>
              </a:ext>
            </a:extLst>
          </p:cNvPr>
          <p:cNvGrpSpPr/>
          <p:nvPr/>
        </p:nvGrpSpPr>
        <p:grpSpPr>
          <a:xfrm>
            <a:off x="1321862" y="4922778"/>
            <a:ext cx="2972316" cy="1305242"/>
            <a:chOff x="3318828" y="2012005"/>
            <a:chExt cx="2972316" cy="1305242"/>
          </a:xfrm>
        </p:grpSpPr>
        <p:sp>
          <p:nvSpPr>
            <p:cNvPr id="5" name="Isosceles Triangle 4"/>
            <p:cNvSpPr/>
            <p:nvPr/>
          </p:nvSpPr>
          <p:spPr>
            <a:xfrm>
              <a:off x="3995936" y="2156021"/>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6" name="TextBox 5"/>
            <p:cNvSpPr txBox="1"/>
            <p:nvPr/>
          </p:nvSpPr>
          <p:spPr>
            <a:xfrm>
              <a:off x="5119028" y="2947915"/>
              <a:ext cx="1172116" cy="369332"/>
            </a:xfrm>
            <a:prstGeom prst="rect">
              <a:avLst/>
            </a:prstGeom>
            <a:noFill/>
          </p:spPr>
          <p:txBody>
            <a:bodyPr wrap="none" rtlCol="0">
              <a:spAutoFit/>
            </a:bodyPr>
            <a:lstStyle/>
            <a:p>
              <a:r>
                <a:rPr lang="en-US" dirty="0">
                  <a:solidFill>
                    <a:srgbClr val="FF0000"/>
                  </a:solidFill>
                </a:rPr>
                <a:t>Reliability</a:t>
              </a:r>
              <a:endParaRPr lang="en-GB" dirty="0">
                <a:solidFill>
                  <a:srgbClr val="FF0000"/>
                </a:solidFill>
              </a:endParaRPr>
            </a:p>
          </p:txBody>
        </p:sp>
        <p:sp>
          <p:nvSpPr>
            <p:cNvPr id="7" name="TextBox 6"/>
            <p:cNvSpPr txBox="1"/>
            <p:nvPr/>
          </p:nvSpPr>
          <p:spPr>
            <a:xfrm>
              <a:off x="4621600" y="2012005"/>
              <a:ext cx="1505540" cy="369332"/>
            </a:xfrm>
            <a:prstGeom prst="rect">
              <a:avLst/>
            </a:prstGeom>
            <a:noFill/>
          </p:spPr>
          <p:txBody>
            <a:bodyPr wrap="none" rtlCol="0">
              <a:spAutoFit/>
            </a:bodyPr>
            <a:lstStyle/>
            <a:p>
              <a:r>
                <a:rPr lang="en-US" dirty="0">
                  <a:solidFill>
                    <a:srgbClr val="FF0000"/>
                  </a:solidFill>
                </a:rPr>
                <a:t>Performance</a:t>
              </a:r>
              <a:endParaRPr lang="en-GB" dirty="0">
                <a:solidFill>
                  <a:srgbClr val="FF0000"/>
                </a:solidFill>
              </a:endParaRPr>
            </a:p>
          </p:txBody>
        </p:sp>
        <p:sp>
          <p:nvSpPr>
            <p:cNvPr id="18" name="TextBox 17"/>
            <p:cNvSpPr txBox="1"/>
            <p:nvPr/>
          </p:nvSpPr>
          <p:spPr>
            <a:xfrm>
              <a:off x="3318828" y="2938817"/>
              <a:ext cx="659155" cy="369332"/>
            </a:xfrm>
            <a:prstGeom prst="rect">
              <a:avLst/>
            </a:prstGeom>
            <a:noFill/>
          </p:spPr>
          <p:txBody>
            <a:bodyPr wrap="none" rtlCol="0">
              <a:spAutoFit/>
            </a:bodyPr>
            <a:lstStyle/>
            <a:p>
              <a:r>
                <a:rPr lang="en-US" dirty="0">
                  <a:solidFill>
                    <a:srgbClr val="FF0000"/>
                  </a:solidFill>
                </a:rPr>
                <a:t>Cost</a:t>
              </a:r>
              <a:endParaRPr lang="en-GB" dirty="0">
                <a:solidFill>
                  <a:srgbClr val="FF0000"/>
                </a:solidFill>
              </a:endParaRPr>
            </a:p>
          </p:txBody>
        </p:sp>
      </p:grpSp>
    </p:spTree>
    <p:extLst>
      <p:ext uri="{BB962C8B-B14F-4D97-AF65-F5344CB8AC3E}">
        <p14:creationId xmlns:p14="http://schemas.microsoft.com/office/powerpoint/2010/main" val="948213179"/>
      </p:ext>
    </p:extLst>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school with a long history</a:t>
            </a:r>
            <a:endParaRPr lang="en-GB" dirty="0"/>
          </a:p>
        </p:txBody>
      </p:sp>
      <p:sp>
        <p:nvSpPr>
          <p:cNvPr id="3" name="Content Placeholder 2"/>
          <p:cNvSpPr>
            <a:spLocks noGrp="1"/>
          </p:cNvSpPr>
          <p:nvPr>
            <p:ph idx="1"/>
          </p:nvPr>
        </p:nvSpPr>
        <p:spPr/>
        <p:txBody>
          <a:bodyPr/>
          <a:lstStyle/>
          <a:p>
            <a:r>
              <a:rPr lang="en-US" dirty="0"/>
              <a:t>The school was created in 1970, 2026 will be the 47</a:t>
            </a:r>
            <a:r>
              <a:rPr lang="en-US" baseline="30000" dirty="0"/>
              <a:t>th</a:t>
            </a:r>
            <a:r>
              <a:rPr lang="en-US" dirty="0"/>
              <a:t> and the 48</a:t>
            </a:r>
            <a:r>
              <a:rPr lang="en-US" baseline="30000" dirty="0"/>
              <a:t>th</a:t>
            </a:r>
            <a:r>
              <a:rPr lang="en-US" dirty="0"/>
              <a:t> editions, we also had 18</a:t>
            </a:r>
            <a:r>
              <a:rPr lang="en-US" baseline="30000" dirty="0"/>
              <a:t> </a:t>
            </a:r>
            <a:r>
              <a:rPr lang="en-US" dirty="0"/>
              <a:t>editions of Thematic School</a:t>
            </a:r>
          </a:p>
          <a:p>
            <a:r>
              <a:rPr lang="en-US" dirty="0"/>
              <a:t>This is the 2</a:t>
            </a:r>
            <a:r>
              <a:rPr lang="en-US" baseline="30000" dirty="0"/>
              <a:t>nd</a:t>
            </a:r>
            <a:r>
              <a:rPr lang="en-US" dirty="0"/>
              <a:t> edition of the school on IT services</a:t>
            </a:r>
          </a:p>
          <a:p>
            <a:r>
              <a:rPr lang="en-US" dirty="0"/>
              <a:t>The school has visited 23 countries</a:t>
            </a:r>
          </a:p>
          <a:p>
            <a:r>
              <a:rPr lang="en-US" dirty="0"/>
              <a:t>88 different nationalities</a:t>
            </a:r>
          </a:p>
          <a:p>
            <a:r>
              <a:rPr lang="en-US" dirty="0"/>
              <a:t>More than 4000 students have followed the school</a:t>
            </a:r>
          </a:p>
          <a:p>
            <a:r>
              <a:rPr lang="en-US" dirty="0"/>
              <a:t>This year we are organizing 7 schools</a:t>
            </a:r>
          </a:p>
          <a:p>
            <a:endParaRPr lang="en-US" dirty="0"/>
          </a:p>
        </p:txBody>
      </p:sp>
      <p:pic>
        <p:nvPicPr>
          <p:cNvPr id="4" name="Picture 2">
            <a:extLst>
              <a:ext uri="{FF2B5EF4-FFF2-40B4-BE49-F238E27FC236}">
                <a16:creationId xmlns:a16="http://schemas.microsoft.com/office/drawing/2014/main" id="{AEF73E5A-D300-AAE9-BEC6-F7A524D726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750" r="7250"/>
          <a:stretch/>
        </p:blipFill>
        <p:spPr bwMode="auto">
          <a:xfrm>
            <a:off x="8472264" y="4077072"/>
            <a:ext cx="3149080" cy="21938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56397392"/>
      </p:ext>
    </p:extLst>
  </p:cSld>
  <p:clrMapOvr>
    <a:masterClrMapping/>
  </p:clrMapOvr>
  <p:transition>
    <p:strips dir="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Reality is more complicated than models</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Key requirements for IT services: Simple, Scalable, Consistent, Reliable, Available, Manageable, Flexible, Performing, Cheap, Secure.</a:t>
            </a:r>
          </a:p>
          <a:p>
            <a:r>
              <a:rPr lang="en-US" dirty="0"/>
              <a:t>Aiming for “à la carte” services with on-demand “quality of service”</a:t>
            </a:r>
          </a:p>
          <a:p>
            <a:pPr marL="0" indent="0">
              <a:buNone/>
            </a:pPr>
            <a:endParaRPr lang="en-GB" dirty="0"/>
          </a:p>
        </p:txBody>
      </p:sp>
      <p:graphicFrame>
        <p:nvGraphicFramePr>
          <p:cNvPr id="4" name="Content Placeholder 5"/>
          <p:cNvGraphicFramePr>
            <a:graphicFrameLocks/>
          </p:cNvGraphicFramePr>
          <p:nvPr>
            <p:extLst>
              <p:ext uri="{D42A27DB-BD31-4B8C-83A1-F6EECF244321}">
                <p14:modId xmlns:p14="http://schemas.microsoft.com/office/powerpoint/2010/main" val="2605472662"/>
              </p:ext>
            </p:extLst>
          </p:nvPr>
        </p:nvGraphicFramePr>
        <p:xfrm>
          <a:off x="3188666" y="2996952"/>
          <a:ext cx="6507733" cy="35909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3000712"/>
      </p:ext>
    </p:extLst>
  </p:cSld>
  <p:clrMapOvr>
    <a:masterClrMapping/>
  </p:clrMapOvr>
  <p:transition>
    <p:strips dir="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6F3A9-6563-3E01-C215-0103C4721B31}"/>
              </a:ext>
            </a:extLst>
          </p:cNvPr>
          <p:cNvSpPr>
            <a:spLocks noGrp="1"/>
          </p:cNvSpPr>
          <p:nvPr>
            <p:ph type="title"/>
          </p:nvPr>
        </p:nvSpPr>
        <p:spPr/>
        <p:txBody>
          <a:bodyPr/>
          <a:lstStyle/>
          <a:p>
            <a:r>
              <a:rPr lang="en-US" dirty="0"/>
              <a:t>Same as in normal industry ...</a:t>
            </a:r>
            <a:endParaRPr lang="en-GB" dirty="0"/>
          </a:p>
        </p:txBody>
      </p:sp>
      <p:sp>
        <p:nvSpPr>
          <p:cNvPr id="3" name="Content Placeholder 2">
            <a:extLst>
              <a:ext uri="{FF2B5EF4-FFF2-40B4-BE49-F238E27FC236}">
                <a16:creationId xmlns:a16="http://schemas.microsoft.com/office/drawing/2014/main" id="{84B81BB9-4EEC-D6A8-9436-1446862A6057}"/>
              </a:ext>
            </a:extLst>
          </p:cNvPr>
          <p:cNvSpPr>
            <a:spLocks noGrp="1"/>
          </p:cNvSpPr>
          <p:nvPr>
            <p:ph idx="1"/>
          </p:nvPr>
        </p:nvSpPr>
        <p:spPr/>
        <p:txBody>
          <a:bodyPr/>
          <a:lstStyle/>
          <a:p>
            <a:r>
              <a:rPr lang="en-US" dirty="0"/>
              <a:t>In 1960  ... One size fits all</a:t>
            </a:r>
          </a:p>
          <a:p>
            <a:endParaRPr lang="en-US" dirty="0"/>
          </a:p>
          <a:p>
            <a:endParaRPr lang="en-US" dirty="0"/>
          </a:p>
          <a:p>
            <a:endParaRPr lang="en-US" dirty="0"/>
          </a:p>
          <a:p>
            <a:endParaRPr lang="en-US" dirty="0"/>
          </a:p>
          <a:p>
            <a:endParaRPr lang="en-US" dirty="0"/>
          </a:p>
          <a:p>
            <a:r>
              <a:rPr lang="en-US" dirty="0"/>
              <a:t>Today ... Try to find two equal cars or two identical Harley-Davidson</a:t>
            </a:r>
            <a:endParaRPr lang="en-GB" dirty="0"/>
          </a:p>
        </p:txBody>
      </p:sp>
      <p:pic>
        <p:nvPicPr>
          <p:cNvPr id="6" name="Picture 5">
            <a:extLst>
              <a:ext uri="{FF2B5EF4-FFF2-40B4-BE49-F238E27FC236}">
                <a16:creationId xmlns:a16="http://schemas.microsoft.com/office/drawing/2014/main" id="{F4FD02B7-8EED-3CF5-ACE0-5FE93FAA10D1}"/>
              </a:ext>
            </a:extLst>
          </p:cNvPr>
          <p:cNvPicPr>
            <a:picLocks noChangeAspect="1"/>
          </p:cNvPicPr>
          <p:nvPr/>
        </p:nvPicPr>
        <p:blipFill>
          <a:blip r:embed="rId2"/>
          <a:srcRect l="11330" t="15442" r="15019" b="14055"/>
          <a:stretch/>
        </p:blipFill>
        <p:spPr>
          <a:xfrm>
            <a:off x="1514316" y="1988039"/>
            <a:ext cx="2809427" cy="2017025"/>
          </a:xfrm>
          <a:prstGeom prst="rect">
            <a:avLst/>
          </a:prstGeom>
        </p:spPr>
      </p:pic>
      <p:pic>
        <p:nvPicPr>
          <p:cNvPr id="1030" name="Picture 6" descr="undefined">
            <a:extLst>
              <a:ext uri="{FF2B5EF4-FFF2-40B4-BE49-F238E27FC236}">
                <a16:creationId xmlns:a16="http://schemas.microsoft.com/office/drawing/2014/main" id="{CA2065C7-CB93-583B-AAF9-FB7C23C3A2E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47" r="7111"/>
          <a:stretch/>
        </p:blipFill>
        <p:spPr bwMode="auto">
          <a:xfrm>
            <a:off x="5453501" y="1988040"/>
            <a:ext cx="2421546" cy="20170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front-three quarters view of a pale-yellow Volkswagen Käfer. It features 165/80R15 tires, which shod 15x4. 5&quot; silver, circular wheels. The Käfer features a beetle-like body, and its window is open. The picture is taken with much greenery in the background, and the photo was edited to give it a more warmer tone.">
            <a:extLst>
              <a:ext uri="{FF2B5EF4-FFF2-40B4-BE49-F238E27FC236}">
                <a16:creationId xmlns:a16="http://schemas.microsoft.com/office/drawing/2014/main" id="{A7F0BBC1-24E9-AC5A-A342-3C52823E085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697"/>
          <a:stretch/>
        </p:blipFill>
        <p:spPr bwMode="auto">
          <a:xfrm>
            <a:off x="9176913" y="1988040"/>
            <a:ext cx="2822923" cy="20170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arley-Davidson®-Motorräder 2024 | Bütikofer Harley-Davidson ...">
            <a:extLst>
              <a:ext uri="{FF2B5EF4-FFF2-40B4-BE49-F238E27FC236}">
                <a16:creationId xmlns:a16="http://schemas.microsoft.com/office/drawing/2014/main" id="{8CC54F79-CB30-7C74-591D-E023FE0880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3552" y="4653136"/>
            <a:ext cx="3095241" cy="210476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treet Bob® 114 | Harley-Davidson Mönchaltorf">
            <a:extLst>
              <a:ext uri="{FF2B5EF4-FFF2-40B4-BE49-F238E27FC236}">
                <a16:creationId xmlns:a16="http://schemas.microsoft.com/office/drawing/2014/main" id="{573AF3E8-5D8B-2E10-00F7-570A8B2E83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88288" y="4263465"/>
            <a:ext cx="3535342" cy="240403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arley Davidson X440, Harley Davidson price 2024 | Autocar India">
            <a:extLst>
              <a:ext uri="{FF2B5EF4-FFF2-40B4-BE49-F238E27FC236}">
                <a16:creationId xmlns:a16="http://schemas.microsoft.com/office/drawing/2014/main" id="{DECD6D27-16A0-761D-7287-3619097591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2957" y="4734837"/>
            <a:ext cx="3455331" cy="2290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404422"/>
      </p:ext>
    </p:extLst>
  </p:cSld>
  <p:clrMapOvr>
    <a:masterClrMapping/>
  </p:clrMapOvr>
  <p:transition>
    <p:strips dir="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D1278-4847-4309-9C2A-49C0AA4481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63CABE-B52C-19C8-2902-6C34D2BF8279}"/>
              </a:ext>
            </a:extLst>
          </p:cNvPr>
          <p:cNvSpPr>
            <a:spLocks noGrp="1"/>
          </p:cNvSpPr>
          <p:nvPr>
            <p:ph type="title"/>
          </p:nvPr>
        </p:nvSpPr>
        <p:spPr/>
        <p:txBody>
          <a:bodyPr/>
          <a:lstStyle/>
          <a:p>
            <a:r>
              <a:rPr lang="en-US" dirty="0"/>
              <a:t>Computing industry is following</a:t>
            </a:r>
            <a:endParaRPr lang="en-GB" dirty="0"/>
          </a:p>
        </p:txBody>
      </p:sp>
      <p:sp>
        <p:nvSpPr>
          <p:cNvPr id="3" name="Content Placeholder 2">
            <a:extLst>
              <a:ext uri="{FF2B5EF4-FFF2-40B4-BE49-F238E27FC236}">
                <a16:creationId xmlns:a16="http://schemas.microsoft.com/office/drawing/2014/main" id="{67BEBD4E-FBFA-7D8A-A395-2EADF19B65D2}"/>
              </a:ext>
            </a:extLst>
          </p:cNvPr>
          <p:cNvSpPr>
            <a:spLocks noGrp="1"/>
          </p:cNvSpPr>
          <p:nvPr>
            <p:ph idx="1"/>
          </p:nvPr>
        </p:nvSpPr>
        <p:spPr/>
        <p:txBody>
          <a:bodyPr/>
          <a:lstStyle/>
          <a:p>
            <a:r>
              <a:rPr lang="en-US" dirty="0"/>
              <a:t>Early 2000</a:t>
            </a:r>
          </a:p>
          <a:p>
            <a:pPr lvl="1"/>
            <a:r>
              <a:rPr lang="en-US" dirty="0"/>
              <a:t>Fixed size Virtual Machines</a:t>
            </a:r>
          </a:p>
          <a:p>
            <a:pPr lvl="1"/>
            <a:r>
              <a:rPr lang="en-US" dirty="0"/>
              <a:t>Cloud Storage</a:t>
            </a:r>
          </a:p>
          <a:p>
            <a:pPr lvl="1"/>
            <a:r>
              <a:rPr lang="en-US" dirty="0"/>
              <a:t>Network</a:t>
            </a:r>
          </a:p>
          <a:p>
            <a:r>
              <a:rPr lang="en-US" dirty="0"/>
              <a:t>Today:</a:t>
            </a:r>
          </a:p>
          <a:p>
            <a:pPr lvl="1"/>
            <a:r>
              <a:rPr lang="en-US" dirty="0"/>
              <a:t>Virtual Machines, Containers, Application</a:t>
            </a:r>
          </a:p>
          <a:p>
            <a:pPr lvl="2"/>
            <a:r>
              <a:rPr lang="en-US" dirty="0"/>
              <a:t>Ram, CPU, GPUs, ...</a:t>
            </a:r>
          </a:p>
          <a:p>
            <a:pPr lvl="1"/>
            <a:r>
              <a:rPr lang="en-US" dirty="0"/>
              <a:t>Storage</a:t>
            </a:r>
          </a:p>
          <a:p>
            <a:pPr lvl="2"/>
            <a:r>
              <a:rPr lang="en-US" dirty="0"/>
              <a:t>Online, Offline, Multiple replicas, ...</a:t>
            </a:r>
          </a:p>
          <a:p>
            <a:pPr lvl="1"/>
            <a:r>
              <a:rPr lang="en-US" dirty="0"/>
              <a:t>Network</a:t>
            </a:r>
          </a:p>
          <a:p>
            <a:pPr lvl="2"/>
            <a:r>
              <a:rPr lang="en-US" dirty="0" err="1"/>
              <a:t>Bandwith</a:t>
            </a:r>
            <a:r>
              <a:rPr lang="en-US" dirty="0"/>
              <a:t>, Roundtrip times, Routes, redundancy ...</a:t>
            </a:r>
          </a:p>
          <a:p>
            <a:pPr lvl="1"/>
            <a:endParaRPr lang="en-US" dirty="0"/>
          </a:p>
          <a:p>
            <a:pPr lvl="1"/>
            <a:endParaRPr lang="en-GB" dirty="0"/>
          </a:p>
        </p:txBody>
      </p:sp>
    </p:spTree>
    <p:extLst>
      <p:ext uri="{BB962C8B-B14F-4D97-AF65-F5344CB8AC3E}">
        <p14:creationId xmlns:p14="http://schemas.microsoft.com/office/powerpoint/2010/main" val="3669695435"/>
      </p:ext>
    </p:extLst>
  </p:cSld>
  <p:clrMapOvr>
    <a:masterClrMapping/>
  </p:clrMapOvr>
  <p:transition>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Where are we heading ?</a:t>
            </a:r>
          </a:p>
        </p:txBody>
      </p:sp>
      <p:sp>
        <p:nvSpPr>
          <p:cNvPr id="3" name="Content Placeholder 2"/>
          <p:cNvSpPr>
            <a:spLocks noGrp="1"/>
          </p:cNvSpPr>
          <p:nvPr>
            <p:ph idx="1"/>
          </p:nvPr>
        </p:nvSpPr>
        <p:spPr/>
        <p:txBody>
          <a:bodyPr/>
          <a:lstStyle/>
          <a:p>
            <a:r>
              <a:rPr lang="en-GB" dirty="0"/>
              <a:t>Good Software + Cheap hardware can provide “Arbitrary Performance” (for any service)</a:t>
            </a:r>
          </a:p>
        </p:txBody>
      </p:sp>
      <p:grpSp>
        <p:nvGrpSpPr>
          <p:cNvPr id="4" name="Group 3"/>
          <p:cNvGrpSpPr/>
          <p:nvPr/>
        </p:nvGrpSpPr>
        <p:grpSpPr>
          <a:xfrm>
            <a:off x="1907055" y="2903911"/>
            <a:ext cx="3851636" cy="1800281"/>
            <a:chOff x="4286249" y="1428736"/>
            <a:chExt cx="5135513" cy="2400373"/>
          </a:xfrm>
        </p:grpSpPr>
        <p:sp>
          <p:nvSpPr>
            <p:cNvPr id="5" name="Isosceles Triangle 4"/>
            <p:cNvSpPr/>
            <p:nvPr/>
          </p:nvSpPr>
          <p:spPr>
            <a:xfrm>
              <a:off x="5072066" y="1785926"/>
              <a:ext cx="2357454" cy="164307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Box 5"/>
            <p:cNvSpPr txBox="1"/>
            <p:nvPr/>
          </p:nvSpPr>
          <p:spPr>
            <a:xfrm>
              <a:off x="4286249" y="3357562"/>
              <a:ext cx="784831" cy="400109"/>
            </a:xfrm>
            <a:prstGeom prst="rect">
              <a:avLst/>
            </a:prstGeom>
            <a:noFill/>
          </p:spPr>
          <p:txBody>
            <a:bodyPr wrap="none" rtlCol="0">
              <a:spAutoFit/>
            </a:bodyPr>
            <a:lstStyle/>
            <a:p>
              <a:r>
                <a:rPr lang="en-GB" sz="1350" b="1" dirty="0">
                  <a:solidFill>
                    <a:schemeClr val="accent1">
                      <a:lumMod val="25000"/>
                    </a:schemeClr>
                  </a:solidFill>
                </a:rPr>
                <a:t>Slow</a:t>
              </a:r>
            </a:p>
          </p:txBody>
        </p:sp>
        <p:sp>
          <p:nvSpPr>
            <p:cNvPr id="7" name="TextBox 6"/>
            <p:cNvSpPr txBox="1"/>
            <p:nvPr/>
          </p:nvSpPr>
          <p:spPr>
            <a:xfrm>
              <a:off x="5929322" y="1428736"/>
              <a:ext cx="1387560" cy="400109"/>
            </a:xfrm>
            <a:prstGeom prst="rect">
              <a:avLst/>
            </a:prstGeom>
            <a:noFill/>
          </p:spPr>
          <p:txBody>
            <a:bodyPr wrap="none" rtlCol="0">
              <a:spAutoFit/>
            </a:bodyPr>
            <a:lstStyle/>
            <a:p>
              <a:r>
                <a:rPr lang="en-GB" sz="1350" b="1" dirty="0">
                  <a:solidFill>
                    <a:schemeClr val="accent1">
                      <a:lumMod val="25000"/>
                    </a:schemeClr>
                  </a:solidFill>
                </a:rPr>
                <a:t>Expensive</a:t>
              </a:r>
            </a:p>
          </p:txBody>
        </p:sp>
        <p:sp>
          <p:nvSpPr>
            <p:cNvPr id="8" name="TextBox 7"/>
            <p:cNvSpPr txBox="1"/>
            <p:nvPr/>
          </p:nvSpPr>
          <p:spPr>
            <a:xfrm>
              <a:off x="7286644" y="3429000"/>
              <a:ext cx="1361910" cy="400109"/>
            </a:xfrm>
            <a:prstGeom prst="rect">
              <a:avLst/>
            </a:prstGeom>
            <a:noFill/>
          </p:spPr>
          <p:txBody>
            <a:bodyPr wrap="none" rtlCol="0">
              <a:spAutoFit/>
            </a:bodyPr>
            <a:lstStyle/>
            <a:p>
              <a:r>
                <a:rPr lang="en-GB" sz="1350" b="1" dirty="0">
                  <a:solidFill>
                    <a:schemeClr val="accent1">
                      <a:lumMod val="25000"/>
                    </a:schemeClr>
                  </a:solidFill>
                </a:rPr>
                <a:t>Unreliable</a:t>
              </a:r>
            </a:p>
          </p:txBody>
        </p:sp>
        <p:grpSp>
          <p:nvGrpSpPr>
            <p:cNvPr id="9" name="Group 31"/>
            <p:cNvGrpSpPr/>
            <p:nvPr/>
          </p:nvGrpSpPr>
          <p:grpSpPr>
            <a:xfrm>
              <a:off x="4398337" y="1714488"/>
              <a:ext cx="5023425" cy="1643074"/>
              <a:chOff x="4398337" y="1714488"/>
              <a:chExt cx="5023425" cy="1643074"/>
            </a:xfrm>
          </p:grpSpPr>
          <p:grpSp>
            <p:nvGrpSpPr>
              <p:cNvPr id="10" name="Group 17"/>
              <p:cNvGrpSpPr/>
              <p:nvPr/>
            </p:nvGrpSpPr>
            <p:grpSpPr>
              <a:xfrm>
                <a:off x="4398337" y="1714488"/>
                <a:ext cx="5023425" cy="1643074"/>
                <a:chOff x="4398337" y="1714488"/>
                <a:chExt cx="5023425" cy="1643074"/>
              </a:xfrm>
            </p:grpSpPr>
            <p:sp>
              <p:nvSpPr>
                <p:cNvPr id="15" name="TextBox 7"/>
                <p:cNvSpPr txBox="1"/>
                <p:nvPr/>
              </p:nvSpPr>
              <p:spPr>
                <a:xfrm>
                  <a:off x="4398337" y="2599024"/>
                  <a:ext cx="895972" cy="400109"/>
                </a:xfrm>
                <a:prstGeom prst="rect">
                  <a:avLst/>
                </a:prstGeom>
                <a:noFill/>
              </p:spPr>
              <p:txBody>
                <a:bodyPr wrap="none" rtlCol="0">
                  <a:spAutoFit/>
                </a:bodyPr>
                <a:lstStyle/>
                <a:p>
                  <a:r>
                    <a:rPr lang="en-GB" sz="1350" b="1" dirty="0">
                      <a:solidFill>
                        <a:srgbClr val="ED2F2F"/>
                      </a:solidFill>
                    </a:rPr>
                    <a:t>Tapes</a:t>
                  </a:r>
                </a:p>
              </p:txBody>
            </p:sp>
            <p:sp>
              <p:nvSpPr>
                <p:cNvPr id="16" name="TextBox 8"/>
                <p:cNvSpPr txBox="1"/>
                <p:nvPr/>
              </p:nvSpPr>
              <p:spPr>
                <a:xfrm>
                  <a:off x="7500957" y="2928934"/>
                  <a:ext cx="861775" cy="400109"/>
                </a:xfrm>
                <a:prstGeom prst="rect">
                  <a:avLst/>
                </a:prstGeom>
                <a:noFill/>
              </p:spPr>
              <p:txBody>
                <a:bodyPr wrap="none" rtlCol="0">
                  <a:spAutoFit/>
                </a:bodyPr>
                <a:lstStyle/>
                <a:p>
                  <a:r>
                    <a:rPr lang="en-GB" sz="1350" b="1" dirty="0">
                      <a:solidFill>
                        <a:srgbClr val="ED2F2F"/>
                      </a:solidFill>
                    </a:rPr>
                    <a:t>Disks</a:t>
                  </a:r>
                </a:p>
              </p:txBody>
            </p:sp>
            <p:sp>
              <p:nvSpPr>
                <p:cNvPr id="17" name="TextBox 16"/>
                <p:cNvSpPr txBox="1"/>
                <p:nvPr/>
              </p:nvSpPr>
              <p:spPr>
                <a:xfrm>
                  <a:off x="6572264" y="1714488"/>
                  <a:ext cx="2849498" cy="400109"/>
                </a:xfrm>
                <a:prstGeom prst="rect">
                  <a:avLst/>
                </a:prstGeom>
                <a:noFill/>
              </p:spPr>
              <p:txBody>
                <a:bodyPr wrap="none" rtlCol="0">
                  <a:spAutoFit/>
                </a:bodyPr>
                <a:lstStyle/>
                <a:p>
                  <a:r>
                    <a:rPr lang="en-GB" sz="1350" b="1" dirty="0">
                      <a:solidFill>
                        <a:srgbClr val="ED2F2F"/>
                      </a:solidFill>
                    </a:rPr>
                    <a:t>Flash, Solid State Disks</a:t>
                  </a:r>
                </a:p>
              </p:txBody>
            </p:sp>
            <p:sp>
              <p:nvSpPr>
                <p:cNvPr id="18" name="TextBox 17"/>
                <p:cNvSpPr txBox="1"/>
                <p:nvPr/>
              </p:nvSpPr>
              <p:spPr>
                <a:xfrm>
                  <a:off x="6858016" y="2071679"/>
                  <a:ext cx="1836400" cy="400109"/>
                </a:xfrm>
                <a:prstGeom prst="rect">
                  <a:avLst/>
                </a:prstGeom>
                <a:noFill/>
              </p:spPr>
              <p:txBody>
                <a:bodyPr wrap="none" rtlCol="0">
                  <a:spAutoFit/>
                </a:bodyPr>
                <a:lstStyle/>
                <a:p>
                  <a:r>
                    <a:rPr lang="en-GB" sz="1350" b="1" dirty="0">
                      <a:solidFill>
                        <a:srgbClr val="ED2F2F"/>
                      </a:solidFill>
                    </a:rPr>
                    <a:t>Mirrored disks</a:t>
                  </a:r>
                </a:p>
              </p:txBody>
            </p:sp>
            <p:sp>
              <p:nvSpPr>
                <p:cNvPr id="19" name="Oval 18"/>
                <p:cNvSpPr/>
                <p:nvPr/>
              </p:nvSpPr>
              <p:spPr>
                <a:xfrm>
                  <a:off x="6072198" y="214311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 name="Oval 19"/>
                <p:cNvSpPr/>
                <p:nvPr/>
              </p:nvSpPr>
              <p:spPr>
                <a:xfrm>
                  <a:off x="5286380"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Oval 20"/>
                <p:cNvSpPr/>
                <p:nvPr/>
              </p:nvSpPr>
              <p:spPr>
                <a:xfrm>
                  <a:off x="6215074" y="2000240"/>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Oval 21"/>
                <p:cNvSpPr/>
                <p:nvPr/>
              </p:nvSpPr>
              <p:spPr>
                <a:xfrm>
                  <a:off x="7000892"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cxnSp>
            <p:nvCxnSpPr>
              <p:cNvPr id="11" name="Straight Connector 10"/>
              <p:cNvCxnSpPr>
                <a:stCxn id="15" idx="2"/>
              </p:cNvCxnSpPr>
              <p:nvPr/>
            </p:nvCxnSpPr>
            <p:spPr>
              <a:xfrm>
                <a:off x="4846324" y="2999133"/>
                <a:ext cx="368619" cy="271493"/>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377553" y="1928802"/>
                <a:ext cx="217571" cy="8597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69064" y="2224007"/>
                <a:ext cx="631012" cy="44799"/>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191214" y="3122908"/>
                <a:ext cx="348711" cy="11623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grpSp>
      </p:grpSp>
      <p:sp>
        <p:nvSpPr>
          <p:cNvPr id="45" name="Isosceles Triangle 44"/>
          <p:cNvSpPr/>
          <p:nvPr/>
        </p:nvSpPr>
        <p:spPr>
          <a:xfrm>
            <a:off x="6641373" y="3174822"/>
            <a:ext cx="1768091" cy="1232306"/>
          </a:xfrm>
          <a:prstGeom prst="triangle">
            <a:avLst/>
          </a:prstGeom>
          <a:gradFill flip="none" rotWithShape="1">
            <a:gsLst>
              <a:gs pos="0">
                <a:srgbClr val="FF0000"/>
              </a:gs>
              <a:gs pos="100000">
                <a:schemeClr val="accent1">
                  <a:lumMod val="30000"/>
                  <a:lumOff val="7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6" name="TextBox 45"/>
          <p:cNvSpPr txBox="1"/>
          <p:nvPr/>
        </p:nvSpPr>
        <p:spPr>
          <a:xfrm>
            <a:off x="6052010" y="4353550"/>
            <a:ext cx="588623" cy="300082"/>
          </a:xfrm>
          <a:prstGeom prst="rect">
            <a:avLst/>
          </a:prstGeom>
          <a:noFill/>
        </p:spPr>
        <p:txBody>
          <a:bodyPr wrap="none" rtlCol="0">
            <a:spAutoFit/>
          </a:bodyPr>
          <a:lstStyle/>
          <a:p>
            <a:r>
              <a:rPr lang="en-GB" sz="1350" b="1" dirty="0">
                <a:solidFill>
                  <a:schemeClr val="accent1">
                    <a:lumMod val="25000"/>
                  </a:schemeClr>
                </a:solidFill>
              </a:rPr>
              <a:t>Slow</a:t>
            </a:r>
          </a:p>
        </p:txBody>
      </p:sp>
      <p:sp>
        <p:nvSpPr>
          <p:cNvPr id="47" name="TextBox 46"/>
          <p:cNvSpPr txBox="1"/>
          <p:nvPr/>
        </p:nvSpPr>
        <p:spPr>
          <a:xfrm>
            <a:off x="7284313" y="2906929"/>
            <a:ext cx="1040670" cy="300082"/>
          </a:xfrm>
          <a:prstGeom prst="rect">
            <a:avLst/>
          </a:prstGeom>
          <a:noFill/>
        </p:spPr>
        <p:txBody>
          <a:bodyPr wrap="none" rtlCol="0">
            <a:spAutoFit/>
          </a:bodyPr>
          <a:lstStyle/>
          <a:p>
            <a:r>
              <a:rPr lang="en-GB" sz="1350" b="1" dirty="0">
                <a:solidFill>
                  <a:schemeClr val="accent1">
                    <a:lumMod val="25000"/>
                  </a:schemeClr>
                </a:solidFill>
              </a:rPr>
              <a:t>Expensive</a:t>
            </a:r>
          </a:p>
        </p:txBody>
      </p:sp>
      <p:sp>
        <p:nvSpPr>
          <p:cNvPr id="48" name="TextBox 47"/>
          <p:cNvSpPr txBox="1"/>
          <p:nvPr/>
        </p:nvSpPr>
        <p:spPr>
          <a:xfrm>
            <a:off x="8302307" y="4407128"/>
            <a:ext cx="1021433" cy="300082"/>
          </a:xfrm>
          <a:prstGeom prst="rect">
            <a:avLst/>
          </a:prstGeom>
          <a:noFill/>
        </p:spPr>
        <p:txBody>
          <a:bodyPr wrap="none" rtlCol="0">
            <a:spAutoFit/>
          </a:bodyPr>
          <a:lstStyle/>
          <a:p>
            <a:r>
              <a:rPr lang="en-GB" sz="1350" b="1" dirty="0">
                <a:solidFill>
                  <a:schemeClr val="accent1">
                    <a:lumMod val="25000"/>
                  </a:schemeClr>
                </a:solidFill>
              </a:rPr>
              <a:t>Unreliable</a:t>
            </a:r>
          </a:p>
        </p:txBody>
      </p:sp>
      <p:sp>
        <p:nvSpPr>
          <p:cNvPr id="58" name="TextBox 57"/>
          <p:cNvSpPr txBox="1"/>
          <p:nvPr/>
        </p:nvSpPr>
        <p:spPr>
          <a:xfrm>
            <a:off x="8045165" y="3328803"/>
            <a:ext cx="2223686" cy="715581"/>
          </a:xfrm>
          <a:prstGeom prst="rect">
            <a:avLst/>
          </a:prstGeom>
          <a:noFill/>
        </p:spPr>
        <p:txBody>
          <a:bodyPr wrap="none" rtlCol="0">
            <a:spAutoFit/>
          </a:bodyPr>
          <a:lstStyle/>
          <a:p>
            <a:pPr algn="ctr"/>
            <a:r>
              <a:rPr lang="en-GB" sz="1350" b="1" dirty="0">
                <a:solidFill>
                  <a:srgbClr val="ED2F2F"/>
                </a:solidFill>
              </a:rPr>
              <a:t>Software defined service</a:t>
            </a:r>
          </a:p>
          <a:p>
            <a:pPr algn="ctr"/>
            <a:r>
              <a:rPr lang="en-GB" sz="1350" b="1" dirty="0">
                <a:solidFill>
                  <a:srgbClr val="ED2F2F"/>
                </a:solidFill>
              </a:rPr>
              <a:t>+</a:t>
            </a:r>
          </a:p>
          <a:p>
            <a:pPr algn="ctr"/>
            <a:r>
              <a:rPr lang="en-GB" sz="1350" b="1" dirty="0">
                <a:solidFill>
                  <a:srgbClr val="ED2F2F"/>
                </a:solidFill>
              </a:rPr>
              <a:t>cheap hardware</a:t>
            </a:r>
          </a:p>
        </p:txBody>
      </p:sp>
      <p:sp>
        <p:nvSpPr>
          <p:cNvPr id="59" name="Oval 58"/>
          <p:cNvSpPr/>
          <p:nvPr/>
        </p:nvSpPr>
        <p:spPr>
          <a:xfrm>
            <a:off x="7471839" y="3885750"/>
            <a:ext cx="107157" cy="107157"/>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53" name="Straight Connector 52"/>
          <p:cNvCxnSpPr/>
          <p:nvPr/>
        </p:nvCxnSpPr>
        <p:spPr>
          <a:xfrm flipV="1">
            <a:off x="7603453" y="3501415"/>
            <a:ext cx="473259" cy="357770"/>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sp>
        <p:nvSpPr>
          <p:cNvPr id="63" name="Right Arrow 62"/>
          <p:cNvSpPr/>
          <p:nvPr/>
        </p:nvSpPr>
        <p:spPr>
          <a:xfrm>
            <a:off x="5567435" y="3636666"/>
            <a:ext cx="744083" cy="445043"/>
          </a:xfrm>
          <a:prstGeom prst="rightArrow">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28499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What has recently changed ?</a:t>
            </a:r>
          </a:p>
        </p:txBody>
      </p:sp>
      <p:sp>
        <p:nvSpPr>
          <p:cNvPr id="3" name="Content Placeholder 2"/>
          <p:cNvSpPr>
            <a:spLocks noGrp="1"/>
          </p:cNvSpPr>
          <p:nvPr>
            <p:ph idx="1"/>
          </p:nvPr>
        </p:nvSpPr>
        <p:spPr>
          <a:xfrm>
            <a:off x="623392" y="1476375"/>
            <a:ext cx="10363200" cy="4441825"/>
          </a:xfrm>
        </p:spPr>
        <p:txBody>
          <a:bodyPr>
            <a:normAutofit lnSpcReduction="10000"/>
          </a:bodyPr>
          <a:lstStyle/>
          <a:p>
            <a:r>
              <a:rPr lang="en-US" dirty="0"/>
              <a:t>Computers can do a lot more than few years ago:</a:t>
            </a:r>
          </a:p>
          <a:p>
            <a:pPr lvl="1"/>
            <a:r>
              <a:rPr lang="en-US" dirty="0"/>
              <a:t>The explosion of data processing possibilities </a:t>
            </a:r>
          </a:p>
          <a:p>
            <a:pPr lvl="2"/>
            <a:r>
              <a:rPr lang="en-US" dirty="0"/>
              <a:t>CPU performance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and number of CPUs available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t>
            </a:r>
          </a:p>
          <a:p>
            <a:pPr lvl="1"/>
            <a:r>
              <a:rPr lang="en-US" dirty="0"/>
              <a:t>New storage possibilities</a:t>
            </a:r>
          </a:p>
          <a:p>
            <a:pPr lvl="2"/>
            <a:r>
              <a:rPr lang="en-US" dirty="0"/>
              <a:t>From few GB to many PB (</a:t>
            </a:r>
            <a:r>
              <a:rPr lang="en-US" dirty="0">
                <a:solidFill>
                  <a:srgbClr val="FF0000"/>
                </a:solidFill>
              </a:rPr>
              <a:t>10</a:t>
            </a:r>
            <a:r>
              <a:rPr lang="en-US" baseline="30000" dirty="0">
                <a:solidFill>
                  <a:srgbClr val="FF0000"/>
                </a:solidFill>
              </a:rPr>
              <a:t>6</a:t>
            </a:r>
            <a:r>
              <a:rPr lang="en-US" dirty="0">
                <a:solidFill>
                  <a:srgbClr val="FF0000"/>
                </a:solidFill>
              </a:rPr>
              <a:t> increase</a:t>
            </a:r>
            <a:r>
              <a:rPr lang="en-US" dirty="0"/>
              <a:t>) – Big Data</a:t>
            </a:r>
          </a:p>
          <a:p>
            <a:pPr lvl="1"/>
            <a:r>
              <a:rPr lang="en-US" dirty="0"/>
              <a:t>The possibility of collect / transfer / store these data in a distributed environment</a:t>
            </a:r>
          </a:p>
          <a:p>
            <a:pPr lvl="2"/>
            <a:r>
              <a:rPr lang="en-US" dirty="0"/>
              <a:t>From few Mbit/s to Gbit/s (</a:t>
            </a:r>
            <a:r>
              <a:rPr lang="en-US" dirty="0">
                <a:solidFill>
                  <a:srgbClr val="FF0000"/>
                </a:solidFill>
              </a:rPr>
              <a:t>10</a:t>
            </a:r>
            <a:r>
              <a:rPr lang="en-US" baseline="30000" dirty="0">
                <a:solidFill>
                  <a:srgbClr val="FF0000"/>
                </a:solidFill>
              </a:rPr>
              <a:t>4</a:t>
            </a:r>
            <a:r>
              <a:rPr lang="en-US" dirty="0">
                <a:solidFill>
                  <a:srgbClr val="FF0000"/>
                </a:solidFill>
              </a:rPr>
              <a:t> increase</a:t>
            </a:r>
            <a:r>
              <a:rPr lang="en-US" dirty="0"/>
              <a:t>) </a:t>
            </a:r>
          </a:p>
          <a:p>
            <a:r>
              <a:rPr lang="en-US" dirty="0"/>
              <a:t>Imagine if trains would travel at 100’000 Km/h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t>
            </a:r>
            <a:br>
              <a:rPr lang="en-US" dirty="0"/>
            </a:br>
            <a:r>
              <a:rPr lang="en-US" dirty="0"/>
              <a:t>or at the speed of light (</a:t>
            </a:r>
            <a:r>
              <a:rPr lang="en-US" dirty="0">
                <a:solidFill>
                  <a:srgbClr val="FF0000"/>
                </a:solidFill>
              </a:rPr>
              <a:t>10</a:t>
            </a:r>
            <a:r>
              <a:rPr lang="en-US" baseline="30000" dirty="0">
                <a:solidFill>
                  <a:srgbClr val="FF0000"/>
                </a:solidFill>
              </a:rPr>
              <a:t>5</a:t>
            </a:r>
            <a:r>
              <a:rPr lang="en-US" dirty="0">
                <a:solidFill>
                  <a:srgbClr val="FF0000"/>
                </a:solidFill>
              </a:rPr>
              <a:t> increase</a:t>
            </a:r>
            <a:r>
              <a:rPr lang="en-US" dirty="0"/>
              <a:t>) </a:t>
            </a:r>
          </a:p>
          <a:p>
            <a:r>
              <a:rPr lang="en-US" dirty="0"/>
              <a:t>The general population is </a:t>
            </a:r>
            <a:r>
              <a:rPr lang="en-US" b="1" dirty="0">
                <a:solidFill>
                  <a:srgbClr val="FF0000"/>
                </a:solidFill>
              </a:rPr>
              <a:t>unaware</a:t>
            </a:r>
            <a:r>
              <a:rPr lang="en-US" dirty="0"/>
              <a:t> of this change</a:t>
            </a:r>
          </a:p>
          <a:p>
            <a:r>
              <a:rPr lang="en-US" dirty="0"/>
              <a:t>We are just at the beginning</a:t>
            </a:r>
          </a:p>
          <a:p>
            <a:endParaRPr lang="en-US" dirty="0"/>
          </a:p>
        </p:txBody>
      </p:sp>
      <p:pic>
        <p:nvPicPr>
          <p:cNvPr id="4" name="Picture 3"/>
          <p:cNvPicPr>
            <a:picLocks noChangeAspect="1"/>
          </p:cNvPicPr>
          <p:nvPr/>
        </p:nvPicPr>
        <p:blipFill rotWithShape="1">
          <a:blip r:embed="rId2"/>
          <a:srcRect t="31730"/>
          <a:stretch/>
        </p:blipFill>
        <p:spPr>
          <a:xfrm>
            <a:off x="8400256" y="5213819"/>
            <a:ext cx="3446231" cy="1444156"/>
          </a:xfrm>
          <a:prstGeom prst="rect">
            <a:avLst/>
          </a:prstGeom>
        </p:spPr>
      </p:pic>
    </p:spTree>
    <p:extLst>
      <p:ext uri="{BB962C8B-B14F-4D97-AF65-F5344CB8AC3E}">
        <p14:creationId xmlns:p14="http://schemas.microsoft.com/office/powerpoint/2010/main" val="3340158100"/>
      </p:ext>
    </p:extLst>
  </p:cSld>
  <p:clrMapOvr>
    <a:masterClrMapping/>
  </p:clrMapOvr>
  <p:transition>
    <p:strips dir="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 something changed, recently ?</a:t>
            </a:r>
          </a:p>
        </p:txBody>
      </p:sp>
      <p:sp>
        <p:nvSpPr>
          <p:cNvPr id="3" name="Content Placeholder 2"/>
          <p:cNvSpPr>
            <a:spLocks noGrp="1"/>
          </p:cNvSpPr>
          <p:nvPr>
            <p:ph idx="1"/>
          </p:nvPr>
        </p:nvSpPr>
        <p:spPr>
          <a:xfrm>
            <a:off x="430576" y="1484102"/>
            <a:ext cx="10515600" cy="4351338"/>
          </a:xfrm>
        </p:spPr>
        <p:txBody>
          <a:bodyPr>
            <a:normAutofit/>
          </a:bodyPr>
          <a:lstStyle/>
          <a:p>
            <a:r>
              <a:rPr lang="en-US" sz="2400" dirty="0"/>
              <a:t>Hard sciences do not change frequently</a:t>
            </a:r>
          </a:p>
          <a:p>
            <a:pPr lvl="1"/>
            <a:r>
              <a:rPr lang="en-GB" sz="2000" dirty="0"/>
              <a:t>Mathematics, Statistics, Chemistry, Physics … laws still applies. Little has changed.</a:t>
            </a:r>
          </a:p>
          <a:p>
            <a:r>
              <a:rPr lang="en-US" sz="2400" dirty="0"/>
              <a:t>But computers have never improved so fast in the last decades:</a:t>
            </a:r>
          </a:p>
          <a:p>
            <a:pPr lvl="1"/>
            <a:r>
              <a:rPr lang="en-US" sz="2000" dirty="0"/>
              <a:t>The explosion of data processing possibilities </a:t>
            </a:r>
          </a:p>
          <a:p>
            <a:pPr lvl="2"/>
            <a:r>
              <a:rPr lang="en-US" sz="1800" dirty="0"/>
              <a:t>CPU performance (</a:t>
            </a:r>
            <a:r>
              <a:rPr lang="en-US" sz="1800" dirty="0">
                <a:solidFill>
                  <a:srgbClr val="FF0000"/>
                </a:solidFill>
              </a:rPr>
              <a:t>10</a:t>
            </a:r>
            <a:r>
              <a:rPr lang="en-US" sz="1800" baseline="30000" dirty="0">
                <a:solidFill>
                  <a:srgbClr val="FF0000"/>
                </a:solidFill>
              </a:rPr>
              <a:t>3</a:t>
            </a:r>
            <a:r>
              <a:rPr lang="en-US" sz="1800" dirty="0">
                <a:solidFill>
                  <a:srgbClr val="FF0000"/>
                </a:solidFill>
              </a:rPr>
              <a:t> increase</a:t>
            </a:r>
            <a:r>
              <a:rPr lang="en-US" sz="1800" dirty="0"/>
              <a:t>) and number of CPUs available (</a:t>
            </a:r>
            <a:r>
              <a:rPr lang="en-US" sz="1800" dirty="0">
                <a:solidFill>
                  <a:srgbClr val="FF0000"/>
                </a:solidFill>
              </a:rPr>
              <a:t>10</a:t>
            </a:r>
            <a:r>
              <a:rPr lang="en-US" sz="1800" baseline="30000" dirty="0">
                <a:solidFill>
                  <a:srgbClr val="FF0000"/>
                </a:solidFill>
              </a:rPr>
              <a:t>3</a:t>
            </a:r>
            <a:r>
              <a:rPr lang="en-US" sz="1800" dirty="0">
                <a:solidFill>
                  <a:srgbClr val="FF0000"/>
                </a:solidFill>
              </a:rPr>
              <a:t> increase</a:t>
            </a:r>
            <a:r>
              <a:rPr lang="en-US" sz="1800" dirty="0"/>
              <a:t>) </a:t>
            </a:r>
          </a:p>
          <a:p>
            <a:pPr lvl="1"/>
            <a:r>
              <a:rPr lang="en-US" sz="2000" dirty="0"/>
              <a:t>New storage possibilities</a:t>
            </a:r>
          </a:p>
          <a:p>
            <a:pPr lvl="2"/>
            <a:r>
              <a:rPr lang="en-US" sz="1800" dirty="0"/>
              <a:t>From few GB to many PB (</a:t>
            </a:r>
            <a:r>
              <a:rPr lang="en-US" sz="1800" dirty="0">
                <a:solidFill>
                  <a:srgbClr val="FF0000"/>
                </a:solidFill>
              </a:rPr>
              <a:t>10</a:t>
            </a:r>
            <a:r>
              <a:rPr lang="en-US" sz="1800" baseline="30000" dirty="0">
                <a:solidFill>
                  <a:srgbClr val="FF0000"/>
                </a:solidFill>
              </a:rPr>
              <a:t>6</a:t>
            </a:r>
            <a:r>
              <a:rPr lang="en-US" sz="1800" dirty="0">
                <a:solidFill>
                  <a:srgbClr val="FF0000"/>
                </a:solidFill>
              </a:rPr>
              <a:t> increase</a:t>
            </a:r>
            <a:r>
              <a:rPr lang="en-US" sz="1800" dirty="0"/>
              <a:t>) – Big Data</a:t>
            </a:r>
          </a:p>
          <a:p>
            <a:pPr lvl="1"/>
            <a:r>
              <a:rPr lang="en-US" sz="2000" dirty="0"/>
              <a:t>The possibility of collect / transfer / store these data in a distributed environment</a:t>
            </a:r>
          </a:p>
          <a:p>
            <a:pPr lvl="2"/>
            <a:r>
              <a:rPr lang="en-US" sz="1800" dirty="0"/>
              <a:t>From few Mbit/s to 100s of Gbit/s (</a:t>
            </a:r>
            <a:r>
              <a:rPr lang="en-US" sz="1800" dirty="0">
                <a:solidFill>
                  <a:srgbClr val="FF0000"/>
                </a:solidFill>
              </a:rPr>
              <a:t>10</a:t>
            </a:r>
            <a:r>
              <a:rPr lang="en-US" sz="1800" baseline="30000" dirty="0">
                <a:solidFill>
                  <a:srgbClr val="FF0000"/>
                </a:solidFill>
              </a:rPr>
              <a:t>5</a:t>
            </a:r>
            <a:r>
              <a:rPr lang="en-US" sz="1800" dirty="0">
                <a:solidFill>
                  <a:srgbClr val="FF0000"/>
                </a:solidFill>
              </a:rPr>
              <a:t> increase</a:t>
            </a:r>
            <a:r>
              <a:rPr lang="en-US" sz="1800" dirty="0"/>
              <a:t>) </a:t>
            </a:r>
            <a:endParaRPr lang="en-US" sz="2600" dirty="0"/>
          </a:p>
        </p:txBody>
      </p:sp>
      <p:pic>
        <p:nvPicPr>
          <p:cNvPr id="4" name="Picture 3"/>
          <p:cNvPicPr>
            <a:picLocks noChangeAspect="1"/>
          </p:cNvPicPr>
          <p:nvPr/>
        </p:nvPicPr>
        <p:blipFill rotWithShape="1">
          <a:blip r:embed="rId3"/>
          <a:srcRect t="31730"/>
          <a:stretch/>
        </p:blipFill>
        <p:spPr>
          <a:xfrm>
            <a:off x="983432" y="5114930"/>
            <a:ext cx="3475624" cy="1456473"/>
          </a:xfrm>
          <a:prstGeom prst="rect">
            <a:avLst/>
          </a:prstGeom>
        </p:spPr>
      </p:pic>
      <p:grpSp>
        <p:nvGrpSpPr>
          <p:cNvPr id="5" name="Group 4">
            <a:extLst>
              <a:ext uri="{FF2B5EF4-FFF2-40B4-BE49-F238E27FC236}">
                <a16:creationId xmlns:a16="http://schemas.microsoft.com/office/drawing/2014/main" id="{2D5838DC-60AF-DB2E-7CAF-0E9DF3847FB5}"/>
              </a:ext>
            </a:extLst>
          </p:cNvPr>
          <p:cNvGrpSpPr/>
          <p:nvPr/>
        </p:nvGrpSpPr>
        <p:grpSpPr>
          <a:xfrm>
            <a:off x="10056440" y="4657252"/>
            <a:ext cx="1973617" cy="2000723"/>
            <a:chOff x="5332874" y="5050049"/>
            <a:chExt cx="2010273" cy="1540384"/>
          </a:xfrm>
        </p:grpSpPr>
        <p:pic>
          <p:nvPicPr>
            <p:cNvPr id="6" name="Picture 3" descr="C:\Users\pace\AppData\Local\Microsoft\Windows\Temporary Internet Files\Content.IE5\0K2ZY6FH\MCj03615020000[1].wmf">
              <a:extLst>
                <a:ext uri="{FF2B5EF4-FFF2-40B4-BE49-F238E27FC236}">
                  <a16:creationId xmlns:a16="http://schemas.microsoft.com/office/drawing/2014/main" id="{8CF08553-238C-6FB5-04B9-B410477D2EA7}"/>
                </a:ext>
              </a:extLst>
            </p:cNvPr>
            <p:cNvPicPr>
              <a:picLocks noChangeAspect="1" noChangeArrowheads="1"/>
            </p:cNvPicPr>
            <p:nvPr/>
          </p:nvPicPr>
          <p:blipFill>
            <a:blip r:embed="rId4" cstate="print"/>
            <a:srcRect/>
            <a:stretch>
              <a:fillRect/>
            </a:stretch>
          </p:blipFill>
          <p:spPr bwMode="auto">
            <a:xfrm>
              <a:off x="5357818" y="5357826"/>
              <a:ext cx="596000" cy="1232607"/>
            </a:xfrm>
            <a:prstGeom prst="rect">
              <a:avLst/>
            </a:prstGeom>
            <a:noFill/>
          </p:spPr>
        </p:pic>
        <p:pic>
          <p:nvPicPr>
            <p:cNvPr id="7" name="Picture 3" descr="C:\Users\pace\AppData\Local\Microsoft\Windows\Temporary Internet Files\Content.IE5\0K2ZY6FH\MCj03615020000[1].wmf">
              <a:extLst>
                <a:ext uri="{FF2B5EF4-FFF2-40B4-BE49-F238E27FC236}">
                  <a16:creationId xmlns:a16="http://schemas.microsoft.com/office/drawing/2014/main" id="{BA49DCAA-D6D4-5417-899F-121529912FAC}"/>
                </a:ext>
              </a:extLst>
            </p:cNvPr>
            <p:cNvPicPr>
              <a:picLocks noChangeAspect="1" noChangeArrowheads="1"/>
            </p:cNvPicPr>
            <p:nvPr/>
          </p:nvPicPr>
          <p:blipFill>
            <a:blip r:embed="rId4" cstate="print"/>
            <a:srcRect/>
            <a:stretch>
              <a:fillRect/>
            </a:stretch>
          </p:blipFill>
          <p:spPr bwMode="auto">
            <a:xfrm>
              <a:off x="6024231" y="5357826"/>
              <a:ext cx="596000" cy="1232607"/>
            </a:xfrm>
            <a:prstGeom prst="rect">
              <a:avLst/>
            </a:prstGeom>
            <a:noFill/>
          </p:spPr>
        </p:pic>
        <p:pic>
          <p:nvPicPr>
            <p:cNvPr id="8" name="Picture 3" descr="C:\Users\pace\AppData\Local\Microsoft\Windows\Temporary Internet Files\Content.IE5\0K2ZY6FH\MCj03615020000[1].wmf">
              <a:extLst>
                <a:ext uri="{FF2B5EF4-FFF2-40B4-BE49-F238E27FC236}">
                  <a16:creationId xmlns:a16="http://schemas.microsoft.com/office/drawing/2014/main" id="{9BA08BA6-1085-0DDB-37AF-2B578364D303}"/>
                </a:ext>
              </a:extLst>
            </p:cNvPr>
            <p:cNvPicPr>
              <a:picLocks noChangeAspect="1" noChangeArrowheads="1"/>
            </p:cNvPicPr>
            <p:nvPr/>
          </p:nvPicPr>
          <p:blipFill>
            <a:blip r:embed="rId4" cstate="print"/>
            <a:srcRect/>
            <a:stretch>
              <a:fillRect/>
            </a:stretch>
          </p:blipFill>
          <p:spPr bwMode="auto">
            <a:xfrm>
              <a:off x="6690644" y="5357826"/>
              <a:ext cx="596000" cy="1232607"/>
            </a:xfrm>
            <a:prstGeom prst="rect">
              <a:avLst/>
            </a:prstGeom>
            <a:noFill/>
          </p:spPr>
        </p:pic>
        <p:sp>
          <p:nvSpPr>
            <p:cNvPr id="9" name="TextBox 8">
              <a:extLst>
                <a:ext uri="{FF2B5EF4-FFF2-40B4-BE49-F238E27FC236}">
                  <a16:creationId xmlns:a16="http://schemas.microsoft.com/office/drawing/2014/main" id="{002F8EB5-065E-1542-4C1D-B0008C870EF8}"/>
                </a:ext>
              </a:extLst>
            </p:cNvPr>
            <p:cNvSpPr txBox="1"/>
            <p:nvPr/>
          </p:nvSpPr>
          <p:spPr>
            <a:xfrm rot="16200000">
              <a:off x="5438480" y="5817383"/>
              <a:ext cx="434676" cy="313493"/>
            </a:xfrm>
            <a:prstGeom prst="rect">
              <a:avLst/>
            </a:prstGeom>
            <a:noFill/>
          </p:spPr>
          <p:txBody>
            <a:bodyPr wrap="none" rtlCol="0">
              <a:spAutoFit/>
            </a:bodyPr>
            <a:lstStyle/>
            <a:p>
              <a:r>
                <a:rPr lang="en-GB" sz="1400" b="1" dirty="0">
                  <a:solidFill>
                    <a:schemeClr val="accent1">
                      <a:lumMod val="50000"/>
                    </a:schemeClr>
                  </a:solidFill>
                </a:rPr>
                <a:t>CPU</a:t>
              </a:r>
            </a:p>
          </p:txBody>
        </p:sp>
        <p:sp>
          <p:nvSpPr>
            <p:cNvPr id="10" name="TextBox 9">
              <a:extLst>
                <a:ext uri="{FF2B5EF4-FFF2-40B4-BE49-F238E27FC236}">
                  <a16:creationId xmlns:a16="http://schemas.microsoft.com/office/drawing/2014/main" id="{4D0373F9-D55F-08AE-9008-96CAB3F9F9CC}"/>
                </a:ext>
              </a:extLst>
            </p:cNvPr>
            <p:cNvSpPr txBox="1"/>
            <p:nvPr/>
          </p:nvSpPr>
          <p:spPr>
            <a:xfrm rot="16200000">
              <a:off x="6069501" y="5817383"/>
              <a:ext cx="505468" cy="313493"/>
            </a:xfrm>
            <a:prstGeom prst="rect">
              <a:avLst/>
            </a:prstGeom>
            <a:noFill/>
          </p:spPr>
          <p:txBody>
            <a:bodyPr wrap="none" rtlCol="0">
              <a:spAutoFit/>
            </a:bodyPr>
            <a:lstStyle/>
            <a:p>
              <a:r>
                <a:rPr lang="en-GB" sz="1400" b="1" dirty="0">
                  <a:solidFill>
                    <a:schemeClr val="accent1">
                      <a:lumMod val="50000"/>
                    </a:schemeClr>
                  </a:solidFill>
                </a:rPr>
                <a:t>DATA</a:t>
              </a:r>
            </a:p>
          </p:txBody>
        </p:sp>
        <p:sp>
          <p:nvSpPr>
            <p:cNvPr id="11" name="TextBox 10">
              <a:extLst>
                <a:ext uri="{FF2B5EF4-FFF2-40B4-BE49-F238E27FC236}">
                  <a16:creationId xmlns:a16="http://schemas.microsoft.com/office/drawing/2014/main" id="{E05ACC5F-A487-B102-C847-CCBAEA86A65A}"/>
                </a:ext>
              </a:extLst>
            </p:cNvPr>
            <p:cNvSpPr txBox="1"/>
            <p:nvPr/>
          </p:nvSpPr>
          <p:spPr>
            <a:xfrm rot="16200000">
              <a:off x="6560263" y="5817383"/>
              <a:ext cx="856764" cy="313493"/>
            </a:xfrm>
            <a:prstGeom prst="rect">
              <a:avLst/>
            </a:prstGeom>
            <a:noFill/>
          </p:spPr>
          <p:txBody>
            <a:bodyPr wrap="none" rtlCol="0">
              <a:spAutoFit/>
            </a:bodyPr>
            <a:lstStyle/>
            <a:p>
              <a:r>
                <a:rPr lang="en-GB" sz="1400" b="1" dirty="0">
                  <a:solidFill>
                    <a:schemeClr val="accent1">
                      <a:lumMod val="50000"/>
                    </a:schemeClr>
                  </a:solidFill>
                </a:rPr>
                <a:t>NETWORK</a:t>
              </a:r>
            </a:p>
          </p:txBody>
        </p:sp>
        <p:sp>
          <p:nvSpPr>
            <p:cNvPr id="12" name="TextBox 11">
              <a:extLst>
                <a:ext uri="{FF2B5EF4-FFF2-40B4-BE49-F238E27FC236}">
                  <a16:creationId xmlns:a16="http://schemas.microsoft.com/office/drawing/2014/main" id="{1E4433EC-085A-3FD9-E77C-1B98F6B3A46A}"/>
                </a:ext>
              </a:extLst>
            </p:cNvPr>
            <p:cNvSpPr txBox="1"/>
            <p:nvPr/>
          </p:nvSpPr>
          <p:spPr>
            <a:xfrm>
              <a:off x="5332874" y="5050049"/>
              <a:ext cx="2010273" cy="236962"/>
            </a:xfrm>
            <a:prstGeom prst="rect">
              <a:avLst/>
            </a:prstGeom>
            <a:solidFill>
              <a:schemeClr val="tx2">
                <a:lumMod val="20000"/>
                <a:lumOff val="80000"/>
              </a:schemeClr>
            </a:solidFill>
            <a:ln>
              <a:solidFill>
                <a:schemeClr val="tx2">
                  <a:lumMod val="50000"/>
                </a:schemeClr>
              </a:solidFill>
            </a:ln>
          </p:spPr>
          <p:txBody>
            <a:bodyPr wrap="none" rtlCol="0">
              <a:spAutoFit/>
            </a:bodyPr>
            <a:lstStyle/>
            <a:p>
              <a:r>
                <a:rPr lang="en-GB" sz="1400" b="1" dirty="0">
                  <a:solidFill>
                    <a:schemeClr val="accent1">
                      <a:lumMod val="50000"/>
                    </a:schemeClr>
                  </a:solidFill>
                </a:rPr>
                <a:t>Scientific Computing</a:t>
              </a:r>
            </a:p>
          </p:txBody>
        </p:sp>
      </p:grpSp>
    </p:spTree>
    <p:extLst>
      <p:ext uri="{BB962C8B-B14F-4D97-AF65-F5344CB8AC3E}">
        <p14:creationId xmlns:p14="http://schemas.microsoft.com/office/powerpoint/2010/main" val="58279474"/>
      </p:ext>
    </p:extLst>
  </p:cSld>
  <p:clrMapOvr>
    <a:masterClrMapping/>
  </p:clrMapOvr>
  <p:transition>
    <p:strips dir="rd"/>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FC82A-5676-D1A2-212D-E3609799DF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48624F-9B56-62B9-8E94-748FE8CB8ACA}"/>
              </a:ext>
            </a:extLst>
          </p:cNvPr>
          <p:cNvSpPr>
            <a:spLocks noGrp="1"/>
          </p:cNvSpPr>
          <p:nvPr>
            <p:ph type="title"/>
          </p:nvPr>
        </p:nvSpPr>
        <p:spPr/>
        <p:txBody>
          <a:bodyPr/>
          <a:lstStyle/>
          <a:p>
            <a:r>
              <a:rPr lang="en-GB" dirty="0"/>
              <a:t>Has something changed, recently ?</a:t>
            </a:r>
          </a:p>
        </p:txBody>
      </p:sp>
      <p:sp>
        <p:nvSpPr>
          <p:cNvPr id="3" name="Content Placeholder 2">
            <a:extLst>
              <a:ext uri="{FF2B5EF4-FFF2-40B4-BE49-F238E27FC236}">
                <a16:creationId xmlns:a16="http://schemas.microsoft.com/office/drawing/2014/main" id="{64DDAC88-B3DA-F886-5402-978AE59655C8}"/>
              </a:ext>
            </a:extLst>
          </p:cNvPr>
          <p:cNvSpPr>
            <a:spLocks noGrp="1"/>
          </p:cNvSpPr>
          <p:nvPr>
            <p:ph idx="1"/>
          </p:nvPr>
        </p:nvSpPr>
        <p:spPr>
          <a:xfrm>
            <a:off x="430576" y="1484102"/>
            <a:ext cx="10515600" cy="4351338"/>
          </a:xfrm>
        </p:spPr>
        <p:txBody>
          <a:bodyPr>
            <a:normAutofit/>
          </a:bodyPr>
          <a:lstStyle/>
          <a:p>
            <a:r>
              <a:rPr lang="en-US" sz="2400" dirty="0"/>
              <a:t>Hard sciences do not change frequently</a:t>
            </a:r>
          </a:p>
          <a:p>
            <a:pPr lvl="1"/>
            <a:r>
              <a:rPr lang="en-GB" sz="2000" dirty="0"/>
              <a:t>Mathematics, Statistics, Chemistry, Physics … laws still applies. Little has changed.</a:t>
            </a:r>
          </a:p>
          <a:p>
            <a:r>
              <a:rPr lang="en-US" sz="2400" dirty="0"/>
              <a:t>But computers have never improved so fast in the last decades:</a:t>
            </a:r>
          </a:p>
          <a:p>
            <a:pPr lvl="1"/>
            <a:r>
              <a:rPr lang="en-US" sz="2000" dirty="0"/>
              <a:t>The explosion of data processing possibilities </a:t>
            </a:r>
          </a:p>
          <a:p>
            <a:pPr lvl="2"/>
            <a:r>
              <a:rPr lang="en-US" sz="1800" dirty="0"/>
              <a:t>CPU performance (</a:t>
            </a:r>
            <a:r>
              <a:rPr lang="en-US" sz="1800" dirty="0">
                <a:solidFill>
                  <a:srgbClr val="FF0000"/>
                </a:solidFill>
              </a:rPr>
              <a:t>10</a:t>
            </a:r>
            <a:r>
              <a:rPr lang="en-US" sz="1800" baseline="30000" dirty="0">
                <a:solidFill>
                  <a:srgbClr val="FF0000"/>
                </a:solidFill>
              </a:rPr>
              <a:t>3</a:t>
            </a:r>
            <a:r>
              <a:rPr lang="en-US" sz="1800" dirty="0">
                <a:solidFill>
                  <a:srgbClr val="FF0000"/>
                </a:solidFill>
              </a:rPr>
              <a:t> increase</a:t>
            </a:r>
            <a:r>
              <a:rPr lang="en-US" sz="1800" dirty="0"/>
              <a:t>) and number of CPUs available (</a:t>
            </a:r>
            <a:r>
              <a:rPr lang="en-US" sz="1800" dirty="0">
                <a:solidFill>
                  <a:srgbClr val="FF0000"/>
                </a:solidFill>
              </a:rPr>
              <a:t>10</a:t>
            </a:r>
            <a:r>
              <a:rPr lang="en-US" sz="1800" baseline="30000" dirty="0">
                <a:solidFill>
                  <a:srgbClr val="FF0000"/>
                </a:solidFill>
              </a:rPr>
              <a:t>3</a:t>
            </a:r>
            <a:r>
              <a:rPr lang="en-US" sz="1800" dirty="0">
                <a:solidFill>
                  <a:srgbClr val="FF0000"/>
                </a:solidFill>
              </a:rPr>
              <a:t> increase</a:t>
            </a:r>
            <a:r>
              <a:rPr lang="en-US" sz="1800" dirty="0"/>
              <a:t>) </a:t>
            </a:r>
          </a:p>
          <a:p>
            <a:pPr lvl="1"/>
            <a:r>
              <a:rPr lang="en-US" sz="2000" dirty="0"/>
              <a:t>New storage possibilities</a:t>
            </a:r>
          </a:p>
          <a:p>
            <a:pPr lvl="2"/>
            <a:r>
              <a:rPr lang="en-US" sz="1800" dirty="0"/>
              <a:t>From few GB to many PB (</a:t>
            </a:r>
            <a:r>
              <a:rPr lang="en-US" sz="1800" dirty="0">
                <a:solidFill>
                  <a:srgbClr val="FF0000"/>
                </a:solidFill>
              </a:rPr>
              <a:t>10</a:t>
            </a:r>
            <a:r>
              <a:rPr lang="en-US" sz="1800" baseline="30000" dirty="0">
                <a:solidFill>
                  <a:srgbClr val="FF0000"/>
                </a:solidFill>
              </a:rPr>
              <a:t>6</a:t>
            </a:r>
            <a:r>
              <a:rPr lang="en-US" sz="1800" dirty="0">
                <a:solidFill>
                  <a:srgbClr val="FF0000"/>
                </a:solidFill>
              </a:rPr>
              <a:t> increase</a:t>
            </a:r>
            <a:r>
              <a:rPr lang="en-US" sz="1800" dirty="0"/>
              <a:t>) – Big Data</a:t>
            </a:r>
          </a:p>
          <a:p>
            <a:pPr lvl="1"/>
            <a:r>
              <a:rPr lang="en-US" sz="2000" dirty="0"/>
              <a:t>The possibility of collect / transfer / store these data in a distributed environment</a:t>
            </a:r>
          </a:p>
          <a:p>
            <a:pPr lvl="2"/>
            <a:r>
              <a:rPr lang="en-US" sz="1800" dirty="0"/>
              <a:t>From few Mbit/s to 100s of Gbit/s (</a:t>
            </a:r>
            <a:r>
              <a:rPr lang="en-US" sz="1800" dirty="0">
                <a:solidFill>
                  <a:srgbClr val="FF0000"/>
                </a:solidFill>
              </a:rPr>
              <a:t>10</a:t>
            </a:r>
            <a:r>
              <a:rPr lang="en-US" sz="1800" baseline="30000" dirty="0">
                <a:solidFill>
                  <a:srgbClr val="FF0000"/>
                </a:solidFill>
              </a:rPr>
              <a:t>5</a:t>
            </a:r>
            <a:r>
              <a:rPr lang="en-US" sz="1800" dirty="0">
                <a:solidFill>
                  <a:srgbClr val="FF0000"/>
                </a:solidFill>
              </a:rPr>
              <a:t> increase</a:t>
            </a:r>
            <a:r>
              <a:rPr lang="en-US" sz="1800" dirty="0"/>
              <a:t>) </a:t>
            </a:r>
            <a:endParaRPr lang="en-US" sz="2600" dirty="0"/>
          </a:p>
        </p:txBody>
      </p:sp>
      <p:pic>
        <p:nvPicPr>
          <p:cNvPr id="4" name="Picture 3">
            <a:extLst>
              <a:ext uri="{FF2B5EF4-FFF2-40B4-BE49-F238E27FC236}">
                <a16:creationId xmlns:a16="http://schemas.microsoft.com/office/drawing/2014/main" id="{335F9BCD-0F31-95FF-5225-42CC56B702D1}"/>
              </a:ext>
            </a:extLst>
          </p:cNvPr>
          <p:cNvPicPr>
            <a:picLocks noChangeAspect="1"/>
          </p:cNvPicPr>
          <p:nvPr/>
        </p:nvPicPr>
        <p:blipFill rotWithShape="1">
          <a:blip r:embed="rId3"/>
          <a:srcRect t="31730"/>
          <a:stretch/>
        </p:blipFill>
        <p:spPr>
          <a:xfrm>
            <a:off x="983432" y="5114930"/>
            <a:ext cx="3475624" cy="1456473"/>
          </a:xfrm>
          <a:prstGeom prst="rect">
            <a:avLst/>
          </a:prstGeom>
        </p:spPr>
      </p:pic>
      <p:grpSp>
        <p:nvGrpSpPr>
          <p:cNvPr id="5" name="Group 4">
            <a:extLst>
              <a:ext uri="{FF2B5EF4-FFF2-40B4-BE49-F238E27FC236}">
                <a16:creationId xmlns:a16="http://schemas.microsoft.com/office/drawing/2014/main" id="{44B269DC-4A26-498F-350F-A58D1435B6E2}"/>
              </a:ext>
            </a:extLst>
          </p:cNvPr>
          <p:cNvGrpSpPr/>
          <p:nvPr/>
        </p:nvGrpSpPr>
        <p:grpSpPr>
          <a:xfrm>
            <a:off x="10056440" y="4657252"/>
            <a:ext cx="1973617" cy="2000723"/>
            <a:chOff x="5332874" y="5050049"/>
            <a:chExt cx="2010273" cy="1540384"/>
          </a:xfrm>
        </p:grpSpPr>
        <p:pic>
          <p:nvPicPr>
            <p:cNvPr id="6" name="Picture 3" descr="C:\Users\pace\AppData\Local\Microsoft\Windows\Temporary Internet Files\Content.IE5\0K2ZY6FH\MCj03615020000[1].wmf">
              <a:extLst>
                <a:ext uri="{FF2B5EF4-FFF2-40B4-BE49-F238E27FC236}">
                  <a16:creationId xmlns:a16="http://schemas.microsoft.com/office/drawing/2014/main" id="{78156304-FC01-ED41-1DFC-C77BC55EFEB4}"/>
                </a:ext>
              </a:extLst>
            </p:cNvPr>
            <p:cNvPicPr>
              <a:picLocks noChangeAspect="1" noChangeArrowheads="1"/>
            </p:cNvPicPr>
            <p:nvPr/>
          </p:nvPicPr>
          <p:blipFill>
            <a:blip r:embed="rId4" cstate="print"/>
            <a:srcRect/>
            <a:stretch>
              <a:fillRect/>
            </a:stretch>
          </p:blipFill>
          <p:spPr bwMode="auto">
            <a:xfrm>
              <a:off x="5357818" y="5357826"/>
              <a:ext cx="596000" cy="1232607"/>
            </a:xfrm>
            <a:prstGeom prst="rect">
              <a:avLst/>
            </a:prstGeom>
            <a:noFill/>
          </p:spPr>
        </p:pic>
        <p:pic>
          <p:nvPicPr>
            <p:cNvPr id="7" name="Picture 3" descr="C:\Users\pace\AppData\Local\Microsoft\Windows\Temporary Internet Files\Content.IE5\0K2ZY6FH\MCj03615020000[1].wmf">
              <a:extLst>
                <a:ext uri="{FF2B5EF4-FFF2-40B4-BE49-F238E27FC236}">
                  <a16:creationId xmlns:a16="http://schemas.microsoft.com/office/drawing/2014/main" id="{33DD05C7-88FB-8236-0FF2-94C9DBCA4D8A}"/>
                </a:ext>
              </a:extLst>
            </p:cNvPr>
            <p:cNvPicPr>
              <a:picLocks noChangeAspect="1" noChangeArrowheads="1"/>
            </p:cNvPicPr>
            <p:nvPr/>
          </p:nvPicPr>
          <p:blipFill>
            <a:blip r:embed="rId4" cstate="print"/>
            <a:srcRect/>
            <a:stretch>
              <a:fillRect/>
            </a:stretch>
          </p:blipFill>
          <p:spPr bwMode="auto">
            <a:xfrm>
              <a:off x="6024231" y="5357826"/>
              <a:ext cx="596000" cy="1232607"/>
            </a:xfrm>
            <a:prstGeom prst="rect">
              <a:avLst/>
            </a:prstGeom>
            <a:noFill/>
          </p:spPr>
        </p:pic>
        <p:pic>
          <p:nvPicPr>
            <p:cNvPr id="8" name="Picture 3" descr="C:\Users\pace\AppData\Local\Microsoft\Windows\Temporary Internet Files\Content.IE5\0K2ZY6FH\MCj03615020000[1].wmf">
              <a:extLst>
                <a:ext uri="{FF2B5EF4-FFF2-40B4-BE49-F238E27FC236}">
                  <a16:creationId xmlns:a16="http://schemas.microsoft.com/office/drawing/2014/main" id="{196245F0-3844-9F6B-59F2-6F5692E33820}"/>
                </a:ext>
              </a:extLst>
            </p:cNvPr>
            <p:cNvPicPr>
              <a:picLocks noChangeAspect="1" noChangeArrowheads="1"/>
            </p:cNvPicPr>
            <p:nvPr/>
          </p:nvPicPr>
          <p:blipFill>
            <a:blip r:embed="rId4" cstate="print"/>
            <a:srcRect/>
            <a:stretch>
              <a:fillRect/>
            </a:stretch>
          </p:blipFill>
          <p:spPr bwMode="auto">
            <a:xfrm>
              <a:off x="6690644" y="5357826"/>
              <a:ext cx="596000" cy="1232607"/>
            </a:xfrm>
            <a:prstGeom prst="rect">
              <a:avLst/>
            </a:prstGeom>
            <a:noFill/>
          </p:spPr>
        </p:pic>
        <p:sp>
          <p:nvSpPr>
            <p:cNvPr id="9" name="TextBox 8">
              <a:extLst>
                <a:ext uri="{FF2B5EF4-FFF2-40B4-BE49-F238E27FC236}">
                  <a16:creationId xmlns:a16="http://schemas.microsoft.com/office/drawing/2014/main" id="{0061B4A3-C87E-627B-A70E-FD990064A244}"/>
                </a:ext>
              </a:extLst>
            </p:cNvPr>
            <p:cNvSpPr txBox="1"/>
            <p:nvPr/>
          </p:nvSpPr>
          <p:spPr>
            <a:xfrm rot="16200000">
              <a:off x="5438480" y="5817383"/>
              <a:ext cx="434676" cy="313493"/>
            </a:xfrm>
            <a:prstGeom prst="rect">
              <a:avLst/>
            </a:prstGeom>
            <a:noFill/>
          </p:spPr>
          <p:txBody>
            <a:bodyPr wrap="none" rtlCol="0">
              <a:spAutoFit/>
            </a:bodyPr>
            <a:lstStyle/>
            <a:p>
              <a:r>
                <a:rPr lang="en-GB" sz="1400" b="1" dirty="0">
                  <a:solidFill>
                    <a:schemeClr val="accent1">
                      <a:lumMod val="50000"/>
                    </a:schemeClr>
                  </a:solidFill>
                </a:rPr>
                <a:t>CPU</a:t>
              </a:r>
            </a:p>
          </p:txBody>
        </p:sp>
        <p:sp>
          <p:nvSpPr>
            <p:cNvPr id="10" name="TextBox 9">
              <a:extLst>
                <a:ext uri="{FF2B5EF4-FFF2-40B4-BE49-F238E27FC236}">
                  <a16:creationId xmlns:a16="http://schemas.microsoft.com/office/drawing/2014/main" id="{61671997-F4D0-347C-8B92-B0B58D378861}"/>
                </a:ext>
              </a:extLst>
            </p:cNvPr>
            <p:cNvSpPr txBox="1"/>
            <p:nvPr/>
          </p:nvSpPr>
          <p:spPr>
            <a:xfrm rot="16200000">
              <a:off x="6069501" y="5817383"/>
              <a:ext cx="505468" cy="313493"/>
            </a:xfrm>
            <a:prstGeom prst="rect">
              <a:avLst/>
            </a:prstGeom>
            <a:noFill/>
          </p:spPr>
          <p:txBody>
            <a:bodyPr wrap="none" rtlCol="0">
              <a:spAutoFit/>
            </a:bodyPr>
            <a:lstStyle/>
            <a:p>
              <a:r>
                <a:rPr lang="en-GB" sz="1400" b="1" dirty="0">
                  <a:solidFill>
                    <a:schemeClr val="accent1">
                      <a:lumMod val="50000"/>
                    </a:schemeClr>
                  </a:solidFill>
                </a:rPr>
                <a:t>DATA</a:t>
              </a:r>
            </a:p>
          </p:txBody>
        </p:sp>
        <p:sp>
          <p:nvSpPr>
            <p:cNvPr id="11" name="TextBox 10">
              <a:extLst>
                <a:ext uri="{FF2B5EF4-FFF2-40B4-BE49-F238E27FC236}">
                  <a16:creationId xmlns:a16="http://schemas.microsoft.com/office/drawing/2014/main" id="{B54DDA35-396F-ABDE-5081-0EA21A7EED13}"/>
                </a:ext>
              </a:extLst>
            </p:cNvPr>
            <p:cNvSpPr txBox="1"/>
            <p:nvPr/>
          </p:nvSpPr>
          <p:spPr>
            <a:xfrm rot="16200000">
              <a:off x="6560263" y="5817383"/>
              <a:ext cx="856764" cy="313493"/>
            </a:xfrm>
            <a:prstGeom prst="rect">
              <a:avLst/>
            </a:prstGeom>
            <a:noFill/>
          </p:spPr>
          <p:txBody>
            <a:bodyPr wrap="none" rtlCol="0">
              <a:spAutoFit/>
            </a:bodyPr>
            <a:lstStyle/>
            <a:p>
              <a:r>
                <a:rPr lang="en-GB" sz="1400" b="1" dirty="0">
                  <a:solidFill>
                    <a:schemeClr val="accent1">
                      <a:lumMod val="50000"/>
                    </a:schemeClr>
                  </a:solidFill>
                </a:rPr>
                <a:t>NETWORK</a:t>
              </a:r>
            </a:p>
          </p:txBody>
        </p:sp>
        <p:sp>
          <p:nvSpPr>
            <p:cNvPr id="12" name="TextBox 11">
              <a:extLst>
                <a:ext uri="{FF2B5EF4-FFF2-40B4-BE49-F238E27FC236}">
                  <a16:creationId xmlns:a16="http://schemas.microsoft.com/office/drawing/2014/main" id="{F33357AE-CF1D-A3C4-E692-898F878E5D2C}"/>
                </a:ext>
              </a:extLst>
            </p:cNvPr>
            <p:cNvSpPr txBox="1"/>
            <p:nvPr/>
          </p:nvSpPr>
          <p:spPr>
            <a:xfrm>
              <a:off x="5332874" y="5050049"/>
              <a:ext cx="2010273" cy="236962"/>
            </a:xfrm>
            <a:prstGeom prst="rect">
              <a:avLst/>
            </a:prstGeom>
            <a:solidFill>
              <a:schemeClr val="tx2">
                <a:lumMod val="20000"/>
                <a:lumOff val="80000"/>
              </a:schemeClr>
            </a:solidFill>
            <a:ln>
              <a:solidFill>
                <a:schemeClr val="tx2">
                  <a:lumMod val="50000"/>
                </a:schemeClr>
              </a:solidFill>
            </a:ln>
          </p:spPr>
          <p:txBody>
            <a:bodyPr wrap="none" rtlCol="0">
              <a:spAutoFit/>
            </a:bodyPr>
            <a:lstStyle/>
            <a:p>
              <a:r>
                <a:rPr lang="en-GB" sz="1400" b="1" dirty="0">
                  <a:solidFill>
                    <a:schemeClr val="accent1">
                      <a:lumMod val="50000"/>
                    </a:schemeClr>
                  </a:solidFill>
                </a:rPr>
                <a:t>Scientific Computing</a:t>
              </a:r>
            </a:p>
          </p:txBody>
        </p:sp>
      </p:grpSp>
      <p:pic>
        <p:nvPicPr>
          <p:cNvPr id="1026" name="Picture 2" descr="Dude its impossible">
            <a:extLst>
              <a:ext uri="{FF2B5EF4-FFF2-40B4-BE49-F238E27FC236}">
                <a16:creationId xmlns:a16="http://schemas.microsoft.com/office/drawing/2014/main" id="{77823935-5D89-FDBD-271E-937554975C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8482" y="1202798"/>
            <a:ext cx="5056693" cy="5211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962585"/>
      </p:ext>
    </p:extLst>
  </p:cSld>
  <p:clrMapOvr>
    <a:masterClrMapping/>
  </p:clrMapOvr>
  <p:transition>
    <p:strips dir="rd"/>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F09C6-4BA0-AF1C-A219-8349271C77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4EE314-7ECA-F711-7C62-CF9B0FAC350A}"/>
              </a:ext>
            </a:extLst>
          </p:cNvPr>
          <p:cNvSpPr>
            <a:spLocks noGrp="1"/>
          </p:cNvSpPr>
          <p:nvPr>
            <p:ph type="title"/>
          </p:nvPr>
        </p:nvSpPr>
        <p:spPr>
          <a:xfrm>
            <a:off x="838200" y="365125"/>
            <a:ext cx="10515600" cy="1325563"/>
          </a:xfrm>
        </p:spPr>
        <p:txBody>
          <a:bodyPr/>
          <a:lstStyle/>
          <a:p>
            <a:r>
              <a:rPr lang="en-GB" dirty="0"/>
              <a:t>Has something changed, recently ?</a:t>
            </a:r>
          </a:p>
        </p:txBody>
      </p:sp>
      <p:sp>
        <p:nvSpPr>
          <p:cNvPr id="3" name="Content Placeholder 2">
            <a:extLst>
              <a:ext uri="{FF2B5EF4-FFF2-40B4-BE49-F238E27FC236}">
                <a16:creationId xmlns:a16="http://schemas.microsoft.com/office/drawing/2014/main" id="{1994A964-A2C2-0B2E-4466-F82984550A6D}"/>
              </a:ext>
            </a:extLst>
          </p:cNvPr>
          <p:cNvSpPr>
            <a:spLocks noGrp="1"/>
          </p:cNvSpPr>
          <p:nvPr>
            <p:ph idx="1"/>
          </p:nvPr>
        </p:nvSpPr>
        <p:spPr>
          <a:xfrm>
            <a:off x="838200" y="1825625"/>
            <a:ext cx="10515600" cy="4351338"/>
          </a:xfrm>
        </p:spPr>
        <p:txBody>
          <a:bodyPr>
            <a:normAutofit/>
          </a:bodyPr>
          <a:lstStyle/>
          <a:p>
            <a:r>
              <a:rPr lang="en-US" dirty="0"/>
              <a:t>Imagine having similar gains in other fields of technologies…</a:t>
            </a:r>
          </a:p>
          <a:p>
            <a:endParaRPr lang="en-US" dirty="0"/>
          </a:p>
        </p:txBody>
      </p:sp>
      <p:pic>
        <p:nvPicPr>
          <p:cNvPr id="6" name="Picture 5">
            <a:extLst>
              <a:ext uri="{FF2B5EF4-FFF2-40B4-BE49-F238E27FC236}">
                <a16:creationId xmlns:a16="http://schemas.microsoft.com/office/drawing/2014/main" id="{7B9A932A-332D-386B-391D-45C99ACBF20D}"/>
              </a:ext>
            </a:extLst>
          </p:cNvPr>
          <p:cNvPicPr>
            <a:picLocks noChangeAspect="1"/>
          </p:cNvPicPr>
          <p:nvPr/>
        </p:nvPicPr>
        <p:blipFill>
          <a:blip r:embed="rId3"/>
          <a:srcRect t="30131"/>
          <a:stretch>
            <a:fillRect/>
          </a:stretch>
        </p:blipFill>
        <p:spPr>
          <a:xfrm>
            <a:off x="1509312" y="2470692"/>
            <a:ext cx="7888076" cy="2296876"/>
          </a:xfrm>
          <a:prstGeom prst="rect">
            <a:avLst/>
          </a:prstGeom>
        </p:spPr>
      </p:pic>
      <p:sp>
        <p:nvSpPr>
          <p:cNvPr id="7" name="Content Placeholder 2">
            <a:extLst>
              <a:ext uri="{FF2B5EF4-FFF2-40B4-BE49-F238E27FC236}">
                <a16:creationId xmlns:a16="http://schemas.microsoft.com/office/drawing/2014/main" id="{A14BA232-1BBF-D23A-7658-FC68F74A66B2}"/>
              </a:ext>
            </a:extLst>
          </p:cNvPr>
          <p:cNvSpPr txBox="1">
            <a:spLocks/>
          </p:cNvSpPr>
          <p:nvPr/>
        </p:nvSpPr>
        <p:spPr>
          <a:xfrm>
            <a:off x="838200" y="4902505"/>
            <a:ext cx="10874424" cy="16948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chemeClr val="bg2"/>
                </a:solidFill>
              </a:rPr>
              <a:t>… trains would travel at 100’000 Km/h (</a:t>
            </a:r>
            <a:r>
              <a:rPr lang="en-US" sz="2400" dirty="0">
                <a:solidFill>
                  <a:srgbClr val="FF0000"/>
                </a:solidFill>
              </a:rPr>
              <a:t>10</a:t>
            </a:r>
            <a:r>
              <a:rPr lang="en-US" sz="2400" baseline="30000" dirty="0">
                <a:solidFill>
                  <a:srgbClr val="FF0000"/>
                </a:solidFill>
              </a:rPr>
              <a:t>3</a:t>
            </a:r>
            <a:r>
              <a:rPr lang="en-US" sz="2400" dirty="0">
                <a:solidFill>
                  <a:schemeClr val="bg2"/>
                </a:solidFill>
              </a:rPr>
              <a:t> increase) </a:t>
            </a:r>
            <a:br>
              <a:rPr lang="en-US" sz="2400" dirty="0">
                <a:solidFill>
                  <a:schemeClr val="bg2"/>
                </a:solidFill>
              </a:rPr>
            </a:br>
            <a:r>
              <a:rPr lang="en-US" sz="2400" dirty="0">
                <a:solidFill>
                  <a:schemeClr val="bg2"/>
                </a:solidFill>
              </a:rPr>
              <a:t>or near the speed of light (</a:t>
            </a:r>
            <a:r>
              <a:rPr lang="en-US" sz="2400" dirty="0">
                <a:solidFill>
                  <a:srgbClr val="FF0000"/>
                </a:solidFill>
              </a:rPr>
              <a:t>10</a:t>
            </a:r>
            <a:r>
              <a:rPr lang="en-US" sz="2400" baseline="30000" dirty="0">
                <a:solidFill>
                  <a:srgbClr val="FF0000"/>
                </a:solidFill>
              </a:rPr>
              <a:t>5</a:t>
            </a:r>
            <a:r>
              <a:rPr lang="en-US" sz="2400" dirty="0">
                <a:solidFill>
                  <a:schemeClr val="bg2"/>
                </a:solidFill>
              </a:rPr>
              <a:t> increase) </a:t>
            </a:r>
          </a:p>
          <a:p>
            <a:r>
              <a:rPr lang="en-GB" sz="2400" dirty="0">
                <a:solidFill>
                  <a:schemeClr val="bg2"/>
                </a:solidFill>
              </a:rPr>
              <a:t>The general population is unaware of the progress in computing</a:t>
            </a:r>
          </a:p>
          <a:p>
            <a:r>
              <a:rPr lang="en-GB" sz="2400" dirty="0">
                <a:solidFill>
                  <a:schemeClr val="bg2"/>
                </a:solidFill>
              </a:rPr>
              <a:t>We are just at the beginning</a:t>
            </a:r>
          </a:p>
          <a:p>
            <a:endParaRPr lang="en-US" sz="2400" dirty="0">
              <a:solidFill>
                <a:schemeClr val="bg2"/>
              </a:solidFill>
            </a:endParaRPr>
          </a:p>
          <a:p>
            <a:endParaRPr lang="en-US" sz="2400" dirty="0">
              <a:solidFill>
                <a:schemeClr val="bg2"/>
              </a:solidFill>
            </a:endParaRPr>
          </a:p>
        </p:txBody>
      </p:sp>
    </p:spTree>
    <p:extLst>
      <p:ext uri="{BB962C8B-B14F-4D97-AF65-F5344CB8AC3E}">
        <p14:creationId xmlns:p14="http://schemas.microsoft.com/office/powerpoint/2010/main" val="1267307053"/>
      </p:ext>
    </p:extLst>
  </p:cSld>
  <p:clrMapOvr>
    <a:masterClrMapping/>
  </p:clrMapOvr>
  <p:transition>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Where will we see most spectacular changes ?</a:t>
            </a:r>
            <a:endParaRPr lang="en-US" dirty="0"/>
          </a:p>
        </p:txBody>
      </p:sp>
      <p:sp>
        <p:nvSpPr>
          <p:cNvPr id="3" name="Content Placeholder 2"/>
          <p:cNvSpPr>
            <a:spLocks noGrp="1"/>
          </p:cNvSpPr>
          <p:nvPr>
            <p:ph idx="1"/>
          </p:nvPr>
        </p:nvSpPr>
        <p:spPr/>
        <p:txBody>
          <a:bodyPr/>
          <a:lstStyle/>
          <a:p>
            <a:r>
              <a:rPr lang="en-GB" dirty="0"/>
              <a:t>High Energy Physics has been profiting, because the community is historically organized, but all other sciences can expect similar benefits:</a:t>
            </a:r>
          </a:p>
          <a:p>
            <a:pPr lvl="1"/>
            <a:r>
              <a:rPr lang="en-GB" dirty="0"/>
              <a:t>Biology, Medicine, Climate and Weather forecast, …</a:t>
            </a:r>
          </a:p>
          <a:p>
            <a:endParaRPr lang="en-GB" dirty="0"/>
          </a:p>
          <a:p>
            <a:endParaRPr lang="en-GB" dirty="0"/>
          </a:p>
          <a:p>
            <a:endParaRPr lang="en-GB" dirty="0"/>
          </a:p>
          <a:p>
            <a:r>
              <a:rPr lang="en-GB" dirty="0"/>
              <a:t>Finance and market analytics</a:t>
            </a:r>
          </a:p>
          <a:p>
            <a:pPr lvl="1"/>
            <a:r>
              <a:rPr lang="en-GB" dirty="0"/>
              <a:t>Insurances, loans, derivatives, forex, … anywhere there is a contract or a risk</a:t>
            </a:r>
          </a:p>
          <a:p>
            <a:r>
              <a:rPr lang="en-GB" dirty="0"/>
              <a:t>Marketing, targeted advertisements, lobbying, identifying markets</a:t>
            </a:r>
            <a:endParaRPr lang="en-US" dirty="0"/>
          </a:p>
          <a:p>
            <a:pPr lvl="1"/>
            <a:r>
              <a:rPr lang="en-GB" dirty="0"/>
              <a:t>from data collected worldwide</a:t>
            </a:r>
          </a:p>
        </p:txBody>
      </p:sp>
      <p:pic>
        <p:nvPicPr>
          <p:cNvPr id="4" name="Picture 2" descr="http://geneticsk8vaneckv.weebly.com/uploads/8/9/6/2/8962580/9334814_orig.gif?1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4" y="2846630"/>
            <a:ext cx="1872208" cy="11845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4C67B63-9A05-5BAF-B4A4-FA3CD7422E2D}"/>
              </a:ext>
            </a:extLst>
          </p:cNvPr>
          <p:cNvPicPr>
            <a:picLocks noChangeAspect="1"/>
          </p:cNvPicPr>
          <p:nvPr/>
        </p:nvPicPr>
        <p:blipFill>
          <a:blip r:embed="rId3"/>
          <a:stretch>
            <a:fillRect/>
          </a:stretch>
        </p:blipFill>
        <p:spPr>
          <a:xfrm>
            <a:off x="5367420" y="2868196"/>
            <a:ext cx="4230136" cy="1018366"/>
          </a:xfrm>
          <a:prstGeom prst="rect">
            <a:avLst/>
          </a:prstGeom>
        </p:spPr>
      </p:pic>
    </p:spTree>
    <p:extLst>
      <p:ext uri="{BB962C8B-B14F-4D97-AF65-F5344CB8AC3E}">
        <p14:creationId xmlns:p14="http://schemas.microsoft.com/office/powerpoint/2010/main" val="92196072"/>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Take home message:</a:t>
            </a:r>
            <a:endParaRPr lang="en-US" dirty="0"/>
          </a:p>
        </p:txBody>
      </p:sp>
      <p:sp>
        <p:nvSpPr>
          <p:cNvPr id="3" name="Content Placeholder 2"/>
          <p:cNvSpPr>
            <a:spLocks noGrp="1"/>
          </p:cNvSpPr>
          <p:nvPr>
            <p:ph idx="1"/>
          </p:nvPr>
        </p:nvSpPr>
        <p:spPr/>
        <p:txBody>
          <a:bodyPr>
            <a:normAutofit fontScale="92500"/>
          </a:bodyPr>
          <a:lstStyle/>
          <a:p>
            <a:r>
              <a:rPr lang="en-GB" dirty="0"/>
              <a:t>All hard sciences learnt during your studies are still valid:</a:t>
            </a:r>
          </a:p>
          <a:p>
            <a:pPr lvl="1"/>
            <a:r>
              <a:rPr lang="en-GB" dirty="0"/>
              <a:t>Sciences do not change, but play increased roles in daily life</a:t>
            </a:r>
          </a:p>
          <a:p>
            <a:r>
              <a:rPr lang="en-GB" dirty="0"/>
              <a:t>But … computers and networks can do more today than a few years ago</a:t>
            </a:r>
          </a:p>
          <a:p>
            <a:pPr lvl="1"/>
            <a:r>
              <a:rPr lang="en-GB" dirty="0"/>
              <a:t>Computationally unsolvable problems of the past can be solved today in the blink of an eye.</a:t>
            </a:r>
          </a:p>
          <a:p>
            <a:r>
              <a:rPr lang="en-GB" dirty="0"/>
              <a:t>Owning </a:t>
            </a:r>
            <a:r>
              <a:rPr lang="en-GB" dirty="0">
                <a:solidFill>
                  <a:srgbClr val="FF0000"/>
                </a:solidFill>
              </a:rPr>
              <a:t>data </a:t>
            </a:r>
            <a:r>
              <a:rPr lang="en-GB" dirty="0"/>
              <a:t>is strategic</a:t>
            </a:r>
          </a:p>
          <a:p>
            <a:r>
              <a:rPr lang="en-GB" dirty="0"/>
              <a:t>Cannot fight progress</a:t>
            </a:r>
          </a:p>
          <a:p>
            <a:pPr lvl="1"/>
            <a:r>
              <a:rPr lang="en-GB" dirty="0"/>
              <a:t>Many of these approaches can bring significant improvements to everyone's life</a:t>
            </a:r>
          </a:p>
          <a:p>
            <a:pPr lvl="2"/>
            <a:r>
              <a:rPr lang="en-GB" dirty="0"/>
              <a:t>plenty of new business opportunities, ethical consequences must be understood and handled</a:t>
            </a:r>
          </a:p>
          <a:p>
            <a:pPr lvl="1"/>
            <a:r>
              <a:rPr lang="en-GB" dirty="0">
                <a:solidFill>
                  <a:srgbClr val="FF0000"/>
                </a:solidFill>
              </a:rPr>
              <a:t>Education</a:t>
            </a:r>
            <a:r>
              <a:rPr lang="en-GB" dirty="0"/>
              <a:t> is of the utmost importance</a:t>
            </a:r>
            <a:endParaRPr lang="en-US" dirty="0"/>
          </a:p>
        </p:txBody>
      </p:sp>
    </p:spTree>
    <p:extLst>
      <p:ext uri="{BB962C8B-B14F-4D97-AF65-F5344CB8AC3E}">
        <p14:creationId xmlns:p14="http://schemas.microsoft.com/office/powerpoint/2010/main" val="1082246456"/>
      </p:ext>
    </p:extLst>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Mandate and mission</a:t>
            </a:r>
          </a:p>
        </p:txBody>
      </p:sp>
      <p:sp>
        <p:nvSpPr>
          <p:cNvPr id="111620" name="Rectangle 4"/>
          <p:cNvSpPr>
            <a:spLocks noGrp="1" noChangeArrowheads="1"/>
          </p:cNvSpPr>
          <p:nvPr>
            <p:ph idx="1"/>
          </p:nvPr>
        </p:nvSpPr>
        <p:spPr/>
        <p:txBody>
          <a:bodyPr/>
          <a:lstStyle/>
          <a:p>
            <a:r>
              <a:rPr lang="en-US" dirty="0"/>
              <a:t>Create a </a:t>
            </a:r>
            <a:r>
              <a:rPr lang="en-US" i="1" dirty="0"/>
              <a:t>common culture</a:t>
            </a:r>
            <a:r>
              <a:rPr lang="en-US" dirty="0"/>
              <a:t> in </a:t>
            </a:r>
            <a:r>
              <a:rPr lang="en-US" i="1" dirty="0"/>
              <a:t>scientific computing </a:t>
            </a:r>
            <a:r>
              <a:rPr lang="en-US" dirty="0"/>
              <a:t>among young scientists and engineers involved </a:t>
            </a:r>
            <a:r>
              <a:rPr lang="en-US" i="1" dirty="0"/>
              <a:t>in particle physics or other sciences</a:t>
            </a:r>
            <a:r>
              <a:rPr lang="en-US" dirty="0"/>
              <a:t>, as a strategic direction to </a:t>
            </a:r>
            <a:r>
              <a:rPr lang="en-US" i="1" dirty="0"/>
              <a:t>promote mobility </a:t>
            </a:r>
            <a:r>
              <a:rPr lang="en-US" dirty="0"/>
              <a:t>and to facilitate the development of large computing-oriented </a:t>
            </a:r>
            <a:r>
              <a:rPr lang="en-US" i="1" dirty="0"/>
              <a:t>transnational projects</a:t>
            </a:r>
            <a:r>
              <a:rPr lang="en-US" dirty="0"/>
              <a:t>. </a:t>
            </a:r>
          </a:p>
          <a:p>
            <a:pPr lvl="1"/>
            <a:r>
              <a:rPr lang="en-US" dirty="0">
                <a:hlinkClick r:id="rId3"/>
              </a:rPr>
              <a:t>http://cern.ch/csc</a:t>
            </a:r>
            <a:r>
              <a:rPr lang="en-US" dirty="0"/>
              <a:t> </a:t>
            </a:r>
          </a:p>
          <a:p>
            <a:r>
              <a:rPr lang="en-US" dirty="0"/>
              <a:t>Participants come from worldwide laboratories and universities with typically 20 to 30 different nationalities (61 different nationalities in the past 10 years). </a:t>
            </a:r>
          </a:p>
          <a:p>
            <a:pPr lvl="1"/>
            <a:r>
              <a:rPr lang="en-US" dirty="0">
                <a:hlinkClick r:id="rId4"/>
              </a:rPr>
              <a:t>http://cern.ch/csc/alumni</a:t>
            </a:r>
            <a:r>
              <a:rPr lang="en-US" dirty="0"/>
              <a:t> </a:t>
            </a:r>
            <a:endParaRPr lang="en-GB" dirty="0"/>
          </a:p>
        </p:txBody>
      </p:sp>
    </p:spTree>
    <p:extLst>
      <p:ext uri="{BB962C8B-B14F-4D97-AF65-F5344CB8AC3E}">
        <p14:creationId xmlns:p14="http://schemas.microsoft.com/office/powerpoint/2010/main" val="3203939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ABD53-9442-9DCA-BCCE-5F292B439931}"/>
              </a:ext>
            </a:extLst>
          </p:cNvPr>
          <p:cNvSpPr>
            <a:spLocks noGrp="1"/>
          </p:cNvSpPr>
          <p:nvPr>
            <p:ph type="title"/>
          </p:nvPr>
        </p:nvSpPr>
        <p:spPr/>
        <p:txBody>
          <a:bodyPr/>
          <a:lstStyle/>
          <a:p>
            <a:r>
              <a:rPr lang="en-US" sz="3200" dirty="0"/>
              <a:t>Statement from the past chair of the school advisory board …</a:t>
            </a:r>
          </a:p>
        </p:txBody>
      </p:sp>
      <p:sp>
        <p:nvSpPr>
          <p:cNvPr id="3" name="Content Placeholder 2">
            <a:extLst>
              <a:ext uri="{FF2B5EF4-FFF2-40B4-BE49-F238E27FC236}">
                <a16:creationId xmlns:a16="http://schemas.microsoft.com/office/drawing/2014/main" id="{2439D85F-7F80-624E-73BF-2F026CB9FE5F}"/>
              </a:ext>
            </a:extLst>
          </p:cNvPr>
          <p:cNvSpPr>
            <a:spLocks noGrp="1"/>
          </p:cNvSpPr>
          <p:nvPr>
            <p:ph idx="1"/>
          </p:nvPr>
        </p:nvSpPr>
        <p:spPr>
          <a:xfrm>
            <a:off x="309640" y="1412776"/>
            <a:ext cx="11402984" cy="4441825"/>
          </a:xfrm>
        </p:spPr>
        <p:txBody>
          <a:bodyPr/>
          <a:lstStyle/>
          <a:p>
            <a:r>
              <a:rPr lang="en-US" dirty="0">
                <a:hlinkClick r:id="rId2"/>
              </a:rPr>
              <a:t>https://www.facebook.com/1334424117/posts/10232249117833997/?mibextid=rS40aB7S9Ucbxw6v</a:t>
            </a:r>
            <a:endParaRPr lang="en-US" dirty="0"/>
          </a:p>
          <a:p>
            <a:endParaRPr lang="en-US" dirty="0"/>
          </a:p>
          <a:p>
            <a:r>
              <a:rPr lang="en-US" dirty="0"/>
              <a:t>“</a:t>
            </a:r>
            <a:r>
              <a:rPr lang="en-US" b="0" i="0" dirty="0">
                <a:solidFill>
                  <a:srgbClr val="050505"/>
                </a:solidFill>
                <a:effectLst/>
                <a:latin typeface="Segoe UI Historic" panose="020B0502040204020203" pitchFamily="34" charset="0"/>
              </a:rPr>
              <a:t>Another reason for your </a:t>
            </a:r>
            <a:r>
              <a:rPr lang="en-US" b="1" i="0" dirty="0">
                <a:solidFill>
                  <a:srgbClr val="050505"/>
                </a:solidFill>
                <a:effectLst/>
                <a:latin typeface="Segoe UI Historic" panose="020B0502040204020203" pitchFamily="34" charset="0"/>
              </a:rPr>
              <a:t>optimism</a:t>
            </a:r>
            <a:r>
              <a:rPr lang="en-US" b="0" i="0" dirty="0">
                <a:solidFill>
                  <a:srgbClr val="050505"/>
                </a:solidFill>
                <a:effectLst/>
                <a:latin typeface="Segoe UI Historic" panose="020B0502040204020203" pitchFamily="34" charset="0"/>
              </a:rPr>
              <a:t> is the fact that you go to school every day to learn something new. I know you are usually not exactly thrilled about going and being in school, but consider the following arguments. For thousands of years, millions of people have tried to understand various things about nature and society. Some of them spent their entire lives trying to understand the basic laws of nature, what our planet looks like, how the universe looks like, how stars, planets, people </a:t>
            </a:r>
            <a:r>
              <a:rPr lang="en-US" b="0" i="0" dirty="0" err="1">
                <a:solidFill>
                  <a:srgbClr val="050505"/>
                </a:solidFill>
                <a:effectLst/>
                <a:latin typeface="Segoe UI Historic" panose="020B0502040204020203" pitchFamily="34" charset="0"/>
              </a:rPr>
              <a:t>etc</a:t>
            </a:r>
            <a:r>
              <a:rPr lang="en-US" b="0" i="0" dirty="0">
                <a:solidFill>
                  <a:srgbClr val="050505"/>
                </a:solidFill>
                <a:effectLst/>
                <a:latin typeface="Segoe UI Historic" panose="020B0502040204020203" pitchFamily="34" charset="0"/>
              </a:rPr>
              <a:t> were created. You learn most of these things in a few hours of teaching and working at school or at home. </a:t>
            </a:r>
            <a:r>
              <a:rPr lang="en-US" b="1" i="0" dirty="0">
                <a:solidFill>
                  <a:srgbClr val="050505"/>
                </a:solidFill>
                <a:effectLst/>
                <a:latin typeface="Segoe UI Historic" panose="020B0502040204020203" pitchFamily="34" charset="0"/>
              </a:rPr>
              <a:t>From that perspective you know more after a few years of school than some of the greatest scientists in human history. And you find out more and more every day.</a:t>
            </a:r>
            <a:r>
              <a:rPr lang="en-US" b="0" i="0" dirty="0">
                <a:solidFill>
                  <a:srgbClr val="050505"/>
                </a:solidFill>
                <a:effectLst/>
                <a:latin typeface="Segoe UI Historic" panose="020B0502040204020203" pitchFamily="34" charset="0"/>
              </a:rPr>
              <a:t>”</a:t>
            </a:r>
            <a:endParaRPr lang="en-US" dirty="0"/>
          </a:p>
        </p:txBody>
      </p:sp>
    </p:spTree>
    <p:extLst>
      <p:ext uri="{BB962C8B-B14F-4D97-AF65-F5344CB8AC3E}">
        <p14:creationId xmlns:p14="http://schemas.microsoft.com/office/powerpoint/2010/main" val="3652016798"/>
      </p:ext>
    </p:extLst>
  </p:cSld>
  <p:clrMapOvr>
    <a:masterClrMapping/>
  </p:clrMapOvr>
  <p:transition>
    <p:strips dir="rd"/>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a small world …</a:t>
            </a:r>
            <a:endParaRPr lang="en-GB" dirty="0"/>
          </a:p>
        </p:txBody>
      </p:sp>
      <p:sp>
        <p:nvSpPr>
          <p:cNvPr id="3" name="Content Placeholder 2"/>
          <p:cNvSpPr>
            <a:spLocks noGrp="1"/>
          </p:cNvSpPr>
          <p:nvPr>
            <p:ph idx="1"/>
          </p:nvPr>
        </p:nvSpPr>
        <p:spPr>
          <a:xfrm>
            <a:off x="1949943" y="1412776"/>
            <a:ext cx="8686800" cy="4114800"/>
          </a:xfrm>
        </p:spPr>
        <p:txBody>
          <a:bodyPr/>
          <a:lstStyle/>
          <a:p>
            <a:r>
              <a:rPr lang="en-US" dirty="0"/>
              <a:t>All top scientists knows each other very well</a:t>
            </a:r>
            <a:endParaRPr lang="en-GB" dirty="0"/>
          </a:p>
        </p:txBody>
      </p:sp>
      <p:pic>
        <p:nvPicPr>
          <p:cNvPr id="4"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85073" y="1957108"/>
            <a:ext cx="8856984" cy="46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674835"/>
      </p:ext>
    </p:extLst>
  </p:cSld>
  <p:clrMapOvr>
    <a:masterClrMapping/>
  </p:clrMapOvr>
  <p:transition>
    <p:strips dir="rd"/>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BFD30-D32E-74A6-81A1-6FAA241653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702CFD-16FC-1277-E233-3057FAB00D7A}"/>
              </a:ext>
            </a:extLst>
          </p:cNvPr>
          <p:cNvSpPr>
            <a:spLocks noGrp="1"/>
          </p:cNvSpPr>
          <p:nvPr>
            <p:ph type="title"/>
          </p:nvPr>
        </p:nvSpPr>
        <p:spPr/>
        <p:txBody>
          <a:bodyPr/>
          <a:lstStyle/>
          <a:p>
            <a:r>
              <a:rPr lang="en-US" dirty="0"/>
              <a:t>It is a small world …</a:t>
            </a:r>
            <a:endParaRPr lang="en-GB" dirty="0"/>
          </a:p>
        </p:txBody>
      </p:sp>
      <p:sp>
        <p:nvSpPr>
          <p:cNvPr id="3" name="Content Placeholder 2">
            <a:extLst>
              <a:ext uri="{FF2B5EF4-FFF2-40B4-BE49-F238E27FC236}">
                <a16:creationId xmlns:a16="http://schemas.microsoft.com/office/drawing/2014/main" id="{6D253045-5770-8D15-BA74-39FEB3CC4299}"/>
              </a:ext>
            </a:extLst>
          </p:cNvPr>
          <p:cNvSpPr>
            <a:spLocks noGrp="1"/>
          </p:cNvSpPr>
          <p:nvPr>
            <p:ph idx="1"/>
          </p:nvPr>
        </p:nvSpPr>
        <p:spPr>
          <a:xfrm>
            <a:off x="1055440" y="1268760"/>
            <a:ext cx="8686800" cy="4114800"/>
          </a:xfrm>
        </p:spPr>
        <p:txBody>
          <a:bodyPr/>
          <a:lstStyle/>
          <a:p>
            <a:r>
              <a:rPr lang="en-US" dirty="0"/>
              <a:t>All top scientists knows each other very well</a:t>
            </a:r>
            <a:endParaRPr lang="en-GB" dirty="0"/>
          </a:p>
        </p:txBody>
      </p:sp>
      <p:pic>
        <p:nvPicPr>
          <p:cNvPr id="6" name="Picture 5" descr="A close-up of a sign&#10;&#10;Description automatically generated">
            <a:extLst>
              <a:ext uri="{FF2B5EF4-FFF2-40B4-BE49-F238E27FC236}">
                <a16:creationId xmlns:a16="http://schemas.microsoft.com/office/drawing/2014/main" id="{8EBBDDF6-E7D8-7DD4-6A29-7C95F951EF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640" y="1772816"/>
            <a:ext cx="9112303" cy="4959351"/>
          </a:xfrm>
          <a:prstGeom prst="rect">
            <a:avLst/>
          </a:prstGeom>
        </p:spPr>
      </p:pic>
      <p:pic>
        <p:nvPicPr>
          <p:cNvPr id="4" name="Picture 3">
            <a:extLst>
              <a:ext uri="{FF2B5EF4-FFF2-40B4-BE49-F238E27FC236}">
                <a16:creationId xmlns:a16="http://schemas.microsoft.com/office/drawing/2014/main" id="{A3206217-3791-7AD7-A1AD-82AD7122F974}"/>
              </a:ext>
            </a:extLst>
          </p:cNvPr>
          <p:cNvPicPr>
            <a:picLocks noChangeAspect="1"/>
          </p:cNvPicPr>
          <p:nvPr/>
        </p:nvPicPr>
        <p:blipFill>
          <a:blip r:embed="rId3"/>
          <a:stretch>
            <a:fillRect/>
          </a:stretch>
        </p:blipFill>
        <p:spPr>
          <a:xfrm>
            <a:off x="8354373" y="1213845"/>
            <a:ext cx="3286248" cy="3329608"/>
          </a:xfrm>
          <a:prstGeom prst="rect">
            <a:avLst/>
          </a:prstGeom>
        </p:spPr>
      </p:pic>
      <p:pic>
        <p:nvPicPr>
          <p:cNvPr id="4100" name="Picture 4" descr="No caption">
            <a:extLst>
              <a:ext uri="{FF2B5EF4-FFF2-40B4-BE49-F238E27FC236}">
                <a16:creationId xmlns:a16="http://schemas.microsoft.com/office/drawing/2014/main" id="{BBA474FA-F9E3-FCA7-4DB2-7A0338C4D4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214" t="20601" r="37532" b="21500"/>
          <a:stretch/>
        </p:blipFill>
        <p:spPr bwMode="auto">
          <a:xfrm>
            <a:off x="9754190" y="3846945"/>
            <a:ext cx="1729522" cy="27249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48B62D67-F803-D88F-2FC6-E2009AF371A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1691" t="34118" r="37597" b="23751"/>
          <a:stretch/>
        </p:blipFill>
        <p:spPr bwMode="auto">
          <a:xfrm>
            <a:off x="9997497" y="72952"/>
            <a:ext cx="2099917" cy="1620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712859"/>
      </p:ext>
    </p:extLst>
  </p:cSld>
  <p:clrMapOvr>
    <a:masterClrMapping/>
  </p:clrMapOvr>
  <p:transition>
    <p:strips dir="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2025, Lund, Sweden</a:t>
            </a:r>
            <a:endParaRPr lang="en-GB" dirty="0"/>
          </a:p>
        </p:txBody>
      </p:sp>
      <p:pic>
        <p:nvPicPr>
          <p:cNvPr id="3" name="Picture 2" descr="A group of people posing for a photo&#10;&#10;AI-generated content may be incorrect.">
            <a:extLst>
              <a:ext uri="{FF2B5EF4-FFF2-40B4-BE49-F238E27FC236}">
                <a16:creationId xmlns:a16="http://schemas.microsoft.com/office/drawing/2014/main" id="{5A635498-570A-86C0-D1E2-69DC0F2D2DD8}"/>
              </a:ext>
            </a:extLst>
          </p:cNvPr>
          <p:cNvPicPr>
            <a:picLocks noChangeAspect="1"/>
          </p:cNvPicPr>
          <p:nvPr/>
        </p:nvPicPr>
        <p:blipFill>
          <a:blip r:embed="rId2" cstate="print">
            <a:extLst>
              <a:ext uri="{28A0092B-C50C-407E-A947-70E740481C1C}">
                <a14:useLocalDpi xmlns:a14="http://schemas.microsoft.com/office/drawing/2010/main" val="0"/>
              </a:ext>
            </a:extLst>
          </a:blip>
          <a:srcRect l="2497" t="6951" r="4482" b="13357"/>
          <a:stretch>
            <a:fillRect/>
          </a:stretch>
        </p:blipFill>
        <p:spPr>
          <a:xfrm rot="10800000">
            <a:off x="731404" y="1412776"/>
            <a:ext cx="10729192" cy="5175066"/>
          </a:xfrm>
          <a:prstGeom prst="rect">
            <a:avLst/>
          </a:prstGeom>
        </p:spPr>
      </p:pic>
    </p:spTree>
    <p:extLst>
      <p:ext uri="{BB962C8B-B14F-4D97-AF65-F5344CB8AC3E}">
        <p14:creationId xmlns:p14="http://schemas.microsoft.com/office/powerpoint/2010/main" val="466067081"/>
      </p:ext>
    </p:extLst>
  </p:cSld>
  <p:clrMapOvr>
    <a:masterClrMapping/>
  </p:clrMapOvr>
  <p:transition>
    <p:strips dir="rd"/>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2025 on IT Services</a:t>
            </a:r>
            <a:endParaRPr lang="en-GB" dirty="0"/>
          </a:p>
        </p:txBody>
      </p:sp>
      <p:sp>
        <p:nvSpPr>
          <p:cNvPr id="3" name="Content Placeholder 2">
            <a:extLst>
              <a:ext uri="{FF2B5EF4-FFF2-40B4-BE49-F238E27FC236}">
                <a16:creationId xmlns:a16="http://schemas.microsoft.com/office/drawing/2014/main" id="{BC4998C4-BBD6-691A-2CEC-859B36369ADF}"/>
              </a:ext>
            </a:extLst>
          </p:cNvPr>
          <p:cNvSpPr>
            <a:spLocks noGrp="1"/>
          </p:cNvSpPr>
          <p:nvPr>
            <p:ph idx="1"/>
          </p:nvPr>
        </p:nvSpPr>
        <p:spPr/>
        <p:txBody>
          <a:bodyPr/>
          <a:lstStyle/>
          <a:p>
            <a:r>
              <a:rPr lang="en-US" dirty="0"/>
              <a:t>Are you ready to write history ?</a:t>
            </a:r>
          </a:p>
        </p:txBody>
      </p:sp>
      <p:pic>
        <p:nvPicPr>
          <p:cNvPr id="8" name="Picture 7" descr="A gold frame with a black background&#10;&#10;Description automatically generated with low confidence">
            <a:extLst>
              <a:ext uri="{FF2B5EF4-FFF2-40B4-BE49-F238E27FC236}">
                <a16:creationId xmlns:a16="http://schemas.microsoft.com/office/drawing/2014/main" id="{0AC0FF18-7B85-7B7B-D196-66748F133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83832" y="2276872"/>
            <a:ext cx="3888432" cy="3816424"/>
          </a:xfrm>
          <a:prstGeom prst="rect">
            <a:avLst/>
          </a:prstGeom>
        </p:spPr>
      </p:pic>
      <p:sp>
        <p:nvSpPr>
          <p:cNvPr id="10" name="TextBox 9">
            <a:extLst>
              <a:ext uri="{FF2B5EF4-FFF2-40B4-BE49-F238E27FC236}">
                <a16:creationId xmlns:a16="http://schemas.microsoft.com/office/drawing/2014/main" id="{E12899F2-65AD-24E0-017A-17CCEF59B54F}"/>
              </a:ext>
            </a:extLst>
          </p:cNvPr>
          <p:cNvSpPr txBox="1"/>
          <p:nvPr/>
        </p:nvSpPr>
        <p:spPr>
          <a:xfrm>
            <a:off x="5176460" y="3429000"/>
            <a:ext cx="2124684" cy="1938992"/>
          </a:xfrm>
          <a:prstGeom prst="rect">
            <a:avLst/>
          </a:prstGeom>
          <a:noFill/>
        </p:spPr>
        <p:txBody>
          <a:bodyPr wrap="none" rtlCol="0">
            <a:spAutoFit/>
          </a:bodyPr>
          <a:lstStyle/>
          <a:p>
            <a:r>
              <a:rPr lang="en-US" sz="2000" b="1" dirty="0">
                <a:solidFill>
                  <a:schemeClr val="bg2"/>
                </a:solidFill>
              </a:rPr>
              <a:t>School photo:</a:t>
            </a:r>
          </a:p>
          <a:p>
            <a:endParaRPr lang="en-US" sz="2000" b="1" dirty="0">
              <a:solidFill>
                <a:schemeClr val="bg2"/>
              </a:solidFill>
            </a:endParaRPr>
          </a:p>
          <a:p>
            <a:r>
              <a:rPr lang="en-US" sz="2000" b="1" dirty="0">
                <a:solidFill>
                  <a:schemeClr val="bg2"/>
                </a:solidFill>
              </a:rPr>
              <a:t>Today, after the </a:t>
            </a:r>
          </a:p>
          <a:p>
            <a:r>
              <a:rPr lang="en-US" sz="2000" b="1" dirty="0">
                <a:solidFill>
                  <a:schemeClr val="bg2"/>
                </a:solidFill>
              </a:rPr>
              <a:t>opening lecture</a:t>
            </a:r>
          </a:p>
          <a:p>
            <a:endParaRPr lang="en-US" sz="2000" b="1" dirty="0">
              <a:solidFill>
                <a:schemeClr val="bg2"/>
              </a:solidFill>
            </a:endParaRPr>
          </a:p>
          <a:p>
            <a:r>
              <a:rPr lang="en-US" sz="2000" b="1" dirty="0">
                <a:solidFill>
                  <a:schemeClr val="bg2"/>
                </a:solidFill>
              </a:rPr>
              <a:t>@ ~ 10:45</a:t>
            </a:r>
          </a:p>
        </p:txBody>
      </p:sp>
    </p:spTree>
    <p:extLst>
      <p:ext uri="{BB962C8B-B14F-4D97-AF65-F5344CB8AC3E}">
        <p14:creationId xmlns:p14="http://schemas.microsoft.com/office/powerpoint/2010/main" val="211222101"/>
      </p:ext>
    </p:extLst>
  </p:cSld>
  <p:clrMapOvr>
    <a:masterClrMapping/>
  </p:clrMapOvr>
  <p:transition>
    <p:strips dir="rd"/>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817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Bridging science and computing</a:t>
            </a:r>
            <a:endParaRPr lang="en-GB" altLang="en-US" dirty="0"/>
          </a:p>
        </p:txBody>
      </p:sp>
      <p:sp>
        <p:nvSpPr>
          <p:cNvPr id="7171" name="Content Placeholder 4"/>
          <p:cNvSpPr>
            <a:spLocks noGrp="1"/>
          </p:cNvSpPr>
          <p:nvPr>
            <p:ph idx="1"/>
          </p:nvPr>
        </p:nvSpPr>
        <p:spPr/>
        <p:txBody>
          <a:bodyPr/>
          <a:lstStyle/>
          <a:p>
            <a:r>
              <a:rPr lang="en-US" altLang="en-US" sz="2200" dirty="0"/>
              <a:t>The unprecedented technological evolution in computing has profited directly to several scientific research projects, in particular in high energy physics</a:t>
            </a:r>
          </a:p>
          <a:p>
            <a:pPr lvl="1"/>
            <a:r>
              <a:rPr lang="en-US" altLang="en-US" sz="2200" dirty="0"/>
              <a:t>Computing is today </a:t>
            </a:r>
            <a:r>
              <a:rPr lang="en-US" altLang="en-US" sz="2200" dirty="0">
                <a:solidFill>
                  <a:srgbClr val="FF0000"/>
                </a:solidFill>
              </a:rPr>
              <a:t>the main strategy</a:t>
            </a:r>
            <a:r>
              <a:rPr lang="en-US" altLang="en-US" sz="2200" dirty="0"/>
              <a:t> for many sciences to boost their research productivity</a:t>
            </a:r>
          </a:p>
          <a:p>
            <a:r>
              <a:rPr lang="en-US" altLang="en-US" sz="2200" dirty="0"/>
              <a:t>It is nowadays essential that:</a:t>
            </a:r>
          </a:p>
          <a:p>
            <a:pPr lvl="1"/>
            <a:r>
              <a:rPr lang="en-US" altLang="en-US" sz="2200" dirty="0"/>
              <a:t>Scientists master computing technologies as the main tool for their research</a:t>
            </a:r>
          </a:p>
          <a:p>
            <a:pPr lvl="1"/>
            <a:r>
              <a:rPr lang="en-US" altLang="en-US" sz="2200" dirty="0"/>
              <a:t>Computer scientists understand the scientific domain of the investigation to deliver computing services that meet the needs of the research project</a:t>
            </a:r>
          </a:p>
        </p:txBody>
      </p:sp>
    </p:spTree>
    <p:extLst>
      <p:ext uri="{BB962C8B-B14F-4D97-AF65-F5344CB8AC3E}">
        <p14:creationId xmlns:p14="http://schemas.microsoft.com/office/powerpoint/2010/main" val="3893240447"/>
      </p:ext>
    </p:extLst>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a:t>An additional side effect …</a:t>
            </a:r>
            <a:endParaRPr lang="en-GB" altLang="en-US" dirty="0"/>
          </a:p>
        </p:txBody>
      </p:sp>
      <p:sp>
        <p:nvSpPr>
          <p:cNvPr id="9219" name="Content Placeholder 2"/>
          <p:cNvSpPr>
            <a:spLocks noGrp="1"/>
          </p:cNvSpPr>
          <p:nvPr>
            <p:ph idx="1"/>
          </p:nvPr>
        </p:nvSpPr>
        <p:spPr/>
        <p:txBody>
          <a:bodyPr/>
          <a:lstStyle/>
          <a:p>
            <a:r>
              <a:rPr lang="en-US" altLang="en-US" dirty="0"/>
              <a:t>… knowledge transfer of (CERN) skills and (CERN) know-how in computing to academic, national laboratories, research institutes, institutional and industrial circles in Member States and other countries </a:t>
            </a:r>
          </a:p>
          <a:p>
            <a:pPr lvl="1"/>
            <a:r>
              <a:rPr lang="en-US" altLang="en-US" dirty="0"/>
              <a:t>With direct or potential applications up to all spheres of the society.</a:t>
            </a:r>
            <a:endParaRPr lang="en-GB"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a:t>The CERN School</a:t>
            </a:r>
            <a:r>
              <a:rPr lang="en-US" altLang="en-US" dirty="0">
                <a:solidFill>
                  <a:srgbClr val="FF0000"/>
                </a:solidFill>
              </a:rPr>
              <a:t>s</a:t>
            </a:r>
            <a:r>
              <a:rPr lang="en-US" altLang="en-US" dirty="0"/>
              <a:t> of computing</a:t>
            </a:r>
            <a:endParaRPr lang="en-GB" altLang="en-US" dirty="0"/>
          </a:p>
        </p:txBody>
      </p:sp>
      <p:sp>
        <p:nvSpPr>
          <p:cNvPr id="10243" name="Content Placeholder 2"/>
          <p:cNvSpPr>
            <a:spLocks noGrp="1"/>
          </p:cNvSpPr>
          <p:nvPr>
            <p:ph idx="1"/>
          </p:nvPr>
        </p:nvSpPr>
        <p:spPr>
          <a:xfrm>
            <a:off x="911424" y="1268760"/>
            <a:ext cx="9520609" cy="4114800"/>
          </a:xfrm>
        </p:spPr>
        <p:txBody>
          <a:bodyPr/>
          <a:lstStyle/>
          <a:p>
            <a:r>
              <a:rPr lang="en-US" altLang="en-US" sz="1800" dirty="0"/>
              <a:t>The </a:t>
            </a:r>
            <a:r>
              <a:rPr lang="en-US" altLang="en-US" sz="1800" dirty="0">
                <a:solidFill>
                  <a:srgbClr val="FF0000"/>
                </a:solidFill>
              </a:rPr>
              <a:t>Main</a:t>
            </a:r>
            <a:r>
              <a:rPr lang="en-US" altLang="en-US" sz="1800" dirty="0"/>
              <a:t> School</a:t>
            </a:r>
          </a:p>
          <a:p>
            <a:pPr lvl="1"/>
            <a:r>
              <a:rPr lang="en-US" altLang="en-US" sz="1800" dirty="0"/>
              <a:t>Two weeks, ~ 60 participants </a:t>
            </a:r>
            <a:r>
              <a:rPr lang="en-US" altLang="en-US" sz="1800" i="1" dirty="0"/>
              <a:t>(58 - 82 in last years)</a:t>
            </a:r>
          </a:p>
          <a:p>
            <a:pPr lvl="1"/>
            <a:r>
              <a:rPr lang="en-US" altLang="en-US" sz="1800" dirty="0"/>
              <a:t>Multiple topics on scientific computing</a:t>
            </a:r>
          </a:p>
          <a:p>
            <a:pPr lvl="1"/>
            <a:r>
              <a:rPr lang="en-US" sz="1800" dirty="0"/>
              <a:t>This school: 69 participants</a:t>
            </a:r>
            <a:endParaRPr lang="en-US" altLang="en-US" sz="1800" dirty="0"/>
          </a:p>
          <a:p>
            <a:r>
              <a:rPr lang="en-US" altLang="en-US" sz="1800" dirty="0"/>
              <a:t>The </a:t>
            </a:r>
            <a:r>
              <a:rPr lang="en-US" altLang="en-US" sz="1800" dirty="0">
                <a:solidFill>
                  <a:srgbClr val="FF0000"/>
                </a:solidFill>
              </a:rPr>
              <a:t>Thematic</a:t>
            </a:r>
            <a:r>
              <a:rPr lang="en-US" altLang="en-US" sz="1800" dirty="0"/>
              <a:t> schools</a:t>
            </a:r>
          </a:p>
          <a:p>
            <a:pPr lvl="1"/>
            <a:r>
              <a:rPr lang="en-US" sz="1800" dirty="0"/>
              <a:t>Goes more in depth on a particular topic</a:t>
            </a:r>
          </a:p>
          <a:p>
            <a:pPr lvl="1"/>
            <a:r>
              <a:rPr lang="en-US" sz="1800" dirty="0"/>
              <a:t>Smaller participation, shorter duration (one week), clear goals</a:t>
            </a:r>
          </a:p>
          <a:p>
            <a:pPr lvl="1"/>
            <a:r>
              <a:rPr lang="en-US" sz="1800" dirty="0"/>
              <a:t>This year, three schools 38, 42, 29 participants</a:t>
            </a:r>
          </a:p>
          <a:p>
            <a:r>
              <a:rPr lang="en-US" altLang="en-US" sz="1800" dirty="0"/>
              <a:t>(New) </a:t>
            </a:r>
            <a:r>
              <a:rPr lang="en-US" altLang="en-US" sz="1800" dirty="0">
                <a:solidFill>
                  <a:srgbClr val="FF0000"/>
                </a:solidFill>
              </a:rPr>
              <a:t>Regional</a:t>
            </a:r>
            <a:r>
              <a:rPr lang="en-US" altLang="en-US" sz="1800" dirty="0"/>
              <a:t> Schools</a:t>
            </a:r>
          </a:p>
          <a:p>
            <a:pPr lvl="1"/>
            <a:r>
              <a:rPr lang="en-US" altLang="en-US" sz="1800" dirty="0"/>
              <a:t>in Santiago, Chile (January 2026)</a:t>
            </a:r>
          </a:p>
          <a:p>
            <a:r>
              <a:rPr lang="en-US" altLang="en-US" sz="1800" dirty="0"/>
              <a:t>This School on </a:t>
            </a:r>
            <a:r>
              <a:rPr lang="en-US" altLang="en-US" sz="1800" dirty="0">
                <a:solidFill>
                  <a:srgbClr val="FF0000"/>
                </a:solidFill>
              </a:rPr>
              <a:t>IT services </a:t>
            </a:r>
            <a:r>
              <a:rPr lang="en-US" altLang="en-US" sz="1800" dirty="0">
                <a:solidFill>
                  <a:srgbClr val="002060"/>
                </a:solidFill>
              </a:rPr>
              <a:t>(November 2025)</a:t>
            </a:r>
          </a:p>
          <a:p>
            <a:r>
              <a:rPr lang="en-US" altLang="en-US" sz="1800" dirty="0"/>
              <a:t>The </a:t>
            </a:r>
            <a:r>
              <a:rPr lang="en-US" altLang="en-US" sz="1800" dirty="0">
                <a:solidFill>
                  <a:srgbClr val="FF0000"/>
                </a:solidFill>
              </a:rPr>
              <a:t>Inverted</a:t>
            </a:r>
            <a:r>
              <a:rPr lang="en-US" altLang="en-US" sz="1800" dirty="0"/>
              <a:t> school</a:t>
            </a:r>
          </a:p>
          <a:p>
            <a:pPr lvl="1"/>
            <a:r>
              <a:rPr lang="en-US" altLang="en-US" sz="1800" dirty="0"/>
              <a:t>It is frequent to find among students real experts on specific topics, and the cumulated knowledge of the students exceeds the one of lecturers. </a:t>
            </a:r>
          </a:p>
          <a:p>
            <a:pPr lvl="1"/>
            <a:r>
              <a:rPr lang="en-US" altLang="en-US" sz="1800" dirty="0"/>
              <a:t>At the end of each school, we invite students to propose some lectures, and we organize an “inverted” school. </a:t>
            </a:r>
            <a:r>
              <a:rPr lang="en-US" altLang="en-US" sz="1800" i="1" dirty="0"/>
              <a:t>“Where students turn into teachers”</a:t>
            </a:r>
          </a:p>
          <a:p>
            <a:pPr lvl="1"/>
            <a:r>
              <a:rPr lang="en-US" altLang="en-US" sz="1800" dirty="0"/>
              <a:t>In 2025, the 16</a:t>
            </a:r>
            <a:r>
              <a:rPr lang="en-US" altLang="en-US" sz="1800" baseline="30000" dirty="0"/>
              <a:t>th</a:t>
            </a:r>
            <a:r>
              <a:rPr lang="en-US" altLang="en-US" sz="1800" dirty="0"/>
              <a:t> edition had 16 lecturers and hundreds participants</a:t>
            </a:r>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98285" y="3645024"/>
            <a:ext cx="1008112" cy="55274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84097" y="2420888"/>
            <a:ext cx="1008112" cy="548020"/>
          </a:xfrm>
          <a:prstGeom prst="rect">
            <a:avLst/>
          </a:prstGeom>
        </p:spPr>
      </p:pic>
      <p:pic>
        <p:nvPicPr>
          <p:cNvPr id="4" name="Picture 3">
            <a:extLst>
              <a:ext uri="{FF2B5EF4-FFF2-40B4-BE49-F238E27FC236}">
                <a16:creationId xmlns:a16="http://schemas.microsoft.com/office/drawing/2014/main" id="{3267876F-62A2-1AF8-062D-E31031E6ADD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84209" y="1340256"/>
            <a:ext cx="1008000" cy="576576"/>
          </a:xfrm>
          <a:prstGeom prst="rect">
            <a:avLst/>
          </a:prstGeom>
        </p:spPr>
      </p:pic>
      <p:pic>
        <p:nvPicPr>
          <p:cNvPr id="5" name="Picture 2" descr="New PNGs for Free Download">
            <a:extLst>
              <a:ext uri="{FF2B5EF4-FFF2-40B4-BE49-F238E27FC236}">
                <a16:creationId xmlns:a16="http://schemas.microsoft.com/office/drawing/2014/main" id="{2AF849A8-25C4-83BD-C798-F5CD23F90F3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9916" y="3573016"/>
            <a:ext cx="1512168"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763635"/>
      </p:ext>
    </p:extLst>
  </p:cSld>
  <p:clrMapOvr>
    <a:masterClrMapping/>
  </p:clrMapOvr>
  <p:transition>
    <p:strips dir="rd"/>
  </p:transition>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SC-Powerpoint Slides template 16-9.potx" id="{027E0948-C768-41B7-8848-C5CEF6FA21B7}" vid="{6460D362-4FC8-4CBF-9B81-10A5355632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CSC-Powerpoint Slides template 16-9-WideScreen</Template>
  <TotalTime>137</TotalTime>
  <Words>3647</Words>
  <Application>Microsoft Office PowerPoint</Application>
  <PresentationFormat>Widescreen</PresentationFormat>
  <Paragraphs>534</Paragraphs>
  <Slides>65</Slides>
  <Notes>6</Notes>
  <HiddenSlides>4</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65</vt:i4>
      </vt:variant>
    </vt:vector>
  </HeadingPairs>
  <TitlesOfParts>
    <vt:vector size="72" baseType="lpstr">
      <vt:lpstr>Arial</vt:lpstr>
      <vt:lpstr>Calibri</vt:lpstr>
      <vt:lpstr>Roboto</vt:lpstr>
      <vt:lpstr>Segoe UI Historic</vt:lpstr>
      <vt:lpstr>StarSymbol</vt:lpstr>
      <vt:lpstr>Wingdings</vt:lpstr>
      <vt:lpstr>On-Screen Presentation 1</vt:lpstr>
      <vt:lpstr>PowerPoint Presentation</vt:lpstr>
      <vt:lpstr>Welcome to the  2nd School of Computing on IT Services</vt:lpstr>
      <vt:lpstr>Who am I ? Alberto – your school director</vt:lpstr>
      <vt:lpstr>CERN’s mission</vt:lpstr>
      <vt:lpstr>A school with a long history</vt:lpstr>
      <vt:lpstr>Mandate and mission</vt:lpstr>
      <vt:lpstr>Bridging science and computing</vt:lpstr>
      <vt:lpstr>An additional side effect …</vt:lpstr>
      <vt:lpstr>The CERN Schools of computing</vt:lpstr>
      <vt:lpstr>CSC Organizers</vt:lpstr>
      <vt:lpstr>The school governance</vt:lpstr>
      <vt:lpstr>The School Advisory Committee</vt:lpstr>
      <vt:lpstr>The 2025 School on IT Services</vt:lpstr>
      <vt:lpstr>The School on IT Services</vt:lpstr>
      <vt:lpstr>This is the second school on IT Services</vt:lpstr>
      <vt:lpstr>The School site is on indico</vt:lpstr>
      <vt:lpstr>The school learning process</vt:lpstr>
      <vt:lpstr>The school learning process</vt:lpstr>
      <vt:lpstr>The Programme – 26 hours of lectures</vt:lpstr>
      <vt:lpstr>We will have 25 (!) lecturers</vt:lpstr>
      <vt:lpstr>The school learning process</vt:lpstr>
      <vt:lpstr>The School culture in “exercises” and “demoes”</vt:lpstr>
      <vt:lpstr>The school learning process</vt:lpstr>
      <vt:lpstr>The exam</vt:lpstr>
      <vt:lpstr>The “self evaluation” is part of the learning process</vt:lpstr>
      <vt:lpstr>The “self evaluation” is part of the learning process</vt:lpstr>
      <vt:lpstr>The “self evaluation” is part of the learning process</vt:lpstr>
      <vt:lpstr>The “self evaluation” is part of the learning process</vt:lpstr>
      <vt:lpstr>The school learning process</vt:lpstr>
      <vt:lpstr>Lunches and Coffee breaks (and Thursday Dinner)</vt:lpstr>
      <vt:lpstr>School rules …</vt:lpstr>
      <vt:lpstr>School rule #1</vt:lpstr>
      <vt:lpstr>School rule #2</vt:lpstr>
      <vt:lpstr>School rule #3</vt:lpstr>
      <vt:lpstr>WhatsApp group</vt:lpstr>
      <vt:lpstr>Why a School on IT Services ?</vt:lpstr>
      <vt:lpstr>The need for computing in research</vt:lpstr>
      <vt:lpstr>Computing performance has grown exponentially</vt:lpstr>
      <vt:lpstr>Computing performance has grown exponentially</vt:lpstr>
      <vt:lpstr>Computing performance has grown exponentially</vt:lpstr>
      <vt:lpstr>Computing performance has grown exponentially</vt:lpstr>
      <vt:lpstr>Computing performance has grown exponentially</vt:lpstr>
      <vt:lpstr>Computing performance has grown exponentially</vt:lpstr>
      <vt:lpstr>The need for computing in research</vt:lpstr>
      <vt:lpstr>What is a scientific computing infrastructure ?</vt:lpstr>
      <vt:lpstr>Why services ?</vt:lpstr>
      <vt:lpstr>Example of Storage services</vt:lpstr>
      <vt:lpstr>In general we need to find compromises</vt:lpstr>
      <vt:lpstr>But finding the right balance is not as simple</vt:lpstr>
      <vt:lpstr>Reality is more complicated than models</vt:lpstr>
      <vt:lpstr>Same as in normal industry ...</vt:lpstr>
      <vt:lpstr>Computing industry is following</vt:lpstr>
      <vt:lpstr>Where are we heading ?</vt:lpstr>
      <vt:lpstr>What has recently changed ?</vt:lpstr>
      <vt:lpstr>Has something changed, recently ?</vt:lpstr>
      <vt:lpstr>Has something changed, recently ?</vt:lpstr>
      <vt:lpstr>Has something changed, recently ?</vt:lpstr>
      <vt:lpstr>Where will we see most spectacular changes ?</vt:lpstr>
      <vt:lpstr>Take home message:</vt:lpstr>
      <vt:lpstr>Statement from the past chair of the school advisory board …</vt:lpstr>
      <vt:lpstr>It is a small world …</vt:lpstr>
      <vt:lpstr>It is a small world …</vt:lpstr>
      <vt:lpstr>CSC 2025, Lund, Sweden</vt:lpstr>
      <vt:lpstr>CSC 2025 on IT Services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73</cp:revision>
  <dcterms:created xsi:type="dcterms:W3CDTF">2023-05-30T15:24:10Z</dcterms:created>
  <dcterms:modified xsi:type="dcterms:W3CDTF">2025-11-02T19:23:17Z</dcterms:modified>
</cp:coreProperties>
</file>