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6"/>
  </p:notesMasterIdLst>
  <p:handoutMasterIdLst>
    <p:handoutMasterId r:id="rId17"/>
  </p:handoutMasterIdLst>
  <p:sldIdLst>
    <p:sldId id="263" r:id="rId4"/>
    <p:sldId id="416" r:id="rId5"/>
    <p:sldId id="424" r:id="rId6"/>
    <p:sldId id="425" r:id="rId7"/>
    <p:sldId id="426" r:id="rId8"/>
    <p:sldId id="427" r:id="rId9"/>
    <p:sldId id="428" r:id="rId10"/>
    <p:sldId id="429" r:id="rId11"/>
    <p:sldId id="430" r:id="rId12"/>
    <p:sldId id="431" r:id="rId13"/>
    <p:sldId id="432" r:id="rId14"/>
    <p:sldId id="274" r:id="rId1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416"/>
            <p14:sldId id="424"/>
            <p14:sldId id="425"/>
            <p14:sldId id="426"/>
            <p14:sldId id="427"/>
            <p14:sldId id="428"/>
            <p14:sldId id="429"/>
            <p14:sldId id="430"/>
            <p14:sldId id="431"/>
            <p14:sldId id="432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FFB100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51" autoAdjust="0"/>
    <p:restoredTop sz="94932" autoAdjust="0"/>
  </p:normalViewPr>
  <p:slideViewPr>
    <p:cSldViewPr>
      <p:cViewPr varScale="1">
        <p:scale>
          <a:sx n="149" d="100"/>
          <a:sy n="149" d="100"/>
        </p:scale>
        <p:origin x="18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276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606722-A8A6-74A1-AE3D-9E7E63E0A0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/>
              <a:t>17 august / 7th BI FCC</a:t>
            </a:r>
          </a:p>
          <a:p>
            <a:r>
              <a:rPr lang="en-GB"/>
              <a:t>
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1478C-2328-F3B4-841B-81BCA5CCF7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38491-E544-494E-B43F-CE16CE77C2C5}" type="datetimeFigureOut">
              <a:rPr lang="en-CH" smtClean="0"/>
              <a:t>22.09.2025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11E5EF-2C29-F448-270A-C7891CB1F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145698-8AB3-8E57-AC0C-43D52D8C479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23236-BFB6-EE44-8792-02AF42D8199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628942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19.09.25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37484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50A2B0-D13E-F47A-D3E9-172D0D06A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4A3801-ABB6-4E55-108C-9736021133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029D25-C88E-8255-BDB9-D9CF99DB3F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20FD300-928B-56D7-7F8E-F98F5F53485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463BB-CCF9-A41B-6E97-F91295D7C8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53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A72B6-228C-73D2-914C-A4CA33049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2C65BC-B9DE-EA65-9F54-32D6FB9B91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C82717-FE26-0755-B06E-CC02223679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2F753120-AB2C-D0F9-3D50-DD82B628D6A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EC355-9728-B443-C209-A18E7AC7C4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5144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6392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4664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BB9CA-6ADC-1F6E-165F-FF9B8D929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D0A63E-F6BA-A8FB-DAB8-E5CC996402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1210A2-6B68-AD65-5EDA-13DE2F701E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64700851-CBAE-43C7-6079-1B2B4791461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B8E00F-1D09-5FC1-66E2-11BB89785D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3703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9E465-0618-95FC-9299-0AD9736B7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B6050B-4D9F-1EE1-3CC9-E091816F20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F73CCB-9241-7871-CB5C-19682F6477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DB412312-A914-EEED-A675-37DD36A6C5C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C23B44-22D2-0A92-FDD3-0665D74912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1163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1F6D6-EABF-D814-7F3A-A447D1CD6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23C659-D849-F816-CF37-098F44940F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D07B2-8114-B9CC-46C6-D280C4A27A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2374F120-A335-4C1D-AA67-E9BCA62CD56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D2045-02F5-AAE6-DD11-ECF7EA40B9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4150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2DD34-6BA3-B901-8563-CF3DB0B1E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8881D9-FC76-7313-1FA6-C6B6566FD3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3751F4-D2D8-A6B2-10FD-E7A1E886F0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0DF62799-D458-DC00-D591-93B7581FD0E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E2D81C-77AD-0E19-E308-CB8B54A0E2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7007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C2749-2504-3403-E02E-5DE2EB173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064D4C-FF2E-E8D6-D551-D398E863D2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74D813-8E15-D0F3-9AB9-DD03F354FD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094FDA44-64FD-8D48-EE7F-F49D556879B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322DAA-BAD7-69A2-61F9-F22585F452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3788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1A928-9AD6-E1B0-4660-BA5A3DA7C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1E1785-B4E0-2955-CE23-D3B658D401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F4865C-2C6D-B5A4-803D-6F8D3BED6C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FF5F615-A642-A158-521D-C9D2E3630AC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17E66A-3A11-6207-CA5D-5A27C7C08C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2647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4BD2D-D3A9-091D-FF1F-44A5FF16A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161597-74BC-CA5F-03D0-7B9B59EBA4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A36761-D0AC-C217-F564-03ADC0C8DE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11413EC-0187-C57E-1013-017FFAFF53F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AT"/>
              <a:t>17 august / 7th BI FCC</a:t>
            </a:r>
          </a:p>
          <a:p>
            <a:r>
              <a:rPr lang="de-AT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2B2055-2D83-1C31-2B99-E3AECC2A38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2489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950" y="1573138"/>
            <a:ext cx="8263350" cy="1790700"/>
          </a:xfrm>
        </p:spPr>
        <p:txBody>
          <a:bodyPr/>
          <a:lstStyle/>
          <a:p>
            <a:r>
              <a:rPr lang="en-GB" dirty="0"/>
              <a:t>Beam Instrumentation Pre-TDR work package breakdown</a:t>
            </a:r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800" y="3363838"/>
            <a:ext cx="8263350" cy="1241822"/>
          </a:xfrm>
        </p:spPr>
        <p:txBody>
          <a:bodyPr/>
          <a:lstStyle/>
          <a:p>
            <a:r>
              <a:rPr lang="en-US" dirty="0"/>
              <a:t>Robert Kieffer, and Thibaut Lefevre, on behalf of the CERN BI group.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07830" y="51470"/>
            <a:ext cx="4428266" cy="2798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2"/>
                </a:solidFill>
              </a:rPr>
              <a:t>September 22th 2025,  BI FCC meeting</a:t>
            </a:r>
            <a:endParaRPr lang="en-GB" sz="900" b="1" dirty="0">
              <a:solidFill>
                <a:schemeClr val="bg2"/>
              </a:solidFill>
            </a:endParaRPr>
          </a:p>
          <a:p>
            <a:pPr>
              <a:lnSpc>
                <a:spcPts val="1238"/>
              </a:lnSpc>
            </a:pP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912C1-22BE-AACE-FC31-5F07FB4E3C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4E25E0-97A9-5E60-84AC-D448275A83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40983301-D777-6878-7F4F-36F72EE44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98" y="576571"/>
            <a:ext cx="8826981" cy="409774"/>
          </a:xfrm>
        </p:spPr>
        <p:txBody>
          <a:bodyPr/>
          <a:lstStyle/>
          <a:p>
            <a:r>
              <a:rPr lang="en-GB" dirty="0">
                <a:sym typeface="Wingdings" pitchFamily="2" charset="2"/>
              </a:rPr>
              <a:t>Task 8: </a:t>
            </a:r>
            <a:r>
              <a:rPr lang="en-GB" dirty="0"/>
              <a:t>Luminosity monitoring</a:t>
            </a:r>
            <a:r>
              <a:rPr lang="en-CH" dirty="0"/>
              <a:t> </a:t>
            </a:r>
            <a:endParaRPr lang="en-GB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352035D-7E4A-E34C-9E6A-2B32BB26FBF6}"/>
              </a:ext>
            </a:extLst>
          </p:cNvPr>
          <p:cNvSpPr txBox="1">
            <a:spLocks/>
          </p:cNvSpPr>
          <p:nvPr/>
        </p:nvSpPr>
        <p:spPr>
          <a:xfrm>
            <a:off x="238092" y="1312658"/>
            <a:ext cx="8926417" cy="3158202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b="1" dirty="0"/>
              <a:t>Current stage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err="1"/>
              <a:t>BhaBha</a:t>
            </a:r>
            <a:r>
              <a:rPr lang="en-GB" dirty="0"/>
              <a:t> monitoring sensors for the bunch by bunch luminosity, collaboration with KEK </a:t>
            </a:r>
            <a:r>
              <a:rPr lang="en-GB" dirty="0" err="1"/>
              <a:t>LumibelleII</a:t>
            </a:r>
            <a:r>
              <a:rPr lang="en-GB" dirty="0"/>
              <a:t> project who have a similar monitoring system based on Diamond and LGAD sensors.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err="1"/>
              <a:t>Beamstrhalung</a:t>
            </a:r>
            <a:r>
              <a:rPr lang="en-GB" dirty="0"/>
              <a:t> profile monitoring instrument screens in the dedicated BS extraction channels to feedback on the IP tuning. Very high radiation levels expected need for non-invasive monitors to avoid damage (new PhD starting on this in October 2025 in BI)</a:t>
            </a:r>
          </a:p>
          <a:p>
            <a:pPr lvl="0"/>
            <a:endParaRPr lang="en-CH" b="1" dirty="0"/>
          </a:p>
          <a:p>
            <a:r>
              <a:rPr lang="en-CH" b="1" dirty="0"/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Test of potential technologies for those instruments in existing facilities.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Design and integration in the four experimental insertions</a:t>
            </a:r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72409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4B1A3-4DB7-00D1-77CC-FB14C7F25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F21F0C-31C1-D590-6462-093513E15B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4036355-D201-AA0F-6D1D-D657CC7C6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98" y="576571"/>
            <a:ext cx="8826981" cy="409774"/>
          </a:xfrm>
        </p:spPr>
        <p:txBody>
          <a:bodyPr/>
          <a:lstStyle/>
          <a:p>
            <a:r>
              <a:rPr lang="en-US" dirty="0">
                <a:sym typeface="Wingdings" pitchFamily="2" charset="2"/>
              </a:rPr>
              <a:t>Conclusion Outlook</a:t>
            </a:r>
            <a:endParaRPr lang="en-GB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3618D53-3115-CFCA-0D6F-5E12C944EDD0}"/>
              </a:ext>
            </a:extLst>
          </p:cNvPr>
          <p:cNvSpPr txBox="1">
            <a:spLocks/>
          </p:cNvSpPr>
          <p:nvPr/>
        </p:nvSpPr>
        <p:spPr>
          <a:xfrm>
            <a:off x="238092" y="1312658"/>
            <a:ext cx="8926417" cy="3158202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/>
              <a:t>There is a lot of different topics with a very heterogeneous level of advancement. </a:t>
            </a:r>
          </a:p>
          <a:p>
            <a:pPr lvl="0"/>
            <a:endParaRPr lang="en-US" b="1" dirty="0"/>
          </a:p>
          <a:p>
            <a:pPr lvl="0"/>
            <a:r>
              <a:rPr lang="en-US" b="1" dirty="0"/>
              <a:t>Huge amount of work ahead to design the needed instruments and industrialize them.</a:t>
            </a:r>
          </a:p>
          <a:p>
            <a:pPr lvl="0"/>
            <a:endParaRPr lang="en-US" b="1" dirty="0"/>
          </a:p>
          <a:p>
            <a:pPr lvl="0"/>
            <a:r>
              <a:rPr lang="en-US" b="1" dirty="0"/>
              <a:t>Up to now the instrumentation related work has mainly been focused on the FCC collider rings but the booster and injector will also require dedicated studies. </a:t>
            </a:r>
          </a:p>
          <a:p>
            <a:pPr lvl="0"/>
            <a:endParaRPr lang="en-US" b="1" dirty="0"/>
          </a:p>
          <a:p>
            <a:pPr lvl="0"/>
            <a:r>
              <a:rPr lang="en-US" b="1" dirty="0"/>
              <a:t>Discussion started with PSI for the injectors and with CEA for the booster.</a:t>
            </a:r>
            <a:endParaRPr lang="en-CH" b="1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78953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feld 3">
            <a:extLst>
              <a:ext uri="{FF2B5EF4-FFF2-40B4-BE49-F238E27FC236}">
                <a16:creationId xmlns:a16="http://schemas.microsoft.com/office/drawing/2014/main" id="{F12F47E0-2333-DE5F-2BFD-0C979E079740}"/>
              </a:ext>
            </a:extLst>
          </p:cNvPr>
          <p:cNvSpPr txBox="1"/>
          <p:nvPr/>
        </p:nvSpPr>
        <p:spPr>
          <a:xfrm>
            <a:off x="3829644" y="5147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Robert Kieffer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0D1B46F4-374E-8867-BA84-D385C41723A3}"/>
              </a:ext>
            </a:extLst>
          </p:cNvPr>
          <p:cNvSpPr txBox="1"/>
          <p:nvPr/>
        </p:nvSpPr>
        <p:spPr>
          <a:xfrm>
            <a:off x="1007831" y="5147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3BB4F-4D72-69C7-E0CA-20A3A1B51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B71E2-F01D-B1B0-9446-551F3B78D7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EBD0A732-221F-9FE1-3CAE-4A1790547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865" y="695457"/>
            <a:ext cx="8682241" cy="409774"/>
          </a:xfrm>
        </p:spPr>
        <p:txBody>
          <a:bodyPr/>
          <a:lstStyle/>
          <a:p>
            <a:r>
              <a:rPr lang="en-US" dirty="0"/>
              <a:t>Aim of the talk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8DD1E88-6D24-6C0C-6DAC-3FF6282D94F9}"/>
              </a:ext>
            </a:extLst>
          </p:cNvPr>
          <p:cNvSpPr txBox="1">
            <a:spLocks/>
          </p:cNvSpPr>
          <p:nvPr/>
        </p:nvSpPr>
        <p:spPr>
          <a:xfrm>
            <a:off x="251520" y="1419622"/>
            <a:ext cx="2965069" cy="3723878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ym typeface="Wingdings" pitchFamily="2" charset="2"/>
              </a:rPr>
              <a:t>Today we will describe the proposal for the Work Package 3.4.7 dedicated to the FCC Beam Instrumentation management for the Pre-TDR phase (2025 -2028)</a:t>
            </a:r>
            <a:endParaRPr lang="en-GB" sz="1800" dirty="0"/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C26DC94C-9E10-F9AA-D707-F27FAD29DE79}"/>
              </a:ext>
            </a:extLst>
          </p:cNvPr>
          <p:cNvSpPr txBox="1">
            <a:spLocks/>
          </p:cNvSpPr>
          <p:nvPr/>
        </p:nvSpPr>
        <p:spPr>
          <a:xfrm>
            <a:off x="3587993" y="651063"/>
            <a:ext cx="5220072" cy="3927416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Task 1: Coordination, Collaboration and Cost/Industrialisation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Task 2: </a:t>
            </a:r>
            <a:r>
              <a:rPr lang="en-GB" dirty="0"/>
              <a:t>Beam Intensity and Tune Monitoring</a:t>
            </a:r>
            <a:r>
              <a:rPr lang="en-CH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Task 3: </a:t>
            </a:r>
            <a:r>
              <a:rPr lang="en-GB" dirty="0"/>
              <a:t>Beam Loss Monitoring</a:t>
            </a:r>
            <a:r>
              <a:rPr lang="en-CH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Task 4: </a:t>
            </a:r>
            <a:r>
              <a:rPr lang="en-GB" dirty="0"/>
              <a:t>Beam Position Monitoring</a:t>
            </a:r>
            <a:r>
              <a:rPr lang="en-CH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Task 5: </a:t>
            </a:r>
            <a:r>
              <a:rPr lang="en-GB" dirty="0"/>
              <a:t>Transverse Beam Size/Profile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Task 6: </a:t>
            </a:r>
            <a:r>
              <a:rPr lang="en-GB" dirty="0"/>
              <a:t>Longitudinal profile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Task 7: Energy </a:t>
            </a:r>
            <a:r>
              <a:rPr lang="pt-BR" dirty="0" err="1"/>
              <a:t>Calibration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en-GB" dirty="0"/>
              <a:t>Polarisation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Task 8: </a:t>
            </a:r>
            <a:r>
              <a:rPr lang="en-GB" dirty="0"/>
              <a:t>Luminosity monitoring</a:t>
            </a:r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GB" sz="1800" b="1" dirty="0"/>
          </a:p>
          <a:p>
            <a:endParaRPr lang="en-GB" sz="1800" b="1" dirty="0"/>
          </a:p>
          <a:p>
            <a:r>
              <a:rPr lang="en-CH" sz="1800" dirty="0"/>
              <a:t>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840385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F1F03-DAEC-040C-7EC7-5B49F86F9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89FDEE-DF92-5E6C-7520-C2FE23AB8A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1D41882-D26A-0511-8411-3676AB160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98" y="576571"/>
            <a:ext cx="8826981" cy="409774"/>
          </a:xfrm>
        </p:spPr>
        <p:txBody>
          <a:bodyPr/>
          <a:lstStyle/>
          <a:p>
            <a:r>
              <a:rPr lang="en-GB" dirty="0">
                <a:sym typeface="Wingdings" pitchFamily="2" charset="2"/>
              </a:rPr>
              <a:t>Task 1: Coordination, Collaboration and Cost/Industrialisation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ABA3E5C-C08A-A302-A3BE-A8E4B9535AD6}"/>
              </a:ext>
            </a:extLst>
          </p:cNvPr>
          <p:cNvSpPr txBox="1">
            <a:spLocks/>
          </p:cNvSpPr>
          <p:nvPr/>
        </p:nvSpPr>
        <p:spPr>
          <a:xfrm>
            <a:off x="217583" y="1707654"/>
            <a:ext cx="8926417" cy="3158202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ym typeface="Wingdings" pitchFamily="2" charset="2"/>
              </a:rPr>
              <a:t>External collaborations for the FCC beam instrumentation R&amp;D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itchFamily="2" charset="2"/>
              </a:rPr>
              <a:t>KIT : EOS for longitudinal profile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itchFamily="2" charset="2"/>
              </a:rPr>
              <a:t>ALBA / Uni Milano :  X- ray Heterodyne Near Field Speckles for transverse profile.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itchFamily="2" charset="2"/>
              </a:rPr>
              <a:t>EIC Brookhaven : synergies on polarised beam and lepton machine instrumentation.</a:t>
            </a:r>
          </a:p>
          <a:p>
            <a:pPr marL="285750" indent="-285750">
              <a:buFontTx/>
              <a:buChar char="-"/>
            </a:pPr>
            <a:r>
              <a:rPr lang="en-GB" sz="1400" dirty="0" err="1">
                <a:sym typeface="Wingdings" pitchFamily="2" charset="2"/>
              </a:rPr>
              <a:t>IJCLab</a:t>
            </a:r>
            <a:r>
              <a:rPr lang="en-GB" sz="1400" dirty="0">
                <a:sym typeface="Wingdings" pitchFamily="2" charset="2"/>
              </a:rPr>
              <a:t> : polarimetry and related laser developments.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itchFamily="2" charset="2"/>
              </a:rPr>
              <a:t>SOLARIS : BPM test line / Tune measurement developments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itchFamily="2" charset="2"/>
              </a:rPr>
              <a:t>KEK : Synchrotron radiation transverse profile techniques.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itchFamily="2" charset="2"/>
              </a:rPr>
              <a:t>(Apologies if any institute is missing from that list)</a:t>
            </a:r>
          </a:p>
          <a:p>
            <a:pPr marL="285750" indent="-285750">
              <a:buFontTx/>
              <a:buChar char="-"/>
            </a:pPr>
            <a:endParaRPr lang="en-GB" sz="1400" dirty="0">
              <a:sym typeface="Wingdings" pitchFamily="2" charset="2"/>
            </a:endParaRPr>
          </a:p>
          <a:p>
            <a:r>
              <a:rPr lang="en-GB" sz="1400" b="1" dirty="0">
                <a:sym typeface="Wingdings" pitchFamily="2" charset="2"/>
              </a:rPr>
              <a:t>Industrialisation and cost optimisation</a:t>
            </a:r>
          </a:p>
          <a:p>
            <a:r>
              <a:rPr lang="en-GB" sz="1400" dirty="0">
                <a:sym typeface="Wingdings" pitchFamily="2" charset="2"/>
              </a:rPr>
              <a:t>Solutions needed for instruments that will be produced in large quantities : BPMs ,  BLMs </a:t>
            </a:r>
          </a:p>
          <a:p>
            <a:endParaRPr lang="en-GB" sz="1400" dirty="0">
              <a:sym typeface="Wingdings" pitchFamily="2" charset="2"/>
            </a:endParaRPr>
          </a:p>
          <a:p>
            <a:endParaRPr lang="en-GB" sz="1400" dirty="0">
              <a:sym typeface="Wingdings" pitchFamily="2" charset="2"/>
            </a:endParaRPr>
          </a:p>
          <a:p>
            <a:endParaRPr lang="en-GB" sz="1400" dirty="0">
              <a:sym typeface="Wingdings" pitchFamily="2" charset="2"/>
            </a:endParaRPr>
          </a:p>
          <a:p>
            <a:endParaRPr lang="en-GB" sz="1400" dirty="0">
              <a:sym typeface="Wingdings" pitchFamily="2" charset="2"/>
            </a:endParaRPr>
          </a:p>
          <a:p>
            <a:endParaRPr lang="en-GB" sz="1400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>
              <a:sym typeface="Wingdings" pitchFamily="2" charset="2"/>
            </a:endParaRPr>
          </a:p>
          <a:p>
            <a:endParaRPr lang="en-GB" sz="1800" b="1" dirty="0">
              <a:sym typeface="Wingdings" pitchFamily="2" charset="2"/>
            </a:endParaRP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095301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24D7D-6786-6CCA-09A9-73BAFD53B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C0306A-50CC-EE14-CCBA-0FAFB974A0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8B6F2BE-AFDE-AE60-C73F-F23DD4ECA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98" y="576571"/>
            <a:ext cx="8826981" cy="409774"/>
          </a:xfrm>
        </p:spPr>
        <p:txBody>
          <a:bodyPr/>
          <a:lstStyle/>
          <a:p>
            <a:r>
              <a:rPr lang="en-GB" dirty="0">
                <a:sym typeface="Wingdings" pitchFamily="2" charset="2"/>
              </a:rPr>
              <a:t>Task 2: </a:t>
            </a:r>
            <a:r>
              <a:rPr lang="en-GB" dirty="0"/>
              <a:t>Beam Intensity and Tune Monitoring</a:t>
            </a:r>
            <a:r>
              <a:rPr lang="en-CH" dirty="0"/>
              <a:t> </a:t>
            </a:r>
            <a:endParaRPr lang="en-GB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1CC1898-7DD2-D555-D0E9-7FC12979F90D}"/>
              </a:ext>
            </a:extLst>
          </p:cNvPr>
          <p:cNvSpPr txBox="1">
            <a:spLocks/>
          </p:cNvSpPr>
          <p:nvPr/>
        </p:nvSpPr>
        <p:spPr>
          <a:xfrm>
            <a:off x="238092" y="1312658"/>
            <a:ext cx="8926417" cy="3158202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b="1" dirty="0"/>
              <a:t>Current stage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Collect the specifications for beam intensity and tune measurements in the </a:t>
            </a:r>
            <a:r>
              <a:rPr lang="en-GB" dirty="0" err="1"/>
              <a:t>FCCee</a:t>
            </a:r>
            <a:r>
              <a:rPr lang="en-GB" dirty="0"/>
              <a:t> collider rings from others WP in terms of resolution, accuracy and dynamic range. </a:t>
            </a:r>
            <a:endParaRPr lang="en-CH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Design of tune monitoring systems adapting existing technologies.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A dedicated line for R&amp;D is foreseen to be installed at the </a:t>
            </a:r>
            <a:r>
              <a:rPr lang="en-GB" b="1" dirty="0"/>
              <a:t>Solaris light source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0"/>
            <a:r>
              <a:rPr lang="en-GB" b="1" dirty="0"/>
              <a:t>Work to be started after the project approval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Design both DC beam and bunch-by-bunch intensity measurement systems </a:t>
            </a:r>
            <a:endParaRPr lang="en-CH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5186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268AC-AF9F-9117-0801-0D5748706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85F50C-D9BA-3ED8-E834-D13C35B5FA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8C35E401-0042-F871-2891-4A710C577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98" y="576571"/>
            <a:ext cx="8826981" cy="409774"/>
          </a:xfrm>
        </p:spPr>
        <p:txBody>
          <a:bodyPr/>
          <a:lstStyle/>
          <a:p>
            <a:r>
              <a:rPr lang="en-GB" dirty="0">
                <a:sym typeface="Wingdings" pitchFamily="2" charset="2"/>
              </a:rPr>
              <a:t>Task 3: </a:t>
            </a:r>
            <a:r>
              <a:rPr lang="en-GB" dirty="0"/>
              <a:t>Beam Loss Monitoring</a:t>
            </a:r>
            <a:r>
              <a:rPr lang="en-CH" dirty="0"/>
              <a:t> </a:t>
            </a:r>
            <a:endParaRPr lang="en-GB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BE45BA2-2138-D4B4-D537-63942006843F}"/>
              </a:ext>
            </a:extLst>
          </p:cNvPr>
          <p:cNvSpPr txBox="1">
            <a:spLocks/>
          </p:cNvSpPr>
          <p:nvPr/>
        </p:nvSpPr>
        <p:spPr>
          <a:xfrm>
            <a:off x="238092" y="1312658"/>
            <a:ext cx="8926417" cy="3158202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b="1" dirty="0"/>
              <a:t>Current stage (</a:t>
            </a:r>
            <a:r>
              <a:rPr lang="en-US" dirty="0"/>
              <a:t>conceptual stage) </a:t>
            </a:r>
            <a:endParaRPr lang="en-GB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Collect the specifications for the </a:t>
            </a:r>
            <a:r>
              <a:rPr lang="en-GB" dirty="0" err="1"/>
              <a:t>FCCee</a:t>
            </a:r>
            <a:r>
              <a:rPr lang="en-GB" dirty="0"/>
              <a:t> BLM system linked to Machine protection and operation needs: </a:t>
            </a:r>
            <a:r>
              <a:rPr lang="en-GB" b="1" dirty="0"/>
              <a:t>fast bunch by bunch monitors and slower (turn by turn) monitors</a:t>
            </a:r>
            <a:endParaRPr lang="en-CH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Design</a:t>
            </a:r>
            <a:r>
              <a:rPr lang="en-GB" dirty="0"/>
              <a:t> a BLM monitoring system capable of identifying losses from </a:t>
            </a:r>
            <a:r>
              <a:rPr lang="en-GB" b="1" dirty="0"/>
              <a:t>main rings vs booster</a:t>
            </a:r>
          </a:p>
          <a:p>
            <a:r>
              <a:rPr lang="en-CH" b="1" dirty="0"/>
              <a:t>	-&gt; </a:t>
            </a:r>
            <a:r>
              <a:rPr lang="en-GB" dirty="0"/>
              <a:t>Simulation for the placement of ionisation chambers currently on going.</a:t>
            </a:r>
          </a:p>
          <a:p>
            <a:endParaRPr lang="en-CH" b="1" dirty="0"/>
          </a:p>
          <a:p>
            <a:r>
              <a:rPr lang="en-CH" b="1" dirty="0"/>
              <a:t>Next steps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Design </a:t>
            </a:r>
            <a:r>
              <a:rPr lang="en-GB" dirty="0"/>
              <a:t>Beam loss monitors insensitive to SR X/g-rays. </a:t>
            </a:r>
            <a:endParaRPr lang="en-CH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Design a Rad-hard, rad-tolerant arc cell electronic acquisition system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Prototyping </a:t>
            </a:r>
            <a:r>
              <a:rPr lang="en-US" dirty="0"/>
              <a:t>phase will only </a:t>
            </a:r>
            <a:r>
              <a:rPr lang="en-US" b="1" dirty="0"/>
              <a:t>start in 2028 </a:t>
            </a:r>
            <a:r>
              <a:rPr lang="en-US" dirty="0"/>
              <a:t>when budget will be available.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</a:t>
            </a:r>
            <a:r>
              <a:rPr lang="en-GB" dirty="0" err="1"/>
              <a:t>arge</a:t>
            </a:r>
            <a:r>
              <a:rPr lang="en-GB" dirty="0"/>
              <a:t> number of units</a:t>
            </a:r>
            <a:r>
              <a:rPr lang="en-US" dirty="0"/>
              <a:t> to be produced (</a:t>
            </a:r>
            <a:r>
              <a:rPr lang="en-GB" dirty="0"/>
              <a:t>10000</a:t>
            </a:r>
            <a:r>
              <a:rPr lang="en-US" dirty="0"/>
              <a:t>) will require three years </a:t>
            </a:r>
            <a:r>
              <a:rPr lang="en-GB" dirty="0"/>
              <a:t>industrialisation </a:t>
            </a:r>
            <a:r>
              <a:rPr lang="en-US" dirty="0"/>
              <a:t>study </a:t>
            </a:r>
            <a:r>
              <a:rPr lang="en-GB" dirty="0"/>
              <a:t>for cost </a:t>
            </a:r>
            <a:r>
              <a:rPr lang="en-US" dirty="0"/>
              <a:t>optimization. </a:t>
            </a:r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3958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1C1F15-B961-7369-E0D1-B06D115F1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E6FBCB-0E1C-8784-C571-940AD12DA9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22D0B4EA-1C0B-972A-B58A-43E33016C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98" y="576571"/>
            <a:ext cx="8826981" cy="409774"/>
          </a:xfrm>
        </p:spPr>
        <p:txBody>
          <a:bodyPr/>
          <a:lstStyle/>
          <a:p>
            <a:r>
              <a:rPr lang="en-GB" dirty="0">
                <a:sym typeface="Wingdings" pitchFamily="2" charset="2"/>
              </a:rPr>
              <a:t>Task 4: </a:t>
            </a:r>
            <a:r>
              <a:rPr lang="en-GB" dirty="0"/>
              <a:t>Beam Position Monitoring</a:t>
            </a:r>
            <a:r>
              <a:rPr lang="en-CH" dirty="0"/>
              <a:t> </a:t>
            </a:r>
            <a:endParaRPr lang="en-GB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E84E8BB-BCB5-D78E-D4E7-76776DC3CC5A}"/>
              </a:ext>
            </a:extLst>
          </p:cNvPr>
          <p:cNvSpPr txBox="1">
            <a:spLocks/>
          </p:cNvSpPr>
          <p:nvPr/>
        </p:nvSpPr>
        <p:spPr>
          <a:xfrm>
            <a:off x="238092" y="1312657"/>
            <a:ext cx="8926417" cy="3735877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b="1" dirty="0"/>
              <a:t>Current stage focussed on arc BPM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EMG Simulations of the pickup design to evaluate signal strength and heat load (CST).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Test at CLEAR of similar BPM, new line for R&amp;D in Solaris.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Collect the expected BPM precision requirement : 10um after BBA</a:t>
            </a:r>
          </a:p>
          <a:p>
            <a:pPr lvl="0"/>
            <a:endParaRPr lang="en-GB" b="1" dirty="0"/>
          </a:p>
          <a:p>
            <a:pPr lvl="0"/>
            <a:endParaRPr lang="en-CH" b="1" dirty="0"/>
          </a:p>
          <a:p>
            <a:r>
              <a:rPr lang="en-CH" b="1" dirty="0"/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Mechanical design of the BPM integrated into the machine layout and associated tolerances.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Design of the water cooling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Prototyping and validation of new designs in lab and beam tests (CLEAR and Solaris).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Work more actively on IR BPM requiring more precision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Design of a cost efficient acquisition system for turn by turn, rad-hard electronics in bunker.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Industrialisation study for cost optimisation (expected need of &gt;9000 BPM )</a:t>
            </a:r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51328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E5C65-C2D8-F26D-803D-74FB37B4B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FC31D3-4830-498B-C98D-17C1C8F973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320E79C-D5B7-D3FF-816B-E30CF59DB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98" y="576571"/>
            <a:ext cx="8826981" cy="409774"/>
          </a:xfrm>
        </p:spPr>
        <p:txBody>
          <a:bodyPr/>
          <a:lstStyle/>
          <a:p>
            <a:r>
              <a:rPr lang="en-GB" dirty="0">
                <a:sym typeface="Wingdings" pitchFamily="2" charset="2"/>
              </a:rPr>
              <a:t>Task 5: </a:t>
            </a:r>
            <a:r>
              <a:rPr lang="en-GB" dirty="0"/>
              <a:t>Transverse Beam Size/Profile Monitoring</a:t>
            </a:r>
            <a:r>
              <a:rPr lang="en-CH" dirty="0"/>
              <a:t> </a:t>
            </a:r>
            <a:endParaRPr lang="en-GB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75B0251-9D19-7EB9-2389-295F265A73F0}"/>
              </a:ext>
            </a:extLst>
          </p:cNvPr>
          <p:cNvSpPr txBox="1">
            <a:spLocks/>
          </p:cNvSpPr>
          <p:nvPr/>
        </p:nvSpPr>
        <p:spPr>
          <a:xfrm>
            <a:off x="238092" y="1312658"/>
            <a:ext cx="8926417" cy="3158202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b="1" dirty="0"/>
              <a:t>Current stage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Design and prototype of a Beam Size monitoring system based on Synchrotron Radiation interferometer</a:t>
            </a:r>
            <a:endParaRPr lang="en-CH" dirty="0"/>
          </a:p>
          <a:p>
            <a:pPr lvl="1"/>
            <a:r>
              <a:rPr lang="en-US" dirty="0"/>
              <a:t>Simulations of the Synchrotron radiation source properties and of the SR extraction system.</a:t>
            </a:r>
            <a:endParaRPr lang="en-CH" dirty="0"/>
          </a:p>
          <a:p>
            <a:pPr lvl="1"/>
            <a:r>
              <a:rPr lang="en-GB" dirty="0"/>
              <a:t>X-ray monitor systems using Pinhole imaging systems and </a:t>
            </a:r>
            <a:r>
              <a:rPr lang="en-US" dirty="0"/>
              <a:t>interferometric systems HNFS (collaboration with external partners)</a:t>
            </a:r>
            <a:endParaRPr lang="en-CH" dirty="0"/>
          </a:p>
          <a:p>
            <a:pPr lvl="0"/>
            <a:endParaRPr lang="en-CH" b="1" dirty="0"/>
          </a:p>
          <a:p>
            <a:r>
              <a:rPr lang="en-CH" b="1" dirty="0"/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Design of a Beam Profile monitoring system based on Laser wire scanner (similar to polarimeter)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Design of a Beam imaging system (‘screens’) </a:t>
            </a:r>
            <a:r>
              <a:rPr lang="en-US" dirty="0"/>
              <a:t>reusing standard solution adapted to </a:t>
            </a:r>
            <a:r>
              <a:rPr lang="en-US" dirty="0" err="1"/>
              <a:t>FCCee</a:t>
            </a:r>
            <a:r>
              <a:rPr lang="en-US" dirty="0"/>
              <a:t> needs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b="1" dirty="0"/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88086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8D064-0DC1-40FE-38DE-DBF5439E2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5EDE-F3D2-F850-021F-9C6EA9A96F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1C329184-1C2A-EAFB-4345-64EEE9334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98" y="576571"/>
            <a:ext cx="8826981" cy="409774"/>
          </a:xfrm>
        </p:spPr>
        <p:txBody>
          <a:bodyPr/>
          <a:lstStyle/>
          <a:p>
            <a:r>
              <a:rPr lang="en-GB" dirty="0">
                <a:sym typeface="Wingdings" pitchFamily="2" charset="2"/>
              </a:rPr>
              <a:t>Task 6: </a:t>
            </a:r>
            <a:r>
              <a:rPr lang="en-GB" dirty="0"/>
              <a:t>Longitudinal profile Monitoring</a:t>
            </a:r>
            <a:r>
              <a:rPr lang="en-CH" dirty="0"/>
              <a:t> </a:t>
            </a:r>
            <a:endParaRPr lang="en-GB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3B6B0FD-F73B-87CF-C866-7F3E4B440784}"/>
              </a:ext>
            </a:extLst>
          </p:cNvPr>
          <p:cNvSpPr txBox="1">
            <a:spLocks/>
          </p:cNvSpPr>
          <p:nvPr/>
        </p:nvSpPr>
        <p:spPr>
          <a:xfrm>
            <a:off x="238092" y="1312658"/>
            <a:ext cx="8926417" cy="3158202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b="1" dirty="0"/>
              <a:t>Current stage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Design and prototype of a Bunch Length monitoring system based on Electro-Optical (EO) Spectral Decoding  with low impedance EO pick-up (tests at KARA)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Design and prototype of a Bunch Length monitoring system based on beam induced radiation</a:t>
            </a:r>
            <a:endParaRPr lang="en-CH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Testing of incoherent Cherenkov Diffraction radiation (KEK and IOTA)</a:t>
            </a:r>
            <a:endParaRPr lang="en-CH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Testing of coherent radiation monitoring (test at CLEAR)</a:t>
            </a:r>
            <a:endParaRPr lang="en-GB" b="1" dirty="0"/>
          </a:p>
          <a:p>
            <a:pPr lvl="0"/>
            <a:endParaRPr lang="en-CH" b="1" dirty="0"/>
          </a:p>
          <a:p>
            <a:r>
              <a:rPr lang="en-CH" b="1" dirty="0"/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Design of a bunch-by-bunch, turn-by-turn acquisition system with sub-picosecond time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Design of radiation source adapted to </a:t>
            </a:r>
            <a:r>
              <a:rPr lang="en-GB" dirty="0" err="1"/>
              <a:t>FCCee</a:t>
            </a:r>
            <a:r>
              <a:rPr lang="en-GB" dirty="0"/>
              <a:t>: Synchrotron radiation or Cherenkov Diffraction radiation</a:t>
            </a: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endParaRPr lang="en-CH" b="1" dirty="0"/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637512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D7CD3C-0356-BEAF-ED09-5336FA360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B33678-9889-1D2B-67E8-F79C624905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6D7EB710-799B-8913-766A-B7C5B5DA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98" y="576571"/>
            <a:ext cx="8826981" cy="409774"/>
          </a:xfrm>
        </p:spPr>
        <p:txBody>
          <a:bodyPr/>
          <a:lstStyle/>
          <a:p>
            <a:r>
              <a:rPr lang="en-GB" dirty="0">
                <a:sym typeface="Wingdings" pitchFamily="2" charset="2"/>
              </a:rPr>
              <a:t>Task 7: </a:t>
            </a:r>
            <a:r>
              <a:rPr lang="pt-BR" dirty="0"/>
              <a:t>Energy </a:t>
            </a:r>
            <a:r>
              <a:rPr lang="pt-BR" dirty="0" err="1"/>
              <a:t>Calibration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en-GB" dirty="0"/>
              <a:t>Polarisation</a:t>
            </a:r>
            <a:r>
              <a:rPr lang="en-CH" dirty="0"/>
              <a:t> </a:t>
            </a:r>
            <a:endParaRPr lang="en-GB" dirty="0">
              <a:sym typeface="Wingdings" pitchFamily="2" charset="2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4D875A-003D-9559-EF9F-2104839B2E76}"/>
              </a:ext>
            </a:extLst>
          </p:cNvPr>
          <p:cNvSpPr txBox="1">
            <a:spLocks/>
          </p:cNvSpPr>
          <p:nvPr/>
        </p:nvSpPr>
        <p:spPr>
          <a:xfrm>
            <a:off x="238092" y="1312658"/>
            <a:ext cx="8926417" cy="3158202"/>
          </a:xfrm>
          <a:prstGeom prst="rect">
            <a:avLst/>
          </a:prstGeom>
        </p:spPr>
        <p:txBody>
          <a:bodyPr vert="horz" lIns="91440" tIns="3600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b="1" dirty="0"/>
              <a:t>Current stage </a:t>
            </a:r>
          </a:p>
          <a:p>
            <a:pPr lvl="0"/>
            <a:r>
              <a:rPr lang="en-GB" dirty="0"/>
              <a:t>Development of the polarimeter system mainly followed within the EPOL work package.</a:t>
            </a:r>
          </a:p>
          <a:p>
            <a:pPr lvl="0"/>
            <a:r>
              <a:rPr lang="en-GB" dirty="0"/>
              <a:t>(Polarimeter + Kickers + study on beam polarisations + study on energy calibration)</a:t>
            </a:r>
          </a:p>
          <a:p>
            <a:r>
              <a:rPr lang="en-GB" dirty="0"/>
              <a:t>Design of the laser system (with </a:t>
            </a:r>
            <a:r>
              <a:rPr lang="en-GB" dirty="0" err="1"/>
              <a:t>IJClab</a:t>
            </a:r>
            <a:r>
              <a:rPr lang="en-GB" dirty="0"/>
              <a:t>), and laser transport (SY-STI).</a:t>
            </a:r>
          </a:p>
          <a:p>
            <a:pPr lvl="0"/>
            <a:endParaRPr lang="en-GB" b="1" dirty="0"/>
          </a:p>
          <a:p>
            <a:pPr lvl="0"/>
            <a:r>
              <a:rPr lang="en-GB" b="1" dirty="0"/>
              <a:t>Specifically in BI</a:t>
            </a:r>
          </a:p>
          <a:p>
            <a:pPr lvl="0"/>
            <a:r>
              <a:rPr lang="en-GB" dirty="0"/>
              <a:t>Integration of the polarimeter in both LCC and GHC optics for performances comparison.</a:t>
            </a:r>
          </a:p>
          <a:p>
            <a:pPr lvl="0"/>
            <a:r>
              <a:rPr lang="en-GB" dirty="0"/>
              <a:t>Simulation of the Laser Compton Backscattering chamber and extraction chamber.</a:t>
            </a:r>
          </a:p>
          <a:p>
            <a:pPr lvl="0"/>
            <a:r>
              <a:rPr lang="en-GB" dirty="0"/>
              <a:t>Simulation of the sensor response for the Compton products</a:t>
            </a:r>
          </a:p>
          <a:p>
            <a:pPr lvl="0"/>
            <a:r>
              <a:rPr lang="en-GB" dirty="0"/>
              <a:t>Development of the fitting algorithm for 3D polarisation measurement (with </a:t>
            </a:r>
            <a:r>
              <a:rPr lang="en-GB" dirty="0" err="1"/>
              <a:t>IJClab</a:t>
            </a:r>
            <a:r>
              <a:rPr lang="en-GB" dirty="0"/>
              <a:t>), </a:t>
            </a:r>
          </a:p>
          <a:p>
            <a:pPr lvl="0"/>
            <a:endParaRPr lang="en-CH" b="1" dirty="0"/>
          </a:p>
          <a:p>
            <a:r>
              <a:rPr lang="en-CH" b="1" dirty="0"/>
              <a:t>Next steps</a:t>
            </a:r>
          </a:p>
          <a:p>
            <a:r>
              <a:rPr lang="en-GB" dirty="0"/>
              <a:t>Test detector technology in existing facilities </a:t>
            </a:r>
          </a:p>
          <a:p>
            <a:r>
              <a:rPr lang="en-GB" dirty="0"/>
              <a:t>Civil engineering for the integration of the polarimeter and laser system 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7361864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177977</TotalTime>
  <Words>1159</Words>
  <Application>Microsoft Macintosh PowerPoint</Application>
  <PresentationFormat>On-screen Show (16:9)</PresentationFormat>
  <Paragraphs>179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Arial</vt:lpstr>
      <vt:lpstr>Calibri</vt:lpstr>
      <vt:lpstr>Wingdings</vt:lpstr>
      <vt:lpstr>Introslides</vt:lpstr>
      <vt:lpstr>Titleslides, Conclusion</vt:lpstr>
      <vt:lpstr>Content Slides - Deep Blue</vt:lpstr>
      <vt:lpstr>Beam Instrumentation Pre-TDR work package breakdown</vt:lpstr>
      <vt:lpstr>Aim of the talk</vt:lpstr>
      <vt:lpstr>Task 1: Coordination, Collaboration and Cost/Industrialisation</vt:lpstr>
      <vt:lpstr>Task 2: Beam Intensity and Tune Monitoring </vt:lpstr>
      <vt:lpstr>Task 3: Beam Loss Monitoring </vt:lpstr>
      <vt:lpstr>Task 4: Beam Position Monitoring </vt:lpstr>
      <vt:lpstr>Task 5: Transverse Beam Size/Profile Monitoring </vt:lpstr>
      <vt:lpstr>Task 6: Longitudinal profile Monitoring </vt:lpstr>
      <vt:lpstr>Task 7: Energy Calibration and Polarisation </vt:lpstr>
      <vt:lpstr>Task 8: Luminosity monitoring </vt:lpstr>
      <vt:lpstr>Conclusion Outlook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Robert Kieffer</cp:lastModifiedBy>
  <cp:revision>534</cp:revision>
  <dcterms:created xsi:type="dcterms:W3CDTF">2020-10-27T09:23:42Z</dcterms:created>
  <dcterms:modified xsi:type="dcterms:W3CDTF">2025-09-22T10:37:15Z</dcterms:modified>
</cp:coreProperties>
</file>