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df" ContentType="application/pdf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9" r:id="rId3"/>
    <p:sldId id="268" r:id="rId4"/>
    <p:sldId id="260" r:id="rId5"/>
    <p:sldId id="256" r:id="rId6"/>
    <p:sldId id="261" r:id="rId7"/>
    <p:sldId id="262" r:id="rId8"/>
    <p:sldId id="263" r:id="rId9"/>
    <p:sldId id="266" r:id="rId10"/>
    <p:sldId id="267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134" d="100"/>
          <a:sy n="134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A78E9-241D-4F43-BD00-EE8542385160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6C9C3-6120-7642-A86F-3A2B9225AE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AA2AA3-F028-1349-A218-DEF2BD87B1C1}" type="datetimeFigureOut">
              <a:rPr lang="en-US" smtClean="0"/>
              <a:pPr/>
              <a:t>10/11/11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A01AE-5D51-FE43-AB8C-E922C4BBF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D3C03-9D58-9148-B9A5-02FEB5CB74D3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87D74-A797-654A-AE3F-526A6304384B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C260-FE06-014A-BD16-DA7B21653E77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94D0-8AE9-4E4B-8E16-CBF2243749A8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E396C-5359-9B46-8647-CE88875778D2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2D33-D350-2D4F-AC24-9015F87EBB36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551EB-0F03-4C49-B0D9-3F6DD3ADADA2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1FA4-5873-EF4A-BFC2-428E67F1C453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3C5C7-6D33-F846-8E6A-1A5DFE4F3EB3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F3BBF-26A8-8340-9D52-075679AFAB49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8E4B3-A425-2144-B37D-E04249FE5E2F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74D9F-A275-1C47-A9F5-1D77C60CAE4B}" type="datetime1">
              <a:rPr lang="en-US" smtClean="0"/>
              <a:pPr/>
              <a:t>10/11/11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F3796-7530-6B49-8E14-C4C00E899C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4.pdf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d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df"/><Relationship Id="rId5" Type="http://schemas.openxmlformats.org/officeDocument/2006/relationships/image" Target="../media/image7.png"/><Relationship Id="rId6" Type="http://schemas.openxmlformats.org/officeDocument/2006/relationships/image" Target="../media/image8.pdf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d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df"/><Relationship Id="rId5" Type="http://schemas.openxmlformats.org/officeDocument/2006/relationships/image" Target="../media/image13.png"/><Relationship Id="rId6" Type="http://schemas.openxmlformats.org/officeDocument/2006/relationships/image" Target="../media/image14.pdf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d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df"/><Relationship Id="rId5" Type="http://schemas.openxmlformats.org/officeDocument/2006/relationships/image" Target="../media/image19.png"/><Relationship Id="rId6" Type="http://schemas.openxmlformats.org/officeDocument/2006/relationships/image" Target="../media/image20.pdf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d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df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d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4.pdf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13102"/>
            <a:ext cx="7772400" cy="147002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latin typeface="Comic Sans MS"/>
                <a:cs typeface="Comic Sans MS"/>
              </a:rPr>
              <a:t>Update on PID studies</a:t>
            </a:r>
            <a:br>
              <a:rPr lang="en-US" dirty="0" smtClean="0">
                <a:latin typeface="Comic Sans MS"/>
                <a:cs typeface="Comic Sans MS"/>
              </a:rPr>
            </a:br>
            <a:r>
              <a:rPr lang="en-US" dirty="0" smtClean="0">
                <a:latin typeface="Comic Sans MS"/>
                <a:cs typeface="Comic Sans MS"/>
              </a:rPr>
              <a:t>for ITS upgrade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371600" y="34290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Comic Sans MS"/>
              </a:rPr>
              <a:t>S.Bufalino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Comic Sans MS"/>
              </a:rPr>
              <a:t>,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Comic Sans MS"/>
              </a:rPr>
              <a:t>F.Prino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/>
              <a:ea typeface="ＭＳ Ｐゴシック" charset="-128"/>
              <a:cs typeface="Comic Sans M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Comic Sans MS"/>
              </a:rPr>
              <a:t>INFN-Torino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Comic Sans MS"/>
              </a:rPr>
              <a:t>and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Comic Sans MS"/>
              </a:rPr>
              <a:t>S.Piano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/>
              <a:ea typeface="ＭＳ Ｐゴシック" charset="-128"/>
              <a:cs typeface="Comic Sans M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/>
                <a:ea typeface="ＭＳ Ｐゴシック" charset="-128"/>
                <a:cs typeface="Comic Sans MS"/>
              </a:rPr>
              <a:t>INFN-Trieste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9676" y="74712"/>
            <a:ext cx="8229600" cy="886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/>
                <a:ea typeface="+mj-ea"/>
                <a:cs typeface="Comic Sans MS"/>
              </a:rPr>
              <a:t>Efficiency and Contamination </a:t>
            </a:r>
          </a:p>
          <a:p>
            <a:pPr lvl="0" algn="ctr" defTabSz="914400">
              <a:spcBef>
                <a:spcPct val="0"/>
              </a:spcBef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/>
                <a:ea typeface="+mj-ea"/>
                <a:cs typeface="Comic Sans MS"/>
              </a:rPr>
              <a:t>[</a:t>
            </a:r>
            <a:r>
              <a:rPr lang="en-US" sz="3600" dirty="0" smtClean="0">
                <a:latin typeface="Comic Sans MS"/>
                <a:ea typeface="+mj-ea"/>
                <a:cs typeface="Comic Sans MS"/>
              </a:rPr>
              <a:t>15 </a:t>
            </a:r>
            <a:r>
              <a:rPr lang="en-US" sz="3600" dirty="0" smtClean="0">
                <a:latin typeface="Symbol" charset="2"/>
                <a:cs typeface="Symbol" charset="2"/>
              </a:rPr>
              <a:t>m</a:t>
            </a:r>
            <a:r>
              <a:rPr lang="en-US" sz="3600" dirty="0" smtClean="0">
                <a:latin typeface="Comic Sans MS"/>
                <a:ea typeface="+mj-ea"/>
                <a:cs typeface="Comic Sans MS"/>
              </a:rPr>
              <a:t>m, 10 bit ADC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/>
                <a:ea typeface="+mj-ea"/>
                <a:cs typeface="Comic Sans MS"/>
              </a:rPr>
              <a:t>]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29875" y="1230868"/>
            <a:ext cx="118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PION</a:t>
            </a:r>
            <a:endParaRPr lang="en-US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eff_cont_15um_varinoise_pioni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6373" r="3705"/>
              <a:stretch>
                <a:fillRect/>
              </a:stretch>
            </p:blipFill>
          </mc:Choice>
          <mc:Fallback>
            <p:blipFill>
              <a:blip r:embed="rId3"/>
              <a:srcRect t="6373" r="3705"/>
              <a:stretch>
                <a:fillRect/>
              </a:stretch>
            </p:blipFill>
          </mc:Fallback>
        </mc:AlternateContent>
        <p:spPr>
          <a:xfrm>
            <a:off x="0" y="1910441"/>
            <a:ext cx="4744533" cy="31242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8" descr="Eff_Cont_comparison_same_abun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r="67717"/>
              <a:stretch>
                <a:fillRect/>
              </a:stretch>
            </p:blipFill>
          </mc:Choice>
          <mc:Fallback>
            <p:blipFill>
              <a:blip r:embed="rId5"/>
              <a:srcRect r="67717"/>
              <a:stretch>
                <a:fillRect/>
              </a:stretch>
            </p:blipFill>
          </mc:Fallback>
        </mc:AlternateContent>
        <p:spPr>
          <a:xfrm>
            <a:off x="4575636" y="1669541"/>
            <a:ext cx="4333281" cy="33651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41031" y="1415534"/>
            <a:ext cx="3108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From chap. 3 of CDR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4587" y="5203029"/>
            <a:ext cx="3034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15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Comic Sans MS"/>
                <a:cs typeface="Comic Sans MS"/>
              </a:rPr>
              <a:t>m, 10 bit ADC</a:t>
            </a:r>
          </a:p>
          <a:p>
            <a:r>
              <a:rPr lang="en-US" dirty="0" smtClean="0">
                <a:latin typeface="Comic Sans MS"/>
                <a:cs typeface="Comic Sans MS"/>
              </a:rPr>
              <a:t>Relative abundances=1/3 for </a:t>
            </a:r>
            <a:r>
              <a:rPr lang="el-GR" dirty="0" smtClean="0">
                <a:latin typeface="Comic Sans MS"/>
                <a:cs typeface="Comic Sans MS"/>
              </a:rPr>
              <a:t>π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K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p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9620" y="5034641"/>
            <a:ext cx="14478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Contamination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4720" y="1756552"/>
            <a:ext cx="14478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Efficiency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4587" y="2597185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95%</a:t>
            </a:r>
            <a:endParaRPr lang="it-IT" dirty="0"/>
          </a:p>
        </p:txBody>
      </p:sp>
      <p:sp>
        <p:nvSpPr>
          <p:cNvPr id="16" name="TextBox 15"/>
          <p:cNvSpPr txBox="1"/>
          <p:nvPr/>
        </p:nvSpPr>
        <p:spPr>
          <a:xfrm>
            <a:off x="5445588" y="2597185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95%</a:t>
            </a:r>
            <a:endParaRPr lang="it-IT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92862" y="2378795"/>
            <a:ext cx="3914456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54920" y="5498067"/>
            <a:ext cx="3398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Blue symbols: 7 </a:t>
            </a:r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x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 20 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m thick layers with 8 bit ADC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…to do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46998" cy="4525963"/>
          </a:xfrm>
        </p:spPr>
        <p:txBody>
          <a:bodyPr/>
          <a:lstStyle/>
          <a:p>
            <a:endParaRPr lang="en-US" sz="2400" dirty="0" smtClean="0">
              <a:latin typeface="Comic Sans MS"/>
              <a:cs typeface="Comic Sans MS"/>
            </a:endParaRPr>
          </a:p>
          <a:p>
            <a:r>
              <a:rPr lang="en-US" sz="2400" dirty="0" smtClean="0">
                <a:latin typeface="Comic Sans MS"/>
                <a:cs typeface="Comic Sans MS"/>
              </a:rPr>
              <a:t>Study of contamination and efficiency for the ITS configurations with 7 layers of </a:t>
            </a:r>
            <a:r>
              <a:rPr lang="en-US" sz="2400" dirty="0" smtClean="0">
                <a:latin typeface="Comic Sans MS"/>
                <a:ea typeface="ＭＳ Ｐゴシック" charset="-128"/>
                <a:cs typeface="Comic Sans MS"/>
              </a:rPr>
              <a:t>10 </a:t>
            </a:r>
            <a:r>
              <a:rPr lang="en-US" sz="2400" dirty="0" err="1" smtClean="0">
                <a:latin typeface="Comic Sans MS"/>
                <a:ea typeface="ＭＳ Ｐゴシック" charset="-128"/>
                <a:cs typeface="Comic Sans MS"/>
              </a:rPr>
              <a:t>μm</a:t>
            </a:r>
            <a:r>
              <a:rPr lang="en-US" sz="2400" dirty="0" smtClean="0">
                <a:latin typeface="Comic Sans MS"/>
                <a:ea typeface="ＭＳ Ｐゴシック" charset="-128"/>
                <a:cs typeface="Comic Sans MS"/>
              </a:rPr>
              <a:t> and 18 </a:t>
            </a:r>
            <a:r>
              <a:rPr lang="en-US" sz="2400" dirty="0" err="1" smtClean="0">
                <a:latin typeface="Comic Sans MS"/>
                <a:ea typeface="ＭＳ Ｐゴシック" charset="-128"/>
                <a:cs typeface="Comic Sans MS"/>
              </a:rPr>
              <a:t>μm</a:t>
            </a:r>
            <a:endParaRPr lang="en-US" sz="2400" dirty="0" smtClean="0">
              <a:latin typeface="Comic Sans MS"/>
              <a:ea typeface="ＭＳ Ｐゴシック" charset="-128"/>
              <a:cs typeface="Comic Sans MS"/>
            </a:endParaRPr>
          </a:p>
          <a:p>
            <a:pPr>
              <a:buNone/>
            </a:pPr>
            <a:endParaRPr lang="en-US" sz="2400" dirty="0" smtClean="0">
              <a:latin typeface="Comic Sans MS"/>
              <a:ea typeface="ＭＳ Ｐゴシック" charset="-128"/>
              <a:cs typeface="Comic Sans MS"/>
            </a:endParaRPr>
          </a:p>
          <a:p>
            <a:r>
              <a:rPr lang="en-US" sz="2400" dirty="0" err="1" smtClean="0">
                <a:latin typeface="Comic Sans MS"/>
                <a:ea typeface="ＭＳ Ｐゴシック" charset="-128"/>
                <a:cs typeface="Comic Sans MS"/>
              </a:rPr>
              <a:t>Generetion</a:t>
            </a:r>
            <a:r>
              <a:rPr lang="en-US" sz="2400" dirty="0" smtClean="0">
                <a:latin typeface="Comic Sans MS"/>
                <a:ea typeface="ＭＳ Ｐゴシック" charset="-128"/>
                <a:cs typeface="Comic Sans MS"/>
              </a:rPr>
              <a:t> with particle mixes taken from pp data @ 900 </a:t>
            </a:r>
            <a:r>
              <a:rPr lang="en-US" sz="2400" dirty="0" err="1" smtClean="0">
                <a:latin typeface="Comic Sans MS"/>
                <a:ea typeface="ＭＳ Ｐゴシック" charset="-128"/>
                <a:cs typeface="Comic Sans MS"/>
              </a:rPr>
              <a:t>GeV</a:t>
            </a:r>
            <a:r>
              <a:rPr lang="en-US" sz="2400" dirty="0" smtClean="0">
                <a:latin typeface="Comic Sans MS"/>
                <a:ea typeface="ＭＳ Ｐゴシック" charset="-128"/>
                <a:cs typeface="Comic Sans MS"/>
              </a:rPr>
              <a:t> and </a:t>
            </a:r>
            <a:r>
              <a:rPr lang="en-US" sz="2400" dirty="0" err="1" smtClean="0">
                <a:latin typeface="Comic Sans MS"/>
                <a:ea typeface="ＭＳ Ｐゴシック" charset="-128"/>
                <a:cs typeface="Comic Sans MS"/>
              </a:rPr>
              <a:t>PbPb</a:t>
            </a:r>
            <a:r>
              <a:rPr lang="en-US" sz="2400" dirty="0" smtClean="0">
                <a:latin typeface="Comic Sans MS"/>
                <a:ea typeface="ＭＳ Ｐゴシック" charset="-128"/>
                <a:cs typeface="Comic Sans MS"/>
              </a:rPr>
              <a:t> data @ 2.76 </a:t>
            </a:r>
            <a:r>
              <a:rPr lang="en-US" sz="2400" dirty="0" err="1" smtClean="0">
                <a:latin typeface="Comic Sans MS"/>
                <a:ea typeface="ＭＳ Ｐゴシック" charset="-128"/>
                <a:cs typeface="Comic Sans MS"/>
              </a:rPr>
              <a:t>TeV</a:t>
            </a:r>
            <a:r>
              <a:rPr lang="en-US" sz="2400" dirty="0" smtClean="0">
                <a:latin typeface="Comic Sans MS"/>
                <a:ea typeface="ＭＳ Ｐゴシック" charset="-128"/>
                <a:cs typeface="Comic Sans MS"/>
              </a:rPr>
              <a:t>  </a:t>
            </a:r>
          </a:p>
          <a:p>
            <a:endParaRPr lang="en-US" sz="2400" dirty="0" smtClean="0">
              <a:solidFill>
                <a:srgbClr val="FF0000"/>
              </a:solidFill>
              <a:latin typeface="Comic Sans MS"/>
              <a:ea typeface="ＭＳ Ｐゴシック" charset="-128"/>
              <a:cs typeface="Comic Sans M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48325" y="774233"/>
            <a:ext cx="8910373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defTabSz="9144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0000FF"/>
                </a:solidFill>
                <a:latin typeface="Comic Sans MS"/>
                <a:ea typeface="ＭＳ Ｐゴシック" charset="-128"/>
                <a:cs typeface="Comic Sans MS"/>
              </a:rPr>
              <a:t>     </a:t>
            </a:r>
            <a:r>
              <a:rPr lang="en-US" sz="2800" dirty="0" smtClean="0">
                <a:solidFill>
                  <a:srgbClr val="0000FF"/>
                </a:solidFill>
                <a:latin typeface="Comic Sans MS"/>
                <a:ea typeface="ＭＳ Ｐゴシック" charset="-128"/>
                <a:cs typeface="Comic Sans MS"/>
              </a:rPr>
              <a:t>“Fast” tool: </a:t>
            </a:r>
          </a:p>
          <a:p>
            <a:pPr marL="342900" indent="-342900" algn="ctr" defTabSz="9144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en-US" sz="2000" dirty="0" smtClean="0">
              <a:latin typeface="Comic Sans MS"/>
              <a:ea typeface="ＭＳ Ｐゴシック" charset="-128"/>
              <a:cs typeface="Comic Sans MS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dirty="0" smtClean="0">
                <a:solidFill>
                  <a:srgbClr val="3333FF"/>
                </a:solidFill>
                <a:latin typeface="Comic Sans MS"/>
                <a:ea typeface="ＭＳ Ｐゴシック" charset="-128"/>
                <a:cs typeface="Comic Sans MS"/>
              </a:rPr>
              <a:t>ITS with 7 layers: </a:t>
            </a:r>
            <a:r>
              <a:rPr lang="en-US" sz="2000" dirty="0" smtClean="0">
                <a:latin typeface="Comic Sans MS"/>
                <a:cs typeface="Comic Sans MS"/>
              </a:rPr>
              <a:t> Generated 100K events: </a:t>
            </a:r>
            <a:r>
              <a:rPr lang="el-GR" sz="2000" dirty="0" smtClean="0">
                <a:latin typeface="Comic Sans MS"/>
                <a:cs typeface="Comic Sans MS"/>
              </a:rPr>
              <a:t>π</a:t>
            </a:r>
            <a:r>
              <a:rPr lang="en-US" sz="2000" baseline="30000" dirty="0" smtClean="0">
                <a:latin typeface="Comic Sans MS"/>
                <a:cs typeface="Comic Sans MS"/>
              </a:rPr>
              <a:t>+</a:t>
            </a:r>
            <a:r>
              <a:rPr lang="en-US" sz="2000" dirty="0" smtClean="0">
                <a:latin typeface="Comic Sans MS"/>
                <a:cs typeface="Comic Sans MS"/>
              </a:rPr>
              <a:t>, K</a:t>
            </a:r>
            <a:r>
              <a:rPr lang="en-US" sz="2000" baseline="30000" dirty="0" smtClean="0">
                <a:latin typeface="Comic Sans MS"/>
                <a:cs typeface="Comic Sans MS"/>
              </a:rPr>
              <a:t>+</a:t>
            </a:r>
            <a:r>
              <a:rPr lang="en-US" sz="2000" dirty="0" smtClean="0">
                <a:latin typeface="Comic Sans MS"/>
                <a:cs typeface="Comic Sans MS"/>
              </a:rPr>
              <a:t>, </a:t>
            </a:r>
            <a:r>
              <a:rPr lang="en-US" sz="2000" dirty="0" err="1" smtClean="0">
                <a:latin typeface="Comic Sans MS"/>
                <a:cs typeface="Comic Sans MS"/>
              </a:rPr>
              <a:t>p</a:t>
            </a:r>
            <a:r>
              <a:rPr lang="en-US" sz="2000" dirty="0" smtClean="0">
                <a:latin typeface="Comic Sans MS"/>
                <a:cs typeface="Comic Sans MS"/>
              </a:rPr>
              <a:t>  (0.040 </a:t>
            </a:r>
            <a:r>
              <a:rPr lang="en-US" sz="2000" dirty="0" err="1" smtClean="0">
                <a:latin typeface="Comic Sans MS"/>
                <a:cs typeface="Comic Sans MS"/>
              </a:rPr>
              <a:t>GeV/c</a:t>
            </a:r>
            <a:r>
              <a:rPr lang="en-US" sz="2000" dirty="0" smtClean="0">
                <a:latin typeface="Comic Sans MS"/>
                <a:cs typeface="Comic Sans MS"/>
              </a:rPr>
              <a:t> &lt; mom &lt; 2 </a:t>
            </a:r>
            <a:r>
              <a:rPr lang="en-US" sz="2000" dirty="0" err="1" smtClean="0">
                <a:latin typeface="Comic Sans MS"/>
                <a:cs typeface="Comic Sans MS"/>
              </a:rPr>
              <a:t>GeV/c</a:t>
            </a:r>
            <a:r>
              <a:rPr lang="en-US" sz="2000" dirty="0" smtClean="0">
                <a:latin typeface="Comic Sans MS"/>
                <a:cs typeface="Comic Sans MS"/>
              </a:rPr>
              <a:t>)  with relative abundances </a:t>
            </a:r>
            <a:r>
              <a:rPr lang="en-GB" sz="2000" dirty="0" smtClean="0">
                <a:latin typeface="Comic Sans MS"/>
                <a:cs typeface="Comic Sans MS"/>
              </a:rPr>
              <a:t>equal 1/3 for </a:t>
            </a:r>
            <a:r>
              <a:rPr lang="el-GR" sz="2000" dirty="0" smtClean="0">
                <a:latin typeface="Comic Sans MS"/>
                <a:cs typeface="Comic Sans MS"/>
              </a:rPr>
              <a:t>π</a:t>
            </a:r>
            <a:r>
              <a:rPr lang="en-US" sz="2000" baseline="30000" dirty="0" smtClean="0">
                <a:latin typeface="Comic Sans MS"/>
                <a:cs typeface="Comic Sans MS"/>
              </a:rPr>
              <a:t>+</a:t>
            </a:r>
            <a:r>
              <a:rPr lang="en-US" sz="2000" dirty="0" smtClean="0">
                <a:latin typeface="Comic Sans MS"/>
                <a:cs typeface="Comic Sans MS"/>
              </a:rPr>
              <a:t>, K</a:t>
            </a:r>
            <a:r>
              <a:rPr lang="en-US" sz="2000" baseline="30000" dirty="0" smtClean="0">
                <a:latin typeface="Comic Sans MS"/>
                <a:cs typeface="Comic Sans MS"/>
              </a:rPr>
              <a:t>+</a:t>
            </a:r>
            <a:r>
              <a:rPr lang="en-US" sz="2000" dirty="0" smtClean="0">
                <a:latin typeface="Comic Sans MS"/>
                <a:cs typeface="Comic Sans MS"/>
              </a:rPr>
              <a:t>, </a:t>
            </a:r>
            <a:r>
              <a:rPr lang="en-US" sz="2000" dirty="0" err="1" smtClean="0">
                <a:latin typeface="Comic Sans MS"/>
                <a:cs typeface="Comic Sans MS"/>
              </a:rPr>
              <a:t>p</a:t>
            </a:r>
            <a:r>
              <a:rPr lang="en-GB" sz="2000" dirty="0" smtClean="0">
                <a:latin typeface="Comic Sans MS"/>
                <a:cs typeface="Comic Sans MS"/>
              </a:rPr>
              <a:t> </a:t>
            </a:r>
            <a:endParaRPr lang="en-US" sz="2000" dirty="0" smtClean="0">
              <a:solidFill>
                <a:srgbClr val="3333FF"/>
              </a:solidFill>
              <a:latin typeface="Comic Sans MS"/>
              <a:ea typeface="ＭＳ Ｐゴシック" charset="-128"/>
              <a:cs typeface="Comic Sans MS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2000" dirty="0" smtClean="0">
                <a:solidFill>
                  <a:srgbClr val="3333FF"/>
                </a:solidFill>
                <a:latin typeface="Comic Sans MS"/>
                <a:ea typeface="ＭＳ Ｐゴシック" charset="-128"/>
                <a:cs typeface="Comic Sans MS"/>
              </a:rPr>
              <a:t>   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000" dirty="0" smtClean="0">
                <a:latin typeface="Comic Sans MS"/>
                <a:ea typeface="ＭＳ Ｐゴシック" charset="-128"/>
                <a:cs typeface="Comic Sans MS"/>
              </a:rPr>
              <a:t>7 SPD  with different thickness: 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10 </a:t>
            </a:r>
            <a:r>
              <a:rPr lang="en-US" sz="2000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μm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, 15 </a:t>
            </a:r>
            <a:r>
              <a:rPr lang="en-US" sz="2000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μm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  and 18 </a:t>
            </a:r>
            <a:r>
              <a:rPr lang="en-US" sz="2000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μm</a:t>
            </a:r>
            <a:endParaRPr lang="en-US" sz="2000" dirty="0" smtClean="0">
              <a:solidFill>
                <a:srgbClr val="FF0000"/>
              </a:solidFill>
              <a:latin typeface="Comic Sans MS"/>
              <a:ea typeface="ＭＳ Ｐゴシック" charset="-128"/>
              <a:cs typeface="Comic Sans MS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/>
            </a:pPr>
            <a:endParaRPr lang="en-US" sz="2000" dirty="0" smtClean="0">
              <a:solidFill>
                <a:srgbClr val="FF0000"/>
              </a:solidFill>
              <a:latin typeface="Comic Sans MS"/>
              <a:ea typeface="ＭＳ Ｐゴシック" charset="-128"/>
              <a:cs typeface="Comic Sans MS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000" dirty="0" smtClean="0">
                <a:solidFill>
                  <a:srgbClr val="3366FF"/>
                </a:solidFill>
                <a:latin typeface="Comic Sans MS"/>
                <a:ea typeface="ＭＳ Ｐゴシック" charset="-128"/>
                <a:cs typeface="Comic Sans MS"/>
              </a:rPr>
              <a:t>Study of the particle separation and ITS resolution for each configuration with different number of ADC bit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/>
            </a:pPr>
            <a:endParaRPr lang="en-US" sz="2000" dirty="0" smtClean="0">
              <a:solidFill>
                <a:srgbClr val="3366FF"/>
              </a:solidFill>
              <a:latin typeface="Comic Sans MS"/>
              <a:ea typeface="ＭＳ Ｐゴシック" charset="-128"/>
              <a:cs typeface="Comic Sans MS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000" dirty="0" smtClean="0">
                <a:latin typeface="Comic Sans MS"/>
                <a:ea typeface="ＭＳ Ｐゴシック" charset="-128"/>
                <a:cs typeface="Comic Sans MS"/>
              </a:rPr>
              <a:t>Study of efficiency and contamination for 7 silicon layers of 15 </a:t>
            </a:r>
            <a:r>
              <a:rPr lang="en-US" sz="2000" dirty="0" err="1" smtClean="0">
                <a:latin typeface="Comic Sans MS"/>
                <a:ea typeface="ＭＳ Ｐゴシック" charset="-128"/>
                <a:cs typeface="Comic Sans MS"/>
              </a:rPr>
              <a:t>μm</a:t>
            </a:r>
            <a:r>
              <a:rPr lang="en-US" sz="2000" dirty="0" smtClean="0">
                <a:latin typeface="Comic Sans MS"/>
                <a:ea typeface="ＭＳ Ｐゴシック" charset="-128"/>
                <a:cs typeface="Comic Sans MS"/>
              </a:rPr>
              <a:t> using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2000" dirty="0" smtClean="0">
                <a:latin typeface="Comic Sans MS"/>
                <a:ea typeface="ＭＳ Ｐゴシック" charset="-128"/>
                <a:cs typeface="Comic Sans MS"/>
              </a:rPr>
              <a:t>an ADC with 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10 bit </a:t>
            </a:r>
            <a:r>
              <a:rPr lang="en-US" sz="2000" dirty="0" smtClean="0">
                <a:latin typeface="Comic Sans MS"/>
                <a:ea typeface="ＭＳ Ｐゴシック" charset="-128"/>
                <a:cs typeface="Comic Sans MS"/>
              </a:rPr>
              <a:t>and 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three value of noise : 10 </a:t>
            </a:r>
            <a:r>
              <a:rPr lang="en-US" sz="2000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e</a:t>
            </a:r>
            <a:r>
              <a:rPr lang="en-US" sz="2000" baseline="30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-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, 20 </a:t>
            </a:r>
            <a:r>
              <a:rPr lang="en-US" sz="2000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e</a:t>
            </a:r>
            <a:r>
              <a:rPr lang="en-US" sz="2000" baseline="30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-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 and 40 </a:t>
            </a:r>
            <a:r>
              <a:rPr lang="en-US" sz="2000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e</a:t>
            </a:r>
            <a:r>
              <a:rPr lang="en-US" sz="2000" baseline="30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-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en-US" dirty="0" smtClean="0">
              <a:solidFill>
                <a:srgbClr val="3366FF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3333FF"/>
                </a:solidFill>
                <a:latin typeface="Arial" pitchFamily="34" charset="0"/>
                <a:ea typeface="ＭＳ Ｐゴシック" charset="-128"/>
                <a:cs typeface="Arial" pitchFamily="34" charset="0"/>
              </a:rPr>
              <a:t>     </a:t>
            </a:r>
            <a:endParaRPr lang="en-US" dirty="0" smtClean="0">
              <a:solidFill>
                <a:srgbClr val="FF0000"/>
              </a:solidFill>
              <a:latin typeface="Arial" pitchFamily="34" charset="0"/>
              <a:ea typeface="ＭＳ Ｐゴシック" charset="-128"/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en-US" dirty="0" smtClean="0">
              <a:latin typeface="Arial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0504" y="66347"/>
            <a:ext cx="74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omic Sans MS"/>
                <a:cs typeface="Comic Sans MS"/>
              </a:rPr>
              <a:t>ITS CONFIGURATIONS</a:t>
            </a:r>
            <a:endParaRPr lang="en-US" sz="4000" dirty="0">
              <a:latin typeface="Comic Sans MS"/>
              <a:cs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16333-387D-7C47-B991-8CDF0300B9C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latin typeface="Comic Sans MS"/>
                <a:cs typeface="Comic Sans MS"/>
              </a:rPr>
              <a:t>Reminder on some definitions</a:t>
            </a:r>
          </a:p>
        </p:txBody>
      </p:sp>
      <p:sp>
        <p:nvSpPr>
          <p:cNvPr id="17416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77D7AE-4F64-8841-8862-EEBFC6AC464B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9" name="Picture 8" descr="Trunc_bin3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917786"/>
            <a:ext cx="4029418" cy="55192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7031" y="1270373"/>
            <a:ext cx="861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pion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7761" y="4963418"/>
            <a:ext cx="861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proton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7761" y="3133130"/>
            <a:ext cx="861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Kaon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76800" y="990600"/>
            <a:ext cx="4191000" cy="4852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          </a:t>
            </a:r>
            <a:r>
              <a:rPr lang="en-US" sz="1600" b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Parametrization</a:t>
            </a:r>
            <a:r>
              <a:rPr lang="en-US" sz="1600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 for 7 layers </a:t>
            </a:r>
            <a:endParaRPr lang="en-US" sz="1600" dirty="0" smtClean="0">
              <a:solidFill>
                <a:srgbClr val="0000FF"/>
              </a:solidFill>
              <a:latin typeface="Comic Sans MS"/>
              <a:cs typeface="Comic Sans MS"/>
            </a:endParaRPr>
          </a:p>
          <a:p>
            <a:endParaRPr lang="en-US" sz="1600" dirty="0" smtClean="0">
              <a:latin typeface="Comic Sans MS"/>
              <a:cs typeface="Comic Sans M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 smtClean="0">
                <a:latin typeface="Comic Sans MS"/>
                <a:cs typeface="Comic Sans MS"/>
              </a:rPr>
              <a:t>Fit with a Gaussian function in a momentum bin for each particle type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600" dirty="0" smtClean="0">
              <a:latin typeface="Comic Sans MS"/>
              <a:cs typeface="Comic Sans M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2 x 3 Parameters extracted: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Mean value (</a:t>
            </a:r>
            <a:r>
              <a:rPr lang="en-US" sz="16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mv</a:t>
            </a:r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) x </a:t>
            </a:r>
            <a:r>
              <a:rPr lang="el-GR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π</a:t>
            </a:r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,</a:t>
            </a:r>
            <a:r>
              <a:rPr lang="en-US" sz="16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K,p</a:t>
            </a:r>
            <a:endParaRPr lang="en-US" sz="1600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Gaussian Width (σ) x </a:t>
            </a:r>
            <a:r>
              <a:rPr lang="el-GR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π</a:t>
            </a:r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,</a:t>
            </a:r>
            <a:r>
              <a:rPr lang="en-US" sz="16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K,p</a:t>
            </a:r>
            <a:endParaRPr lang="en-US" sz="1600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pPr marL="800100" lvl="1" indent="-342900"/>
            <a:endParaRPr lang="en-US" sz="1600" dirty="0" smtClean="0">
              <a:latin typeface="Comic Sans MS"/>
              <a:cs typeface="Comic Sans M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 smtClean="0">
                <a:latin typeface="Comic Sans MS"/>
                <a:cs typeface="Comic Sans MS"/>
              </a:rPr>
              <a:t>Calculation of </a:t>
            </a:r>
            <a:r>
              <a:rPr lang="en-US" sz="1600" dirty="0" err="1" smtClean="0">
                <a:latin typeface="Comic Sans MS"/>
                <a:cs typeface="Comic Sans MS"/>
              </a:rPr>
              <a:t>BetheBloch</a:t>
            </a:r>
            <a:r>
              <a:rPr lang="en-US" sz="1600" dirty="0" smtClean="0">
                <a:latin typeface="Comic Sans MS"/>
                <a:cs typeface="Comic Sans MS"/>
              </a:rPr>
              <a:t>(</a:t>
            </a:r>
            <a:r>
              <a:rPr lang="el-GR" sz="1600" dirty="0" smtClean="0">
                <a:latin typeface="Comic Sans MS"/>
                <a:cs typeface="Comic Sans MS"/>
              </a:rPr>
              <a:t>βγ</a:t>
            </a:r>
            <a:r>
              <a:rPr lang="en-US" sz="1600" dirty="0" smtClean="0">
                <a:latin typeface="Comic Sans MS"/>
                <a:cs typeface="Comic Sans MS"/>
              </a:rPr>
              <a:t>) parameters by fit of </a:t>
            </a:r>
            <a:r>
              <a:rPr lang="en-US" sz="16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mv</a:t>
            </a:r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1600" dirty="0" smtClean="0">
                <a:latin typeface="Comic Sans MS"/>
                <a:cs typeface="Comic Sans MS"/>
              </a:rPr>
              <a:t>values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600" dirty="0" smtClean="0">
              <a:latin typeface="Comic Sans MS"/>
              <a:cs typeface="Comic Sans M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 smtClean="0">
                <a:latin typeface="Comic Sans MS"/>
                <a:cs typeface="Comic Sans MS"/>
              </a:rPr>
              <a:t>Parameterization of </a:t>
            </a:r>
            <a:r>
              <a:rPr lang="el-GR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σ</a:t>
            </a:r>
            <a:r>
              <a:rPr lang="en-US" sz="1600" baseline="-25000" dirty="0" smtClean="0">
                <a:solidFill>
                  <a:srgbClr val="FF0000"/>
                </a:solidFill>
                <a:latin typeface="Comic Sans MS"/>
                <a:cs typeface="Comic Sans MS"/>
              </a:rPr>
              <a:t>part</a:t>
            </a:r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(</a:t>
            </a:r>
            <a:r>
              <a:rPr lang="el-GR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βγ</a:t>
            </a:r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)</a:t>
            </a:r>
          </a:p>
          <a:p>
            <a:pPr marL="342900" indent="-342900"/>
            <a:endParaRPr lang="en-US" sz="1600" baseline="-25000" dirty="0" smtClean="0">
              <a:latin typeface="Comic Sans MS"/>
              <a:cs typeface="Comic Sans MS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 smtClean="0">
                <a:latin typeface="Comic Sans MS"/>
                <a:cs typeface="Comic Sans MS"/>
              </a:rPr>
              <a:t>Identity: the lowest</a:t>
            </a:r>
          </a:p>
          <a:p>
            <a:r>
              <a:rPr lang="en-US" sz="1600" dirty="0" smtClean="0">
                <a:latin typeface="Comic Sans MS"/>
                <a:cs typeface="Comic Sans MS"/>
              </a:rPr>
              <a:t> |DE/DX - </a:t>
            </a:r>
            <a:r>
              <a:rPr lang="en-US" sz="1600" dirty="0" err="1" smtClean="0">
                <a:latin typeface="Comic Sans MS"/>
                <a:cs typeface="Comic Sans MS"/>
              </a:rPr>
              <a:t>BetheBloch</a:t>
            </a:r>
            <a:r>
              <a:rPr lang="en-US" sz="1600" dirty="0" smtClean="0">
                <a:latin typeface="Comic Sans MS"/>
                <a:cs typeface="Comic Sans MS"/>
              </a:rPr>
              <a:t>(</a:t>
            </a:r>
            <a:r>
              <a:rPr lang="el-GR" sz="1600" dirty="0" smtClean="0">
                <a:latin typeface="Comic Sans MS"/>
                <a:cs typeface="Comic Sans MS"/>
              </a:rPr>
              <a:t>βγ</a:t>
            </a:r>
            <a:r>
              <a:rPr lang="en-US" sz="1600" dirty="0" smtClean="0">
                <a:latin typeface="Comic Sans MS"/>
                <a:cs typeface="Comic Sans MS"/>
              </a:rPr>
              <a:t>, </a:t>
            </a:r>
            <a:r>
              <a:rPr lang="en-US" sz="1600" dirty="0" err="1" smtClean="0">
                <a:latin typeface="Comic Sans MS"/>
                <a:cs typeface="Comic Sans MS"/>
              </a:rPr>
              <a:t>M</a:t>
            </a:r>
            <a:r>
              <a:rPr lang="en-US" sz="1600" baseline="-25000" dirty="0" err="1" smtClean="0">
                <a:latin typeface="Comic Sans MS"/>
                <a:cs typeface="Comic Sans MS"/>
              </a:rPr>
              <a:t>part</a:t>
            </a:r>
            <a:r>
              <a:rPr lang="en-US" sz="1600" dirty="0" smtClean="0">
                <a:latin typeface="Comic Sans MS"/>
                <a:cs typeface="Comic Sans MS"/>
              </a:rPr>
              <a:t>)|/</a:t>
            </a:r>
            <a:r>
              <a:rPr lang="el-GR" sz="1600" dirty="0" smtClean="0">
                <a:latin typeface="Comic Sans MS"/>
                <a:cs typeface="Comic Sans MS"/>
              </a:rPr>
              <a:t>σ</a:t>
            </a:r>
            <a:r>
              <a:rPr lang="en-US" sz="1600" baseline="-25000" dirty="0" smtClean="0">
                <a:latin typeface="Comic Sans MS"/>
                <a:cs typeface="Comic Sans MS"/>
              </a:rPr>
              <a:t>part</a:t>
            </a:r>
            <a:r>
              <a:rPr lang="en-US" sz="1600" dirty="0" smtClean="0">
                <a:latin typeface="Comic Sans MS"/>
                <a:cs typeface="Comic Sans MS"/>
              </a:rPr>
              <a:t>(</a:t>
            </a:r>
            <a:r>
              <a:rPr lang="el-GR" sz="1600" dirty="0" smtClean="0">
                <a:latin typeface="Comic Sans MS"/>
                <a:cs typeface="Comic Sans MS"/>
              </a:rPr>
              <a:t>βγ</a:t>
            </a:r>
            <a:r>
              <a:rPr lang="en-US" sz="1600" dirty="0" smtClean="0">
                <a:latin typeface="Comic Sans MS"/>
                <a:cs typeface="Comic Sans MS"/>
              </a:rPr>
              <a:t>)</a:t>
            </a:r>
          </a:p>
          <a:p>
            <a:endParaRPr lang="en-US" sz="1600" baseline="-25000" dirty="0" smtClean="0">
              <a:latin typeface="Comic Sans MS"/>
              <a:cs typeface="Comic Sans MS"/>
            </a:endParaRPr>
          </a:p>
          <a:p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Efficiency</a:t>
            </a:r>
            <a:r>
              <a:rPr lang="en-US" sz="1600" dirty="0" smtClean="0">
                <a:solidFill>
                  <a:srgbClr val="3333FF"/>
                </a:solidFill>
                <a:latin typeface="Comic Sans MS"/>
                <a:cs typeface="Comic Sans MS"/>
              </a:rPr>
              <a:t> = Right MCID/Identity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Comic Sans MS"/>
                <a:cs typeface="Comic Sans MS"/>
              </a:rPr>
              <a:t>Contamination</a:t>
            </a:r>
            <a:r>
              <a:rPr lang="en-US" sz="1600" dirty="0" smtClean="0">
                <a:solidFill>
                  <a:srgbClr val="3333FF"/>
                </a:solidFill>
                <a:latin typeface="Comic Sans MS"/>
                <a:cs typeface="Comic Sans MS"/>
              </a:rPr>
              <a:t> = </a:t>
            </a:r>
          </a:p>
          <a:p>
            <a:r>
              <a:rPr lang="en-US" sz="1600" dirty="0" smtClean="0">
                <a:solidFill>
                  <a:srgbClr val="3333FF"/>
                </a:solidFill>
                <a:latin typeface="Comic Sans MS"/>
                <a:cs typeface="Comic Sans MS"/>
              </a:rPr>
              <a:t> Wrong MCID/(Right </a:t>
            </a:r>
            <a:r>
              <a:rPr lang="en-US" sz="1600" dirty="0" err="1" smtClean="0">
                <a:solidFill>
                  <a:srgbClr val="3333FF"/>
                </a:solidFill>
                <a:latin typeface="Comic Sans MS"/>
                <a:cs typeface="Comic Sans MS"/>
              </a:rPr>
              <a:t>MCID+WrongMCID</a:t>
            </a:r>
            <a:r>
              <a:rPr lang="en-US" sz="1600" dirty="0" smtClean="0">
                <a:solidFill>
                  <a:srgbClr val="3333FF"/>
                </a:solidFill>
                <a:latin typeface="Comic Sans MS"/>
                <a:cs typeface="Comic Sans MS"/>
              </a:rPr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7 layer 20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Comic Sans MS"/>
                <a:cs typeface="Comic Sans MS"/>
              </a:rPr>
              <a:t>m for comparison</a:t>
            </a:r>
            <a:endParaRPr lang="en-US" dirty="0">
              <a:latin typeface="Comic Sans MS"/>
              <a:cs typeface="Comic Sans MS"/>
            </a:endParaRPr>
          </a:p>
        </p:txBody>
      </p:sp>
      <p:pic>
        <p:nvPicPr>
          <p:cNvPr id="4" name="Content Placeholder 3" descr="Sep_Res_7lay20um_4-6-8bit.eps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t="-2674" b="-2674"/>
              <a:stretch>
                <a:fillRect/>
              </a:stretch>
            </p:blipFill>
          </mc:Choice>
          <mc:Fallback>
            <p:blipFill>
              <a:blip r:embed="rId3"/>
              <a:srcRect t="-2674" b="-2674"/>
              <a:stretch>
                <a:fillRect/>
              </a:stretch>
            </p:blipFill>
          </mc:Fallback>
        </mc:AlternateContent>
        <p:spPr>
          <a:xfrm>
            <a:off x="799370" y="1117274"/>
            <a:ext cx="7545259" cy="4149602"/>
          </a:xfrm>
        </p:spPr>
      </p:pic>
      <p:sp>
        <p:nvSpPr>
          <p:cNvPr id="6" name="TextBox 5"/>
          <p:cNvSpPr txBox="1"/>
          <p:nvPr/>
        </p:nvSpPr>
        <p:spPr>
          <a:xfrm>
            <a:off x="1668399" y="5657671"/>
            <a:ext cx="6334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Particle mix: abundances equal to 1/3  for </a:t>
            </a:r>
            <a:r>
              <a:rPr lang="el-GR" dirty="0" smtClean="0">
                <a:latin typeface="Comic Sans MS"/>
                <a:cs typeface="Comic Sans MS"/>
              </a:rPr>
              <a:t>π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K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</a:t>
            </a:r>
            <a:r>
              <a:rPr lang="en-US" dirty="0" err="1" smtClean="0">
                <a:latin typeface="Comic Sans MS"/>
                <a:cs typeface="Comic Sans MS"/>
              </a:rPr>
              <a:t>p</a:t>
            </a:r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Blu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 8 bit ADC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/>
                <a:cs typeface="Comic Sans MS"/>
              </a:rPr>
              <a:t>Red 6 bit ADC</a:t>
            </a:r>
          </a:p>
          <a:p>
            <a:r>
              <a:rPr lang="en-US" dirty="0" smtClean="0">
                <a:latin typeface="Comic Sans MS"/>
                <a:cs typeface="Comic Sans MS"/>
              </a:rPr>
              <a:t>Black 4 bit ADC </a:t>
            </a:r>
            <a:endParaRPr lang="en-US" dirty="0">
              <a:latin typeface="Comic Sans MS"/>
              <a:cs typeface="Comic Sans MS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 flipH="1" flipV="1">
            <a:off x="1741459" y="4334298"/>
            <a:ext cx="775100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2469389" y="4129246"/>
            <a:ext cx="1186792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5672194" y="3578272"/>
            <a:ext cx="2288741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988438" y="3395772"/>
            <a:ext cx="1979733" cy="1588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028782" y="2801052"/>
            <a:ext cx="1939389" cy="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022436" y="3205605"/>
            <a:ext cx="1945735" cy="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52536" y="114300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99369" y="5134469"/>
            <a:ext cx="373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– K separation = (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l-GR" baseline="-25000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)/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K</a:t>
            </a:r>
            <a:endParaRPr lang="it-IT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9370" y="1143000"/>
            <a:ext cx="3667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 – K separation = (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)/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K</a:t>
            </a:r>
            <a:endParaRPr lang="it-IT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44589" y="3146445"/>
            <a:ext cx="647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</a:t>
            </a:r>
            <a:r>
              <a:rPr lang="el-GR" sz="1400" dirty="0" smtClean="0"/>
              <a:t>σ</a:t>
            </a:r>
            <a:r>
              <a:rPr lang="en-GB" sz="1400" baseline="-25000" dirty="0" smtClean="0"/>
              <a:t>K</a:t>
            </a:r>
            <a:endParaRPr lang="it-IT" sz="1400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3298832" y="4207914"/>
            <a:ext cx="647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-3</a:t>
            </a:r>
            <a:r>
              <a:rPr lang="el-GR" sz="1400" dirty="0" smtClean="0"/>
              <a:t>σ</a:t>
            </a:r>
            <a:r>
              <a:rPr lang="en-GB" sz="1400" baseline="-25000" dirty="0" smtClean="0"/>
              <a:t>K</a:t>
            </a:r>
            <a:endParaRPr lang="it-IT" sz="140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5407153" y="5134469"/>
            <a:ext cx="2292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Resolution=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/>
              <a:t>/</a:t>
            </a:r>
            <a:r>
              <a:rPr lang="en-US" dirty="0" err="1" smtClean="0"/>
              <a:t>mv</a:t>
            </a:r>
            <a:r>
              <a:rPr lang="en-US" baseline="-25000" dirty="0" err="1" smtClean="0"/>
              <a:t>p</a:t>
            </a:r>
            <a:endParaRPr lang="it-IT" baseline="-25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49893" y="0"/>
            <a:ext cx="730846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err="1" smtClean="0">
                <a:latin typeface="Comic Sans MS"/>
                <a:cs typeface="Comic Sans MS"/>
              </a:rPr>
              <a:t>nSigma</a:t>
            </a:r>
            <a:r>
              <a:rPr lang="en-US" sz="3000" dirty="0" smtClean="0">
                <a:latin typeface="Comic Sans MS"/>
                <a:cs typeface="Comic Sans MS"/>
              </a:rPr>
              <a:t> separation  and resolution </a:t>
            </a:r>
          </a:p>
          <a:p>
            <a:pPr algn="ctr"/>
            <a:r>
              <a:rPr lang="en-US" sz="3000" dirty="0" smtClean="0">
                <a:latin typeface="Comic Sans MS"/>
                <a:cs typeface="Comic Sans MS"/>
              </a:rPr>
              <a:t>for 7 layers of 10 </a:t>
            </a:r>
            <a:r>
              <a:rPr lang="en-US" sz="3200" dirty="0" smtClean="0">
                <a:latin typeface="Symbol" charset="2"/>
                <a:cs typeface="Symbol" charset="2"/>
              </a:rPr>
              <a:t>m</a:t>
            </a:r>
            <a:r>
              <a:rPr lang="en-US" sz="3000" dirty="0" smtClean="0">
                <a:latin typeface="Comic Sans MS"/>
                <a:cs typeface="Comic Sans MS"/>
              </a:rPr>
              <a:t>m</a:t>
            </a:r>
            <a:endParaRPr lang="en-US" sz="3000" dirty="0">
              <a:latin typeface="Comic Sans MS"/>
              <a:cs typeface="Comic Sans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430" y="5310237"/>
            <a:ext cx="4155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Particle mix:</a:t>
            </a:r>
          </a:p>
          <a:p>
            <a:r>
              <a:rPr lang="en-US" dirty="0" smtClean="0">
                <a:latin typeface="Comic Sans MS"/>
                <a:cs typeface="Comic Sans MS"/>
              </a:rPr>
              <a:t>Abundances equal to 1/3  for </a:t>
            </a:r>
            <a:r>
              <a:rPr lang="el-GR" dirty="0" smtClean="0">
                <a:latin typeface="Comic Sans MS"/>
                <a:cs typeface="Comic Sans MS"/>
              </a:rPr>
              <a:t>π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K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</a:t>
            </a:r>
            <a:r>
              <a:rPr lang="en-US" dirty="0" err="1" smtClean="0">
                <a:latin typeface="Comic Sans MS"/>
                <a:cs typeface="Comic Sans MS"/>
              </a:rPr>
              <a:t>p</a:t>
            </a:r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Noise </a:t>
            </a:r>
            <a:r>
              <a:rPr lang="en-US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gaussian</a:t>
            </a:r>
            <a:r>
              <a:rPr lang="en-US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 distributed of  20 </a:t>
            </a:r>
            <a:r>
              <a:rPr lang="en-US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-</a:t>
            </a:r>
            <a:endParaRPr lang="en-US" dirty="0" smtClean="0">
              <a:latin typeface="Comic Sans MS"/>
              <a:cs typeface="Comic Sans MS"/>
            </a:endParaRPr>
          </a:p>
          <a:p>
            <a:endParaRPr lang="en-US" dirty="0"/>
          </a:p>
        </p:txBody>
      </p:sp>
      <p:pic>
        <p:nvPicPr>
          <p:cNvPr id="12" name="Picture 11" descr="Sepi_7l_10um_varibi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5730" r="6469"/>
              <a:stretch>
                <a:fillRect/>
              </a:stretch>
            </p:blipFill>
          </mc:Choice>
          <mc:Fallback>
            <p:blipFill>
              <a:blip r:embed="rId3"/>
              <a:srcRect t="5730" r="6469"/>
              <a:stretch>
                <a:fillRect/>
              </a:stretch>
            </p:blipFill>
          </mc:Fallback>
        </mc:AlternateContent>
        <p:spPr>
          <a:xfrm>
            <a:off x="-28014" y="1515198"/>
            <a:ext cx="4609352" cy="3146346"/>
          </a:xfrm>
          <a:prstGeom prst="rect">
            <a:avLst/>
          </a:prstGeom>
        </p:spPr>
      </p:pic>
      <p:pic>
        <p:nvPicPr>
          <p:cNvPr id="14" name="Picture 13" descr="Res_10um_8-9bi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t="5288" r="5862"/>
              <a:stretch>
                <a:fillRect/>
              </a:stretch>
            </p:blipFill>
          </mc:Choice>
          <mc:Fallback>
            <p:blipFill>
              <a:blip r:embed="rId5"/>
              <a:srcRect t="5288" r="5862"/>
              <a:stretch>
                <a:fillRect/>
              </a:stretch>
            </p:blipFill>
          </mc:Fallback>
        </mc:AlternateContent>
        <p:spPr>
          <a:xfrm>
            <a:off x="4590676" y="3866136"/>
            <a:ext cx="4308204" cy="2971355"/>
          </a:xfrm>
          <a:prstGeom prst="rect">
            <a:avLst/>
          </a:prstGeom>
        </p:spPr>
      </p:pic>
      <p:pic>
        <p:nvPicPr>
          <p:cNvPr id="15" name="Picture 14" descr="Res_10um_8-10bi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t="5288" r="5862"/>
              <a:stretch>
                <a:fillRect/>
              </a:stretch>
            </p:blipFill>
          </mc:Choice>
          <mc:Fallback>
            <p:blipFill>
              <a:blip r:embed="rId7"/>
              <a:srcRect t="5288" r="5862"/>
              <a:stretch>
                <a:fillRect/>
              </a:stretch>
            </p:blipFill>
          </mc:Fallback>
        </mc:AlternateContent>
        <p:spPr>
          <a:xfrm>
            <a:off x="4563254" y="993351"/>
            <a:ext cx="4316955" cy="2911291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rot="5400000">
            <a:off x="920614" y="3948768"/>
            <a:ext cx="717318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1782261" y="3597300"/>
            <a:ext cx="1420254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68787" y="1325417"/>
            <a:ext cx="1183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PROTONS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68787" y="4192658"/>
            <a:ext cx="1183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PROTONS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rot="5400000" flipH="1" flipV="1">
            <a:off x="6646842" y="2942600"/>
            <a:ext cx="1365019" cy="159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 flipH="1" flipV="1">
            <a:off x="6669387" y="5842060"/>
            <a:ext cx="1337008" cy="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5031774" y="2232868"/>
            <a:ext cx="2306120" cy="1353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022436" y="1886375"/>
            <a:ext cx="2306120" cy="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003760" y="4968105"/>
            <a:ext cx="2306120" cy="2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6526" y="4673487"/>
            <a:ext cx="373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– K separation = (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l-GR" baseline="-25000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)/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K</a:t>
            </a:r>
            <a:endParaRPr lang="it-IT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0592" y="1046440"/>
            <a:ext cx="3667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 – K separation = (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)/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K</a:t>
            </a:r>
            <a:endParaRPr lang="it-IT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ight Arrow 24"/>
          <p:cNvSpPr/>
          <p:nvPr/>
        </p:nvSpPr>
        <p:spPr>
          <a:xfrm rot="6359482">
            <a:off x="1645741" y="1616774"/>
            <a:ext cx="576533" cy="2046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Arrow 25"/>
          <p:cNvSpPr/>
          <p:nvPr/>
        </p:nvSpPr>
        <p:spPr>
          <a:xfrm rot="15471837">
            <a:off x="2852733" y="4164883"/>
            <a:ext cx="771033" cy="19791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94716" y="2580190"/>
            <a:ext cx="647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</a:t>
            </a:r>
            <a:r>
              <a:rPr lang="el-GR" sz="1400" dirty="0" smtClean="0"/>
              <a:t>σ</a:t>
            </a:r>
            <a:r>
              <a:rPr lang="en-GB" sz="1400" baseline="-25000" dirty="0" smtClean="0"/>
              <a:t>K</a:t>
            </a:r>
            <a:endParaRPr lang="it-IT" sz="1400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1718545" y="3625905"/>
            <a:ext cx="647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-3</a:t>
            </a:r>
            <a:r>
              <a:rPr lang="el-GR" sz="1400" dirty="0" smtClean="0"/>
              <a:t>σ</a:t>
            </a:r>
            <a:r>
              <a:rPr lang="en-GB" sz="1400" baseline="-25000" dirty="0" smtClean="0"/>
              <a:t>K</a:t>
            </a:r>
            <a:endParaRPr lang="it-IT" sz="14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5726991" y="3656723"/>
            <a:ext cx="2292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Resolution=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/>
              <a:t>/</a:t>
            </a:r>
            <a:r>
              <a:rPr lang="en-US" dirty="0" err="1" smtClean="0"/>
              <a:t>mv</a:t>
            </a:r>
            <a:r>
              <a:rPr lang="en-US" baseline="-25000" dirty="0" err="1" smtClean="0"/>
              <a:t>p</a:t>
            </a:r>
            <a:endParaRPr lang="it-IT" baseline="-25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9893" y="65362"/>
            <a:ext cx="730846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err="1" smtClean="0">
                <a:latin typeface="Comic Sans MS"/>
                <a:cs typeface="Comic Sans MS"/>
              </a:rPr>
              <a:t>nSigma</a:t>
            </a:r>
            <a:r>
              <a:rPr lang="en-US" sz="3000" dirty="0" smtClean="0">
                <a:latin typeface="Comic Sans MS"/>
                <a:cs typeface="Comic Sans MS"/>
              </a:rPr>
              <a:t> separation  and resolution </a:t>
            </a:r>
          </a:p>
          <a:p>
            <a:pPr algn="ctr"/>
            <a:r>
              <a:rPr lang="en-US" sz="3000" dirty="0" smtClean="0">
                <a:latin typeface="Comic Sans MS"/>
                <a:cs typeface="Comic Sans MS"/>
              </a:rPr>
              <a:t>for 7 layers of 15 </a:t>
            </a:r>
            <a:r>
              <a:rPr lang="en-US" sz="2800" dirty="0" smtClean="0">
                <a:latin typeface="Symbol" charset="2"/>
                <a:cs typeface="Symbol" charset="2"/>
              </a:rPr>
              <a:t>m</a:t>
            </a:r>
            <a:r>
              <a:rPr lang="en-US" sz="3000" dirty="0" smtClean="0">
                <a:latin typeface="Comic Sans MS"/>
                <a:cs typeface="Comic Sans MS"/>
              </a:rPr>
              <a:t>m</a:t>
            </a:r>
            <a:endParaRPr lang="en-US" sz="3000" dirty="0">
              <a:latin typeface="Comic Sans MS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2847" y="5380672"/>
            <a:ext cx="41891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Particle mix:</a:t>
            </a:r>
          </a:p>
          <a:p>
            <a:r>
              <a:rPr lang="en-US" dirty="0" smtClean="0">
                <a:latin typeface="Comic Sans MS"/>
                <a:cs typeface="Comic Sans MS"/>
              </a:rPr>
              <a:t>Abundances equal to 1/3  for </a:t>
            </a:r>
            <a:r>
              <a:rPr lang="el-GR" dirty="0" smtClean="0">
                <a:latin typeface="Comic Sans MS"/>
                <a:cs typeface="Comic Sans MS"/>
              </a:rPr>
              <a:t>π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K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</a:t>
            </a:r>
            <a:r>
              <a:rPr lang="en-US" dirty="0" err="1" smtClean="0">
                <a:latin typeface="Comic Sans MS"/>
                <a:cs typeface="Comic Sans MS"/>
              </a:rPr>
              <a:t>p</a:t>
            </a:r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Noise </a:t>
            </a:r>
            <a:r>
              <a:rPr lang="en-US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gaussian</a:t>
            </a:r>
            <a:r>
              <a:rPr lang="en-US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 distributed of  20 </a:t>
            </a:r>
            <a:r>
              <a:rPr lang="en-US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-</a:t>
            </a:r>
            <a:endParaRPr lang="en-US" dirty="0" smtClean="0">
              <a:latin typeface="Comic Sans MS"/>
              <a:cs typeface="Comic Sans MS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6" name="Picture 5" descr="Sepi_7l_15um_varibi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7453" r="6770"/>
              <a:stretch>
                <a:fillRect/>
              </a:stretch>
            </p:blipFill>
          </mc:Choice>
          <mc:Fallback>
            <p:blipFill>
              <a:blip r:embed="rId3"/>
              <a:srcRect t="7453" r="6770"/>
              <a:stretch>
                <a:fillRect/>
              </a:stretch>
            </p:blipFill>
          </mc:Fallback>
        </mc:AlternateContent>
        <p:spPr>
          <a:xfrm>
            <a:off x="-28013" y="1610542"/>
            <a:ext cx="4664618" cy="313593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rot="5400000">
            <a:off x="1172338" y="4023221"/>
            <a:ext cx="811502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249161" y="3690828"/>
            <a:ext cx="1420254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Res_15um_8-10bi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t="6499" r="4954"/>
              <a:stretch>
                <a:fillRect/>
              </a:stretch>
            </p:blipFill>
          </mc:Choice>
          <mc:Fallback>
            <p:blipFill>
              <a:blip r:embed="rId5"/>
              <a:srcRect t="6499" r="4954"/>
              <a:stretch>
                <a:fillRect/>
              </a:stretch>
            </p:blipFill>
          </mc:Fallback>
        </mc:AlternateContent>
        <p:spPr>
          <a:xfrm>
            <a:off x="4828041" y="1172579"/>
            <a:ext cx="4042830" cy="2761696"/>
          </a:xfrm>
          <a:prstGeom prst="rect">
            <a:avLst/>
          </a:prstGeom>
        </p:spPr>
      </p:pic>
      <p:pic>
        <p:nvPicPr>
          <p:cNvPr id="11" name="Picture 10" descr="Res_15um_8-9bi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t="6499" r="4954"/>
              <a:stretch>
                <a:fillRect/>
              </a:stretch>
            </p:blipFill>
          </mc:Choice>
          <mc:Fallback>
            <p:blipFill>
              <a:blip r:embed="rId7"/>
              <a:srcRect t="6499" r="4954"/>
              <a:stretch>
                <a:fillRect/>
              </a:stretch>
            </p:blipFill>
          </mc:Fallback>
        </mc:AlternateContent>
        <p:spPr>
          <a:xfrm>
            <a:off x="4831441" y="3964353"/>
            <a:ext cx="4039430" cy="27586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90178" y="1439956"/>
            <a:ext cx="1183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PROTONS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24815" y="4268114"/>
            <a:ext cx="1183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PROTONS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5201131" y="5165819"/>
            <a:ext cx="2155439" cy="1588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6748641" y="5828174"/>
            <a:ext cx="1271880" cy="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 flipH="1" flipV="1">
            <a:off x="6716084" y="3052818"/>
            <a:ext cx="1337008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219807" y="2344936"/>
            <a:ext cx="2136763" cy="158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229145" y="2026460"/>
            <a:ext cx="2108749" cy="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2847" y="4673487"/>
            <a:ext cx="373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– K separation = (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l-GR" baseline="-25000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)/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K</a:t>
            </a:r>
            <a:endParaRPr lang="it-IT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6967" y="1172579"/>
            <a:ext cx="3667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 – K separation = (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)/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K</a:t>
            </a:r>
            <a:endParaRPr lang="it-IT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ight Arrow 20"/>
          <p:cNvSpPr/>
          <p:nvPr/>
        </p:nvSpPr>
        <p:spPr>
          <a:xfrm rot="15471837">
            <a:off x="3174063" y="4183203"/>
            <a:ext cx="811214" cy="24394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5785224">
            <a:off x="2073006" y="1811542"/>
            <a:ext cx="576533" cy="2046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918526" y="2646207"/>
            <a:ext cx="647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</a:t>
            </a:r>
            <a:r>
              <a:rPr lang="el-GR" sz="1400" dirty="0" smtClean="0"/>
              <a:t>σ</a:t>
            </a:r>
            <a:r>
              <a:rPr lang="en-GB" sz="1400" baseline="-25000" dirty="0" smtClean="0"/>
              <a:t>K</a:t>
            </a:r>
            <a:endParaRPr lang="it-IT" sz="14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1903532" y="3729100"/>
            <a:ext cx="647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-3</a:t>
            </a:r>
            <a:r>
              <a:rPr lang="el-GR" sz="1400" dirty="0" smtClean="0"/>
              <a:t>σ</a:t>
            </a:r>
            <a:r>
              <a:rPr lang="en-GB" sz="1400" baseline="-25000" dirty="0" smtClean="0"/>
              <a:t>K</a:t>
            </a:r>
            <a:endParaRPr lang="it-IT" sz="1400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5726991" y="3722572"/>
            <a:ext cx="2292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Resolution=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/>
              <a:t>/</a:t>
            </a:r>
            <a:r>
              <a:rPr lang="en-US" dirty="0" err="1" smtClean="0"/>
              <a:t>mv</a:t>
            </a:r>
            <a:r>
              <a:rPr lang="en-US" baseline="-25000" dirty="0" err="1" smtClean="0"/>
              <a:t>p</a:t>
            </a:r>
            <a:endParaRPr lang="it-IT" baseline="-25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9893" y="140074"/>
            <a:ext cx="730846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err="1" smtClean="0">
                <a:latin typeface="Comic Sans MS"/>
                <a:cs typeface="Comic Sans MS"/>
              </a:rPr>
              <a:t>nSigma</a:t>
            </a:r>
            <a:r>
              <a:rPr lang="en-US" sz="3000" dirty="0" smtClean="0">
                <a:latin typeface="Comic Sans MS"/>
                <a:cs typeface="Comic Sans MS"/>
              </a:rPr>
              <a:t> separation  and resolution </a:t>
            </a:r>
          </a:p>
          <a:p>
            <a:pPr algn="ctr"/>
            <a:r>
              <a:rPr lang="en-US" sz="3000" dirty="0" smtClean="0">
                <a:latin typeface="Comic Sans MS"/>
                <a:cs typeface="Comic Sans MS"/>
              </a:rPr>
              <a:t>for 7 layers of 18 </a:t>
            </a:r>
            <a:r>
              <a:rPr lang="en-US" sz="3200" dirty="0" smtClean="0">
                <a:latin typeface="Symbol" charset="2"/>
                <a:cs typeface="Symbol" charset="2"/>
              </a:rPr>
              <a:t>m</a:t>
            </a:r>
            <a:r>
              <a:rPr lang="en-US" sz="3000" dirty="0" smtClean="0">
                <a:latin typeface="Comic Sans MS"/>
                <a:cs typeface="Comic Sans MS"/>
              </a:rPr>
              <a:t>m</a:t>
            </a:r>
            <a:endParaRPr lang="en-US" sz="3000" dirty="0">
              <a:latin typeface="Comic Sans MS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6094" y="5244147"/>
            <a:ext cx="42707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Particle mix:</a:t>
            </a:r>
          </a:p>
          <a:p>
            <a:r>
              <a:rPr lang="en-US" dirty="0" smtClean="0">
                <a:latin typeface="Comic Sans MS"/>
                <a:cs typeface="Comic Sans MS"/>
              </a:rPr>
              <a:t>Abundances equal to 1/3  for </a:t>
            </a:r>
            <a:r>
              <a:rPr lang="el-GR" dirty="0" smtClean="0">
                <a:latin typeface="Comic Sans MS"/>
                <a:cs typeface="Comic Sans MS"/>
              </a:rPr>
              <a:t>π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K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</a:t>
            </a:r>
            <a:r>
              <a:rPr lang="en-US" dirty="0" err="1" smtClean="0">
                <a:latin typeface="Comic Sans MS"/>
                <a:cs typeface="Comic Sans MS"/>
              </a:rPr>
              <a:t>p</a:t>
            </a:r>
            <a:endParaRPr lang="en-US" dirty="0" smtClean="0">
              <a:latin typeface="Comic Sans MS"/>
              <a:cs typeface="Comic Sans MS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Noise </a:t>
            </a:r>
            <a:r>
              <a:rPr lang="en-US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gaussian</a:t>
            </a:r>
            <a:r>
              <a:rPr lang="en-US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 distributed of  20 </a:t>
            </a:r>
            <a:r>
              <a:rPr lang="en-US" dirty="0" err="1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e</a:t>
            </a:r>
            <a:r>
              <a:rPr lang="en-US" baseline="30000" dirty="0" smtClean="0">
                <a:solidFill>
                  <a:srgbClr val="FF0000"/>
                </a:solidFill>
                <a:latin typeface="Comic Sans MS"/>
                <a:ea typeface="ＭＳ Ｐゴシック" charset="-128"/>
                <a:cs typeface="Comic Sans MS"/>
              </a:rPr>
              <a:t>-</a:t>
            </a:r>
            <a:endParaRPr lang="en-US" dirty="0" smtClean="0">
              <a:latin typeface="Comic Sans MS"/>
              <a:cs typeface="Comic Sans MS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6" name="Picture 5" descr="Sepi_7l_18um_varibi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5922" r="6899"/>
              <a:stretch>
                <a:fillRect/>
              </a:stretch>
            </p:blipFill>
          </mc:Choice>
          <mc:Fallback>
            <p:blipFill>
              <a:blip r:embed="rId3"/>
              <a:srcRect t="5922" r="6899"/>
              <a:stretch>
                <a:fillRect/>
              </a:stretch>
            </p:blipFill>
          </mc:Fallback>
        </mc:AlternateContent>
        <p:spPr>
          <a:xfrm>
            <a:off x="0" y="1681057"/>
            <a:ext cx="4466810" cy="305691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rot="5400000">
            <a:off x="1293732" y="3996032"/>
            <a:ext cx="811502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174457" y="3757029"/>
            <a:ext cx="1420254" cy="15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Res_18um_8-9bi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t="7883" r="6510"/>
              <a:stretch>
                <a:fillRect/>
              </a:stretch>
            </p:blipFill>
          </mc:Choice>
          <mc:Fallback>
            <p:blipFill>
              <a:blip r:embed="rId5"/>
              <a:srcRect t="7883" r="6510"/>
              <a:stretch>
                <a:fillRect/>
              </a:stretch>
            </p:blipFill>
          </mc:Fallback>
        </mc:AlternateContent>
        <p:spPr>
          <a:xfrm>
            <a:off x="4800024" y="4159453"/>
            <a:ext cx="4033911" cy="2669699"/>
          </a:xfrm>
          <a:prstGeom prst="rect">
            <a:avLst/>
          </a:prstGeom>
        </p:spPr>
      </p:pic>
      <p:pic>
        <p:nvPicPr>
          <p:cNvPr id="10" name="Picture 9" descr="Res_18um_8-10bi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t="5502" r="6121"/>
              <a:stretch>
                <a:fillRect/>
              </a:stretch>
            </p:blipFill>
          </mc:Choice>
          <mc:Fallback>
            <p:blipFill>
              <a:blip r:embed="rId7"/>
              <a:srcRect t="5502" r="6121"/>
              <a:stretch>
                <a:fillRect/>
              </a:stretch>
            </p:blipFill>
          </mc:Fallback>
        </mc:AlternateContent>
        <p:spPr>
          <a:xfrm>
            <a:off x="4799609" y="1209908"/>
            <a:ext cx="3968545" cy="2846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0178" y="1439956"/>
            <a:ext cx="1183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PROTONS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0178" y="4356632"/>
            <a:ext cx="11836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PROTONS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229559" y="5203991"/>
            <a:ext cx="2155439" cy="1588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6758393" y="5903702"/>
            <a:ext cx="1271880" cy="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210469" y="2363614"/>
            <a:ext cx="2136763" cy="158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19807" y="1970426"/>
            <a:ext cx="2108749" cy="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 flipH="1" flipV="1">
            <a:off x="6701956" y="3076276"/>
            <a:ext cx="1271880" cy="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40869" y="4673487"/>
            <a:ext cx="373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– K separation = (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l-GR" baseline="-25000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)/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K</a:t>
            </a:r>
            <a:endParaRPr lang="it-IT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0869" y="1336162"/>
            <a:ext cx="3667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 – K separation = (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mv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)/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K</a:t>
            </a:r>
            <a:endParaRPr lang="it-IT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ight Arrow 20"/>
          <p:cNvSpPr/>
          <p:nvPr/>
        </p:nvSpPr>
        <p:spPr>
          <a:xfrm rot="15471837">
            <a:off x="3247540" y="4332293"/>
            <a:ext cx="576533" cy="2046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6205236">
            <a:off x="2101440" y="1948735"/>
            <a:ext cx="576533" cy="2046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918526" y="2646207"/>
            <a:ext cx="647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3</a:t>
            </a:r>
            <a:r>
              <a:rPr lang="el-GR" sz="1400" dirty="0" smtClean="0"/>
              <a:t>σ</a:t>
            </a:r>
            <a:r>
              <a:rPr lang="en-GB" sz="1400" baseline="-25000" dirty="0" smtClean="0"/>
              <a:t>K</a:t>
            </a:r>
            <a:endParaRPr lang="it-IT" sz="14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1908536" y="3738792"/>
            <a:ext cx="6476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-3</a:t>
            </a:r>
            <a:r>
              <a:rPr lang="el-GR" sz="1400" dirty="0" smtClean="0"/>
              <a:t>σ</a:t>
            </a:r>
            <a:r>
              <a:rPr lang="en-GB" sz="1400" baseline="-25000" dirty="0" smtClean="0"/>
              <a:t>K</a:t>
            </a:r>
            <a:endParaRPr lang="it-IT" sz="1400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5726991" y="3797828"/>
            <a:ext cx="2292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Resolution=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GB" baseline="-25000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dirty="0" smtClean="0"/>
              <a:t>/</a:t>
            </a:r>
            <a:r>
              <a:rPr lang="en-US" dirty="0" err="1" smtClean="0"/>
              <a:t>mv</a:t>
            </a:r>
            <a:r>
              <a:rPr lang="en-US" baseline="-25000" dirty="0" err="1" smtClean="0"/>
              <a:t>p</a:t>
            </a:r>
            <a:endParaRPr lang="it-IT" baseline="-25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9676" y="74712"/>
            <a:ext cx="8229600" cy="886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/>
                <a:ea typeface="+mj-ea"/>
                <a:cs typeface="Comic Sans MS"/>
              </a:rPr>
              <a:t>Efficiency and Contamination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/>
                <a:ea typeface="+mj-ea"/>
                <a:cs typeface="Comic Sans MS"/>
              </a:rPr>
              <a:t>[</a:t>
            </a:r>
            <a:r>
              <a:rPr lang="en-US" sz="3600" dirty="0" smtClean="0">
                <a:latin typeface="Comic Sans MS"/>
                <a:ea typeface="+mj-ea"/>
                <a:cs typeface="Comic Sans MS"/>
              </a:rPr>
              <a:t>15 </a:t>
            </a:r>
            <a:r>
              <a:rPr lang="en-US" sz="3600" dirty="0" smtClean="0">
                <a:latin typeface="Symbol" charset="2"/>
                <a:ea typeface="+mj-ea"/>
                <a:cs typeface="Symbol" charset="2"/>
              </a:rPr>
              <a:t>m</a:t>
            </a:r>
            <a:r>
              <a:rPr lang="en-US" sz="3600" dirty="0" smtClean="0">
                <a:latin typeface="Comic Sans MS"/>
                <a:ea typeface="+mj-ea"/>
                <a:cs typeface="Comic Sans MS"/>
              </a:rPr>
              <a:t>m, 10 bit ADC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/>
                <a:ea typeface="+mj-ea"/>
                <a:cs typeface="Comic Sans MS"/>
              </a:rPr>
              <a:t>]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49448" y="1171529"/>
            <a:ext cx="118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omic Sans MS"/>
                <a:cs typeface="Comic Sans MS"/>
              </a:rPr>
              <a:t>PROTON</a:t>
            </a:r>
            <a:endParaRPr lang="en-US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4587" y="5530333"/>
            <a:ext cx="3034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15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Comic Sans MS"/>
                <a:cs typeface="Comic Sans MS"/>
              </a:rPr>
              <a:t>m, 10 bit ADC</a:t>
            </a:r>
          </a:p>
          <a:p>
            <a:r>
              <a:rPr lang="en-US" dirty="0" smtClean="0">
                <a:latin typeface="Comic Sans MS"/>
                <a:cs typeface="Comic Sans MS"/>
              </a:rPr>
              <a:t>Relative abundances=1/3 for </a:t>
            </a:r>
            <a:r>
              <a:rPr lang="el-GR" dirty="0" smtClean="0">
                <a:latin typeface="Comic Sans MS"/>
                <a:cs typeface="Comic Sans MS"/>
              </a:rPr>
              <a:t>π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K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p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 descr="eff_cont_15um_varinoise_protoni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6117" r="5166"/>
              <a:stretch>
                <a:fillRect/>
              </a:stretch>
            </p:blipFill>
          </mc:Choice>
          <mc:Fallback>
            <p:blipFill>
              <a:blip r:embed="rId3"/>
              <a:srcRect t="6117" r="5166"/>
              <a:stretch>
                <a:fillRect/>
              </a:stretch>
            </p:blipFill>
          </mc:Fallback>
        </mc:AlternateContent>
        <p:spPr>
          <a:xfrm>
            <a:off x="-4693" y="1773301"/>
            <a:ext cx="4691457" cy="3145410"/>
          </a:xfrm>
          <a:prstGeom prst="rect">
            <a:avLst/>
          </a:prstGeom>
        </p:spPr>
      </p:pic>
      <p:pic>
        <p:nvPicPr>
          <p:cNvPr id="9" name="Picture 8" descr="Eff_Cont_comparison_same_abun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66483" r="2774"/>
              <a:stretch>
                <a:fillRect/>
              </a:stretch>
            </p:blipFill>
          </mc:Choice>
          <mc:Fallback>
            <p:blipFill>
              <a:blip r:embed="rId5"/>
              <a:srcRect l="66483" r="2774"/>
              <a:stretch>
                <a:fillRect/>
              </a:stretch>
            </p:blipFill>
          </mc:Fallback>
        </mc:AlternateContent>
        <p:spPr>
          <a:xfrm>
            <a:off x="4843531" y="1729350"/>
            <a:ext cx="4110907" cy="31893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02520" y="5345667"/>
            <a:ext cx="3398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Blue symbols: 7 </a:t>
            </a:r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x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 20 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m thick layers with 8 bit ADC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91721" y="1544684"/>
            <a:ext cx="3108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From chap. 3 of CDR</a:t>
            </a:r>
            <a:endParaRPr lang="en-US" dirty="0">
              <a:latin typeface="Comic Sans MS"/>
              <a:cs typeface="Comic Sans MS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10954" y="2265071"/>
            <a:ext cx="2407438" cy="94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14587" y="2444785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95%</a:t>
            </a:r>
            <a:endParaRPr lang="it-IT" dirty="0"/>
          </a:p>
        </p:txBody>
      </p:sp>
      <p:sp>
        <p:nvSpPr>
          <p:cNvPr id="17" name="TextBox 16"/>
          <p:cNvSpPr txBox="1"/>
          <p:nvPr/>
        </p:nvSpPr>
        <p:spPr>
          <a:xfrm>
            <a:off x="5840847" y="2444785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95%</a:t>
            </a:r>
            <a:endParaRPr lang="it-IT" dirty="0"/>
          </a:p>
        </p:txBody>
      </p:sp>
      <p:sp>
        <p:nvSpPr>
          <p:cNvPr id="18" name="TextBox 17"/>
          <p:cNvSpPr txBox="1"/>
          <p:nvPr/>
        </p:nvSpPr>
        <p:spPr>
          <a:xfrm>
            <a:off x="4243921" y="1760127"/>
            <a:ext cx="14478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Efficiency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09193" y="4764822"/>
            <a:ext cx="14478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Contamination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99676" y="74712"/>
            <a:ext cx="8229600" cy="886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/>
                <a:ea typeface="+mj-ea"/>
                <a:cs typeface="Comic Sans MS"/>
              </a:rPr>
              <a:t>Efficiency and Contamination </a:t>
            </a:r>
          </a:p>
          <a:p>
            <a:pPr lvl="0" algn="ctr" defTabSz="914400">
              <a:spcBef>
                <a:spcPct val="0"/>
              </a:spcBef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/>
                <a:ea typeface="+mj-ea"/>
                <a:cs typeface="Comic Sans MS"/>
              </a:rPr>
              <a:t>[</a:t>
            </a:r>
            <a:r>
              <a:rPr lang="en-US" sz="3600" dirty="0" smtClean="0">
                <a:latin typeface="Comic Sans MS"/>
                <a:ea typeface="+mj-ea"/>
                <a:cs typeface="Comic Sans MS"/>
              </a:rPr>
              <a:t>15 </a:t>
            </a:r>
            <a:r>
              <a:rPr lang="en-US" sz="3600" dirty="0" smtClean="0">
                <a:latin typeface="Symbol" charset="2"/>
                <a:cs typeface="Symbol" charset="2"/>
              </a:rPr>
              <a:t>m</a:t>
            </a:r>
            <a:r>
              <a:rPr lang="en-US" sz="3600" dirty="0" smtClean="0">
                <a:latin typeface="Comic Sans MS"/>
                <a:ea typeface="+mj-ea"/>
                <a:cs typeface="Comic Sans MS"/>
              </a:rPr>
              <a:t>m, 10 bit ADC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/>
                <a:ea typeface="+mj-ea"/>
                <a:cs typeface="Comic Sans MS"/>
              </a:rPr>
              <a:t>]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00934" y="1154957"/>
            <a:ext cx="118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KAON</a:t>
            </a:r>
            <a:endParaRPr lang="en-US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eff_cont_15um_varinoise_kaoni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t="7157" r="4014"/>
              <a:stretch>
                <a:fillRect/>
              </a:stretch>
            </p:blipFill>
          </mc:Choice>
          <mc:Fallback>
            <p:blipFill>
              <a:blip r:embed="rId3"/>
              <a:srcRect t="7157" r="4014"/>
              <a:stretch>
                <a:fillRect/>
              </a:stretch>
            </p:blipFill>
          </mc:Fallback>
        </mc:AlternateContent>
        <p:spPr>
          <a:xfrm>
            <a:off x="0" y="1933365"/>
            <a:ext cx="4583167" cy="300231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3796-7530-6B49-8E14-C4C00E899CF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Picture 8" descr="Eff_Cont_comparison_same_abun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31303" r="34180"/>
              <a:stretch>
                <a:fillRect/>
              </a:stretch>
            </p:blipFill>
          </mc:Choice>
          <mc:Fallback>
            <p:blipFill>
              <a:blip r:embed="rId5"/>
              <a:srcRect l="31303" r="34180"/>
              <a:stretch>
                <a:fillRect/>
              </a:stretch>
            </p:blipFill>
          </mc:Fallback>
        </mc:AlternateContent>
        <p:spPr>
          <a:xfrm>
            <a:off x="4583167" y="1691441"/>
            <a:ext cx="4411553" cy="342473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14587" y="5203029"/>
            <a:ext cx="3034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15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>
                <a:latin typeface="Comic Sans MS"/>
                <a:cs typeface="Comic Sans MS"/>
              </a:rPr>
              <a:t>m, 10 bit ADC</a:t>
            </a:r>
          </a:p>
          <a:p>
            <a:r>
              <a:rPr lang="en-US" dirty="0" smtClean="0">
                <a:latin typeface="Comic Sans MS"/>
                <a:cs typeface="Comic Sans MS"/>
              </a:rPr>
              <a:t>Relative abundances=1/3 for </a:t>
            </a:r>
            <a:r>
              <a:rPr lang="el-GR" dirty="0" smtClean="0">
                <a:latin typeface="Comic Sans MS"/>
                <a:cs typeface="Comic Sans MS"/>
              </a:rPr>
              <a:t>π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K</a:t>
            </a:r>
            <a:r>
              <a:rPr lang="en-US" baseline="30000" dirty="0" smtClean="0">
                <a:latin typeface="Comic Sans MS"/>
                <a:cs typeface="Comic Sans MS"/>
              </a:rPr>
              <a:t>+</a:t>
            </a:r>
            <a:r>
              <a:rPr lang="en-US" dirty="0" smtClean="0">
                <a:latin typeface="Comic Sans MS"/>
                <a:cs typeface="Comic Sans MS"/>
              </a:rPr>
              <a:t>, p</a:t>
            </a:r>
            <a:endParaRPr lang="en-US" dirty="0">
              <a:latin typeface="Comic Sans MS"/>
              <a:cs typeface="Comic Sans M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502340" y="2359841"/>
            <a:ext cx="2540131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84579" y="1360018"/>
            <a:ext cx="3108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/>
                <a:cs typeface="Comic Sans MS"/>
              </a:rPr>
              <a:t>From chap. 3 of CDR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21143" y="4962291"/>
            <a:ext cx="14478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Contamination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43921" y="1760127"/>
            <a:ext cx="14478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Efficiency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4587" y="2444785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95%</a:t>
            </a:r>
            <a:endParaRPr lang="it-IT" dirty="0"/>
          </a:p>
        </p:txBody>
      </p:sp>
      <p:sp>
        <p:nvSpPr>
          <p:cNvPr id="18" name="TextBox 17"/>
          <p:cNvSpPr txBox="1"/>
          <p:nvPr/>
        </p:nvSpPr>
        <p:spPr>
          <a:xfrm>
            <a:off x="5691721" y="2597185"/>
            <a:ext cx="58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95%</a:t>
            </a:r>
            <a:endParaRPr lang="it-IT" dirty="0"/>
          </a:p>
        </p:txBody>
      </p:sp>
      <p:sp>
        <p:nvSpPr>
          <p:cNvPr id="19" name="TextBox 18"/>
          <p:cNvSpPr txBox="1"/>
          <p:nvPr/>
        </p:nvSpPr>
        <p:spPr>
          <a:xfrm>
            <a:off x="5554920" y="5498067"/>
            <a:ext cx="3398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Blue symbols: 7 </a:t>
            </a:r>
            <a:r>
              <a:rPr lang="en-US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x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 20 </a:t>
            </a:r>
            <a:r>
              <a:rPr lang="en-US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m thick layers with 8 bit ADC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743</Words>
  <Application>Microsoft Macintosh PowerPoint</Application>
  <PresentationFormat>On-screen Show (4:3)</PresentationFormat>
  <Paragraphs>135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Update on PID studies for ITS upgrade</vt:lpstr>
      <vt:lpstr>Slide 2</vt:lpstr>
      <vt:lpstr>Reminder on some definitions</vt:lpstr>
      <vt:lpstr>7 layer 20 mm for comparison</vt:lpstr>
      <vt:lpstr>Slide 5</vt:lpstr>
      <vt:lpstr>Slide 6</vt:lpstr>
      <vt:lpstr>Slide 7</vt:lpstr>
      <vt:lpstr>Slide 8</vt:lpstr>
      <vt:lpstr>Slide 9</vt:lpstr>
      <vt:lpstr>Slide 10</vt:lpstr>
      <vt:lpstr>…to do</vt:lpstr>
    </vt:vector>
  </TitlesOfParts>
  <Company>INFN Torino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Stefania Bufalino</dc:creator>
  <cp:lastModifiedBy>Stefania Bufalino</cp:lastModifiedBy>
  <cp:revision>71</cp:revision>
  <dcterms:created xsi:type="dcterms:W3CDTF">2011-10-10T22:08:26Z</dcterms:created>
  <dcterms:modified xsi:type="dcterms:W3CDTF">2011-10-10T22:08:34Z</dcterms:modified>
</cp:coreProperties>
</file>