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68" r:id="rId4"/>
    <p:sldId id="269" r:id="rId5"/>
    <p:sldId id="258" r:id="rId6"/>
    <p:sldId id="289" r:id="rId7"/>
    <p:sldId id="259" r:id="rId8"/>
    <p:sldId id="260" r:id="rId9"/>
    <p:sldId id="298" r:id="rId10"/>
    <p:sldId id="267" r:id="rId11"/>
    <p:sldId id="261" r:id="rId12"/>
    <p:sldId id="299" r:id="rId13"/>
    <p:sldId id="270" r:id="rId14"/>
    <p:sldId id="285" r:id="rId15"/>
    <p:sldId id="279" r:id="rId16"/>
    <p:sldId id="281" r:id="rId17"/>
    <p:sldId id="286" r:id="rId18"/>
    <p:sldId id="287" r:id="rId19"/>
    <p:sldId id="288" r:id="rId20"/>
    <p:sldId id="273" r:id="rId21"/>
    <p:sldId id="291" r:id="rId22"/>
    <p:sldId id="292" r:id="rId23"/>
    <p:sldId id="293" r:id="rId24"/>
    <p:sldId id="294" r:id="rId25"/>
    <p:sldId id="295" r:id="rId26"/>
    <p:sldId id="290" r:id="rId27"/>
    <p:sldId id="262" r:id="rId28"/>
    <p:sldId id="263" r:id="rId29"/>
    <p:sldId id="264" r:id="rId30"/>
    <p:sldId id="265" r:id="rId31"/>
    <p:sldId id="284" r:id="rId32"/>
    <p:sldId id="296" r:id="rId33"/>
    <p:sldId id="297" r:id="rId34"/>
    <p:sldId id="266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A22258-3265-037F-24F3-D25BD437D2CB}" v="473" dt="2025-08-25T07:20:02.666"/>
    <p1510:client id="{8029330B-E246-9894-6D3B-3910E077976D}" v="133" dt="2025-08-25T08:18:15.3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Scintillator Bars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A1C-AA43-B0BE-5E6DB129E9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A1C-AA43-B0BE-5E6DB129E9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A1C-AA43-B0BE-5E6DB129E9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Pending Delivery</c:v>
                </c:pt>
                <c:pt idx="1">
                  <c:v>Delivered</c:v>
                </c:pt>
                <c:pt idx="2">
                  <c:v>Delivered + Wrapped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3500</c:v>
                </c:pt>
                <c:pt idx="1">
                  <c:v>3593</c:v>
                </c:pt>
                <c:pt idx="2">
                  <c:v>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76-3B49-BBA4-A176FEF606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SiPMs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9C7-DF4C-B3A4-67840734B1A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9C7-DF4C-B3A4-67840734B1A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9C7-DF4C-B3A4-67840734B1A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Pending Delivery</c:v>
                </c:pt>
                <c:pt idx="1">
                  <c:v>Delivered</c:v>
                </c:pt>
                <c:pt idx="2">
                  <c:v>Delivered + Probed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  <c:pt idx="1">
                  <c:v>89</c:v>
                </c:pt>
                <c:pt idx="2">
                  <c:v>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9C7-DF4C-B3A4-67840734B1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CF Sockets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372-F745-8097-626CDAF35B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372-F745-8097-626CDAF35B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Pending Delivery</c:v>
                </c:pt>
                <c:pt idx="1">
                  <c:v>Delivered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110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372-F745-8097-626CDAF35B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FEE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CC3-2E4C-97CC-6E8602F43A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CC3-2E4C-97CC-6E8602F43A1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Pending Delivery</c:v>
                </c:pt>
                <c:pt idx="1">
                  <c:v>Delivered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C3-2E4C-97CC-6E8602F43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Modules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AE0-D741-AFE8-C0EB5930049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AE0-D741-AFE8-C0EB593004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C0-0843-BCA5-55D8EFF01F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Incomplete Modules</c:v>
                </c:pt>
                <c:pt idx="1">
                  <c:v>Target Built</c:v>
                </c:pt>
                <c:pt idx="2">
                  <c:v>Modules Fully Assembled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117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AE0-D741-AFE8-C0EB593004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err="1"/>
              <a:t>Scint</a:t>
            </a:r>
            <a:r>
              <a:rPr lang="en-US"/>
              <a:t>.</a:t>
            </a:r>
            <a:r>
              <a:rPr lang="en-US" baseline="0"/>
              <a:t> Bar Wrapping Progress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Wrapped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EQM</c:v>
                </c:pt>
                <c:pt idx="1">
                  <c:v>FM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442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1D-1C4E-A77F-13E72B4BFA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Should already be wrapped by today (updated weekly)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EQM</c:v>
                </c:pt>
                <c:pt idx="1">
                  <c:v>FM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571.42857142857144</c:v>
                </c:pt>
                <c:pt idx="1">
                  <c:v>1142.8571428571429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1D-1C4E-A77F-13E72B4BFA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435887"/>
        <c:axId val="122437599"/>
      </c:barChart>
      <c:catAx>
        <c:axId val="122435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437599"/>
        <c:crosses val="autoZero"/>
        <c:auto val="1"/>
        <c:lblAlgn val="ctr"/>
        <c:lblOffset val="100"/>
        <c:noMultiLvlLbl val="0"/>
      </c:catAx>
      <c:valAx>
        <c:axId val="122437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435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31D37-B3C1-AC4E-83C9-2626BFF96B03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7EC52-5307-3A4F-B945-0DEC3341A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1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95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27645-8AB2-BE6A-0AA1-BB00040C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F0357C-2745-FC50-1B3B-9C231FE7B6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88F66B-6D16-B68E-080C-7112D7BF70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FA601-17F9-7FBC-F9D7-1635C112EE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97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56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3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0C1E-3E65-50C9-FD68-03278EA8E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AE7F63-7C4A-063C-01DD-C4E11617E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AB4C4-93D1-20A8-F15F-AE3A1A729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16B4A-5991-1146-B849-4FE0EA98EE7D}" type="datetime1">
              <a:rPr lang="de-CH" smtClean="0"/>
              <a:t>25.08.2025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0B719-F72B-A130-D169-A428B1B2E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3BFF2-BF5D-5E98-5AA0-4E3F03183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4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EE4DF-45A7-AFFF-0E42-B22604C41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54F7F-811F-CE15-300E-4B791608B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60BA5-B552-1AF3-BD20-1E32E65F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436-336F-D249-8CBA-386E113C1A5C}" type="datetime1">
              <a:rPr lang="de-CH" smtClean="0"/>
              <a:t>25.08.2025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39614-B057-F872-93E4-195A8428E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BC963-F8B1-02EC-52B6-28F4CB4F1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5F3CA5-8B4A-5AF6-B73E-6720F1337B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F67724-1E9E-F7FE-9A98-8939AD366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A7BD1-2D5F-725D-E78F-490CC387A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37EA3-7603-324A-93EC-6ACE4556D923}" type="datetime1">
              <a:rPr lang="de-CH" smtClean="0"/>
              <a:t>25.08.2025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97B26-F685-4445-74F9-3D3933C07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6F0F1-62F8-BB80-E918-8EC2AC2D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8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9D06-8578-E076-BFCA-63F3D7DA8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E54CE-4B50-8F77-D074-CB94EF62C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DAED0-6CB5-C9B4-04E6-B2E11909F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3B0EC-8B1D-7146-A752-3D74EF27BA6B}" type="datetime1">
              <a:rPr lang="de-CH" smtClean="0"/>
              <a:t>25.08.2025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80B2D-8A1C-AEF1-5839-4E489087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28D60-119A-5764-4B95-5A0C273E1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0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8F0C9-BAEF-CFA1-5CC5-08EAF2DB9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95ADF2-9606-DFE2-7E91-630BEFA8E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3AE56-53BA-687E-AA83-B4462500D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407C-1FB4-4A40-B066-C7588E6ED1DC}" type="datetime1">
              <a:rPr lang="de-CH" smtClean="0"/>
              <a:t>25.08.2025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3B46E-24F5-76B3-80E2-180ABB86E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A237A-6D2C-277C-55FB-E679D26B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1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66A7F-B743-4576-D786-E1BDE515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88943-734B-FF59-5C08-4BEFE7C21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A5A1C1-0CC8-582D-076F-8DF41B473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D763E-EB77-5579-82DC-11A741D3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32A7-9F58-924A-AFC0-A3EFAFEBF416}" type="datetime1">
              <a:rPr lang="de-CH" smtClean="0"/>
              <a:t>25.08.2025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FF8F17-9556-3A30-25F2-B6D6FB42F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2867A-F75A-FE08-0A22-0DDEE1754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1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9E611-D2E0-3BAE-235F-2E8A1722A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7E40A-A19F-6EB4-663B-078B9790B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65828-6325-EB05-300E-E2D61A328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CC8A85-AB34-F02C-43FF-8F44FE311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DA5C9C-AFA8-60F2-3A66-9CDF0FF6E6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D24344-C914-FC61-A6F6-4B2B88E18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B6D96-AEB1-A045-821B-C2B085C84988}" type="datetime1">
              <a:rPr lang="de-CH" smtClean="0"/>
              <a:t>25.08.2025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6FCA44-9C16-49FF-9D19-EBB7DEB6B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DAFACF-4C46-4B18-7A6D-B65CB995C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58F4E-E8F5-5B2D-68AA-C1FC3DB5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68DD68-96DB-8316-E0CC-304295E8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3F4A-6FCB-224B-9331-25A30FD02F69}" type="datetime1">
              <a:rPr lang="de-CH" smtClean="0"/>
              <a:t>25.08.2025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5C64CF-6E73-7AB4-6ED3-80D7D9DE0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8B8CB-A45D-B8FF-5E0C-0FE65244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5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85961B-1681-0013-EFF2-D4A22C879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98FD-19CA-584A-B4A7-ABF6226ED7D2}" type="datetime1">
              <a:rPr lang="de-CH" smtClean="0"/>
              <a:t>25.08.2025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408B47-2ADE-19A4-0A32-F9F06058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DCC8B-D1AA-E71C-2699-AB1BCA209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6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D0E39-93D2-82D8-7AEF-9A7B7BE19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38834-E555-AAA1-EEBF-A287EE205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257F2E-CCEE-65C3-CAEC-A401F6024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C3A3D-1F14-DABD-4530-8D5DC7D11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8B98D-5986-EA4B-88E1-DEAD440F0893}" type="datetime1">
              <a:rPr lang="de-CH" smtClean="0"/>
              <a:t>25.08.2025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A99E7-1BF5-AE79-8E29-4333F395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85000-46EF-FEB3-BDF8-901798B7C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854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55DA8-A2B6-B4C2-B9C8-946E1CE77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88E614-09AC-61D5-7B3F-DE1997B106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3F362-902E-D45B-E884-08A6F20B8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C8E0A-4D07-223B-48D0-26CFB352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2D042-505F-3445-B721-A273F11013B7}" type="datetime1">
              <a:rPr lang="de-CH" smtClean="0"/>
              <a:t>25.08.2025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0B6C0-AA84-2844-35EE-5DFA81244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DCAA1D-1027-E7A0-E527-D5FDD151F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67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2F2555-BE67-FD9C-787B-64203ED27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EB3B0-1ED0-01B4-CC10-91B068223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8CA5C-53C8-D71B-721E-21443EF836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2CD82C-EB01-CE4B-9DEF-59915F39AE5A}" type="datetime1">
              <a:rPr lang="de-CH" smtClean="0"/>
              <a:t>25.08.2025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D9E36-2C6B-E4F3-7A7B-9195CAAD9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8F58-DFD8-3B92-DA73-401DF6B81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3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.tb.cn/h.TugrgUteW76QzSu?tk=lNcXekX3A7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DE82F-3768-1D6D-0240-B2E765DD8A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POLAR-2 Weekly Meeting</a:t>
            </a:r>
            <a:br>
              <a:rPr lang="en-US"/>
            </a:br>
            <a:r>
              <a:rPr lang="en-US"/>
              <a:t>25-Aug-2025</a:t>
            </a:r>
            <a:br>
              <a:rPr lang="en-US"/>
            </a:br>
            <a:r>
              <a:rPr lang="en-US"/>
              <a:t>(week 35)</a:t>
            </a:r>
          </a:p>
        </p:txBody>
      </p:sp>
    </p:spTree>
    <p:extLst>
      <p:ext uri="{BB962C8B-B14F-4D97-AF65-F5344CB8AC3E}">
        <p14:creationId xmlns:p14="http://schemas.microsoft.com/office/powerpoint/2010/main" val="4187911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71DB2-4C7A-DA11-0E97-5B211EB8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– LVPS First Stage</a:t>
            </a:r>
          </a:p>
        </p:txBody>
      </p:sp>
      <p:sp>
        <p:nvSpPr>
          <p:cNvPr id="7" name="pole tekstowe 1">
            <a:extLst>
              <a:ext uri="{FF2B5EF4-FFF2-40B4-BE49-F238E27FC236}">
                <a16:creationId xmlns:a16="http://schemas.microsoft.com/office/drawing/2014/main" id="{CFDB06E2-91B9-4887-7550-6AEE981C52E9}"/>
              </a:ext>
            </a:extLst>
          </p:cNvPr>
          <p:cNvSpPr txBox="1"/>
          <p:nvPr/>
        </p:nvSpPr>
        <p:spPr>
          <a:xfrm>
            <a:off x="424206" y="4303455"/>
            <a:ext cx="11008594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,Sans-Serif" panose="020B0604020202020204" pitchFamily="34" charset="0"/>
              <a:buChar char="•"/>
            </a:pPr>
            <a:endParaRPr lang="en-US" sz="3200"/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/>
              <a:t>LVPS First Stage Review Report – to be finished</a:t>
            </a:r>
            <a:endParaRPr lang="en-US"/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/>
              <a:t>Corrections after LVPS First Stage review – implemented</a:t>
            </a:r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/>
              <a:t>Manufacturing and assembly documentation - ready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endParaRPr lang="en-US" sz="3200"/>
          </a:p>
        </p:txBody>
      </p:sp>
      <p:pic>
        <p:nvPicPr>
          <p:cNvPr id="8" name="Obraz 5">
            <a:extLst>
              <a:ext uri="{FF2B5EF4-FFF2-40B4-BE49-F238E27FC236}">
                <a16:creationId xmlns:a16="http://schemas.microsoft.com/office/drawing/2014/main" id="{A997D8C8-6345-FF4F-4A52-5DD8A9295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06" y="1478210"/>
            <a:ext cx="7252100" cy="2661202"/>
          </a:xfrm>
          <a:prstGeom prst="rect">
            <a:avLst/>
          </a:prstGeom>
        </p:spPr>
      </p:pic>
      <p:pic>
        <p:nvPicPr>
          <p:cNvPr id="9" name="Obraz 6">
            <a:extLst>
              <a:ext uri="{FF2B5EF4-FFF2-40B4-BE49-F238E27FC236}">
                <a16:creationId xmlns:a16="http://schemas.microsoft.com/office/drawing/2014/main" id="{6DD0623C-133C-C4C7-2E37-249509C4A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7153" y="1377561"/>
            <a:ext cx="3940641" cy="332780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43D0B5C-0554-3284-696C-240BD1E05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862542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ED0E0-EDE2-95CB-7D67-6B69A5684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- LVPS Hub</a:t>
            </a:r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673A4FBD-9904-25B6-8B83-12367A2C2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639" y="1844582"/>
            <a:ext cx="4698155" cy="1745783"/>
          </a:xfrm>
          <a:prstGeom prst="rect">
            <a:avLst/>
          </a:prstGeom>
        </p:spPr>
      </p:pic>
      <p:sp>
        <p:nvSpPr>
          <p:cNvPr id="5" name="pole tekstowe 1">
            <a:extLst>
              <a:ext uri="{FF2B5EF4-FFF2-40B4-BE49-F238E27FC236}">
                <a16:creationId xmlns:a16="http://schemas.microsoft.com/office/drawing/2014/main" id="{FE60A4A3-FDC2-74B9-42F7-A14CB877E3D8}"/>
              </a:ext>
            </a:extLst>
          </p:cNvPr>
          <p:cNvSpPr txBox="1"/>
          <p:nvPr/>
        </p:nvSpPr>
        <p:spPr>
          <a:xfrm>
            <a:off x="345206" y="1703248"/>
            <a:ext cx="6602589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2800"/>
              <a:t>Designed and manufactured by external company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2800"/>
              <a:t>Modifications to be done: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2800"/>
              <a:t>FEE connector change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2800"/>
              <a:t>Startup delay circuit to be modified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2800"/>
              <a:t>New requirement is &gt; 3.9V (was 3.8V), require a change of resistor setting</a:t>
            </a:r>
          </a:p>
          <a:p>
            <a:pPr marL="457200" lvl="8"/>
            <a:r>
              <a:rPr lang="en-US" sz="2800"/>
              <a:t>Voltage for Peltier is 9V</a:t>
            </a:r>
          </a:p>
          <a:p>
            <a:pPr marL="457200" lvl="8"/>
            <a:r>
              <a:rPr lang="en-US" sz="2800"/>
              <a:t>One pin changed from Peltier to GND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CC4740-1306-1653-93D9-213617649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676906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4FC549-2A6A-D56B-A76B-52B35D249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B5B7E-B571-C89F-20D0-2E3952016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+ LVPS (Tübingen)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6C740799-7E08-A516-8680-BA47BC749336}"/>
              </a:ext>
            </a:extLst>
          </p:cNvPr>
          <p:cNvSpPr txBox="1"/>
          <p:nvPr/>
        </p:nvSpPr>
        <p:spPr>
          <a:xfrm>
            <a:off x="345206" y="1710480"/>
            <a:ext cx="7283046" cy="38472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lvl="7" indent="-457200">
              <a:buFont typeface="Arial"/>
              <a:buChar char="•"/>
            </a:pPr>
            <a:r>
              <a:rPr lang="en-US" sz="2400"/>
              <a:t>FEE power connectors are replaced: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/>
              <a:t>Footprint &amp; position optimized </a:t>
            </a:r>
            <a:br>
              <a:rPr lang="en-US" sz="2000"/>
            </a:br>
            <a:r>
              <a:rPr lang="en-US" sz="2000"/>
              <a:t>→ no change in capacitors required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</a:rPr>
              <a:t>Paste-In-Hole process:</a:t>
            </a:r>
            <a:br>
              <a:rPr lang="en-US" sz="2000">
                <a:solidFill>
                  <a:srgbClr val="000000"/>
                </a:solidFill>
              </a:rPr>
            </a:br>
            <a:r>
              <a:rPr lang="en-US" sz="2000"/>
              <a:t>it seems you are using it on the FEE</a:t>
            </a:r>
            <a:br>
              <a:rPr lang="en-US" sz="2000"/>
            </a:br>
            <a:r>
              <a:rPr lang="en-US" sz="2000">
                <a:solidFill>
                  <a:srgbClr val="000000"/>
                </a:solidFill>
              </a:rPr>
              <a:t>→ What is your experience?</a:t>
            </a:r>
            <a:br>
              <a:rPr lang="en-US" sz="2000">
                <a:solidFill>
                  <a:srgbClr val="000000"/>
                </a:solidFill>
              </a:rPr>
            </a:br>
            <a:r>
              <a:rPr lang="en-US" sz="2000">
                <a:solidFill>
                  <a:srgbClr val="000000"/>
                </a:solidFill>
              </a:rPr>
              <a:t>→ Are there any special requirements necessary?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</a:rPr>
              <a:t>Pinout changed according to new design</a:t>
            </a:r>
            <a:br>
              <a:rPr lang="en-US" sz="2000">
                <a:solidFill>
                  <a:srgbClr val="000000"/>
                </a:solidFill>
              </a:rPr>
            </a:br>
            <a:r>
              <a:rPr lang="en-US" sz="2000">
                <a:solidFill>
                  <a:srgbClr val="000000"/>
                </a:solidFill>
              </a:rPr>
              <a:t>→ pin #6 is now GND (was </a:t>
            </a:r>
            <a:r>
              <a:rPr lang="en-US" sz="2000" err="1">
                <a:solidFill>
                  <a:srgbClr val="000000"/>
                </a:solidFill>
              </a:rPr>
              <a:t>Vpeltier</a:t>
            </a:r>
            <a:r>
              <a:rPr lang="en-US" sz="2000">
                <a:solidFill>
                  <a:srgbClr val="000000"/>
                </a:solidFill>
              </a:rPr>
              <a:t>)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</a:rPr>
              <a:t>A few optimizations still needed</a:t>
            </a:r>
            <a:br>
              <a:rPr lang="en-US" sz="2000">
                <a:solidFill>
                  <a:srgbClr val="000000"/>
                </a:solidFill>
              </a:rPr>
            </a:br>
            <a:r>
              <a:rPr lang="en-US" sz="2000">
                <a:solidFill>
                  <a:srgbClr val="000000"/>
                </a:solidFill>
              </a:rPr>
              <a:t>→ but </a:t>
            </a:r>
            <a:r>
              <a:rPr lang="en-US" sz="2000">
                <a:solidFill>
                  <a:srgbClr val="00B050"/>
                </a:solidFill>
              </a:rPr>
              <a:t>looks good now</a:t>
            </a:r>
          </a:p>
          <a:p>
            <a:pPr marL="914400" lvl="8" indent="-457200">
              <a:buFont typeface="Arial"/>
              <a:buChar char="•"/>
            </a:pPr>
            <a:endParaRPr lang="en-US" sz="200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60405B5-2EBA-DA02-8F65-25CB4D396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F1CFCB-7589-6A25-F0F0-5708D3A0F8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0" r="28026" b="-55"/>
          <a:stretch>
            <a:fillRect/>
          </a:stretch>
        </p:blipFill>
        <p:spPr>
          <a:xfrm>
            <a:off x="6833495" y="1488586"/>
            <a:ext cx="5015790" cy="485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069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D6EF3-7FC6-3B31-39D2-C53FE529F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30F4-B73E-54DE-7DA9-2D44ECE21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WP5 – Payload Thermo-Mechanical Structure (PTMS)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D426F953-E1FE-327C-892B-CA3553246E05}"/>
              </a:ext>
            </a:extLst>
          </p:cNvPr>
          <p:cNvSpPr txBox="1"/>
          <p:nvPr/>
        </p:nvSpPr>
        <p:spPr>
          <a:xfrm>
            <a:off x="173142" y="1715268"/>
            <a:ext cx="6961752" cy="42165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u="sng">
                <a:solidFill>
                  <a:srgbClr val="41464D"/>
                </a:solidFill>
                <a:effectLst/>
              </a:rPr>
              <a:t>Instrument stacked in pieces: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1464D"/>
                </a:solidFill>
                <a:effectLst/>
              </a:rPr>
              <a:t>Polarimeter will be assembled and delivered to China. RAA and PIP will be assembled on CSS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1464D"/>
                </a:solidFill>
                <a:effectLst/>
              </a:rPr>
              <a:t>Full instrument will weigh &lt;160kg (including RAA and adapter plate</a:t>
            </a:r>
            <a:r>
              <a:rPr lang="en-US" sz="2400">
                <a:solidFill>
                  <a:srgbClr val="41464D"/>
                </a:solidFill>
              </a:rPr>
              <a:t>)... </a:t>
            </a:r>
            <a:r>
              <a:rPr lang="en-US" sz="2400" i="1">
                <a:solidFill>
                  <a:srgbClr val="FF0000"/>
                </a:solidFill>
              </a:rPr>
              <a:t>Weight to be updated (modules are being optimized after thermal studies)</a:t>
            </a:r>
            <a:endParaRPr lang="en-US" sz="2400" i="1">
              <a:solidFill>
                <a:srgbClr val="FF0000"/>
              </a:solidFill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>
                <a:solidFill>
                  <a:srgbClr val="FF0000"/>
                </a:solidFill>
              </a:rPr>
              <a:t>New design under FEA simulations (see next slide)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1464D"/>
                </a:solidFill>
                <a:effectLst/>
              </a:rPr>
              <a:t>Cable routing to RAA being discussed (unacceptable to route over CFRP Top Cover)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CD6447-E69B-C228-4ADE-019E767A1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767" y="1162410"/>
            <a:ext cx="5057370" cy="5700711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9F18DF2-6616-E5EA-F46B-2068B0F7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247921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D70C1-47DD-69A1-5B65-3E9531648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6B08C-6715-E182-4130-ED77CB735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278" y="-1030"/>
            <a:ext cx="10515600" cy="791174"/>
          </a:xfrm>
        </p:spPr>
        <p:txBody>
          <a:bodyPr>
            <a:normAutofit/>
          </a:bodyPr>
          <a:lstStyle/>
          <a:p>
            <a:r>
              <a:rPr lang="en-US" sz="3600"/>
              <a:t>WP5 – Payload Thermo-Mechanical Structure (PTMS)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38D5F-5370-83E5-7FF9-DE6D14B3A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758B46-0916-048A-C626-312E393F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" y="946501"/>
            <a:ext cx="12182475" cy="59150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C8C449-721A-E15E-4051-B0484C31EC68}"/>
              </a:ext>
            </a:extLst>
          </p:cNvPr>
          <p:cNvSpPr txBox="1"/>
          <p:nvPr/>
        </p:nvSpPr>
        <p:spPr>
          <a:xfrm>
            <a:off x="7105820" y="4336166"/>
            <a:ext cx="20801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Minimum gain: </a:t>
            </a:r>
          </a:p>
          <a:p>
            <a:r>
              <a:rPr lang="en-US"/>
              <a:t>- 60gr per module</a:t>
            </a:r>
          </a:p>
        </p:txBody>
      </p:sp>
    </p:spTree>
    <p:extLst>
      <p:ext uri="{BB962C8B-B14F-4D97-AF65-F5344CB8AC3E}">
        <p14:creationId xmlns:p14="http://schemas.microsoft.com/office/powerpoint/2010/main" val="3170628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B04B1-F8DF-30CB-9213-30BEF29C9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DC29B-88EE-3ABB-D6AA-8A244EAA4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94" y="288925"/>
            <a:ext cx="11127441" cy="817563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(Steady state)</a:t>
            </a:r>
            <a:r>
              <a:rPr lang="en-US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57B31D-4336-1495-099E-6DDC3B110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527" y="991617"/>
            <a:ext cx="6816343" cy="53594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B1664F-5C54-C0D7-F9AF-DA8642427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5" y="2570434"/>
            <a:ext cx="5088344" cy="18904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C7A875-8B43-B570-283E-87C01AF59969}"/>
              </a:ext>
            </a:extLst>
          </p:cNvPr>
          <p:cNvSpPr txBox="1"/>
          <p:nvPr/>
        </p:nvSpPr>
        <p:spPr>
          <a:xfrm>
            <a:off x="1137633" y="5333999"/>
            <a:ext cx="3816439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Leading to </a:t>
            </a:r>
            <a:r>
              <a:rPr lang="en-US" sz="2000" b="1"/>
              <a:t>transient analyses</a:t>
            </a:r>
            <a:r>
              <a:rPr lang="en-US" sz="2000"/>
              <a:t> (COLD &amp; HOT conditions, Beta angles..)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987BC04-9E1B-BD64-4190-09B39B9F6049}"/>
              </a:ext>
            </a:extLst>
          </p:cNvPr>
          <p:cNvSpPr/>
          <p:nvPr/>
        </p:nvSpPr>
        <p:spPr>
          <a:xfrm>
            <a:off x="289774" y="5494986"/>
            <a:ext cx="634972" cy="46316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7551F26-EE88-10DB-1CC6-8C129E793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49201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EB1BB-EE52-F043-F550-4E560ED24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FBC08F-B391-B45F-F111-DF11F76F2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838" y="1495425"/>
            <a:ext cx="6629400" cy="37623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9376CA-39EB-B1EF-E120-E8F01E3ED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up to 31 hours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404AE9-4E9F-5E8B-95A9-326FA8DF320F}"/>
              </a:ext>
            </a:extLst>
          </p:cNvPr>
          <p:cNvSpPr txBox="1"/>
          <p:nvPr/>
        </p:nvSpPr>
        <p:spPr>
          <a:xfrm>
            <a:off x="415235" y="5521186"/>
            <a:ext cx="11356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Latest simulations up to 31 hours...showed 3.8°C at corner and 10.5 °C at center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E5C4FA-4AB0-0837-9B82-378682502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" y="1495425"/>
            <a:ext cx="5637109" cy="37623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5E6385-5FAA-484E-21EE-A7A75D9E7BC6}"/>
              </a:ext>
            </a:extLst>
          </p:cNvPr>
          <p:cNvSpPr txBox="1"/>
          <p:nvPr/>
        </p:nvSpPr>
        <p:spPr>
          <a:xfrm>
            <a:off x="3050485" y="1869936"/>
            <a:ext cx="187569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err="1"/>
              <a:t>SiPM</a:t>
            </a:r>
            <a:r>
              <a:rPr lang="en-US" sz="1600"/>
              <a:t> temperature close to the center...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423DC8-91CD-5167-B628-E9DFD34C5392}"/>
              </a:ext>
            </a:extLst>
          </p:cNvPr>
          <p:cNvSpPr txBox="1"/>
          <p:nvPr/>
        </p:nvSpPr>
        <p:spPr>
          <a:xfrm>
            <a:off x="7230600" y="2039118"/>
            <a:ext cx="43794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err="1"/>
              <a:t>SiPM</a:t>
            </a:r>
            <a:r>
              <a:rPr lang="en-US" sz="1600"/>
              <a:t> temperature at a POLAR2 corner..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298E549-7FEE-2A0C-CA55-231A465C36B0}"/>
              </a:ext>
            </a:extLst>
          </p:cNvPr>
          <p:cNvCxnSpPr/>
          <p:nvPr/>
        </p:nvCxnSpPr>
        <p:spPr>
          <a:xfrm>
            <a:off x="594986" y="354904"/>
            <a:ext cx="10981150" cy="6242136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3C2167-6A45-BEF0-151F-74916726B52B}"/>
              </a:ext>
            </a:extLst>
          </p:cNvPr>
          <p:cNvCxnSpPr>
            <a:cxnSpLocks/>
          </p:cNvCxnSpPr>
          <p:nvPr/>
        </p:nvCxnSpPr>
        <p:spPr>
          <a:xfrm flipV="1">
            <a:off x="741122" y="553231"/>
            <a:ext cx="10292218" cy="5782850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354E5C4-6874-0706-9001-A9E34E913DD8}"/>
              </a:ext>
            </a:extLst>
          </p:cNvPr>
          <p:cNvSpPr txBox="1"/>
          <p:nvPr/>
        </p:nvSpPr>
        <p:spPr>
          <a:xfrm rot="21300000">
            <a:off x="3398324" y="2887626"/>
            <a:ext cx="431668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Need some updates according to CSU, </a:t>
            </a:r>
            <a:r>
              <a:rPr lang="en-US" b="1">
                <a:solidFill>
                  <a:srgbClr val="FF0000"/>
                </a:solidFill>
              </a:rPr>
              <a:t>βangle up to 65°</a:t>
            </a:r>
            <a:r>
              <a:rPr lang="en-US">
                <a:solidFill>
                  <a:srgbClr val="FF0000"/>
                </a:solidFill>
              </a:rPr>
              <a:t> to be accounted .. FEA ongoing by DPNC (see next slides)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01607D-597A-26C4-F603-AE1D60F24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633661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5B00F-743E-F85D-FF3D-78FAE1C69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F9188-BC23-F157-813E-DD1ACBE2F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at cold conditions, from CSS "extraction" 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72AE2C-E010-BC8A-99A0-CFB560E35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569" y="1718211"/>
            <a:ext cx="9963149" cy="3916383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0473E37-5F1F-CB41-92F3-FBD0450DF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270302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25C4C-3B70-927F-D571-9C7D2FE16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C2C41-C023-69F1-8BCE-5E46C1CA1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at cold conditions, from CSS "extraction" 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0D4708-313C-77F8-75C1-8C4400DE8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457325"/>
            <a:ext cx="12039600" cy="394335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E6BC96-5795-AD82-D00A-B0C22EC9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870412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0B7F8-121B-7C9D-CD80-0ED716A6B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40199-A3AA-B0AC-E00F-32371A5E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at cold conditions, from CSS "extraction" 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EA41B9-567F-FF74-3021-DA873A38B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79" y="1316120"/>
            <a:ext cx="11906250" cy="5076825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9A68F4-0D5B-5C81-00A3-76E71CB16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31047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B92FC-CB1F-7D68-5A99-DC0627785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9F586-2DD4-AF8D-397C-8EBE7875B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8737"/>
            <a:ext cx="10515600" cy="491107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/>
              <a:t>Pol LOE: Polish budget/CN officially approved?</a:t>
            </a:r>
          </a:p>
          <a:p>
            <a:r>
              <a:rPr lang="en-US" sz="3600"/>
              <a:t>Discussions in progress with Tübingen and IHEP for PLAN-B</a:t>
            </a:r>
          </a:p>
          <a:p>
            <a:r>
              <a:rPr lang="en-US" sz="4000"/>
              <a:t>Documentation:</a:t>
            </a:r>
            <a:endParaRPr lang="en-US"/>
          </a:p>
          <a:p>
            <a:pPr lvl="1"/>
            <a:r>
              <a:rPr lang="en-US" b="1"/>
              <a:t>SoW</a:t>
            </a:r>
            <a:r>
              <a:rPr lang="en-US"/>
              <a:t>: no update. New update depends on changes/conclusions of thermals analysis</a:t>
            </a:r>
          </a:p>
          <a:p>
            <a:pPr lvl="1"/>
            <a:r>
              <a:rPr lang="en-US" b="1"/>
              <a:t>ICD</a:t>
            </a:r>
            <a:r>
              <a:rPr lang="en-US"/>
              <a:t>: </a:t>
            </a:r>
          </a:p>
          <a:p>
            <a:pPr lvl="2"/>
            <a:r>
              <a:rPr lang="en-US" sz="2400"/>
              <a:t>ICD_v6 document drafted after CSU meeting.​</a:t>
            </a:r>
            <a:endParaRPr lang="en-US" sz="2400">
              <a:highlight>
                <a:srgbClr val="FFFF00"/>
              </a:highlight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ED023ED-ADFC-79B5-A577-C735219AF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233939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797B1-B8AF-3204-F825-79217BAB4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09217-548E-A14A-2577-79202B88C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858838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DC18D146-DB5D-1519-02B0-C46B4D50B207}"/>
              </a:ext>
            </a:extLst>
          </p:cNvPr>
          <p:cNvSpPr txBox="1"/>
          <p:nvPr/>
        </p:nvSpPr>
        <p:spPr>
          <a:xfrm>
            <a:off x="255493" y="776285"/>
            <a:ext cx="10986247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FF0000"/>
                </a:solidFill>
                <a:latin typeface="Graphik"/>
              </a:rPr>
              <a:t>βangle issue</a:t>
            </a:r>
            <a:r>
              <a:rPr lang="en-US" sz="2800">
                <a:solidFill>
                  <a:srgbClr val="FF0000"/>
                </a:solidFill>
                <a:latin typeface="Graphik"/>
              </a:rPr>
              <a:t>: simulations at 65°</a:t>
            </a:r>
            <a:endParaRPr lang="en-US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FF0000"/>
              </a:solidFill>
              <a:effectLst/>
              <a:latin typeface="Graphik" panose="020B0503030202060203" pitchFamily="34" charset="77"/>
            </a:endParaRPr>
          </a:p>
          <a:p>
            <a:endParaRPr lang="en-US" sz="2800">
              <a:solidFill>
                <a:srgbClr val="FF0000"/>
              </a:solidFill>
              <a:latin typeface="Graphik" panose="020B0503030202060203" pitchFamily="34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F0EB3C-B8CE-D70C-E1E4-7A529A0E1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100" y="1514475"/>
            <a:ext cx="4914900" cy="38290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ADCE0E-A903-C316-146F-D16B9DB5E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76375"/>
            <a:ext cx="7077075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11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CB257-47BD-1405-9327-1846F91D4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92BAE-DDE3-C7B7-9832-FD712EE6A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858838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17BA0A50-1296-5300-97C0-BAF385FA975E}"/>
              </a:ext>
            </a:extLst>
          </p:cNvPr>
          <p:cNvSpPr txBox="1"/>
          <p:nvPr/>
        </p:nvSpPr>
        <p:spPr>
          <a:xfrm>
            <a:off x="255493" y="776285"/>
            <a:ext cx="10986247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FF0000"/>
                </a:solidFill>
                <a:latin typeface="Graphik"/>
              </a:rPr>
              <a:t>βangle issue</a:t>
            </a:r>
            <a:r>
              <a:rPr lang="en-US" sz="2800">
                <a:solidFill>
                  <a:srgbClr val="FF0000"/>
                </a:solidFill>
                <a:latin typeface="Graphik"/>
              </a:rPr>
              <a:t>: simulations at 65°</a:t>
            </a:r>
            <a:endParaRPr lang="en-US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FF0000"/>
              </a:solidFill>
              <a:effectLst/>
              <a:latin typeface="Graphik" panose="020B0503030202060203" pitchFamily="34" charset="77"/>
            </a:endParaRPr>
          </a:p>
          <a:p>
            <a:endParaRPr lang="en-US" sz="2800">
              <a:solidFill>
                <a:srgbClr val="FF0000"/>
              </a:solidFill>
              <a:latin typeface="Graphik" panose="020B0503030202060203" pitchFamily="34" charset="77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AEC988-D077-486D-BEE2-14AC8DB88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E54ED0-8D96-11C8-7076-717ABE883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5" y="1271588"/>
            <a:ext cx="108585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854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8F00-D96A-7DC2-1FD2-67173B2FE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E11D-700A-3F38-8710-B691FA8C1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858838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EE9B343B-B75A-012F-98B1-E953583B7110}"/>
              </a:ext>
            </a:extLst>
          </p:cNvPr>
          <p:cNvSpPr txBox="1"/>
          <p:nvPr/>
        </p:nvSpPr>
        <p:spPr>
          <a:xfrm>
            <a:off x="255493" y="776285"/>
            <a:ext cx="10986247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Graphik"/>
              </a:rPr>
              <a:t>βangle issue</a:t>
            </a:r>
            <a:r>
              <a:rPr lang="en-US" sz="2800">
                <a:solidFill>
                  <a:srgbClr val="FF0000"/>
                </a:solidFill>
                <a:latin typeface="Graphik"/>
              </a:rPr>
              <a:t>: simulations at 65°</a:t>
            </a:r>
            <a:endParaRPr lang="en-US">
              <a:solidFill>
                <a:srgbClr val="FF0000"/>
              </a:solidFill>
            </a:endParaRPr>
          </a:p>
          <a:p>
            <a:r>
              <a:rPr lang="en-US" sz="2800" u="sng">
                <a:latin typeface="Graphik"/>
              </a:rPr>
              <a:t>Next steps</a:t>
            </a:r>
            <a:r>
              <a:rPr lang="en-US" sz="2800">
                <a:latin typeface="Graphik"/>
              </a:rPr>
              <a:t>: </a:t>
            </a:r>
            <a:endParaRPr lang="en-US" sz="2800">
              <a:latin typeface="Graphik" panose="020B0503030202060203" pitchFamily="34" charset="77"/>
            </a:endParaRPr>
          </a:p>
          <a:p>
            <a:pPr marL="457200" indent="-457200">
              <a:buFont typeface="Arial"/>
              <a:buChar char="•"/>
            </a:pPr>
            <a:r>
              <a:rPr lang="en-US" sz="2000">
                <a:latin typeface="Graphik"/>
              </a:rPr>
              <a:t>Apply MLI on critical surface? Like P1?... and the opposite surface when negative beta...</a:t>
            </a:r>
          </a:p>
          <a:p>
            <a:pPr marL="457200" indent="-457200">
              <a:buFont typeface="Arial"/>
              <a:buChar char="•"/>
            </a:pPr>
            <a:r>
              <a:rPr lang="en-US" sz="2000">
                <a:latin typeface="Graphik"/>
              </a:rPr>
              <a:t>Check with other </a:t>
            </a:r>
            <a:r>
              <a:rPr lang="en-US" sz="2000">
                <a:ea typeface="+mn-lt"/>
                <a:cs typeface="+mn-lt"/>
              </a:rPr>
              <a:t>β angles </a:t>
            </a:r>
            <a:r>
              <a:rPr lang="en-US">
                <a:ea typeface="+mn-lt"/>
                <a:cs typeface="+mn-lt"/>
              </a:rPr>
              <a:t>...see that of ISS (AMS02 example below)</a:t>
            </a:r>
            <a:endParaRPr lang="en-US">
              <a:latin typeface="Aptos"/>
            </a:endParaRPr>
          </a:p>
          <a:p>
            <a:pPr marL="457200" indent="-457200">
              <a:buFont typeface="Arial"/>
              <a:buChar char="•"/>
            </a:pPr>
            <a:r>
              <a:rPr lang="en-US" sz="2000">
                <a:latin typeface="Aptos"/>
              </a:rPr>
              <a:t>U</a:t>
            </a:r>
            <a:r>
              <a:rPr lang="en-US">
                <a:latin typeface="Aptos"/>
              </a:rPr>
              <a:t>p to 45°, eclipse is around 32 minutes</a:t>
            </a:r>
          </a:p>
          <a:p>
            <a:r>
              <a:rPr lang="en-US" sz="2400">
                <a:latin typeface="Aptos"/>
              </a:rPr>
              <a:t> </a:t>
            </a:r>
          </a:p>
          <a:p>
            <a:endParaRPr lang="en-US" sz="2400">
              <a:latin typeface="Graphik" panose="020B0503030202060203" pitchFamily="34" charset="77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DDD91-91B8-E93E-DECE-D8E5851C1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41D5A8-2AEF-727F-4C0E-8DA8A44B9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3" y="3048000"/>
            <a:ext cx="5724525" cy="3676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AF89B2-EFEE-6099-D646-C73248F4645F}"/>
              </a:ext>
            </a:extLst>
          </p:cNvPr>
          <p:cNvSpPr txBox="1"/>
          <p:nvPr/>
        </p:nvSpPr>
        <p:spPr>
          <a:xfrm>
            <a:off x="2384903" y="2794608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i="1"/>
              <a:t>ISS beta angle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B1979E-3598-3EA7-C0C8-2C3ADDCCB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13" y="2795588"/>
            <a:ext cx="55816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56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FB7A4-940D-4841-DAE4-B43EC74AB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BE2F0-A7C8-961C-5750-8B92963B8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642749"/>
          </a:xfrm>
        </p:spPr>
        <p:txBody>
          <a:bodyPr>
            <a:normAutofit/>
          </a:bodyPr>
          <a:lstStyle/>
          <a:p>
            <a:r>
              <a:rPr lang="en-US" sz="3600"/>
              <a:t>WP5 – Payload Thermal-Mechanical Structure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569358-A995-4EB9-15D7-61A94A77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20" y="531907"/>
            <a:ext cx="10744343" cy="619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58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E4B4F-718C-097A-8C52-15D6E8170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F3E94-0BD0-CD9F-07E7-D091D715C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676868"/>
          </a:xfrm>
        </p:spPr>
        <p:txBody>
          <a:bodyPr>
            <a:normAutofit/>
          </a:bodyPr>
          <a:lstStyle/>
          <a:p>
            <a:r>
              <a:rPr lang="en-US" sz="3600"/>
              <a:t>WP5 – Payload Thermal-Mechanical Structure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8730F7-66F4-3F5B-1967-F723DA793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380957-244D-91D8-A7B4-D130EB01D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05" y="511011"/>
            <a:ext cx="11105154" cy="634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308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4326C-1E92-1D58-35C0-9BC046899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7D33-287D-ED50-0D85-BD3A5F5FB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608630"/>
          </a:xfrm>
        </p:spPr>
        <p:txBody>
          <a:bodyPr>
            <a:normAutofit fontScale="90000"/>
          </a:bodyPr>
          <a:lstStyle/>
          <a:p>
            <a:r>
              <a:rPr lang="en-US" sz="3600"/>
              <a:t>WP5 – Payload Thermal-Mechanical</a:t>
            </a:r>
            <a:r>
              <a:rPr lang="en-US"/>
              <a:t> </a:t>
            </a:r>
            <a:r>
              <a:rPr lang="en-US" sz="3600"/>
              <a:t>Structure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980DDF-5213-4B52-DA36-71125A02C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8AE7DB-E95A-5311-D563-8354376B1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994" y="568656"/>
            <a:ext cx="10808012" cy="628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81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5EF1E3-FF71-30F2-C12A-D677F60FA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4235F-A889-4416-9DA9-389ADFDE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136525"/>
            <a:ext cx="11165541" cy="1325563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329336AF-C9E4-BC78-6AFC-7EACBB95A804}"/>
              </a:ext>
            </a:extLst>
          </p:cNvPr>
          <p:cNvSpPr txBox="1"/>
          <p:nvPr/>
        </p:nvSpPr>
        <p:spPr>
          <a:xfrm>
            <a:off x="255493" y="1451353"/>
            <a:ext cx="11039909" cy="43396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000000"/>
                </a:solidFill>
                <a:effectLst/>
                <a:latin typeface="Graphik"/>
              </a:rPr>
              <a:t>Thermal analysis report to CSU</a:t>
            </a:r>
          </a:p>
          <a:p>
            <a:pPr lvl="1"/>
            <a:r>
              <a:rPr lang="en-US" sz="2800" i="1">
                <a:solidFill>
                  <a:srgbClr val="FF0000"/>
                </a:solidFill>
                <a:latin typeface="Graphik"/>
              </a:rPr>
              <a:t>Last iterations with various beta angles and report will be released to CSU for review (by mid August)</a:t>
            </a:r>
          </a:p>
          <a:p>
            <a:pPr lvl="1"/>
            <a:r>
              <a:rPr lang="en-US" sz="2800" i="1">
                <a:solidFill>
                  <a:srgbClr val="FF0000"/>
                </a:solidFill>
                <a:latin typeface="Graphik"/>
              </a:rPr>
              <a:t>To estimate the impact (sensitivity) of </a:t>
            </a:r>
            <a:r>
              <a:rPr lang="en-US" sz="2800" b="1">
                <a:solidFill>
                  <a:srgbClr val="FF0000"/>
                </a:solidFill>
                <a:ea typeface="+mn-lt"/>
                <a:cs typeface="+mn-lt"/>
              </a:rPr>
              <a:t>β </a:t>
            </a:r>
            <a:r>
              <a:rPr lang="en-US" sz="2800" i="1">
                <a:solidFill>
                  <a:srgbClr val="FF0000"/>
                </a:solidFill>
                <a:latin typeface="Graphik"/>
              </a:rPr>
              <a:t>angle on temperatures</a:t>
            </a:r>
          </a:p>
          <a:p>
            <a:pPr lvl="1"/>
            <a:r>
              <a:rPr lang="en-US" sz="2800" i="1">
                <a:solidFill>
                  <a:srgbClr val="FF0000"/>
                </a:solidFill>
                <a:latin typeface="Graphik"/>
              </a:rPr>
              <a:t>For instance: </a:t>
            </a:r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marL="914400" lvl="1" indent="-457200">
              <a:buFont typeface="Arial"/>
              <a:buChar char="•"/>
            </a:pPr>
            <a:r>
              <a:rPr lang="en-US" sz="2800" i="1">
                <a:solidFill>
                  <a:srgbClr val="FF0000"/>
                </a:solidFill>
                <a:latin typeface="Graphik"/>
              </a:rPr>
              <a:t>30° angle, giving 35 minutes nighttime</a:t>
            </a:r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marL="914400" lvl="1" indent="-457200">
              <a:buFont typeface="Arial,Sans-Serif"/>
              <a:buChar char="•"/>
            </a:pPr>
            <a:r>
              <a:rPr lang="en-US" sz="2400" i="1">
                <a:solidFill>
                  <a:srgbClr val="FF0000"/>
                </a:solidFill>
                <a:latin typeface="Graphik"/>
                <a:cs typeface="Arial"/>
              </a:rPr>
              <a:t>0° angle, giving 36 minutes nighttime.</a:t>
            </a:r>
            <a:endParaRPr lang="en-US" sz="2400">
              <a:solidFill>
                <a:srgbClr val="FF0000"/>
              </a:solidFill>
              <a:latin typeface="Graphik"/>
              <a:cs typeface="Arial"/>
            </a:endParaRPr>
          </a:p>
          <a:p>
            <a:pPr marL="914400" lvl="1" indent="-457200">
              <a:buFont typeface="Arial"/>
              <a:buChar char="•"/>
            </a:pPr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lvl="1"/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lvl="1"/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21DFE84-41AE-C8B5-F014-04FBE407C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65957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81188-92FE-76F4-539E-E957EF3FE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EB63-6471-D097-2C53-85800C00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WP6 – Qualification and Verification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7D4D47F-C5AF-D6E9-A0F5-4228FC150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Radiation requirements for BEE and LVPS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i="1"/>
              <a:t>Conditions by </a:t>
            </a:r>
            <a:r>
              <a:rPr lang="en-US" i="1" err="1"/>
              <a:t>UniGe</a:t>
            </a:r>
            <a:r>
              <a:rPr lang="en-US"/>
              <a:t>: 1kRad (10 Gray)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i="1"/>
              <a:t>Conditions by CSU</a:t>
            </a:r>
            <a:r>
              <a:rPr lang="en-US"/>
              <a:t>: None. But test must be performed. Performance metrics decided by </a:t>
            </a:r>
            <a:r>
              <a:rPr lang="en-US" err="1"/>
              <a:t>UniGe</a:t>
            </a:r>
            <a:endParaRPr lang="en-US"/>
          </a:p>
          <a:p>
            <a:r>
              <a:rPr lang="en-US">
                <a:solidFill>
                  <a:srgbClr val="00B050"/>
                </a:solidFill>
              </a:rPr>
              <a:t>2</a:t>
            </a:r>
            <a:r>
              <a:rPr lang="en-US" baseline="30000">
                <a:solidFill>
                  <a:srgbClr val="00B050"/>
                </a:solidFill>
              </a:rPr>
              <a:t>nd</a:t>
            </a:r>
            <a:r>
              <a:rPr lang="en-US">
                <a:solidFill>
                  <a:srgbClr val="00B050"/>
                </a:solidFill>
              </a:rPr>
              <a:t> Roughness measurements at HEPIA (5 bars) were consistent with previous batches. Johannes will contact </a:t>
            </a:r>
            <a:r>
              <a:rPr lang="en-US" err="1">
                <a:solidFill>
                  <a:srgbClr val="00B050"/>
                </a:solidFill>
              </a:rPr>
              <a:t>Scionix</a:t>
            </a:r>
            <a:r>
              <a:rPr lang="en-US">
                <a:solidFill>
                  <a:srgbClr val="00B050"/>
                </a:solidFill>
              </a:rPr>
              <a:t> to understand what happened in the production.</a:t>
            </a:r>
          </a:p>
          <a:p>
            <a:r>
              <a:rPr lang="en-US"/>
              <a:t>Probe station tests will resume when the cold water circuit upgrade will be completed (beg. August).</a:t>
            </a:r>
          </a:p>
          <a:p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24891A4-6193-8F86-4DDE-80095C5B5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3841344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795BB-BA7D-14E3-A7E9-02661B21D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WP7 – Flight Model Acceptance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53076-BADE-86C4-802B-3B1C0F988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Need to contact </a:t>
            </a:r>
            <a:r>
              <a:rPr lang="en-US" err="1"/>
              <a:t>UniBe</a:t>
            </a:r>
            <a:r>
              <a:rPr lang="en-US"/>
              <a:t> for space qualification.</a:t>
            </a:r>
          </a:p>
          <a:p>
            <a:pPr lvl="1"/>
            <a:r>
              <a:rPr lang="en-US"/>
              <a:t>For TV, we should prepare the list of components with their mass and outgassing properties.</a:t>
            </a:r>
          </a:p>
          <a:p>
            <a:pPr lvl="1"/>
            <a:r>
              <a:rPr lang="en-US"/>
              <a:t>For vibration, we have to get from CSU the vibration levels during launch (considering POLAR-2 will be in a transportation box).</a:t>
            </a:r>
          </a:p>
          <a:p>
            <a:pPr lvl="1"/>
            <a:r>
              <a:rPr lang="en-US"/>
              <a:t>Preliminary design document of the payload packaging transmitted by </a:t>
            </a:r>
            <a:r>
              <a:rPr lang="en-US" err="1"/>
              <a:t>Jianchao</a:t>
            </a:r>
            <a:r>
              <a:rPr lang="en-US"/>
              <a:t>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DCCD6-A4D6-5C31-B5BA-62965EED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4494144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5E455-3E28-51D6-18CF-26A0E051A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6D7B5-3809-A3B9-8C55-220CA63F8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WP8 – POLAR-2 Onboard Software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74612-311E-AF30-FFA0-72F53A5CD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48047" cy="484411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Still framing problem with ZYNQ., perhaps </a:t>
            </a:r>
            <a:r>
              <a:rPr lang="en-US" err="1"/>
              <a:t>Tuebingen</a:t>
            </a:r>
            <a:r>
              <a:rPr lang="en-US"/>
              <a:t> can help.</a:t>
            </a:r>
          </a:p>
          <a:p>
            <a:r>
              <a:rPr lang="en-US"/>
              <a:t>Vishal has installed vivado2025 on his computer</a:t>
            </a:r>
          </a:p>
          <a:p>
            <a:r>
              <a:rPr lang="en-US"/>
              <a:t>We received ALINX board. It boots. I tested PYNQ can run some </a:t>
            </a:r>
            <a:r>
              <a:rPr lang="en-US" err="1"/>
              <a:t>jupiternotebooks</a:t>
            </a:r>
            <a:r>
              <a:rPr lang="en-US"/>
              <a:t>. Will have to decide which operating system we want. I can share an ethernet connection with </a:t>
            </a:r>
            <a:r>
              <a:rPr lang="en-US" err="1"/>
              <a:t>Tuebingen</a:t>
            </a:r>
            <a:r>
              <a:rPr lang="en-US"/>
              <a:t> if needed.</a:t>
            </a:r>
          </a:p>
          <a:p>
            <a:r>
              <a:rPr lang="en-US"/>
              <a:t>Price for testing the firmware is 30K$  (initial cost) + 10K$ per FPGA. If we find 45k Nicolas can do it in China before end of the year. We have to find this money now!</a:t>
            </a:r>
          </a:p>
          <a:p>
            <a:r>
              <a:rPr lang="en-US"/>
              <a:t>Yannick say that reading several FEE with GPIO is possible but need some work but we will not pursue that, Best is to go to </a:t>
            </a:r>
            <a:r>
              <a:rPr lang="en-US" err="1"/>
              <a:t>alinx</a:t>
            </a:r>
            <a:r>
              <a:rPr lang="en-US"/>
              <a:t> board as test system in a near future.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0307167-B49C-788F-DB22-83C5429A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91182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1B732-BF00-F362-087F-8FFB02025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D258B-BB05-8E0A-BE37-4AEA8190D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765" y="133212"/>
            <a:ext cx="10515600" cy="906463"/>
          </a:xfrm>
        </p:spPr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B2D5-3DF7-0B8F-34B5-86C7642D8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5" y="1032319"/>
            <a:ext cx="12179003" cy="532411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b="1"/>
              <a:t>ICD</a:t>
            </a:r>
            <a:r>
              <a:rPr lang="en-US"/>
              <a:t>:</a:t>
            </a:r>
          </a:p>
          <a:p>
            <a:pPr lvl="1"/>
            <a:r>
              <a:rPr lang="en-US">
                <a:effectLst/>
              </a:rPr>
              <a:t>Mechanical Design of POLAR-2 well documented</a:t>
            </a:r>
          </a:p>
          <a:p>
            <a:pPr lvl="1"/>
            <a:r>
              <a:rPr lang="en-US">
                <a:effectLst/>
              </a:rPr>
              <a:t>Thermal Analysis being reviewed with </a:t>
            </a:r>
            <a:r>
              <a:rPr lang="en-US"/>
              <a:t>CSU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/>
              <a:t>Updated RAA sent to Franck (it is now thermally isolated)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/>
              <a:t>Franck is updating simulations (issues with solver fixed!!)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>
                <a:solidFill>
                  <a:srgbClr val="FF0000"/>
                </a:solidFill>
              </a:rPr>
              <a:t>FEA is done, document has been sent to CSU last week with already some feedbacks (discussions on Wednesday)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>
                <a:solidFill>
                  <a:srgbClr val="FF0000"/>
                </a:solidFill>
              </a:rPr>
              <a:t>Main modification: SUN is at 65° respect to Zenith axis (less SUN power consequently)</a:t>
            </a:r>
          </a:p>
          <a:p>
            <a:pPr lvl="1"/>
            <a:r>
              <a:rPr lang="en-US">
                <a:effectLst/>
              </a:rPr>
              <a:t>Communication interface of ICD sent to CSU (no response about it)</a:t>
            </a:r>
          </a:p>
          <a:p>
            <a:pPr lvl="1"/>
            <a:r>
              <a:rPr lang="en-US">
                <a:effectLst/>
              </a:rPr>
              <a:t>ICD will converge when thermal analysis is complete and</a:t>
            </a:r>
            <a:r>
              <a:rPr lang="en-US"/>
              <a:t> validated by all contributors</a:t>
            </a:r>
            <a:endParaRPr lang="en-US">
              <a:effectLst/>
            </a:endParaRPr>
          </a:p>
          <a:p>
            <a:pPr lvl="1"/>
            <a:r>
              <a:rPr lang="en-US"/>
              <a:t>Communication</a:t>
            </a:r>
            <a:r>
              <a:rPr lang="en-US">
                <a:effectLst/>
              </a:rPr>
              <a:t> interface information is accepted</a:t>
            </a:r>
          </a:p>
          <a:p>
            <a:pPr lvl="1"/>
            <a:r>
              <a:rPr lang="en-US"/>
              <a:t>Add 'Annex' with qualification requirements </a:t>
            </a:r>
          </a:p>
          <a:p>
            <a:pPr marL="0" indent="0">
              <a:buNone/>
            </a:pPr>
            <a:endParaRPr lang="en-US" sz="2800">
              <a:highlight>
                <a:srgbClr val="FFFF00"/>
              </a:highlight>
            </a:endParaRPr>
          </a:p>
          <a:p>
            <a:pPr lvl="1"/>
            <a:endParaRPr lang="en-US" sz="280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4893DDF-BBB7-EB86-D0AE-7C4B2EA50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284123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EF32E-4609-F87E-63CF-0DF6CB8AC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5D330-D6AE-BE7A-0D6C-E8D44BF30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C1457-4DFC-EC73-6C91-DFC41A7EE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447"/>
            <a:ext cx="6571129" cy="469151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2600"/>
              <a:t>Working on Analysis software to unify all scripts we have</a:t>
            </a:r>
            <a:endParaRPr lang="en-US"/>
          </a:p>
          <a:p>
            <a:pPr lvl="1"/>
            <a:r>
              <a:rPr lang="en-US" sz="1800" b="1">
                <a:solidFill>
                  <a:srgbClr val="00B050"/>
                </a:solidFill>
              </a:rPr>
              <a:t>This week: </a:t>
            </a:r>
            <a:r>
              <a:rPr lang="en-US" sz="1800">
                <a:solidFill>
                  <a:srgbClr val="00B050"/>
                </a:solidFill>
              </a:rPr>
              <a:t>finger fit routines included</a:t>
            </a:r>
          </a:p>
          <a:p>
            <a:pPr lvl="1"/>
            <a:r>
              <a:rPr lang="en-US" sz="1800" b="1"/>
              <a:t>Goal:</a:t>
            </a:r>
            <a:r>
              <a:rPr lang="en-US" sz="1800"/>
              <a:t> Full module characterization with a single command</a:t>
            </a:r>
          </a:p>
          <a:p>
            <a:r>
              <a:rPr lang="en-US"/>
              <a:t>Current implementation includes</a:t>
            </a:r>
          </a:p>
          <a:p>
            <a:pPr lvl="1"/>
            <a:r>
              <a:rPr lang="en-US"/>
              <a:t>Change of positioning on CSS</a:t>
            </a:r>
          </a:p>
          <a:p>
            <a:pPr lvl="1"/>
            <a:r>
              <a:rPr lang="en-US"/>
              <a:t>Robotic arm adapter</a:t>
            </a:r>
          </a:p>
          <a:p>
            <a:pPr lvl="1"/>
            <a:r>
              <a:rPr lang="en-US"/>
              <a:t>Tungsten plate</a:t>
            </a:r>
          </a:p>
          <a:p>
            <a:r>
              <a:rPr lang="en-US"/>
              <a:t>Open tasks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Impact of shadow cast by RAA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Updated implementation of response in framework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More cleanup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42F88B-B857-E486-C28A-64DB6E85F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284" y="139830"/>
            <a:ext cx="3521635" cy="299460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92E27-2882-3773-3FD3-B41EF3BB3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3097876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E5BB0-7C84-CA52-C75C-2CFC3C3F2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5AEB6-18E6-12AA-B093-5D0BAA8D8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F2C88-8ADE-9DB6-DDE1-07A18A4B3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773"/>
            <a:ext cx="10136536" cy="438896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Request accepted</a:t>
            </a:r>
          </a:p>
          <a:p>
            <a:pPr lvl="1"/>
            <a:r>
              <a:rPr lang="en-US"/>
              <a:t>15 shifts</a:t>
            </a:r>
          </a:p>
          <a:p>
            <a:pPr lvl="1"/>
            <a:r>
              <a:rPr lang="en-US"/>
              <a:t>Beamline ID19</a:t>
            </a:r>
          </a:p>
          <a:p>
            <a:pPr lvl="1"/>
            <a:r>
              <a:rPr lang="en-US"/>
              <a:t>Week 6 in 2026 proposed (MD day used to setup)</a:t>
            </a:r>
          </a:p>
          <a:p>
            <a:r>
              <a:rPr lang="en-US"/>
              <a:t>Tasks to complete before ESRF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Procurement of components for 10 modules (9+1 reserve)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>
                <a:solidFill>
                  <a:srgbClr val="00B050"/>
                </a:solidFill>
              </a:rPr>
              <a:t>Johannes placed order for PCBs and Assembly. CITIROCs to be ordered this week. CITIROCS + </a:t>
            </a:r>
            <a:r>
              <a:rPr lang="en-US" err="1">
                <a:solidFill>
                  <a:srgbClr val="00B050"/>
                </a:solidFill>
              </a:rPr>
              <a:t>SiPMs</a:t>
            </a:r>
            <a:r>
              <a:rPr lang="en-US">
                <a:solidFill>
                  <a:srgbClr val="00B050"/>
                </a:solidFill>
              </a:rPr>
              <a:t> to be delivered 1 month in advance. 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>
                <a:solidFill>
                  <a:srgbClr val="000000"/>
                </a:solidFill>
              </a:rPr>
              <a:t>Mechanical structures (end cap, alu support structure, etc.)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>
                <a:solidFill>
                  <a:srgbClr val="000000"/>
                </a:solidFill>
              </a:rPr>
              <a:t>cables</a:t>
            </a:r>
          </a:p>
          <a:p>
            <a:pPr lvl="1"/>
            <a:r>
              <a:rPr lang="en-US"/>
              <a:t>Wrapping 640 bars (~400 done)</a:t>
            </a:r>
          </a:p>
          <a:p>
            <a:pPr lvl="1"/>
            <a:r>
              <a:rPr lang="en-US"/>
              <a:t>Readout (Nicolas, Dominik, Uni. </a:t>
            </a:r>
            <a:r>
              <a:rPr lang="en-US" err="1"/>
              <a:t>Tuebingen</a:t>
            </a:r>
            <a:r>
              <a:rPr lang="en-US"/>
              <a:t>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559DF3A-5DB0-D709-D4A0-10A1478AC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48334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7823C-1237-0F71-E551-25E488EFD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B9E86-395F-5C54-91BD-67439EFD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83F05A-2115-92F7-31C1-D29A62EC3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033068" cy="6721475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C2CFAAC-24CA-2A05-6CD4-E7C81E20E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99F935-DBF7-9D18-3447-29BA40FF5201}"/>
              </a:ext>
            </a:extLst>
          </p:cNvPr>
          <p:cNvCxnSpPr/>
          <p:nvPr/>
        </p:nvCxnSpPr>
        <p:spPr>
          <a:xfrm>
            <a:off x="4593772" y="365125"/>
            <a:ext cx="0" cy="5753287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298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7E5A1-298B-1DAA-B2F8-2349E341C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65C02-6376-BD19-EF71-79CC5698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EQM – Gantt Remarks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C240F92-1359-F7D8-E539-2BEDC4C10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70DF2EE-9220-B093-54FA-C83486190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The DAQ system should still be added to the chart.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The FEE transportation boxes should still be added to the chart.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2 weeks of Christmas Holidays are taken into account (then if heroes are around, this will just make a nicer chart for January 26).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As soon as we have more </a:t>
            </a:r>
            <a:r>
              <a:rPr lang="en-US" err="1"/>
              <a:t>infos</a:t>
            </a:r>
            <a:r>
              <a:rPr lang="en-US"/>
              <a:t> on the CN7 validation, we should start ordering the PCBs (with or without conclusions on the HV problem of FEE v1, as agreed some weeks ago already).</a:t>
            </a:r>
          </a:p>
        </p:txBody>
      </p:sp>
    </p:spTree>
    <p:extLst>
      <p:ext uri="{BB962C8B-B14F-4D97-AF65-F5344CB8AC3E}">
        <p14:creationId xmlns:p14="http://schemas.microsoft.com/office/powerpoint/2010/main" val="1778267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3603B-3EEF-8DF3-AF4C-E24509988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4F103-C314-564B-ECA5-82B67E2B3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Conferences/Paper/Misc.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2C8E0-B8BB-5E42-1301-2EF5998E7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/>
              <a:t>ICRC proceeding deadline 19/Sep (final version)</a:t>
            </a:r>
            <a:endParaRPr lang="en-US"/>
          </a:p>
          <a:p>
            <a:r>
              <a:rPr lang="en-US" sz="3600"/>
              <a:t>NDA writing proceeding for SPIE (about POLAR-2 in general)</a:t>
            </a:r>
          </a:p>
          <a:p>
            <a:r>
              <a:rPr lang="en-US" sz="3600"/>
              <a:t>More??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6F956F-7E2A-11A5-4179-5C3A86A8A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386504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244B3-7D20-771B-32E7-1189B2793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1DBEF-A46A-46BD-5458-F23931E44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7E640-245D-6FFE-790B-1BA9C7A74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3600" b="1" err="1"/>
              <a:t>Beidou</a:t>
            </a:r>
            <a:r>
              <a:rPr lang="en-US" sz="3600"/>
              <a:t>:</a:t>
            </a:r>
          </a:p>
          <a:p>
            <a:pPr lvl="1"/>
            <a:r>
              <a:rPr lang="en-US" sz="3200">
                <a:solidFill>
                  <a:srgbClr val="FF0000"/>
                </a:solidFill>
              </a:rPr>
              <a:t>CSU is ok if POLAR-2 includes hardware for </a:t>
            </a:r>
            <a:r>
              <a:rPr lang="en-US" sz="3200" err="1">
                <a:solidFill>
                  <a:srgbClr val="FF0000"/>
                </a:solidFill>
              </a:rPr>
              <a:t>Beidou</a:t>
            </a:r>
            <a:endParaRPr lang="en-US" sz="3200">
              <a:solidFill>
                <a:srgbClr val="FF0000"/>
              </a:solidFill>
            </a:endParaRP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>
                <a:solidFill>
                  <a:srgbClr val="FF0000"/>
                </a:solidFill>
              </a:rPr>
              <a:t>License to be requested in parallel</a:t>
            </a:r>
          </a:p>
          <a:p>
            <a:pPr lvl="1"/>
            <a:r>
              <a:rPr lang="en-US" sz="3200"/>
              <a:t>No news about </a:t>
            </a:r>
            <a:r>
              <a:rPr lang="en-US" sz="3200" err="1"/>
              <a:t>Beidou</a:t>
            </a:r>
            <a:r>
              <a:rPr lang="en-US" sz="3200"/>
              <a:t> 3 </a:t>
            </a:r>
            <a:r>
              <a:rPr lang="en-US" sz="3200" err="1"/>
              <a:t>licences</a:t>
            </a:r>
            <a:endParaRPr lang="en-US"/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 err="1">
                <a:solidFill>
                  <a:srgbClr val="000000"/>
                </a:solidFill>
              </a:rPr>
              <a:t>Jianchao</a:t>
            </a:r>
            <a:r>
              <a:rPr lang="en-US" sz="2800">
                <a:solidFill>
                  <a:srgbClr val="000000"/>
                </a:solidFill>
              </a:rPr>
              <a:t> will contact Shaolin to inquire about possibilities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/>
              <a:t>Possible synergies with HERD, BSD, POLAR-2 ?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/>
              <a:t>Development board available for ground-to-ground testing (</a:t>
            </a:r>
            <a:r>
              <a:rPr lang="en-US" sz="2800">
                <a:ea typeface="+mn-lt"/>
                <a:cs typeface="+mn-lt"/>
                <a:hlinkClick r:id="rId2"/>
              </a:rPr>
              <a:t>https://e.tb.cn/h.TugrgUteW76QzSu?tk=lNcXekX3A7X</a:t>
            </a:r>
            <a:r>
              <a:rPr lang="en-US" sz="2800">
                <a:ea typeface="+mn-lt"/>
                <a:cs typeface="+mn-lt"/>
              </a:rPr>
              <a:t>)</a:t>
            </a:r>
          </a:p>
          <a:p>
            <a:pPr lvl="2">
              <a:buFont typeface="Wingdings" panose="020B0604020202020204" pitchFamily="34" charset="0"/>
              <a:buChar char="§"/>
            </a:pPr>
            <a:endParaRPr lang="en-US" sz="2800"/>
          </a:p>
          <a:p>
            <a:pPr marL="0" indent="0">
              <a:buNone/>
            </a:pPr>
            <a:endParaRPr lang="en-US" sz="3600">
              <a:highlight>
                <a:srgbClr val="FFFF00"/>
              </a:highlight>
            </a:endParaRPr>
          </a:p>
          <a:p>
            <a:pPr lvl="1"/>
            <a:endParaRPr lang="en-US" sz="360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790A7E-C1A9-8219-1D09-2C871C6FA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48911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4C864-8F54-3055-9FA5-74CD92E2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74" y="690"/>
            <a:ext cx="10515600" cy="1325563"/>
          </a:xfrm>
        </p:spPr>
        <p:txBody>
          <a:bodyPr/>
          <a:lstStyle/>
          <a:p>
            <a:r>
              <a:rPr lang="en-US"/>
              <a:t>WP1 – Detector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AC73D-3A0A-0E38-98F9-EA275BC5D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120" y="1326253"/>
            <a:ext cx="11727759" cy="443994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/>
              <a:t>10 Carbon Fiber sockets are delivered from Composite Design company (CD) </a:t>
            </a:r>
            <a:endParaRPr lang="en-US"/>
          </a:p>
          <a:p>
            <a:r>
              <a:rPr lang="en-US" sz="1800"/>
              <a:t>Target insertion looks OK so far... (inner size checked)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/>
              <a:t>GO/</a:t>
            </a:r>
            <a:r>
              <a:rPr lang="en-US" sz="1800" err="1"/>
              <a:t>NoGO</a:t>
            </a:r>
            <a:r>
              <a:rPr lang="en-US" sz="1800"/>
              <a:t> gauge :</a:t>
            </a:r>
            <a:r>
              <a:rPr lang="en-US" sz="1800">
                <a:solidFill>
                  <a:srgbClr val="FF0000"/>
                </a:solidFill>
              </a:rPr>
              <a:t> </a:t>
            </a:r>
            <a:r>
              <a:rPr lang="en-US" sz="1800"/>
              <a:t>received at DPNC for outer dimension check, will be sent to CD for final production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/>
              <a:t>Quote by CD received...quite cheap for re </a:t>
            </a:r>
            <a:r>
              <a:rPr lang="en-US" sz="2000"/>
              <a:t>machining</a:t>
            </a:r>
            <a:r>
              <a:rPr lang="en-US" sz="1800"/>
              <a:t> (</a:t>
            </a:r>
            <a:r>
              <a:rPr lang="en-US" sz="1800" b="1"/>
              <a:t>170 CHF / 10 units</a:t>
            </a:r>
            <a:r>
              <a:rPr lang="en-US" sz="1800"/>
              <a:t>, and 1080 for 120 units).</a:t>
            </a:r>
            <a:endParaRPr lang="en-US" sz="1800">
              <a:solidFill>
                <a:srgbClr val="000000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/>
              <a:t>8 remaining sockets have been re-machined and sent to DPNC (looks good except some tiny issues on the round corners … will be adjusted for the mass production.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/>
              <a:t>Total cost estimate for 120 sockets fully operational= </a:t>
            </a:r>
            <a:r>
              <a:rPr lang="en-US" sz="1800" b="1"/>
              <a:t>24300 CHF </a:t>
            </a:r>
            <a:r>
              <a:rPr lang="en-US" sz="1800"/>
              <a:t>(VAT excluded)</a:t>
            </a:r>
          </a:p>
          <a:p>
            <a:r>
              <a:rPr lang="en-US" sz="2000"/>
              <a:t>~260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/>
              <a:t> bars have been wrapped by Coralie (TBC on a bi weekly basis) </a:t>
            </a:r>
          </a:p>
          <a:p>
            <a:r>
              <a:rPr lang="en-US" sz="2000"/>
              <a:t>147 bars have been wrapped by Johannes in 202</a:t>
            </a:r>
          </a:p>
          <a:p>
            <a:r>
              <a:rPr lang="en-US" sz="2000"/>
              <a:t>3 targets assembled (in 202)</a:t>
            </a:r>
          </a:p>
          <a:p>
            <a:r>
              <a:rPr lang="en-US" sz="2000" err="1"/>
              <a:t>Sorbothane</a:t>
            </a:r>
            <a:r>
              <a:rPr lang="en-US" sz="2000"/>
              <a:t> pads have been cut and received at DPNC (480 pads) </a:t>
            </a:r>
          </a:p>
          <a:p>
            <a:r>
              <a:rPr lang="en-US" sz="2000">
                <a:solidFill>
                  <a:srgbClr val="FFC000"/>
                </a:solidFill>
              </a:rPr>
              <a:t>CITIROC will stop production by early 2026 (currently 1000 units in stock)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F397BF5-FD98-24F9-6E75-1D77D586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656555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25CFC-CE66-70CD-A924-829AEC1AA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E3553-0233-3DFF-DA66-524B12C8F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WP1 – Detector Module Production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579CC45-C94F-98D0-6DC0-BAE9EDD5B4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6202413"/>
              </p:ext>
            </p:extLst>
          </p:nvPr>
        </p:nvGraphicFramePr>
        <p:xfrm>
          <a:off x="3233943" y="1260019"/>
          <a:ext cx="2956100" cy="296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351BCAC-13B3-F926-A4EC-02005D6812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4070430"/>
              </p:ext>
            </p:extLst>
          </p:nvPr>
        </p:nvGraphicFramePr>
        <p:xfrm>
          <a:off x="419099" y="3897087"/>
          <a:ext cx="2956100" cy="296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C7D4D58-D20A-2AF1-5DD3-7C76D1E956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1425236"/>
              </p:ext>
            </p:extLst>
          </p:nvPr>
        </p:nvGraphicFramePr>
        <p:xfrm>
          <a:off x="513142" y="1182428"/>
          <a:ext cx="2720801" cy="2714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0C123D5-99D5-F649-EF5D-D96F3F4C6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7260507"/>
              </p:ext>
            </p:extLst>
          </p:nvPr>
        </p:nvGraphicFramePr>
        <p:xfrm>
          <a:off x="3494327" y="3987768"/>
          <a:ext cx="2576587" cy="2570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8F5A5A4-98DD-03EF-5CE4-CF6F7516DC9C}"/>
              </a:ext>
            </a:extLst>
          </p:cNvPr>
          <p:cNvGraphicFramePr/>
          <p:nvPr/>
        </p:nvGraphicFramePr>
        <p:xfrm>
          <a:off x="6428574" y="4059270"/>
          <a:ext cx="2840681" cy="2837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19A50D6E-6074-A13A-9A31-23CA1F0DAC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4059559"/>
              </p:ext>
            </p:extLst>
          </p:nvPr>
        </p:nvGraphicFramePr>
        <p:xfrm>
          <a:off x="6553269" y="1435744"/>
          <a:ext cx="5431971" cy="2530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2793525-2981-2324-8B7E-50A53CE70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927565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D21F7-7763-1AAD-065B-76E5BEDB4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BC801-B487-A3E7-3305-BCBB2C7F0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WP2 - FEE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6DFAA-591E-2E49-0B93-4E57BAC71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endParaRPr lang="en-US"/>
          </a:p>
          <a:p>
            <a:r>
              <a:rPr lang="en-US"/>
              <a:t>Check again the voltage generation circuit and HK circuit. To understand the correctly how is behaving the FEE with the temperature correction </a:t>
            </a:r>
            <a:r>
              <a:rPr lang="en-US">
                <a:sym typeface="Wingdings" pitchFamily="2" charset="2"/>
              </a:rPr>
              <a:t> Will use FEE009</a:t>
            </a:r>
            <a:r>
              <a:rPr lang="en-US"/>
              <a:t>.</a:t>
            </a:r>
          </a:p>
          <a:p>
            <a:r>
              <a:rPr lang="en-US"/>
              <a:t>FEE gain pulse calibration tests.</a:t>
            </a:r>
          </a:p>
          <a:p>
            <a:r>
              <a:rPr lang="en-US"/>
              <a:t>FEE V1 #4 presents HV high current consumption. Probe station tests show that at least 2 </a:t>
            </a:r>
            <a:r>
              <a:rPr lang="en-US" err="1"/>
              <a:t>SiPM</a:t>
            </a:r>
            <a:r>
              <a:rPr lang="en-US"/>
              <a:t> channels are not working.</a:t>
            </a:r>
          </a:p>
          <a:p>
            <a:pPr lvl="1"/>
            <a:r>
              <a:rPr lang="en-US"/>
              <a:t>Now we see problems with HV distribution, still under investigation.</a:t>
            </a:r>
          </a:p>
          <a:p>
            <a:pPr>
              <a:buFont typeface="Arial"/>
            </a:pPr>
            <a:r>
              <a:rPr lang="en-US"/>
              <a:t>Production of 25 (30?) FEE PCB will be ordered today.</a:t>
            </a:r>
          </a:p>
          <a:p>
            <a:pPr>
              <a:buFont typeface="Arial"/>
            </a:pPr>
            <a:r>
              <a:rPr lang="en-US"/>
              <a:t>We have to think about conformal coating</a:t>
            </a:r>
          </a:p>
          <a:p>
            <a:r>
              <a:rPr lang="en-US"/>
              <a:t>FW: version 3.3 released by Yannick.</a:t>
            </a:r>
          </a:p>
          <a:p>
            <a:pPr lvl="1"/>
            <a:r>
              <a:rPr lang="en-US"/>
              <a:t>Need to prepare a test/validation plan.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02AA86A-C194-617D-F881-828165CBF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458079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18D3C-5E46-5EE7-F348-94EB2802C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WP3– BEE (PL)</a:t>
            </a:r>
          </a:p>
        </p:txBody>
      </p:sp>
      <p:sp>
        <p:nvSpPr>
          <p:cNvPr id="4" name="pole tekstowe 1">
            <a:extLst>
              <a:ext uri="{FF2B5EF4-FFF2-40B4-BE49-F238E27FC236}">
                <a16:creationId xmlns:a16="http://schemas.microsoft.com/office/drawing/2014/main" id="{39575D98-86EC-1FC3-981C-752303BFDACA}"/>
              </a:ext>
            </a:extLst>
          </p:cNvPr>
          <p:cNvSpPr txBox="1"/>
          <p:nvPr/>
        </p:nvSpPr>
        <p:spPr>
          <a:xfrm>
            <a:off x="265227" y="1674496"/>
            <a:ext cx="5729174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BEE Review Report – to be finished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Corrections after BEE review – implemented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 b="1" u="sng">
                <a:solidFill>
                  <a:srgbClr val="FF0000"/>
                </a:solidFill>
              </a:rPr>
              <a:t>NP</a:t>
            </a:r>
            <a:r>
              <a:rPr lang="en-US" sz="3200" u="sng">
                <a:solidFill>
                  <a:srgbClr val="FF0000"/>
                </a:solidFill>
              </a:rPr>
              <a:t>: I have not yet seen the report on my question of unconnected pins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Manufacturing and assembly documentation - ready</a:t>
            </a:r>
          </a:p>
        </p:txBody>
      </p:sp>
      <p:pic>
        <p:nvPicPr>
          <p:cNvPr id="5" name="Obraz 11">
            <a:extLst>
              <a:ext uri="{FF2B5EF4-FFF2-40B4-BE49-F238E27FC236}">
                <a16:creationId xmlns:a16="http://schemas.microsoft.com/office/drawing/2014/main" id="{D51A0D2A-602E-EEE8-8A29-98801B4E4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601" y="1502746"/>
            <a:ext cx="5960361" cy="326363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81FD3CC-CF24-2FD1-AD09-CD2B2B199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130258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1B687-0C52-A321-3ADC-3536CCAFC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1F0CC-9223-3CD9-ADBB-744DA6005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WP3– BEE (Tübingen)</a:t>
            </a:r>
          </a:p>
        </p:txBody>
      </p:sp>
      <p:sp>
        <p:nvSpPr>
          <p:cNvPr id="4" name="pole tekstowe 1">
            <a:extLst>
              <a:ext uri="{FF2B5EF4-FFF2-40B4-BE49-F238E27FC236}">
                <a16:creationId xmlns:a16="http://schemas.microsoft.com/office/drawing/2014/main" id="{B24685DB-C520-5F4F-1F1B-71A7A86F413C}"/>
              </a:ext>
            </a:extLst>
          </p:cNvPr>
          <p:cNvSpPr txBox="1"/>
          <p:nvPr/>
        </p:nvSpPr>
        <p:spPr>
          <a:xfrm>
            <a:off x="265227" y="1695090"/>
            <a:ext cx="7665065" cy="23698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2800"/>
              <a:t>Alinx modules &amp; Dev-Boards </a:t>
            </a:r>
            <a:r>
              <a:rPr lang="en-US" sz="2800">
                <a:solidFill>
                  <a:srgbClr val="00B050"/>
                </a:solidFill>
              </a:rPr>
              <a:t>arrived</a:t>
            </a:r>
            <a:r>
              <a:rPr lang="en-US" sz="2800"/>
              <a:t>:</a:t>
            </a:r>
          </a:p>
          <a:p>
            <a:pPr marL="914400" lvl="8" indent="-457200">
              <a:buFont typeface="Arial"/>
              <a:buChar char="•"/>
            </a:pPr>
            <a:r>
              <a:rPr lang="en-US" sz="2400"/>
              <a:t>1x </a:t>
            </a:r>
            <a:r>
              <a:rPr lang="en-US" sz="2400">
                <a:ea typeface="+mn-lt"/>
                <a:cs typeface="+mn-lt"/>
              </a:rPr>
              <a:t>AXU9EGB (Zynq </a:t>
            </a:r>
            <a:r>
              <a:rPr lang="en-US" sz="2400" err="1">
                <a:ea typeface="+mn-lt"/>
                <a:cs typeface="+mn-lt"/>
              </a:rPr>
              <a:t>UltraScale</a:t>
            </a:r>
            <a:r>
              <a:rPr lang="en-US" sz="2400">
                <a:ea typeface="+mn-lt"/>
                <a:cs typeface="+mn-lt"/>
              </a:rPr>
              <a:t>+)</a:t>
            </a:r>
          </a:p>
          <a:p>
            <a:pPr marL="914400" lvl="8" indent="-457200">
              <a:buFont typeface="Arial"/>
              <a:buChar char="•"/>
            </a:pPr>
            <a:r>
              <a:rPr lang="en-US" sz="2400"/>
              <a:t>2x </a:t>
            </a:r>
            <a:r>
              <a:rPr lang="en-US" sz="2400">
                <a:ea typeface="+mn-lt"/>
                <a:cs typeface="+mn-lt"/>
              </a:rPr>
              <a:t>AXKU042 (</a:t>
            </a:r>
            <a:r>
              <a:rPr lang="en-US" sz="2400" err="1">
                <a:ea typeface="+mn-lt"/>
                <a:cs typeface="+mn-lt"/>
              </a:rPr>
              <a:t>Kintex</a:t>
            </a:r>
            <a:r>
              <a:rPr lang="en-US" sz="240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UltraScale</a:t>
            </a:r>
            <a:r>
              <a:rPr lang="en-US" sz="2400">
                <a:ea typeface="+mn-lt"/>
                <a:cs typeface="+mn-lt"/>
              </a:rPr>
              <a:t>)</a:t>
            </a:r>
          </a:p>
          <a:p>
            <a:pPr marL="457200" lvl="7" indent="-4572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Setting up the environment</a:t>
            </a:r>
          </a:p>
          <a:p>
            <a:pPr marL="457200" lvl="7" indent="-4572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Where can we find the Firmware/Software repository for ACU9EG/Managment SoC?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C55877D-DBC0-0427-B517-3330F8823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489DBF-6B58-0BAD-05C2-16548C99E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562" y="1114425"/>
            <a:ext cx="3634097" cy="24619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7F1143-F961-80BA-F7C3-BBDDBBCD6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562" y="3905126"/>
            <a:ext cx="3634097" cy="246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03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34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POLAR-2 Weekly Meeting 25-Aug-2025 (week 35)</vt:lpstr>
      <vt:lpstr>WP0 - Management</vt:lpstr>
      <vt:lpstr>WP0 - Management</vt:lpstr>
      <vt:lpstr>WP0 - Management</vt:lpstr>
      <vt:lpstr>WP1 – Detector Module</vt:lpstr>
      <vt:lpstr>WP1 – Detector Module Production</vt:lpstr>
      <vt:lpstr>WP2 - FEE</vt:lpstr>
      <vt:lpstr>WP3– BEE (PL)</vt:lpstr>
      <vt:lpstr>WP3– BEE (Tübingen)</vt:lpstr>
      <vt:lpstr>WP4 – PHU – LVPS First Stage</vt:lpstr>
      <vt:lpstr>WP4 – PHU - LVPS Hub</vt:lpstr>
      <vt:lpstr>WP4 – PHU + LVPS (Tübingen)</vt:lpstr>
      <vt:lpstr>WP5 – Payload Thermo-Mechanical Structure (PTMS)</vt:lpstr>
      <vt:lpstr>WP5 – Payload Thermo-Mechanical Structure (PTMS)</vt:lpstr>
      <vt:lpstr>WP5 – Payload Thermal-Mechanical Structure (Steady state) </vt:lpstr>
      <vt:lpstr>WP5 – Payload Thermal-Mechanical Structure (transient... up to 31 hours)</vt:lpstr>
      <vt:lpstr>WP5 – Payload Thermal-Mechanical Structure (transient... at cold conditions, from CSS "extraction" )</vt:lpstr>
      <vt:lpstr>WP5 – Payload Thermal-Mechanical Structure (transient... at cold conditions, from CSS "extraction" )</vt:lpstr>
      <vt:lpstr>WP5 – Payload Thermal-Mechanical Structure (transient... at cold conditions, from CSS "extraction" )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WP6 – Qualification and Verification</vt:lpstr>
      <vt:lpstr>WP7 – Flight Model Acceptance</vt:lpstr>
      <vt:lpstr>WP8 – POLAR-2 Onboard Software System</vt:lpstr>
      <vt:lpstr>Simulations</vt:lpstr>
      <vt:lpstr>ESRF</vt:lpstr>
      <vt:lpstr>EQM</vt:lpstr>
      <vt:lpstr>EQM – Gantt Remarks</vt:lpstr>
      <vt:lpstr>Conferences/Paper/Misc.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Johannes Hulsman</dc:creator>
  <cp:revision>2</cp:revision>
  <dcterms:created xsi:type="dcterms:W3CDTF">2025-02-22T10:14:25Z</dcterms:created>
  <dcterms:modified xsi:type="dcterms:W3CDTF">2025-08-25T12:34:16Z</dcterms:modified>
</cp:coreProperties>
</file>