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8" r:id="rId4"/>
    <p:sldId id="269" r:id="rId5"/>
    <p:sldId id="258" r:id="rId6"/>
    <p:sldId id="289" r:id="rId7"/>
    <p:sldId id="259" r:id="rId8"/>
    <p:sldId id="298" r:id="rId9"/>
    <p:sldId id="267" r:id="rId10"/>
    <p:sldId id="261" r:id="rId11"/>
    <p:sldId id="299" r:id="rId12"/>
    <p:sldId id="270" r:id="rId13"/>
    <p:sldId id="262" r:id="rId14"/>
    <p:sldId id="263" r:id="rId15"/>
    <p:sldId id="264" r:id="rId16"/>
    <p:sldId id="301" r:id="rId17"/>
    <p:sldId id="265" r:id="rId18"/>
    <p:sldId id="284" r:id="rId19"/>
    <p:sldId id="296" r:id="rId20"/>
    <p:sldId id="300" r:id="rId21"/>
    <p:sldId id="2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BF079B-B736-4DF1-9FB1-55FBE8748880}" v="1348" dt="2025-09-29T07:14:32.419"/>
    <p1510:client id="{9318CA50-36F2-40FA-BE07-1DA7FA634C01}" v="207" dt="2025-09-29T08:18:45.696"/>
    <p1510:client id="{C8EF2B43-7791-4391-9DE5-7DAB3124AFCC}" v="273" dt="2025-09-29T08:06:00.4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iyb" providerId="None" clId="Web-{63BF079B-B736-4DF1-9FB1-55FBE8748880}"/>
    <pc:docChg chg="addSld delSld modSld">
      <pc:chgData name="Guest iyb" userId="" providerId="None" clId="Web-{63BF079B-B736-4DF1-9FB1-55FBE8748880}" dt="2025-09-29T07:14:32.419" v="1076" actId="20577"/>
      <pc:docMkLst>
        <pc:docMk/>
      </pc:docMkLst>
      <pc:sldChg chg="modSp">
        <pc:chgData name="Guest iyb" userId="" providerId="None" clId="Web-{63BF079B-B736-4DF1-9FB1-55FBE8748880}" dt="2025-09-29T06:15:24.552" v="22" actId="20577"/>
        <pc:sldMkLst>
          <pc:docMk/>
          <pc:sldMk cId="1233939603" sldId="257"/>
        </pc:sldMkLst>
        <pc:spChg chg="mod">
          <ac:chgData name="Guest iyb" userId="" providerId="None" clId="Web-{63BF079B-B736-4DF1-9FB1-55FBE8748880}" dt="2025-09-29T06:15:24.552" v="22" actId="20577"/>
          <ac:spMkLst>
            <pc:docMk/>
            <pc:sldMk cId="1233939603" sldId="257"/>
            <ac:spMk id="3" creationId="{AAC9F586-2DD4-AF8D-397C-8EBE7875B754}"/>
          </ac:spMkLst>
        </pc:spChg>
      </pc:sldChg>
      <pc:sldChg chg="modSp">
        <pc:chgData name="Guest iyb" userId="" providerId="None" clId="Web-{63BF079B-B736-4DF1-9FB1-55FBE8748880}" dt="2025-09-29T07:13:52.934" v="1070" actId="20577"/>
        <pc:sldMkLst>
          <pc:docMk/>
          <pc:sldMk cId="656555911" sldId="258"/>
        </pc:sldMkLst>
        <pc:spChg chg="mod">
          <ac:chgData name="Guest iyb" userId="" providerId="None" clId="Web-{63BF079B-B736-4DF1-9FB1-55FBE8748880}" dt="2025-09-29T07:13:52.934" v="1070" actId="20577"/>
          <ac:spMkLst>
            <pc:docMk/>
            <pc:sldMk cId="656555911" sldId="258"/>
            <ac:spMk id="3" creationId="{E91AC73D-3A0A-0E38-98F9-EA275BC5D311}"/>
          </ac:spMkLst>
        </pc:spChg>
      </pc:sldChg>
      <pc:sldChg chg="modSp">
        <pc:chgData name="Guest iyb" userId="" providerId="None" clId="Web-{63BF079B-B736-4DF1-9FB1-55FBE8748880}" dt="2025-09-29T06:18:50.274" v="91" actId="14100"/>
        <pc:sldMkLst>
          <pc:docMk/>
          <pc:sldMk cId="2458079117" sldId="259"/>
        </pc:sldMkLst>
        <pc:spChg chg="mod">
          <ac:chgData name="Guest iyb" userId="" providerId="None" clId="Web-{63BF079B-B736-4DF1-9FB1-55FBE8748880}" dt="2025-09-29T06:18:50.274" v="91" actId="14100"/>
          <ac:spMkLst>
            <pc:docMk/>
            <pc:sldMk cId="2458079117" sldId="259"/>
            <ac:spMk id="3" creationId="{7CB6DFAA-591E-2E49-0B93-4E57BAC71911}"/>
          </ac:spMkLst>
        </pc:spChg>
      </pc:sldChg>
      <pc:sldChg chg="modSp">
        <pc:chgData name="Guest iyb" userId="" providerId="None" clId="Web-{63BF079B-B736-4DF1-9FB1-55FBE8748880}" dt="2025-09-29T07:12:41.213" v="1023" actId="14100"/>
        <pc:sldMkLst>
          <pc:docMk/>
          <pc:sldMk cId="1384134497" sldId="262"/>
        </pc:sldMkLst>
        <pc:spChg chg="mod">
          <ac:chgData name="Guest iyb" userId="" providerId="None" clId="Web-{63BF079B-B736-4DF1-9FB1-55FBE8748880}" dt="2025-09-29T07:12:41.213" v="1023" actId="14100"/>
          <ac:spMkLst>
            <pc:docMk/>
            <pc:sldMk cId="1384134497" sldId="262"/>
            <ac:spMk id="13" creationId="{67D4D47F-C5AF-D6E9-A0F5-4228FC150032}"/>
          </ac:spMkLst>
        </pc:spChg>
      </pc:sldChg>
      <pc:sldChg chg="modSp">
        <pc:chgData name="Guest iyb" userId="" providerId="None" clId="Web-{63BF079B-B736-4DF1-9FB1-55FBE8748880}" dt="2025-09-29T06:26:16.893" v="445" actId="20577"/>
        <pc:sldMkLst>
          <pc:docMk/>
          <pc:sldMk cId="3449414448" sldId="263"/>
        </pc:sldMkLst>
        <pc:spChg chg="mod">
          <ac:chgData name="Guest iyb" userId="" providerId="None" clId="Web-{63BF079B-B736-4DF1-9FB1-55FBE8748880}" dt="2025-09-29T06:26:16.893" v="445" actId="20577"/>
          <ac:spMkLst>
            <pc:docMk/>
            <pc:sldMk cId="3449414448" sldId="263"/>
            <ac:spMk id="3" creationId="{6B653076-BADE-86C4-802B-3B1C0F988EB5}"/>
          </ac:spMkLst>
        </pc:spChg>
      </pc:sldChg>
      <pc:sldChg chg="modSp">
        <pc:chgData name="Guest iyb" userId="" providerId="None" clId="Web-{63BF079B-B736-4DF1-9FB1-55FBE8748880}" dt="2025-09-29T06:46:04.306" v="807" actId="20577"/>
        <pc:sldMkLst>
          <pc:docMk/>
          <pc:sldMk cId="291182051" sldId="264"/>
        </pc:sldMkLst>
        <pc:spChg chg="mod">
          <ac:chgData name="Guest iyb" userId="" providerId="None" clId="Web-{63BF079B-B736-4DF1-9FB1-55FBE8748880}" dt="2025-09-29T06:46:04.306" v="807" actId="20577"/>
          <ac:spMkLst>
            <pc:docMk/>
            <pc:sldMk cId="291182051" sldId="264"/>
            <ac:spMk id="3" creationId="{1AB74612-311E-AF30-FFA0-72F53A5CD28D}"/>
          </ac:spMkLst>
        </pc:spChg>
      </pc:sldChg>
      <pc:sldChg chg="modSp">
        <pc:chgData name="Guest iyb" userId="" providerId="None" clId="Web-{63BF079B-B736-4DF1-9FB1-55FBE8748880}" dt="2025-09-29T06:27:07.458" v="460" actId="20577"/>
        <pc:sldMkLst>
          <pc:docMk/>
          <pc:sldMk cId="2309787666" sldId="265"/>
        </pc:sldMkLst>
        <pc:spChg chg="mod">
          <ac:chgData name="Guest iyb" userId="" providerId="None" clId="Web-{63BF079B-B736-4DF1-9FB1-55FBE8748880}" dt="2025-09-29T06:27:07.458" v="460" actId="20577"/>
          <ac:spMkLst>
            <pc:docMk/>
            <pc:sldMk cId="2309787666" sldId="265"/>
            <ac:spMk id="3" creationId="{B00C1457-4DFC-EC73-6C91-DFC41A7EEE82}"/>
          </ac:spMkLst>
        </pc:spChg>
      </pc:sldChg>
      <pc:sldChg chg="modSp">
        <pc:chgData name="Guest iyb" userId="" providerId="None" clId="Web-{63BF079B-B736-4DF1-9FB1-55FBE8748880}" dt="2025-09-29T07:14:32.419" v="1076" actId="20577"/>
        <pc:sldMkLst>
          <pc:docMk/>
          <pc:sldMk cId="2386504330" sldId="266"/>
        </pc:sldMkLst>
        <pc:spChg chg="mod">
          <ac:chgData name="Guest iyb" userId="" providerId="None" clId="Web-{63BF079B-B736-4DF1-9FB1-55FBE8748880}" dt="2025-09-29T07:14:32.419" v="1076" actId="20577"/>
          <ac:spMkLst>
            <pc:docMk/>
            <pc:sldMk cId="2386504330" sldId="266"/>
            <ac:spMk id="3" creationId="{F8D2C8E0-B8BB-5E42-1301-2EF5998E7CE8}"/>
          </ac:spMkLst>
        </pc:spChg>
      </pc:sldChg>
      <pc:sldChg chg="modSp">
        <pc:chgData name="Guest iyb" userId="" providerId="None" clId="Web-{63BF079B-B736-4DF1-9FB1-55FBE8748880}" dt="2025-09-29T06:16:33.226" v="54" actId="20577"/>
        <pc:sldMkLst>
          <pc:docMk/>
          <pc:sldMk cId="2284123673" sldId="268"/>
        </pc:sldMkLst>
        <pc:spChg chg="mod">
          <ac:chgData name="Guest iyb" userId="" providerId="None" clId="Web-{63BF079B-B736-4DF1-9FB1-55FBE8748880}" dt="2025-09-29T06:16:33.226" v="54" actId="20577"/>
          <ac:spMkLst>
            <pc:docMk/>
            <pc:sldMk cId="2284123673" sldId="268"/>
            <ac:spMk id="3" creationId="{FB89B2D5-3DF7-0B8F-34B5-86C7642D8E3B}"/>
          </ac:spMkLst>
        </pc:spChg>
      </pc:sldChg>
      <pc:sldChg chg="modSp">
        <pc:chgData name="Guest iyb" userId="" providerId="None" clId="Web-{63BF079B-B736-4DF1-9FB1-55FBE8748880}" dt="2025-09-29T06:24:56.124" v="393" actId="20577"/>
        <pc:sldMkLst>
          <pc:docMk/>
          <pc:sldMk cId="1247921133" sldId="270"/>
        </pc:sldMkLst>
        <pc:spChg chg="mod">
          <ac:chgData name="Guest iyb" userId="" providerId="None" clId="Web-{63BF079B-B736-4DF1-9FB1-55FBE8748880}" dt="2025-09-29T06:24:56.124" v="393" actId="20577"/>
          <ac:spMkLst>
            <pc:docMk/>
            <pc:sldMk cId="1247921133" sldId="270"/>
            <ac:spMk id="5" creationId="{D426F953-E1FE-327C-892B-CA3553246E05}"/>
          </ac:spMkLst>
        </pc:spChg>
        <pc:picChg chg="mod">
          <ac:chgData name="Guest iyb" userId="" providerId="None" clId="Web-{63BF079B-B736-4DF1-9FB1-55FBE8748880}" dt="2025-09-29T06:22:30.489" v="300" actId="1076"/>
          <ac:picMkLst>
            <pc:docMk/>
            <pc:sldMk cId="1247921133" sldId="270"/>
            <ac:picMk id="3" creationId="{EECD6447-E69B-C228-4ADE-019E767A1209}"/>
          </ac:picMkLst>
        </pc:picChg>
      </pc:sldChg>
      <pc:sldChg chg="del">
        <pc:chgData name="Guest iyb" userId="" providerId="None" clId="Web-{63BF079B-B736-4DF1-9FB1-55FBE8748880}" dt="2025-09-29T06:19:52.346" v="97"/>
        <pc:sldMkLst>
          <pc:docMk/>
          <pc:sldMk cId="3750911048" sldId="273"/>
        </pc:sldMkLst>
      </pc:sldChg>
      <pc:sldChg chg="del">
        <pc:chgData name="Guest iyb" userId="" providerId="None" clId="Web-{63BF079B-B736-4DF1-9FB1-55FBE8748880}" dt="2025-09-29T06:19:57.737" v="102"/>
        <pc:sldMkLst>
          <pc:docMk/>
          <pc:sldMk cId="349201139" sldId="279"/>
        </pc:sldMkLst>
      </pc:sldChg>
      <pc:sldChg chg="del">
        <pc:chgData name="Guest iyb" userId="" providerId="None" clId="Web-{63BF079B-B736-4DF1-9FB1-55FBE8748880}" dt="2025-09-29T06:19:57.737" v="101"/>
        <pc:sldMkLst>
          <pc:docMk/>
          <pc:sldMk cId="633661752" sldId="281"/>
        </pc:sldMkLst>
      </pc:sldChg>
      <pc:sldChg chg="modSp">
        <pc:chgData name="Guest iyb" userId="" providerId="None" clId="Web-{63BF079B-B736-4DF1-9FB1-55FBE8748880}" dt="2025-09-29T06:28:32.602" v="462" actId="20577"/>
        <pc:sldMkLst>
          <pc:docMk/>
          <pc:sldMk cId="14833401" sldId="284"/>
        </pc:sldMkLst>
        <pc:spChg chg="mod">
          <ac:chgData name="Guest iyb" userId="" providerId="None" clId="Web-{63BF079B-B736-4DF1-9FB1-55FBE8748880}" dt="2025-09-29T06:28:32.602" v="462" actId="20577"/>
          <ac:spMkLst>
            <pc:docMk/>
            <pc:sldMk cId="14833401" sldId="284"/>
            <ac:spMk id="3" creationId="{C38F2C88-8ADE-9DB6-DDE1-07A18A4B3B02}"/>
          </ac:spMkLst>
        </pc:spChg>
      </pc:sldChg>
      <pc:sldChg chg="del">
        <pc:chgData name="Guest iyb" userId="" providerId="None" clId="Web-{63BF079B-B736-4DF1-9FB1-55FBE8748880}" dt="2025-09-29T06:19:57.737" v="103"/>
        <pc:sldMkLst>
          <pc:docMk/>
          <pc:sldMk cId="3170628541" sldId="285"/>
        </pc:sldMkLst>
      </pc:sldChg>
      <pc:sldChg chg="del">
        <pc:chgData name="Guest iyb" userId="" providerId="None" clId="Web-{63BF079B-B736-4DF1-9FB1-55FBE8748880}" dt="2025-09-29T06:19:52.362" v="100"/>
        <pc:sldMkLst>
          <pc:docMk/>
          <pc:sldMk cId="3270302213" sldId="286"/>
        </pc:sldMkLst>
      </pc:sldChg>
      <pc:sldChg chg="del">
        <pc:chgData name="Guest iyb" userId="" providerId="None" clId="Web-{63BF079B-B736-4DF1-9FB1-55FBE8748880}" dt="2025-09-29T06:19:52.362" v="99"/>
        <pc:sldMkLst>
          <pc:docMk/>
          <pc:sldMk cId="3870412961" sldId="287"/>
        </pc:sldMkLst>
      </pc:sldChg>
      <pc:sldChg chg="del">
        <pc:chgData name="Guest iyb" userId="" providerId="None" clId="Web-{63BF079B-B736-4DF1-9FB1-55FBE8748880}" dt="2025-09-29T06:19:52.346" v="98"/>
        <pc:sldMkLst>
          <pc:docMk/>
          <pc:sldMk cId="3310471256" sldId="288"/>
        </pc:sldMkLst>
      </pc:sldChg>
      <pc:sldChg chg="del">
        <pc:chgData name="Guest iyb" userId="" providerId="None" clId="Web-{63BF079B-B736-4DF1-9FB1-55FBE8748880}" dt="2025-09-29T06:25:03.624" v="394"/>
        <pc:sldMkLst>
          <pc:docMk/>
          <pc:sldMk cId="265957559" sldId="290"/>
        </pc:sldMkLst>
      </pc:sldChg>
      <pc:sldChg chg="del">
        <pc:chgData name="Guest iyb" userId="" providerId="None" clId="Web-{63BF079B-B736-4DF1-9FB1-55FBE8748880}" dt="2025-09-29T06:19:52.346" v="96"/>
        <pc:sldMkLst>
          <pc:docMk/>
          <pc:sldMk cId="3871854210" sldId="291"/>
        </pc:sldMkLst>
      </pc:sldChg>
      <pc:sldChg chg="del">
        <pc:chgData name="Guest iyb" userId="" providerId="None" clId="Web-{63BF079B-B736-4DF1-9FB1-55FBE8748880}" dt="2025-09-29T06:19:52.346" v="95"/>
        <pc:sldMkLst>
          <pc:docMk/>
          <pc:sldMk cId="2443156191" sldId="292"/>
        </pc:sldMkLst>
      </pc:sldChg>
      <pc:sldChg chg="del">
        <pc:chgData name="Guest iyb" userId="" providerId="None" clId="Web-{63BF079B-B736-4DF1-9FB1-55FBE8748880}" dt="2025-09-29T06:19:52.346" v="94"/>
        <pc:sldMkLst>
          <pc:docMk/>
          <pc:sldMk cId="2793558009" sldId="293"/>
        </pc:sldMkLst>
      </pc:sldChg>
      <pc:sldChg chg="del">
        <pc:chgData name="Guest iyb" userId="" providerId="None" clId="Web-{63BF079B-B736-4DF1-9FB1-55FBE8748880}" dt="2025-09-29T06:19:52.346" v="93"/>
        <pc:sldMkLst>
          <pc:docMk/>
          <pc:sldMk cId="550308153" sldId="294"/>
        </pc:sldMkLst>
      </pc:sldChg>
      <pc:sldChg chg="del">
        <pc:chgData name="Guest iyb" userId="" providerId="None" clId="Web-{63BF079B-B736-4DF1-9FB1-55FBE8748880}" dt="2025-09-29T06:19:52.330" v="92"/>
        <pc:sldMkLst>
          <pc:docMk/>
          <pc:sldMk cId="3194781977" sldId="295"/>
        </pc:sldMkLst>
      </pc:sldChg>
      <pc:sldChg chg="modSp">
        <pc:chgData name="Guest iyb" userId="" providerId="None" clId="Web-{63BF079B-B736-4DF1-9FB1-55FBE8748880}" dt="2025-09-29T06:24:47.920" v="392" actId="20577"/>
        <pc:sldMkLst>
          <pc:docMk/>
          <pc:sldMk cId="3898303065" sldId="298"/>
        </pc:sldMkLst>
        <pc:spChg chg="mod">
          <ac:chgData name="Guest iyb" userId="" providerId="None" clId="Web-{63BF079B-B736-4DF1-9FB1-55FBE8748880}" dt="2025-09-29T06:24:47.920" v="392" actId="20577"/>
          <ac:spMkLst>
            <pc:docMk/>
            <pc:sldMk cId="3898303065" sldId="298"/>
            <ac:spMk id="4" creationId="{B24685DB-C520-5F4F-1F1B-71A7A86F413C}"/>
          </ac:spMkLst>
        </pc:spChg>
      </pc:sldChg>
      <pc:sldChg chg="modSp add replId">
        <pc:chgData name="Guest iyb" userId="" providerId="None" clId="Web-{63BF079B-B736-4DF1-9FB1-55FBE8748880}" dt="2025-09-29T06:47:47.328" v="842" actId="20577"/>
        <pc:sldMkLst>
          <pc:docMk/>
          <pc:sldMk cId="1208667035" sldId="301"/>
        </pc:sldMkLst>
        <pc:spChg chg="mod">
          <ac:chgData name="Guest iyb" userId="" providerId="None" clId="Web-{63BF079B-B736-4DF1-9FB1-55FBE8748880}" dt="2025-09-29T06:47:47.328" v="842" actId="20577"/>
          <ac:spMkLst>
            <pc:docMk/>
            <pc:sldMk cId="1208667035" sldId="301"/>
            <ac:spMk id="3" creationId="{D0D9F1D5-B366-4BBB-4743-DC4A9B465C15}"/>
          </ac:spMkLst>
        </pc:spChg>
      </pc:sldChg>
    </pc:docChg>
  </pc:docChgLst>
  <pc:docChgLst>
    <pc:chgData name="Guest szy" providerId="None" clId="Web-{C8EF2B43-7791-4391-9DE5-7DAB3124AFCC}"/>
    <pc:docChg chg="modSld">
      <pc:chgData name="Guest szy" userId="" providerId="None" clId="Web-{C8EF2B43-7791-4391-9DE5-7DAB3124AFCC}" dt="2025-09-29T08:06:00.413" v="147" actId="20577"/>
      <pc:docMkLst>
        <pc:docMk/>
      </pc:docMkLst>
      <pc:sldChg chg="modSp">
        <pc:chgData name="Guest szy" userId="" providerId="None" clId="Web-{C8EF2B43-7791-4391-9DE5-7DAB3124AFCC}" dt="2025-09-29T08:06:00.413" v="147" actId="20577"/>
        <pc:sldMkLst>
          <pc:docMk/>
          <pc:sldMk cId="3898303065" sldId="298"/>
        </pc:sldMkLst>
        <pc:spChg chg="mod">
          <ac:chgData name="Guest szy" userId="" providerId="None" clId="Web-{C8EF2B43-7791-4391-9DE5-7DAB3124AFCC}" dt="2025-09-29T08:06:00.413" v="147" actId="20577"/>
          <ac:spMkLst>
            <pc:docMk/>
            <pc:sldMk cId="3898303065" sldId="298"/>
            <ac:spMk id="4" creationId="{B24685DB-C520-5F4F-1F1B-71A7A86F413C}"/>
          </ac:spMkLst>
        </pc:spChg>
      </pc:sldChg>
    </pc:docChg>
  </pc:docChgLst>
  <pc:docChgLst>
    <pc:chgData name="Guest cfk" providerId="None" clId="Web-{9318CA50-36F2-40FA-BE07-1DA7FA634C01}"/>
    <pc:docChg chg="modSld">
      <pc:chgData name="Guest cfk" userId="" providerId="None" clId="Web-{9318CA50-36F2-40FA-BE07-1DA7FA634C01}" dt="2025-09-29T08:18:45.696" v="216" actId="20577"/>
      <pc:docMkLst>
        <pc:docMk/>
      </pc:docMkLst>
      <pc:sldChg chg="modSp">
        <pc:chgData name="Guest cfk" userId="" providerId="None" clId="Web-{9318CA50-36F2-40FA-BE07-1DA7FA634C01}" dt="2025-09-29T08:02:24.502" v="212" actId="14100"/>
        <pc:sldMkLst>
          <pc:docMk/>
          <pc:sldMk cId="2309787666" sldId="265"/>
        </pc:sldMkLst>
        <pc:spChg chg="mod">
          <ac:chgData name="Guest cfk" userId="" providerId="None" clId="Web-{9318CA50-36F2-40FA-BE07-1DA7FA634C01}" dt="2025-09-29T08:02:24.502" v="212" actId="14100"/>
          <ac:spMkLst>
            <pc:docMk/>
            <pc:sldMk cId="2309787666" sldId="265"/>
            <ac:spMk id="3" creationId="{B00C1457-4DFC-EC73-6C91-DFC41A7EEE82}"/>
          </ac:spMkLst>
        </pc:spChg>
      </pc:sldChg>
      <pc:sldChg chg="modSp">
        <pc:chgData name="Guest cfk" userId="" providerId="None" clId="Web-{9318CA50-36F2-40FA-BE07-1DA7FA634C01}" dt="2025-09-29T08:18:45.696" v="216" actId="20577"/>
        <pc:sldMkLst>
          <pc:docMk/>
          <pc:sldMk cId="2386504330" sldId="266"/>
        </pc:sldMkLst>
        <pc:spChg chg="mod">
          <ac:chgData name="Guest cfk" userId="" providerId="None" clId="Web-{9318CA50-36F2-40FA-BE07-1DA7FA634C01}" dt="2025-09-29T08:18:45.696" v="216" actId="20577"/>
          <ac:spMkLst>
            <pc:docMk/>
            <pc:sldMk cId="2386504330" sldId="266"/>
            <ac:spMk id="3" creationId="{F8D2C8E0-B8BB-5E42-1301-2EF5998E7CE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azzarell\cernbox\Polar-2\Project\EQM\Milestones_v1r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Scintillator Bars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1C-AA43-B0BE-5E6DB129E9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A1C-AA43-B0BE-5E6DB129E9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A1C-AA43-B0BE-5E6DB129E9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Wrapped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</c:v>
                </c:pt>
                <c:pt idx="1">
                  <c:v>3593</c:v>
                </c:pt>
                <c:pt idx="2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76-3B49-BBA4-A176FEF60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SiPMs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9C7-DF4C-B3A4-67840734B1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9C7-DF4C-B3A4-67840734B1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9C7-DF4C-B3A4-67840734B1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Probed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89</c:v>
                </c:pt>
                <c:pt idx="2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C7-DF4C-B3A4-67840734B1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CF Sockets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372-F745-8097-626CDAF35B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372-F745-8097-626CDAF35B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72-F745-8097-626CDAF35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CC3-2E4C-97CC-6E8602F43A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CC3-2E4C-97CC-6E8602F43A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C3-2E4C-97CC-6E8602F43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AE0-D741-AFE8-C0EB593004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AE0-D741-AFE8-C0EB593004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C0-0843-BCA5-55D8EFF01F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Incomplete Modules</c:v>
                </c:pt>
                <c:pt idx="1">
                  <c:v>Target Built</c:v>
                </c:pt>
                <c:pt idx="2">
                  <c:v>Modules Fully Assembled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E0-D741-AFE8-C0EB59300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Scint</a:t>
            </a:r>
            <a:r>
              <a:rPr lang="en-US"/>
              <a:t>.</a:t>
            </a:r>
            <a:r>
              <a:rPr lang="en-US" baseline="0"/>
              <a:t> Bar Wrapping Progress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Wrapped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442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D-1C4E-A77F-13E72B4BFA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Should already be wrapped by today (updated weekly)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571.42857142857144</c:v>
                </c:pt>
                <c:pt idx="1">
                  <c:v>1142.8571428571429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1D-1C4E-A77F-13E72B4BF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435887"/>
        <c:axId val="122437599"/>
      </c:barChart>
      <c:catAx>
        <c:axId val="12243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7599"/>
        <c:crosses val="autoZero"/>
        <c:auto val="1"/>
        <c:lblAlgn val="ctr"/>
        <c:lblOffset val="100"/>
        <c:noMultiLvlLbl val="0"/>
      </c:catAx>
      <c:valAx>
        <c:axId val="122437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40271218532974E-2"/>
          <c:y val="0"/>
          <c:w val="0.9472060940893382"/>
          <c:h val="1"/>
        </c:manualLayout>
      </c:layout>
      <c:barChart>
        <c:barDir val="col"/>
        <c:grouping val="stacked"/>
        <c:varyColors val="0"/>
        <c:ser>
          <c:idx val="1"/>
          <c:order val="1"/>
          <c:spPr>
            <a:noFill/>
            <a:ln>
              <a:noFill/>
            </a:ln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minus"/>
            <c:errValType val="percentage"/>
            <c:noEndCap val="1"/>
            <c:val val="100"/>
            <c:spPr>
              <a:ln w="12700">
                <a:solidFill>
                  <a:schemeClr val="bg1">
                    <a:lumMod val="75000"/>
                    <a:alpha val="70000"/>
                  </a:schemeClr>
                </a:solidFill>
                <a:prstDash val="dash"/>
                <a:headEnd type="oval"/>
                <a:tailEnd type="oval" w="lg" len="med"/>
              </a:ln>
            </c:spPr>
          </c:errBars>
          <c:cat>
            <c:strRef>
              <c:f>'BLANK - Project Milestone &amp;Task'!$C$5:$C$19</c:f>
              <c:strCache>
                <c:ptCount val="15"/>
                <c:pt idx="0">
                  <c:v>Cables delivered to UNIGE</c:v>
                </c:pt>
                <c:pt idx="1">
                  <c:v>Box ready</c:v>
                </c:pt>
                <c:pt idx="2">
                  <c:v>FEE mech. pieces delivered</c:v>
                </c:pt>
                <c:pt idx="3">
                  <c:v>SiPMs ready for mounting</c:v>
                </c:pt>
                <c:pt idx="4">
                  <c:v>CITIROCs delivered to UniGe</c:v>
                </c:pt>
                <c:pt idx="5">
                  <c:v>Half of bars ready</c:v>
                </c:pt>
                <c:pt idx="6">
                  <c:v>FEE Boxes delivered</c:v>
                </c:pt>
                <c:pt idx="7">
                  <c:v>Top cover ready</c:v>
                </c:pt>
                <c:pt idx="8">
                  <c:v>PCBs delivered to HSA</c:v>
                </c:pt>
                <c:pt idx="9">
                  <c:v>Grid ready</c:v>
                </c:pt>
                <c:pt idx="10">
                  <c:v>FEE delivered to UNIGE</c:v>
                </c:pt>
                <c:pt idx="11">
                  <c:v>Bars ready</c:v>
                </c:pt>
                <c:pt idx="12">
                  <c:v>All FEEs ready for assembly</c:v>
                </c:pt>
                <c:pt idx="13">
                  <c:v>Modules ready for integration</c:v>
                </c:pt>
                <c:pt idx="14">
                  <c:v>EQM ready</c:v>
                </c:pt>
              </c:strCache>
            </c:strRef>
          </c:cat>
          <c:val>
            <c:numRef>
              <c:f>'BLANK - Project Milestone &amp;Task'!$D$5:$D$19</c:f>
              <c:numCache>
                <c:formatCode>0</c:formatCode>
                <c:ptCount val="15"/>
                <c:pt idx="0">
                  <c:v>5</c:v>
                </c:pt>
                <c:pt idx="1">
                  <c:v>-7</c:v>
                </c:pt>
                <c:pt idx="2">
                  <c:v>10</c:v>
                </c:pt>
                <c:pt idx="3">
                  <c:v>-10</c:v>
                </c:pt>
                <c:pt idx="4">
                  <c:v>15</c:v>
                </c:pt>
                <c:pt idx="5">
                  <c:v>-15</c:v>
                </c:pt>
                <c:pt idx="6">
                  <c:v>12</c:v>
                </c:pt>
                <c:pt idx="7">
                  <c:v>-10</c:v>
                </c:pt>
                <c:pt idx="8">
                  <c:v>5</c:v>
                </c:pt>
                <c:pt idx="9">
                  <c:v>-7</c:v>
                </c:pt>
                <c:pt idx="10">
                  <c:v>10</c:v>
                </c:pt>
                <c:pt idx="11">
                  <c:v>-10</c:v>
                </c:pt>
                <c:pt idx="12">
                  <c:v>15</c:v>
                </c:pt>
                <c:pt idx="13">
                  <c:v>-15</c:v>
                </c:pt>
                <c:pt idx="1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DE-EE4B-A2BF-634614DF1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004032"/>
        <c:axId val="105002496"/>
      </c:barChart>
      <c:lineChart>
        <c:grouping val="standard"/>
        <c:varyColors val="0"/>
        <c:ser>
          <c:idx val="0"/>
          <c:order val="0"/>
          <c:spPr>
            <a:ln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'BLANK - Project Milestone &amp;Task'!$B$5:$B$19</c:f>
              <c:numCache>
                <c:formatCode>dd/mm/yy</c:formatCode>
                <c:ptCount val="15"/>
                <c:pt idx="0">
                  <c:v>45905</c:v>
                </c:pt>
                <c:pt idx="1">
                  <c:v>45924</c:v>
                </c:pt>
                <c:pt idx="2">
                  <c:v>45933</c:v>
                </c:pt>
                <c:pt idx="3">
                  <c:v>45933</c:v>
                </c:pt>
                <c:pt idx="4">
                  <c:v>45933</c:v>
                </c:pt>
                <c:pt idx="5">
                  <c:v>45940</c:v>
                </c:pt>
                <c:pt idx="6">
                  <c:v>45954</c:v>
                </c:pt>
                <c:pt idx="7">
                  <c:v>45961</c:v>
                </c:pt>
                <c:pt idx="8">
                  <c:v>45961</c:v>
                </c:pt>
                <c:pt idx="9">
                  <c:v>45968</c:v>
                </c:pt>
                <c:pt idx="10">
                  <c:v>45982</c:v>
                </c:pt>
                <c:pt idx="11">
                  <c:v>45996</c:v>
                </c:pt>
                <c:pt idx="12">
                  <c:v>45996</c:v>
                </c:pt>
                <c:pt idx="13">
                  <c:v>46038</c:v>
                </c:pt>
                <c:pt idx="14">
                  <c:v>46058</c:v>
                </c:pt>
              </c:numCache>
            </c:numRef>
          </c:cat>
          <c:val>
            <c:numRef>
              <c:f>'BLANK - Project Milestone &amp;Task'!$C$5:$C$19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FDE-EE4B-A2BF-634614DF1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616832"/>
        <c:axId val="105000960"/>
      </c:lineChart>
      <c:dateAx>
        <c:axId val="56616832"/>
        <c:scaling>
          <c:orientation val="minMax"/>
          <c:max val="46065"/>
          <c:min val="45905"/>
        </c:scaling>
        <c:delete val="0"/>
        <c:axPos val="b"/>
        <c:numFmt formatCode="dd/mm/yy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05000960"/>
        <c:crosses val="autoZero"/>
        <c:auto val="1"/>
        <c:lblOffset val="100"/>
        <c:baseTimeUnit val="days"/>
        <c:majorUnit val="7"/>
        <c:majorTimeUnit val="days"/>
      </c:dateAx>
      <c:valAx>
        <c:axId val="105000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6616832"/>
        <c:crossesAt val="45292"/>
        <c:crossBetween val="midCat"/>
      </c:valAx>
      <c:valAx>
        <c:axId val="105002496"/>
        <c:scaling>
          <c:orientation val="minMax"/>
        </c:scaling>
        <c:delete val="1"/>
        <c:axPos val="r"/>
        <c:numFmt formatCode="0" sourceLinked="1"/>
        <c:majorTickMark val="out"/>
        <c:minorTickMark val="none"/>
        <c:tickLblPos val="nextTo"/>
        <c:crossAx val="105004032"/>
        <c:crosses val="max"/>
        <c:crossBetween val="between"/>
      </c:valAx>
      <c:catAx>
        <c:axId val="105004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5002496"/>
        <c:crosses val="autoZero"/>
        <c:auto val="1"/>
        <c:lblAlgn val="ctr"/>
        <c:lblOffset val="100"/>
        <c:noMultiLvlLbl val="0"/>
      </c:catAx>
    </c:plotArea>
    <c:plotVisOnly val="0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31D37-B3C1-AC4E-83C9-2626BFF96B03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EC52-5307-3A4F-B945-0DEC3341A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27645-8AB2-BE6A-0AA1-BB00040C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F0357C-2745-FC50-1B3B-9C231FE7B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8F66B-6D16-B68E-080C-7112D7BF70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FA601-17F9-7FBC-F9D7-1635C112EE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97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3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0C1E-3E65-50C9-FD68-03278EA8E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E7F63-7C4A-063C-01DD-C4E11617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AB4C4-93D1-20A8-F15F-AE3A1A72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99C0-02D5-1A4E-A10D-CBF3D27C81AA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B719-F72B-A130-D169-A428B1B2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3BFF2-BF5D-5E98-5AA0-4E3F0318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E4DF-45A7-AFFF-0E42-B22604C4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54F7F-811F-CE15-300E-4B791608B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60BA5-B552-1AF3-BD20-1E32E65F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E5F92-5892-0849-BF46-4BA6A606AC07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39614-B057-F872-93E4-195A8428E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BC963-F8B1-02EC-52B6-28F4CB4F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5F3CA5-8B4A-5AF6-B73E-6720F1337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67724-1E9E-F7FE-9A98-8939AD366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A7BD1-2D5F-725D-E78F-490CC387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64BD-C118-4040-9838-ED9E8DCFF617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97B26-F685-4445-74F9-3D3933C0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6F0F1-62F8-BB80-E918-8EC2AC2D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9D06-8578-E076-BFCA-63F3D7DA8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E54CE-4B50-8F77-D074-CB94EF62C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DAED0-6CB5-C9B4-04E6-B2E11909F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7DB5-F197-2349-9AF4-88DF48124CF6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80B2D-8A1C-AEF1-5839-4E489087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28D60-119A-5764-4B95-5A0C273E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0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F0C9-BAEF-CFA1-5CC5-08EAF2DB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5ADF2-9606-DFE2-7E91-630BEFA8E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AE56-53BA-687E-AA83-B4462500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E9D0-035C-4648-B12A-5F96B14681B3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3B46E-24F5-76B3-80E2-180ABB86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A237A-6D2C-277C-55FB-E679D26B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1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66A7F-B743-4576-D786-E1BDE515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88943-734B-FF59-5C08-4BEFE7C21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5A1C1-0CC8-582D-076F-8DF41B473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D763E-EB77-5579-82DC-11A741D3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19DC-6DB1-3340-9D36-7AC22DA06450}" type="datetime1">
              <a:rPr lang="de-CH" smtClean="0"/>
              <a:t>29.09.2025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FF8F17-9556-3A30-25F2-B6D6FB42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2867A-F75A-FE08-0A22-0DDEE175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1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E611-D2E0-3BAE-235F-2E8A1722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7E40A-A19F-6EB4-663B-078B9790B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65828-6325-EB05-300E-E2D61A32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C8A85-AB34-F02C-43FF-8F44FE311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DA5C9C-AFA8-60F2-3A66-9CDF0FF6E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24344-C914-FC61-A6F6-4B2B88E1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AC14-24DB-9647-AA37-FDC8BA94134F}" type="datetime1">
              <a:rPr lang="de-CH" smtClean="0"/>
              <a:t>29.09.2025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FCA44-9C16-49FF-9D19-EBB7DEB6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DAFACF-4C46-4B18-7A6D-B65CB995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8F4E-E8F5-5B2D-68AA-C1FC3DB5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8DD68-96DB-8316-E0CC-304295E8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13F4-856A-274A-B910-077138F3E625}" type="datetime1">
              <a:rPr lang="de-CH" smtClean="0"/>
              <a:t>29.09.2025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5C64CF-6E73-7AB4-6ED3-80D7D9D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8B8CB-A45D-B8FF-5E0C-0FE65244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5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85961B-1681-0013-EFF2-D4A22C87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66E2-7703-FB42-AA21-106A5EC7F287}" type="datetime1">
              <a:rPr lang="de-CH" smtClean="0"/>
              <a:t>29.09.2025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08B47-2ADE-19A4-0A32-F9F0605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DCC8B-D1AA-E71C-2699-AB1BCA20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6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D0E39-93D2-82D8-7AEF-9A7B7BE19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38834-E555-AAA1-EEBF-A287EE205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57F2E-CCEE-65C3-CAEC-A401F6024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C3A3D-1F14-DABD-4530-8D5DC7D11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A87DC-B048-D64B-8895-B77D9589EE56}" type="datetime1">
              <a:rPr lang="de-CH" smtClean="0"/>
              <a:t>29.09.2025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A99E7-1BF5-AE79-8E29-4333F39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85000-46EF-FEB3-BDF8-901798B7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5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5DA8-A2B6-B4C2-B9C8-946E1CE77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8E614-09AC-61D5-7B3F-DE1997B10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3F362-902E-D45B-E884-08A6F20B8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C8E0A-4D07-223B-48D0-26CFB35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F95-6527-724E-97EA-60705C6E0359}" type="datetime1">
              <a:rPr lang="de-CH" smtClean="0"/>
              <a:t>29.09.2025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0B6C0-AA84-2844-35EE-5DFA81244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CAA1D-1027-E7A0-E527-D5FDD151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6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F2555-BE67-FD9C-787B-64203ED27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EB3B0-1ED0-01B4-CC10-91B068223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8CA5C-53C8-D71B-721E-21443EF83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3902D9-34CC-3E44-B099-3A014510B620}" type="datetime1">
              <a:rPr lang="de-CH" smtClean="0"/>
              <a:t>29.09.2025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D9E36-2C6B-E4F3-7A7B-9195CAAD9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8F58-DFD8-3B92-DA73-401DF6B81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3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E82F-3768-1D6D-0240-B2E765DD8A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POLAR-2 Weekly Meeting</a:t>
            </a:r>
            <a:br>
              <a:rPr lang="en-US" dirty="0"/>
            </a:br>
            <a:r>
              <a:rPr lang="en-US" dirty="0"/>
              <a:t>29-Sep-2025</a:t>
            </a:r>
            <a:br>
              <a:rPr lang="en-US" dirty="0"/>
            </a:br>
            <a:r>
              <a:rPr lang="en-US" dirty="0"/>
              <a:t>(week 40)</a:t>
            </a:r>
          </a:p>
        </p:txBody>
      </p:sp>
    </p:spTree>
    <p:extLst>
      <p:ext uri="{BB962C8B-B14F-4D97-AF65-F5344CB8AC3E}">
        <p14:creationId xmlns:p14="http://schemas.microsoft.com/office/powerpoint/2010/main" val="418791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D0E0-EDE2-95CB-7D67-6B69A568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- LVPS Hub</a:t>
            </a:r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73A4FBD-9904-25B6-8B83-12367A2C2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639" y="1844582"/>
            <a:ext cx="4698155" cy="1745783"/>
          </a:xfrm>
          <a:prstGeom prst="rect">
            <a:avLst/>
          </a:prstGeom>
        </p:spPr>
      </p:pic>
      <p:sp>
        <p:nvSpPr>
          <p:cNvPr id="5" name="pole tekstowe 1">
            <a:extLst>
              <a:ext uri="{FF2B5EF4-FFF2-40B4-BE49-F238E27FC236}">
                <a16:creationId xmlns:a16="http://schemas.microsoft.com/office/drawing/2014/main" id="{FE60A4A3-FDC2-74B9-42F7-A14CB877E3D8}"/>
              </a:ext>
            </a:extLst>
          </p:cNvPr>
          <p:cNvSpPr txBox="1"/>
          <p:nvPr/>
        </p:nvSpPr>
        <p:spPr>
          <a:xfrm>
            <a:off x="345206" y="1274623"/>
            <a:ext cx="6564489" cy="56938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 dirty="0"/>
              <a:t>Designed and manufactured by external company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 dirty="0"/>
              <a:t>Modifications to be done: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 dirty="0"/>
              <a:t>FEE connector change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 dirty="0"/>
              <a:t>Startup delay circuit to be modified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 dirty="0"/>
              <a:t>New requirement is &gt; 3.9V (was 3.8V), require a change of resistor setting</a:t>
            </a:r>
          </a:p>
          <a:p>
            <a:pPr marL="457200" lvl="8"/>
            <a:r>
              <a:rPr lang="en-US" sz="2800" dirty="0"/>
              <a:t>Voltage for Peltier is 9V</a:t>
            </a:r>
          </a:p>
          <a:p>
            <a:pPr marL="457200" lvl="8"/>
            <a:r>
              <a:rPr lang="en-US" sz="2800" dirty="0"/>
              <a:t>One pin changed from Peltier to GND</a:t>
            </a:r>
          </a:p>
          <a:p>
            <a:pPr marL="457200" lvl="8"/>
            <a:r>
              <a:rPr lang="en-US" sz="2800" dirty="0"/>
              <a:t>Other known problems were not corrected by Dominik at least in the version received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CC4740-1306-1653-93D9-21361764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C34EA-3879-53C9-4A77-76A8DCD2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90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FC549-2A6A-D56B-A76B-52B35D249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B5B7E-B571-C89F-20D0-2E3952016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+ LVPS (Tübingen)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6C740799-7E08-A516-8680-BA47BC749336}"/>
              </a:ext>
            </a:extLst>
          </p:cNvPr>
          <p:cNvSpPr txBox="1"/>
          <p:nvPr/>
        </p:nvSpPr>
        <p:spPr>
          <a:xfrm>
            <a:off x="345206" y="1710480"/>
            <a:ext cx="7283046" cy="38472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lvl="7" indent="-457200">
              <a:buFont typeface="Arial"/>
              <a:buChar char="•"/>
            </a:pPr>
            <a:r>
              <a:rPr lang="en-US" sz="2400" dirty="0"/>
              <a:t>FEE power connectors are replaced: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/>
              <a:t>Footprint &amp; position optimized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Paste-In-Hole process:</a:t>
            </a:r>
            <a:br>
              <a:rPr lang="en-US" sz="2000" dirty="0"/>
            </a:br>
            <a:r>
              <a:rPr lang="en-US" sz="2000" dirty="0"/>
              <a:t>it seems you are using it on the FEE</a:t>
            </a:r>
            <a:br>
              <a:rPr lang="en-US" sz="2000" dirty="0"/>
            </a:br>
            <a:r>
              <a:rPr lang="en-US" sz="2000" dirty="0">
                <a:solidFill>
                  <a:srgbClr val="000000"/>
                </a:solidFill>
              </a:rPr>
              <a:t>→ What is your experience?</a:t>
            </a:r>
            <a:br>
              <a:rPr lang="en-US" sz="2000" dirty="0"/>
            </a:br>
            <a:r>
              <a:rPr lang="en-US" sz="2000" dirty="0">
                <a:solidFill>
                  <a:srgbClr val="000000"/>
                </a:solidFill>
              </a:rPr>
              <a:t>→ Are there any special requirements necessary?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Pinout changed according to new design</a:t>
            </a:r>
            <a:br>
              <a:rPr lang="en-US" sz="2000" dirty="0"/>
            </a:br>
            <a:r>
              <a:rPr lang="en-US" sz="2000" dirty="0">
                <a:solidFill>
                  <a:srgbClr val="000000"/>
                </a:solidFill>
              </a:rPr>
              <a:t>→ pin #6 is now GND (was </a:t>
            </a:r>
            <a:r>
              <a:rPr lang="en-US" sz="2000" dirty="0" err="1">
                <a:solidFill>
                  <a:srgbClr val="000000"/>
                </a:solidFill>
              </a:rPr>
              <a:t>Vpeltier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 few optimizations still needed</a:t>
            </a:r>
            <a:br>
              <a:rPr lang="en-US" sz="2000" dirty="0"/>
            </a:br>
            <a:r>
              <a:rPr lang="en-US" sz="2000" dirty="0">
                <a:solidFill>
                  <a:srgbClr val="000000"/>
                </a:solidFill>
              </a:rPr>
              <a:t>→ but </a:t>
            </a:r>
            <a:r>
              <a:rPr lang="en-US" sz="2000" dirty="0">
                <a:solidFill>
                  <a:srgbClr val="00B050"/>
                </a:solidFill>
              </a:rPr>
              <a:t>looks good now</a:t>
            </a:r>
          </a:p>
          <a:p>
            <a:pPr marL="457200" lvl="7" indent="-457200">
              <a:buFont typeface="Arial"/>
              <a:buChar char="•"/>
            </a:pPr>
            <a:r>
              <a:rPr lang="en-US" sz="2000" dirty="0"/>
              <a:t>Several questions are still </a:t>
            </a:r>
            <a:r>
              <a:rPr lang="en-US" sz="2000" dirty="0">
                <a:solidFill>
                  <a:srgbClr val="FF0000"/>
                </a:solidFill>
              </a:rPr>
              <a:t>open</a:t>
            </a:r>
          </a:p>
          <a:p>
            <a:pPr marL="914400" lvl="8" indent="-457200">
              <a:buFont typeface="Arial"/>
              <a:buChar char="•"/>
            </a:pPr>
            <a:endParaRPr lang="en-US" sz="20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0405B5-2EBA-DA02-8F65-25CB4D396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F1CFCB-7589-6A25-F0F0-5708D3A0F8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" r="28026" b="-55"/>
          <a:stretch>
            <a:fillRect/>
          </a:stretch>
        </p:blipFill>
        <p:spPr>
          <a:xfrm>
            <a:off x="6833495" y="1488586"/>
            <a:ext cx="5015790" cy="48591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CDFE7-79E9-355D-AFE2-AB6D2F4C7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6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D6EF3-7FC6-3B31-39D2-C53FE529F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30F4-B73E-54DE-7DA9-2D44ECE21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WP5 – Payload Thermo-Mechanical Structure (PTMS)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426F953-E1FE-327C-892B-CA3553246E05}"/>
              </a:ext>
            </a:extLst>
          </p:cNvPr>
          <p:cNvSpPr txBox="1"/>
          <p:nvPr/>
        </p:nvSpPr>
        <p:spPr>
          <a:xfrm>
            <a:off x="173142" y="1610493"/>
            <a:ext cx="8152377" cy="49552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u="sng" dirty="0">
                <a:solidFill>
                  <a:srgbClr val="41464D"/>
                </a:solidFill>
                <a:effectLst/>
              </a:rPr>
              <a:t>Instrument stacked in pieces: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1464D"/>
                </a:solidFill>
                <a:effectLst/>
              </a:rPr>
              <a:t>Polarimeter will be assembled and delivered to China. RAA and PIP will be assembled on CSS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1464D"/>
                </a:solidFill>
                <a:effectLst/>
              </a:rPr>
              <a:t>Full instrument will weigh &lt;160kg (including RAA and adapter plate</a:t>
            </a:r>
            <a:r>
              <a:rPr lang="en-US" sz="2400" dirty="0"/>
              <a:t>)... </a:t>
            </a:r>
            <a:r>
              <a:rPr lang="en-US" sz="2400" i="1" dirty="0"/>
              <a:t>Weight to be updated (modules are being optimized after thermal studies)</a:t>
            </a:r>
            <a:endParaRPr lang="en-US" sz="2400" i="1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i="1" dirty="0" err="1">
                <a:solidFill>
                  <a:srgbClr val="00B050"/>
                </a:solidFill>
              </a:rPr>
              <a:t>ToDo</a:t>
            </a:r>
            <a:r>
              <a:rPr lang="en-US" sz="2400" i="1" dirty="0">
                <a:solidFill>
                  <a:srgbClr val="00B050"/>
                </a:solidFill>
              </a:rPr>
              <a:t>: </a:t>
            </a:r>
            <a:endParaRPr lang="en-US">
              <a:solidFill>
                <a:srgbClr val="00B05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B050"/>
                </a:solidFill>
              </a:rPr>
              <a:t>Tungsten plate thickness will updated to 10mm (now 1mm) -&gt; what is impact on weight??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B050"/>
                </a:solidFill>
              </a:rPr>
              <a:t>3x3 top hat to be painted in white paint (after discussing with CSU)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B050"/>
                </a:solidFill>
              </a:rPr>
              <a:t>Final report by to be sent to CSU after finishing 1-2 simulations where adapter plate is 15degrees (not 10)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CD6447-E69B-C228-4ADE-019E767A1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6942" y="924285"/>
            <a:ext cx="3590520" cy="4071936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F18DF2-6616-E5EA-F46B-2068B0F7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5D377-20D2-16C2-805D-E890DB94B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921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81188-92FE-76F4-539E-E957EF3F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EB63-6471-D097-2C53-85800C00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WP6 – Qualification and Verification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D4D47F-C5AF-D6E9-A0F5-4228FC150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9738"/>
            <a:ext cx="10515600" cy="44561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Radiation requirements for BEE and LVPS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 dirty="0"/>
              <a:t>Conditions by </a:t>
            </a:r>
            <a:r>
              <a:rPr lang="en-US" i="1" dirty="0" err="1"/>
              <a:t>UniGe</a:t>
            </a:r>
            <a:r>
              <a:rPr lang="en-US" dirty="0"/>
              <a:t>: 1kRad (10 Gray)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 dirty="0"/>
              <a:t>Conditions by CSU</a:t>
            </a:r>
            <a:r>
              <a:rPr lang="en-US" dirty="0"/>
              <a:t>: None. But test must be performed. Performance metrics decided by </a:t>
            </a:r>
            <a:r>
              <a:rPr lang="en-US" err="1"/>
              <a:t>UniGe</a:t>
            </a:r>
            <a:endParaRPr lang="en-US"/>
          </a:p>
          <a:p>
            <a:r>
              <a:rPr lang="en-US" dirty="0">
                <a:solidFill>
                  <a:srgbClr val="00B050"/>
                </a:solidFill>
              </a:rPr>
              <a:t>Mechanical Modules (MM)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Quote received for 'heating PCBs' ~600EUR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Missing input</a:t>
            </a:r>
            <a:r>
              <a:rPr lang="en-US" dirty="0">
                <a:solidFill>
                  <a:srgbClr val="00B050"/>
                </a:solidFill>
              </a:rPr>
              <a:t>: cost of mechanics (interface plate + alu. module frame + plastic targets) -&gt; waiting for input from Franck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Expected total cost will be roughly ~30kEUR</a:t>
            </a:r>
            <a:r>
              <a:rPr lang="en-US" dirty="0"/>
              <a:t> 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24891A4-6193-8F86-4DDE-80095C5B5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D2A60-E322-A2EB-833B-EDDC0299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134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795BB-BA7D-14E3-A7E9-02661B21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WP7 – Flight Model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53076-BADE-86C4-802B-3B1C0F988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Vibration Test Document still being drafted by Johannes</a:t>
            </a:r>
            <a:endParaRPr lang="en-US" dirty="0"/>
          </a:p>
          <a:p>
            <a:r>
              <a:rPr lang="en-US" dirty="0"/>
              <a:t>Need to contact </a:t>
            </a:r>
            <a:r>
              <a:rPr lang="en-US" dirty="0" err="1"/>
              <a:t>UniBe</a:t>
            </a:r>
            <a:r>
              <a:rPr lang="en-US" dirty="0"/>
              <a:t> for space qualification.</a:t>
            </a:r>
          </a:p>
          <a:p>
            <a:pPr lvl="1"/>
            <a:r>
              <a:rPr lang="en-US" dirty="0"/>
              <a:t>For TV, we should prepare the list of components with their mass and outgassing properties.</a:t>
            </a:r>
          </a:p>
          <a:p>
            <a:pPr lvl="1"/>
            <a:r>
              <a:rPr lang="en-US" dirty="0"/>
              <a:t>For vibration, we have to get from CSU the vibration levels during launch (considering POLAR-2 will be in a transportation box).</a:t>
            </a:r>
          </a:p>
          <a:p>
            <a:pPr lvl="1"/>
            <a:r>
              <a:rPr lang="en-US" dirty="0"/>
              <a:t>Preliminary design document of the payload packaging transmitted by </a:t>
            </a:r>
            <a:r>
              <a:rPr lang="en-US" dirty="0" err="1"/>
              <a:t>Jianchao</a:t>
            </a:r>
            <a:r>
              <a:rPr lang="en-US" dirty="0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DCCD6-A4D6-5C31-B5BA-62965EED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F2B23-82D7-CEAB-3028-D898BBE8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41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5E455-3E28-51D6-18CF-26A0E051A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6D7B5-3809-A3B9-8C55-220CA63F8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WP8 – POLAR-2 Onboard Software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4612-311E-AF30-FFA0-72F53A5C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48047" cy="48441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Still framing problem with ZYNQ., Tübingen started to look into HDL.</a:t>
            </a:r>
          </a:p>
          <a:p>
            <a:r>
              <a:rPr lang="en-US" dirty="0"/>
              <a:t>I will have an engineer designing a FMC PCB  for ALINX with </a:t>
            </a:r>
            <a:r>
              <a:rPr lang="en-US" dirty="0" err="1"/>
              <a:t>firefy</a:t>
            </a:r>
            <a:r>
              <a:rPr lang="en-US" dirty="0"/>
              <a:t> to read some FEE for another project. Can be done in collaboration with Tübingen. Start in October.</a:t>
            </a:r>
          </a:p>
          <a:p>
            <a:r>
              <a:rPr lang="en-US" dirty="0"/>
              <a:t>Triggering firmware: next neighbor algorithm can be implemented as 100 equation of 9 terms. Need Monte Carlo to see of one module distance is enough. If next neighbor then 100 equation of 25 terms. Looks feasible. Nicolas can provide a first draft.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307167-B49C-788F-DB22-83C5429A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AAEC9-31DC-6E61-FEDB-89ADE176B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82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0F07E-E2BE-5554-CD8E-9DD53DECD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AB680-1B6A-3248-AB01-3C80DA29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WP8 – POLAR-2 Onboard Software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9F1D5-B366-4BBB-4743-DC4A9B465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48047" cy="48441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Plan for visit to China (~1/Nov):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Test communication with </a:t>
            </a:r>
            <a:r>
              <a:rPr lang="en-US" dirty="0">
                <a:solidFill>
                  <a:srgbClr val="00B050"/>
                </a:solidFill>
                <a:latin typeface="Aptos"/>
                <a:cs typeface="Helvetica"/>
              </a:rPr>
              <a:t>ALINX AXU9EGB board</a:t>
            </a:r>
          </a:p>
          <a:p>
            <a:pPr lvl="2"/>
            <a:r>
              <a:rPr lang="en-US" b="1" dirty="0">
                <a:solidFill>
                  <a:srgbClr val="00B050"/>
                </a:solidFill>
                <a:cs typeface="Helvetica"/>
              </a:rPr>
              <a:t>Idea</a:t>
            </a:r>
            <a:r>
              <a:rPr lang="en-US" dirty="0">
                <a:solidFill>
                  <a:srgbClr val="00B050"/>
                </a:solidFill>
                <a:cs typeface="Helvetica"/>
              </a:rPr>
              <a:t>: Create initial framework to send data packet. Return to Geneva to write all other surrounding codes. 2nd visit to China to test full framework.</a:t>
            </a:r>
          </a:p>
          <a:p>
            <a:pPr lvl="2"/>
            <a:r>
              <a:rPr lang="en-US" b="1" dirty="0">
                <a:solidFill>
                  <a:srgbClr val="00B050"/>
                </a:solidFill>
                <a:cs typeface="Helvetica"/>
              </a:rPr>
              <a:t>China</a:t>
            </a:r>
            <a:r>
              <a:rPr lang="en-US" dirty="0">
                <a:solidFill>
                  <a:srgbClr val="00B050"/>
                </a:solidFill>
                <a:cs typeface="Helvetica"/>
              </a:rPr>
              <a:t>: IP core ready. Will assist with firmware and software driver after contract signed</a:t>
            </a:r>
          </a:p>
          <a:p>
            <a:pPr lvl="1"/>
            <a:r>
              <a:rPr lang="en-US" dirty="0">
                <a:solidFill>
                  <a:srgbClr val="00B050"/>
                </a:solidFill>
                <a:cs typeface="Helvetica"/>
              </a:rPr>
              <a:t>Test dummy power load </a:t>
            </a:r>
          </a:p>
          <a:p>
            <a:pPr marL="457200" lvl="1" indent="0">
              <a:buNone/>
            </a:pPr>
            <a:endParaRPr lang="en-US" dirty="0">
              <a:solidFill>
                <a:srgbClr val="00B050"/>
              </a:solidFill>
              <a:cs typeface="Helvetica"/>
            </a:endParaRPr>
          </a:p>
          <a:p>
            <a:r>
              <a:rPr lang="en-US" sz="2600" dirty="0">
                <a:solidFill>
                  <a:srgbClr val="00B050"/>
                </a:solidFill>
              </a:rPr>
              <a:t>Price for testing the firmware is 30K$  (initial cost) + 10K$ per FPGA. We have to find this money now!</a:t>
            </a:r>
          </a:p>
          <a:p>
            <a:r>
              <a:rPr lang="en-US" sz="2600" dirty="0">
                <a:solidFill>
                  <a:srgbClr val="00B050"/>
                </a:solidFill>
              </a:rPr>
              <a:t>Note: Nicolas will retire Aug/2026!</a:t>
            </a:r>
          </a:p>
          <a:p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3083C5-74BB-D4A5-D0EB-6EF51CABE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DD12C9-A6FB-4065-F152-1D5051DB2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67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F32E-4609-F87E-63CF-0DF6CB8AC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D330-D6AE-BE7A-0D6C-E8D44BF3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C1457-4DFC-EC73-6C91-DFC41A7EE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447"/>
            <a:ext cx="6875929" cy="469151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600" dirty="0"/>
              <a:t>Working on Analysis software to unify all scripts we have</a:t>
            </a:r>
            <a:endParaRPr lang="en-US" dirty="0"/>
          </a:p>
          <a:p>
            <a:pPr lvl="1"/>
            <a:r>
              <a:rPr lang="en-US" sz="1800" b="1" dirty="0">
                <a:solidFill>
                  <a:srgbClr val="00B050"/>
                </a:solidFill>
              </a:rPr>
              <a:t>Status: </a:t>
            </a:r>
            <a:r>
              <a:rPr lang="en-US" sz="1800" dirty="0">
                <a:solidFill>
                  <a:srgbClr val="00B050"/>
                </a:solidFill>
              </a:rPr>
              <a:t>all routines included (to be fully tested this week with Mobin)</a:t>
            </a:r>
          </a:p>
          <a:p>
            <a:pPr lvl="1"/>
            <a:r>
              <a:rPr lang="en-US" sz="1800" b="1" dirty="0"/>
              <a:t>Goal:</a:t>
            </a:r>
            <a:r>
              <a:rPr lang="en-US" sz="1800" dirty="0"/>
              <a:t> Full module characterization with a single command</a:t>
            </a:r>
          </a:p>
          <a:p>
            <a:r>
              <a:rPr lang="en-US" dirty="0"/>
              <a:t>Mobin:</a:t>
            </a:r>
          </a:p>
          <a:p>
            <a:pPr lvl="1"/>
            <a:r>
              <a:rPr lang="en-US" dirty="0"/>
              <a:t>POLAR2Sim and </a:t>
            </a:r>
            <a:r>
              <a:rPr lang="en-US" dirty="0" err="1"/>
              <a:t>sim_digitizer</a:t>
            </a:r>
            <a:r>
              <a:rPr lang="en-US" dirty="0"/>
              <a:t> updated after cleanup of deprecated code (works now)</a:t>
            </a:r>
          </a:p>
          <a:p>
            <a:pPr lvl="1"/>
            <a:r>
              <a:rPr lang="en-US" dirty="0"/>
              <a:t>Zynq setup complete to take data for </a:t>
            </a:r>
            <a:r>
              <a:rPr lang="en-US" dirty="0" err="1"/>
              <a:t>sim_digitizer</a:t>
            </a:r>
          </a:p>
          <a:p>
            <a:r>
              <a:rPr lang="en-US" dirty="0"/>
              <a:t>Open tasks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Improved CSS position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Impact of shadow cast by RAA</a:t>
            </a:r>
            <a:endParaRPr lang="en-US" dirty="0"/>
          </a:p>
          <a:p>
            <a:pPr lvl="1"/>
            <a:r>
              <a:rPr lang="en-US" dirty="0">
                <a:solidFill>
                  <a:srgbClr val="FFC000"/>
                </a:solidFill>
              </a:rPr>
              <a:t>Updated implementation of response in framework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42F88B-B857-E486-C28A-64DB6E85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284" y="139830"/>
            <a:ext cx="3521635" cy="29946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92E27-2882-3773-3FD3-B41EF3BB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BF6EE-8892-511B-E9DE-4F5FFE2CC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87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E5BB0-7C84-CA52-C75C-2CFC3C3F2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AEB6-18E6-12AA-B093-5D0BAA8D8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2C88-8ADE-9DB6-DDE1-07A18A4B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773"/>
            <a:ext cx="10136536" cy="43889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Request accepted</a:t>
            </a:r>
          </a:p>
          <a:p>
            <a:pPr lvl="1"/>
            <a:r>
              <a:rPr lang="en-US" dirty="0"/>
              <a:t>15 shifts</a:t>
            </a:r>
          </a:p>
          <a:p>
            <a:pPr lvl="1"/>
            <a:r>
              <a:rPr lang="en-US" dirty="0"/>
              <a:t>Beamline ID19</a:t>
            </a:r>
          </a:p>
          <a:p>
            <a:pPr lvl="1"/>
            <a:r>
              <a:rPr lang="en-US" dirty="0"/>
              <a:t>Week 6 in 2026 proposed (MD day used to setup)</a:t>
            </a:r>
          </a:p>
          <a:p>
            <a:r>
              <a:rPr lang="en-US" dirty="0"/>
              <a:t>Tasks to complete before ESRF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Procurement of components for 10 modules (9+1 reserve)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solidFill>
                  <a:srgbClr val="00B050"/>
                </a:solidFill>
              </a:rPr>
              <a:t>CITIROCS + </a:t>
            </a:r>
            <a:r>
              <a:rPr lang="en-US" dirty="0" err="1">
                <a:solidFill>
                  <a:srgbClr val="00B050"/>
                </a:solidFill>
              </a:rPr>
              <a:t>SiPMs</a:t>
            </a:r>
            <a:r>
              <a:rPr lang="en-US" dirty="0">
                <a:solidFill>
                  <a:srgbClr val="00B050"/>
                </a:solidFill>
              </a:rPr>
              <a:t> to be delivered 1 month in advance. 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solidFill>
                  <a:srgbClr val="000000"/>
                </a:solidFill>
              </a:rPr>
              <a:t>Mechanical structures (end cap, alu support structure, etc.)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solidFill>
                  <a:srgbClr val="000000"/>
                </a:solidFill>
              </a:rPr>
              <a:t>cables</a:t>
            </a:r>
          </a:p>
          <a:p>
            <a:pPr lvl="1"/>
            <a:r>
              <a:rPr lang="en-US" dirty="0"/>
              <a:t>Wrapping 640 bars (~420 done)</a:t>
            </a:r>
          </a:p>
          <a:p>
            <a:pPr lvl="1"/>
            <a:r>
              <a:rPr lang="en-US" dirty="0"/>
              <a:t>Readout (Nicolas, Dominik, Uni. </a:t>
            </a:r>
            <a:r>
              <a:rPr lang="en-US" dirty="0" err="1"/>
              <a:t>Tuebingen</a:t>
            </a:r>
            <a:r>
              <a:rPr lang="en-US" dirty="0"/>
              <a:t>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59DF3A-5DB0-D709-D4A0-10A1478A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B55FC-C5C7-05AF-75C7-4958623A7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3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7823C-1237-0F71-E551-25E488EF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9E86-395F-5C54-91BD-67439EFD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EQM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C2CFAAC-24CA-2A05-6CD4-E7C81E20E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5CE26-3070-9D8C-25B7-97CB9F7F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19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C5811-80CF-4C8F-9DE6-E8903A600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85" y="0"/>
            <a:ext cx="96975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9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B92FC-CB1F-7D68-5A99-DC062778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9F586-2DD4-AF8D-397C-8EBE7875B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737"/>
            <a:ext cx="10515600" cy="49110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Pol LOE: Polish budget/CN officially approved?</a:t>
            </a:r>
          </a:p>
          <a:p>
            <a:r>
              <a:rPr lang="en-US" sz="3600" dirty="0"/>
              <a:t>Discussions in progress with Tübingen and IHEP for PLAN-B</a:t>
            </a:r>
          </a:p>
          <a:p>
            <a:r>
              <a:rPr lang="en-US" sz="4000" dirty="0"/>
              <a:t>Documentation:</a:t>
            </a:r>
            <a:endParaRPr lang="en-US" dirty="0"/>
          </a:p>
          <a:p>
            <a:pPr lvl="1"/>
            <a:r>
              <a:rPr lang="en-US" b="1" dirty="0"/>
              <a:t>SoW</a:t>
            </a:r>
            <a:r>
              <a:rPr lang="en-US" dirty="0"/>
              <a:t>: SoW_</a:t>
            </a:r>
            <a:r>
              <a:rPr lang="en-US" dirty="0">
                <a:solidFill>
                  <a:srgbClr val="000000"/>
                </a:solidFill>
              </a:rPr>
              <a:t>v9 produced and sent to CSU</a:t>
            </a:r>
            <a:endParaRPr lang="en-US">
              <a:solidFill>
                <a:srgbClr val="00B050"/>
              </a:solidFill>
            </a:endParaRPr>
          </a:p>
          <a:p>
            <a:pPr lvl="1"/>
            <a:r>
              <a:rPr lang="en-US" b="1" dirty="0"/>
              <a:t>ICD</a:t>
            </a:r>
            <a:r>
              <a:rPr lang="en-US" dirty="0"/>
              <a:t>: </a:t>
            </a:r>
          </a:p>
          <a:p>
            <a:pPr lvl="2"/>
            <a:r>
              <a:rPr lang="en-US" sz="2400" dirty="0"/>
              <a:t>ICD_v7 document drafted and sent to CSU meeting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D023ED-ADFC-79B5-A577-C735219A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A99A-B2CF-8B4D-701E-3A1BE0959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939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B8E73-14CF-4E14-3DC5-1275AFE70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EQM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8B8C1-F820-19D1-FD46-7D0E80D97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2140B-E234-ACF8-9395-168CDEDE3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477E562-A866-5849-9674-012758DC0C3C}"/>
              </a:ext>
            </a:extLst>
          </p:cNvPr>
          <p:cNvGraphicFramePr>
            <a:graphicFrameLocks/>
          </p:cNvGraphicFramePr>
          <p:nvPr/>
        </p:nvGraphicFramePr>
        <p:xfrm>
          <a:off x="392112" y="925512"/>
          <a:ext cx="11407775" cy="500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8028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3603B-3EEF-8DF3-AF4C-E2450998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F103-C314-564B-ECA5-82B67E2B3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Conferences/Paper/Misc.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2C8E0-B8BB-5E42-1301-2EF5998E7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ICRC proceeding deadline 19/Sep (final version)</a:t>
            </a:r>
            <a:endParaRPr lang="en-US" dirty="0"/>
          </a:p>
          <a:p>
            <a:pPr lvl="1"/>
            <a:r>
              <a:rPr lang="en-US" sz="3200" dirty="0">
                <a:solidFill>
                  <a:srgbClr val="00B050"/>
                </a:solidFill>
              </a:rPr>
              <a:t>NP: no contribution by POLAR-2 (still!). Very disappointed.</a:t>
            </a:r>
          </a:p>
          <a:p>
            <a:r>
              <a:rPr lang="en-US" sz="3600" dirty="0"/>
              <a:t>More??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6F956F-7E2A-11A5-4179-5C3A86A8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835FDB-01B7-FF45-EEBB-5794A8B8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50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1B732-BF00-F362-087F-8FFB02025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258B-BB05-8E0A-BE37-4AEA8190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65" y="133212"/>
            <a:ext cx="10515600" cy="906463"/>
          </a:xfrm>
        </p:spPr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B2D5-3DF7-0B8F-34B5-86C7642D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575" y="1032319"/>
            <a:ext cx="10388303" cy="532411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b="1" dirty="0"/>
              <a:t>ICD Summary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effectLst/>
              </a:rPr>
              <a:t>Mechanical</a:t>
            </a:r>
            <a:r>
              <a:rPr lang="en-US" dirty="0"/>
              <a:t> Design</a:t>
            </a:r>
            <a:r>
              <a:rPr lang="en-US" dirty="0">
                <a:effectLst/>
              </a:rPr>
              <a:t> of POLAR-2 well documented</a:t>
            </a:r>
          </a:p>
          <a:p>
            <a:pPr lvl="1"/>
            <a:r>
              <a:rPr lang="en-US" dirty="0"/>
              <a:t>Thermal Design of POLAR-2 well documented</a:t>
            </a:r>
          </a:p>
          <a:p>
            <a:pPr lvl="1"/>
            <a:r>
              <a:rPr lang="en-US" dirty="0"/>
              <a:t>Communication</a:t>
            </a:r>
            <a:r>
              <a:rPr lang="en-US" dirty="0">
                <a:effectLst/>
              </a:rPr>
              <a:t> interface of ICD sent to CSU (no response about it)</a:t>
            </a:r>
          </a:p>
          <a:p>
            <a:pPr lvl="1"/>
            <a:r>
              <a:rPr lang="en-US" dirty="0"/>
              <a:t>Communication</a:t>
            </a:r>
            <a:r>
              <a:rPr lang="en-US" dirty="0">
                <a:effectLst/>
              </a:rPr>
              <a:t> interface information is accepted</a:t>
            </a:r>
          </a:p>
          <a:p>
            <a:pPr lvl="1"/>
            <a:r>
              <a:rPr lang="en-US" dirty="0"/>
              <a:t>Add 'Annex' with qualification requirements </a:t>
            </a:r>
          </a:p>
          <a:p>
            <a:pPr marL="0" indent="0">
              <a:buNone/>
            </a:pPr>
            <a:endParaRPr lang="en-US" sz="2800">
              <a:highlight>
                <a:srgbClr val="FFFF00"/>
              </a:highlight>
            </a:endParaRPr>
          </a:p>
          <a:p>
            <a:pPr lvl="1"/>
            <a:endParaRPr lang="en-US" sz="28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893DDF-BBB7-EB86-D0AE-7C4B2EA5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72079E-841A-F387-C61E-6958D5297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12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244B3-7D20-771B-32E7-1189B2793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DBEF-A46A-46BD-5458-F23931E4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7E640-245D-6FFE-790B-1BA9C7A74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b="1" dirty="0" err="1"/>
              <a:t>Beidou</a:t>
            </a:r>
            <a:r>
              <a:rPr lang="en-US" sz="3600" dirty="0"/>
              <a:t>:</a:t>
            </a:r>
          </a:p>
          <a:p>
            <a:pPr marL="457200" lvl="1" indent="0">
              <a:buNone/>
            </a:pPr>
            <a:endParaRPr lang="en-US" sz="3200" dirty="0"/>
          </a:p>
          <a:p>
            <a:pPr marL="457200" lvl="1" indent="0">
              <a:buNone/>
            </a:pPr>
            <a:r>
              <a:rPr lang="en-US" sz="3200" dirty="0"/>
              <a:t>Nicolas will have discussion with CSU about </a:t>
            </a:r>
            <a:r>
              <a:rPr lang="en-US" sz="3200" dirty="0" err="1"/>
              <a:t>wifi</a:t>
            </a:r>
            <a:endParaRPr lang="en-US" sz="3200" dirty="0"/>
          </a:p>
          <a:p>
            <a:pPr marL="457200" lvl="1" indent="0">
              <a:buNone/>
            </a:pPr>
            <a:r>
              <a:rPr lang="en-US" sz="3200" dirty="0"/>
              <a:t>Nicolas will have discussion with HERD people about </a:t>
            </a:r>
            <a:r>
              <a:rPr lang="en-US" sz="3200" dirty="0" err="1"/>
              <a:t>Beidou</a:t>
            </a:r>
            <a:r>
              <a:rPr lang="en-US" sz="3200" dirty="0"/>
              <a:t> (how to share, </a:t>
            </a:r>
            <a:r>
              <a:rPr lang="en-US" sz="3200" dirty="0" err="1"/>
              <a:t>wifi</a:t>
            </a:r>
            <a:r>
              <a:rPr lang="en-US" sz="3200" dirty="0"/>
              <a:t>?, special cable? FCAE1553 message?)</a:t>
            </a:r>
          </a:p>
          <a:p>
            <a:pPr marL="0" indent="0">
              <a:buNone/>
            </a:pPr>
            <a:endParaRPr lang="en-US" sz="3600">
              <a:highlight>
                <a:srgbClr val="FFFF00"/>
              </a:highlight>
            </a:endParaRPr>
          </a:p>
          <a:p>
            <a:pPr lvl="1"/>
            <a:endParaRPr lang="en-US" sz="36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790A7E-C1A9-8219-1D09-2C871C6F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31B3A-53E8-211B-CC93-79182C67A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C864-8F54-3055-9FA5-74CD92E2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74" y="690"/>
            <a:ext cx="10515600" cy="1325563"/>
          </a:xfrm>
        </p:spPr>
        <p:txBody>
          <a:bodyPr/>
          <a:lstStyle/>
          <a:p>
            <a:r>
              <a:rPr lang="en-US"/>
              <a:t>WP1 – Detector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AC73D-3A0A-0E38-98F9-EA275BC5D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120" y="1326253"/>
            <a:ext cx="11727759" cy="44399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/>
              <a:t>10 Carbon Fiber sockets are delivered from Composite Design company (CD) </a:t>
            </a:r>
            <a:endParaRPr lang="en-US" dirty="0"/>
          </a:p>
          <a:p>
            <a:r>
              <a:rPr lang="en-US" sz="1800" dirty="0"/>
              <a:t>Target insertion looks OK so far... (inner size checked)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GO/</a:t>
            </a:r>
            <a:r>
              <a:rPr lang="en-US" sz="1800" dirty="0" err="1"/>
              <a:t>NoGO</a:t>
            </a:r>
            <a:r>
              <a:rPr lang="en-US" sz="1800" dirty="0"/>
              <a:t> gauge :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received at DPNC for outer dimension check, will be sent to CD for final production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>
                <a:solidFill>
                  <a:srgbClr val="00B050"/>
                </a:solidFill>
              </a:rPr>
              <a:t>Production for all sockets sent (approved this morning by CERN)</a:t>
            </a:r>
          </a:p>
          <a:p>
            <a:r>
              <a:rPr lang="en-US" sz="2000" dirty="0"/>
              <a:t>~260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bars have been wrapped by Coralie (TBC on a bi weekly basis) (</a:t>
            </a:r>
            <a:r>
              <a:rPr lang="en-US" sz="2000" dirty="0">
                <a:solidFill>
                  <a:srgbClr val="00B050"/>
                </a:solidFill>
              </a:rPr>
              <a:t>+??</a:t>
            </a:r>
            <a:r>
              <a:rPr lang="en-US" sz="2000" dirty="0"/>
              <a:t>)</a:t>
            </a:r>
          </a:p>
          <a:p>
            <a:r>
              <a:rPr lang="en-US" sz="2000" dirty="0"/>
              <a:t>167 bars have been wrapped by Johannes in 202 (</a:t>
            </a:r>
            <a:r>
              <a:rPr lang="en-US" sz="2000" dirty="0">
                <a:solidFill>
                  <a:srgbClr val="00B050"/>
                </a:solidFill>
              </a:rPr>
              <a:t>+20</a:t>
            </a:r>
            <a:r>
              <a:rPr lang="en-US" sz="2000" dirty="0"/>
              <a:t>)</a:t>
            </a:r>
          </a:p>
          <a:p>
            <a:r>
              <a:rPr lang="en-US" sz="2000" dirty="0"/>
              <a:t>4 targets assembled (in 202) (</a:t>
            </a:r>
            <a:r>
              <a:rPr lang="en-US" sz="2000" dirty="0">
                <a:solidFill>
                  <a:srgbClr val="00B050"/>
                </a:solidFill>
              </a:rPr>
              <a:t>+1</a:t>
            </a:r>
            <a:r>
              <a:rPr lang="en-US" sz="2000" dirty="0"/>
              <a:t>)</a:t>
            </a:r>
          </a:p>
          <a:p>
            <a:r>
              <a:rPr lang="en-US" sz="2000" dirty="0">
                <a:solidFill>
                  <a:srgbClr val="00B050"/>
                </a:solidFill>
              </a:rPr>
              <a:t>x50 (all) CITIROCs received</a:t>
            </a:r>
            <a:r>
              <a:rPr lang="en-US" sz="2000" dirty="0"/>
              <a:t>​ and given to Yannick</a:t>
            </a:r>
          </a:p>
          <a:p>
            <a:r>
              <a:rPr lang="en-US" sz="2000" dirty="0">
                <a:solidFill>
                  <a:srgbClr val="FFC000"/>
                </a:solidFill>
              </a:rPr>
              <a:t>CITIROC will stop production by early 2026 (currently 1000 units in stock)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F397BF5-FD98-24F9-6E75-1D77D586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EF203F-E8F9-ECEA-83AF-D33296B52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5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5CFC-CE66-70CD-A924-829AEC1AA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E3553-0233-3DFF-DA66-524B12C8F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WP1 – Detector Module Production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579CC45-C94F-98D0-6DC0-BAE9EDD5B4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6202413"/>
              </p:ext>
            </p:extLst>
          </p:nvPr>
        </p:nvGraphicFramePr>
        <p:xfrm>
          <a:off x="3233943" y="1260019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351BCAC-13B3-F926-A4EC-02005D681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070430"/>
              </p:ext>
            </p:extLst>
          </p:nvPr>
        </p:nvGraphicFramePr>
        <p:xfrm>
          <a:off x="419099" y="3897087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C7D4D58-D20A-2AF1-5DD3-7C76D1E956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425236"/>
              </p:ext>
            </p:extLst>
          </p:nvPr>
        </p:nvGraphicFramePr>
        <p:xfrm>
          <a:off x="513142" y="1182428"/>
          <a:ext cx="2720801" cy="2714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C123D5-99D5-F649-EF5D-D96F3F4C6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7260507"/>
              </p:ext>
            </p:extLst>
          </p:nvPr>
        </p:nvGraphicFramePr>
        <p:xfrm>
          <a:off x="3494327" y="3987768"/>
          <a:ext cx="2576587" cy="257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F5A5A4-98DD-03EF-5CE4-CF6F7516DC9C}"/>
              </a:ext>
            </a:extLst>
          </p:cNvPr>
          <p:cNvGraphicFramePr/>
          <p:nvPr/>
        </p:nvGraphicFramePr>
        <p:xfrm>
          <a:off x="6428574" y="4059270"/>
          <a:ext cx="2840681" cy="283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9A50D6E-6074-A13A-9A31-23CA1F0DAC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059559"/>
              </p:ext>
            </p:extLst>
          </p:nvPr>
        </p:nvGraphicFramePr>
        <p:xfrm>
          <a:off x="6553269" y="1435744"/>
          <a:ext cx="5431971" cy="253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793525-2981-2324-8B7E-50A53CE7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D0012-47A8-E84A-8539-EBA12988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56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D21F7-7763-1AAD-065B-76E5BEDB4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C801-B487-A3E7-3305-BCBB2C7F0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WP2 -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DFAA-591E-2E49-0B93-4E57BAC71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2220"/>
            <a:ext cx="10515600" cy="43238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US"/>
          </a:p>
          <a:p>
            <a:r>
              <a:rPr lang="en-US" dirty="0"/>
              <a:t>Check again the voltage generation circuit and HK circuit. To understand the correctly how is behaving the FEE with the temperature correction </a:t>
            </a:r>
            <a:r>
              <a:rPr lang="en-US" dirty="0">
                <a:sym typeface="Wingdings" pitchFamily="2" charset="2"/>
              </a:rPr>
              <a:t> Will use FEE009</a:t>
            </a:r>
            <a:r>
              <a:rPr lang="en-US" dirty="0"/>
              <a:t>.</a:t>
            </a:r>
          </a:p>
          <a:p>
            <a:r>
              <a:rPr lang="en-US" dirty="0"/>
              <a:t>FEE gain pulse calibration tests.</a:t>
            </a:r>
          </a:p>
          <a:p>
            <a:r>
              <a:rPr lang="en-US" dirty="0"/>
              <a:t>FEE V1 #4 presents HV high current consumption. Probe station tests show that at least 2 </a:t>
            </a:r>
            <a:r>
              <a:rPr lang="en-US" err="1"/>
              <a:t>SiPM</a:t>
            </a:r>
            <a:r>
              <a:rPr lang="en-US" dirty="0"/>
              <a:t> channels are not working.</a:t>
            </a:r>
          </a:p>
          <a:p>
            <a:pPr lvl="1"/>
            <a:r>
              <a:rPr lang="en-US" dirty="0"/>
              <a:t>Now we see problems with HV distribution, still under investigation.</a:t>
            </a:r>
          </a:p>
          <a:p>
            <a:pPr>
              <a:buFont typeface="Arial"/>
            </a:pPr>
            <a:r>
              <a:rPr lang="en-US" dirty="0"/>
              <a:t>Production of 25 ordered .</a:t>
            </a:r>
          </a:p>
          <a:p>
            <a:r>
              <a:rPr lang="en-US" dirty="0"/>
              <a:t>One FEE sent to Tübingen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02AA86A-C194-617D-F881-828165CBF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CE66E-26FA-2030-0D5A-4EECCF4DF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07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1B687-0C52-A321-3ADC-3536CCAFC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1F0CC-9223-3CD9-ADBB-744DA6005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 (Tübingen)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B24685DB-C520-5F4F-1F1B-71A7A86F413C}"/>
              </a:ext>
            </a:extLst>
          </p:cNvPr>
          <p:cNvSpPr txBox="1"/>
          <p:nvPr/>
        </p:nvSpPr>
        <p:spPr>
          <a:xfrm>
            <a:off x="265227" y="1695090"/>
            <a:ext cx="6903065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 dirty="0"/>
              <a:t>FEE &amp; Zynq 7000 DAQ-Board arrived: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Set-up is </a:t>
            </a:r>
            <a:r>
              <a:rPr lang="en-US" sz="2400" dirty="0">
                <a:ea typeface="+mn-lt"/>
                <a:cs typeface="+mn-lt"/>
              </a:rPr>
              <a:t>operating and seems to be properly </a:t>
            </a:r>
            <a:r>
              <a:rPr lang="en-US" sz="2400">
                <a:ea typeface="+mn-lt"/>
                <a:cs typeface="+mn-lt"/>
              </a:rPr>
              <a:t>working (thanks Vishal!)</a:t>
            </a:r>
            <a:endParaRPr lang="en-US" dirty="0"/>
          </a:p>
          <a:p>
            <a:pPr marL="914400" lvl="8" indent="-4572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Looking into the FEE interface issues now</a:t>
            </a:r>
            <a:endParaRPr lang="en-US" sz="2400" dirty="0">
              <a:ea typeface="+mn-lt"/>
              <a:cs typeface="+mn-lt"/>
            </a:endParaRPr>
          </a:p>
          <a:p>
            <a:pPr marL="914400" lvl="8" indent="-4572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Up to now it was not possible to compile the firmware as it is in the SVN</a:t>
            </a:r>
            <a:endParaRPr lang="en-US" sz="2400" dirty="0">
              <a:ea typeface="+mn-lt"/>
              <a:cs typeface="+mn-lt"/>
            </a:endParaRPr>
          </a:p>
          <a:p>
            <a:pPr marL="914400" lvl="8" indent="-457200">
              <a:buFont typeface="Arial"/>
              <a:buChar char="•"/>
            </a:pPr>
            <a:endParaRPr lang="en-US" sz="2400" dirty="0">
              <a:ea typeface="+mn-lt"/>
              <a:cs typeface="+mn-lt"/>
            </a:endParaRPr>
          </a:p>
          <a:p>
            <a:pPr marL="457200" lvl="7" indent="-4572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Working on BEE inter-FPGA interface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Physical &amp; protocol layer have to be defined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C55877D-DBC0-0427-B517-3330F882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891C7-FDB7-22E2-F258-79B3D4C62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8</a:t>
            </a:fld>
            <a:endParaRPr lang="en-GB"/>
          </a:p>
        </p:txBody>
      </p:sp>
      <p:pic>
        <p:nvPicPr>
          <p:cNvPr id="8" name="Picture 7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64C699D9-2768-F827-109A-C72337F31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325" y="1857375"/>
            <a:ext cx="456247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0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71DB2-4C7A-DA11-0E97-5B211EB8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– LVPS First Stage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CFDB06E2-91B9-4887-7550-6AEE981C52E9}"/>
              </a:ext>
            </a:extLst>
          </p:cNvPr>
          <p:cNvSpPr txBox="1"/>
          <p:nvPr/>
        </p:nvSpPr>
        <p:spPr>
          <a:xfrm>
            <a:off x="424206" y="4303455"/>
            <a:ext cx="11008594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,Sans-Serif" panose="020B0604020202020204" pitchFamily="34" charset="0"/>
              <a:buChar char="•"/>
            </a:pPr>
            <a:endParaRPr lang="en-US" sz="3200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LVPS First Stage Review Report – to be finished</a:t>
            </a:r>
            <a:endParaRPr lang="en-US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Corrections after LVPS First Stage review – implemented</a:t>
            </a:r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Manufacturing and assembly documentation - ready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endParaRPr lang="en-US" sz="3200"/>
          </a:p>
        </p:txBody>
      </p:sp>
      <p:pic>
        <p:nvPicPr>
          <p:cNvPr id="8" name="Obraz 5">
            <a:extLst>
              <a:ext uri="{FF2B5EF4-FFF2-40B4-BE49-F238E27FC236}">
                <a16:creationId xmlns:a16="http://schemas.microsoft.com/office/drawing/2014/main" id="{A997D8C8-6345-FF4F-4A52-5DD8A9295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6" y="1478210"/>
            <a:ext cx="7252100" cy="2661202"/>
          </a:xfrm>
          <a:prstGeom prst="rect">
            <a:avLst/>
          </a:prstGeom>
        </p:spPr>
      </p:pic>
      <p:pic>
        <p:nvPicPr>
          <p:cNvPr id="9" name="Obraz 6">
            <a:extLst>
              <a:ext uri="{FF2B5EF4-FFF2-40B4-BE49-F238E27FC236}">
                <a16:creationId xmlns:a16="http://schemas.microsoft.com/office/drawing/2014/main" id="{6DD0623C-133C-C4C7-2E37-249509C4A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153" y="1377561"/>
            <a:ext cx="3940641" cy="332780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43D0B5C-0554-3284-696C-240BD1E0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2025-09-29 (week 40)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BE172-8436-0850-4C79-3D37AC93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42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1795</Words>
  <Application>Microsoft Office PowerPoint</Application>
  <PresentationFormat>Widescreen</PresentationFormat>
  <Paragraphs>238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POLAR-2 Weekly Meeting 29-Sep-2025 (week 40)</vt:lpstr>
      <vt:lpstr>WP0 - Management</vt:lpstr>
      <vt:lpstr>WP0 - Management</vt:lpstr>
      <vt:lpstr>WP0 - Management</vt:lpstr>
      <vt:lpstr>WP1 – Detector Module</vt:lpstr>
      <vt:lpstr>WP1 – Detector Module Production</vt:lpstr>
      <vt:lpstr>WP2 - FEE</vt:lpstr>
      <vt:lpstr>WP3– BEE (Tübingen)</vt:lpstr>
      <vt:lpstr>WP4 – PHU – LVPS First Stage</vt:lpstr>
      <vt:lpstr>WP4 – PHU - LVPS Hub</vt:lpstr>
      <vt:lpstr>WP4 – PHU + LVPS (Tübingen)</vt:lpstr>
      <vt:lpstr>WP5 – Payload Thermo-Mechanical Structure (PTMS)</vt:lpstr>
      <vt:lpstr>WP6 – Qualification and Verification</vt:lpstr>
      <vt:lpstr>WP7 – Flight Model Acceptance</vt:lpstr>
      <vt:lpstr>WP8 – POLAR-2 Onboard Software System</vt:lpstr>
      <vt:lpstr>WP8 – POLAR-2 Onboard Software System</vt:lpstr>
      <vt:lpstr>Simulations</vt:lpstr>
      <vt:lpstr>ESRF</vt:lpstr>
      <vt:lpstr>EQM</vt:lpstr>
      <vt:lpstr>EQM milestones</vt:lpstr>
      <vt:lpstr>Conferences/Paper/Misc.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Johannes Hulsman</dc:creator>
  <cp:lastModifiedBy>Philipp Azzarello</cp:lastModifiedBy>
  <cp:revision>608</cp:revision>
  <dcterms:created xsi:type="dcterms:W3CDTF">2025-02-22T10:14:25Z</dcterms:created>
  <dcterms:modified xsi:type="dcterms:W3CDTF">2025-09-29T08:18:45Z</dcterms:modified>
</cp:coreProperties>
</file>