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sldIdLst>
    <p:sldId id="403" r:id="rId5"/>
    <p:sldId id="414" r:id="rId6"/>
    <p:sldId id="417" r:id="rId7"/>
    <p:sldId id="418" r:id="rId8"/>
    <p:sldId id="415" r:id="rId9"/>
    <p:sldId id="419" r:id="rId10"/>
    <p:sldId id="413" r:id="rId11"/>
    <p:sldId id="407" r:id="rId12"/>
    <p:sldId id="405" r:id="rId13"/>
    <p:sldId id="406" r:id="rId14"/>
    <p:sldId id="409" r:id="rId15"/>
    <p:sldId id="410" r:id="rId16"/>
    <p:sldId id="411" r:id="rId17"/>
    <p:sldId id="412" r:id="rId18"/>
    <p:sldId id="416" r:id="rId19"/>
  </p:sldIdLst>
  <p:sldSz cx="12192000" cy="6858000"/>
  <p:notesSz cx="7315200" cy="96012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51" autoAdjust="0"/>
  </p:normalViewPr>
  <p:slideViewPr>
    <p:cSldViewPr snapToGrid="0">
      <p:cViewPr varScale="1">
        <p:scale>
          <a:sx n="81" d="100"/>
          <a:sy n="81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EA1B661-34C7-4666-8895-6671BD266E42}" type="datetimeFigureOut">
              <a:rPr lang="pt-PT" smtClean="0"/>
              <a:t>26/08/2025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D4D807-734D-4A1A-BCEF-1C299C9A5F7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9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50813" y="781050"/>
            <a:ext cx="6950075" cy="3910013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6680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4E5B60-C10D-447C-B9DD-02745D4DC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BC8E60-49FF-4701-A249-7B9D30D89F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1" indent="0" algn="ctr">
              <a:buNone/>
              <a:defRPr sz="1800"/>
            </a:lvl3pPr>
            <a:lvl4pPr marL="1371602" indent="0" algn="ctr">
              <a:buNone/>
              <a:defRPr sz="1600"/>
            </a:lvl4pPr>
            <a:lvl5pPr marL="1828801" indent="0" algn="ctr">
              <a:buNone/>
              <a:defRPr sz="1600"/>
            </a:lvl5pPr>
            <a:lvl6pPr marL="2286003" indent="0" algn="ctr">
              <a:buNone/>
              <a:defRPr sz="1600"/>
            </a:lvl6pPr>
            <a:lvl7pPr marL="2743203" indent="0" algn="ctr">
              <a:buNone/>
              <a:defRPr sz="1600"/>
            </a:lvl7pPr>
            <a:lvl8pPr marL="3200403" indent="0" algn="ctr">
              <a:buNone/>
              <a:defRPr sz="1600"/>
            </a:lvl8pPr>
            <a:lvl9pPr marL="3657603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1BE6A76-1107-4717-9A92-1A5201BFD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E4B3799-1864-469A-AC5A-7FE3BF56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5905760-ABA2-432E-ABA8-1F66A7279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1932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FB7AE1-08C5-4866-AE3F-836BBC923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31ED452D-139B-4F52-991B-1A3D6D399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C23A3F5-2DD9-4E06-AB89-C54BD61E7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50C00E2-761F-47A0-97E2-5111ED9C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B9B01AF-4A64-45BC-AB67-653C5119D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2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1087DB-A154-49B4-8BC9-3EDD86DEE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55E0EA3F-3A33-46D8-A5F5-65AEF1FBC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47A2AE3-3C29-4297-B3EE-FE31BA45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204D23D-DB32-4293-BE94-A6671E7B8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5539AE4-FF5C-4928-A314-50DC7BB8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8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1DAE2A-D7D4-4777-A0F0-A9EA0E44F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B12682B-EE67-48EF-BE62-ED15839E3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53ACD92-2F35-41A3-ABCE-B5F4E277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0CDC440-CBD3-4DA2-91F9-462FADA1C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CB660F8-F6DF-47F0-9BBE-442AF5141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471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EAD037-E197-4E8C-96D8-D8418E0D7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B4D184-51D8-4F8E-B2B5-FA521BBF7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15DA744-A3BD-4036-843F-29228E2A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4452578-05FB-4FD3-BB23-5D3B37FE3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24D5789-DBB5-4434-A3C7-F8DA2494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93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BB8560-F430-4E99-B797-2870CDFC6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99106FA-7B6B-4AF7-980B-A1457DCC6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FA2A542-0BEA-4B84-B776-B5C7DAAC3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02F9006-06FB-4252-AA21-C3E3A93D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578E931-2A72-486E-9D36-7DBDD5A46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E022E0C-3122-4C3F-9089-C7E34729F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193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47099-6F09-4743-AD27-89968E04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6D070DC-54C3-4565-9450-D6A009214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0" y="168116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1" indent="0">
              <a:buNone/>
              <a:defRPr sz="1800" b="1"/>
            </a:lvl3pPr>
            <a:lvl4pPr marL="1371602" indent="0">
              <a:buNone/>
              <a:defRPr sz="1600" b="1"/>
            </a:lvl4pPr>
            <a:lvl5pPr marL="1828801" indent="0">
              <a:buNone/>
              <a:defRPr sz="1600" b="1"/>
            </a:lvl5pPr>
            <a:lvl6pPr marL="2286003" indent="0">
              <a:buNone/>
              <a:defRPr sz="1600" b="1"/>
            </a:lvl6pPr>
            <a:lvl7pPr marL="2743203" indent="0">
              <a:buNone/>
              <a:defRPr sz="1600" b="1"/>
            </a:lvl7pPr>
            <a:lvl8pPr marL="3200403" indent="0">
              <a:buNone/>
              <a:defRPr sz="1600" b="1"/>
            </a:lvl8pPr>
            <a:lvl9pPr marL="3657603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FF12AB2B-0878-4035-9B0C-E1EB1BD84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0" y="2505076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B95D4636-C613-493E-818E-1C630E950C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1" indent="0">
              <a:buNone/>
              <a:defRPr sz="1800" b="1"/>
            </a:lvl3pPr>
            <a:lvl4pPr marL="1371602" indent="0">
              <a:buNone/>
              <a:defRPr sz="1600" b="1"/>
            </a:lvl4pPr>
            <a:lvl5pPr marL="1828801" indent="0">
              <a:buNone/>
              <a:defRPr sz="1600" b="1"/>
            </a:lvl5pPr>
            <a:lvl6pPr marL="2286003" indent="0">
              <a:buNone/>
              <a:defRPr sz="1600" b="1"/>
            </a:lvl6pPr>
            <a:lvl7pPr marL="2743203" indent="0">
              <a:buNone/>
              <a:defRPr sz="1600" b="1"/>
            </a:lvl7pPr>
            <a:lvl8pPr marL="3200403" indent="0">
              <a:buNone/>
              <a:defRPr sz="1600" b="1"/>
            </a:lvl8pPr>
            <a:lvl9pPr marL="3657603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5BF5F1D1-1A4A-4C94-80A2-8B3FF7315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FD9C911B-01DB-401B-B8AB-24483DD9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7EF4338D-51EB-480F-9E84-5F3B82B1D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38992563-F401-4BD3-991C-1DBE47008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05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64E9E-1DAC-48CD-A704-B066A9371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C1FA5022-41D1-4466-AD69-27667A283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1A2ECDA-79EB-4F5D-8E22-41D88175C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A953518E-287E-4576-86E2-6F7955CEA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335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1B8A95B4-81BD-4A65-916C-8427A9618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BAED0C1-B8C9-4E0C-A665-0C2FD733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4942F01-3B65-4897-8B47-36C37094B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005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396096-9DBD-4260-8D96-C4E7DDA69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2" y="45720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EE829AF-925D-4179-9979-B14287F08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0" y="987427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1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709DC29-D045-4B2A-9451-7B4E4A961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2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1" indent="0">
              <a:buNone/>
              <a:defRPr sz="1200"/>
            </a:lvl3pPr>
            <a:lvl4pPr marL="1371602" indent="0">
              <a:buNone/>
              <a:defRPr sz="1000"/>
            </a:lvl4pPr>
            <a:lvl5pPr marL="1828801" indent="0">
              <a:buNone/>
              <a:defRPr sz="1000"/>
            </a:lvl5pPr>
            <a:lvl6pPr marL="2286003" indent="0">
              <a:buNone/>
              <a:defRPr sz="1000"/>
            </a:lvl6pPr>
            <a:lvl7pPr marL="2743203" indent="0">
              <a:buNone/>
              <a:defRPr sz="1000"/>
            </a:lvl7pPr>
            <a:lvl8pPr marL="3200403" indent="0">
              <a:buNone/>
              <a:defRPr sz="1000"/>
            </a:lvl8pPr>
            <a:lvl9pPr marL="3657603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930FC40-18D0-4BDE-BE07-83E655D31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8B39C6D-6F83-4DD8-857B-4677A1FCE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D9A6573-A78E-4EAF-B5B2-5BF145EE7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91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E5B2A2-FAE0-42AF-9EB7-8EF0B324D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2" y="45720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4B4AE710-7473-4C30-BDFF-FCB367C3A7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0" y="987427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1"/>
            </a:lvl2pPr>
            <a:lvl3pPr marL="914401" indent="0">
              <a:buNone/>
              <a:defRPr sz="2400"/>
            </a:lvl3pPr>
            <a:lvl4pPr marL="1371602" indent="0">
              <a:buNone/>
              <a:defRPr sz="2000"/>
            </a:lvl4pPr>
            <a:lvl5pPr marL="1828801" indent="0">
              <a:buNone/>
              <a:defRPr sz="2000"/>
            </a:lvl5pPr>
            <a:lvl6pPr marL="2286003" indent="0">
              <a:buNone/>
              <a:defRPr sz="2000"/>
            </a:lvl6pPr>
            <a:lvl7pPr marL="2743203" indent="0">
              <a:buNone/>
              <a:defRPr sz="2000"/>
            </a:lvl7pPr>
            <a:lvl8pPr marL="3200403" indent="0">
              <a:buNone/>
              <a:defRPr sz="2000"/>
            </a:lvl8pPr>
            <a:lvl9pPr marL="3657603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183447E-5E11-4E90-AC61-B1B54C5478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2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1" indent="0">
              <a:buNone/>
              <a:defRPr sz="1200"/>
            </a:lvl3pPr>
            <a:lvl4pPr marL="1371602" indent="0">
              <a:buNone/>
              <a:defRPr sz="1000"/>
            </a:lvl4pPr>
            <a:lvl5pPr marL="1828801" indent="0">
              <a:buNone/>
              <a:defRPr sz="1000"/>
            </a:lvl5pPr>
            <a:lvl6pPr marL="2286003" indent="0">
              <a:buNone/>
              <a:defRPr sz="1000"/>
            </a:lvl6pPr>
            <a:lvl7pPr marL="2743203" indent="0">
              <a:buNone/>
              <a:defRPr sz="1000"/>
            </a:lvl7pPr>
            <a:lvl8pPr marL="3200403" indent="0">
              <a:buNone/>
              <a:defRPr sz="1000"/>
            </a:lvl8pPr>
            <a:lvl9pPr marL="3657603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5092248-C1BF-4331-B52A-D5905767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14/02/2023</a:t>
            </a:r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9B69601-3ABE-4491-9431-B6AD0C282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71ED267-8959-45F3-B3AE-3B1CABE2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58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B0F32D71-40E9-492F-B841-B10CF8A4D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9EB4334-F0B3-4FB9-ACE2-6813E5747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821B154-BCD4-4A83-87BD-B1639D1A4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14/02/2023</a:t>
            </a:r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1A0B3D9-00E4-40C0-AADE-65559FB70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7C76FFD-F8CF-4538-B214-EFA1AAE2F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3944A-9FEF-495C-B6B1-2A8BBB25F0B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49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1" indent="-228601" algn="l" defTabSz="91440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1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1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1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2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2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2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2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3" indent="-228601" algn="l" defTabSz="91440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1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2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1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3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3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3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3" algn="l" defTabSz="9144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s://twitter.com/piepolimeros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youtube.com/channel/UCjOZhC3trVdXMZrCEfLz47w" TargetMode="External"/><Relationship Id="rId12" Type="http://schemas.openxmlformats.org/officeDocument/2006/relationships/image" Target="../media/image9.png"/><Relationship Id="rId17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Microsoft_Excel_Worksheet.xlsx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hyperlink" Target="https://www.instagram.com/piep.pt/" TargetMode="External"/><Relationship Id="rId5" Type="http://schemas.openxmlformats.org/officeDocument/2006/relationships/hyperlink" Target="https://www.facebook.com/PIEPInnovationInPolymerEngineering/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hyperlink" Target="https://www.linkedin.com/company/piep---innovation-in-polymer-engineering/" TargetMode="External"/><Relationship Id="rId1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24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s://twitter.com/piepolimeros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youtube.com/channel/UCjOZhC3trVdXMZrCEfLz47w" TargetMode="External"/><Relationship Id="rId12" Type="http://schemas.openxmlformats.org/officeDocument/2006/relationships/image" Target="../media/image9.png"/><Relationship Id="rId1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Microsoft_Excel_Worksheet1.xlsx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hyperlink" Target="https://www.instagram.com/piep.pt/" TargetMode="External"/><Relationship Id="rId5" Type="http://schemas.openxmlformats.org/officeDocument/2006/relationships/hyperlink" Target="https://www.facebook.com/PIEPInnovationInPolymerEngineering/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hyperlink" Target="https://www.linkedin.com/company/piep---innovation-in-polymer-engineering/" TargetMode="External"/><Relationship Id="rId1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piep---innovation-in-polymer-engineering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twitter.com/piepolimeros" TargetMode="External"/><Relationship Id="rId17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Microsoft_Excel_Worksheet2.xlsx"/><Relationship Id="rId1" Type="http://schemas.openxmlformats.org/officeDocument/2006/relationships/vmlDrawing" Target="../drawings/vmlDrawing3.vml"/><Relationship Id="rId6" Type="http://schemas.openxmlformats.org/officeDocument/2006/relationships/hyperlink" Target="https://www.youtube.com/channel/UCjOZhC3trVdXMZrCEfLz47w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2.png"/><Relationship Id="rId10" Type="http://schemas.openxmlformats.org/officeDocument/2006/relationships/hyperlink" Target="https://www.instagram.com/piep.pt/" TargetMode="External"/><Relationship Id="rId4" Type="http://schemas.openxmlformats.org/officeDocument/2006/relationships/hyperlink" Target="https://www.facebook.com/PIEPInnovationInPolymerEngineering/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piep---innovation-in-polymer-engineering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twitter.com/piepolimero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channel/UCjOZhC3trVdXMZrCEfLz47w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2.png"/><Relationship Id="rId10" Type="http://schemas.openxmlformats.org/officeDocument/2006/relationships/hyperlink" Target="https://www.instagram.com/piep.pt/" TargetMode="External"/><Relationship Id="rId4" Type="http://schemas.openxmlformats.org/officeDocument/2006/relationships/hyperlink" Target="https://www.facebook.com/PIEPInnovationInPolymerEngineering/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17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18" Type="http://schemas.openxmlformats.org/officeDocument/2006/relationships/image" Target="../media/image12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21.png"/><Relationship Id="rId2" Type="http://schemas.openxmlformats.org/officeDocument/2006/relationships/image" Target="../media/image5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hyperlink" Target="https://www.facebook.com/PIEPInnovationInPolymerEngineering/" TargetMode="External"/><Relationship Id="rId7" Type="http://schemas.openxmlformats.org/officeDocument/2006/relationships/hyperlink" Target="https://www.linkedin.com/company/piep---innovation-in-polymer-engineering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2.png"/><Relationship Id="rId2" Type="http://schemas.openxmlformats.org/officeDocument/2006/relationships/image" Target="../media/image5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s://twitter.com/piepolimeros" TargetMode="External"/><Relationship Id="rId5" Type="http://schemas.openxmlformats.org/officeDocument/2006/relationships/hyperlink" Target="https://www.youtube.com/channel/UCjOZhC3trVdXMZrCEfLz47w" TargetMode="External"/><Relationship Id="rId15" Type="http://schemas.openxmlformats.org/officeDocument/2006/relationships/image" Target="../media/image22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s://www.instagram.com/piep.pt/" TargetMode="External"/><Relationship Id="rId14" Type="http://schemas.openxmlformats.org/officeDocument/2006/relationships/hyperlink" Target="https://fb.watch/rX8rBR7jR_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piep---innovation-in-polymer-engineering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12" Type="http://schemas.openxmlformats.org/officeDocument/2006/relationships/hyperlink" Target="https://twitter.com/piepolimero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channel/UCjOZhC3trVdXMZrCEfLz47w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hyperlink" Target="https://www.instagram.com/piep.pt/" TargetMode="External"/><Relationship Id="rId4" Type="http://schemas.openxmlformats.org/officeDocument/2006/relationships/hyperlink" Target="https://www.facebook.com/PIEPInnovationInPolymerEngineering/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m" descr="Image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428" y="-120394"/>
            <a:ext cx="12356856" cy="70987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m" descr="Image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5142" y="1424037"/>
            <a:ext cx="2008163" cy="11738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m" descr="Image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063" y="3359725"/>
            <a:ext cx="266700" cy="1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m" descr="Image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8554" y="5837238"/>
            <a:ext cx="266701" cy="1905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claudia.cristovao@piep.pt"/>
          <p:cNvSpPr txBox="1"/>
          <p:nvPr/>
        </p:nvSpPr>
        <p:spPr>
          <a:xfrm>
            <a:off x="1131404" y="5934262"/>
            <a:ext cx="1980863" cy="256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2400" b="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lang="pt-PT" sz="1200" dirty="0"/>
              <a:t>www.piep.pt | geral</a:t>
            </a:r>
            <a:r>
              <a:rPr sz="1200" dirty="0"/>
              <a:t>@piep.pt</a:t>
            </a:r>
          </a:p>
        </p:txBody>
      </p:sp>
      <p:sp>
        <p:nvSpPr>
          <p:cNvPr id="8" name="Thank you!…">
            <a:extLst>
              <a:ext uri="{FF2B5EF4-FFF2-40B4-BE49-F238E27FC236}">
                <a16:creationId xmlns:a16="http://schemas.microsoft.com/office/drawing/2014/main" id="{2808DA08-DA6C-44B5-BBA7-A435866C49DE}"/>
              </a:ext>
            </a:extLst>
          </p:cNvPr>
          <p:cNvSpPr txBox="1"/>
          <p:nvPr/>
        </p:nvSpPr>
        <p:spPr>
          <a:xfrm>
            <a:off x="2605142" y="3202847"/>
            <a:ext cx="8852146" cy="2634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algn="just"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200" b="0">
                <a:solidFill>
                  <a:srgbClr val="0E2B3C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pt-PT" sz="3000" dirty="0">
                <a:solidFill>
                  <a:schemeClr val="bg1"/>
                </a:solidFill>
              </a:rPr>
              <a:t>Einstein </a:t>
            </a:r>
            <a:r>
              <a:rPr lang="pt-PT" sz="3000" dirty="0" err="1">
                <a:solidFill>
                  <a:schemeClr val="bg1"/>
                </a:solidFill>
              </a:rPr>
              <a:t>Telescope</a:t>
            </a:r>
            <a:endParaRPr lang="pt-PT" sz="3000" dirty="0">
              <a:solidFill>
                <a:schemeClr val="bg1"/>
              </a:solidFill>
            </a:endParaRPr>
          </a:p>
          <a:p>
            <a:pPr algn="just"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200" b="0">
                <a:solidFill>
                  <a:srgbClr val="0E2B3C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pt-PT" sz="3000" i="1" dirty="0">
                <a:solidFill>
                  <a:schemeClr val="bg1"/>
                </a:solidFill>
              </a:rPr>
              <a:t>Flame </a:t>
            </a:r>
            <a:r>
              <a:rPr lang="pt-PT" sz="3000" i="1" dirty="0" err="1">
                <a:solidFill>
                  <a:schemeClr val="bg1"/>
                </a:solidFill>
              </a:rPr>
              <a:t>Retardant</a:t>
            </a:r>
            <a:r>
              <a:rPr lang="pt-PT" sz="3000" i="1" dirty="0">
                <a:solidFill>
                  <a:schemeClr val="bg1"/>
                </a:solidFill>
              </a:rPr>
              <a:t> </a:t>
            </a:r>
            <a:r>
              <a:rPr lang="pt-PT" sz="3000" i="1" dirty="0" err="1">
                <a:solidFill>
                  <a:schemeClr val="bg1"/>
                </a:solidFill>
              </a:rPr>
              <a:t>Insulating</a:t>
            </a:r>
            <a:r>
              <a:rPr lang="pt-PT" sz="3000" i="1" dirty="0">
                <a:solidFill>
                  <a:schemeClr val="bg1"/>
                </a:solidFill>
              </a:rPr>
              <a:t> </a:t>
            </a:r>
            <a:r>
              <a:rPr lang="pt-PT" sz="3000" i="1" dirty="0" err="1">
                <a:solidFill>
                  <a:schemeClr val="bg1"/>
                </a:solidFill>
              </a:rPr>
              <a:t>Foam</a:t>
            </a:r>
            <a:endParaRPr lang="pt-PT" sz="3000" i="1" dirty="0">
              <a:solidFill>
                <a:schemeClr val="bg1"/>
              </a:solidFill>
            </a:endParaRPr>
          </a:p>
          <a:p>
            <a:pPr algn="just"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200" b="0">
                <a:solidFill>
                  <a:srgbClr val="0E2B3C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endParaRPr lang="pt-PT" sz="3000" i="1" dirty="0">
              <a:solidFill>
                <a:schemeClr val="bg1"/>
              </a:solidFill>
            </a:endParaRPr>
          </a:p>
          <a:p>
            <a:pPr algn="just"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200" b="0">
                <a:solidFill>
                  <a:srgbClr val="0E2B3C"/>
                </a:solidFill>
                <a:latin typeface="Roboto Black"/>
                <a:ea typeface="Roboto Black"/>
                <a:cs typeface="Roboto Black"/>
                <a:sym typeface="Roboto Black"/>
              </a:defRPr>
            </a:pPr>
            <a:r>
              <a:rPr lang="pt-PT" sz="2000" dirty="0">
                <a:solidFill>
                  <a:schemeClr val="bg1"/>
                </a:solidFill>
              </a:rPr>
              <a:t>5th </a:t>
            </a:r>
            <a:r>
              <a:rPr lang="pt-PT" sz="2000" dirty="0" err="1">
                <a:solidFill>
                  <a:schemeClr val="bg1"/>
                </a:solidFill>
              </a:rPr>
              <a:t>August</a:t>
            </a:r>
            <a:r>
              <a:rPr lang="pt-PT" sz="2000" dirty="0">
                <a:solidFill>
                  <a:schemeClr val="bg1"/>
                </a:solidFill>
              </a:rPr>
              <a:t> 2024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1279229-3A3E-4779-B15B-DD616700246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1A1A1A"/>
              </a:clrFrom>
              <a:clrTo>
                <a:srgbClr val="1A1A1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0378" y="1290974"/>
            <a:ext cx="146877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0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BBD7BF69-E7B2-4356-AA1C-C14597657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7D7787A2-8C32-4658-B747-205CA95C5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extLst>
              <a:ext uri="{FF2B5EF4-FFF2-40B4-BE49-F238E27FC236}">
                <a16:creationId xmlns:a16="http://schemas.microsoft.com/office/drawing/2014/main" id="{77D88613-2C0F-49E6-AB64-B4FD8FEDB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29" y="127905"/>
            <a:ext cx="869042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FA0E2853-15A2-478C-B31A-0AA46000B7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BE6B89AC-EADF-47DE-BA1F-245B740B14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28C650D-44F4-424B-9C8F-FA3B8298D3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528325" y="189444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6C33EF59-A1F9-4B91-9BE0-5204509C1A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hlinkClick r:id="rId13"/>
            <a:extLst>
              <a:ext uri="{FF2B5EF4-FFF2-40B4-BE49-F238E27FC236}">
                <a16:creationId xmlns:a16="http://schemas.microsoft.com/office/drawing/2014/main" id="{452B79BF-C518-47B2-B931-E81F226B53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CaixaDeTexto 41">
            <a:extLst>
              <a:ext uri="{FF2B5EF4-FFF2-40B4-BE49-F238E27FC236}">
                <a16:creationId xmlns:a16="http://schemas.microsoft.com/office/drawing/2014/main" id="{2F817A2E-83BF-414A-A35B-30E2775AC774}"/>
              </a:ext>
            </a:extLst>
          </p:cNvPr>
          <p:cNvSpPr txBox="1"/>
          <p:nvPr/>
        </p:nvSpPr>
        <p:spPr>
          <a:xfrm>
            <a:off x="447074" y="768623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1: </a:t>
            </a:r>
            <a:r>
              <a:rPr lang="pt-PT" sz="3200" b="1" dirty="0" err="1"/>
              <a:t>Furanic-cork</a:t>
            </a:r>
            <a:r>
              <a:rPr lang="pt-PT" sz="3200" b="1" dirty="0"/>
              <a:t> </a:t>
            </a:r>
            <a:r>
              <a:rPr lang="pt-PT" sz="3200" b="1" dirty="0" err="1"/>
              <a:t>biocomposite</a:t>
            </a:r>
            <a:r>
              <a:rPr lang="pt-PT" sz="3200" b="1" dirty="0"/>
              <a:t> </a:t>
            </a:r>
            <a:r>
              <a:rPr lang="pt-PT" sz="3200" b="1" dirty="0" err="1"/>
              <a:t>rigid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r>
              <a:rPr lang="pt-PT" sz="3200" b="1" dirty="0"/>
              <a:t> </a:t>
            </a:r>
          </a:p>
          <a:p>
            <a:r>
              <a:rPr lang="pt-PT" sz="2000" b="1" dirty="0" err="1">
                <a:solidFill>
                  <a:prstClr val="black"/>
                </a:solidFill>
              </a:rPr>
              <a:t>Development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and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application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roadmap</a:t>
            </a:r>
            <a:endParaRPr lang="pt-PT" sz="3200" b="1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6CA6B887-8222-4FEA-8963-2BCD92EE44D9}"/>
              </a:ext>
            </a:extLst>
          </p:cNvPr>
          <p:cNvSpPr txBox="1"/>
          <p:nvPr/>
        </p:nvSpPr>
        <p:spPr>
          <a:xfrm>
            <a:off x="9185850" y="4978133"/>
            <a:ext cx="305320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Estimated Market Costs:</a:t>
            </a:r>
          </a:p>
          <a:p>
            <a:r>
              <a:rPr lang="en-US" sz="1400" dirty="0"/>
              <a:t>R&amp;D  -  50.400,00€ (7 Person-Month)</a:t>
            </a:r>
          </a:p>
          <a:p>
            <a:r>
              <a:rPr lang="en-US" sz="1400" dirty="0"/>
              <a:t>Characterization*- 7.000,00€</a:t>
            </a:r>
          </a:p>
          <a:p>
            <a:r>
              <a:rPr lang="en-US" sz="1400" dirty="0"/>
              <a:t>Materials, tools and consumables – 14.000,00€</a:t>
            </a:r>
          </a:p>
          <a:p>
            <a:r>
              <a:rPr lang="en-US" sz="1400" b="1" dirty="0"/>
              <a:t>Total – 71.400,00€ 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12B7CD9B-1B01-40F9-A97F-E31299BE54D1}"/>
              </a:ext>
            </a:extLst>
          </p:cNvPr>
          <p:cNvSpPr txBox="1"/>
          <p:nvPr/>
        </p:nvSpPr>
        <p:spPr>
          <a:xfrm>
            <a:off x="9185850" y="6377375"/>
            <a:ext cx="323623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*CTE, UL94, Compression, Density, microscopy, Specific Heat </a:t>
            </a:r>
          </a:p>
        </p:txBody>
      </p:sp>
      <p:sp>
        <p:nvSpPr>
          <p:cNvPr id="43" name="Marcador de Posição do Número do Diapositivo 2">
            <a:extLst>
              <a:ext uri="{FF2B5EF4-FFF2-40B4-BE49-F238E27FC236}">
                <a16:creationId xmlns:a16="http://schemas.microsoft.com/office/drawing/2014/main" id="{BA3D7479-744C-406D-A964-EBEE52920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10</a:t>
            </a:fld>
            <a:endParaRPr lang="pt-PT" dirty="0"/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558FCE30-7BC0-4E4D-986C-A795A593263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602" t="13263" r="12051" b="12176"/>
          <a:stretch/>
        </p:blipFill>
        <p:spPr>
          <a:xfrm>
            <a:off x="4787449" y="1296049"/>
            <a:ext cx="362953" cy="365126"/>
          </a:xfrm>
          <a:prstGeom prst="rect">
            <a:avLst/>
          </a:prstGeom>
        </p:spPr>
      </p:pic>
      <p:graphicFrame>
        <p:nvGraphicFramePr>
          <p:cNvPr id="14" name="Objeto 13">
            <a:extLst>
              <a:ext uri="{FF2B5EF4-FFF2-40B4-BE49-F238E27FC236}">
                <a16:creationId xmlns:a16="http://schemas.microsoft.com/office/drawing/2014/main" id="{B4E44C27-3E09-468C-B036-368FD83152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409842"/>
              </p:ext>
            </p:extLst>
          </p:nvPr>
        </p:nvGraphicFramePr>
        <p:xfrm>
          <a:off x="206375" y="1679981"/>
          <a:ext cx="87884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Worksheet" r:id="rId16" imgW="11033618" imgH="6134250" progId="Excel.Sheet.12">
                  <p:embed/>
                </p:oleObj>
              </mc:Choice>
              <mc:Fallback>
                <p:oleObj name="Worksheet" r:id="rId16" imgW="11033618" imgH="61342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6375" y="1679981"/>
                        <a:ext cx="87884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aixaDeTexto 15">
            <a:extLst>
              <a:ext uri="{FF2B5EF4-FFF2-40B4-BE49-F238E27FC236}">
                <a16:creationId xmlns:a16="http://schemas.microsoft.com/office/drawing/2014/main" id="{442FA3AE-9DA3-422C-92AC-3CCFE7EC932F}"/>
              </a:ext>
            </a:extLst>
          </p:cNvPr>
          <p:cNvSpPr txBox="1"/>
          <p:nvPr/>
        </p:nvSpPr>
        <p:spPr>
          <a:xfrm>
            <a:off x="9185850" y="1791739"/>
            <a:ext cx="2837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Real scale prototyping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Assembly and </a:t>
            </a:r>
            <a:r>
              <a:rPr lang="en-US" sz="1600" dirty="0"/>
              <a:t>validation of component/material solution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Production of material for prototyping (2 X 36m long)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Prototype assembly in CERN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Qualification and selection of certifiable producers</a:t>
            </a:r>
          </a:p>
        </p:txBody>
      </p:sp>
    </p:spTree>
    <p:extLst>
      <p:ext uri="{BB962C8B-B14F-4D97-AF65-F5344CB8AC3E}">
        <p14:creationId xmlns:p14="http://schemas.microsoft.com/office/powerpoint/2010/main" val="3931639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Option</a:t>
            </a:r>
            <a:r>
              <a:rPr lang="pt-PT" sz="3200" b="1" dirty="0"/>
              <a:t> 2: </a:t>
            </a:r>
            <a:r>
              <a:rPr lang="pt-PT" sz="3200" b="1" dirty="0" err="1"/>
              <a:t>Fire</a:t>
            </a:r>
            <a:r>
              <a:rPr lang="pt-PT" sz="3200" b="1" dirty="0"/>
              <a:t> </a:t>
            </a:r>
            <a:r>
              <a:rPr lang="pt-PT" sz="3200" b="1" dirty="0" err="1"/>
              <a:t>Retardant</a:t>
            </a:r>
            <a:r>
              <a:rPr lang="pt-PT" sz="3200" b="1" dirty="0"/>
              <a:t> PIR</a:t>
            </a:r>
          </a:p>
          <a:p>
            <a:pPr lvl="0"/>
            <a:r>
              <a:rPr lang="pt-PT" sz="2000" b="1" dirty="0" err="1">
                <a:solidFill>
                  <a:prstClr val="black"/>
                </a:solidFill>
              </a:rPr>
              <a:t>Introduction</a:t>
            </a:r>
            <a:endParaRPr lang="pt-PT" sz="2000" b="1" dirty="0">
              <a:solidFill>
                <a:prstClr val="black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2C41B38-303F-4524-B07D-B76CCBDD574A}"/>
              </a:ext>
            </a:extLst>
          </p:cNvPr>
          <p:cNvSpPr txBox="1"/>
          <p:nvPr/>
        </p:nvSpPr>
        <p:spPr>
          <a:xfrm>
            <a:off x="838201" y="1644333"/>
            <a:ext cx="10978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Rigid foam obtained modified PIR to improve fire retardancy properties;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commercially available resins and additives and validation with standard PIR injection </a:t>
            </a:r>
            <a:r>
              <a:rPr lang="en-US" dirty="0" err="1"/>
              <a:t>equipments</a:t>
            </a:r>
            <a:r>
              <a:rPr lang="en-US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properties can be tailored considering different concentration of blowing agents, additives and resin cure conditions.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Estimated Solution cost: 50-150 CHF/m^2 (for 10cm thick foam)  </a:t>
            </a:r>
          </a:p>
        </p:txBody>
      </p:sp>
      <p:sp>
        <p:nvSpPr>
          <p:cNvPr id="15" name="Marcador de Posição do Número do Diapositivo 2">
            <a:extLst>
              <a:ext uri="{FF2B5EF4-FFF2-40B4-BE49-F238E27FC236}">
                <a16:creationId xmlns:a16="http://schemas.microsoft.com/office/drawing/2014/main" id="{1FD59F2B-C64B-431C-A0B2-4D418CF5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11</a:t>
            </a:fld>
            <a:endParaRPr lang="pt-PT" dirty="0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520850C1-480F-41B3-94F4-796E301AF76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568AECAA-084C-429F-A406-1EBF83388495}"/>
              </a:ext>
            </a:extLst>
          </p:cNvPr>
          <p:cNvGrpSpPr/>
          <p:nvPr/>
        </p:nvGrpSpPr>
        <p:grpSpPr>
          <a:xfrm>
            <a:off x="1930400" y="3089437"/>
            <a:ext cx="7658100" cy="3608238"/>
            <a:chOff x="1930400" y="3089437"/>
            <a:chExt cx="7658100" cy="3608238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00C3890F-03FB-42A1-A19B-165D1FBD59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b="12873"/>
            <a:stretch/>
          </p:blipFill>
          <p:spPr>
            <a:xfrm>
              <a:off x="1930400" y="3089437"/>
              <a:ext cx="7658100" cy="3274126"/>
            </a:xfrm>
            <a:prstGeom prst="rect">
              <a:avLst/>
            </a:prstGeom>
          </p:spPr>
        </p:pic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316DBD7B-20BE-40CB-9ADF-92E20ADD35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46011" t="91109"/>
            <a:stretch/>
          </p:blipFill>
          <p:spPr>
            <a:xfrm>
              <a:off x="5453988" y="6363562"/>
              <a:ext cx="4134512" cy="3341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110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BBD7BF69-E7B2-4356-AA1C-C14597657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7D7787A2-8C32-4658-B747-205CA95C5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extLst>
              <a:ext uri="{FF2B5EF4-FFF2-40B4-BE49-F238E27FC236}">
                <a16:creationId xmlns:a16="http://schemas.microsoft.com/office/drawing/2014/main" id="{77D88613-2C0F-49E6-AB64-B4FD8FEDB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29" y="127905"/>
            <a:ext cx="869042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FA0E2853-15A2-478C-B31A-0AA46000B7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BE6B89AC-EADF-47DE-BA1F-245B740B14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28C650D-44F4-424B-9C8F-FA3B8298D3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528325" y="189444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6C33EF59-A1F9-4B91-9BE0-5204509C1A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hlinkClick r:id="rId13"/>
            <a:extLst>
              <a:ext uri="{FF2B5EF4-FFF2-40B4-BE49-F238E27FC236}">
                <a16:creationId xmlns:a16="http://schemas.microsoft.com/office/drawing/2014/main" id="{452B79BF-C518-47B2-B931-E81F226B538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FF74A6B0-00BD-4DB3-8DF9-E1636278796A}"/>
              </a:ext>
            </a:extLst>
          </p:cNvPr>
          <p:cNvSpPr txBox="1"/>
          <p:nvPr/>
        </p:nvSpPr>
        <p:spPr>
          <a:xfrm>
            <a:off x="9185850" y="1791739"/>
            <a:ext cx="28378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Real scale prototyping (20-50 demonstrators for assembly)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Testing real scale prototyping (Flammability + Mechanical)</a:t>
            </a:r>
            <a:endParaRPr lang="en-US" sz="1600" dirty="0"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</a:rPr>
              <a:t>Assembly and </a:t>
            </a:r>
            <a:r>
              <a:rPr lang="en-US" sz="1600" dirty="0"/>
              <a:t>validation of component/material solution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Production of material for prototyping (2X36m)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Qualification and selection of certifiable producers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269ACDD7-B788-4E1F-AE75-84214323C1E8}"/>
              </a:ext>
            </a:extLst>
          </p:cNvPr>
          <p:cNvSpPr txBox="1"/>
          <p:nvPr/>
        </p:nvSpPr>
        <p:spPr>
          <a:xfrm>
            <a:off x="2366120" y="1574574"/>
            <a:ext cx="681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Selection of most promising  PIR´s and additives</a:t>
            </a:r>
            <a:endParaRPr lang="en-US" dirty="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03C2385D-5295-488C-B86E-7190AD8D3C95}"/>
              </a:ext>
            </a:extLst>
          </p:cNvPr>
          <p:cNvSpPr txBox="1"/>
          <p:nvPr/>
        </p:nvSpPr>
        <p:spPr>
          <a:xfrm>
            <a:off x="447074" y="768623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2: </a:t>
            </a:r>
            <a:r>
              <a:rPr lang="pt-PT" sz="3200" b="1" dirty="0" err="1"/>
              <a:t>Fire</a:t>
            </a:r>
            <a:r>
              <a:rPr lang="pt-PT" sz="3200" b="1" dirty="0"/>
              <a:t> </a:t>
            </a:r>
            <a:r>
              <a:rPr lang="pt-PT" sz="3200" b="1" dirty="0" err="1"/>
              <a:t>Retardant</a:t>
            </a:r>
            <a:r>
              <a:rPr lang="pt-PT" sz="3200" b="1" dirty="0"/>
              <a:t> PIR</a:t>
            </a:r>
          </a:p>
          <a:p>
            <a:r>
              <a:rPr lang="pt-PT" sz="2000" b="1" dirty="0" err="1">
                <a:solidFill>
                  <a:prstClr val="black"/>
                </a:solidFill>
              </a:rPr>
              <a:t>Development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and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application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r>
              <a:rPr lang="pt-PT" sz="2000" b="1" dirty="0" err="1">
                <a:solidFill>
                  <a:prstClr val="black"/>
                </a:solidFill>
              </a:rPr>
              <a:t>roadmap</a:t>
            </a:r>
            <a:endParaRPr lang="pt-PT" sz="3200" b="1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49F15C55-9770-4715-9004-62440646615C}"/>
              </a:ext>
            </a:extLst>
          </p:cNvPr>
          <p:cNvSpPr txBox="1"/>
          <p:nvPr/>
        </p:nvSpPr>
        <p:spPr>
          <a:xfrm>
            <a:off x="9088405" y="4969291"/>
            <a:ext cx="302257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Estimated Market Costs:</a:t>
            </a:r>
          </a:p>
          <a:p>
            <a:r>
              <a:rPr lang="en-US" sz="1400" dirty="0"/>
              <a:t>R&amp;D  -  70.560,00€ (9,8 Person-Month)</a:t>
            </a:r>
          </a:p>
          <a:p>
            <a:r>
              <a:rPr lang="en-US" sz="1400" dirty="0"/>
              <a:t>Characterization*- 7.000,00€</a:t>
            </a:r>
          </a:p>
          <a:p>
            <a:r>
              <a:rPr lang="en-US" sz="1400" dirty="0"/>
              <a:t>Materials, tools and consumables – 14.000,00€</a:t>
            </a:r>
          </a:p>
          <a:p>
            <a:r>
              <a:rPr lang="en-US" sz="1400" b="1" dirty="0"/>
              <a:t>Total – 91.560,00€ 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D7EE3F42-7C20-4208-8AE0-AC414B674BFD}"/>
              </a:ext>
            </a:extLst>
          </p:cNvPr>
          <p:cNvSpPr txBox="1"/>
          <p:nvPr/>
        </p:nvSpPr>
        <p:spPr>
          <a:xfrm>
            <a:off x="9088404" y="6408770"/>
            <a:ext cx="31936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*CTE, UL94, Compression, Density, microscopy, Specific Heat </a:t>
            </a:r>
          </a:p>
        </p:txBody>
      </p:sp>
      <p:sp>
        <p:nvSpPr>
          <p:cNvPr id="52" name="Marcador de Posição do Número do Diapositivo 2">
            <a:extLst>
              <a:ext uri="{FF2B5EF4-FFF2-40B4-BE49-F238E27FC236}">
                <a16:creationId xmlns:a16="http://schemas.microsoft.com/office/drawing/2014/main" id="{80A25647-D8C4-4097-9C0D-BD0ADD59E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12</a:t>
            </a:fld>
            <a:endParaRPr lang="pt-PT" dirty="0"/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090929CE-3F97-48B0-8195-77CDA342559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602" t="13263" r="12051" b="12176"/>
          <a:stretch/>
        </p:blipFill>
        <p:spPr>
          <a:xfrm>
            <a:off x="4774101" y="1226694"/>
            <a:ext cx="362953" cy="365126"/>
          </a:xfrm>
          <a:prstGeom prst="rect">
            <a:avLst/>
          </a:prstGeom>
        </p:spPr>
      </p:pic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ED62E08B-95CD-4E56-AAEE-30413B6A5E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750429"/>
              </p:ext>
            </p:extLst>
          </p:nvPr>
        </p:nvGraphicFramePr>
        <p:xfrm>
          <a:off x="168275" y="1895475"/>
          <a:ext cx="8770938" cy="478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Worksheet" r:id="rId16" imgW="10850738" imgH="5768395" progId="Excel.Sheet.12">
                  <p:embed/>
                </p:oleObj>
              </mc:Choice>
              <mc:Fallback>
                <p:oleObj name="Worksheet" r:id="rId16" imgW="10850738" imgH="576839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68275" y="1895475"/>
                        <a:ext cx="8770938" cy="4789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65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8F70F4FB-96D2-4E39-BDC9-87ADBA9D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99123" y="3562264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13</a:t>
            </a:fld>
            <a:endParaRPr lang="pt-PT"/>
          </a:p>
        </p:txBody>
      </p:sp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2AFB579F-BA3B-4942-8434-5F089F16A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CA525C7F-63E8-4C84-8AF9-10C439E1E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B098D7AA-4D78-4685-B792-98A4521CC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8B515248-5C9F-4F21-BA30-5C52DE3A01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390D1EDC-D7B9-4AF3-B651-DE562E24F1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74611209-5CA6-41EE-B4C3-DD416085DD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41EE8A0-D3C1-40AC-99C9-AA262A2ACD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extLst>
              <a:ext uri="{FF2B5EF4-FFF2-40B4-BE49-F238E27FC236}">
                <a16:creationId xmlns:a16="http://schemas.microsoft.com/office/drawing/2014/main" id="{158D7BB6-A5F5-4467-BEF0-40B98532F0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2AD244B5-0A2E-4928-8C87-D22C065DB667}"/>
              </a:ext>
            </a:extLst>
          </p:cNvPr>
          <p:cNvSpPr/>
          <p:nvPr/>
        </p:nvSpPr>
        <p:spPr>
          <a:xfrm rot="16200000">
            <a:off x="936221" y="3187614"/>
            <a:ext cx="2675105" cy="7493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WP1 - Specifications and materials survey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7A480D67-5F50-4B16-BEA1-D96C1DA3DB63}"/>
              </a:ext>
            </a:extLst>
          </p:cNvPr>
          <p:cNvSpPr/>
          <p:nvPr/>
        </p:nvSpPr>
        <p:spPr>
          <a:xfrm>
            <a:off x="2772383" y="2224711"/>
            <a:ext cx="2869660" cy="26751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WP2 - </a:t>
            </a:r>
            <a:r>
              <a:rPr lang="en-GB" b="1" dirty="0" err="1">
                <a:solidFill>
                  <a:schemeClr val="tx1"/>
                </a:solidFill>
              </a:rPr>
              <a:t>Furanic</a:t>
            </a:r>
            <a:r>
              <a:rPr lang="en-GB" b="1" dirty="0">
                <a:solidFill>
                  <a:schemeClr val="tx1"/>
                </a:solidFill>
              </a:rPr>
              <a:t>-cork </a:t>
            </a:r>
            <a:r>
              <a:rPr lang="en-GB" b="1" dirty="0" err="1">
                <a:solidFill>
                  <a:schemeClr val="tx1"/>
                </a:solidFill>
              </a:rPr>
              <a:t>biocomposite</a:t>
            </a:r>
            <a:r>
              <a:rPr lang="en-GB" b="1" dirty="0">
                <a:solidFill>
                  <a:schemeClr val="tx1"/>
                </a:solidFill>
              </a:rPr>
              <a:t> rigid foam 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048D56CB-86A0-464E-A843-4C721343C99F}"/>
              </a:ext>
            </a:extLst>
          </p:cNvPr>
          <p:cNvSpPr/>
          <p:nvPr/>
        </p:nvSpPr>
        <p:spPr>
          <a:xfrm>
            <a:off x="5766002" y="2224711"/>
            <a:ext cx="3547354" cy="26751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WP3 - Fire Retardant PIR 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F415AECD-EC52-4976-9F46-FAF5F567768C}"/>
              </a:ext>
            </a:extLst>
          </p:cNvPr>
          <p:cNvSpPr/>
          <p:nvPr/>
        </p:nvSpPr>
        <p:spPr>
          <a:xfrm rot="16200000">
            <a:off x="8456714" y="3187614"/>
            <a:ext cx="2675106" cy="7493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WP4 - Materials application 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707EE953-5DDE-458D-91FB-062C1F815AFF}"/>
              </a:ext>
            </a:extLst>
          </p:cNvPr>
          <p:cNvSpPr/>
          <p:nvPr/>
        </p:nvSpPr>
        <p:spPr>
          <a:xfrm>
            <a:off x="1899122" y="5038671"/>
            <a:ext cx="9125355" cy="74930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WP5 - </a:t>
            </a:r>
            <a:r>
              <a:rPr lang="pt-PT" b="1" dirty="0" err="1">
                <a:solidFill>
                  <a:schemeClr val="tx1"/>
                </a:solidFill>
              </a:rPr>
              <a:t>Technical</a:t>
            </a:r>
            <a:r>
              <a:rPr lang="pt-PT" b="1" dirty="0">
                <a:solidFill>
                  <a:schemeClr val="tx1"/>
                </a:solidFill>
              </a:rPr>
              <a:t> </a:t>
            </a:r>
            <a:r>
              <a:rPr lang="pt-PT" b="1" dirty="0" err="1">
                <a:solidFill>
                  <a:schemeClr val="tx1"/>
                </a:solidFill>
              </a:rPr>
              <a:t>and</a:t>
            </a:r>
            <a:r>
              <a:rPr lang="pt-PT" b="1" dirty="0">
                <a:solidFill>
                  <a:schemeClr val="tx1"/>
                </a:solidFill>
              </a:rPr>
              <a:t> </a:t>
            </a:r>
            <a:r>
              <a:rPr lang="pt-PT" b="1" dirty="0" err="1">
                <a:solidFill>
                  <a:schemeClr val="tx1"/>
                </a:solidFill>
              </a:rPr>
              <a:t>project</a:t>
            </a:r>
            <a:r>
              <a:rPr lang="pt-PT" b="1" dirty="0">
                <a:solidFill>
                  <a:schemeClr val="tx1"/>
                </a:solidFill>
              </a:rPr>
              <a:t> Management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7F7468B-61F7-4BC8-8D51-9EDAA2C67E03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/>
              <a:t>Project </a:t>
            </a:r>
            <a:r>
              <a:rPr lang="pt-PT" sz="3200" b="1" dirty="0" err="1"/>
              <a:t>Rationale</a:t>
            </a:r>
            <a:r>
              <a:rPr lang="pt-PT" sz="3200" b="1" dirty="0"/>
              <a:t> to </a:t>
            </a:r>
            <a:r>
              <a:rPr lang="pt-PT" sz="3200" b="1" dirty="0" err="1"/>
              <a:t>test</a:t>
            </a:r>
            <a:r>
              <a:rPr lang="pt-PT" sz="3200" b="1" dirty="0"/>
              <a:t> </a:t>
            </a:r>
            <a:r>
              <a:rPr lang="pt-PT" sz="3200" b="1" dirty="0" err="1"/>
              <a:t>both</a:t>
            </a:r>
            <a:r>
              <a:rPr lang="pt-PT" sz="3200" b="1" dirty="0"/>
              <a:t> </a:t>
            </a:r>
            <a:r>
              <a:rPr lang="pt-PT" sz="3200" b="1" dirty="0" err="1"/>
              <a:t>concepts</a:t>
            </a:r>
            <a:endParaRPr lang="pt-PT" sz="3200" b="1" dirty="0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B99C1784-43A0-48B9-B4CB-A7F5F8FBAE0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sp>
        <p:nvSpPr>
          <p:cNvPr id="25" name="Marcador de Posição do Número do Diapositivo 2">
            <a:extLst>
              <a:ext uri="{FF2B5EF4-FFF2-40B4-BE49-F238E27FC236}">
                <a16:creationId xmlns:a16="http://schemas.microsoft.com/office/drawing/2014/main" id="{50459303-C36C-46BF-BF68-F25F7434AF3F}"/>
              </a:ext>
            </a:extLst>
          </p:cNvPr>
          <p:cNvSpPr txBox="1">
            <a:spLocks/>
          </p:cNvSpPr>
          <p:nvPr/>
        </p:nvSpPr>
        <p:spPr>
          <a:xfrm>
            <a:off x="8610600" y="64739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8A3944A-9FEF-495C-B6B1-2A8BBB25F0BA}" type="slidenum">
              <a:rPr lang="pt-PT" smtClean="0"/>
              <a:pPr/>
              <a:t>13</a:t>
            </a:fld>
            <a:endParaRPr lang="pt-PT" dirty="0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BC3EA6BC-0CE9-4CA3-A03C-72096BC6251D}"/>
              </a:ext>
            </a:extLst>
          </p:cNvPr>
          <p:cNvSpPr/>
          <p:nvPr/>
        </p:nvSpPr>
        <p:spPr>
          <a:xfrm rot="16200000">
            <a:off x="9312275" y="3187614"/>
            <a:ext cx="2675106" cy="7493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WP6 – Prototype Assembly in CERN </a:t>
            </a:r>
          </a:p>
        </p:txBody>
      </p:sp>
    </p:spTree>
    <p:extLst>
      <p:ext uri="{BB962C8B-B14F-4D97-AF65-F5344CB8AC3E}">
        <p14:creationId xmlns:p14="http://schemas.microsoft.com/office/powerpoint/2010/main" val="316747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2AFB579F-BA3B-4942-8434-5F089F16A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CA525C7F-63E8-4C84-8AF9-10C439E1E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4"/>
            <a:extLst>
              <a:ext uri="{FF2B5EF4-FFF2-40B4-BE49-F238E27FC236}">
                <a16:creationId xmlns:a16="http://schemas.microsoft.com/office/drawing/2014/main" id="{B098D7AA-4D78-4685-B792-98A4521CC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6"/>
            <a:extLst>
              <a:ext uri="{FF2B5EF4-FFF2-40B4-BE49-F238E27FC236}">
                <a16:creationId xmlns:a16="http://schemas.microsoft.com/office/drawing/2014/main" id="{8B515248-5C9F-4F21-BA30-5C52DE3A01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8"/>
            <a:extLst>
              <a:ext uri="{FF2B5EF4-FFF2-40B4-BE49-F238E27FC236}">
                <a16:creationId xmlns:a16="http://schemas.microsoft.com/office/drawing/2014/main" id="{390D1EDC-D7B9-4AF3-B651-DE562E24F1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10"/>
            <a:extLst>
              <a:ext uri="{FF2B5EF4-FFF2-40B4-BE49-F238E27FC236}">
                <a16:creationId xmlns:a16="http://schemas.microsoft.com/office/drawing/2014/main" id="{74611209-5CA6-41EE-B4C3-DD416085DD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2"/>
            <a:extLst>
              <a:ext uri="{FF2B5EF4-FFF2-40B4-BE49-F238E27FC236}">
                <a16:creationId xmlns:a16="http://schemas.microsoft.com/office/drawing/2014/main" id="{941EE8A0-D3C1-40AC-99C9-AA262A2ACD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extLst>
              <a:ext uri="{FF2B5EF4-FFF2-40B4-BE49-F238E27FC236}">
                <a16:creationId xmlns:a16="http://schemas.microsoft.com/office/drawing/2014/main" id="{158D7BB6-A5F5-4467-BEF0-40B98532F02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B99C1784-43A0-48B9-B4CB-A7F5F8FBAE0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602" t="13263" r="12051" b="12176"/>
          <a:stretch/>
        </p:blipFill>
        <p:spPr>
          <a:xfrm>
            <a:off x="11221486" y="938741"/>
            <a:ext cx="715715" cy="720000"/>
          </a:xfrm>
          <a:prstGeom prst="rect">
            <a:avLst/>
          </a:prstGeom>
        </p:spPr>
      </p:pic>
      <p:sp>
        <p:nvSpPr>
          <p:cNvPr id="25" name="Marcador de Posição do Número do Diapositivo 2">
            <a:extLst>
              <a:ext uri="{FF2B5EF4-FFF2-40B4-BE49-F238E27FC236}">
                <a16:creationId xmlns:a16="http://schemas.microsoft.com/office/drawing/2014/main" id="{50459303-C36C-46BF-BF68-F25F7434AF3F}"/>
              </a:ext>
            </a:extLst>
          </p:cNvPr>
          <p:cNvSpPr txBox="1">
            <a:spLocks/>
          </p:cNvSpPr>
          <p:nvPr/>
        </p:nvSpPr>
        <p:spPr>
          <a:xfrm>
            <a:off x="8610600" y="64739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8A3944A-9FEF-495C-B6B1-2A8BBB25F0BA}" type="slidenum">
              <a:rPr lang="pt-PT" smtClean="0"/>
              <a:pPr/>
              <a:t>14</a:t>
            </a:fld>
            <a:endParaRPr lang="pt-PT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4985FAE-3C0A-4CC4-B5E5-C78B84251FB5}"/>
              </a:ext>
            </a:extLst>
          </p:cNvPr>
          <p:cNvSpPr txBox="1"/>
          <p:nvPr/>
        </p:nvSpPr>
        <p:spPr>
          <a:xfrm>
            <a:off x="8287602" y="3000443"/>
            <a:ext cx="3880421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Estimated Market Costs:</a:t>
            </a:r>
          </a:p>
          <a:p>
            <a:endParaRPr lang="en-US" sz="1600" dirty="0"/>
          </a:p>
          <a:p>
            <a:r>
              <a:rPr lang="en-US" sz="1600" dirty="0"/>
              <a:t>R&amp;D  -  120.960,00€</a:t>
            </a:r>
          </a:p>
          <a:p>
            <a:r>
              <a:rPr lang="en-US" sz="1600" dirty="0"/>
              <a:t>Characterization*  -  14.000,00€</a:t>
            </a:r>
          </a:p>
          <a:p>
            <a:r>
              <a:rPr lang="en-US" sz="1600" dirty="0"/>
              <a:t>Materials, tools and consumables  -  28.000,00€</a:t>
            </a:r>
          </a:p>
          <a:p>
            <a:endParaRPr lang="en-US" sz="1600" b="1" dirty="0"/>
          </a:p>
          <a:p>
            <a:r>
              <a:rPr lang="en-US" sz="1600" b="1" dirty="0"/>
              <a:t>Total  -  162.960,00€</a:t>
            </a:r>
            <a:endParaRPr lang="en-US" sz="1600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BB5CD93-033A-43BB-8F51-C47EA347E7E8}"/>
              </a:ext>
            </a:extLst>
          </p:cNvPr>
          <p:cNvSpPr txBox="1"/>
          <p:nvPr/>
        </p:nvSpPr>
        <p:spPr>
          <a:xfrm>
            <a:off x="8311579" y="5214647"/>
            <a:ext cx="39115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*CTE, UL94, Compression, Density, microscopy, Specific Heat </a:t>
            </a: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B0569F07-CC39-4968-8973-F1949A6D83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833111"/>
              </p:ext>
            </p:extLst>
          </p:nvPr>
        </p:nvGraphicFramePr>
        <p:xfrm>
          <a:off x="641350" y="938741"/>
          <a:ext cx="709453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Worksheet" r:id="rId16" imgW="10927293" imgH="8343876" progId="Excel.Sheet.12">
                  <p:embed/>
                </p:oleObj>
              </mc:Choice>
              <mc:Fallback>
                <p:oleObj name="Worksheet" r:id="rId16" imgW="10927293" imgH="83438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41350" y="938741"/>
                        <a:ext cx="709453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3188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2AFB579F-BA3B-4942-8434-5F089F16A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CA525C7F-63E8-4C84-8AF9-10C439E1E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B098D7AA-4D78-4685-B792-98A4521CC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8B515248-5C9F-4F21-BA30-5C52DE3A01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390D1EDC-D7B9-4AF3-B651-DE562E24F1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74611209-5CA6-41EE-B4C3-DD416085DD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41EE8A0-D3C1-40AC-99C9-AA262A2ACD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extLst>
              <a:ext uri="{FF2B5EF4-FFF2-40B4-BE49-F238E27FC236}">
                <a16:creationId xmlns:a16="http://schemas.microsoft.com/office/drawing/2014/main" id="{158D7BB6-A5F5-4467-BEF0-40B98532F0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87F7468B-61F7-4BC8-8D51-9EDAA2C67E03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/>
              <a:t>Project </a:t>
            </a:r>
            <a:r>
              <a:rPr lang="pt-PT" sz="3200" b="1" dirty="0" err="1"/>
              <a:t>Costs</a:t>
            </a:r>
            <a:r>
              <a:rPr lang="pt-PT" sz="3200" b="1" dirty="0"/>
              <a:t>:</a:t>
            </a:r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B99C1784-43A0-48B9-B4CB-A7F5F8FBAE0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sp>
        <p:nvSpPr>
          <p:cNvPr id="25" name="Marcador de Posição do Número do Diapositivo 2">
            <a:extLst>
              <a:ext uri="{FF2B5EF4-FFF2-40B4-BE49-F238E27FC236}">
                <a16:creationId xmlns:a16="http://schemas.microsoft.com/office/drawing/2014/main" id="{50459303-C36C-46BF-BF68-F25F7434AF3F}"/>
              </a:ext>
            </a:extLst>
          </p:cNvPr>
          <p:cNvSpPr txBox="1">
            <a:spLocks/>
          </p:cNvSpPr>
          <p:nvPr/>
        </p:nvSpPr>
        <p:spPr>
          <a:xfrm>
            <a:off x="8610600" y="64739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8A3944A-9FEF-495C-B6B1-2A8BBB25F0BA}" type="slidenum">
              <a:rPr lang="pt-PT" smtClean="0"/>
              <a:pPr/>
              <a:t>15</a:t>
            </a:fld>
            <a:endParaRPr lang="pt-PT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75F26A4-B2A1-4494-81E0-B6E594491CDC}"/>
              </a:ext>
            </a:extLst>
          </p:cNvPr>
          <p:cNvSpPr txBox="1"/>
          <p:nvPr/>
        </p:nvSpPr>
        <p:spPr>
          <a:xfrm>
            <a:off x="1462374" y="2353092"/>
            <a:ext cx="5985227" cy="1846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Estimated Market Costs:</a:t>
            </a:r>
          </a:p>
          <a:p>
            <a:endParaRPr lang="en-US" sz="1600" dirty="0"/>
          </a:p>
          <a:p>
            <a:r>
              <a:rPr lang="en-US" sz="1600" dirty="0"/>
              <a:t>R&amp;D  -  120.960,00€</a:t>
            </a:r>
          </a:p>
          <a:p>
            <a:r>
              <a:rPr lang="en-US" sz="1600" dirty="0"/>
              <a:t>Characterization*  -  14.000,00€</a:t>
            </a:r>
          </a:p>
          <a:p>
            <a:r>
              <a:rPr lang="en-US" sz="1600" dirty="0"/>
              <a:t>Materials, tools and consumables  -  28.000,00€</a:t>
            </a:r>
          </a:p>
          <a:p>
            <a:endParaRPr lang="en-US" sz="1600" b="1" dirty="0"/>
          </a:p>
          <a:p>
            <a:r>
              <a:rPr lang="en-US" sz="1600" b="1" dirty="0"/>
              <a:t>Total  -  162.960,00€</a:t>
            </a:r>
            <a:endParaRPr lang="en-US" sz="160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C20AFDC-F69B-405F-95F6-9564E78DD401}"/>
              </a:ext>
            </a:extLst>
          </p:cNvPr>
          <p:cNvSpPr txBox="1"/>
          <p:nvPr/>
        </p:nvSpPr>
        <p:spPr>
          <a:xfrm>
            <a:off x="1414299" y="4234526"/>
            <a:ext cx="60333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*CTE, UL94, Compression, Density, microscopy, Specific Heat </a:t>
            </a:r>
          </a:p>
        </p:txBody>
      </p:sp>
    </p:spTree>
    <p:extLst>
      <p:ext uri="{BB962C8B-B14F-4D97-AF65-F5344CB8AC3E}">
        <p14:creationId xmlns:p14="http://schemas.microsoft.com/office/powerpoint/2010/main" val="185199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The</a:t>
            </a:r>
            <a:r>
              <a:rPr lang="pt-PT" sz="3200" b="1" dirty="0"/>
              <a:t> Project</a:t>
            </a:r>
          </a:p>
        </p:txBody>
      </p:sp>
      <p:sp>
        <p:nvSpPr>
          <p:cNvPr id="23" name="Marcador de Posição do Número do Diapositivo 2">
            <a:extLst>
              <a:ext uri="{FF2B5EF4-FFF2-40B4-BE49-F238E27FC236}">
                <a16:creationId xmlns:a16="http://schemas.microsoft.com/office/drawing/2014/main" id="{764B926E-22A5-4902-8150-FA0D915A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2</a:t>
            </a:fld>
            <a:endParaRPr lang="pt-PT" dirty="0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84964B60-8754-4BA5-BD35-A16B29C78B9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7A754AF-67D1-42FE-81B9-38D75675659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79409" b="83523"/>
          <a:stretch/>
        </p:blipFill>
        <p:spPr>
          <a:xfrm>
            <a:off x="4797151" y="780981"/>
            <a:ext cx="2299685" cy="977536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FA8EE9B8-83B6-448B-8FBA-581A5EAA8475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08" t="20656"/>
          <a:stretch/>
        </p:blipFill>
        <p:spPr>
          <a:xfrm>
            <a:off x="1038416" y="1758517"/>
            <a:ext cx="10675041" cy="45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6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4">
            <a:extLst>
              <a:ext uri="{FF2B5EF4-FFF2-40B4-BE49-F238E27FC236}">
                <a16:creationId xmlns:a16="http://schemas.microsoft.com/office/drawing/2014/main" id="{51051A1A-6961-4B7F-994E-810220440F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9" b="1646"/>
          <a:stretch/>
        </p:blipFill>
        <p:spPr bwMode="auto">
          <a:xfrm>
            <a:off x="584410" y="1336556"/>
            <a:ext cx="11023180" cy="473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4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6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8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10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2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The</a:t>
            </a:r>
            <a:r>
              <a:rPr lang="pt-PT" sz="3200" b="1" dirty="0"/>
              <a:t> Project</a:t>
            </a:r>
          </a:p>
        </p:txBody>
      </p:sp>
      <p:sp>
        <p:nvSpPr>
          <p:cNvPr id="23" name="Marcador de Posição do Número do Diapositivo 2">
            <a:extLst>
              <a:ext uri="{FF2B5EF4-FFF2-40B4-BE49-F238E27FC236}">
                <a16:creationId xmlns:a16="http://schemas.microsoft.com/office/drawing/2014/main" id="{764B926E-22A5-4902-8150-FA0D915A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3</a:t>
            </a:fld>
            <a:endParaRPr lang="pt-PT" dirty="0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84964B60-8754-4BA5-BD35-A16B29C78B9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110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The</a:t>
            </a:r>
            <a:r>
              <a:rPr lang="pt-PT" sz="3200" b="1" dirty="0"/>
              <a:t> Project - Flame </a:t>
            </a:r>
            <a:r>
              <a:rPr lang="pt-PT" sz="3200" b="1" dirty="0" err="1"/>
              <a:t>Retardant</a:t>
            </a:r>
            <a:r>
              <a:rPr lang="pt-PT" sz="3200" b="1" dirty="0"/>
              <a:t> </a:t>
            </a:r>
            <a:r>
              <a:rPr lang="pt-PT" sz="3200" b="1" dirty="0" err="1"/>
              <a:t>Insulating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endParaRPr lang="pt-PT" sz="3200" b="1" dirty="0"/>
          </a:p>
        </p:txBody>
      </p:sp>
      <p:sp>
        <p:nvSpPr>
          <p:cNvPr id="23" name="Marcador de Posição do Número do Diapositivo 2">
            <a:extLst>
              <a:ext uri="{FF2B5EF4-FFF2-40B4-BE49-F238E27FC236}">
                <a16:creationId xmlns:a16="http://schemas.microsoft.com/office/drawing/2014/main" id="{764B926E-22A5-4902-8150-FA0D915A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4</a:t>
            </a:fld>
            <a:endParaRPr lang="pt-PT" dirty="0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84964B60-8754-4BA5-BD35-A16B29C78B9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pic>
        <p:nvPicPr>
          <p:cNvPr id="3074" name="Imagem 13">
            <a:extLst>
              <a:ext uri="{FF2B5EF4-FFF2-40B4-BE49-F238E27FC236}">
                <a16:creationId xmlns:a16="http://schemas.microsoft.com/office/drawing/2014/main" id="{300EE973-A871-4D3D-9FFA-257474BDCD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1" b="23814"/>
          <a:stretch/>
        </p:blipFill>
        <p:spPr bwMode="auto">
          <a:xfrm>
            <a:off x="633593" y="1562618"/>
            <a:ext cx="9745735" cy="44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657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sector - Flame </a:t>
            </a:r>
            <a:r>
              <a:rPr lang="pt-PT" sz="3200" b="1" dirty="0" err="1"/>
              <a:t>Retardant</a:t>
            </a:r>
            <a:r>
              <a:rPr lang="pt-PT" sz="3200" b="1" dirty="0"/>
              <a:t> </a:t>
            </a:r>
            <a:r>
              <a:rPr lang="pt-PT" sz="3200" b="1" dirty="0" err="1"/>
              <a:t>Insulating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endParaRPr lang="pt-PT" sz="3200" b="1" dirty="0"/>
          </a:p>
        </p:txBody>
      </p:sp>
      <p:sp>
        <p:nvSpPr>
          <p:cNvPr id="23" name="Marcador de Posição do Número do Diapositivo 2">
            <a:extLst>
              <a:ext uri="{FF2B5EF4-FFF2-40B4-BE49-F238E27FC236}">
                <a16:creationId xmlns:a16="http://schemas.microsoft.com/office/drawing/2014/main" id="{764B926E-22A5-4902-8150-FA0D915A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5</a:t>
            </a:fld>
            <a:endParaRPr lang="pt-PT" dirty="0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84964B60-8754-4BA5-BD35-A16B29C78B9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36EDE187-5DD7-4D64-8BA2-8FF1B0E26A27}"/>
              </a:ext>
            </a:extLst>
          </p:cNvPr>
          <p:cNvGrpSpPr/>
          <p:nvPr/>
        </p:nvGrpSpPr>
        <p:grpSpPr>
          <a:xfrm>
            <a:off x="179635" y="1567496"/>
            <a:ext cx="11844103" cy="4829239"/>
            <a:chOff x="206829" y="1466627"/>
            <a:chExt cx="10983990" cy="4484345"/>
          </a:xfrm>
        </p:grpSpPr>
        <p:pic>
          <p:nvPicPr>
            <p:cNvPr id="3075" name="Imagem 15">
              <a:extLst>
                <a:ext uri="{FF2B5EF4-FFF2-40B4-BE49-F238E27FC236}">
                  <a16:creationId xmlns:a16="http://schemas.microsoft.com/office/drawing/2014/main" id="{6069BA32-B755-4724-A139-C4B327E1E7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86" b="1796"/>
            <a:stretch/>
          </p:blipFill>
          <p:spPr bwMode="auto">
            <a:xfrm>
              <a:off x="206829" y="1466627"/>
              <a:ext cx="9903378" cy="43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6BE3D946-84F7-47A2-B193-1D7B5D3D7E2C}"/>
                </a:ext>
              </a:extLst>
            </p:cNvPr>
            <p:cNvSpPr/>
            <p:nvPr/>
          </p:nvSpPr>
          <p:spPr>
            <a:xfrm>
              <a:off x="2721241" y="5585847"/>
              <a:ext cx="8469578" cy="36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40E3FD-6BE2-40D4-B3EE-AE4F0817A9B2}"/>
              </a:ext>
            </a:extLst>
          </p:cNvPr>
          <p:cNvSpPr txBox="1"/>
          <p:nvPr/>
        </p:nvSpPr>
        <p:spPr>
          <a:xfrm>
            <a:off x="556146" y="2442257"/>
            <a:ext cx="5740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b="1" dirty="0"/>
              <a:t>1.5 m </a:t>
            </a:r>
            <a:r>
              <a:rPr lang="pt-PT" sz="1600" b="1" dirty="0" err="1"/>
              <a:t>long</a:t>
            </a:r>
            <a:r>
              <a:rPr lang="pt-PT" sz="1600" b="1" dirty="0"/>
              <a:t> interior </a:t>
            </a:r>
            <a:r>
              <a:rPr lang="pt-PT" sz="1600" b="1" dirty="0" err="1"/>
              <a:t>insulation</a:t>
            </a:r>
            <a:r>
              <a:rPr lang="pt-PT" sz="1600" b="1" dirty="0"/>
              <a:t> </a:t>
            </a:r>
            <a:r>
              <a:rPr lang="pt-PT" sz="1600" b="1" dirty="0" err="1"/>
              <a:t>sectors</a:t>
            </a:r>
            <a:r>
              <a:rPr lang="pt-PT" sz="1600" b="1" dirty="0"/>
              <a:t> with 5cm </a:t>
            </a:r>
            <a:r>
              <a:rPr lang="pt-PT" sz="1600" b="1" dirty="0" err="1"/>
              <a:t>thickness</a:t>
            </a:r>
            <a:endParaRPr lang="pt-PT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b="1" dirty="0"/>
              <a:t>3 m </a:t>
            </a:r>
            <a:r>
              <a:rPr lang="pt-PT" sz="1600" b="1" dirty="0" err="1"/>
              <a:t>long</a:t>
            </a:r>
            <a:r>
              <a:rPr lang="pt-PT" sz="1600" b="1" dirty="0"/>
              <a:t> (</a:t>
            </a:r>
            <a:r>
              <a:rPr lang="pt-PT" sz="1600" b="1" dirty="0" err="1"/>
              <a:t>or</a:t>
            </a:r>
            <a:r>
              <a:rPr lang="pt-PT" sz="1600" b="1" dirty="0"/>
              <a:t> </a:t>
            </a:r>
            <a:r>
              <a:rPr lang="pt-PT" sz="1600" b="1" dirty="0" err="1"/>
              <a:t>multiples</a:t>
            </a:r>
            <a:r>
              <a:rPr lang="pt-PT" sz="1600" b="1" dirty="0"/>
              <a:t>) </a:t>
            </a:r>
            <a:r>
              <a:rPr lang="pt-PT" sz="1600" b="1" dirty="0" err="1"/>
              <a:t>insulation</a:t>
            </a:r>
            <a:r>
              <a:rPr lang="pt-PT" sz="1600" b="1" dirty="0"/>
              <a:t> </a:t>
            </a:r>
            <a:r>
              <a:rPr lang="pt-PT" sz="1600" b="1" dirty="0" err="1"/>
              <a:t>sectors</a:t>
            </a:r>
            <a:r>
              <a:rPr lang="pt-PT" sz="1600" b="1" dirty="0"/>
              <a:t> with 5 mm </a:t>
            </a:r>
            <a:r>
              <a:rPr lang="pt-PT" sz="1600" b="1" dirty="0" err="1"/>
              <a:t>thickness</a:t>
            </a:r>
            <a:endParaRPr lang="pt-PT" sz="1600" b="1" dirty="0"/>
          </a:p>
        </p:txBody>
      </p:sp>
      <p:pic>
        <p:nvPicPr>
          <p:cNvPr id="17" name="Imagem 15">
            <a:extLst>
              <a:ext uri="{FF2B5EF4-FFF2-40B4-BE49-F238E27FC236}">
                <a16:creationId xmlns:a16="http://schemas.microsoft.com/office/drawing/2014/main" id="{164CFAA8-8FDE-49CD-A388-0F84F187AC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31" b="1344"/>
          <a:stretch/>
        </p:blipFill>
        <p:spPr bwMode="auto">
          <a:xfrm>
            <a:off x="332035" y="3027031"/>
            <a:ext cx="10678873" cy="336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769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sector - Flame </a:t>
            </a:r>
            <a:r>
              <a:rPr lang="pt-PT" sz="3200" b="1" dirty="0" err="1"/>
              <a:t>Retardant</a:t>
            </a:r>
            <a:r>
              <a:rPr lang="pt-PT" sz="3200" b="1" dirty="0"/>
              <a:t> </a:t>
            </a:r>
            <a:r>
              <a:rPr lang="pt-PT" sz="3200" b="1" dirty="0" err="1"/>
              <a:t>Insulating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endParaRPr lang="pt-PT" sz="3200" b="1" dirty="0"/>
          </a:p>
        </p:txBody>
      </p:sp>
      <p:sp>
        <p:nvSpPr>
          <p:cNvPr id="23" name="Marcador de Posição do Número do Diapositivo 2">
            <a:extLst>
              <a:ext uri="{FF2B5EF4-FFF2-40B4-BE49-F238E27FC236}">
                <a16:creationId xmlns:a16="http://schemas.microsoft.com/office/drawing/2014/main" id="{764B926E-22A5-4902-8150-FA0D915A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6</a:t>
            </a:fld>
            <a:endParaRPr lang="pt-PT" dirty="0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84964B60-8754-4BA5-BD35-A16B29C78B9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  <p:pic>
        <p:nvPicPr>
          <p:cNvPr id="4098" name="Imagem 16">
            <a:extLst>
              <a:ext uri="{FF2B5EF4-FFF2-40B4-BE49-F238E27FC236}">
                <a16:creationId xmlns:a16="http://schemas.microsoft.com/office/drawing/2014/main" id="{31B3ABDD-004B-433F-8748-54CB297EE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" t="26670" r="1" b="1496"/>
          <a:stretch/>
        </p:blipFill>
        <p:spPr bwMode="auto">
          <a:xfrm>
            <a:off x="522896" y="2025862"/>
            <a:ext cx="10563812" cy="407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85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7</a:t>
            </a:fld>
            <a:endParaRPr lang="pt-PT" dirty="0"/>
          </a:p>
        </p:txBody>
      </p:sp>
      <p:pic>
        <p:nvPicPr>
          <p:cNvPr id="18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Picture 2" descr="Corticeira Amorim – Wikipédia, a enciclopédia livre"/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7" y="822272"/>
            <a:ext cx="862208" cy="6035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D70EFA9-2B63-4632-8C8E-D611191E4A72}"/>
              </a:ext>
            </a:extLst>
          </p:cNvPr>
          <p:cNvSpPr txBox="1"/>
          <p:nvPr/>
        </p:nvSpPr>
        <p:spPr>
          <a:xfrm>
            <a:off x="447074" y="751781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1: </a:t>
            </a:r>
            <a:r>
              <a:rPr lang="pt-PT" sz="3200" b="1" dirty="0" err="1"/>
              <a:t>Furanic-cork</a:t>
            </a:r>
            <a:r>
              <a:rPr lang="pt-PT" sz="3200" b="1" dirty="0"/>
              <a:t> </a:t>
            </a:r>
            <a:r>
              <a:rPr lang="pt-PT" sz="3200" b="1" dirty="0" err="1"/>
              <a:t>biocomposite</a:t>
            </a:r>
            <a:r>
              <a:rPr lang="pt-PT" sz="3200" b="1" dirty="0"/>
              <a:t> </a:t>
            </a:r>
            <a:r>
              <a:rPr lang="pt-PT" sz="3200" b="1" dirty="0" err="1"/>
              <a:t>rigid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r>
              <a:rPr lang="pt-PT" sz="3200" b="1" dirty="0"/>
              <a:t> </a:t>
            </a:r>
          </a:p>
          <a:p>
            <a:pPr lvl="0"/>
            <a:r>
              <a:rPr lang="pt-PT" sz="2000" b="1" dirty="0" err="1">
                <a:solidFill>
                  <a:prstClr val="black"/>
                </a:solidFill>
              </a:rPr>
              <a:t>Introduction</a:t>
            </a:r>
            <a:endParaRPr lang="pt-PT" sz="2000" b="1" dirty="0">
              <a:solidFill>
                <a:prstClr val="black"/>
              </a:solidFill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42D61C72-E447-489F-AE45-9D33E9932076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7" y="3811681"/>
            <a:ext cx="3962815" cy="21185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2C41B38-303F-4524-B07D-B76CCBDD574A}"/>
              </a:ext>
            </a:extLst>
          </p:cNvPr>
          <p:cNvSpPr txBox="1"/>
          <p:nvPr/>
        </p:nvSpPr>
        <p:spPr>
          <a:xfrm>
            <a:off x="838201" y="1637270"/>
            <a:ext cx="109785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Rigid foam obtained from the chemical expansion of </a:t>
            </a:r>
            <a:r>
              <a:rPr lang="en-US" dirty="0" err="1"/>
              <a:t>furanic</a:t>
            </a:r>
            <a:r>
              <a:rPr lang="en-US" dirty="0"/>
              <a:t> bio-resin, with the incorporation of cork particles;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under-development (PIEP and ACC-Amorim Cork Composites) with outstanding fire-resistance and mechanical properties;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Material properties can be tailored considering different concentration of blowing agents, cork weight/granulometry and resin cure conditions.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Estimated Solution cost: ~25 CHF/m^2 (for 10cm thick foam)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065C2238-5849-4615-95AC-9F2D16B10620}"/>
              </a:ext>
            </a:extLst>
          </p:cNvPr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52" y="4183178"/>
            <a:ext cx="2672327" cy="1736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EEF23EC-0855-4145-A3B3-4DE6B84868B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43399" y="4055901"/>
            <a:ext cx="4373334" cy="1874286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94D7D8D9-CEAF-40F7-8757-6E292456490B}"/>
              </a:ext>
            </a:extLst>
          </p:cNvPr>
          <p:cNvSpPr txBox="1"/>
          <p:nvPr/>
        </p:nvSpPr>
        <p:spPr>
          <a:xfrm>
            <a:off x="838201" y="5962224"/>
            <a:ext cx="5494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Furanic</a:t>
            </a:r>
            <a:r>
              <a:rPr lang="en-US" sz="1200" dirty="0"/>
              <a:t> cork-</a:t>
            </a:r>
            <a:r>
              <a:rPr lang="en-US" sz="1200" dirty="0" err="1"/>
              <a:t>biocomposite</a:t>
            </a:r>
            <a:r>
              <a:rPr lang="en-US" sz="1200" dirty="0"/>
              <a:t> after flammability test- self-extinguishable  with HBF, HF-1 classification following standard UL-94)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1CFC35B-A325-4A9C-AB52-FE3154C0B9FE}"/>
              </a:ext>
            </a:extLst>
          </p:cNvPr>
          <p:cNvSpPr txBox="1"/>
          <p:nvPr/>
        </p:nvSpPr>
        <p:spPr>
          <a:xfrm>
            <a:off x="6959969" y="5983105"/>
            <a:ext cx="5192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Uniaxial compression of three different </a:t>
            </a:r>
            <a:r>
              <a:rPr lang="en-US" sz="1200" dirty="0" err="1"/>
              <a:t>furanic</a:t>
            </a:r>
            <a:r>
              <a:rPr lang="en-US" sz="1200" dirty="0"/>
              <a:t> rigid foams. II-C2(10) and  II-C2(12) contain cork granules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17C916FB-2344-4DC8-80A9-B6F2C85D0508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50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ED517052-C048-423A-B4E3-A63E91C3F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82BF8BD2-8611-4D94-B0C5-0D2A56DEC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42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3"/>
            <a:extLst>
              <a:ext uri="{FF2B5EF4-FFF2-40B4-BE49-F238E27FC236}">
                <a16:creationId xmlns:a16="http://schemas.microsoft.com/office/drawing/2014/main" id="{711A9021-53D5-452E-B10E-5C69118AD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5"/>
            <a:extLst>
              <a:ext uri="{FF2B5EF4-FFF2-40B4-BE49-F238E27FC236}">
                <a16:creationId xmlns:a16="http://schemas.microsoft.com/office/drawing/2014/main" id="{00D309ED-D6EA-498F-91AA-F38BD271F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7"/>
            <a:extLst>
              <a:ext uri="{FF2B5EF4-FFF2-40B4-BE49-F238E27FC236}">
                <a16:creationId xmlns:a16="http://schemas.microsoft.com/office/drawing/2014/main" id="{332FCF6B-9B34-4C53-BEF6-A087D5CA5C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8325" y="172602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9"/>
            <a:extLst>
              <a:ext uri="{FF2B5EF4-FFF2-40B4-BE49-F238E27FC236}">
                <a16:creationId xmlns:a16="http://schemas.microsoft.com/office/drawing/2014/main" id="{06117AFF-D5F5-4ECB-A21D-CEC5B316AF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1"/>
            <a:extLst>
              <a:ext uri="{FF2B5EF4-FFF2-40B4-BE49-F238E27FC236}">
                <a16:creationId xmlns:a16="http://schemas.microsoft.com/office/drawing/2014/main" id="{B7571EEC-F835-436B-90C9-D4299BEB22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m" descr="Imagem">
            <a:extLst>
              <a:ext uri="{FF2B5EF4-FFF2-40B4-BE49-F238E27FC236}">
                <a16:creationId xmlns:a16="http://schemas.microsoft.com/office/drawing/2014/main" id="{DCAF68F6-CC54-4BF4-B519-CDD0B7F090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29" y="111063"/>
            <a:ext cx="869042" cy="5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62141E3C-EC02-4C8B-970C-6A26F2907D08}"/>
              </a:ext>
            </a:extLst>
          </p:cNvPr>
          <p:cNvSpPr txBox="1"/>
          <p:nvPr/>
        </p:nvSpPr>
        <p:spPr>
          <a:xfrm>
            <a:off x="447074" y="751781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Pilot</a:t>
            </a:r>
            <a:r>
              <a:rPr lang="pt-PT" sz="3200" b="1" dirty="0"/>
              <a:t> 1: </a:t>
            </a:r>
            <a:r>
              <a:rPr lang="pt-PT" sz="3200" b="1" dirty="0" err="1"/>
              <a:t>Furanic-cork</a:t>
            </a:r>
            <a:r>
              <a:rPr lang="pt-PT" sz="3200" b="1" dirty="0"/>
              <a:t> </a:t>
            </a:r>
            <a:r>
              <a:rPr lang="pt-PT" sz="3200" b="1" dirty="0" err="1"/>
              <a:t>biocomposite</a:t>
            </a:r>
            <a:r>
              <a:rPr lang="pt-PT" sz="3200" b="1" dirty="0"/>
              <a:t> </a:t>
            </a:r>
            <a:r>
              <a:rPr lang="pt-PT" sz="3200" b="1" dirty="0" err="1"/>
              <a:t>rigid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r>
              <a:rPr lang="pt-PT" sz="3200" b="1" dirty="0"/>
              <a:t> </a:t>
            </a:r>
          </a:p>
          <a:p>
            <a:pPr lvl="0"/>
            <a:r>
              <a:rPr lang="pt-PT" sz="2000" b="1" dirty="0" err="1">
                <a:solidFill>
                  <a:prstClr val="black"/>
                </a:solidFill>
              </a:rPr>
              <a:t>Introduction</a:t>
            </a:r>
            <a:endParaRPr lang="pt-PT" sz="2000" b="1" dirty="0">
              <a:solidFill>
                <a:prstClr val="black"/>
              </a:solidFill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D111C6B-7E04-4EFD-BE97-AB02FADF4FD3}"/>
              </a:ext>
            </a:extLst>
          </p:cNvPr>
          <p:cNvSpPr txBox="1"/>
          <p:nvPr/>
        </p:nvSpPr>
        <p:spPr>
          <a:xfrm>
            <a:off x="1925992" y="6424745"/>
            <a:ext cx="8108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Vídeo </a:t>
            </a:r>
            <a:r>
              <a:rPr lang="pt-PT" dirty="0" err="1"/>
              <a:t>of</a:t>
            </a:r>
            <a:r>
              <a:rPr lang="pt-PT" dirty="0"/>
              <a:t> a standard </a:t>
            </a:r>
            <a:r>
              <a:rPr lang="pt-PT" dirty="0" err="1"/>
              <a:t>test</a:t>
            </a:r>
            <a:r>
              <a:rPr lang="pt-PT" dirty="0"/>
              <a:t>  for a </a:t>
            </a:r>
            <a:r>
              <a:rPr lang="pt-PT" dirty="0" err="1"/>
              <a:t>combustible</a:t>
            </a:r>
            <a:r>
              <a:rPr lang="pt-PT" dirty="0"/>
              <a:t> material in:  </a:t>
            </a:r>
            <a:r>
              <a:rPr lang="pt-PT" dirty="0">
                <a:hlinkClick r:id="rId14"/>
              </a:rPr>
              <a:t>https://fb.watch/rX8rBR7jR_/</a:t>
            </a:r>
            <a:endParaRPr lang="pt-PT" dirty="0"/>
          </a:p>
          <a:p>
            <a:endParaRPr lang="pt-PT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83202485-04C2-4C57-95E7-A8C8DFB3A1B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623457" y="2696231"/>
            <a:ext cx="6629399" cy="3728514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848B74C5-434E-4E08-8ACB-6AA5E88D8933}"/>
              </a:ext>
            </a:extLst>
          </p:cNvPr>
          <p:cNvSpPr txBox="1"/>
          <p:nvPr/>
        </p:nvSpPr>
        <p:spPr>
          <a:xfrm>
            <a:off x="838201" y="2019078"/>
            <a:ext cx="1097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Flammability tests following the standard UL94.</a:t>
            </a:r>
          </a:p>
        </p:txBody>
      </p:sp>
      <p:pic>
        <p:nvPicPr>
          <p:cNvPr id="19" name="Picture 2" descr="Corticeira Amorim – Wikipédia, a enciclopédia livre">
            <a:extLst>
              <a:ext uri="{FF2B5EF4-FFF2-40B4-BE49-F238E27FC236}">
                <a16:creationId xmlns:a16="http://schemas.microsoft.com/office/drawing/2014/main" id="{E4B5C2D0-8127-4000-B01F-2439633DE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307" y="822272"/>
            <a:ext cx="862208" cy="6035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Marcador de Posição do Número do Diapositivo 2">
            <a:extLst>
              <a:ext uri="{FF2B5EF4-FFF2-40B4-BE49-F238E27FC236}">
                <a16:creationId xmlns:a16="http://schemas.microsoft.com/office/drawing/2014/main" id="{B1B31996-3AD3-44C2-B648-90FB5D608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8</a:t>
            </a:fld>
            <a:endParaRPr lang="pt-PT" dirty="0"/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9219079B-E978-4333-8F3F-5C04B02D56F8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97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" descr="Imagem">
            <a:extLst>
              <a:ext uri="{FF2B5EF4-FFF2-40B4-BE49-F238E27FC236}">
                <a16:creationId xmlns:a16="http://schemas.microsoft.com/office/drawing/2014/main" id="{5208368A-7ACC-45C9-B495-C0D67B365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" descr="Imagem">
            <a:extLst>
              <a:ext uri="{FF2B5EF4-FFF2-40B4-BE49-F238E27FC236}">
                <a16:creationId xmlns:a16="http://schemas.microsoft.com/office/drawing/2014/main" id="{74F339A5-E11E-43E4-873C-D20E0D3AE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4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m" descr="Imagem">
            <a:extLst>
              <a:ext uri="{FF2B5EF4-FFF2-40B4-BE49-F238E27FC236}">
                <a16:creationId xmlns:a16="http://schemas.microsoft.com/office/drawing/2014/main" id="{75F50ABD-7A64-4E4F-B593-7A4C3E627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29" y="127905"/>
            <a:ext cx="869042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m" descr="Imagem">
            <a:hlinkClick r:id="rId4"/>
            <a:extLst>
              <a:ext uri="{FF2B5EF4-FFF2-40B4-BE49-F238E27FC236}">
                <a16:creationId xmlns:a16="http://schemas.microsoft.com/office/drawing/2014/main" id="{0DB90BD0-22D8-41E1-BFE5-40B0F8532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8492" y="189444"/>
            <a:ext cx="44654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m" descr="Imagem">
            <a:hlinkClick r:id="rId6"/>
            <a:extLst>
              <a:ext uri="{FF2B5EF4-FFF2-40B4-BE49-F238E27FC236}">
                <a16:creationId xmlns:a16="http://schemas.microsoft.com/office/drawing/2014/main" id="{1AE95AD0-F4D3-42F3-9C21-6CF8442EC1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04193" y="189441"/>
            <a:ext cx="133082" cy="95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m" descr="Imagem">
            <a:hlinkClick r:id="rId8"/>
            <a:extLst>
              <a:ext uri="{FF2B5EF4-FFF2-40B4-BE49-F238E27FC236}">
                <a16:creationId xmlns:a16="http://schemas.microsoft.com/office/drawing/2014/main" id="{942C650F-AA0A-4EF9-A6E9-E30ED51121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28325" y="189444"/>
            <a:ext cx="102039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m" descr="Imagem">
            <a:hlinkClick r:id="rId10"/>
            <a:extLst>
              <a:ext uri="{FF2B5EF4-FFF2-40B4-BE49-F238E27FC236}">
                <a16:creationId xmlns:a16="http://schemas.microsoft.com/office/drawing/2014/main" id="{A9EE6438-E74B-4BCD-BF81-64FD9D08757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21411" y="189444"/>
            <a:ext cx="95322" cy="9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m" descr="Imagem">
            <a:hlinkClick r:id="rId12"/>
            <a:extLst>
              <a:ext uri="{FF2B5EF4-FFF2-40B4-BE49-F238E27FC236}">
                <a16:creationId xmlns:a16="http://schemas.microsoft.com/office/drawing/2014/main" id="{9AC4960A-782D-4828-B3B0-854731057F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907780" y="189444"/>
            <a:ext cx="115958" cy="9525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C7D9F582-68EF-4730-AF72-D057F3BC68F5}"/>
              </a:ext>
            </a:extLst>
          </p:cNvPr>
          <p:cNvSpPr txBox="1"/>
          <p:nvPr/>
        </p:nvSpPr>
        <p:spPr>
          <a:xfrm>
            <a:off x="447074" y="768623"/>
            <a:ext cx="112978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err="1"/>
              <a:t>Option</a:t>
            </a:r>
            <a:r>
              <a:rPr lang="pt-PT" sz="3200" b="1" dirty="0"/>
              <a:t> 1: </a:t>
            </a:r>
            <a:r>
              <a:rPr lang="pt-PT" sz="3200" b="1" dirty="0" err="1"/>
              <a:t>Furanic-cork</a:t>
            </a:r>
            <a:r>
              <a:rPr lang="pt-PT" sz="3200" b="1" dirty="0"/>
              <a:t> </a:t>
            </a:r>
            <a:r>
              <a:rPr lang="pt-PT" sz="3200" b="1" dirty="0" err="1"/>
              <a:t>biocomposite</a:t>
            </a:r>
            <a:r>
              <a:rPr lang="pt-PT" sz="3200" b="1" dirty="0"/>
              <a:t> </a:t>
            </a:r>
            <a:r>
              <a:rPr lang="pt-PT" sz="3200" b="1" dirty="0" err="1"/>
              <a:t>rigid</a:t>
            </a:r>
            <a:r>
              <a:rPr lang="pt-PT" sz="3200" b="1" dirty="0"/>
              <a:t> </a:t>
            </a:r>
            <a:r>
              <a:rPr lang="pt-PT" sz="3200" b="1" dirty="0" err="1"/>
              <a:t>foam</a:t>
            </a:r>
            <a:r>
              <a:rPr lang="pt-PT" sz="3200" b="1" dirty="0"/>
              <a:t> </a:t>
            </a:r>
          </a:p>
          <a:p>
            <a:r>
              <a:rPr lang="pt-PT" sz="2000" b="1" dirty="0">
                <a:solidFill>
                  <a:prstClr val="black"/>
                </a:solidFill>
              </a:rPr>
              <a:t>Steps </a:t>
            </a:r>
            <a:r>
              <a:rPr lang="pt-PT" sz="2000" b="1" dirty="0" err="1">
                <a:solidFill>
                  <a:prstClr val="black"/>
                </a:solidFill>
              </a:rPr>
              <a:t>until</a:t>
            </a:r>
            <a:r>
              <a:rPr lang="pt-PT" sz="2000" b="1" dirty="0">
                <a:solidFill>
                  <a:prstClr val="black"/>
                </a:solidFill>
              </a:rPr>
              <a:t> material </a:t>
            </a:r>
            <a:r>
              <a:rPr lang="pt-PT" sz="2000" b="1" dirty="0" err="1">
                <a:solidFill>
                  <a:prstClr val="black"/>
                </a:solidFill>
              </a:rPr>
              <a:t>qualification</a:t>
            </a:r>
            <a:r>
              <a:rPr lang="pt-PT" sz="2000" b="1" dirty="0">
                <a:solidFill>
                  <a:prstClr val="black"/>
                </a:solidFill>
              </a:rPr>
              <a:t> </a:t>
            </a:r>
            <a:endParaRPr lang="pt-PT" sz="3200" b="1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38F74C5-E02F-47AF-9E3A-64105A95980E}"/>
              </a:ext>
            </a:extLst>
          </p:cNvPr>
          <p:cNvSpPr txBox="1"/>
          <p:nvPr/>
        </p:nvSpPr>
        <p:spPr>
          <a:xfrm>
            <a:off x="838201" y="2019078"/>
            <a:ext cx="1088169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1) Full thermomechanical characterization for material compliance with specifications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Crushable plasticity-compression (with temperature dependency),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Thermal conductivity (with temperature dependency);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Specific heat;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CTE-Coefficient of thermal expansion (with temperature dependency);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HDT-Heat deflection temperature;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Glass transition temperature (</a:t>
            </a:r>
            <a:r>
              <a:rPr lang="en-US" dirty="0" err="1"/>
              <a:t>Tg</a:t>
            </a:r>
            <a:r>
              <a:rPr lang="en-US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Environmental (temperature and moisture)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Fire resistance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2) Material production scale-up;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3) Material constitutive modelling for the uncoupled thermal transient simulations and topological optimization of</a:t>
            </a:r>
          </a:p>
          <a:p>
            <a:r>
              <a:rPr lang="en-US" dirty="0"/>
              <a:t>the thermal insulation system.</a:t>
            </a:r>
          </a:p>
        </p:txBody>
      </p:sp>
      <p:sp>
        <p:nvSpPr>
          <p:cNvPr id="13" name="Marcador de Posição do Número do Diapositivo 2">
            <a:extLst>
              <a:ext uri="{FF2B5EF4-FFF2-40B4-BE49-F238E27FC236}">
                <a16:creationId xmlns:a16="http://schemas.microsoft.com/office/drawing/2014/main" id="{99DF0142-014E-465B-BFAF-536326338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3915"/>
            <a:ext cx="2743200" cy="365125"/>
          </a:xfrm>
        </p:spPr>
        <p:txBody>
          <a:bodyPr/>
          <a:lstStyle/>
          <a:p>
            <a:fld id="{68A3944A-9FEF-495C-B6B1-2A8BBB25F0BA}" type="slidenum">
              <a:rPr lang="pt-PT" smtClean="0"/>
              <a:t>9</a:t>
            </a:fld>
            <a:endParaRPr lang="pt-PT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2E95D5F-3705-4082-B6C9-4E84282C204A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602" t="13263" r="12051" b="12176"/>
          <a:stretch/>
        </p:blipFill>
        <p:spPr>
          <a:xfrm>
            <a:off x="33144" y="6115317"/>
            <a:ext cx="71571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499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0F7E66A61C564E8719BDBB031E5027" ma:contentTypeVersion="13" ma:contentTypeDescription="Create a new document." ma:contentTypeScope="" ma:versionID="4055578d7676792206e0704532c40ec1">
  <xsd:schema xmlns:xsd="http://www.w3.org/2001/XMLSchema" xmlns:xs="http://www.w3.org/2001/XMLSchema" xmlns:p="http://schemas.microsoft.com/office/2006/metadata/properties" xmlns:ns3="b5a0a32d-03a4-43da-89e9-42eced2c47da" xmlns:ns4="55acaa25-2d17-48c2-9be4-d1df31c5724f" targetNamespace="http://schemas.microsoft.com/office/2006/metadata/properties" ma:root="true" ma:fieldsID="986ce74bee5fd6b77dde6eeb2add6c13" ns3:_="" ns4:_="">
    <xsd:import namespace="b5a0a32d-03a4-43da-89e9-42eced2c47da"/>
    <xsd:import namespace="55acaa25-2d17-48c2-9be4-d1df31c5724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_activity" minOccurs="0"/>
                <xsd:element ref="ns4:MediaServiceObjectDetectorVersions" minOccurs="0"/>
                <xsd:element ref="ns4:MediaServiceSearchProperties" minOccurs="0"/>
                <xsd:element ref="ns4:MediaServiceDateTaken" minOccurs="0"/>
                <xsd:element ref="ns4:MediaServiceSystemTags" minOccurs="0"/>
                <xsd:element ref="ns4:MediaServiceGenerationTime" minOccurs="0"/>
                <xsd:element ref="ns4:MediaServiceEventHashCode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0a32d-03a4-43da-89e9-42eced2c47d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acaa25-2d17-48c2-9be4-d1df31c572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5acaa25-2d17-48c2-9be4-d1df31c5724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A630BB-75DD-48D6-A1C4-58814F2073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a0a32d-03a4-43da-89e9-42eced2c47da"/>
    <ds:schemaRef ds:uri="55acaa25-2d17-48c2-9be4-d1df31c572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20A809-93FC-455A-9FCF-51CD2968798A}">
  <ds:schemaRefs>
    <ds:schemaRef ds:uri="http://purl.org/dc/dcmitype/"/>
    <ds:schemaRef ds:uri="http://schemas.microsoft.com/office/2006/metadata/properties"/>
    <ds:schemaRef ds:uri="55acaa25-2d17-48c2-9be4-d1df31c5724f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5a0a32d-03a4-43da-89e9-42eced2c47d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78DB03-2F1E-4ACC-BEE4-E27CF61BB0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58705</TotalTime>
  <Words>700</Words>
  <Application>Microsoft Office PowerPoint</Application>
  <PresentationFormat>Ecrã Panorâmico</PresentationFormat>
  <Paragraphs>113</Paragraphs>
  <Slides>15</Slides>
  <Notes>1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Roboto Black</vt:lpstr>
      <vt:lpstr>Roboto Light</vt:lpstr>
      <vt:lpstr>Wingdings</vt:lpstr>
      <vt:lpstr>Tema do Office</vt:lpstr>
      <vt:lpstr>Worksheet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PIEP</dc:creator>
  <cp:lastModifiedBy>Pedro Mimoso</cp:lastModifiedBy>
  <cp:revision>498</cp:revision>
  <cp:lastPrinted>2022-07-12T11:33:03Z</cp:lastPrinted>
  <dcterms:created xsi:type="dcterms:W3CDTF">2022-05-26T10:19:02Z</dcterms:created>
  <dcterms:modified xsi:type="dcterms:W3CDTF">2025-08-27T09:21:31Z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0x010100870F7E66A61C564E8719BDBB031E5027</vt:lpwstr>
  </property>
</Properties>
</file>