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9" r:id="rId5"/>
    <p:sldId id="337" r:id="rId6"/>
    <p:sldId id="351" r:id="rId7"/>
    <p:sldId id="343" r:id="rId8"/>
    <p:sldId id="340" r:id="rId9"/>
    <p:sldId id="353" r:id="rId10"/>
    <p:sldId id="352" r:id="rId11"/>
    <p:sldId id="354" r:id="rId12"/>
    <p:sldId id="288" r:id="rId13"/>
    <p:sldId id="35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8C0A"/>
    <a:srgbClr val="F2F2F2"/>
    <a:srgbClr val="00B050"/>
    <a:srgbClr val="EFBE7D"/>
    <a:srgbClr val="43C279"/>
    <a:srgbClr val="696969"/>
    <a:srgbClr val="D3D3D3"/>
    <a:srgbClr val="80D8A8"/>
    <a:srgbClr val="328E78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58FBE-AE72-4CCC-9839-CB358AFF2B35}" v="322" dt="2025-08-27T10:57:14.00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9" autoAdjust="0"/>
    <p:restoredTop sz="90592" autoAdjust="0"/>
  </p:normalViewPr>
  <p:slideViewPr>
    <p:cSldViewPr snapToObjects="1">
      <p:cViewPr varScale="1">
        <p:scale>
          <a:sx n="115" d="100"/>
          <a:sy n="115" d="100"/>
        </p:scale>
        <p:origin x="31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2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01394-9C1D-F08C-2B89-DB55BC3EF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C8797A-C9C4-BE0A-B65A-B6CDE6A58B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449C8D-422C-E643-F426-AB60A52498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F599D-B5FB-AC23-0959-5DD708C9A0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87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AD441-DC05-2911-BCB8-C7749FD51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9CF2F0-308E-459A-6B56-87B54A046C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027DA1-06A0-F288-51D5-03190E229B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CAE563-5A54-9A12-F19D-9E9D43DE7F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47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400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4ED1E-08F0-F409-870F-7FEDB8CCD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4AF9E8-6996-5FBA-D2BD-25B16AAA46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9B044F-7237-D9AA-3162-5A2EF1B72C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5D228-1DEA-9A41-E444-39380FBB70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41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72028-6498-F12B-58E1-25C15BD85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3C7E07-2178-84A9-2749-73F88C0AC3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4919B6-123B-419B-4A71-C21202375A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0C3B3-DEF7-1D2F-9527-9509005715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84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7688" y="2244864"/>
            <a:ext cx="1728192" cy="1728192"/>
          </a:xfrm>
          <a:prstGeom prst="rect">
            <a:avLst/>
          </a:prstGeom>
        </p:spPr>
      </p:pic>
      <p:pic>
        <p:nvPicPr>
          <p:cNvPr id="2" name="Picture 4" descr="11_ET_horizontal_RGB SMALL.pdf">
            <a:extLst>
              <a:ext uri="{FF2B5EF4-FFF2-40B4-BE49-F238E27FC236}">
                <a16:creationId xmlns:a16="http://schemas.microsoft.com/office/drawing/2014/main" id="{64FA3922-9588-18AC-EBB1-926E244F92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6" y="2701451"/>
            <a:ext cx="4295624" cy="815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04/03/2024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CERN-PIEP meeting | CARLO SCARCIA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04/03/2024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04/03/2024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CERN-PIEP meeting | CARLO SCARCIA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 descr="11_ET_horizontal_RGB SMALL.pdf">
            <a:extLst>
              <a:ext uri="{FF2B5EF4-FFF2-40B4-BE49-F238E27FC236}">
                <a16:creationId xmlns:a16="http://schemas.microsoft.com/office/drawing/2014/main" id="{3F58416B-CB5C-4C4B-256E-B899903BDD9D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44" y="6425973"/>
            <a:ext cx="142240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84985"/>
            <a:ext cx="11376025" cy="504056"/>
          </a:xfrm>
        </p:spPr>
        <p:txBody>
          <a:bodyPr/>
          <a:lstStyle/>
          <a:p>
            <a:pPr algn="ctr"/>
            <a:r>
              <a:rPr lang="fr-FR" sz="3600" dirty="0"/>
              <a:t>Thermal insulation for the Einstein </a:t>
            </a:r>
            <a:r>
              <a:rPr lang="fr-FR" sz="3600" dirty="0" err="1"/>
              <a:t>Telescope</a:t>
            </a:r>
            <a:r>
              <a:rPr lang="fr-FR" sz="3600" dirty="0"/>
              <a:t> (ET)</a:t>
            </a:r>
            <a:br>
              <a:rPr lang="fr-FR" sz="3600" dirty="0"/>
            </a:br>
            <a:r>
              <a:rPr lang="fr-FR" sz="3600" dirty="0" err="1"/>
              <a:t>beam</a:t>
            </a:r>
            <a:r>
              <a:rPr lang="fr-FR" sz="3600" dirty="0"/>
              <a:t> pipe vacuum system</a:t>
            </a:r>
            <a:endParaRPr lang="en-US" sz="1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218547"/>
            <a:ext cx="11376026" cy="698775"/>
          </a:xfrm>
        </p:spPr>
        <p:txBody>
          <a:bodyPr/>
          <a:lstStyle/>
          <a:p>
            <a:pPr algn="l"/>
            <a:r>
              <a:rPr lang="en-US" sz="1800" dirty="0"/>
              <a:t>Carlo Scarcia on behalf of the ET beampipe vacuum studies group at CERN</a:t>
            </a:r>
          </a:p>
          <a:p>
            <a:pPr algn="l"/>
            <a:r>
              <a:rPr lang="en-GB" sz="1600" dirty="0"/>
              <a:t>CERN-PIEP meeting, 29</a:t>
            </a:r>
            <a:r>
              <a:rPr lang="en-GB" sz="1600" baseline="30000" dirty="0"/>
              <a:t>th</a:t>
            </a:r>
            <a:r>
              <a:rPr lang="en-GB" sz="1600" dirty="0"/>
              <a:t> August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5E8B0-12EC-2828-7F89-343C5C8F1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BB967-1727-D21B-B911-7876571BF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FF26B-6C74-2A06-0A22-AFEEF4A44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F81626-93D4-F0A6-F362-2CA1E2432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204" y="2219156"/>
            <a:ext cx="9259592" cy="24196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555C50-26F1-2099-AE77-AFBE6C090E0A}"/>
              </a:ext>
            </a:extLst>
          </p:cNvPr>
          <p:cNvSpPr txBox="1"/>
          <p:nvPr/>
        </p:nvSpPr>
        <p:spPr>
          <a:xfrm>
            <a:off x="1436058" y="4638844"/>
            <a:ext cx="6097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Source: KNAUF insulation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665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9" name="Title 2">
            <a:extLst>
              <a:ext uri="{FF2B5EF4-FFF2-40B4-BE49-F238E27FC236}">
                <a16:creationId xmlns:a16="http://schemas.microsoft.com/office/drawing/2014/main" id="{C906F9ED-09F1-5458-DB8A-79365148575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51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Why ET beampipes ultra high vacuum?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088906-F7B1-9F57-15B9-24EB57EBFE10}"/>
              </a:ext>
            </a:extLst>
          </p:cNvPr>
          <p:cNvSpPr txBox="1"/>
          <p:nvPr/>
        </p:nvSpPr>
        <p:spPr>
          <a:xfrm>
            <a:off x="407988" y="948297"/>
            <a:ext cx="1144074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ET beam pipes require ultra-high vacuum (UHV) to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minimise the noise due to gas pressure ﬂuctuations along the laser trajectory (scattering and photon phase shift).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D719E6-288B-BCA1-8A04-3F42B2DFA579}"/>
                  </a:ext>
                </a:extLst>
              </p:cNvPr>
              <p:cNvSpPr txBox="1"/>
              <p:nvPr/>
            </p:nvSpPr>
            <p:spPr bwMode="auto">
              <a:xfrm>
                <a:off x="407988" y="2315781"/>
                <a:ext cx="4979300" cy="8187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𝑆𝑡𝑟𝑎𝑖𝑛</m:t>
                      </m:r>
                      <m:d>
                        <m:dPr>
                          <m:ctrlPr>
                            <a:rPr lang="en-GB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rad>
                            <m:radPr>
                              <m:degHide m:val="on"/>
                              <m:ctrlPr>
                                <a:rPr lang="en-GB" i="1" noProof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GB" i="1" noProof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 noProof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4 </m:t>
                                  </m:r>
                                  <m:sSup>
                                    <m:sSupPr>
                                      <m:ctrlP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(2</m:t>
                                      </m:r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lang="en-GB" b="1" i="1" noProof="0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𝜶</m:t>
                                          </m:r>
                                        </m:e>
                                        <m:sub>
                                          <m:r>
                                            <a:rPr lang="en-GB" b="1" i="1" noProof="0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𝒊</m:t>
                                          </m:r>
                                        </m:sub>
                                      </m:sSub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p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i="1" noProof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GB" b="1" i="1" noProof="0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GB" b="1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a:rPr lang="en-GB" b="1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𝟎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en-GB" b="1" i="1" noProof="0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den>
                              </m:f>
                              <m:nary>
                                <m:naryPr>
                                  <m:ctrlPr>
                                    <a:rPr lang="en-GB" i="1" noProof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GB" i="1" noProof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i="1" noProof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b="1" i="1" noProof="0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1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𝝆</m:t>
                                          </m:r>
                                        </m:e>
                                        <m:sub>
                                          <m:r>
                                            <a:rPr lang="en-GB" b="1" i="1" noProof="0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𝒊</m:t>
                                          </m:r>
                                        </m:sub>
                                      </m:sSub>
                                      <m:r>
                                        <a:rPr lang="en-GB" b="1" i="1" noProof="0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GB" i="1" noProof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GB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GB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en-GB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  <m:r>
                                            <a:rPr lang="en-GB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  <m:r>
                                            <a:rPr lang="en-GB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GB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n-GB" i="1" noProof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b="1" i="1" noProof="0" smtClean="0">
                                                  <a:solidFill>
                                                    <a:schemeClr val="bg2">
                                                      <a:lumMod val="1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b="1" i="1" noProof="0">
                                                      <a:solidFill>
                                                        <a:schemeClr val="bg2">
                                                          <a:lumMod val="1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b="1" i="1" noProof="0">
                                                      <a:solidFill>
                                                        <a:schemeClr val="bg2">
                                                          <a:lumMod val="1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𝒗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1" i="1" noProof="0">
                                                      <a:solidFill>
                                                        <a:schemeClr val="bg2">
                                                          <a:lumMod val="1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𝟎</m:t>
                                                  </m:r>
                                                </m:sub>
                                              </m:sSub>
                                            </m:e>
                                            <m:sub>
                                              <m:r>
                                                <a:rPr lang="en-GB" b="1" i="1" noProof="0" smtClean="0">
                                                  <a:solidFill>
                                                    <a:schemeClr val="bg2">
                                                      <a:lumMod val="1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𝒊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sup>
                                  </m:sSup>
                                  <m:r>
                                    <a:rPr lang="en-GB" i="1" noProof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𝑑𝑧</m:t>
                                  </m:r>
                                </m:e>
                              </m:nary>
                            </m:e>
                          </m:rad>
                        </m:e>
                      </m:nary>
                    </m:oMath>
                  </m:oMathPara>
                </a14:m>
                <a:endParaRPr lang="en-GB" noProof="0" dirty="0">
                  <a:solidFill>
                    <a:schemeClr val="bg2">
                      <a:lumMod val="10000"/>
                    </a:schemeClr>
                  </a:solidFill>
                  <a:latin typeface="Bierstadt" panose="020B0004020202020204" pitchFamily="34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D719E6-288B-BCA1-8A04-3F42B2DFA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2315781"/>
                <a:ext cx="4979300" cy="8187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FAE8D8-CFD3-A5BF-CED4-F10237C55886}"/>
                  </a:ext>
                </a:extLst>
              </p:cNvPr>
              <p:cNvSpPr txBox="1"/>
              <p:nvPr/>
            </p:nvSpPr>
            <p:spPr bwMode="auto">
              <a:xfrm>
                <a:off x="407988" y="3781263"/>
                <a:ext cx="384361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i="1" noProof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GB" sz="1600" b="0" i="1" noProof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1600" b="0" i="1" noProof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GB" sz="1600" b="0" i="1" noProof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600" noProof="0" dirty="0">
                    <a:solidFill>
                      <a:schemeClr val="bg2">
                        <a:lumMod val="10000"/>
                      </a:schemeClr>
                    </a:solidFill>
                  </a:rPr>
                  <a:t> = gas density </a:t>
                </a:r>
                <a:r>
                  <a:rPr lang="en-GB" sz="1600" noProof="0" dirty="0">
                    <a:solidFill>
                      <a:schemeClr val="bg2">
                        <a:lumMod val="10000"/>
                      </a:schemeClr>
                    </a:solidFill>
                    <a:sym typeface="Wingdings" panose="05000000000000000000" pitchFamily="2" charset="2"/>
                  </a:rPr>
                  <a:t> pressure distribution</a:t>
                </a:r>
                <a:endParaRPr lang="en-GB" sz="1600" noProof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FAE8D8-CFD3-A5BF-CED4-F10237C55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3781263"/>
                <a:ext cx="3843616" cy="246221"/>
              </a:xfrm>
              <a:prstGeom prst="rect">
                <a:avLst/>
              </a:prstGeom>
              <a:blipFill>
                <a:blip r:embed="rId4"/>
                <a:stretch>
                  <a:fillRect l="-1905" t="-24390" r="-1429" b="-48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0840E8E-1743-2762-6FE3-5F3E7F2F1511}"/>
                  </a:ext>
                </a:extLst>
              </p:cNvPr>
              <p:cNvSpPr txBox="1"/>
              <p:nvPr/>
            </p:nvSpPr>
            <p:spPr bwMode="auto">
              <a:xfrm>
                <a:off x="407988" y="4124831"/>
                <a:ext cx="252774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i="1" noProof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600" noProof="0" dirty="0"/>
                  <a:t> =</a:t>
                </a:r>
                <a:r>
                  <a:rPr lang="en-GB" sz="1600" noProof="0" dirty="0">
                    <a:solidFill>
                      <a:schemeClr val="bg2">
                        <a:lumMod val="10000"/>
                      </a:schemeClr>
                    </a:solidFill>
                  </a:rPr>
                  <a:t> gas optical polarizability</a:t>
                </a:r>
                <a:endParaRPr lang="en-GB" sz="1600" noProof="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0840E8E-1743-2762-6FE3-5F3E7F2F1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4124831"/>
                <a:ext cx="2527743" cy="246221"/>
              </a:xfrm>
              <a:prstGeom prst="rect">
                <a:avLst/>
              </a:prstGeom>
              <a:blipFill>
                <a:blip r:embed="rId5"/>
                <a:stretch>
                  <a:fillRect l="-2169" t="-27500" r="-2651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091A8F-97C8-17E2-2A11-E3E0C1F3CEEE}"/>
                  </a:ext>
                </a:extLst>
              </p:cNvPr>
              <p:cNvSpPr txBox="1"/>
              <p:nvPr/>
            </p:nvSpPr>
            <p:spPr bwMode="auto">
              <a:xfrm>
                <a:off x="407988" y="5499103"/>
                <a:ext cx="2655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b="0" i="1" noProof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600" noProof="0" dirty="0"/>
                  <a:t> =</a:t>
                </a:r>
                <a:r>
                  <a:rPr lang="en-GB" sz="1600" noProof="0" dirty="0">
                    <a:solidFill>
                      <a:schemeClr val="bg2">
                        <a:lumMod val="10000"/>
                      </a:schemeClr>
                    </a:solidFill>
                  </a:rPr>
                  <a:t> interferometer arm length</a:t>
                </a:r>
                <a:endParaRPr lang="en-GB" sz="1600" noProof="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091A8F-97C8-17E2-2A11-E3E0C1F3C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5499103"/>
                <a:ext cx="2655599" cy="246221"/>
              </a:xfrm>
              <a:prstGeom prst="rect">
                <a:avLst/>
              </a:prstGeom>
              <a:blipFill>
                <a:blip r:embed="rId6"/>
                <a:stretch>
                  <a:fillRect l="-2752" t="-25000" r="-2523" b="-5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134E9D-F7B1-3703-4ED5-12CBDE1B31BA}"/>
                  </a:ext>
                </a:extLst>
              </p:cNvPr>
              <p:cNvSpPr txBox="1"/>
              <p:nvPr/>
            </p:nvSpPr>
            <p:spPr bwMode="auto">
              <a:xfrm>
                <a:off x="407988" y="4468399"/>
                <a:ext cx="321402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noProof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600" i="1" noProof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1600" b="0" i="1" noProof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600" noProof="0"/>
                        <m:t>=</m:t>
                      </m:r>
                      <m:r>
                        <m:rPr>
                          <m:nor/>
                        </m:rPr>
                        <a:rPr lang="en-GB" sz="1600" noProof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most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probable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thermal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speed</m:t>
                      </m:r>
                    </m:oMath>
                  </m:oMathPara>
                </a14:m>
                <a:endParaRPr lang="en-GB" sz="1600" noProof="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134E9D-F7B1-3703-4ED5-12CBDE1B31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4468399"/>
                <a:ext cx="3214021" cy="246221"/>
              </a:xfrm>
              <a:prstGeom prst="rect">
                <a:avLst/>
              </a:prstGeom>
              <a:blipFill>
                <a:blip r:embed="rId7"/>
                <a:stretch>
                  <a:fillRect l="-1708" b="-3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2647EED-D906-A54E-F774-AC2AC7711A2B}"/>
                  </a:ext>
                </a:extLst>
              </p:cNvPr>
              <p:cNvSpPr txBox="1"/>
              <p:nvPr/>
            </p:nvSpPr>
            <p:spPr bwMode="auto">
              <a:xfrm>
                <a:off x="407988" y="4811967"/>
                <a:ext cx="12996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sz="1600" b="0" i="1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noProof="0"/>
                        <m:t>=</m:t>
                      </m:r>
                      <m:r>
                        <m:rPr>
                          <m:nor/>
                        </m:rPr>
                        <a:rPr lang="en-GB" sz="1600" noProof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frequency</m:t>
                      </m:r>
                    </m:oMath>
                  </m:oMathPara>
                </a14:m>
                <a:endParaRPr lang="en-GB" sz="1600" noProof="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2647EED-D906-A54E-F774-AC2AC7711A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4811967"/>
                <a:ext cx="1299651" cy="246221"/>
              </a:xfrm>
              <a:prstGeom prst="rect">
                <a:avLst/>
              </a:prstGeom>
              <a:blipFill>
                <a:blip r:embed="rId8"/>
                <a:stretch>
                  <a:fillRect l="-7512" r="-1878" b="-341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809253-4A2B-4717-E279-BF1243B958D5}"/>
                  </a:ext>
                </a:extLst>
              </p:cNvPr>
              <p:cNvSpPr txBox="1"/>
              <p:nvPr/>
            </p:nvSpPr>
            <p:spPr bwMode="auto">
              <a:xfrm>
                <a:off x="407988" y="5155535"/>
                <a:ext cx="321402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i="1" noProof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1600" i="1" noProof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600" i="1" noProof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GB" sz="1600" i="1" noProof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noProof="0"/>
                        <m:t>=</m:t>
                      </m:r>
                      <m:r>
                        <m:rPr>
                          <m:nor/>
                        </m:rPr>
                        <a:rPr lang="en-GB" sz="1600" noProof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laser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beam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gaussian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noProof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m:t>radius</m:t>
                      </m:r>
                    </m:oMath>
                  </m:oMathPara>
                </a14:m>
                <a:endParaRPr lang="en-GB" sz="1600" noProof="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809253-4A2B-4717-E279-BF1243B95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5155535"/>
                <a:ext cx="3214021" cy="246221"/>
              </a:xfrm>
              <a:prstGeom prst="rect">
                <a:avLst/>
              </a:prstGeom>
              <a:blipFill>
                <a:blip r:embed="rId9"/>
                <a:stretch>
                  <a:fillRect l="-1708" t="-2500" b="-3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7F72E8-3FD7-E8D4-DF19-C9B79FD17BC8}"/>
                  </a:ext>
                </a:extLst>
              </p:cNvPr>
              <p:cNvSpPr txBox="1"/>
              <p:nvPr/>
            </p:nvSpPr>
            <p:spPr bwMode="auto">
              <a:xfrm>
                <a:off x="407988" y="1766396"/>
                <a:ext cx="220906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/>
                <a:r>
                  <a:rPr lang="en-GB" sz="1600" noProof="0" dirty="0">
                    <a:solidFill>
                      <a:schemeClr val="bg1">
                        <a:lumMod val="10000"/>
                      </a:schemeClr>
                    </a:solidFill>
                  </a:rPr>
                  <a:t>For a gas species, </a:t>
                </a:r>
                <a14:m>
                  <m:oMath xmlns:m="http://schemas.openxmlformats.org/officeDocument/2006/math">
                    <m:r>
                      <m:rPr>
                        <m:brk m:alnAt="7"/>
                      </m:rPr>
                      <a:rPr lang="en-GB" sz="1600" b="0" i="1" noProof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GB" sz="1600" noProof="0" dirty="0">
                    <a:solidFill>
                      <a:schemeClr val="bg1">
                        <a:lumMod val="10000"/>
                      </a:schemeClr>
                    </a:solidFill>
                  </a:rPr>
                  <a:t> [3]: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7F72E8-3FD7-E8D4-DF19-C9B79FD17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1766396"/>
                <a:ext cx="2209066" cy="246221"/>
              </a:xfrm>
              <a:prstGeom prst="rect">
                <a:avLst/>
              </a:prstGeom>
              <a:blipFill>
                <a:blip r:embed="rId10"/>
                <a:stretch>
                  <a:fillRect l="-5801" t="-27500" r="-1657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2351649-0637-B7E4-7A24-09ABBC97DCB9}"/>
              </a:ext>
            </a:extLst>
          </p:cNvPr>
          <p:cNvSpPr txBox="1"/>
          <p:nvPr/>
        </p:nvSpPr>
        <p:spPr bwMode="auto">
          <a:xfrm>
            <a:off x="407987" y="3437695"/>
            <a:ext cx="66204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noProof="0" dirty="0">
                <a:solidFill>
                  <a:schemeClr val="bg1">
                    <a:lumMod val="10000"/>
                  </a:schemeClr>
                </a:solidFill>
              </a:rPr>
              <a:t>Where: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ACAFADB-CA9B-4530-E863-35543C3D804B}"/>
              </a:ext>
            </a:extLst>
          </p:cNvPr>
          <p:cNvGrpSpPr/>
          <p:nvPr/>
        </p:nvGrpSpPr>
        <p:grpSpPr>
          <a:xfrm>
            <a:off x="5746708" y="1506311"/>
            <a:ext cx="6136995" cy="4796123"/>
            <a:chOff x="5501495" y="1454988"/>
            <a:chExt cx="6136995" cy="4796123"/>
          </a:xfrm>
        </p:grpSpPr>
        <p:pic>
          <p:nvPicPr>
            <p:cNvPr id="15" name="Picture 14" descr="A graph of a gas station&#10;&#10;AI-generated content may be incorrect.">
              <a:extLst>
                <a:ext uri="{FF2B5EF4-FFF2-40B4-BE49-F238E27FC236}">
                  <a16:creationId xmlns:a16="http://schemas.microsoft.com/office/drawing/2014/main" id="{8F012FFA-2CCE-CAA1-D375-0459B1BC8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01495" y="1454988"/>
              <a:ext cx="6136995" cy="4796123"/>
            </a:xfrm>
            <a:prstGeom prst="rect">
              <a:avLst/>
            </a:prstGeom>
          </p:spPr>
        </p:pic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CC45035-371C-5ED3-709D-F10A52B41E34}"/>
                </a:ext>
              </a:extLst>
            </p:cNvPr>
            <p:cNvSpPr/>
            <p:nvPr/>
          </p:nvSpPr>
          <p:spPr>
            <a:xfrm>
              <a:off x="6286500" y="1793876"/>
              <a:ext cx="5251450" cy="1123949"/>
            </a:xfrm>
            <a:custGeom>
              <a:avLst/>
              <a:gdLst>
                <a:gd name="connsiteX0" fmla="*/ 0 w 5205412"/>
                <a:gd name="connsiteY0" fmla="*/ 0 h 981075"/>
                <a:gd name="connsiteX1" fmla="*/ 0 w 5205412"/>
                <a:gd name="connsiteY1" fmla="*/ 0 h 981075"/>
                <a:gd name="connsiteX2" fmla="*/ 0 w 5205412"/>
                <a:gd name="connsiteY2" fmla="*/ 619125 h 981075"/>
                <a:gd name="connsiteX3" fmla="*/ 3448050 w 5205412"/>
                <a:gd name="connsiteY3" fmla="*/ 628650 h 981075"/>
                <a:gd name="connsiteX4" fmla="*/ 4267200 w 5205412"/>
                <a:gd name="connsiteY4" fmla="*/ 704850 h 981075"/>
                <a:gd name="connsiteX5" fmla="*/ 4548187 w 5205412"/>
                <a:gd name="connsiteY5" fmla="*/ 790575 h 981075"/>
                <a:gd name="connsiteX6" fmla="*/ 4733925 w 5205412"/>
                <a:gd name="connsiteY6" fmla="*/ 847725 h 981075"/>
                <a:gd name="connsiteX7" fmla="*/ 5205412 w 5205412"/>
                <a:gd name="connsiteY7" fmla="*/ 981075 h 981075"/>
                <a:gd name="connsiteX8" fmla="*/ 5195887 w 5205412"/>
                <a:gd name="connsiteY8" fmla="*/ 4763 h 981075"/>
                <a:gd name="connsiteX9" fmla="*/ 0 w 5205412"/>
                <a:gd name="connsiteY9" fmla="*/ 0 h 98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05412" h="981075">
                  <a:moveTo>
                    <a:pt x="0" y="0"/>
                  </a:moveTo>
                  <a:lnTo>
                    <a:pt x="0" y="0"/>
                  </a:lnTo>
                  <a:lnTo>
                    <a:pt x="0" y="619125"/>
                  </a:lnTo>
                  <a:lnTo>
                    <a:pt x="3448050" y="628650"/>
                  </a:lnTo>
                  <a:lnTo>
                    <a:pt x="4267200" y="704850"/>
                  </a:lnTo>
                  <a:lnTo>
                    <a:pt x="4548187" y="790575"/>
                  </a:lnTo>
                  <a:lnTo>
                    <a:pt x="4733925" y="847725"/>
                  </a:lnTo>
                  <a:lnTo>
                    <a:pt x="5205412" y="981075"/>
                  </a:lnTo>
                  <a:lnTo>
                    <a:pt x="5195887" y="4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34000"/>
              </a:srgbClr>
            </a:solidFill>
            <a:ln w="1270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500" noProof="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GB" noProof="0" dirty="0">
                  <a:solidFill>
                    <a:schemeClr val="bg2">
                      <a:lumMod val="10000"/>
                    </a:schemeClr>
                  </a:solidFill>
                </a:rPr>
                <a:t>Detectable signal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5553CFD-CA1B-D719-BAD1-82EBD008E274}"/>
              </a:ext>
            </a:extLst>
          </p:cNvPr>
          <p:cNvSpPr txBox="1"/>
          <p:nvPr/>
        </p:nvSpPr>
        <p:spPr>
          <a:xfrm>
            <a:off x="322090" y="6034909"/>
            <a:ext cx="936419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[3] M. E. Zucker and S. E. Whitcomb. “Measurement of optical path fluctuations due to residual gas in the LIGO 40-meter interferometer” (1994)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DFFB10-0EE5-BF8E-38B7-875F2C7A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</p:spTree>
    <p:extLst>
      <p:ext uri="{BB962C8B-B14F-4D97-AF65-F5344CB8AC3E}">
        <p14:creationId xmlns:p14="http://schemas.microsoft.com/office/powerpoint/2010/main" val="1920147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3CD97-5AB8-1E32-4AFA-578133157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BCB75-20BB-C1DD-322C-F0B21DC0F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9" name="Title 2">
            <a:extLst>
              <a:ext uri="{FF2B5EF4-FFF2-40B4-BE49-F238E27FC236}">
                <a16:creationId xmlns:a16="http://schemas.microsoft.com/office/drawing/2014/main" id="{FC979BF4-76B4-0686-79F0-8F1D5D2BB60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351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Why ET beampipes ultra high vacuum?</a:t>
            </a:r>
          </a:p>
        </p:txBody>
      </p:sp>
      <p:pic>
        <p:nvPicPr>
          <p:cNvPr id="3" name="Picture 2" descr="A person standing in a circle with numbers and a person pointing at it&#10;&#10;AI-generated content may be incorrect.">
            <a:extLst>
              <a:ext uri="{FF2B5EF4-FFF2-40B4-BE49-F238E27FC236}">
                <a16:creationId xmlns:a16="http://schemas.microsoft.com/office/drawing/2014/main" id="{FD97433A-2599-5A84-CE5E-D86DAD558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134" y="1781722"/>
            <a:ext cx="3910141" cy="3910141"/>
          </a:xfrm>
          <a:prstGeom prst="rect">
            <a:avLst/>
          </a:prstGeom>
          <a:ln>
            <a:solidFill>
              <a:srgbClr val="8D8D8D"/>
            </a:solidFill>
          </a:ln>
        </p:spPr>
      </p:pic>
      <p:pic>
        <p:nvPicPr>
          <p:cNvPr id="4" name="Picture 3" descr="A triangle with different colored lines on a black background&#10;&#10;AI-generated content may be incorrect.">
            <a:extLst>
              <a:ext uri="{FF2B5EF4-FFF2-40B4-BE49-F238E27FC236}">
                <a16:creationId xmlns:a16="http://schemas.microsoft.com/office/drawing/2014/main" id="{70CD7ECF-13F8-2CEA-16DF-3738D4D1BA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239" t="9590" r="52656" b="47235"/>
          <a:stretch/>
        </p:blipFill>
        <p:spPr>
          <a:xfrm>
            <a:off x="383210" y="872256"/>
            <a:ext cx="2288432" cy="19350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6288E2-B13D-7E58-716C-55FBC2A67FE6}"/>
              </a:ext>
            </a:extLst>
          </p:cNvPr>
          <p:cNvSpPr txBox="1"/>
          <p:nvPr/>
        </p:nvSpPr>
        <p:spPr bwMode="auto">
          <a:xfrm>
            <a:off x="2575968" y="5815522"/>
            <a:ext cx="4646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noProof="0" dirty="0">
                <a:solidFill>
                  <a:srgbClr val="8D8D8D"/>
                </a:solidFill>
              </a:rPr>
              <a:t>Sketch inspired from ET design report update 2020 and XIII ET symposium (2023).</a:t>
            </a:r>
          </a:p>
          <a:p>
            <a:pPr algn="ctr"/>
            <a:r>
              <a:rPr lang="en-GB" sz="900" noProof="0" dirty="0">
                <a:solidFill>
                  <a:srgbClr val="8D8D8D"/>
                </a:solidFill>
              </a:rPr>
              <a:t>Dimensions in mm.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E061B3-FF22-21E0-A770-ED64AA46B52A}"/>
              </a:ext>
            </a:extLst>
          </p:cNvPr>
          <p:cNvGrpSpPr/>
          <p:nvPr/>
        </p:nvGrpSpPr>
        <p:grpSpPr>
          <a:xfrm>
            <a:off x="7383604" y="3657445"/>
            <a:ext cx="4521272" cy="1933710"/>
            <a:chOff x="6271419" y="3390189"/>
            <a:chExt cx="4521272" cy="202251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9473A169-5659-0BD9-BC25-4FCBCDB7ADB8}"/>
                </a:ext>
              </a:extLst>
            </p:cNvPr>
            <p:cNvSpPr/>
            <p:nvPr/>
          </p:nvSpPr>
          <p:spPr>
            <a:xfrm>
              <a:off x="6271419" y="3390189"/>
              <a:ext cx="4521272" cy="2022516"/>
            </a:xfrm>
            <a:prstGeom prst="roundRect">
              <a:avLst>
                <a:gd name="adj" fmla="val 7964"/>
              </a:avLst>
            </a:prstGeom>
            <a:solidFill>
              <a:srgbClr val="03AD8D"/>
            </a:solidFill>
            <a:ln>
              <a:solidFill>
                <a:srgbClr val="03AD8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noProof="0" dirty="0"/>
                <a:t>Partial pressure requirements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55D4AA4-EBBA-46F1-315A-C79A89D81A1F}"/>
                </a:ext>
              </a:extLst>
            </p:cNvPr>
            <p:cNvSpPr/>
            <p:nvPr/>
          </p:nvSpPr>
          <p:spPr>
            <a:xfrm>
              <a:off x="6463146" y="3848482"/>
              <a:ext cx="4158760" cy="4267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3AD8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H</a:t>
              </a:r>
              <a:r>
                <a:rPr lang="en-GB" sz="1800" baseline="-25000" noProof="0" dirty="0">
                  <a:solidFill>
                    <a:schemeClr val="bg2">
                      <a:lumMod val="10000"/>
                    </a:schemeClr>
                  </a:solidFill>
                </a:rPr>
                <a:t>2</a:t>
              </a:r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 ≈ 10</a:t>
              </a:r>
              <a:r>
                <a:rPr lang="en-GB" sz="1800" baseline="30000" noProof="0" dirty="0">
                  <a:solidFill>
                    <a:schemeClr val="bg2">
                      <a:lumMod val="10000"/>
                    </a:schemeClr>
                  </a:solidFill>
                </a:rPr>
                <a:t>-10</a:t>
              </a:r>
              <a:r>
                <a:rPr lang="en-GB" sz="1800" baseline="-25000" noProof="0" dirty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mbar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AE4B85D-E3F1-185D-B23B-494B689280F4}"/>
                </a:ext>
              </a:extLst>
            </p:cNvPr>
            <p:cNvSpPr/>
            <p:nvPr/>
          </p:nvSpPr>
          <p:spPr>
            <a:xfrm>
              <a:off x="6463146" y="4338654"/>
              <a:ext cx="4158760" cy="4267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3AD8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H</a:t>
              </a:r>
              <a:r>
                <a:rPr lang="en-GB" sz="1800" baseline="-25000" noProof="0" dirty="0">
                  <a:solidFill>
                    <a:schemeClr val="bg2">
                      <a:lumMod val="10000"/>
                    </a:schemeClr>
                  </a:solidFill>
                </a:rPr>
                <a:t>2</a:t>
              </a:r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O ≈ 10</a:t>
              </a:r>
              <a:r>
                <a:rPr lang="en-GB" sz="1800" baseline="30000" noProof="0" dirty="0">
                  <a:solidFill>
                    <a:schemeClr val="bg2">
                      <a:lumMod val="10000"/>
                    </a:schemeClr>
                  </a:solidFill>
                </a:rPr>
                <a:t>-11</a:t>
              </a:r>
              <a:r>
                <a:rPr lang="en-GB" sz="1800" baseline="-25000" noProof="0" dirty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mbar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DB7DAA9-9D7E-A7CB-53E0-299B4F7E7DB4}"/>
                </a:ext>
              </a:extLst>
            </p:cNvPr>
            <p:cNvSpPr/>
            <p:nvPr/>
          </p:nvSpPr>
          <p:spPr>
            <a:xfrm>
              <a:off x="6463146" y="4828826"/>
              <a:ext cx="4158760" cy="4267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3AD8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noProof="0" dirty="0" err="1">
                  <a:solidFill>
                    <a:schemeClr val="bg2">
                      <a:lumMod val="10000"/>
                    </a:schemeClr>
                  </a:solidFill>
                </a:rPr>
                <a:t>H</a:t>
              </a:r>
              <a:r>
                <a:rPr lang="en-GB" sz="1800" baseline="-25000" noProof="0" dirty="0" err="1">
                  <a:solidFill>
                    <a:schemeClr val="bg2">
                      <a:lumMod val="10000"/>
                    </a:schemeClr>
                  </a:solidFill>
                </a:rPr>
                <a:t>x</a:t>
              </a:r>
              <a:r>
                <a:rPr lang="en-GB" sz="1800" noProof="0" dirty="0" err="1">
                  <a:solidFill>
                    <a:schemeClr val="bg2">
                      <a:lumMod val="10000"/>
                    </a:schemeClr>
                  </a:solidFill>
                </a:rPr>
                <a:t>C</a:t>
              </a:r>
              <a:r>
                <a:rPr lang="en-GB" baseline="-25000" noProof="0" dirty="0" err="1">
                  <a:solidFill>
                    <a:schemeClr val="bg2">
                      <a:lumMod val="10000"/>
                    </a:schemeClr>
                  </a:solidFill>
                </a:rPr>
                <a:t>y</a:t>
              </a:r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 (&gt; 100 amu) &lt; 10</a:t>
              </a:r>
              <a:r>
                <a:rPr lang="en-GB" sz="1800" baseline="30000" noProof="0" dirty="0">
                  <a:solidFill>
                    <a:schemeClr val="bg2">
                      <a:lumMod val="10000"/>
                    </a:schemeClr>
                  </a:solidFill>
                </a:rPr>
                <a:t>-14</a:t>
              </a:r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 mbar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CED854-0C0E-30AF-E678-AF48EC082DB8}"/>
              </a:ext>
            </a:extLst>
          </p:cNvPr>
          <p:cNvGrpSpPr/>
          <p:nvPr/>
        </p:nvGrpSpPr>
        <p:grpSpPr>
          <a:xfrm>
            <a:off x="7383604" y="1745674"/>
            <a:ext cx="4521272" cy="1692686"/>
            <a:chOff x="6271419" y="2934086"/>
            <a:chExt cx="4521272" cy="169268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0966B936-3429-5D67-60CD-F90C93B1C91C}"/>
                </a:ext>
              </a:extLst>
            </p:cNvPr>
            <p:cNvSpPr/>
            <p:nvPr/>
          </p:nvSpPr>
          <p:spPr>
            <a:xfrm>
              <a:off x="6271419" y="2934086"/>
              <a:ext cx="4521272" cy="1692686"/>
            </a:xfrm>
            <a:prstGeom prst="roundRect">
              <a:avLst>
                <a:gd name="adj" fmla="val 7964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noProof="0" dirty="0"/>
                <a:t>Dimensions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8D2A646-F213-9D73-16E2-A5A8DF8C9C01}"/>
                </a:ext>
              </a:extLst>
            </p:cNvPr>
            <p:cNvSpPr/>
            <p:nvPr/>
          </p:nvSpPr>
          <p:spPr>
            <a:xfrm>
              <a:off x="6452675" y="3335983"/>
              <a:ext cx="4158760" cy="4267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noProof="0" dirty="0">
                  <a:solidFill>
                    <a:schemeClr val="bg2">
                      <a:lumMod val="10000"/>
                    </a:schemeClr>
                  </a:solidFill>
                </a:rPr>
                <a:t>Beampipes internal diameter: 1 m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A5CF3222-F0FC-396C-1401-6738E695D5C2}"/>
                </a:ext>
              </a:extLst>
            </p:cNvPr>
            <p:cNvSpPr/>
            <p:nvPr/>
          </p:nvSpPr>
          <p:spPr>
            <a:xfrm>
              <a:off x="6452675" y="3836531"/>
              <a:ext cx="4158760" cy="5998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noProof="0" dirty="0">
                  <a:solidFill>
                    <a:schemeClr val="bg2">
                      <a:lumMod val="10000"/>
                    </a:schemeClr>
                  </a:solidFill>
                </a:rPr>
                <a:t>Total beampipe vacuum system</a:t>
              </a:r>
            </a:p>
            <a:p>
              <a:pPr algn="ctr"/>
              <a:r>
                <a:rPr lang="en-GB" noProof="0" dirty="0">
                  <a:solidFill>
                    <a:schemeClr val="bg2">
                      <a:lumMod val="10000"/>
                    </a:schemeClr>
                  </a:solidFill>
                </a:rPr>
                <a:t>length: 120 km</a:t>
              </a:r>
            </a:p>
          </p:txBody>
        </p:sp>
      </p:grpSp>
      <p:pic>
        <p:nvPicPr>
          <p:cNvPr id="16" name="Picture 15" descr="A white circle with black background&#10;&#10;AI-generated content may be incorrect.">
            <a:extLst>
              <a:ext uri="{FF2B5EF4-FFF2-40B4-BE49-F238E27FC236}">
                <a16:creationId xmlns:a16="http://schemas.microsoft.com/office/drawing/2014/main" id="{3E66ABD9-25CB-5772-EC2A-74013D1F33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6208" y="4810769"/>
            <a:ext cx="779572" cy="84312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52E60F8-E7EA-21EB-1EB6-A5F630C173C3}"/>
              </a:ext>
            </a:extLst>
          </p:cNvPr>
          <p:cNvSpPr/>
          <p:nvPr/>
        </p:nvSpPr>
        <p:spPr>
          <a:xfrm>
            <a:off x="1280543" y="2472380"/>
            <a:ext cx="246883" cy="36347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4A3268F-2A93-AEFD-9497-B74BF54F4E98}"/>
              </a:ext>
            </a:extLst>
          </p:cNvPr>
          <p:cNvCxnSpPr>
            <a:cxnSpLocks/>
          </p:cNvCxnSpPr>
          <p:nvPr/>
        </p:nvCxnSpPr>
        <p:spPr>
          <a:xfrm flipV="1">
            <a:off x="1280543" y="1781722"/>
            <a:ext cx="1663591" cy="689971"/>
          </a:xfrm>
          <a:prstGeom prst="line">
            <a:avLst/>
          </a:prstGeom>
          <a:ln>
            <a:solidFill>
              <a:srgbClr val="8D8D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7F72C0D-B36A-E3FB-632F-9FBFB17187DE}"/>
              </a:ext>
            </a:extLst>
          </p:cNvPr>
          <p:cNvCxnSpPr>
            <a:cxnSpLocks/>
          </p:cNvCxnSpPr>
          <p:nvPr/>
        </p:nvCxnSpPr>
        <p:spPr>
          <a:xfrm>
            <a:off x="1280543" y="2835853"/>
            <a:ext cx="1663591" cy="2856010"/>
          </a:xfrm>
          <a:prstGeom prst="line">
            <a:avLst/>
          </a:prstGeom>
          <a:ln>
            <a:solidFill>
              <a:srgbClr val="8D8D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7FF0E50-66FC-6D03-8F81-8CF17299AAD8}"/>
              </a:ext>
            </a:extLst>
          </p:cNvPr>
          <p:cNvCxnSpPr>
            <a:cxnSpLocks/>
          </p:cNvCxnSpPr>
          <p:nvPr/>
        </p:nvCxnSpPr>
        <p:spPr>
          <a:xfrm flipV="1">
            <a:off x="1515508" y="2262033"/>
            <a:ext cx="1428626" cy="212495"/>
          </a:xfrm>
          <a:prstGeom prst="line">
            <a:avLst/>
          </a:prstGeom>
          <a:ln>
            <a:solidFill>
              <a:srgbClr val="8D8D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4EC4F0E-16FB-9FDD-7761-D985575AD205}"/>
              </a:ext>
            </a:extLst>
          </p:cNvPr>
          <p:cNvCxnSpPr>
            <a:cxnSpLocks/>
          </p:cNvCxnSpPr>
          <p:nvPr/>
        </p:nvCxnSpPr>
        <p:spPr>
          <a:xfrm>
            <a:off x="1527426" y="2833018"/>
            <a:ext cx="1416708" cy="757752"/>
          </a:xfrm>
          <a:prstGeom prst="line">
            <a:avLst/>
          </a:prstGeom>
          <a:ln>
            <a:solidFill>
              <a:srgbClr val="8D8D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8C8583-2DD2-4D76-C315-EC9B91F86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</p:spTree>
    <p:extLst>
      <p:ext uri="{BB962C8B-B14F-4D97-AF65-F5344CB8AC3E}">
        <p14:creationId xmlns:p14="http://schemas.microsoft.com/office/powerpoint/2010/main" val="2154940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CE2A3-B54F-D819-10B8-9C6D70148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444E22-220F-83C8-9044-2D0789CB3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sz="3200" dirty="0"/>
              <a:t>How we can achieve UHV?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A1DB9-2AEE-7DEB-17F8-E3C98114A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C7A3FC85-4DA8-74A9-86EB-83BBC94BC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9732" y="1916832"/>
                <a:ext cx="5130204" cy="730705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dirty="0"/>
                  <a:t>Sojourn time (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US" sz="1800" dirty="0"/>
                  <a:t>): 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time spent by a molecule on a surface with a binding energy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at temperature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1800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C7A3FC85-4DA8-74A9-86EB-83BBC94BCD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732" y="1916832"/>
                <a:ext cx="5130204" cy="730705"/>
              </a:xfrm>
              <a:prstGeom prst="rect">
                <a:avLst/>
              </a:prstGeom>
              <a:blipFill>
                <a:blip r:embed="rId3"/>
                <a:stretch>
                  <a:fillRect l="-2850"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91CB1A-EABA-3A5D-29DF-79DF610BE674}"/>
                  </a:ext>
                </a:extLst>
              </p:cNvPr>
              <p:cNvSpPr txBox="1"/>
              <p:nvPr/>
            </p:nvSpPr>
            <p:spPr>
              <a:xfrm>
                <a:off x="1406662" y="2638376"/>
                <a:ext cx="3096344" cy="5761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GB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2000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GB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r>
                  <a:rPr lang="en-GB" sz="2000" dirty="0">
                    <a:solidFill>
                      <a:schemeClr val="bg2">
                        <a:lumMod val="10000"/>
                      </a:schemeClr>
                    </a:solidFill>
                  </a:rPr>
                  <a:t> </a:t>
                </a:r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91CB1A-EABA-3A5D-29DF-79DF610BE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662" y="2638376"/>
                <a:ext cx="3096344" cy="576120"/>
              </a:xfrm>
              <a:prstGeom prst="rect">
                <a:avLst/>
              </a:prstGeom>
              <a:blipFill>
                <a:blip r:embed="rId4"/>
                <a:stretch>
                  <a:fillRect b="-15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D8A5DC07-ECF1-5985-0F30-160FA0F1B9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8" y="948911"/>
                <a:ext cx="11363840" cy="1009604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After an initial volume evacuation, the pressure decay (pumpdown) is limited by the water </a:t>
                </a:r>
                <a:r>
                  <a:rPr lang="en-US" sz="1800" b="0" dirty="0" err="1">
                    <a:solidFill>
                      <a:schemeClr val="bg2">
                        <a:lumMod val="10000"/>
                      </a:schemeClr>
                    </a:solidFill>
                  </a:rPr>
                  <a:t>vapour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molecules adsorbed on the tube surface with an inverse law of the pumping time:</a:t>
                </a:r>
              </a:p>
              <a:p>
                <a:endParaRPr lang="en-US" sz="140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18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∝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D8A5DC07-ECF1-5985-0F30-160FA0F1B9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948911"/>
                <a:ext cx="11363840" cy="1009604"/>
              </a:xfrm>
              <a:prstGeom prst="rect">
                <a:avLst/>
              </a:prstGeom>
              <a:blipFill>
                <a:blip r:embed="rId5"/>
                <a:stretch>
                  <a:fillRect l="-1288" t="-103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tle 3">
                <a:extLst>
                  <a:ext uri="{FF2B5EF4-FFF2-40B4-BE49-F238E27FC236}">
                    <a16:creationId xmlns:a16="http://schemas.microsoft.com/office/drawing/2014/main" id="{51031AB9-48A2-E5B4-528E-5ED5FA40BF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9732" y="3429000"/>
                <a:ext cx="4626148" cy="1296144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Two solutions:</a:t>
                </a:r>
              </a:p>
              <a:p>
                <a:endParaRPr lang="en-US" sz="1050" b="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1.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  <m:r>
                      <a:rPr lang="en-US" sz="18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sz="1800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GB" sz="18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GB" sz="18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800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: Cryogenic pumping the tubes</a:t>
                </a:r>
              </a:p>
              <a:p>
                <a:endParaRPr lang="en-GB" sz="1800" b="0" i="1" dirty="0">
                  <a:solidFill>
                    <a:schemeClr val="bg2">
                      <a:lumMod val="1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sz="1800" b="0" dirty="0">
                    <a:solidFill>
                      <a:schemeClr val="bg2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2. </a:t>
                </a:r>
                <a14:m>
                  <m:oMath xmlns:m="http://schemas.openxmlformats.org/officeDocument/2006/math">
                    <m:r>
                      <a:rPr lang="en-GB" sz="18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sz="18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sz="1800" b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US" sz="18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  <m:r>
                      <a:rPr lang="en-GB" sz="18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800" b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: Heating aka “bakeout” the tubes</a:t>
                </a:r>
              </a:p>
            </p:txBody>
          </p:sp>
        </mc:Choice>
        <mc:Fallback xmlns="">
          <p:sp>
            <p:nvSpPr>
              <p:cNvPr id="10" name="Title 3">
                <a:extLst>
                  <a:ext uri="{FF2B5EF4-FFF2-40B4-BE49-F238E27FC236}">
                    <a16:creationId xmlns:a16="http://schemas.microsoft.com/office/drawing/2014/main" id="{51031AB9-48A2-E5B4-528E-5ED5FA40B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732" y="3429000"/>
                <a:ext cx="4626148" cy="1296144"/>
              </a:xfrm>
              <a:prstGeom prst="rect">
                <a:avLst/>
              </a:prstGeom>
              <a:blipFill>
                <a:blip r:embed="rId6"/>
                <a:stretch>
                  <a:fillRect l="-3162" t="-8019" r="-10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graph with a blue line&#10;&#10;AI-generated content may be incorrect.">
            <a:extLst>
              <a:ext uri="{FF2B5EF4-FFF2-40B4-BE49-F238E27FC236}">
                <a16:creationId xmlns:a16="http://schemas.microsoft.com/office/drawing/2014/main" id="{464F2B9D-2268-3CD7-805D-74777C2170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9887" y="1916832"/>
            <a:ext cx="6339076" cy="4351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E123656-A044-5CE6-B95A-3F4C06640B0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469887" y="1922151"/>
            <a:ext cx="6339076" cy="43492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BC6E31A-BE4F-2A1E-0468-CB9A7BCE65C0}"/>
              </a:ext>
            </a:extLst>
          </p:cNvPr>
          <p:cNvSpPr txBox="1"/>
          <p:nvPr/>
        </p:nvSpPr>
        <p:spPr>
          <a:xfrm>
            <a:off x="7176120" y="2765176"/>
            <a:ext cx="10801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ysClr val="windowText" lastClr="000000"/>
                </a:solidFill>
              </a:rPr>
              <a:t>Start bakeout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16A705A-DD3A-46ED-4AA2-A19136895B80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716180" y="2980620"/>
            <a:ext cx="468052" cy="448380"/>
          </a:xfrm>
          <a:prstGeom prst="straightConnector1">
            <a:avLst/>
          </a:prstGeom>
          <a:ln>
            <a:solidFill>
              <a:srgbClr val="0A8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2C1704B-2EA0-D3FE-A6C4-47BCD79C617A}"/>
              </a:ext>
            </a:extLst>
          </p:cNvPr>
          <p:cNvSpPr txBox="1"/>
          <p:nvPr/>
        </p:nvSpPr>
        <p:spPr>
          <a:xfrm>
            <a:off x="10296795" y="2917576"/>
            <a:ext cx="10801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ysClr val="windowText" lastClr="000000"/>
                </a:solidFill>
              </a:rPr>
              <a:t>End bakeout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77A7C6-EDF7-0E62-B339-15CFC0E9EB07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10096035" y="3133020"/>
            <a:ext cx="740820" cy="367988"/>
          </a:xfrm>
          <a:prstGeom prst="straightConnector1">
            <a:avLst/>
          </a:prstGeom>
          <a:ln>
            <a:solidFill>
              <a:srgbClr val="0A8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E97044-6C86-8FA8-A4C5-0CD169DC3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</p:spTree>
    <p:extLst>
      <p:ext uri="{BB962C8B-B14F-4D97-AF65-F5344CB8AC3E}">
        <p14:creationId xmlns:p14="http://schemas.microsoft.com/office/powerpoint/2010/main" val="98462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23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sz="3200" dirty="0"/>
              <a:t>The bakeout of ET beam pipes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C03AA52B-E4EB-7143-A31B-B1D36E7F9E00}"/>
              </a:ext>
            </a:extLst>
          </p:cNvPr>
          <p:cNvSpPr txBox="1">
            <a:spLocks/>
          </p:cNvSpPr>
          <p:nvPr/>
        </p:nvSpPr>
        <p:spPr>
          <a:xfrm>
            <a:off x="407988" y="948911"/>
            <a:ext cx="11363840" cy="100960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To efficiently bakeout the ET beam pipes, we can use direct joule effect (beam pipe = conductor).</a:t>
            </a:r>
          </a:p>
        </p:txBody>
      </p:sp>
      <p:pic>
        <p:nvPicPr>
          <p:cNvPr id="8" name="Picture 7" descr="A machine with a tube on it&#10;&#10;Description automatically generated">
            <a:extLst>
              <a:ext uri="{FF2B5EF4-FFF2-40B4-BE49-F238E27FC236}">
                <a16:creationId xmlns:a16="http://schemas.microsoft.com/office/drawing/2014/main" id="{CFC21175-C599-EADD-66B5-4C029B05F7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43" b="1590"/>
          <a:stretch/>
        </p:blipFill>
        <p:spPr>
          <a:xfrm>
            <a:off x="6571065" y="1498710"/>
            <a:ext cx="5185937" cy="3814511"/>
          </a:xfrm>
          <a:prstGeom prst="roundRect">
            <a:avLst>
              <a:gd name="adj" fmla="val 5942"/>
            </a:avLst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70F2D6E-3E8E-90F2-C50E-D28DBB6C4A33}"/>
              </a:ext>
            </a:extLst>
          </p:cNvPr>
          <p:cNvSpPr/>
          <p:nvPr/>
        </p:nvSpPr>
        <p:spPr>
          <a:xfrm>
            <a:off x="7836265" y="5433378"/>
            <a:ext cx="2968115" cy="655980"/>
          </a:xfrm>
          <a:prstGeom prst="roundRect">
            <a:avLst/>
          </a:prstGeom>
          <a:solidFill>
            <a:schemeClr val="bg1"/>
          </a:solidFill>
          <a:ln w="28575"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Electrical test of a power supply on an</a:t>
            </a:r>
          </a:p>
          <a:p>
            <a:pPr algn="ctr"/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ET corrugated prototype</a:t>
            </a:r>
          </a:p>
          <a:p>
            <a:pPr algn="ctr"/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(400 A max)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218A25-C5C8-54D1-EFB6-109566CDA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72" y="1439535"/>
            <a:ext cx="6007709" cy="3894518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EECBA01-690E-E667-7C07-6A3E6550A9C7}"/>
              </a:ext>
            </a:extLst>
          </p:cNvPr>
          <p:cNvSpPr/>
          <p:nvPr/>
        </p:nvSpPr>
        <p:spPr>
          <a:xfrm>
            <a:off x="2163886" y="5427709"/>
            <a:ext cx="2520280" cy="655980"/>
          </a:xfrm>
          <a:prstGeom prst="roundRect">
            <a:avLst/>
          </a:prstGeom>
          <a:solidFill>
            <a:schemeClr val="bg1"/>
          </a:solidFill>
          <a:ln w="28575"/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LIGO bakeout </a:t>
            </a:r>
          </a:p>
          <a:p>
            <a:pPr algn="ctr"/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electrical heating power</a:t>
            </a:r>
          </a:p>
          <a:p>
            <a:pPr algn="ctr"/>
            <a:r>
              <a:rPr lang="en-US" sz="1200" i="1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LIGO-G970071-00-P)</a:t>
            </a:r>
            <a:endParaRPr lang="en-US" sz="120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0F0CBE-9E98-A304-2A7B-3B084E6C6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</p:spTree>
    <p:extLst>
      <p:ext uri="{BB962C8B-B14F-4D97-AF65-F5344CB8AC3E}">
        <p14:creationId xmlns:p14="http://schemas.microsoft.com/office/powerpoint/2010/main" val="466422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F54D0-D4FC-A94B-7EBF-143CEA54D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327873-D5C0-4872-7FEA-F01E6A645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sz="3200" dirty="0"/>
              <a:t>Why do we need insulation?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DBBA2-0AA8-757B-97BB-837075002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D016ECA4-E1D7-30A5-223D-3300F225C23C}"/>
              </a:ext>
            </a:extLst>
          </p:cNvPr>
          <p:cNvSpPr txBox="1">
            <a:spLocks/>
          </p:cNvSpPr>
          <p:nvPr/>
        </p:nvSpPr>
        <p:spPr>
          <a:xfrm>
            <a:off x="414080" y="1024835"/>
            <a:ext cx="11363840" cy="7627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Limiting heat losses = limiting needed current = lower costs</a:t>
            </a:r>
          </a:p>
          <a:p>
            <a:endParaRPr lang="en-US" sz="1050" b="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The system is foreseen to be baked one, maximum two times over 50 years of operation (150°C max).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B1351FE8-21A0-4CBE-2010-CB627FE6C34E}"/>
              </a:ext>
            </a:extLst>
          </p:cNvPr>
          <p:cNvSpPr txBox="1">
            <a:spLocks/>
          </p:cNvSpPr>
          <p:nvPr/>
        </p:nvSpPr>
        <p:spPr>
          <a:xfrm>
            <a:off x="407988" y="6002277"/>
            <a:ext cx="8424316" cy="2478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b="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</a:t>
            </a:r>
            <a:r>
              <a:rPr lang="en-US" sz="900" b="0" baseline="-25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mineral</a:t>
            </a:r>
            <a:r>
              <a:rPr lang="en-US" sz="900" b="0" baseline="-25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wool 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: 3.65E-7 </a:t>
            </a:r>
            <a:r>
              <a:rPr lang="el-GR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Δ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</a:t>
            </a:r>
            <a:r>
              <a:rPr lang="en-US" sz="900" b="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+1.44E-4*</a:t>
            </a:r>
            <a:r>
              <a:rPr lang="el-GR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Δ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T+4.89E-2 W m</a:t>
            </a:r>
            <a:r>
              <a:rPr lang="en-US" sz="900" b="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-1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K</a:t>
            </a:r>
            <a:r>
              <a:rPr lang="en-US" sz="900" b="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-1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l-GR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Δ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T: 130°C (150°C-20°C). Convection coefficient (h): 5 W m</a:t>
            </a:r>
            <a:r>
              <a:rPr lang="en-US" sz="900" b="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-2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K</a:t>
            </a:r>
            <a:r>
              <a:rPr lang="en-US" sz="900" b="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-1</a:t>
            </a:r>
            <a:r>
              <a:rPr lang="en-US" sz="9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(calm air, no forced ventilation) </a:t>
            </a:r>
          </a:p>
        </p:txBody>
      </p:sp>
      <p:pic>
        <p:nvPicPr>
          <p:cNvPr id="11" name="Picture 10" descr="A graph with green dots&#10;&#10;AI-generated content may be incorrect.">
            <a:extLst>
              <a:ext uri="{FF2B5EF4-FFF2-40B4-BE49-F238E27FC236}">
                <a16:creationId xmlns:a16="http://schemas.microsoft.com/office/drawing/2014/main" id="{E09E7CE7-5A88-128C-2D91-6DF93DA98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949" y="1966303"/>
            <a:ext cx="5771179" cy="3866862"/>
          </a:xfrm>
          <a:prstGeom prst="rect">
            <a:avLst/>
          </a:prstGeom>
        </p:spPr>
      </p:pic>
      <p:pic>
        <p:nvPicPr>
          <p:cNvPr id="14" name="Picture 13" descr="A screen shot of a graph&#10;&#10;AI-generated content may be incorrect.">
            <a:extLst>
              <a:ext uri="{FF2B5EF4-FFF2-40B4-BE49-F238E27FC236}">
                <a16:creationId xmlns:a16="http://schemas.microsoft.com/office/drawing/2014/main" id="{DFEDBCCA-8CDB-6C21-1804-A6CAE632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52" y="2112761"/>
            <a:ext cx="5771178" cy="3564368"/>
          </a:xfrm>
          <a:prstGeom prst="rect">
            <a:avLst/>
          </a:prstGeom>
        </p:spPr>
      </p:pic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BC6781D3-0AB8-C87D-3BAA-50C381064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</p:spTree>
    <p:extLst>
      <p:ext uri="{BB962C8B-B14F-4D97-AF65-F5344CB8AC3E}">
        <p14:creationId xmlns:p14="http://schemas.microsoft.com/office/powerpoint/2010/main" val="720053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0DF7F-1826-8C16-6E53-67149E03F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37FEC8-D9B7-87AB-8B16-7098371D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sz="3200" dirty="0"/>
              <a:t>The problem of LIGO and VIRGO approach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9E26F-FAFC-C66E-B0FE-599180C69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95A1F49-5CC7-3ED8-E76F-7C2BDDF2AB48}"/>
              </a:ext>
            </a:extLst>
          </p:cNvPr>
          <p:cNvSpPr txBox="1">
            <a:spLocks/>
          </p:cNvSpPr>
          <p:nvPr/>
        </p:nvSpPr>
        <p:spPr>
          <a:xfrm>
            <a:off x="407988" y="948912"/>
            <a:ext cx="8208292" cy="3388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bg2">
                    <a:lumMod val="10000"/>
                  </a:schemeClr>
                </a:solidFill>
              </a:rPr>
              <a:t>Insulation: 15 cm mineral wool (double layer of 7.5 cm) 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permanently installed. </a:t>
            </a:r>
            <a:endParaRPr lang="en-US" sz="1800" b="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58435B-05AF-A462-5A0D-5D61414F3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623" y="3290103"/>
            <a:ext cx="3535034" cy="2659177"/>
          </a:xfrm>
          <a:prstGeom prst="roundRect">
            <a:avLst>
              <a:gd name="adj" fmla="val 48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E75470C-DAB3-6D2B-1C3C-6309B2935A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3871" y="908720"/>
            <a:ext cx="3224929" cy="3130439"/>
          </a:xfrm>
          <a:prstGeom prst="roundRect">
            <a:avLst>
              <a:gd name="adj" fmla="val 4186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CE3496C-A276-0AA4-3BE8-D4E9AE056D92}"/>
              </a:ext>
            </a:extLst>
          </p:cNvPr>
          <p:cNvSpPr txBox="1"/>
          <p:nvPr/>
        </p:nvSpPr>
        <p:spPr>
          <a:xfrm>
            <a:off x="421955" y="1453375"/>
            <a:ext cx="5962077" cy="14619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For ET</a:t>
            </a:r>
          </a:p>
          <a:p>
            <a:endParaRPr lang="en-US" sz="9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Surface to be covered: ~380.000 m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(120 km)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Cost of insulation (mineral wool 10 - 15 cm): ~48 – 60 €/m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</a:p>
          <a:p>
            <a:endParaRPr lang="en-US" baseline="3000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2000" b="1" dirty="0">
                <a:solidFill>
                  <a:srgbClr val="C00000"/>
                </a:solidFill>
              </a:rPr>
              <a:t>Total insulation cost [€]: ~ 18 - 23 M €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655782-6E89-77B4-6AF9-1EA1C902406E}"/>
              </a:ext>
            </a:extLst>
          </p:cNvPr>
          <p:cNvSpPr txBox="1"/>
          <p:nvPr/>
        </p:nvSpPr>
        <p:spPr>
          <a:xfrm>
            <a:off x="422988" y="3742632"/>
            <a:ext cx="509798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Other concerns:</a:t>
            </a:r>
          </a:p>
          <a:p>
            <a:r>
              <a:rPr lang="en-US" dirty="0">
                <a:solidFill>
                  <a:srgbClr val="C00000"/>
                </a:solidFill>
              </a:rPr>
              <a:t>Depreciation cost if permanently installed?</a:t>
            </a:r>
          </a:p>
          <a:p>
            <a:r>
              <a:rPr lang="en-US" dirty="0">
                <a:solidFill>
                  <a:srgbClr val="C00000"/>
                </a:solidFill>
              </a:rPr>
              <a:t>Storage?</a:t>
            </a:r>
          </a:p>
          <a:p>
            <a:r>
              <a:rPr lang="en-US" dirty="0">
                <a:solidFill>
                  <a:srgbClr val="C00000"/>
                </a:solidFill>
              </a:rPr>
              <a:t>Sustainability?</a:t>
            </a:r>
          </a:p>
          <a:p>
            <a:r>
              <a:rPr lang="en-US" dirty="0">
                <a:solidFill>
                  <a:srgbClr val="C00000"/>
                </a:solidFill>
              </a:rPr>
              <a:t>Cleanliness and dust generation? </a:t>
            </a:r>
          </a:p>
          <a:p>
            <a:r>
              <a:rPr lang="en-US" dirty="0">
                <a:solidFill>
                  <a:srgbClr val="C00000"/>
                </a:solidFill>
              </a:rPr>
              <a:t>Safety (smoke, fire generation, installation, etc.)?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A57A23-3C20-939A-DAD8-7C236FE83DAF}"/>
              </a:ext>
            </a:extLst>
          </p:cNvPr>
          <p:cNvSpPr txBox="1"/>
          <p:nvPr/>
        </p:nvSpPr>
        <p:spPr>
          <a:xfrm>
            <a:off x="7608168" y="6041460"/>
            <a:ext cx="30167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Images courtesy of M. Zucker and R. Weiss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C3FD1A3D-F5E9-5C18-A5A7-1927FC531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</a:p>
        </p:txBody>
      </p:sp>
    </p:spTree>
    <p:extLst>
      <p:ext uri="{BB962C8B-B14F-4D97-AF65-F5344CB8AC3E}">
        <p14:creationId xmlns:p14="http://schemas.microsoft.com/office/powerpoint/2010/main" val="676872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1D5504-71DF-4389-FA15-F8991F796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/>
              <a:t>Requirements for the ET insulation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5A6E0-402E-43C0-70FB-C1B01948E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CERN-PIEP meeting | CARLO SCARCIA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8B5A4-9F8F-919F-D02C-01CAA8C7E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FFFEDC7-FC0B-522D-5576-4F2988C8A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983558"/>
              </p:ext>
            </p:extLst>
          </p:nvPr>
        </p:nvGraphicFramePr>
        <p:xfrm>
          <a:off x="469279" y="1462887"/>
          <a:ext cx="11253442" cy="3708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724718">
                  <a:extLst>
                    <a:ext uri="{9D8B030D-6E8A-4147-A177-3AD203B41FA5}">
                      <a16:colId xmlns:a16="http://schemas.microsoft.com/office/drawing/2014/main" val="2535353693"/>
                    </a:ext>
                  </a:extLst>
                </a:gridCol>
                <a:gridCol w="3264362">
                  <a:extLst>
                    <a:ext uri="{9D8B030D-6E8A-4147-A177-3AD203B41FA5}">
                      <a16:colId xmlns:a16="http://schemas.microsoft.com/office/drawing/2014/main" val="2214568424"/>
                    </a:ext>
                  </a:extLst>
                </a:gridCol>
                <a:gridCol w="3264362">
                  <a:extLst>
                    <a:ext uri="{9D8B030D-6E8A-4147-A177-3AD203B41FA5}">
                      <a16:colId xmlns:a16="http://schemas.microsoft.com/office/drawing/2014/main" val="37232806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value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Maximum 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744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Insulation thickness [cm]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/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4375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Form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Reusable shells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728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Maximum operating temperature [</a:t>
                      </a:r>
                      <a:r>
                        <a:rPr lang="en-US" sz="1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°C]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476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Thermal conductivity k [W m</a:t>
                      </a:r>
                      <a:r>
                        <a:rPr lang="en-US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-1 </a:t>
                      </a:r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K</a:t>
                      </a:r>
                      <a:r>
                        <a:rPr lang="en-US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-1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] (at 20</a:t>
                      </a:r>
                      <a:r>
                        <a:rPr lang="en-US" sz="1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°C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 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&lt; 0.04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&lt; 0.05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07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Thermal conductivity k [W m</a:t>
                      </a:r>
                      <a:r>
                        <a:rPr lang="en-US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-1 </a:t>
                      </a:r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K</a:t>
                      </a:r>
                      <a:r>
                        <a:rPr lang="en-US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-1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] (at 150</a:t>
                      </a:r>
                      <a:r>
                        <a:rPr lang="en-US" sz="1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°C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 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&lt; 0.05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&lt; 0.06</a:t>
                      </a:r>
                      <a:endParaRPr lang="en-GB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970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Reaction to fire (EN 13501-1)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Euroclass</a:t>
                      </a:r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Euroclass</a:t>
                      </a:r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A2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110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Smoke production </a:t>
                      </a:r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(EN 13501-1)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S1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S1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486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Droplets generation </a:t>
                      </a:r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(EN 13501-1)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D0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D0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889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Water </a:t>
                      </a:r>
                      <a:r>
                        <a:rPr lang="en-US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vapour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resistance factor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&lt;1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Not specified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0408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2A640EC-B558-5F68-D88F-2A496508967F}"/>
              </a:ext>
            </a:extLst>
          </p:cNvPr>
          <p:cNvSpPr txBox="1"/>
          <p:nvPr/>
        </p:nvSpPr>
        <p:spPr>
          <a:xfrm>
            <a:off x="469278" y="5365416"/>
            <a:ext cx="50979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Mechanical properties yet to be determined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87E159-6B99-485C-23FA-27EED0CF3A96}"/>
              </a:ext>
            </a:extLst>
          </p:cNvPr>
          <p:cNvSpPr txBox="1"/>
          <p:nvPr/>
        </p:nvSpPr>
        <p:spPr>
          <a:xfrm>
            <a:off x="469279" y="991760"/>
            <a:ext cx="50979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No explicit requirement from the project (ET)</a:t>
            </a:r>
          </a:p>
        </p:txBody>
      </p:sp>
    </p:spTree>
    <p:extLst>
      <p:ext uri="{BB962C8B-B14F-4D97-AF65-F5344CB8AC3E}">
        <p14:creationId xmlns:p14="http://schemas.microsoft.com/office/powerpoint/2010/main" val="382970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8317E1902FF64181B413163E4051E6" ma:contentTypeVersion="8" ma:contentTypeDescription="Create a new document." ma:contentTypeScope="" ma:versionID="ed09d120131f3e8af6dd2f5ea3ec3706">
  <xsd:schema xmlns:xsd="http://www.w3.org/2001/XMLSchema" xmlns:xs="http://www.w3.org/2001/XMLSchema" xmlns:p="http://schemas.microsoft.com/office/2006/metadata/properties" xmlns:ns3="3fd25e1a-19b3-4dca-9a23-1b401c2d07b6" xmlns:ns4="998a232a-2d2a-4038-9795-db507c30eb65" targetNamespace="http://schemas.microsoft.com/office/2006/metadata/properties" ma:root="true" ma:fieldsID="b0031a18b4f1ebef7f4834b0344d3922" ns3:_="" ns4:_="">
    <xsd:import namespace="3fd25e1a-19b3-4dca-9a23-1b401c2d07b6"/>
    <xsd:import namespace="998a232a-2d2a-4038-9795-db507c30eb6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3:MediaServiceSearchPropertie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d25e1a-19b3-4dca-9a23-1b401c2d07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8a232a-2d2a-4038-9795-db507c30eb6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fd25e1a-19b3-4dca-9a23-1b401c2d07b6" xsi:nil="true"/>
  </documentManagement>
</p:properties>
</file>

<file path=customXml/itemProps1.xml><?xml version="1.0" encoding="utf-8"?>
<ds:datastoreItem xmlns:ds="http://schemas.openxmlformats.org/officeDocument/2006/customXml" ds:itemID="{387F69D9-F859-4513-B271-A868BCE74E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d25e1a-19b3-4dca-9a23-1b401c2d07b6"/>
    <ds:schemaRef ds:uri="998a232a-2d2a-4038-9795-db507c30e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AC5CFD-3DA5-4B9B-9E7A-F98A550D1A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283A22-17B8-4BD5-AD79-C667D3090B74}">
  <ds:schemaRefs>
    <ds:schemaRef ds:uri="3fd25e1a-19b3-4dca-9a23-1b401c2d07b6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dcmitype/"/>
    <ds:schemaRef ds:uri="http://schemas.microsoft.com/office/2006/metadata/properties"/>
    <ds:schemaRef ds:uri="998a232a-2d2a-4038-9795-db507c30eb65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40158</TotalTime>
  <Words>737</Words>
  <Application>Microsoft Office PowerPoint</Application>
  <PresentationFormat>Widescreen</PresentationFormat>
  <Paragraphs>122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Bierstadt</vt:lpstr>
      <vt:lpstr>Calibri</vt:lpstr>
      <vt:lpstr>Cambria Math</vt:lpstr>
      <vt:lpstr>Wingdings</vt:lpstr>
      <vt:lpstr>Office Theme</vt:lpstr>
      <vt:lpstr>Thermal insulation for the Einstein Telescope (ET) beam pipe vacuum system</vt:lpstr>
      <vt:lpstr>PowerPoint Presentation</vt:lpstr>
      <vt:lpstr>PowerPoint Presentation</vt:lpstr>
      <vt:lpstr>How we can achieve UHV?</vt:lpstr>
      <vt:lpstr>The bakeout of ET beam pipes</vt:lpstr>
      <vt:lpstr>Why do we need insulation?</vt:lpstr>
      <vt:lpstr>The problem of LIGO and VIRGO approach</vt:lpstr>
      <vt:lpstr>Requirements for the ET insulation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 vacuum team at CERN 2nd meeting</dc:title>
  <dc:creator>Paolo Chiggiato</dc:creator>
  <cp:lastModifiedBy>Carlo Scarcia</cp:lastModifiedBy>
  <cp:revision>163</cp:revision>
  <cp:lastPrinted>2023-03-28T06:45:15Z</cp:lastPrinted>
  <dcterms:created xsi:type="dcterms:W3CDTF">2022-10-20T16:00:26Z</dcterms:created>
  <dcterms:modified xsi:type="dcterms:W3CDTF">2025-08-27T10:59:30Z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0x010100698317E1902FF64181B413163E4051E6</vt:lpwstr>
  </property>
</Properties>
</file>