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37"/>
  </p:notesMasterIdLst>
  <p:sldIdLst>
    <p:sldId id="405" r:id="rId7"/>
    <p:sldId id="357" r:id="rId8"/>
    <p:sldId id="432" r:id="rId9"/>
    <p:sldId id="307" r:id="rId10"/>
    <p:sldId id="297" r:id="rId11"/>
    <p:sldId id="418" r:id="rId12"/>
    <p:sldId id="434" r:id="rId13"/>
    <p:sldId id="274" r:id="rId14"/>
    <p:sldId id="350" r:id="rId15"/>
    <p:sldId id="439" r:id="rId16"/>
    <p:sldId id="456" r:id="rId17"/>
    <p:sldId id="3311" r:id="rId18"/>
    <p:sldId id="435" r:id="rId19"/>
    <p:sldId id="309" r:id="rId20"/>
    <p:sldId id="4375" r:id="rId21"/>
    <p:sldId id="304" r:id="rId22"/>
    <p:sldId id="4376" r:id="rId23"/>
    <p:sldId id="306" r:id="rId24"/>
    <p:sldId id="3293" r:id="rId25"/>
    <p:sldId id="3290" r:id="rId26"/>
    <p:sldId id="4379" r:id="rId27"/>
    <p:sldId id="4380" r:id="rId28"/>
    <p:sldId id="3308" r:id="rId29"/>
    <p:sldId id="328" r:id="rId30"/>
    <p:sldId id="325" r:id="rId31"/>
    <p:sldId id="327" r:id="rId32"/>
    <p:sldId id="257" r:id="rId33"/>
    <p:sldId id="4381" r:id="rId34"/>
    <p:sldId id="259" r:id="rId35"/>
    <p:sldId id="3307" r:id="rId36"/>
  </p:sldIdLst>
  <p:sldSz cx="12192000" cy="6858000"/>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RAL_1" id="{F593CFBE-06E3-1D44-86D6-C61441599DD5}">
          <p14:sldIdLst>
            <p14:sldId id="405"/>
            <p14:sldId id="357"/>
            <p14:sldId id="432"/>
          </p14:sldIdLst>
        </p14:section>
        <p14:section name="INVESTIGAÇÃO" id="{D670EF6F-A640-134A-9728-6F32167804A3}">
          <p14:sldIdLst>
            <p14:sldId id="307"/>
            <p14:sldId id="297"/>
            <p14:sldId id="418"/>
            <p14:sldId id="434"/>
            <p14:sldId id="274"/>
            <p14:sldId id="350"/>
            <p14:sldId id="439"/>
            <p14:sldId id="456"/>
            <p14:sldId id="3311"/>
            <p14:sldId id="435"/>
          </p14:sldIdLst>
        </p14:section>
        <p14:section name="COLABORAÇÃO" id="{AE6AABEC-8DEF-334F-ABD2-7401B5EFA072}">
          <p14:sldIdLst>
            <p14:sldId id="309"/>
            <p14:sldId id="4375"/>
          </p14:sldIdLst>
        </p14:section>
        <p14:section name="INOVAÇÃO" id="{8708DAF8-4BBA-D143-A938-48541F954A12}">
          <p14:sldIdLst>
            <p14:sldId id="304"/>
            <p14:sldId id="4376"/>
          </p14:sldIdLst>
        </p14:section>
        <p14:section name="EDUCAÇÃO &amp; FORMAÇÃO" id="{6BA0A48C-AB07-3844-9D9C-C0393A66C610}">
          <p14:sldIdLst>
            <p14:sldId id="306"/>
            <p14:sldId id="3293"/>
          </p14:sldIdLst>
        </p14:section>
        <p14:section name="Portugal" id="{3927369A-27B5-AC4A-B690-84FC9064CA3F}">
          <p14:sldIdLst>
            <p14:sldId id="3290"/>
            <p14:sldId id="4379"/>
            <p14:sldId id="4380"/>
          </p14:sldIdLst>
        </p14:section>
        <p14:section name="GERAL_2" id="{624513C6-30EB-1C49-9807-988A4711516B}">
          <p14:sldIdLst>
            <p14:sldId id="3308"/>
            <p14:sldId id="328"/>
            <p14:sldId id="325"/>
            <p14:sldId id="327"/>
            <p14:sldId id="257"/>
            <p14:sldId id="4381"/>
            <p14:sldId id="259"/>
            <p14:sldId id="3307"/>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04D2B52-BA5A-16D8-000F-B61EEBA456C9}" name="Pedro Abreu" initials="PA" userId="f095a63fed074a77"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A8CEE3"/>
    <a:srgbClr val="0033A0"/>
    <a:srgbClr val="668BCC"/>
    <a:srgbClr val="B9CFFF"/>
    <a:srgbClr val="2F2F2F"/>
    <a:srgbClr val="BFBFCB"/>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36" autoAdjust="0"/>
    <p:restoredTop sz="81831" autoAdjust="0"/>
  </p:normalViewPr>
  <p:slideViewPr>
    <p:cSldViewPr snapToGrid="0" snapToObjects="1">
      <p:cViewPr varScale="1">
        <p:scale>
          <a:sx n="95" d="100"/>
          <a:sy n="95" d="100"/>
        </p:scale>
        <p:origin x="664" y="184"/>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varScale="1">
      <p:scale>
        <a:sx n="1" d="1"/>
        <a:sy n="1" d="1"/>
      </p:scale>
      <p:origin x="0" y="-83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8/10/relationships/authors" Target="author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8E2C7E2F-BA7B-0749-B123-03CFF78731D1}" type="datetimeFigureOut">
              <a:rPr lang="fr-FR" smtClean="0"/>
              <a:t>27/08/2025</a:t>
            </a:fld>
            <a:endParaRPr lang="fr-FR"/>
          </a:p>
        </p:txBody>
      </p:sp>
      <p:sp>
        <p:nvSpPr>
          <p:cNvPr id="4" name="Espace réservé de l’image des diapositives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WELCOME SLIDE</a:t>
            </a:r>
          </a:p>
          <a:p>
            <a:r>
              <a:rPr lang="en-US" sz="1200" kern="1200" dirty="0">
                <a:solidFill>
                  <a:schemeClr val="tx1"/>
                </a:solidFill>
                <a:effectLst/>
                <a:latin typeface="+mn-lt"/>
                <a:ea typeface="+mn-ea"/>
                <a:cs typeface="+mn-cs"/>
              </a:rPr>
              <a:t>With this slide the speaker:</a:t>
            </a:r>
          </a:p>
          <a:p>
            <a:pPr lvl="0"/>
            <a:r>
              <a:rPr lang="en-US" sz="1200" kern="1200" dirty="0">
                <a:solidFill>
                  <a:schemeClr val="tx1"/>
                </a:solidFill>
                <a:effectLst/>
                <a:latin typeface="+mn-lt"/>
                <a:ea typeface="+mn-ea"/>
                <a:cs typeface="+mn-cs"/>
              </a:rPr>
              <a:t>Introduces him/herself</a:t>
            </a:r>
          </a:p>
          <a:p>
            <a:pPr lvl="0"/>
            <a:r>
              <a:rPr lang="en-US" sz="1200" kern="1200" dirty="0">
                <a:solidFill>
                  <a:schemeClr val="tx1"/>
                </a:solidFill>
                <a:effectLst/>
                <a:latin typeface="+mn-lt"/>
                <a:ea typeface="+mn-ea"/>
                <a:cs typeface="+mn-cs"/>
              </a:rPr>
              <a:t>Describes how this brief presentation aims to give an overview of CERN, as an introduction to the visit that will follow.</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3068879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10</a:t>
            </a:fld>
            <a:endParaRPr lang="fr-FR"/>
          </a:p>
        </p:txBody>
      </p:sp>
    </p:spTree>
    <p:extLst>
      <p:ext uri="{BB962C8B-B14F-4D97-AF65-F5344CB8AC3E}">
        <p14:creationId xmlns:p14="http://schemas.microsoft.com/office/powerpoint/2010/main" val="513181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dirty="0">
              <a:solidFill>
                <a:srgbClr val="000000"/>
              </a:solidFill>
              <a:effectLst/>
              <a:latin typeface="Calibri" panose="020F0502020204030204" pitchFamily="34" charset="0"/>
            </a:endParaRPr>
          </a:p>
          <a:p>
            <a:pPr algn="l" rtl="0" fontAlgn="base"/>
            <a:r>
              <a:rPr lang="en-GB" sz="1200" b="0" i="0" dirty="0">
                <a:solidFill>
                  <a:srgbClr val="000000"/>
                </a:solidFill>
                <a:effectLst/>
                <a:latin typeface="Calibri" panose="020F0502020204030204" pitchFamily="34" charset="0"/>
              </a:rPr>
              <a:t>** Key facts and analogies:</a:t>
            </a:r>
          </a:p>
          <a:p>
            <a:pPr algn="l" rtl="0" fontAlgn="base"/>
            <a:endParaRPr lang="en-GB" sz="1200" b="0" i="0"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fr-CH" sz="1200" dirty="0"/>
              <a:t>1500 </a:t>
            </a:r>
            <a:r>
              <a:rPr lang="fr-CH" sz="1200" dirty="0" err="1"/>
              <a:t>petabytes</a:t>
            </a:r>
            <a:r>
              <a:rPr lang="fr-CH" sz="1200" dirty="0"/>
              <a:t> of data </a:t>
            </a:r>
            <a:r>
              <a:rPr lang="fr-CH" sz="1200" dirty="0" err="1"/>
              <a:t>stored</a:t>
            </a:r>
            <a:r>
              <a:rPr lang="fr-CH" sz="1200" dirty="0"/>
              <a:t> </a:t>
            </a:r>
            <a:r>
              <a:rPr lang="fr-CH" sz="1200" dirty="0" err="1"/>
              <a:t>worldwide</a:t>
            </a:r>
            <a:r>
              <a:rPr lang="fr-CH" sz="1200" dirty="0"/>
              <a:t> </a:t>
            </a:r>
            <a:r>
              <a:rPr lang="fr-CH" sz="1200" dirty="0" err="1"/>
              <a:t>thanks</a:t>
            </a:r>
            <a:r>
              <a:rPr lang="fr-CH" sz="1200" dirty="0"/>
              <a:t> to </a:t>
            </a:r>
            <a:r>
              <a:rPr lang="fr-CH" sz="1200" dirty="0" err="1"/>
              <a:t>WLCG</a:t>
            </a:r>
            <a:r>
              <a:rPr lang="fr-CH" sz="1200" dirty="0"/>
              <a:t>: To </a:t>
            </a:r>
            <a:r>
              <a:rPr lang="en-GB" sz="1200" b="0" i="0" dirty="0">
                <a:solidFill>
                  <a:srgbClr val="000000"/>
                </a:solidFill>
                <a:effectLst/>
                <a:latin typeface="Calibri" panose="020F0502020204030204" pitchFamily="34" charset="0"/>
              </a:rPr>
              <a:t>put it in perspective, it is equivalent to over 50 000 years of 24/7 HD video recording. </a:t>
            </a:r>
          </a:p>
          <a:p>
            <a:pPr marL="0" marR="0" lvl="0" indent="0" algn="l" defTabSz="914400" rtl="0" eaLnBrk="1" fontAlgn="base" latinLnBrk="0" hangingPunct="1">
              <a:lnSpc>
                <a:spcPct val="100000"/>
              </a:lnSpc>
              <a:spcBef>
                <a:spcPts val="0"/>
              </a:spcBef>
              <a:spcAft>
                <a:spcPts val="0"/>
              </a:spcAft>
              <a:buClrTx/>
              <a:buSzTx/>
              <a:buFontTx/>
              <a:buNone/>
              <a:tabLst/>
              <a:defRPr/>
            </a:pPr>
            <a:r>
              <a:rPr lang="en-GB" sz="1200" b="0" i="0" dirty="0">
                <a:solidFill>
                  <a:srgbClr val="000000"/>
                </a:solidFill>
                <a:effectLst/>
                <a:latin typeface="Calibri" panose="020F0502020204030204" pitchFamily="34" charset="0"/>
              </a:rPr>
              <a:t>There are duplicates, which explains why we have 1500 PB stored and not about 600 PB (which is what had been produced by the LHC experiments during Run 1 and Run 2 combined).</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GB" sz="1200" b="0" i="0" dirty="0">
              <a:solidFill>
                <a:srgbClr val="000000"/>
              </a:solidFill>
              <a:effectLst/>
              <a:latin typeface="Calibri" panose="020F0502020204030204" pitchFamily="34" charset="0"/>
            </a:endParaRPr>
          </a:p>
          <a:p>
            <a:pPr algn="l" rtl="0" fontAlgn="base"/>
            <a:r>
              <a:rPr lang="en-GB" sz="1200" b="0" i="0" dirty="0">
                <a:solidFill>
                  <a:srgbClr val="000000"/>
                </a:solidFill>
                <a:effectLst/>
                <a:latin typeface="Calibri" panose="020F0502020204030204" pitchFamily="34" charset="0"/>
              </a:rPr>
              <a:t>It should be noted that the LHC experiments plan to collect more data during LHC Run 3 than they did in the first two runs combined. </a:t>
            </a:r>
          </a:p>
          <a:p>
            <a:pPr algn="l" rtl="0" fontAlgn="base"/>
            <a:r>
              <a:rPr lang="en-GB" sz="1200" b="0" i="0" dirty="0">
                <a:solidFill>
                  <a:srgbClr val="000000"/>
                </a:solidFill>
                <a:effectLst/>
                <a:latin typeface="Calibri" panose="020F0502020204030204" pitchFamily="34" charset="0"/>
              </a:rPr>
              <a:t>It means our challenge during LS2 was to get ready to store and analyse more than 600 petabytes of data (600 million gigabytes), which it is equivalent to over 20 000 years of 24/7 HD video recording. </a:t>
            </a:r>
          </a:p>
          <a:p>
            <a:pPr algn="l" rtl="0" fontAlgn="base"/>
            <a:endParaRPr lang="en-GB" sz="1200" b="0" i="0" dirty="0">
              <a:solidFill>
                <a:srgbClr val="000000"/>
              </a:solidFill>
              <a:effectLst/>
              <a:latin typeface="Calibri" panose="020F0502020204030204" pitchFamily="34" charset="0"/>
            </a:endParaRPr>
          </a:p>
          <a:p>
            <a:pPr algn="l" rtl="0" fontAlgn="base"/>
            <a:r>
              <a:rPr lang="en-GB" sz="1200" b="0" i="0" dirty="0">
                <a:solidFill>
                  <a:srgbClr val="000000"/>
                </a:solidFill>
                <a:effectLst/>
                <a:latin typeface="Calibri" panose="020F0502020204030204" pitchFamily="34" charset="0"/>
              </a:rPr>
              <a:t>** Narratives and key messages from the CERN IT Comms strategy 2022-2023:</a:t>
            </a:r>
          </a:p>
          <a:p>
            <a:pPr algn="l" rtl="0" fontAlgn="base"/>
            <a:r>
              <a:rPr lang="en-GB" sz="1800" b="0" i="0" dirty="0">
                <a:solidFill>
                  <a:srgbClr val="000000"/>
                </a:solidFill>
                <a:effectLst/>
                <a:latin typeface="Segoe UI" panose="020B0502040204020203" pitchFamily="34" charset="0"/>
              </a:rPr>
              <a:t>https://cds.cern.ch/record/2836424/files/IT%20Comms%20strategy.pdf</a:t>
            </a:r>
            <a:endParaRPr lang="en-GB" sz="1200" b="0" i="0" dirty="0">
              <a:solidFill>
                <a:srgbClr val="000000"/>
              </a:solidFill>
              <a:effectLst/>
              <a:latin typeface="Calibri" panose="020F0502020204030204" pitchFamily="34" charset="0"/>
            </a:endParaRPr>
          </a:p>
          <a:p>
            <a:pPr algn="l" rtl="0" fontAlgn="base"/>
            <a:endParaRPr lang="en-GB" sz="1200" b="0" i="0" dirty="0">
              <a:solidFill>
                <a:srgbClr val="000000"/>
              </a:solidFill>
              <a:effectLst/>
              <a:latin typeface="Calibri" panose="020F0502020204030204" pitchFamily="34" charset="0"/>
            </a:endParaRPr>
          </a:p>
          <a:p>
            <a:pPr algn="l" rtl="0" fontAlgn="base"/>
            <a:r>
              <a:rPr lang="en-GB" sz="2800" dirty="0">
                <a:effectLst/>
                <a:latin typeface="Arial" panose="020B0604020202020204" pitchFamily="34" charset="0"/>
              </a:rPr>
              <a:t>- IT plays an essential part in the particle physics research both directly by serving the scientific programmes of CERN and its user community, and indirectly by powering the daily operations of the laboratory. </a:t>
            </a:r>
          </a:p>
          <a:p>
            <a:pPr algn="l" rtl="0" fontAlgn="base"/>
            <a:r>
              <a:rPr lang="en-GB" sz="2800" dirty="0">
                <a:effectLst/>
                <a:latin typeface="Arial" panose="020B0604020202020204" pitchFamily="34" charset="0"/>
              </a:rPr>
              <a:t>It achieves this through reliable services and through technical innovation and research.</a:t>
            </a:r>
          </a:p>
          <a:p>
            <a:pPr algn="l" rtl="0" fontAlgn="base"/>
            <a:endParaRPr lang="en-GB" sz="2800" b="0" i="0" dirty="0">
              <a:solidFill>
                <a:srgbClr val="000000"/>
              </a:solidFill>
              <a:effectLst/>
              <a:latin typeface="Arial" panose="020B0604020202020204" pitchFamily="34" charset="0"/>
            </a:endParaRPr>
          </a:p>
          <a:p>
            <a:pPr marL="0" indent="0">
              <a:buFontTx/>
              <a:buNone/>
            </a:pPr>
            <a:r>
              <a:rPr lang="en-GB" sz="2800" dirty="0">
                <a:effectLst/>
                <a:latin typeface="Arial" panose="020B0604020202020204" pitchFamily="34" charset="0"/>
              </a:rPr>
              <a:t>- IT is a reliable partner for the experiments: IT evolves services to match ever increasing requirements, and validates preparedness, for example as was done in pre-Run 3 challenges with each experiment. </a:t>
            </a:r>
            <a:br>
              <a:rPr lang="en-GB" sz="2800" dirty="0">
                <a:effectLst/>
                <a:latin typeface="Arial" panose="020B0604020202020204" pitchFamily="34" charset="0"/>
              </a:rPr>
            </a:br>
            <a:r>
              <a:rPr lang="en-GB" sz="2800" dirty="0">
                <a:effectLst/>
                <a:latin typeface="Arial" panose="020B0604020202020204" pitchFamily="34" charset="0"/>
              </a:rPr>
              <a:t>IT tracks or leads technology evolutions and works with domain experts to continuously address future challenges. </a:t>
            </a:r>
            <a:br>
              <a:rPr lang="en-GB" sz="2800" dirty="0">
                <a:effectLst/>
                <a:latin typeface="Arial" panose="020B0604020202020204" pitchFamily="34" charset="0"/>
              </a:rPr>
            </a:br>
            <a:r>
              <a:rPr lang="en-GB" sz="2800" dirty="0">
                <a:effectLst/>
                <a:latin typeface="Arial" panose="020B0604020202020204" pitchFamily="34" charset="0"/>
              </a:rPr>
              <a:t>IT is the main software provider for the distributed computing services of</a:t>
            </a:r>
            <a:r>
              <a:rPr lang="en-GB" sz="2800" dirty="0">
                <a:effectLst/>
                <a:latin typeface="+mn-lt"/>
              </a:rPr>
              <a:t> </a:t>
            </a:r>
            <a:r>
              <a:rPr lang="en-GB" sz="2800" dirty="0">
                <a:effectLst/>
                <a:latin typeface="Arial" panose="020B0604020202020204" pitchFamily="34" charset="0"/>
              </a:rPr>
              <a:t>the LHC experiments, which are provided as the Worldwide LHC Computing Grid (</a:t>
            </a:r>
            <a:r>
              <a:rPr lang="en-GB" sz="2800" dirty="0" err="1">
                <a:effectLst/>
                <a:latin typeface="Arial" panose="020B0604020202020204" pitchFamily="34" charset="0"/>
              </a:rPr>
              <a:t>WLCG</a:t>
            </a:r>
            <a:r>
              <a:rPr lang="en-GB" sz="2800" dirty="0">
                <a:effectLst/>
                <a:latin typeface="Arial" panose="020B0604020202020204" pitchFamily="34" charset="0"/>
              </a:rPr>
              <a:t>), a global collaboration of more than 170computing centres in more than 42 countries.</a:t>
            </a:r>
          </a:p>
          <a:p>
            <a:pPr marL="571500" indent="-571500">
              <a:buFontTx/>
              <a:buChar char="-"/>
            </a:pPr>
            <a:endParaRPr lang="en-GB" sz="2800" dirty="0">
              <a:effectLst/>
              <a:latin typeface="Arial" panose="020B0604020202020204" pitchFamily="34" charset="0"/>
            </a:endParaRPr>
          </a:p>
          <a:p>
            <a:pPr marL="0" indent="0">
              <a:buFontTx/>
              <a:buNone/>
            </a:pPr>
            <a:r>
              <a:rPr lang="en-GB" sz="2800" dirty="0">
                <a:effectLst/>
                <a:latin typeface="Arial" panose="020B0604020202020204" pitchFamily="34" charset="0"/>
              </a:rPr>
              <a:t>- Throughout Run 3 IT will continue to build up storage, compute and network capacity to keep up with the expected growth in data rates. </a:t>
            </a:r>
            <a:br>
              <a:rPr lang="en-GB" sz="2800" dirty="0">
                <a:effectLst/>
                <a:latin typeface="Arial" panose="020B0604020202020204" pitchFamily="34" charset="0"/>
              </a:rPr>
            </a:br>
            <a:r>
              <a:rPr lang="en-GB" sz="2800" dirty="0">
                <a:effectLst/>
                <a:latin typeface="Arial" panose="020B0604020202020204" pitchFamily="34" charset="0"/>
              </a:rPr>
              <a:t>IT will also coordinate the associated build-up of capacity and technology evolution at the tens of loosely coupled facilities worldwide which form the </a:t>
            </a:r>
            <a:r>
              <a:rPr lang="en-GB" sz="2800" dirty="0" err="1">
                <a:effectLst/>
                <a:latin typeface="Arial" panose="020B0604020202020204" pitchFamily="34" charset="0"/>
              </a:rPr>
              <a:t>WLCG</a:t>
            </a:r>
            <a:r>
              <a:rPr lang="en-GB" sz="2800" dirty="0">
                <a:effectLst/>
                <a:latin typeface="Arial" panose="020B0604020202020204" pitchFamily="34" charset="0"/>
              </a:rPr>
              <a:t>.</a:t>
            </a:r>
          </a:p>
          <a:p>
            <a:pPr marL="571500" indent="-571500">
              <a:buFontTx/>
              <a:buChar char="-"/>
            </a:pPr>
            <a:endParaRPr lang="en-GB" sz="2800" dirty="0">
              <a:effectLst/>
              <a:latin typeface="Arial" panose="020B0604020202020204" pitchFamily="34" charset="0"/>
            </a:endParaRPr>
          </a:p>
          <a:p>
            <a:pPr marL="0" indent="0">
              <a:buFontTx/>
              <a:buNone/>
            </a:pPr>
            <a:r>
              <a:rPr lang="en-GB" sz="2800" dirty="0">
                <a:effectLst/>
                <a:latin typeface="Arial" panose="020B0604020202020204" pitchFamily="34" charset="0"/>
              </a:rPr>
              <a:t>- IT has put mechanisms in place to ensure evolving computing needs continue to be met, realising the full physics potential of the experiments. </a:t>
            </a:r>
            <a:br>
              <a:rPr lang="en-GB" sz="2800" dirty="0">
                <a:effectLst/>
                <a:latin typeface="Arial" panose="020B0604020202020204" pitchFamily="34" charset="0"/>
              </a:rPr>
            </a:br>
            <a:r>
              <a:rPr lang="en-GB" sz="2800" dirty="0">
                <a:effectLst/>
                <a:latin typeface="Arial" panose="020B0604020202020204" pitchFamily="34" charset="0"/>
              </a:rPr>
              <a:t>The building of a new energy-efficient and modular data centre in Prévessin is a key step to meeting these needs.</a:t>
            </a:r>
            <a:endParaRPr lang="en-GB" sz="1800" b="0" i="0" dirty="0">
              <a:solidFill>
                <a:srgbClr val="000000"/>
              </a:solidFill>
              <a:effectLst/>
              <a:latin typeface="Segoe UI" panose="020B0502040204020203" pitchFamily="34" charset="0"/>
            </a:endParaRPr>
          </a:p>
          <a:p>
            <a:pPr marL="0" marR="0">
              <a:lnSpc>
                <a:spcPts val="1165"/>
              </a:lnSpc>
              <a:spcAft>
                <a:spcPts val="0"/>
              </a:spcAft>
            </a:pPr>
            <a:endParaRPr lang="en-GB" sz="1200" b="0" i="1" dirty="0">
              <a:solidFill>
                <a:srgbClr val="2F5496"/>
              </a:solidFill>
              <a:effectLst/>
              <a:latin typeface="Calibri Light" panose="020F0302020204030204" pitchFamily="34" charset="0"/>
              <a:ea typeface="Times New Roman" panose="02020603050405020304" pitchFamily="18" charset="0"/>
            </a:endParaRPr>
          </a:p>
          <a:p>
            <a:pPr marL="0" marR="0">
              <a:lnSpc>
                <a:spcPts val="1165"/>
              </a:lnSpc>
              <a:spcAft>
                <a:spcPts val="0"/>
              </a:spcAft>
            </a:pPr>
            <a:r>
              <a:rPr lang="en-GB" sz="1200" b="0" i="1" dirty="0">
                <a:solidFill>
                  <a:srgbClr val="2F5496"/>
                </a:solidFill>
                <a:effectLst/>
                <a:latin typeface="Calibri Light" panose="020F0302020204030204" pitchFamily="34" charset="0"/>
                <a:ea typeface="Times New Roman" panose="02020603050405020304" pitchFamily="18" charset="0"/>
              </a:rPr>
              <a:t>Appendix in case of questions concerning the analogies’ calculation:</a:t>
            </a:r>
          </a:p>
          <a:p>
            <a:pPr marL="0" marR="0">
              <a:lnSpc>
                <a:spcPts val="1165"/>
              </a:lnSpc>
              <a:spcAft>
                <a:spcPts val="0"/>
              </a:spcAft>
            </a:pPr>
            <a:r>
              <a:rPr lang="en-GB" sz="1200" b="0" i="1" dirty="0">
                <a:solidFill>
                  <a:srgbClr val="2F5496"/>
                </a:solidFill>
                <a:effectLst/>
                <a:latin typeface="Calibri Light" panose="020F0302020204030204" pitchFamily="34" charset="0"/>
                <a:ea typeface="Times New Roman" panose="02020603050405020304" pitchFamily="18" charset="0"/>
              </a:rPr>
              <a:t>HD video streaming – analogy calculation</a:t>
            </a:r>
            <a:endParaRPr lang="en-US" sz="1200" b="1"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200" dirty="0">
                <a:effectLst/>
                <a:latin typeface="Calibri" panose="020F0502020204030204" pitchFamily="34" charset="0"/>
                <a:ea typeface="Calibri" panose="020F0502020204030204" pitchFamily="34" charset="0"/>
              </a:rPr>
              <a:t>One hour of streaming HD video on Netflix takes around 3 GB of data.</a:t>
            </a:r>
            <a:endParaRPr lang="en-US" sz="12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200" dirty="0">
                <a:effectLst/>
                <a:latin typeface="Calibri" panose="020F0502020204030204" pitchFamily="34" charset="0"/>
                <a:ea typeface="Calibri" panose="020F0502020204030204" pitchFamily="34" charset="0"/>
              </a:rPr>
              <a:t>That means that one day is 72 GB, and one year is 26298 GB.</a:t>
            </a:r>
            <a:endParaRPr lang="en-US" sz="12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200" dirty="0">
                <a:effectLst/>
                <a:latin typeface="Calibri" panose="020F0502020204030204" pitchFamily="34" charset="0"/>
                <a:ea typeface="Calibri" panose="020F0502020204030204" pitchFamily="34" charset="0"/>
              </a:rPr>
              <a:t>For ease, let’s call this 26000 GB per year, or 26 TB per year.</a:t>
            </a:r>
            <a:endParaRPr lang="en-US" sz="12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200" dirty="0">
                <a:effectLst/>
                <a:latin typeface="Calibri" panose="020F0502020204030204" pitchFamily="34" charset="0"/>
                <a:ea typeface="Calibri" panose="020F0502020204030204" pitchFamily="34" charset="0"/>
              </a:rPr>
              <a:t>This can also be expressed as 0.026 PB.</a:t>
            </a:r>
          </a:p>
          <a:p>
            <a:pPr marL="0" marR="0">
              <a:spcBef>
                <a:spcPts val="0"/>
              </a:spcBef>
              <a:spcAft>
                <a:spcPts val="0"/>
              </a:spcAft>
            </a:pPr>
            <a:r>
              <a:rPr lang="en-GB" sz="1200" dirty="0">
                <a:effectLst/>
                <a:latin typeface="Calibri" panose="020F0502020204030204" pitchFamily="34" charset="0"/>
                <a:ea typeface="Calibri" panose="020F0502020204030204" pitchFamily="34" charset="0"/>
              </a:rPr>
              <a:t>We have rounded the numbers so that the analogy is easier to remember.</a:t>
            </a:r>
          </a:p>
          <a:p>
            <a:pPr marL="0" marR="0">
              <a:spcBef>
                <a:spcPts val="0"/>
              </a:spcBef>
              <a:spcAft>
                <a:spcPts val="0"/>
              </a:spcAft>
            </a:pPr>
            <a:endParaRPr lang="en-GB" sz="12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200" dirty="0">
              <a:effectLst/>
              <a:latin typeface="Calibri" panose="020F0502020204030204" pitchFamily="34" charset="0"/>
              <a:ea typeface="Calibri" panose="020F0502020204030204" pitchFamily="34" charset="0"/>
            </a:endParaRPr>
          </a:p>
          <a:p>
            <a:endParaRPr lang="en-GB" sz="1200" b="0" i="0" dirty="0">
              <a:solidFill>
                <a:srgbClr val="000000"/>
              </a:solidFill>
              <a:effectLst/>
              <a:latin typeface="Calibri" panose="020F0502020204030204" pitchFamily="34" charset="0"/>
            </a:endParaRPr>
          </a:p>
          <a:p>
            <a:endParaRPr lang="en-GB" sz="1200" b="0" i="0" dirty="0">
              <a:solidFill>
                <a:srgbClr val="000000"/>
              </a:solidFill>
              <a:effectLst/>
              <a:latin typeface="Calibri" panose="020F0502020204030204" pitchFamily="34" charset="0"/>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2800902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Key messages: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While the Large Hadron Collider (LHC) is the flagship of CERN’s accelerator complex and the results of the LHC experiments are often in the limelight, CERN has a very diverse research programme</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This programme covers a wide range of physics topics, from the Standard Model to supersymmetry, from dark matter to cosmic rays.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Experiments at other accelerators and facilities both on-site and off are an equally important part of the Laboratory’s activities.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SHOULD AVOID DESCRIBING EACH OF THE EXPERIMENTS SHOWN ON THE SLIDE BUT RATHER FOCUS ON THE MESSAGES ABOVE.</a:t>
            </a:r>
          </a:p>
          <a:p>
            <a:endParaRPr lang="en-US" dirty="0"/>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3668421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slide is a preamble to the following two slides, which focus on CERN’s future projects, aimed at moving closer to answering the questions shown on the slide (and others).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1794920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“International Collaboration”.</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4 SLIDES)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14</a:t>
            </a:fld>
            <a:endParaRPr lang="fr-FR" dirty="0"/>
          </a:p>
        </p:txBody>
      </p:sp>
    </p:spTree>
    <p:extLst>
      <p:ext uri="{BB962C8B-B14F-4D97-AF65-F5344CB8AC3E}">
        <p14:creationId xmlns:p14="http://schemas.microsoft.com/office/powerpoint/2010/main" val="741586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speaker can highlight CERN’s second mission as stated when it was established: to foster peaceful collaborations between nations that had recently been at war.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34578371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“Innovation” (Knowledge Transfer).</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3 SLIDES)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826188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Background information (THE SPEAKER SHOULD NOT GO INTO THE DETAIL BELOW; THE INFORMATION IS PROVIDED AS SUPPORT FOR QUESTIONS AND, IF TIME PERMITS, TO ADD TO THE KEY </a:t>
            </a:r>
            <a:r>
              <a:rPr lang="en-US" sz="1200" kern="1200" dirty="0" err="1">
                <a:solidFill>
                  <a:schemeClr val="tx1"/>
                </a:solidFill>
                <a:effectLst/>
                <a:latin typeface="+mn-lt"/>
                <a:ea typeface="+mn-ea"/>
                <a:cs typeface="+mn-cs"/>
              </a:rPr>
              <a:t>INFROMATION</a:t>
            </a:r>
            <a:r>
              <a:rPr lang="en-US" sz="1200" kern="1200" dirty="0">
                <a:solidFill>
                  <a:schemeClr val="tx1"/>
                </a:solidFill>
                <a:effectLst/>
                <a:latin typeface="+mn-lt"/>
                <a:ea typeface="+mn-ea"/>
                <a:cs typeface="+mn-cs"/>
              </a:rPr>
              <a:t> ON THE SLIDE: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Cancer radiotherapy using protons and other ions instead of photons (used in conventional radiotherapy):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has contributed to the birth of the proton- and carbon-ion treatment </a:t>
            </a:r>
            <a:r>
              <a:rPr lang="en-US" sz="1200" kern="1200" dirty="0" err="1">
                <a:solidFill>
                  <a:schemeClr val="tx1"/>
                </a:solidFill>
                <a:effectLst/>
                <a:latin typeface="+mn-lt"/>
                <a:ea typeface="+mn-ea"/>
                <a:cs typeface="+mn-cs"/>
              </a:rPr>
              <a:t>centres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CNAO</a:t>
            </a:r>
            <a:r>
              <a:rPr lang="en-US" sz="1200" kern="1200" dirty="0">
                <a:solidFill>
                  <a:schemeClr val="tx1"/>
                </a:solidFill>
                <a:effectLst/>
                <a:latin typeface="+mn-lt"/>
                <a:ea typeface="+mn-ea"/>
                <a:cs typeface="+mn-cs"/>
              </a:rPr>
              <a:t>, in Italy, and </a:t>
            </a:r>
            <a:r>
              <a:rPr lang="en-US" sz="1200" kern="1200" dirty="0" err="1">
                <a:solidFill>
                  <a:schemeClr val="tx1"/>
                </a:solidFill>
                <a:effectLst/>
                <a:latin typeface="+mn-lt"/>
                <a:ea typeface="+mn-ea"/>
                <a:cs typeface="+mn-cs"/>
              </a:rPr>
              <a:t>MedAustron</a:t>
            </a:r>
            <a:r>
              <a:rPr lang="en-US" sz="1200" kern="1200" dirty="0">
                <a:solidFill>
                  <a:schemeClr val="tx1"/>
                </a:solidFill>
                <a:effectLst/>
                <a:latin typeface="+mn-lt"/>
                <a:ea typeface="+mn-ea"/>
                <a:cs typeface="+mn-cs"/>
              </a:rPr>
              <a:t>, in Austria, and continues to collaborate with them;</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also developed an RFQ technology now used by a company in an innovative linac for proton therapy (2021, system under test at STFC Daresbury);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is now involved in the development of cutting-edge technologies for next-generation ion therapy facilities and of a facility for treating </a:t>
            </a:r>
            <a:r>
              <a:rPr lang="en-US" sz="1200" kern="1200" dirty="0" err="1">
                <a:solidFill>
                  <a:schemeClr val="tx1"/>
                </a:solidFill>
                <a:effectLst/>
                <a:latin typeface="+mn-lt"/>
                <a:ea typeface="+mn-ea"/>
                <a:cs typeface="+mn-cs"/>
              </a:rPr>
              <a:t>tumours</a:t>
            </a:r>
            <a:r>
              <a:rPr lang="en-US" sz="1200" kern="1200" dirty="0">
                <a:solidFill>
                  <a:schemeClr val="tx1"/>
                </a:solidFill>
                <a:effectLst/>
                <a:latin typeface="+mn-lt"/>
                <a:ea typeface="+mn-ea"/>
                <a:cs typeface="+mn-cs"/>
              </a:rPr>
              <a:t> with very high-energy electrons at ultra-high dose rates (FLASH therapy, with </a:t>
            </a:r>
            <a:r>
              <a:rPr lang="en-US" sz="1200" kern="1200" dirty="0" err="1">
                <a:solidFill>
                  <a:schemeClr val="tx1"/>
                </a:solidFill>
                <a:effectLst/>
                <a:latin typeface="+mn-lt"/>
                <a:ea typeface="+mn-ea"/>
                <a:cs typeface="+mn-cs"/>
              </a:rPr>
              <a:t>CHUV</a:t>
            </a:r>
            <a:r>
              <a:rPr lang="en-US" sz="1200" kern="1200" dirty="0">
                <a:solidFill>
                  <a:schemeClr val="tx1"/>
                </a:solidFill>
                <a:effectLst/>
                <a:latin typeface="+mn-lt"/>
                <a:ea typeface="+mn-ea"/>
                <a:cs typeface="+mn-cs"/>
              </a:rPr>
              <a:t> Lausanne)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Medical imaging: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contributed to early developments in PET instrumentation (70s-80s);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Since 1995, the Crystal Clear collaboration has been engaged in the development of several organ-specific (breast, pancreas, prostate) and animal-dedicated PET scanner prototypes, and in pushing the limit of coincidence time resolution for time-of-flight (</a:t>
            </a:r>
            <a:r>
              <a:rPr lang="en-US" sz="1200" kern="1200" dirty="0" err="1">
                <a:solidFill>
                  <a:schemeClr val="tx1"/>
                </a:solidFill>
                <a:effectLst/>
                <a:latin typeface="+mn-lt"/>
                <a:ea typeface="+mn-ea"/>
                <a:cs typeface="+mn-cs"/>
              </a:rPr>
              <a:t>TOF</a:t>
            </a:r>
            <a:r>
              <a:rPr lang="en-US" sz="1200" kern="1200" dirty="0">
                <a:solidFill>
                  <a:schemeClr val="tx1"/>
                </a:solidFill>
                <a:effectLst/>
                <a:latin typeface="+mn-lt"/>
                <a:ea typeface="+mn-ea"/>
                <a:cs typeface="+mn-cs"/>
              </a:rPr>
              <a:t>) PET;</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overall, the requirements of large-scale physics experiments often drive the mass production for specific equipment (e.g. the </a:t>
            </a:r>
            <a:r>
              <a:rPr lang="en-US" sz="1200" kern="1200" dirty="0" err="1">
                <a:solidFill>
                  <a:schemeClr val="tx1"/>
                </a:solidFill>
                <a:effectLst/>
                <a:latin typeface="+mn-lt"/>
                <a:ea typeface="+mn-ea"/>
                <a:cs typeface="+mn-cs"/>
              </a:rPr>
              <a:t>BGO</a:t>
            </a:r>
            <a:r>
              <a:rPr lang="en-US" sz="1200" kern="1200" dirty="0">
                <a:solidFill>
                  <a:schemeClr val="tx1"/>
                </a:solidFill>
                <a:effectLst/>
                <a:latin typeface="+mn-lt"/>
                <a:ea typeface="+mn-ea"/>
                <a:cs typeface="+mn-cs"/>
              </a:rPr>
              <a:t> crystals for the L3 detector at </a:t>
            </a:r>
            <a:r>
              <a:rPr lang="en-US" sz="1200" kern="1200" dirty="0" err="1">
                <a:solidFill>
                  <a:schemeClr val="tx1"/>
                </a:solidFill>
                <a:effectLst/>
                <a:latin typeface="+mn-lt"/>
                <a:ea typeface="+mn-ea"/>
                <a:cs typeface="+mn-cs"/>
              </a:rPr>
              <a:t>LEP</a:t>
            </a:r>
            <a:r>
              <a:rPr lang="en-US" sz="1200" kern="1200" dirty="0">
                <a:solidFill>
                  <a:schemeClr val="tx1"/>
                </a:solidFill>
                <a:effectLst/>
                <a:latin typeface="+mn-lt"/>
                <a:ea typeface="+mn-ea"/>
                <a:cs typeface="+mn-cs"/>
              </a:rPr>
              <a:t>), and make it possible for other applications to obtain the technology at a reasonable cost for e.g. building PET scanners.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New 3D </a:t>
            </a:r>
            <a:r>
              <a:rPr lang="en-US" sz="1200" kern="1200" dirty="0" err="1">
                <a:solidFill>
                  <a:schemeClr val="tx1"/>
                </a:solidFill>
                <a:effectLst/>
                <a:latin typeface="+mn-lt"/>
                <a:ea typeface="+mn-ea"/>
                <a:cs typeface="+mn-cs"/>
              </a:rPr>
              <a:t>colour</a:t>
            </a:r>
            <a:r>
              <a:rPr lang="en-US" sz="1200" kern="1200" dirty="0">
                <a:solidFill>
                  <a:schemeClr val="tx1"/>
                </a:solidFill>
                <a:effectLst/>
                <a:latin typeface="+mn-lt"/>
                <a:ea typeface="+mn-ea"/>
                <a:cs typeface="+mn-cs"/>
              </a:rPr>
              <a:t> X-rays of human extremities (2018) using CERN-developed </a:t>
            </a:r>
            <a:r>
              <a:rPr lang="en-US" sz="1200" kern="1200" dirty="0" err="1">
                <a:solidFill>
                  <a:schemeClr val="tx1"/>
                </a:solidFill>
                <a:effectLst/>
                <a:latin typeface="+mn-lt"/>
                <a:ea typeface="+mn-ea"/>
                <a:cs typeface="+mn-cs"/>
              </a:rPr>
              <a:t>Medipix</a:t>
            </a:r>
            <a:r>
              <a:rPr lang="en-US" sz="1200" kern="1200" dirty="0">
                <a:solidFill>
                  <a:schemeClr val="tx1"/>
                </a:solidFill>
                <a:effectLst/>
                <a:latin typeface="+mn-lt"/>
                <a:ea typeface="+mn-ea"/>
                <a:cs typeface="+mn-cs"/>
              </a:rPr>
              <a:t> 3 technology, by a start-up in New Zealand.</a:t>
            </a:r>
            <a:endParaRPr lang="en-US" sz="1400" kern="1200" dirty="0">
              <a:solidFill>
                <a:schemeClr val="tx1"/>
              </a:solidFill>
              <a:effectLst/>
              <a:latin typeface="+mn-lt"/>
              <a:ea typeface="+mn-ea"/>
              <a:cs typeface="+mn-cs"/>
            </a:endParaRPr>
          </a:p>
          <a:p>
            <a:pPr algn="l"/>
            <a:endParaRPr lang="en-US" b="0" i="0" u="none" strike="noStrike" dirty="0">
              <a:solidFill>
                <a:srgbClr val="000000"/>
              </a:solidFill>
              <a:effectLst/>
              <a:latin typeface="Helvetica" pitchFamily="2" charset="0"/>
            </a:endParaRPr>
          </a:p>
          <a:p>
            <a:pPr algn="l"/>
            <a:r>
              <a:rPr lang="en-US" b="0" i="0" u="none" strike="noStrike" dirty="0">
                <a:solidFill>
                  <a:srgbClr val="000000"/>
                </a:solidFill>
                <a:effectLst/>
                <a:latin typeface="Helvetica" pitchFamily="2" charset="0"/>
              </a:rPr>
              <a:t>Volvo is working with CERN to improve safety of autonomous vehicles</a:t>
            </a:r>
          </a:p>
          <a:p>
            <a:pPr algn="l"/>
            <a:br>
              <a:rPr lang="en-US" b="0" i="0" u="none" strike="noStrike" dirty="0">
                <a:solidFill>
                  <a:srgbClr val="000000"/>
                </a:solidFill>
                <a:effectLst/>
                <a:latin typeface="Helvetica" pitchFamily="2" charset="0"/>
              </a:rPr>
            </a:br>
            <a:r>
              <a:rPr lang="en-US" b="0" i="0" u="none" strike="noStrike" dirty="0" err="1">
                <a:solidFill>
                  <a:srgbClr val="000000"/>
                </a:solidFill>
                <a:effectLst/>
                <a:latin typeface="Helvetica" pitchFamily="2" charset="0"/>
              </a:rPr>
              <a:t>InsightART</a:t>
            </a:r>
            <a:r>
              <a:rPr lang="en-US" b="0" i="0" u="none" strike="noStrike" dirty="0">
                <a:solidFill>
                  <a:srgbClr val="000000"/>
                </a:solidFill>
                <a:effectLst/>
                <a:latin typeface="Helvetica" pitchFamily="2" charset="0"/>
              </a:rPr>
              <a:t> is </a:t>
            </a:r>
            <a:r>
              <a:rPr lang="en-US" b="0" i="0" u="none" strike="noStrike" dirty="0" err="1">
                <a:solidFill>
                  <a:srgbClr val="000000"/>
                </a:solidFill>
                <a:effectLst/>
                <a:latin typeface="Helvetica" pitchFamily="2" charset="0"/>
              </a:rPr>
              <a:t>revolutionising</a:t>
            </a:r>
            <a:r>
              <a:rPr lang="en-US" b="0" i="0" u="none" strike="noStrike" dirty="0">
                <a:solidFill>
                  <a:srgbClr val="000000"/>
                </a:solidFill>
                <a:effectLst/>
                <a:latin typeface="Helvetica" pitchFamily="2" charset="0"/>
              </a:rPr>
              <a:t> the art world with next-generation x-ray imaging technology.... Our mission is to safeguard the world’s artistic heritage with state-of-the-art tools designed to assist art restoration experts and to unmask forgeries.</a:t>
            </a:r>
          </a:p>
          <a:p>
            <a:br>
              <a:rPr lang="en-US"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THIS IS THE LAST SLIDE IN THE “TECHNOLOGY AND INNOVATION” SECTION</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endParaRPr lang="en-US" sz="1400" kern="1200" dirty="0">
              <a:solidFill>
                <a:schemeClr val="tx1"/>
              </a:solidFill>
              <a:effectLst/>
              <a:latin typeface="+mn-lt"/>
              <a:ea typeface="+mn-ea"/>
              <a:cs typeface="+mn-cs"/>
            </a:endParaRPr>
          </a:p>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901026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“Education and Training”</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SECTION HAS 6 SLIDES)</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1644678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NUMBERS ON THIS SLIDE NEED REGULAR UPDATING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CERN schools: High Energy Physics; Computing; Accelerator</a:t>
            </a:r>
          </a:p>
        </p:txBody>
      </p:sp>
      <p:sp>
        <p:nvSpPr>
          <p:cNvPr id="4" name="Slide Number Placeholder 3"/>
          <p:cNvSpPr>
            <a:spLocks noGrp="1"/>
          </p:cNvSpPr>
          <p:nvPr>
            <p:ph type="sldNum" sz="quarter" idx="10"/>
          </p:nvPr>
        </p:nvSpPr>
        <p:spPr/>
        <p:txBody>
          <a:bodyPr/>
          <a:lstStyle/>
          <a:p>
            <a:fld id="{BC549E03-5E61-9344-9F2B-A7AC2BD1FB60}" type="slidenum">
              <a:rPr lang="fr-FR" smtClean="0"/>
              <a:t>19</a:t>
            </a:fld>
            <a:endParaRPr lang="fr-FR"/>
          </a:p>
        </p:txBody>
      </p:sp>
    </p:spTree>
    <p:extLst>
      <p:ext uri="{BB962C8B-B14F-4D97-AF65-F5344CB8AC3E}">
        <p14:creationId xmlns:p14="http://schemas.microsoft.com/office/powerpoint/2010/main" val="2887541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549E03-5E61-9344-9F2B-A7AC2BD1FB60}" type="slidenum">
              <a:rPr lang="fr-FR" smtClean="0"/>
              <a:t>2</a:t>
            </a:fld>
            <a:endParaRPr lang="fr-FR" dirty="0"/>
          </a:p>
        </p:txBody>
      </p:sp>
    </p:spTree>
    <p:extLst>
      <p:ext uri="{BB962C8B-B14F-4D97-AF65-F5344CB8AC3E}">
        <p14:creationId xmlns:p14="http://schemas.microsoft.com/office/powerpoint/2010/main" val="2673980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2" name="Shape 1252"/>
          <p:cNvSpPr>
            <a:spLocks noGrp="1" noRot="1" noChangeAspect="1"/>
          </p:cNvSpPr>
          <p:nvPr>
            <p:ph type="sldImg"/>
          </p:nvPr>
        </p:nvSpPr>
        <p:spPr>
          <a:xfrm>
            <a:off x="-185738" y="798513"/>
            <a:ext cx="7108826" cy="3998912"/>
          </a:xfrm>
          <a:prstGeom prst="rect">
            <a:avLst/>
          </a:prstGeom>
        </p:spPr>
        <p:txBody>
          <a:bodyPr/>
          <a:lstStyle/>
          <a:p>
            <a:endParaRPr/>
          </a:p>
        </p:txBody>
      </p:sp>
      <p:sp>
        <p:nvSpPr>
          <p:cNvPr id="1253" name="Shape 125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985115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 name="Shape 1286"/>
          <p:cNvSpPr>
            <a:spLocks noGrp="1" noRot="1" noChangeAspect="1"/>
          </p:cNvSpPr>
          <p:nvPr>
            <p:ph type="sldImg"/>
          </p:nvPr>
        </p:nvSpPr>
        <p:spPr>
          <a:xfrm>
            <a:off x="-185738" y="798513"/>
            <a:ext cx="7108826" cy="3998912"/>
          </a:xfrm>
          <a:prstGeom prst="rect">
            <a:avLst/>
          </a:prstGeom>
        </p:spPr>
        <p:txBody>
          <a:bodyPr/>
          <a:lstStyle/>
          <a:p>
            <a:endParaRPr/>
          </a:p>
        </p:txBody>
      </p:sp>
      <p:sp>
        <p:nvSpPr>
          <p:cNvPr id="1287" name="Shape 1287"/>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2417645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 name="Shape 1300"/>
          <p:cNvSpPr>
            <a:spLocks noGrp="1" noRot="1" noChangeAspect="1"/>
          </p:cNvSpPr>
          <p:nvPr>
            <p:ph type="sldImg"/>
          </p:nvPr>
        </p:nvSpPr>
        <p:spPr>
          <a:xfrm>
            <a:off x="-185738" y="798513"/>
            <a:ext cx="7108826" cy="3998912"/>
          </a:xfrm>
          <a:prstGeom prst="rect">
            <a:avLst/>
          </a:prstGeom>
        </p:spPr>
        <p:txBody>
          <a:bodyPr/>
          <a:lstStyle/>
          <a:p>
            <a:endParaRPr/>
          </a:p>
        </p:txBody>
      </p:sp>
      <p:sp>
        <p:nvSpPr>
          <p:cNvPr id="1301" name="Shape 1301"/>
          <p:cNvSpPr>
            <a:spLocks noGrp="1"/>
          </p:cNvSpPr>
          <p:nvPr>
            <p:ph type="body" sz="quarter" idx="1"/>
          </p:nvPr>
        </p:nvSpPr>
        <p:spPr>
          <a:prstGeom prst="rect">
            <a:avLst/>
          </a:prstGeom>
        </p:spPr>
        <p:txBody>
          <a:bodyPr/>
          <a:lstStyle/>
          <a:p>
            <a:endParaRPr lang="en-US" dirty="0"/>
          </a:p>
        </p:txBody>
      </p:sp>
    </p:spTree>
    <p:extLst>
      <p:ext uri="{BB962C8B-B14F-4D97-AF65-F5344CB8AC3E}">
        <p14:creationId xmlns:p14="http://schemas.microsoft.com/office/powerpoint/2010/main" val="3706052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42776310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27</a:t>
            </a:fld>
            <a:endParaRPr lang="fr-FR"/>
          </a:p>
        </p:txBody>
      </p:sp>
    </p:spTree>
    <p:extLst>
      <p:ext uri="{BB962C8B-B14F-4D97-AF65-F5344CB8AC3E}">
        <p14:creationId xmlns:p14="http://schemas.microsoft.com/office/powerpoint/2010/main" val="12830372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98436-A9FE-DA2E-3697-D8188BAEAD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93D4CE-0DCC-A151-40A1-631D78B7DC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2E8A06-2B41-8B58-29B4-49856B96BE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2B64AC4-F0B2-843B-A573-C1135391F694}"/>
              </a:ext>
            </a:extLst>
          </p:cNvPr>
          <p:cNvSpPr>
            <a:spLocks noGrp="1"/>
          </p:cNvSpPr>
          <p:nvPr>
            <p:ph type="sldNum" sz="quarter" idx="5"/>
          </p:nvPr>
        </p:nvSpPr>
        <p:spPr/>
        <p:txBody>
          <a:bodyPr/>
          <a:lstStyle/>
          <a:p>
            <a:fld id="{BC549E03-5E61-9344-9F2B-A7AC2BD1FB60}" type="slidenum">
              <a:rPr lang="fr-FR" smtClean="0"/>
              <a:t>28</a:t>
            </a:fld>
            <a:endParaRPr lang="fr-FR"/>
          </a:p>
        </p:txBody>
      </p:sp>
    </p:spTree>
    <p:extLst>
      <p:ext uri="{BB962C8B-B14F-4D97-AF65-F5344CB8AC3E}">
        <p14:creationId xmlns:p14="http://schemas.microsoft.com/office/powerpoint/2010/main" val="3409903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introduces the four pillars that underpin CERN’s mission:</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Research: </a:t>
            </a:r>
            <a:r>
              <a:rPr lang="en-GB" sz="1200" kern="1200" dirty="0">
                <a:solidFill>
                  <a:schemeClr val="tx1"/>
                </a:solidFill>
                <a:effectLst/>
                <a:latin typeface="+mn-lt"/>
                <a:ea typeface="+mn-ea"/>
                <a:cs typeface="+mn-cs"/>
              </a:rPr>
              <a:t>To perform world-class research in experimental and theoretical particle physics; and to provide the particle physics community a range of accelerators that enable that research</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Collaboration:</a:t>
            </a:r>
            <a:r>
              <a:rPr lang="en-GB" sz="1200" kern="1200" dirty="0">
                <a:solidFill>
                  <a:schemeClr val="tx1"/>
                </a:solidFill>
                <a:effectLst/>
                <a:latin typeface="+mn-lt"/>
                <a:ea typeface="+mn-ea"/>
                <a:cs typeface="+mn-cs"/>
              </a:rPr>
              <a:t> To unite people from all over the world in the common goal of advancing the frontiers of human knowledge, in a spirit of equal collaboration and openness </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Innovation: </a:t>
            </a:r>
            <a:r>
              <a:rPr lang="en-GB" sz="1200" kern="1200" dirty="0">
                <a:solidFill>
                  <a:schemeClr val="tx1"/>
                </a:solidFill>
                <a:effectLst/>
                <a:latin typeface="+mn-lt"/>
                <a:ea typeface="+mn-ea"/>
                <a:cs typeface="+mn-cs"/>
              </a:rPr>
              <a:t>To push the technology underpinning accelerators, detectors and computing, to drive innovation in order to transfer knowledge to other scientific and technological areas, for the benefit of society</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Education and Training: </a:t>
            </a:r>
            <a:r>
              <a:rPr lang="en-GB" sz="1200" kern="1200" dirty="0">
                <a:solidFill>
                  <a:schemeClr val="tx1"/>
                </a:solidFill>
                <a:effectLst/>
                <a:latin typeface="+mn-lt"/>
                <a:ea typeface="+mn-ea"/>
                <a:cs typeface="+mn-cs"/>
              </a:rPr>
              <a:t>To train future physicists and engineers, to promote careers in science and engineering, and to foster citizens’ engagement in particle physics and in fundamental research.</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FROM THIS POINT FORWARD, THE PRESENTATION IS DIVIDED INTO FOUR SECTIONS: ONE SECTION PER PILLAR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dirty="0"/>
          </a:p>
        </p:txBody>
      </p:sp>
    </p:spTree>
    <p:extLst>
      <p:ext uri="{BB962C8B-B14F-4D97-AF65-F5344CB8AC3E}">
        <p14:creationId xmlns:p14="http://schemas.microsoft.com/office/powerpoint/2010/main" val="196755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“Research”.</a:t>
            </a:r>
          </a:p>
          <a:p>
            <a:r>
              <a:rPr lang="en-US" sz="1200" kern="1200" dirty="0">
                <a:solidFill>
                  <a:schemeClr val="tx1"/>
                </a:solidFill>
                <a:effectLst/>
                <a:latin typeface="+mn-lt"/>
                <a:ea typeface="+mn-ea"/>
                <a:cs typeface="+mn-cs"/>
              </a:rPr>
              <a:t>It can be shown for just enough time for viewers to take in the beauty and impact of the image.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13 SLIDES, INCLUDING ONE OPTIONAL SLIDE)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dirty="0"/>
          </a:p>
        </p:txBody>
      </p:sp>
    </p:spTree>
    <p:extLst>
      <p:ext uri="{BB962C8B-B14F-4D97-AF65-F5344CB8AC3E}">
        <p14:creationId xmlns:p14="http://schemas.microsoft.com/office/powerpoint/2010/main" val="2598663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and the next address the questions that underpin research in particle physics.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questions is “What are we made of?”</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answer this question, we study the fundamental particles that make up matter.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takes the visitors on a brief journey from visible matter to the electron and the quark: electrons and quarks are the fundamental particles of matter</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other question that underpins research in particle physics is “How did the Universe begin?”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gain insight into the structure and evolution of the Universe, from the first billionth of a second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the Big Bang.</a:t>
            </a:r>
          </a:p>
          <a:p>
            <a:r>
              <a:rPr lang="en-US" sz="1200" kern="1200" dirty="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m) </a:t>
            </a:r>
          </a:p>
          <a:p>
            <a:r>
              <a:rPr lang="en-US" sz="1200" kern="1200" dirty="0">
                <a:solidFill>
                  <a:schemeClr val="tx1"/>
                </a:solidFill>
                <a:effectLst/>
                <a:latin typeface="+mn-lt"/>
                <a:ea typeface="+mn-ea"/>
                <a:cs typeface="+mn-cs"/>
              </a:rPr>
              <a:t>to the very big (telescope-based astrophysics), </a:t>
            </a:r>
          </a:p>
          <a:p>
            <a:r>
              <a:rPr lang="en-US" sz="1200" kern="1200" dirty="0">
                <a:solidFill>
                  <a:schemeClr val="tx1"/>
                </a:solidFill>
                <a:effectLst/>
                <a:latin typeface="+mn-lt"/>
                <a:ea typeface="+mn-ea"/>
                <a:cs typeface="+mn-cs"/>
              </a:rPr>
              <a:t>we gain knowledge about the laws and evolution of the universe.</a:t>
            </a:r>
            <a:endParaRPr lang="en-GB" noProof="0" dirty="0"/>
          </a:p>
          <a:p>
            <a:endParaRPr lang="en-GB" noProof="0" dirty="0"/>
          </a:p>
          <a:p>
            <a:endParaRPr lang="en-GB"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1930425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presents the three technological fields that allow CERN to answer the questions presented earlier.</a:t>
            </a:r>
          </a:p>
          <a:p>
            <a:r>
              <a:rPr lang="en-US" sz="1200" kern="1200" dirty="0">
                <a:solidFill>
                  <a:schemeClr val="tx1"/>
                </a:solidFill>
                <a:effectLst/>
                <a:latin typeface="+mn-lt"/>
                <a:ea typeface="+mn-ea"/>
                <a:cs typeface="+mn-cs"/>
              </a:rPr>
              <a:t>The following slides focus on each of these fields, so here the speaker may give a 1-2 sentence description of each.</a:t>
            </a:r>
          </a:p>
          <a:p>
            <a:r>
              <a:rPr lang="en-US" sz="1200" kern="1200" dirty="0">
                <a:solidFill>
                  <a:schemeClr val="tx1"/>
                </a:solidFill>
                <a:effectLst/>
                <a:latin typeface="+mn-lt"/>
                <a:ea typeface="+mn-ea"/>
                <a:cs typeface="+mn-cs"/>
              </a:rPr>
              <a:t>For example:</a:t>
            </a:r>
          </a:p>
          <a:p>
            <a:pPr lvl="0"/>
            <a:r>
              <a:rPr lang="en-US" sz="1200" kern="1200" dirty="0">
                <a:solidFill>
                  <a:schemeClr val="tx1"/>
                </a:solidFill>
                <a:effectLst/>
                <a:latin typeface="+mn-lt"/>
                <a:ea typeface="+mn-ea"/>
                <a:cs typeface="+mn-cs"/>
              </a:rPr>
              <a:t>Accelerators - We build and maintain a range of particle accelerator facilities, where particles are accelerated to almost the speed of light</a:t>
            </a:r>
          </a:p>
          <a:p>
            <a:pPr lvl="0"/>
            <a:r>
              <a:rPr lang="en-US" sz="1200" kern="1200" dirty="0">
                <a:solidFill>
                  <a:schemeClr val="tx1"/>
                </a:solidFill>
                <a:effectLst/>
                <a:latin typeface="+mn-lt"/>
                <a:ea typeface="+mn-ea"/>
                <a:cs typeface="+mn-cs"/>
              </a:rPr>
              <a:t>Detectors – built by consortia of physicists and engineers from across the globe, this is where collisions occur and where new, hitherto unknown particles may be formed, and new interactions between particles identified.</a:t>
            </a:r>
          </a:p>
          <a:p>
            <a:pPr lvl="0"/>
            <a:r>
              <a:rPr lang="en-US" sz="1200" kern="1200" dirty="0">
                <a:solidFill>
                  <a:schemeClr val="tx1"/>
                </a:solidFill>
                <a:effectLst/>
                <a:latin typeface="+mn-lt"/>
                <a:ea typeface="+mn-ea"/>
                <a:cs typeface="+mn-cs"/>
              </a:rPr>
              <a:t>Computing – experiments at CERN generate enormous amounts of data. This data is collected at CERN and sent around the world to be processed and stored.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LHC is CERN’s flagship accelerator.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Possible additional information to complement what is on the slide (TIME PERMITTING):</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the world’s largest and most powerful particle accelerator</a:t>
            </a:r>
          </a:p>
          <a:p>
            <a:pPr lvl="0"/>
            <a:r>
              <a:rPr lang="en-GB" sz="1200" kern="1200" dirty="0">
                <a:solidFill>
                  <a:schemeClr val="tx1"/>
                </a:solidFill>
                <a:effectLst/>
                <a:latin typeface="+mn-lt"/>
                <a:ea typeface="+mn-ea"/>
                <a:cs typeface="+mn-cs"/>
              </a:rPr>
              <a:t>Protons (and lead ions) circulate in two beams, which travel in opposite directions in two separate beam pipes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Protons are accelerated to 99.9999991% the speed of light (11 245 turns/second)</a:t>
            </a:r>
          </a:p>
          <a:p>
            <a:pPr lvl="0"/>
            <a:r>
              <a:rPr lang="en-GB" sz="1200" kern="1200" dirty="0">
                <a:solidFill>
                  <a:schemeClr val="tx1"/>
                </a:solidFill>
                <a:effectLst/>
                <a:latin typeface="+mn-lt"/>
                <a:ea typeface="+mn-ea"/>
                <a:cs typeface="+mn-cs"/>
              </a:rPr>
              <a:t>The beam pipes are under ultrahigh vacuum, to avoid collisions between the particles and gas molecules. The vacuum in the beam pipes is 10</a:t>
            </a:r>
            <a:r>
              <a:rPr lang="en-GB" sz="1200" kern="1200" baseline="30000" dirty="0">
                <a:solidFill>
                  <a:schemeClr val="tx1"/>
                </a:solidFill>
                <a:effectLst/>
                <a:latin typeface="+mn-lt"/>
                <a:ea typeface="+mn-ea"/>
                <a:cs typeface="+mn-cs"/>
              </a:rPr>
              <a:t>-13</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 – similar to the atmosphere on the moon (10</a:t>
            </a:r>
            <a:r>
              <a:rPr lang="en-GB" sz="1200" kern="1200" baseline="30000" dirty="0">
                <a:solidFill>
                  <a:schemeClr val="tx1"/>
                </a:solidFill>
                <a:effectLst/>
                <a:latin typeface="+mn-lt"/>
                <a:ea typeface="+mn-ea"/>
                <a:cs typeface="+mn-cs"/>
              </a:rPr>
              <a:t>-15</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one of the coldest places in the Universe (1.9K; -271.3°C) </a:t>
            </a:r>
          </a:p>
          <a:p>
            <a:pPr lvl="0"/>
            <a:r>
              <a:rPr lang="en-GB" sz="1200" kern="1200" dirty="0">
                <a:solidFill>
                  <a:schemeClr val="tx1"/>
                </a:solidFill>
                <a:effectLst/>
                <a:latin typeface="+mn-lt"/>
                <a:ea typeface="+mn-ea"/>
                <a:cs typeface="+mn-cs"/>
              </a:rPr>
              <a:t>Superconducting magnets are used to focus the beam (quadrupole magnets) and bend the beam around the circular accelerator (dipole magnets)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LHC is built in the same tunnel where CERN’s previous flagship accelerator was located – </a:t>
            </a:r>
            <a:r>
              <a:rPr lang="en-GB" sz="1200" kern="1200" dirty="0" err="1">
                <a:solidFill>
                  <a:schemeClr val="tx1"/>
                </a:solidFill>
                <a:effectLst/>
                <a:latin typeface="+mn-lt"/>
                <a:ea typeface="+mn-ea"/>
                <a:cs typeface="+mn-cs"/>
              </a:rPr>
              <a:t>LEP</a:t>
            </a:r>
            <a:r>
              <a:rPr lang="en-GB" sz="1200" kern="1200" dirty="0">
                <a:solidFill>
                  <a:schemeClr val="tx1"/>
                </a:solidFill>
                <a:effectLst/>
                <a:latin typeface="+mn-lt"/>
                <a:ea typeface="+mn-ea"/>
                <a:cs typeface="+mn-cs"/>
              </a:rPr>
              <a:t>, which accelerated electrons</a:t>
            </a:r>
            <a:r>
              <a:rPr lang="en-US" sz="1200" kern="1200" dirty="0">
                <a:solidFill>
                  <a:schemeClr val="tx1"/>
                </a:solidFill>
                <a:effectLst/>
                <a:latin typeface="+mn-lt"/>
                <a:ea typeface="+mn-ea"/>
                <a:cs typeface="+mn-cs"/>
              </a:rPr>
              <a:t>	</a:t>
            </a:r>
          </a:p>
          <a:p>
            <a:pPr lvl="0"/>
            <a:endParaRPr lang="en-US" sz="1200" kern="1200" noProof="0" dirty="0">
              <a:solidFill>
                <a:schemeClr val="tx1"/>
              </a:solidFill>
              <a:effectLst/>
              <a:latin typeface="+mn-lt"/>
              <a:ea typeface="+mn-ea"/>
              <a:cs typeface="+mn-cs"/>
            </a:endParaRPr>
          </a:p>
          <a:p>
            <a:pPr lvl="0"/>
            <a:endParaRPr lang="en-US" sz="1200" kern="1200" noProof="0" dirty="0">
              <a:solidFill>
                <a:schemeClr val="tx1"/>
              </a:solidFill>
              <a:effectLst/>
              <a:latin typeface="+mn-lt"/>
              <a:ea typeface="+mn-ea"/>
              <a:cs typeface="+mn-cs"/>
            </a:endParaRPr>
          </a:p>
          <a:p>
            <a:pPr lvl="0"/>
            <a:r>
              <a:rPr lang="en-US" sz="1200" kern="1200" noProof="0" dirty="0">
                <a:solidFill>
                  <a:schemeClr val="tx1"/>
                </a:solidFill>
                <a:effectLst/>
                <a:latin typeface="+mn-lt"/>
                <a:ea typeface="+mn-ea"/>
                <a:cs typeface="+mn-cs"/>
              </a:rPr>
              <a:t>Collaboration between CERN and European industry</a:t>
            </a:r>
            <a:endParaRPr lang="en-GB" u="sng" noProof="0" dirty="0"/>
          </a:p>
          <a:p>
            <a:pPr marL="171450" indent="-171450">
              <a:buFont typeface="Arial" panose="020B0604020202020204" pitchFamily="34" charset="0"/>
              <a:buChar char="•"/>
            </a:pPr>
            <a:endParaRPr lang="en-GB" u="sng"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905752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allows the speaker to describe the accelerator complex and the four main LHC detectors.</a:t>
            </a:r>
          </a:p>
          <a:p>
            <a:r>
              <a:rPr lang="en-US" sz="1200" kern="1200" dirty="0">
                <a:solidFill>
                  <a:schemeClr val="tx1"/>
                </a:solidFill>
                <a:effectLst/>
                <a:latin typeface="+mn-lt"/>
                <a:ea typeface="+mn-ea"/>
                <a:cs typeface="+mn-cs"/>
              </a:rPr>
              <a:t>About the accelerator complex (OPTIONAL)</a:t>
            </a:r>
          </a:p>
          <a:p>
            <a:pPr lvl="0"/>
            <a:r>
              <a:rPr lang="en-GB" sz="1200" kern="1200" dirty="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Particles collide at four points on the LHC, where detectors register the collisions.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 CLICK)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About the four detectors, the speaker may give a 1-2 sentence description of the </a:t>
            </a:r>
            <a:r>
              <a:rPr lang="en-US" sz="1200" kern="1200" dirty="0">
                <a:solidFill>
                  <a:schemeClr val="tx1"/>
                </a:solidFill>
                <a:effectLst/>
                <a:latin typeface="+mn-lt"/>
                <a:ea typeface="+mn-ea"/>
                <a:cs typeface="+mn-cs"/>
              </a:rPr>
              <a:t>goal of each detector (TIME PERMITTING):</a:t>
            </a:r>
          </a:p>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a:solidFill>
                  <a:schemeClr val="tx1"/>
                </a:solidFill>
                <a:effectLst/>
                <a:latin typeface="+mn-lt"/>
                <a:ea typeface="+mn-ea"/>
                <a:cs typeface="+mn-cs"/>
              </a:rPr>
              <a:t>LHCb – studies the asymmetry between matter and antimatter in interactions of particles containing the so-called b quark. This may help understand why our Universe is made up of only matter.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3726128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2BD3F29-2265-4477-94F9-0A659C99D181}" type="datetime1">
              <a:rPr lang="en-US" smtClean="0"/>
              <a:t>8/27/25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 Lara/ Doing Business with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75492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B1759103-F780-4E1B-BB24-6BF0DCD7E0E6}" type="datetime1">
              <a:rPr lang="en-US" smtClean="0"/>
              <a:t>8/27/25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C. Lara/ Doing Business with CERN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47680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83E9D664-55D0-408B-90A5-4BCE0BD73BD8}" type="datetime1">
              <a:rPr lang="en-US" smtClean="0"/>
              <a:t>8/27/25</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GB"/>
              <a:t>C. Lara/ Doing Business with CERN</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920491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136D812-D6FC-4A51-8E52-AC8C97DFABCE}" type="datetime1">
              <a:rPr lang="en-US" smtClean="0"/>
              <a:t>8/27/25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 Lara/ Doing Business with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30500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e la date 3">
            <a:extLst>
              <a:ext uri="{FF2B5EF4-FFF2-40B4-BE49-F238E27FC236}">
                <a16:creationId xmlns:a16="http://schemas.microsoft.com/office/drawing/2014/main" id="{46DCF99C-2FA5-1EE7-8562-E1278C064852}"/>
              </a:ext>
            </a:extLst>
          </p:cNvPr>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dirty="0"/>
              <a:t>26 Jan 2024</a:t>
            </a:r>
            <a:endParaRPr lang="fr-FR" dirty="0"/>
          </a:p>
        </p:txBody>
      </p:sp>
      <p:sp>
        <p:nvSpPr>
          <p:cNvPr id="8" name="Espace réservé du pied de page 4">
            <a:extLst>
              <a:ext uri="{FF2B5EF4-FFF2-40B4-BE49-F238E27FC236}">
                <a16:creationId xmlns:a16="http://schemas.microsoft.com/office/drawing/2014/main" id="{DAB1A766-5C75-AF66-C56F-C936865B4764}"/>
              </a:ext>
            </a:extLst>
          </p:cNvPr>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pt-PT" noProof="0" dirty="0"/>
              <a:t>Apresentação - Portugal</a:t>
            </a:r>
          </a:p>
        </p:txBody>
      </p:sp>
      <p:sp>
        <p:nvSpPr>
          <p:cNvPr id="9" name="Espace réservé du numéro de diapositive 5">
            <a:extLst>
              <a:ext uri="{FF2B5EF4-FFF2-40B4-BE49-F238E27FC236}">
                <a16:creationId xmlns:a16="http://schemas.microsoft.com/office/drawing/2014/main" id="{0FEC84D6-AB8A-9E55-1FCA-C95FF277466C}"/>
              </a:ext>
            </a:extLst>
          </p:cNvPr>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cxnSp>
        <p:nvCxnSpPr>
          <p:cNvPr id="10" name="Connecteur droit 12">
            <a:extLst>
              <a:ext uri="{FF2B5EF4-FFF2-40B4-BE49-F238E27FC236}">
                <a16:creationId xmlns:a16="http://schemas.microsoft.com/office/drawing/2014/main" id="{79F2ABC5-4AB4-A298-38AF-4E10635FA1F7}"/>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Portugal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13 September 2022</a:t>
            </a:r>
          </a:p>
        </p:txBody>
      </p:sp>
      <p:sp>
        <p:nvSpPr>
          <p:cNvPr id="8" name="Footer Placeholder 5"/>
          <p:cNvSpPr>
            <a:spLocks noGrp="1"/>
          </p:cNvSpPr>
          <p:nvPr>
            <p:ph type="ftr" sz="quarter" idx="18"/>
          </p:nvPr>
        </p:nvSpPr>
        <p:spPr bwMode="auto"/>
        <p:txBody>
          <a:bodyPr/>
          <a:lstStyle/>
          <a:p>
            <a:pPr>
              <a:defRPr/>
            </a:pPr>
            <a:r>
              <a:rPr lang="en-US"/>
              <a:t>Presentation - Portugal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13 September 2022</a:t>
            </a:r>
          </a:p>
        </p:txBody>
      </p:sp>
      <p:sp>
        <p:nvSpPr>
          <p:cNvPr id="9" name="Footer Placeholder 3"/>
          <p:cNvSpPr>
            <a:spLocks noGrp="1"/>
          </p:cNvSpPr>
          <p:nvPr>
            <p:ph type="ftr" sz="quarter" idx="17"/>
          </p:nvPr>
        </p:nvSpPr>
        <p:spPr bwMode="auto"/>
        <p:txBody>
          <a:bodyPr/>
          <a:lstStyle/>
          <a:p>
            <a:pPr>
              <a:defRPr/>
            </a:pPr>
            <a:r>
              <a:rPr lang="en-US"/>
              <a:t>Presentation - Portugal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13 September 2022</a:t>
            </a:r>
            <a:endParaRPr lang="fr-FR"/>
          </a:p>
        </p:txBody>
      </p:sp>
      <p:sp>
        <p:nvSpPr>
          <p:cNvPr id="6" name="Espace réservé du pied de page 5"/>
          <p:cNvSpPr>
            <a:spLocks noGrp="1"/>
          </p:cNvSpPr>
          <p:nvPr>
            <p:ph type="ftr" sz="quarter" idx="11"/>
          </p:nvPr>
        </p:nvSpPr>
        <p:spPr/>
        <p:txBody>
          <a:bodyPr/>
          <a:lstStyle/>
          <a:p>
            <a:r>
              <a:rPr lang="fr-FR"/>
              <a:t>Presentation - Portugal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13 September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Portugal</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13 September 2022</a:t>
            </a:r>
          </a:p>
        </p:txBody>
      </p:sp>
      <p:sp>
        <p:nvSpPr>
          <p:cNvPr id="8" name="Footer Placeholder 5"/>
          <p:cNvSpPr>
            <a:spLocks noGrp="1"/>
          </p:cNvSpPr>
          <p:nvPr>
            <p:ph type="ftr" sz="quarter" idx="18"/>
          </p:nvPr>
        </p:nvSpPr>
        <p:spPr bwMode="auto"/>
        <p:txBody>
          <a:bodyPr/>
          <a:lstStyle/>
          <a:p>
            <a:pPr>
              <a:defRPr/>
            </a:pPr>
            <a:r>
              <a:rPr lang="en-US"/>
              <a:t>Presentation - Portugal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13 September 2022</a:t>
            </a:r>
          </a:p>
        </p:txBody>
      </p:sp>
      <p:sp>
        <p:nvSpPr>
          <p:cNvPr id="9" name="Footer Placeholder 3"/>
          <p:cNvSpPr>
            <a:spLocks noGrp="1"/>
          </p:cNvSpPr>
          <p:nvPr>
            <p:ph type="ftr" sz="quarter" idx="17"/>
          </p:nvPr>
        </p:nvSpPr>
        <p:spPr bwMode="auto"/>
        <p:txBody>
          <a:bodyPr/>
          <a:lstStyle/>
          <a:p>
            <a:pPr>
              <a:defRPr/>
            </a:pPr>
            <a:r>
              <a:rPr lang="en-US"/>
              <a:t>Presentation - Portugal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13 September 2022</a:t>
            </a:r>
            <a:endParaRPr lang="fr-FR"/>
          </a:p>
        </p:txBody>
      </p:sp>
      <p:sp>
        <p:nvSpPr>
          <p:cNvPr id="6" name="Espace réservé du pied de page 5"/>
          <p:cNvSpPr>
            <a:spLocks noGrp="1"/>
          </p:cNvSpPr>
          <p:nvPr>
            <p:ph type="ftr" sz="quarter" idx="11"/>
          </p:nvPr>
        </p:nvSpPr>
        <p:spPr/>
        <p:txBody>
          <a:bodyPr/>
          <a:lstStyle/>
          <a:p>
            <a:r>
              <a:rPr lang="fr-FR"/>
              <a:t>Presentation - Portugal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Portugal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13 September 2022</a:t>
            </a:r>
          </a:p>
        </p:txBody>
      </p:sp>
      <p:sp>
        <p:nvSpPr>
          <p:cNvPr id="8" name="Footer Placeholder 5"/>
          <p:cNvSpPr>
            <a:spLocks noGrp="1"/>
          </p:cNvSpPr>
          <p:nvPr>
            <p:ph type="ftr" sz="quarter" idx="18"/>
          </p:nvPr>
        </p:nvSpPr>
        <p:spPr bwMode="auto"/>
        <p:txBody>
          <a:bodyPr/>
          <a:lstStyle/>
          <a:p>
            <a:pPr>
              <a:defRPr/>
            </a:pPr>
            <a:r>
              <a:rPr lang="en-US"/>
              <a:t>Presentation - Portugal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13 September 2022</a:t>
            </a:r>
          </a:p>
        </p:txBody>
      </p:sp>
      <p:sp>
        <p:nvSpPr>
          <p:cNvPr id="9" name="Footer Placeholder 3"/>
          <p:cNvSpPr>
            <a:spLocks noGrp="1"/>
          </p:cNvSpPr>
          <p:nvPr>
            <p:ph type="ftr" sz="quarter" idx="17"/>
          </p:nvPr>
        </p:nvSpPr>
        <p:spPr bwMode="auto"/>
        <p:txBody>
          <a:bodyPr/>
          <a:lstStyle/>
          <a:p>
            <a:pPr>
              <a:defRPr/>
            </a:pPr>
            <a:r>
              <a:rPr lang="en-US"/>
              <a:t>Presentation - Portugal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13 September 2022</a:t>
            </a:r>
            <a:endParaRPr lang="fr-FR"/>
          </a:p>
        </p:txBody>
      </p:sp>
      <p:sp>
        <p:nvSpPr>
          <p:cNvPr id="6" name="Espace réservé du pied de page 5"/>
          <p:cNvSpPr>
            <a:spLocks noGrp="1"/>
          </p:cNvSpPr>
          <p:nvPr>
            <p:ph type="ftr" sz="quarter" idx="11"/>
          </p:nvPr>
        </p:nvSpPr>
        <p:spPr/>
        <p:txBody>
          <a:bodyPr/>
          <a:lstStyle/>
          <a:p>
            <a:r>
              <a:rPr lang="fr-FR"/>
              <a:t>Presentation - Portugal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Portugal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dirty="0"/>
              <a:t>1 </a:t>
            </a:r>
            <a:r>
              <a:rPr lang="en-US" dirty="0" err="1"/>
              <a:t>Octtember</a:t>
            </a:r>
            <a:r>
              <a:rPr lang="en-US" dirty="0"/>
              <a:t> 2024</a:t>
            </a:r>
            <a:endParaRPr lang="fr-FR" dirty="0"/>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13 September 2022</a:t>
            </a:r>
          </a:p>
        </p:txBody>
      </p:sp>
      <p:sp>
        <p:nvSpPr>
          <p:cNvPr id="8" name="Footer Placeholder 5"/>
          <p:cNvSpPr>
            <a:spLocks noGrp="1"/>
          </p:cNvSpPr>
          <p:nvPr>
            <p:ph type="ftr" sz="quarter" idx="18"/>
          </p:nvPr>
        </p:nvSpPr>
        <p:spPr bwMode="auto"/>
        <p:txBody>
          <a:bodyPr/>
          <a:lstStyle/>
          <a:p>
            <a:pPr>
              <a:defRPr/>
            </a:pPr>
            <a:r>
              <a:rPr lang="en-US"/>
              <a:t>Presentation - Portugal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13 September 2022</a:t>
            </a:r>
          </a:p>
        </p:txBody>
      </p:sp>
      <p:sp>
        <p:nvSpPr>
          <p:cNvPr id="9" name="Footer Placeholder 3"/>
          <p:cNvSpPr>
            <a:spLocks noGrp="1"/>
          </p:cNvSpPr>
          <p:nvPr>
            <p:ph type="ftr" sz="quarter" idx="17"/>
          </p:nvPr>
        </p:nvSpPr>
        <p:spPr bwMode="auto"/>
        <p:txBody>
          <a:bodyPr/>
          <a:lstStyle/>
          <a:p>
            <a:pPr>
              <a:defRPr/>
            </a:pPr>
            <a:r>
              <a:rPr lang="en-US"/>
              <a:t>Presentation - Portugal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2" name="Espace réservé de la date 3">
            <a:extLst>
              <a:ext uri="{FF2B5EF4-FFF2-40B4-BE49-F238E27FC236}">
                <a16:creationId xmlns:a16="http://schemas.microsoft.com/office/drawing/2014/main" id="{E08AB0D5-F909-FC52-F749-255325ADD280}"/>
              </a:ext>
            </a:extLst>
          </p:cNvPr>
          <p:cNvSpPr txBox="1">
            <a:spLocks/>
          </p:cNvSpPr>
          <p:nvPr userDrawn="1"/>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2025</a:t>
            </a:r>
            <a:endParaRPr lang="fr-FR" dirty="0"/>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13 September 2022</a:t>
            </a:r>
            <a:endParaRPr lang="fr-FR"/>
          </a:p>
        </p:txBody>
      </p:sp>
      <p:sp>
        <p:nvSpPr>
          <p:cNvPr id="6" name="Espace réservé du pied de page 5"/>
          <p:cNvSpPr>
            <a:spLocks noGrp="1"/>
          </p:cNvSpPr>
          <p:nvPr>
            <p:ph type="ftr" sz="quarter" idx="11"/>
          </p:nvPr>
        </p:nvSpPr>
        <p:spPr/>
        <p:txBody>
          <a:bodyPr/>
          <a:lstStyle/>
          <a:p>
            <a:r>
              <a:rPr lang="fr-FR"/>
              <a:t>Presentation - Portugal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Portugal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13 September 2022</a:t>
            </a:r>
          </a:p>
        </p:txBody>
      </p:sp>
      <p:sp>
        <p:nvSpPr>
          <p:cNvPr id="9" name="Footer Placeholder 3"/>
          <p:cNvSpPr>
            <a:spLocks noGrp="1"/>
          </p:cNvSpPr>
          <p:nvPr>
            <p:ph type="ftr" sz="quarter" idx="17"/>
          </p:nvPr>
        </p:nvSpPr>
        <p:spPr bwMode="auto"/>
        <p:txBody>
          <a:bodyPr/>
          <a:lstStyle/>
          <a:p>
            <a:pPr>
              <a:defRPr/>
            </a:pPr>
            <a:r>
              <a:rPr lang="en-US"/>
              <a:t>Presentation - Portugal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13 September 2022</a:t>
            </a:r>
            <a:endParaRPr lang="fr-FR"/>
          </a:p>
        </p:txBody>
      </p:sp>
      <p:sp>
        <p:nvSpPr>
          <p:cNvPr id="5" name="Espace réservé du pied de page 4"/>
          <p:cNvSpPr>
            <a:spLocks noGrp="1"/>
          </p:cNvSpPr>
          <p:nvPr>
            <p:ph type="ftr" sz="quarter" idx="11"/>
          </p:nvPr>
        </p:nvSpPr>
        <p:spPr/>
        <p:txBody>
          <a:bodyPr/>
          <a:lstStyle/>
          <a:p>
            <a:r>
              <a:rPr lang="fr-FR"/>
              <a:t>Presentation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13 September 2022</a:t>
            </a:r>
            <a:endParaRPr lang="fr-FR"/>
          </a:p>
        </p:txBody>
      </p:sp>
      <p:sp>
        <p:nvSpPr>
          <p:cNvPr id="6" name="Espace réservé du pied de page 5"/>
          <p:cNvSpPr>
            <a:spLocks noGrp="1"/>
          </p:cNvSpPr>
          <p:nvPr>
            <p:ph type="ftr" sz="quarter" idx="11"/>
          </p:nvPr>
        </p:nvSpPr>
        <p:spPr/>
        <p:txBody>
          <a:bodyPr/>
          <a:lstStyle/>
          <a:p>
            <a:r>
              <a:rPr lang="fr-FR"/>
              <a:t>Presentation - Portugal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1_Picture horizontal full and text">
    <p:spTree>
      <p:nvGrpSpPr>
        <p:cNvPr id="1" name=""/>
        <p:cNvGrpSpPr/>
        <p:nvPr/>
      </p:nvGrpSpPr>
      <p:grpSpPr>
        <a:xfrm>
          <a:off x="0" y="0"/>
          <a:ext cx="0" cy="0"/>
          <a:chOff x="0" y="0"/>
          <a:chExt cx="0" cy="0"/>
        </a:xfrm>
      </p:grpSpPr>
      <p:sp>
        <p:nvSpPr>
          <p:cNvPr id="1066" name="Shape 106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67" name="Shape 106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4">
                  <a:solidFill>
                    <a:srgbClr val="000000"/>
                  </a:solidFill>
                </a:ln>
                <a:solidFill>
                  <a:srgbClr val="5088FF"/>
                </a:solidFill>
              </a:defRPr>
            </a:pPr>
            <a:endParaRPr/>
          </a:p>
        </p:txBody>
      </p:sp>
      <p:sp>
        <p:nvSpPr>
          <p:cNvPr id="1068" name="Shape 106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69" name="Shape 106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70" name="Shape 1070"/>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071" name="Shape 1071"/>
          <p:cNvSpPr/>
          <p:nvPr/>
        </p:nvSpPr>
        <p:spPr>
          <a:xfrm>
            <a:off x="696000" y="6554430"/>
            <a:ext cx="473857" cy="127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800"/>
            </a:lvl1pPr>
          </a:lstStyle>
          <a:p>
            <a:r>
              <a:t>CERN</a:t>
            </a:r>
          </a:p>
        </p:txBody>
      </p:sp>
      <p:sp>
        <p:nvSpPr>
          <p:cNvPr id="1073" name="Shape 1073"/>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74" name="Shape 1074"/>
          <p:cNvSpPr>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075" name="Shape 1075"/>
          <p:cNvSpPr>
            <a:spLocks noGrp="1"/>
          </p:cNvSpPr>
          <p:nvPr>
            <p:ph type="title"/>
          </p:nvPr>
        </p:nvSpPr>
        <p:spPr>
          <a:xfrm>
            <a:off x="694799" y="1173599"/>
            <a:ext cx="10800001" cy="1116850"/>
          </a:xfrm>
          <a:prstGeom prst="rect">
            <a:avLst/>
          </a:prstGeom>
        </p:spPr>
        <p:txBody>
          <a:bodyPr/>
          <a:lstStyle>
            <a:lvl1pPr>
              <a:defRPr sz="3000" b="1"/>
            </a:lvl1pPr>
          </a:lstStyle>
          <a:p>
            <a:r>
              <a:t>Texto do título</a:t>
            </a:r>
          </a:p>
        </p:txBody>
      </p:sp>
      <p:sp>
        <p:nvSpPr>
          <p:cNvPr id="1076" name="Shape 1076"/>
          <p:cNvSpPr>
            <a:spLocks noGrp="1"/>
          </p:cNvSpPr>
          <p:nvPr>
            <p:ph type="pic" sz="half" idx="13"/>
          </p:nvPr>
        </p:nvSpPr>
        <p:spPr>
          <a:xfrm>
            <a:off x="0" y="2394940"/>
            <a:ext cx="12192000" cy="2494872"/>
          </a:xfrm>
          <a:prstGeom prst="rect">
            <a:avLst/>
          </a:prstGeom>
        </p:spPr>
        <p:txBody>
          <a:bodyPr lIns="91439" tIns="45719" rIns="91439" bIns="45719">
            <a:noAutofit/>
          </a:bodyPr>
          <a:lstStyle/>
          <a:p>
            <a:endParaRPr/>
          </a:p>
        </p:txBody>
      </p:sp>
      <p:sp>
        <p:nvSpPr>
          <p:cNvPr id="1077" name="Shape 1077"/>
          <p:cNvSpPr>
            <a:spLocks noGrp="1"/>
          </p:cNvSpPr>
          <p:nvPr>
            <p:ph type="body" sz="quarter" idx="1"/>
          </p:nvPr>
        </p:nvSpPr>
        <p:spPr>
          <a:xfrm>
            <a:off x="695998" y="4720854"/>
            <a:ext cx="3416527" cy="1560511"/>
          </a:xfrm>
          <a:prstGeom prst="rect">
            <a:avLst/>
          </a:prstGeom>
          <a:solidFill>
            <a:schemeClr val="accent6"/>
          </a:solidFill>
        </p:spPr>
        <p:txBody>
          <a:bodyPr anchor="ctr"/>
          <a:lstStyle>
            <a:lvl1pPr algn="ctr">
              <a:defRPr sz="1600">
                <a:solidFill>
                  <a:srgbClr val="FFFFFF"/>
                </a:solidFill>
              </a:defRPr>
            </a:lvl1pPr>
            <a:lvl2pPr marL="762000" indent="-304800" algn="ctr">
              <a:defRPr sz="1600">
                <a:solidFill>
                  <a:srgbClr val="FFFFFF"/>
                </a:solidFill>
              </a:defRPr>
            </a:lvl2pPr>
            <a:lvl3pPr marL="1219200" indent="-304800" algn="ctr">
              <a:defRPr sz="1600">
                <a:solidFill>
                  <a:srgbClr val="FFFFFF"/>
                </a:solidFill>
              </a:defRPr>
            </a:lvl3pPr>
            <a:lvl4pPr marL="1574800" indent="-203200" algn="ctr">
              <a:defRPr sz="1600">
                <a:solidFill>
                  <a:srgbClr val="FFFFFF"/>
                </a:solidFill>
              </a:defRPr>
            </a:lvl4pPr>
            <a:lvl5pPr marL="2032000" indent="-203200" algn="ctr">
              <a:defRPr sz="1600">
                <a:solidFill>
                  <a:srgbClr val="FFFFFF"/>
                </a:solidFill>
              </a:defRPr>
            </a:lvl5pPr>
          </a:lstStyle>
          <a:p>
            <a:r>
              <a:t>Nível um</a:t>
            </a:r>
          </a:p>
          <a:p>
            <a:pPr lvl="1"/>
            <a:r>
              <a:t>Nível dois</a:t>
            </a:r>
          </a:p>
          <a:p>
            <a:pPr lvl="2"/>
            <a:r>
              <a:t>Nível três</a:t>
            </a:r>
          </a:p>
          <a:p>
            <a:pPr lvl="3"/>
            <a:r>
              <a:t>Nível quatro</a:t>
            </a:r>
          </a:p>
          <a:p>
            <a:pPr lvl="4"/>
            <a:r>
              <a:t>Nível cinco</a:t>
            </a:r>
          </a:p>
        </p:txBody>
      </p:sp>
      <p:sp>
        <p:nvSpPr>
          <p:cNvPr id="1078" name="Shape 1078"/>
          <p:cNvSpPr>
            <a:spLocks noGrp="1"/>
          </p:cNvSpPr>
          <p:nvPr>
            <p:ph type="body" sz="quarter" idx="14"/>
          </p:nvPr>
        </p:nvSpPr>
        <p:spPr>
          <a:xfrm>
            <a:off x="4409907" y="4720852"/>
            <a:ext cx="3377037" cy="1560512"/>
          </a:xfrm>
          <a:prstGeom prst="rect">
            <a:avLst/>
          </a:prstGeom>
          <a:solidFill>
            <a:schemeClr val="accent6"/>
          </a:solidFill>
        </p:spPr>
        <p:txBody>
          <a:bodyPr anchor="ctr"/>
          <a:lstStyle/>
          <a:p>
            <a:pPr algn="ctr">
              <a:defRPr sz="1600">
                <a:solidFill>
                  <a:srgbClr val="FFFFFF"/>
                </a:solidFill>
              </a:defRPr>
            </a:pPr>
            <a:endParaRPr/>
          </a:p>
        </p:txBody>
      </p:sp>
      <p:sp>
        <p:nvSpPr>
          <p:cNvPr id="1079" name="Shape 1079"/>
          <p:cNvSpPr>
            <a:spLocks noGrp="1"/>
          </p:cNvSpPr>
          <p:nvPr>
            <p:ph type="body" sz="quarter" idx="15"/>
          </p:nvPr>
        </p:nvSpPr>
        <p:spPr>
          <a:xfrm>
            <a:off x="8084325" y="4720854"/>
            <a:ext cx="3411673" cy="1560511"/>
          </a:xfrm>
          <a:prstGeom prst="rect">
            <a:avLst/>
          </a:prstGeom>
          <a:solidFill>
            <a:schemeClr val="accent6"/>
          </a:solidFill>
        </p:spPr>
        <p:txBody>
          <a:bodyPr anchor="ctr"/>
          <a:lstStyle/>
          <a:p>
            <a:pPr algn="ctr">
              <a:defRPr sz="1600">
                <a:solidFill>
                  <a:srgbClr val="FFFFFF"/>
                </a:solidFill>
              </a:defRPr>
            </a:pPr>
            <a:endParaRPr/>
          </a:p>
        </p:txBody>
      </p:sp>
      <p:cxnSp>
        <p:nvCxnSpPr>
          <p:cNvPr id="16" name="Connecteur droit 12">
            <a:extLst>
              <a:ext uri="{FF2B5EF4-FFF2-40B4-BE49-F238E27FC236}">
                <a16:creationId xmlns:a16="http://schemas.microsoft.com/office/drawing/2014/main" id="{4A7218B5-92EF-E14B-B427-45FAAE5C4126}"/>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660799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theme" Target="../theme/theme3.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theme" Target="../theme/theme4.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theme" Target="../theme/theme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theme" Target="../theme/theme6.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dirty="0"/>
              <a:t>26 Jan 2024</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pt-PT" noProof="0" dirty="0"/>
              <a:t>Apresentação - Portugal</a:t>
            </a:r>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 id="2147483799" r:id="rId15"/>
    <p:sldLayoutId id="2147483800" r:id="rId16"/>
    <p:sldLayoutId id="2147483801" r:id="rId17"/>
    <p:sldLayoutId id="2147483802" r:id="rId18"/>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13 September 2022</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Portugal</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13 September 2022</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Portugal</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13 September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Portugal</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13 September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Portugal</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13 September 2022</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Portugal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 id="2147483798" r:id="rId16"/>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1.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4.xml"/><Relationship Id="rId4" Type="http://schemas.openxmlformats.org/officeDocument/2006/relationships/image" Target="../media/image30.emf"/></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58.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6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77.xml"/><Relationship Id="rId5" Type="http://schemas.openxmlformats.org/officeDocument/2006/relationships/image" Target="../media/image40.jpe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90.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90.xml"/><Relationship Id="rId6" Type="http://schemas.openxmlformats.org/officeDocument/2006/relationships/image" Target="../media/image39.png"/><Relationship Id="rId5" Type="http://schemas.openxmlformats.org/officeDocument/2006/relationships/image" Target="../media/image38.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6.jpeg"/><Relationship Id="rId1" Type="http://schemas.openxmlformats.org/officeDocument/2006/relationships/slideLayout" Target="../slideLayouts/slideLayout17.xml"/><Relationship Id="rId5" Type="http://schemas.openxmlformats.org/officeDocument/2006/relationships/hyperlink" Target="https://forthcoming-ms.app.cern.ch/#!/" TargetMode="External"/><Relationship Id="rId4" Type="http://schemas.openxmlformats.org/officeDocument/2006/relationships/hyperlink" Target="https://procurement.web.cern.ch/"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1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8.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FE01769-3CD1-0DEE-A419-C996B83D968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18394"/>
            <a:ext cx="12192000" cy="4105633"/>
          </a:xfrm>
          <a:prstGeom prst="rect">
            <a:avLst/>
          </a:prstGeom>
        </p:spPr>
      </p:pic>
      <p:sp>
        <p:nvSpPr>
          <p:cNvPr id="2" name="Titre 1"/>
          <p:cNvSpPr>
            <a:spLocks noGrp="1"/>
          </p:cNvSpPr>
          <p:nvPr>
            <p:ph type="title"/>
          </p:nvPr>
        </p:nvSpPr>
        <p:spPr>
          <a:xfrm>
            <a:off x="2729695" y="3735624"/>
            <a:ext cx="6732613" cy="2991588"/>
          </a:xfrm>
          <a:solidFill>
            <a:schemeClr val="bg1"/>
          </a:solidFill>
        </p:spPr>
        <p:txBody>
          <a:bodyPr wrap="none">
            <a:spAutoFit/>
          </a:bodyPr>
          <a:lstStyle/>
          <a:p>
            <a:r>
              <a:rPr lang="pt-PT" sz="5400" b="1" noProof="0" dirty="0"/>
              <a:t>Introdução ao CERN</a:t>
            </a:r>
            <a:br>
              <a:rPr lang="pt-PT" b="1" noProof="0" dirty="0"/>
            </a:br>
            <a:br>
              <a:rPr lang="pt-PT" b="1" noProof="0" dirty="0"/>
            </a:br>
            <a:br>
              <a:rPr lang="pt-PT" b="1" noProof="0" dirty="0"/>
            </a:br>
            <a:br>
              <a:rPr lang="pt-PT" b="1" noProof="0" dirty="0"/>
            </a:br>
            <a:endParaRPr lang="pt-PT" sz="3600" b="1" noProof="0" dirty="0"/>
          </a:p>
        </p:txBody>
      </p:sp>
      <p:sp>
        <p:nvSpPr>
          <p:cNvPr id="7" name="Espace réservé du pied de page 4">
            <a:extLst>
              <a:ext uri="{FF2B5EF4-FFF2-40B4-BE49-F238E27FC236}">
                <a16:creationId xmlns:a16="http://schemas.microsoft.com/office/drawing/2014/main" id="{F83BDF44-7AF4-DAF2-7D14-3F18AC0496FC}"/>
              </a:ext>
            </a:extLst>
          </p:cNvPr>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pt-PT" noProof="0" dirty="0"/>
              <a:t>Apresentação - Portugal</a:t>
            </a:r>
          </a:p>
        </p:txBody>
      </p:sp>
      <p:sp>
        <p:nvSpPr>
          <p:cNvPr id="9" name="Espace réservé du numéro de diapositive 5">
            <a:extLst>
              <a:ext uri="{FF2B5EF4-FFF2-40B4-BE49-F238E27FC236}">
                <a16:creationId xmlns:a16="http://schemas.microsoft.com/office/drawing/2014/main" id="{CEAEA019-1A69-8690-1509-14751DAA7BD1}"/>
              </a:ext>
            </a:extLst>
          </p:cNvPr>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pt-PT" noProof="0" smtClean="0"/>
              <a:pPr/>
              <a:t>1</a:t>
            </a:fld>
            <a:endParaRPr lang="pt-PT" noProof="0" dirty="0"/>
          </a:p>
        </p:txBody>
      </p:sp>
      <p:cxnSp>
        <p:nvCxnSpPr>
          <p:cNvPr id="10" name="Connecteur droit 12">
            <a:extLst>
              <a:ext uri="{FF2B5EF4-FFF2-40B4-BE49-F238E27FC236}">
                <a16:creationId xmlns:a16="http://schemas.microsoft.com/office/drawing/2014/main" id="{AED14C83-0DB7-C2F5-8CDB-9BF77C404FB4}"/>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hape 1244">
            <a:extLst>
              <a:ext uri="{FF2B5EF4-FFF2-40B4-BE49-F238E27FC236}">
                <a16:creationId xmlns:a16="http://schemas.microsoft.com/office/drawing/2014/main" id="{B1102900-F0D1-A3E5-F077-5795C80208BC}"/>
              </a:ext>
            </a:extLst>
          </p:cNvPr>
          <p:cNvSpPr txBox="1">
            <a:spLocks/>
          </p:cNvSpPr>
          <p:nvPr/>
        </p:nvSpPr>
        <p:spPr>
          <a:xfrm>
            <a:off x="9107823" y="2011329"/>
            <a:ext cx="2634054" cy="1538883"/>
          </a:xfrm>
          <a:prstGeom prst="rect">
            <a:avLst/>
          </a:prstGeom>
        </p:spPr>
        <p:txBody>
          <a:bodyPr wrap="none">
            <a:spAutoFit/>
          </a:bodyPr>
          <a:lst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buSzPct val="100000"/>
              <a:defRPr sz="1700" b="0"/>
            </a:pPr>
            <a:r>
              <a:rPr lang="pt-PT" sz="2000" b="1" noProof="0" dirty="0"/>
              <a:t>Paulo.Gomes</a:t>
            </a:r>
            <a:r>
              <a:rPr lang="pt-PT" sz="1400" b="1" noProof="0" dirty="0"/>
              <a:t>@cern.ch</a:t>
            </a:r>
          </a:p>
          <a:p>
            <a:pPr algn="ctr">
              <a:lnSpc>
                <a:spcPct val="100000"/>
              </a:lnSpc>
              <a:spcBef>
                <a:spcPts val="0"/>
              </a:spcBef>
              <a:buSzPct val="100000"/>
              <a:defRPr sz="1700" b="0"/>
            </a:pPr>
            <a:endParaRPr lang="pt-PT" sz="1000" b="1" noProof="0" dirty="0"/>
          </a:p>
          <a:p>
            <a:pPr algn="ctr">
              <a:lnSpc>
                <a:spcPct val="100000"/>
              </a:lnSpc>
              <a:spcBef>
                <a:spcPts val="0"/>
              </a:spcBef>
              <a:buSzPct val="100000"/>
              <a:defRPr sz="1700" b="0"/>
            </a:pPr>
            <a:r>
              <a:rPr lang="pt-PT" sz="1600" noProof="0" dirty="0" err="1"/>
              <a:t>TE-VSC</a:t>
            </a:r>
            <a:r>
              <a:rPr lang="pt-PT" sz="1600" noProof="0" dirty="0"/>
              <a:t> </a:t>
            </a:r>
            <a:r>
              <a:rPr lang="pt-PT" sz="1600" noProof="0" dirty="0" err="1"/>
              <a:t>Group</a:t>
            </a:r>
            <a:endParaRPr lang="pt-PT" sz="1600" noProof="0" dirty="0"/>
          </a:p>
          <a:p>
            <a:pPr algn="ctr">
              <a:lnSpc>
                <a:spcPct val="100000"/>
              </a:lnSpc>
              <a:spcBef>
                <a:spcPts val="0"/>
              </a:spcBef>
              <a:buSzPct val="100000"/>
              <a:defRPr sz="1700" b="0"/>
            </a:pPr>
            <a:endParaRPr lang="pt-PT" sz="1600" noProof="0" dirty="0"/>
          </a:p>
          <a:p>
            <a:pPr algn="ctr">
              <a:lnSpc>
                <a:spcPct val="100000"/>
              </a:lnSpc>
              <a:spcBef>
                <a:spcPts val="0"/>
              </a:spcBef>
              <a:buSzPct val="100000"/>
              <a:defRPr sz="1700" b="0"/>
            </a:pPr>
            <a:r>
              <a:rPr lang="pt-PT" sz="1600" noProof="0" dirty="0"/>
              <a:t>CERN Management </a:t>
            </a:r>
          </a:p>
          <a:p>
            <a:pPr algn="ctr">
              <a:lnSpc>
                <a:spcPct val="100000"/>
              </a:lnSpc>
              <a:spcBef>
                <a:spcPts val="0"/>
              </a:spcBef>
              <a:buSzPct val="100000"/>
              <a:defRPr sz="1700" b="0"/>
            </a:pPr>
            <a:r>
              <a:rPr lang="pt-PT" sz="1600" noProof="0" dirty="0"/>
              <a:t>Liaison for Portugal</a:t>
            </a:r>
          </a:p>
        </p:txBody>
      </p:sp>
      <p:sp>
        <p:nvSpPr>
          <p:cNvPr id="5" name="Espace réservé de la date 3">
            <a:extLst>
              <a:ext uri="{FF2B5EF4-FFF2-40B4-BE49-F238E27FC236}">
                <a16:creationId xmlns:a16="http://schemas.microsoft.com/office/drawing/2014/main" id="{CB510A50-61E5-DAFD-F3A9-A295408F145E}"/>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pic>
        <p:nvPicPr>
          <p:cNvPr id="13" name="Image 4" descr="logooutline.eps">
            <a:extLst>
              <a:ext uri="{FF2B5EF4-FFF2-40B4-BE49-F238E27FC236}">
                <a16:creationId xmlns:a16="http://schemas.microsoft.com/office/drawing/2014/main" id="{2FDC5350-42F0-CAD6-A74D-D389C95CD0F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1506" y="2086096"/>
            <a:ext cx="1479699" cy="1464828"/>
          </a:xfrm>
          <a:prstGeom prst="rect">
            <a:avLst/>
          </a:prstGeom>
        </p:spPr>
      </p:pic>
      <p:pic>
        <p:nvPicPr>
          <p:cNvPr id="6" name="Picture 2" descr="profile image">
            <a:extLst>
              <a:ext uri="{FF2B5EF4-FFF2-40B4-BE49-F238E27FC236}">
                <a16:creationId xmlns:a16="http://schemas.microsoft.com/office/drawing/2014/main" id="{2988C174-0429-585C-63FE-EF5FDA0AE617}"/>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0612025" y="452249"/>
            <a:ext cx="1472988" cy="147298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837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3DA99-A3DF-E34F-B85D-082D1E987C6E}"/>
              </a:ext>
            </a:extLst>
          </p:cNvPr>
          <p:cNvSpPr>
            <a:spLocks noGrp="1"/>
          </p:cNvSpPr>
          <p:nvPr>
            <p:ph type="title"/>
          </p:nvPr>
        </p:nvSpPr>
        <p:spPr>
          <a:xfrm>
            <a:off x="696000" y="342503"/>
            <a:ext cx="10800000" cy="1116849"/>
          </a:xfrm>
        </p:spPr>
        <p:txBody>
          <a:bodyPr>
            <a:normAutofit fontScale="90000"/>
          </a:bodyPr>
          <a:lstStyle/>
          <a:p>
            <a:r>
              <a:rPr lang="pt-PT" noProof="0" dirty="0"/>
              <a:t>O LHC produz mais de mil milhões de </a:t>
            </a:r>
            <a:br>
              <a:rPr lang="pt-PT" noProof="0" dirty="0"/>
            </a:br>
            <a:r>
              <a:rPr lang="pt-PT" noProof="0" dirty="0"/>
              <a:t>colisões de partículas por segundo</a:t>
            </a:r>
          </a:p>
        </p:txBody>
      </p:sp>
      <p:pic>
        <p:nvPicPr>
          <p:cNvPr id="8" name="Content Placeholder 7">
            <a:extLst>
              <a:ext uri="{FF2B5EF4-FFF2-40B4-BE49-F238E27FC236}">
                <a16:creationId xmlns:a16="http://schemas.microsoft.com/office/drawing/2014/main" id="{651615C6-3BBC-CA47-AB4F-AB4EAA48BF6B}"/>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r="-84"/>
          <a:stretch/>
        </p:blipFill>
        <p:spPr>
          <a:xfrm>
            <a:off x="0" y="1582440"/>
            <a:ext cx="12191999" cy="4594523"/>
          </a:xfrm>
        </p:spPr>
      </p:pic>
      <p:sp>
        <p:nvSpPr>
          <p:cNvPr id="14" name="ZoneTexte 12">
            <a:extLst>
              <a:ext uri="{FF2B5EF4-FFF2-40B4-BE49-F238E27FC236}">
                <a16:creationId xmlns:a16="http://schemas.microsoft.com/office/drawing/2014/main" id="{3FBB5628-5CC6-AA48-B8B3-ADF1172FF4CA}"/>
              </a:ext>
            </a:extLst>
          </p:cNvPr>
          <p:cNvSpPr txBox="1"/>
          <p:nvPr/>
        </p:nvSpPr>
        <p:spPr bwMode="auto">
          <a:xfrm>
            <a:off x="7568360" y="5644281"/>
            <a:ext cx="4516685" cy="791502"/>
          </a:xfrm>
          <a:prstGeom prst="rect">
            <a:avLst/>
          </a:prstGeom>
          <a:solidFill>
            <a:schemeClr val="accent3">
              <a:alpha val="95000"/>
            </a:schemeClr>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r>
              <a:rPr lang="pt-PT" sz="1500" noProof="0" dirty="0">
                <a:solidFill>
                  <a:schemeClr val="bg1"/>
                </a:solidFill>
                <a:ea typeface="Arial" charset="0"/>
                <a:cs typeface="Arial" charset="0"/>
              </a:rPr>
            </a:br>
            <a:endParaRPr lang="pt-PT" sz="1500" noProof="0" dirty="0">
              <a:solidFill>
                <a:schemeClr val="bg1"/>
              </a:solidFill>
              <a:ea typeface="Arial" charset="0"/>
              <a:cs typeface="Arial" charset="0"/>
            </a:endParaRPr>
          </a:p>
          <a:p>
            <a:pPr algn="ctr" eaLnBrk="1" hangingPunct="1"/>
            <a:r>
              <a:rPr lang="pt-PT" sz="1500" noProof="0" dirty="0">
                <a:solidFill>
                  <a:schemeClr val="bg1"/>
                </a:solidFill>
                <a:ea typeface="Arial" charset="0"/>
                <a:cs typeface="Arial" charset="0"/>
              </a:rPr>
              <a:t>Tiram 40 milhões de “fotografias” 3D por segundo</a:t>
            </a:r>
          </a:p>
          <a:p>
            <a:pPr algn="ctr"/>
            <a:r>
              <a:rPr lang="pt-BR" sz="1500" dirty="0">
                <a:solidFill>
                  <a:schemeClr val="bg1"/>
                </a:solidFill>
                <a:ea typeface="Arial" charset="0"/>
                <a:cs typeface="Arial" charset="0"/>
              </a:rPr>
              <a:t>registando as trajetórias das novas partículas.</a:t>
            </a:r>
            <a:br>
              <a:rPr lang="pt-PT" sz="1500" noProof="0" dirty="0">
                <a:solidFill>
                  <a:schemeClr val="bg1"/>
                </a:solidFill>
                <a:ea typeface="Arial" charset="0"/>
                <a:cs typeface="Arial" charset="0"/>
              </a:rPr>
            </a:br>
            <a:r>
              <a:rPr lang="pt-PT" sz="1500" noProof="0" dirty="0">
                <a:solidFill>
                  <a:schemeClr val="bg1"/>
                </a:solidFill>
                <a:ea typeface="Arial" charset="0"/>
                <a:cs typeface="Arial" charset="0"/>
              </a:rPr>
              <a:t>Apenas 1 000 eventos são guardados por segundo</a:t>
            </a:r>
          </a:p>
        </p:txBody>
      </p:sp>
      <p:sp>
        <p:nvSpPr>
          <p:cNvPr id="9" name="ZoneTexte 8">
            <a:extLst>
              <a:ext uri="{FF2B5EF4-FFF2-40B4-BE49-F238E27FC236}">
                <a16:creationId xmlns:a16="http://schemas.microsoft.com/office/drawing/2014/main" id="{BFC8D4C5-35A0-8D40-B2AF-66F7C298AC99}"/>
              </a:ext>
            </a:extLst>
          </p:cNvPr>
          <p:cNvSpPr txBox="1"/>
          <p:nvPr/>
        </p:nvSpPr>
        <p:spPr>
          <a:xfrm>
            <a:off x="242440" y="5641177"/>
            <a:ext cx="3529013" cy="787691"/>
          </a:xfrm>
          <a:prstGeom prst="rect">
            <a:avLst/>
          </a:prstGeom>
          <a:solidFill>
            <a:schemeClr val="accent3">
              <a:alpha val="95000"/>
            </a:schemeClr>
          </a:solidFill>
          <a:ln>
            <a:noFill/>
          </a:ln>
        </p:spPr>
        <p:txBody>
          <a:bodyPr vert="horz" wrap="square" lIns="90000" tIns="46800" rIns="90000" bIns="46800" rtlCol="0" anchor="ctr" anchorCtr="0">
            <a:noAutofit/>
          </a:bodyPr>
          <a:lstStyle/>
          <a:p>
            <a:pPr algn="ctr"/>
            <a:r>
              <a:rPr lang="pt-PT" sz="1500" noProof="0" dirty="0">
                <a:solidFill>
                  <a:schemeClr val="bg1"/>
                </a:solidFill>
              </a:rPr>
              <a:t>A energia das partículas que colidem </a:t>
            </a:r>
          </a:p>
          <a:p>
            <a:pPr algn="ctr"/>
            <a:r>
              <a:rPr lang="pt-PT" sz="1500" noProof="0" dirty="0">
                <a:solidFill>
                  <a:schemeClr val="bg1"/>
                </a:solidFill>
              </a:rPr>
              <a:t>é convertida em novas partículas.</a:t>
            </a:r>
          </a:p>
        </p:txBody>
      </p:sp>
      <p:sp>
        <p:nvSpPr>
          <p:cNvPr id="11" name="ZoneTexte 9">
            <a:extLst>
              <a:ext uri="{FF2B5EF4-FFF2-40B4-BE49-F238E27FC236}">
                <a16:creationId xmlns:a16="http://schemas.microsoft.com/office/drawing/2014/main" id="{A4823639-0E2D-934A-B95D-72BF9027565F}"/>
              </a:ext>
            </a:extLst>
          </p:cNvPr>
          <p:cNvSpPr txBox="1"/>
          <p:nvPr/>
        </p:nvSpPr>
        <p:spPr bwMode="auto">
          <a:xfrm>
            <a:off x="3932393" y="5655814"/>
            <a:ext cx="3529013" cy="791501"/>
          </a:xfrm>
          <a:prstGeom prst="rect">
            <a:avLst/>
          </a:prstGeom>
          <a:solidFill>
            <a:schemeClr val="accent3">
              <a:alpha val="95000"/>
            </a:schemeClr>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pt-PT" sz="1500" noProof="0" dirty="0">
                <a:solidFill>
                  <a:schemeClr val="bg1"/>
                </a:solidFill>
                <a:ea typeface="Arial" charset="0"/>
                <a:cs typeface="Arial" charset="0"/>
              </a:rPr>
              <a:t>Os detetores medem </a:t>
            </a:r>
            <a:br>
              <a:rPr lang="pt-PT" sz="1500" noProof="0" dirty="0">
                <a:solidFill>
                  <a:schemeClr val="bg1"/>
                </a:solidFill>
                <a:ea typeface="Arial" charset="0"/>
                <a:cs typeface="Arial" charset="0"/>
              </a:rPr>
            </a:br>
            <a:r>
              <a:rPr lang="pt-PT" sz="1500" noProof="0" dirty="0">
                <a:solidFill>
                  <a:schemeClr val="bg1"/>
                </a:solidFill>
                <a:ea typeface="Arial" charset="0"/>
                <a:cs typeface="Arial" charset="0"/>
              </a:rPr>
              <a:t>energia, direção e carga elétrica </a:t>
            </a:r>
          </a:p>
          <a:p>
            <a:pPr algn="ctr"/>
            <a:r>
              <a:rPr lang="pt-PT" sz="1500" noProof="0" dirty="0">
                <a:solidFill>
                  <a:schemeClr val="bg1"/>
                </a:solidFill>
                <a:ea typeface="Arial" charset="0"/>
                <a:cs typeface="Arial" charset="0"/>
              </a:rPr>
              <a:t>das partículas criadas na colisão.</a:t>
            </a:r>
          </a:p>
        </p:txBody>
      </p:sp>
      <p:sp>
        <p:nvSpPr>
          <p:cNvPr id="3" name="Slide Number Placeholder 2">
            <a:extLst>
              <a:ext uri="{FF2B5EF4-FFF2-40B4-BE49-F238E27FC236}">
                <a16:creationId xmlns:a16="http://schemas.microsoft.com/office/drawing/2014/main" id="{59B8E5E6-7E15-6E0D-4A90-D432BBC52007}"/>
              </a:ext>
            </a:extLst>
          </p:cNvPr>
          <p:cNvSpPr>
            <a:spLocks noGrp="1"/>
          </p:cNvSpPr>
          <p:nvPr>
            <p:ph type="sldNum" sz="quarter" idx="12"/>
          </p:nvPr>
        </p:nvSpPr>
        <p:spPr/>
        <p:txBody>
          <a:bodyPr/>
          <a:lstStyle/>
          <a:p>
            <a:fld id="{490AA3F6-1618-3548-975A-DD1A2939A246}" type="slidenum">
              <a:rPr lang="pt-PT" noProof="0" smtClean="0"/>
              <a:t>10</a:t>
            </a:fld>
            <a:endParaRPr lang="pt-PT" noProof="0" dirty="0"/>
          </a:p>
        </p:txBody>
      </p:sp>
      <p:sp>
        <p:nvSpPr>
          <p:cNvPr id="7" name="Footer Placeholder 6">
            <a:extLst>
              <a:ext uri="{FF2B5EF4-FFF2-40B4-BE49-F238E27FC236}">
                <a16:creationId xmlns:a16="http://schemas.microsoft.com/office/drawing/2014/main" id="{A0B52DD1-6331-FB1F-CFB5-2E907107BE7D}"/>
              </a:ext>
            </a:extLst>
          </p:cNvPr>
          <p:cNvSpPr>
            <a:spLocks noGrp="1"/>
          </p:cNvSpPr>
          <p:nvPr>
            <p:ph type="ftr" sz="quarter" idx="11"/>
          </p:nvPr>
        </p:nvSpPr>
        <p:spPr/>
        <p:txBody>
          <a:bodyPr/>
          <a:lstStyle/>
          <a:p>
            <a:r>
              <a:rPr lang="pt-PT" noProof="0" dirty="0"/>
              <a:t>Apresentação - Portugal</a:t>
            </a:r>
          </a:p>
        </p:txBody>
      </p:sp>
      <p:sp>
        <p:nvSpPr>
          <p:cNvPr id="5" name="Espace réservé de la date 3">
            <a:extLst>
              <a:ext uri="{FF2B5EF4-FFF2-40B4-BE49-F238E27FC236}">
                <a16:creationId xmlns:a16="http://schemas.microsoft.com/office/drawing/2014/main" id="{3EA3628B-3629-AF0E-6D57-F207FD23C9DC}"/>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2933827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3E9105-EF1F-73B4-97E9-1689FD667B0C}"/>
              </a:ext>
            </a:extLst>
          </p:cNvPr>
          <p:cNvSpPr>
            <a:spLocks noGrp="1"/>
          </p:cNvSpPr>
          <p:nvPr>
            <p:ph type="sldNum" sz="quarter" idx="12"/>
          </p:nvPr>
        </p:nvSpPr>
        <p:spPr/>
        <p:txBody>
          <a:bodyPr/>
          <a:lstStyle/>
          <a:p>
            <a:fld id="{490AA3F6-1618-3548-975A-DD1A2939A246}" type="slidenum">
              <a:rPr lang="pt-PT" noProof="0" smtClean="0"/>
              <a:t>11</a:t>
            </a:fld>
            <a:endParaRPr lang="pt-PT" noProof="0" dirty="0"/>
          </a:p>
        </p:txBody>
      </p:sp>
      <p:sp>
        <p:nvSpPr>
          <p:cNvPr id="2" name="Date Placeholder 1">
            <a:extLst>
              <a:ext uri="{FF2B5EF4-FFF2-40B4-BE49-F238E27FC236}">
                <a16:creationId xmlns:a16="http://schemas.microsoft.com/office/drawing/2014/main" id="{A24AD2ED-A32E-5A04-63D6-84207CC7566C}"/>
              </a:ext>
            </a:extLst>
          </p:cNvPr>
          <p:cNvSpPr>
            <a:spLocks noGrp="1"/>
          </p:cNvSpPr>
          <p:nvPr>
            <p:ph type="dt" sz="half" idx="10"/>
          </p:nvPr>
        </p:nvSpPr>
        <p:spPr/>
        <p:txBody>
          <a:bodyPr/>
          <a:lstStyle/>
          <a:p>
            <a:r>
              <a:rPr lang="pt-PT" noProof="0" dirty="0"/>
              <a:t>26 </a:t>
            </a:r>
            <a:r>
              <a:rPr lang="pt-PT" noProof="0" dirty="0" err="1"/>
              <a:t>January</a:t>
            </a:r>
            <a:r>
              <a:rPr lang="pt-PT" noProof="0" dirty="0"/>
              <a:t> 2024</a:t>
            </a:r>
          </a:p>
        </p:txBody>
      </p:sp>
      <p:sp>
        <p:nvSpPr>
          <p:cNvPr id="3" name="Footer Placeholder 2">
            <a:extLst>
              <a:ext uri="{FF2B5EF4-FFF2-40B4-BE49-F238E27FC236}">
                <a16:creationId xmlns:a16="http://schemas.microsoft.com/office/drawing/2014/main" id="{CED092FA-E3AE-7A41-A296-499D2C1FBE46}"/>
              </a:ext>
            </a:extLst>
          </p:cNvPr>
          <p:cNvSpPr>
            <a:spLocks noGrp="1"/>
          </p:cNvSpPr>
          <p:nvPr>
            <p:ph type="ftr" sz="quarter" idx="11"/>
          </p:nvPr>
        </p:nvSpPr>
        <p:spPr/>
        <p:txBody>
          <a:bodyPr/>
          <a:lstStyle/>
          <a:p>
            <a:r>
              <a:rPr lang="pt-PT" noProof="0" dirty="0" err="1"/>
              <a:t>Presentation</a:t>
            </a:r>
            <a:r>
              <a:rPr lang="pt-PT" noProof="0" dirty="0"/>
              <a:t> - United </a:t>
            </a:r>
            <a:r>
              <a:rPr lang="pt-PT" noProof="0" dirty="0" err="1"/>
              <a:t>Kingdom</a:t>
            </a:r>
            <a:r>
              <a:rPr lang="pt-PT" noProof="0" dirty="0"/>
              <a:t> </a:t>
            </a:r>
            <a:r>
              <a:rPr lang="pt-PT" noProof="0" dirty="0" err="1"/>
              <a:t>of</a:t>
            </a:r>
            <a:r>
              <a:rPr lang="pt-PT" noProof="0" dirty="0"/>
              <a:t> Great </a:t>
            </a:r>
            <a:r>
              <a:rPr lang="pt-PT" noProof="0" dirty="0" err="1"/>
              <a:t>Britain</a:t>
            </a:r>
            <a:r>
              <a:rPr lang="pt-PT" noProof="0" dirty="0"/>
              <a:t> </a:t>
            </a:r>
            <a:r>
              <a:rPr lang="pt-PT" noProof="0" dirty="0" err="1"/>
              <a:t>and</a:t>
            </a:r>
            <a:r>
              <a:rPr lang="pt-PT" noProof="0" dirty="0"/>
              <a:t> </a:t>
            </a:r>
            <a:r>
              <a:rPr lang="pt-PT" noProof="0" dirty="0" err="1"/>
              <a:t>Northern</a:t>
            </a:r>
            <a:r>
              <a:rPr lang="pt-PT" noProof="0" dirty="0"/>
              <a:t> </a:t>
            </a:r>
            <a:r>
              <a:rPr lang="pt-PT" noProof="0" dirty="0" err="1"/>
              <a:t>Ireland</a:t>
            </a:r>
            <a:endParaRPr lang="pt-PT" noProof="0" dirty="0"/>
          </a:p>
        </p:txBody>
      </p:sp>
      <p:pic>
        <p:nvPicPr>
          <p:cNvPr id="11" name="Picture 10" descr="A picture containing text&#10;&#10;Description automatically generated">
            <a:extLst>
              <a:ext uri="{FF2B5EF4-FFF2-40B4-BE49-F238E27FC236}">
                <a16:creationId xmlns:a16="http://schemas.microsoft.com/office/drawing/2014/main" id="{09372167-F446-9D69-9945-3C267604320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079269"/>
            <a:ext cx="12192000" cy="5796742"/>
          </a:xfrm>
          <a:prstGeom prst="rect">
            <a:avLst/>
          </a:prstGeom>
        </p:spPr>
      </p:pic>
      <p:sp>
        <p:nvSpPr>
          <p:cNvPr id="15" name="Rectangle 14">
            <a:extLst>
              <a:ext uri="{FF2B5EF4-FFF2-40B4-BE49-F238E27FC236}">
                <a16:creationId xmlns:a16="http://schemas.microsoft.com/office/drawing/2014/main" id="{9F35E4B7-E0AE-3C44-82D1-A8957A14928D}"/>
              </a:ext>
            </a:extLst>
          </p:cNvPr>
          <p:cNvSpPr/>
          <p:nvPr/>
        </p:nvSpPr>
        <p:spPr>
          <a:xfrm>
            <a:off x="8248117" y="1076506"/>
            <a:ext cx="3939251" cy="5804705"/>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7" name="Content Placeholder 6">
            <a:extLst>
              <a:ext uri="{FF2B5EF4-FFF2-40B4-BE49-F238E27FC236}">
                <a16:creationId xmlns:a16="http://schemas.microsoft.com/office/drawing/2014/main" id="{05F9183C-95BE-D746-9840-706BA7398986}"/>
              </a:ext>
            </a:extLst>
          </p:cNvPr>
          <p:cNvSpPr>
            <a:spLocks noGrp="1"/>
          </p:cNvSpPr>
          <p:nvPr>
            <p:ph idx="1"/>
          </p:nvPr>
        </p:nvSpPr>
        <p:spPr>
          <a:xfrm>
            <a:off x="8461093" y="2608153"/>
            <a:ext cx="3510327" cy="3888447"/>
          </a:xfrm>
        </p:spPr>
        <p:txBody>
          <a:bodyPr>
            <a:normAutofit fontScale="92500"/>
          </a:bodyPr>
          <a:lstStyle/>
          <a:p>
            <a:pPr marL="342900" indent="-342900">
              <a:buFont typeface="Arial" panose="020B0604020202020204" pitchFamily="34" charset="0"/>
              <a:buChar char="•"/>
            </a:pPr>
            <a:r>
              <a:rPr lang="pt-PT" noProof="0" dirty="0">
                <a:solidFill>
                  <a:schemeClr val="bg2"/>
                </a:solidFill>
                <a:ea typeface="Arial" charset="0"/>
                <a:cs typeface="Arial" charset="0"/>
              </a:rPr>
              <a:t>Usada para guardar, distribuir,  processar e analisar os dados experimentais do LHC.</a:t>
            </a:r>
          </a:p>
          <a:p>
            <a:pPr marL="342900" indent="-342900">
              <a:buFont typeface="Arial" panose="020B0604020202020204" pitchFamily="34" charset="0"/>
              <a:buChar char="•"/>
            </a:pPr>
            <a:endParaRPr lang="pt-PT" noProof="0" dirty="0">
              <a:solidFill>
                <a:schemeClr val="bg2"/>
              </a:solidFill>
              <a:ea typeface="Arial" charset="0"/>
              <a:cs typeface="Arial" charset="0"/>
            </a:endParaRPr>
          </a:p>
          <a:p>
            <a:pPr marL="342900" indent="-342900">
              <a:buFont typeface="Arial" panose="020B0604020202020204" pitchFamily="34" charset="0"/>
              <a:buChar char="•"/>
            </a:pPr>
            <a:r>
              <a:rPr lang="pt-PT" noProof="0" dirty="0"/>
              <a:t>1.4 milhão de processadores em 170 centros de dados em mais de 40 países.</a:t>
            </a:r>
            <a:br>
              <a:rPr lang="pt-PT" noProof="0" dirty="0"/>
            </a:br>
            <a:r>
              <a:rPr lang="pt-PT" sz="1300" noProof="0" dirty="0"/>
              <a:t>( incluindo PT )</a:t>
            </a:r>
            <a:endParaRPr lang="pt-PT" sz="1500" noProof="0" dirty="0"/>
          </a:p>
          <a:p>
            <a:pPr marL="342900" indent="-342900">
              <a:buFont typeface="Arial" panose="020B0604020202020204" pitchFamily="34" charset="0"/>
              <a:buChar char="•"/>
            </a:pPr>
            <a:endParaRPr lang="pt-PT" noProof="0" dirty="0"/>
          </a:p>
          <a:p>
            <a:pPr marL="342900" indent="-342900">
              <a:buFont typeface="Arial" panose="020B0604020202020204" pitchFamily="34" charset="0"/>
              <a:buChar char="•"/>
            </a:pPr>
            <a:r>
              <a:rPr lang="pt-PT" noProof="0" dirty="0">
                <a:solidFill>
                  <a:schemeClr val="bg2"/>
                </a:solidFill>
                <a:ea typeface="Arial" charset="0"/>
                <a:cs typeface="Arial" charset="0"/>
              </a:rPr>
              <a:t>1 500 </a:t>
            </a:r>
            <a:r>
              <a:rPr lang="pt-PT" noProof="0" dirty="0" err="1">
                <a:solidFill>
                  <a:schemeClr val="bg2"/>
                </a:solidFill>
                <a:ea typeface="Arial" charset="0"/>
                <a:cs typeface="Arial" charset="0"/>
              </a:rPr>
              <a:t>Petabytes</a:t>
            </a:r>
            <a:r>
              <a:rPr lang="pt-PT" noProof="0" dirty="0">
                <a:solidFill>
                  <a:schemeClr val="bg2"/>
                </a:solidFill>
                <a:ea typeface="Arial" charset="0"/>
                <a:cs typeface="Arial" charset="0"/>
              </a:rPr>
              <a:t> </a:t>
            </a:r>
            <a:br>
              <a:rPr lang="pt-PT" noProof="0" dirty="0">
                <a:solidFill>
                  <a:schemeClr val="bg2"/>
                </a:solidFill>
                <a:ea typeface="Arial" charset="0"/>
                <a:cs typeface="Arial" charset="0"/>
              </a:rPr>
            </a:br>
            <a:r>
              <a:rPr lang="pt-PT" noProof="0" dirty="0">
                <a:solidFill>
                  <a:schemeClr val="bg2"/>
                </a:solidFill>
                <a:ea typeface="Arial" charset="0"/>
                <a:cs typeface="Arial" charset="0"/>
              </a:rPr>
              <a:t>de dados do CERN </a:t>
            </a:r>
            <a:br>
              <a:rPr lang="pt-PT" noProof="0" dirty="0">
                <a:solidFill>
                  <a:schemeClr val="bg2"/>
                </a:solidFill>
                <a:ea typeface="Arial" charset="0"/>
                <a:cs typeface="Arial" charset="0"/>
              </a:rPr>
            </a:br>
            <a:r>
              <a:rPr lang="pt-PT" noProof="0" dirty="0">
                <a:solidFill>
                  <a:schemeClr val="bg2"/>
                </a:solidFill>
                <a:ea typeface="Arial" charset="0"/>
                <a:cs typeface="Arial" charset="0"/>
              </a:rPr>
              <a:t>guardados em todo o mundo.</a:t>
            </a:r>
          </a:p>
          <a:p>
            <a:pPr marL="342900" indent="-342900">
              <a:buFont typeface="Arial" panose="020B0604020202020204" pitchFamily="34" charset="0"/>
              <a:buChar char="•"/>
            </a:pPr>
            <a:endParaRPr lang="pt-PT" noProof="0" dirty="0">
              <a:solidFill>
                <a:schemeClr val="bg2"/>
              </a:solidFill>
              <a:ea typeface="Arial" charset="0"/>
              <a:cs typeface="Arial" charset="0"/>
            </a:endParaRPr>
          </a:p>
          <a:p>
            <a:pPr marL="342900" indent="-342900">
              <a:buFont typeface="Arial" panose="020B0604020202020204" pitchFamily="34" charset="0"/>
              <a:buChar char="•"/>
            </a:pPr>
            <a:endParaRPr lang="pt-PT" noProof="0" dirty="0"/>
          </a:p>
        </p:txBody>
      </p:sp>
      <p:sp>
        <p:nvSpPr>
          <p:cNvPr id="10" name="Titre 1">
            <a:extLst>
              <a:ext uri="{FF2B5EF4-FFF2-40B4-BE49-F238E27FC236}">
                <a16:creationId xmlns:a16="http://schemas.microsoft.com/office/drawing/2014/main" id="{B1468430-77F4-0544-9359-21528C07AAE0}"/>
              </a:ext>
            </a:extLst>
          </p:cNvPr>
          <p:cNvSpPr txBox="1">
            <a:spLocks/>
          </p:cNvSpPr>
          <p:nvPr/>
        </p:nvSpPr>
        <p:spPr>
          <a:xfrm>
            <a:off x="695325" y="465135"/>
            <a:ext cx="10816557" cy="636870"/>
          </a:xfrm>
          <a:prstGeom prst="rect">
            <a:avLst/>
          </a:prstGeom>
        </p:spPr>
        <p:txBody>
          <a:bodyPr vert="horz" lIns="0" tIns="0" rIns="0" bIns="0" rtlCol="0" anchor="t" anchorCtr="0">
            <a:normAutofit fontScale="92500" lnSpcReduction="20000"/>
          </a:bodyPr>
          <a:lstStyle>
            <a:lvl1pPr algn="l" defTabSz="914400" rtl="0" eaLnBrk="1" latinLnBrk="0" hangingPunct="1">
              <a:lnSpc>
                <a:spcPct val="90000"/>
              </a:lnSpc>
              <a:spcBef>
                <a:spcPct val="0"/>
              </a:spcBef>
              <a:buNone/>
              <a:defRPr sz="3600" kern="1200">
                <a:solidFill>
                  <a:schemeClr val="bg1"/>
                </a:solidFill>
                <a:latin typeface="+mj-lt"/>
                <a:ea typeface="+mj-ea"/>
                <a:cs typeface="+mj-cs"/>
              </a:defRPr>
            </a:lvl1pPr>
          </a:lstStyle>
          <a:p>
            <a:pPr algn="ctr">
              <a:defRPr/>
            </a:pPr>
            <a:r>
              <a:rPr lang="pt-PT" noProof="0" dirty="0">
                <a:solidFill>
                  <a:schemeClr val="tx1"/>
                </a:solidFill>
              </a:rPr>
              <a:t>A rede mundial de computação para o LHC</a:t>
            </a:r>
          </a:p>
          <a:p>
            <a:pPr algn="ctr">
              <a:defRPr/>
            </a:pPr>
            <a:r>
              <a:rPr lang="pt-PT" sz="2200" noProof="0" dirty="0" err="1">
                <a:solidFill>
                  <a:schemeClr val="tx1"/>
                </a:solidFill>
              </a:rPr>
              <a:t>Worldwide</a:t>
            </a:r>
            <a:r>
              <a:rPr lang="pt-PT" sz="2200" noProof="0" dirty="0">
                <a:solidFill>
                  <a:schemeClr val="tx1"/>
                </a:solidFill>
              </a:rPr>
              <a:t> LHC </a:t>
            </a:r>
            <a:r>
              <a:rPr lang="pt-PT" sz="2200" noProof="0" dirty="0" err="1">
                <a:solidFill>
                  <a:schemeClr val="tx1"/>
                </a:solidFill>
              </a:rPr>
              <a:t>Computing</a:t>
            </a:r>
            <a:r>
              <a:rPr lang="pt-PT" sz="2200" noProof="0" dirty="0">
                <a:solidFill>
                  <a:schemeClr val="tx1"/>
                </a:solidFill>
              </a:rPr>
              <a:t> </a:t>
            </a:r>
            <a:r>
              <a:rPr lang="pt-PT" sz="2200" noProof="0" dirty="0" err="1">
                <a:solidFill>
                  <a:schemeClr val="tx1"/>
                </a:solidFill>
              </a:rPr>
              <a:t>Grid</a:t>
            </a:r>
            <a:r>
              <a:rPr lang="pt-PT" sz="2200" noProof="0" dirty="0">
                <a:solidFill>
                  <a:schemeClr val="tx1"/>
                </a:solidFill>
              </a:rPr>
              <a:t> (</a:t>
            </a:r>
            <a:r>
              <a:rPr lang="pt-PT" sz="2200" noProof="0" dirty="0" err="1">
                <a:solidFill>
                  <a:schemeClr val="tx1"/>
                </a:solidFill>
              </a:rPr>
              <a:t>WLCG</a:t>
            </a:r>
            <a:r>
              <a:rPr lang="pt-PT" sz="2200" noProof="0" dirty="0">
                <a:solidFill>
                  <a:schemeClr val="tx1"/>
                </a:solidFill>
              </a:rPr>
              <a:t>)</a:t>
            </a:r>
          </a:p>
          <a:p>
            <a:pPr algn="ctr">
              <a:defRPr/>
            </a:pPr>
            <a:endParaRPr lang="pt-PT" noProof="0" dirty="0">
              <a:solidFill>
                <a:schemeClr val="tx1"/>
              </a:solidFill>
            </a:endParaRPr>
          </a:p>
        </p:txBody>
      </p:sp>
      <p:sp>
        <p:nvSpPr>
          <p:cNvPr id="8" name="Footer Placeholder 2">
            <a:extLst>
              <a:ext uri="{FF2B5EF4-FFF2-40B4-BE49-F238E27FC236}">
                <a16:creationId xmlns:a16="http://schemas.microsoft.com/office/drawing/2014/main" id="{0BF704BD-B721-3DA7-8927-1E86EA536275}"/>
              </a:ext>
            </a:extLst>
          </p:cNvPr>
          <p:cNvSpPr txBox="1">
            <a:spLocks/>
          </p:cNvSpPr>
          <p:nvPr/>
        </p:nvSpPr>
        <p:spPr>
          <a:xfrm>
            <a:off x="1242000" y="6422982"/>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pt-PT" noProof="0" dirty="0"/>
          </a:p>
        </p:txBody>
      </p:sp>
      <p:pic>
        <p:nvPicPr>
          <p:cNvPr id="9" name="Picture 8" descr="A picture containing text, toy, vector graphics&#10;&#10;Description automatically generated">
            <a:extLst>
              <a:ext uri="{FF2B5EF4-FFF2-40B4-BE49-F238E27FC236}">
                <a16:creationId xmlns:a16="http://schemas.microsoft.com/office/drawing/2014/main" id="{B8F79485-6C0A-3927-D949-65DF3818C5CA}"/>
              </a:ext>
            </a:extLst>
          </p:cNvPr>
          <p:cNvPicPr>
            <a:picLocks noChangeAspect="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9450335" y="1215739"/>
            <a:ext cx="1531841" cy="1137513"/>
          </a:xfrm>
          <a:prstGeom prst="rect">
            <a:avLst/>
          </a:prstGeom>
        </p:spPr>
      </p:pic>
    </p:spTree>
    <p:extLst>
      <p:ext uri="{BB962C8B-B14F-4D97-AF65-F5344CB8AC3E}">
        <p14:creationId xmlns:p14="http://schemas.microsoft.com/office/powerpoint/2010/main" val="252764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7DDC3E6-F196-084C-A49A-4A77283FE09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313648"/>
            <a:ext cx="12192000" cy="3081538"/>
          </a:xfrm>
          <a:prstGeom prst="rect">
            <a:avLst/>
          </a:prstGeom>
        </p:spPr>
      </p:pic>
      <p:sp>
        <p:nvSpPr>
          <p:cNvPr id="5" name="Title 4"/>
          <p:cNvSpPr>
            <a:spLocks noGrp="1"/>
          </p:cNvSpPr>
          <p:nvPr>
            <p:ph type="title"/>
          </p:nvPr>
        </p:nvSpPr>
        <p:spPr>
          <a:xfrm>
            <a:off x="0" y="465591"/>
            <a:ext cx="12192000" cy="1116849"/>
          </a:xfrm>
        </p:spPr>
        <p:txBody>
          <a:bodyPr/>
          <a:lstStyle/>
          <a:p>
            <a:r>
              <a:rPr lang="pt-PT" noProof="0" dirty="0"/>
              <a:t>O CERN tem um programa científico diversificado</a:t>
            </a:r>
          </a:p>
        </p:txBody>
      </p:sp>
      <p:sp>
        <p:nvSpPr>
          <p:cNvPr id="8" name="ZoneTexte 10"/>
          <p:cNvSpPr txBox="1"/>
          <p:nvPr/>
        </p:nvSpPr>
        <p:spPr>
          <a:xfrm>
            <a:off x="695325" y="1670569"/>
            <a:ext cx="3528000" cy="643079"/>
          </a:xfrm>
          <a:prstGeom prst="rect">
            <a:avLst/>
          </a:prstGeom>
          <a:solidFill>
            <a:schemeClr val="accent3"/>
          </a:solidFill>
        </p:spPr>
        <p:txBody>
          <a:bodyPr wrap="square" rtlCol="0" anchor="ctr">
            <a:noAutofit/>
          </a:bodyPr>
          <a:lstStyle/>
          <a:p>
            <a:pPr algn="ctr"/>
            <a:r>
              <a:rPr lang="pt-PT" sz="1700" noProof="0" dirty="0">
                <a:solidFill>
                  <a:schemeClr val="bg1"/>
                </a:solidFill>
                <a:latin typeface="Arial" charset="0"/>
                <a:ea typeface="Arial" charset="0"/>
                <a:cs typeface="Arial" charset="0"/>
              </a:rPr>
              <a:t>Física Nuclear</a:t>
            </a:r>
            <a:br>
              <a:rPr lang="pt-PT" sz="1700" noProof="0" dirty="0">
                <a:solidFill>
                  <a:schemeClr val="bg1"/>
                </a:solidFill>
                <a:latin typeface="Arial" charset="0"/>
                <a:ea typeface="Arial" charset="0"/>
                <a:cs typeface="Arial" charset="0"/>
              </a:rPr>
            </a:br>
            <a:r>
              <a:rPr lang="pt-PT" sz="1700" noProof="0" dirty="0">
                <a:solidFill>
                  <a:schemeClr val="bg1"/>
                </a:solidFill>
                <a:latin typeface="Arial" charset="0"/>
                <a:ea typeface="Arial" charset="0"/>
                <a:cs typeface="Arial" charset="0"/>
              </a:rPr>
              <a:t>( </a:t>
            </a:r>
            <a:r>
              <a:rPr lang="pt-PT" sz="1700" noProof="0" dirty="0" err="1">
                <a:solidFill>
                  <a:schemeClr val="bg1"/>
                </a:solidFill>
                <a:latin typeface="Arial" charset="0"/>
                <a:ea typeface="Arial" charset="0"/>
                <a:cs typeface="Arial" charset="0"/>
              </a:rPr>
              <a:t>ISOLDE</a:t>
            </a:r>
            <a:r>
              <a:rPr lang="pt-PT" sz="1700" noProof="0" dirty="0">
                <a:solidFill>
                  <a:schemeClr val="bg1"/>
                </a:solidFill>
                <a:latin typeface="Arial" charset="0"/>
                <a:ea typeface="Arial" charset="0"/>
                <a:cs typeface="Arial" charset="0"/>
              </a:rPr>
              <a:t> , </a:t>
            </a:r>
            <a:r>
              <a:rPr lang="pt-PT" sz="1700" noProof="0" dirty="0" err="1">
                <a:solidFill>
                  <a:schemeClr val="bg1"/>
                </a:solidFill>
                <a:latin typeface="Arial" charset="0"/>
                <a:ea typeface="Arial" charset="0"/>
                <a:cs typeface="Arial" charset="0"/>
              </a:rPr>
              <a:t>n_TOF</a:t>
            </a:r>
            <a:r>
              <a:rPr lang="pt-PT" sz="1700" noProof="0" dirty="0">
                <a:solidFill>
                  <a:schemeClr val="bg1"/>
                </a:solidFill>
                <a:latin typeface="Arial" charset="0"/>
                <a:ea typeface="Arial" charset="0"/>
                <a:cs typeface="Arial" charset="0"/>
              </a:rPr>
              <a:t>)</a:t>
            </a:r>
          </a:p>
        </p:txBody>
      </p:sp>
      <p:sp>
        <p:nvSpPr>
          <p:cNvPr id="10" name="ZoneTexte 11"/>
          <p:cNvSpPr txBox="1"/>
          <p:nvPr/>
        </p:nvSpPr>
        <p:spPr>
          <a:xfrm>
            <a:off x="1854914" y="5387862"/>
            <a:ext cx="3528001" cy="643080"/>
          </a:xfrm>
          <a:prstGeom prst="rect">
            <a:avLst/>
          </a:prstGeom>
          <a:solidFill>
            <a:schemeClr val="accent3"/>
          </a:solidFill>
        </p:spPr>
        <p:txBody>
          <a:bodyPr wrap="square" rtlCol="0" anchor="ctr">
            <a:noAutofit/>
          </a:bodyPr>
          <a:lstStyle/>
          <a:p>
            <a:pPr algn="ctr"/>
            <a:r>
              <a:rPr lang="pt-PT" sz="1700" noProof="0" dirty="0">
                <a:solidFill>
                  <a:schemeClr val="bg1"/>
                </a:solidFill>
                <a:latin typeface="Arial" charset="0"/>
                <a:ea typeface="Arial" charset="0"/>
                <a:cs typeface="Arial" charset="0"/>
              </a:rPr>
              <a:t>Fenómenos Raros</a:t>
            </a:r>
          </a:p>
          <a:p>
            <a:pPr algn="ctr"/>
            <a:r>
              <a:rPr lang="pt-PT" sz="1700" noProof="0" dirty="0">
                <a:solidFill>
                  <a:schemeClr val="bg1"/>
                </a:solidFill>
                <a:latin typeface="Arial" charset="0"/>
                <a:ea typeface="Arial" charset="0"/>
                <a:cs typeface="Arial" charset="0"/>
              </a:rPr>
              <a:t>( em experiências de alvo fixo )</a:t>
            </a:r>
          </a:p>
        </p:txBody>
      </p:sp>
      <p:sp>
        <p:nvSpPr>
          <p:cNvPr id="11" name="ZoneTexte 12"/>
          <p:cNvSpPr txBox="1"/>
          <p:nvPr/>
        </p:nvSpPr>
        <p:spPr>
          <a:xfrm>
            <a:off x="7983882" y="1685843"/>
            <a:ext cx="3528000" cy="634787"/>
          </a:xfrm>
          <a:prstGeom prst="rect">
            <a:avLst/>
          </a:prstGeom>
          <a:solidFill>
            <a:schemeClr val="accent3"/>
          </a:solidFill>
        </p:spPr>
        <p:txBody>
          <a:bodyPr wrap="square" rtlCol="0">
            <a:noAutofit/>
          </a:bodyPr>
          <a:lstStyle/>
          <a:p>
            <a:pPr algn="ctr"/>
            <a:r>
              <a:rPr lang="pt-PT" sz="1700" noProof="0" dirty="0">
                <a:solidFill>
                  <a:schemeClr val="bg1"/>
                </a:solidFill>
                <a:latin typeface="Arial" charset="0"/>
                <a:ea typeface="Arial" charset="0"/>
                <a:cs typeface="Arial" charset="0"/>
              </a:rPr>
              <a:t>Raios Cósmicos e nuvens</a:t>
            </a:r>
            <a:br>
              <a:rPr lang="pt-PT" sz="1700" noProof="0" dirty="0">
                <a:solidFill>
                  <a:schemeClr val="bg1"/>
                </a:solidFill>
                <a:latin typeface="Arial" charset="0"/>
                <a:ea typeface="Arial" charset="0"/>
                <a:cs typeface="Arial" charset="0"/>
              </a:rPr>
            </a:br>
            <a:r>
              <a:rPr lang="pt-PT" sz="1700" noProof="0" dirty="0">
                <a:solidFill>
                  <a:schemeClr val="bg1"/>
                </a:solidFill>
                <a:latin typeface="Arial" charset="0"/>
                <a:ea typeface="Arial" charset="0"/>
                <a:cs typeface="Arial" charset="0"/>
              </a:rPr>
              <a:t>( </a:t>
            </a:r>
            <a:r>
              <a:rPr lang="pt-PT" sz="1700" noProof="0" dirty="0" err="1">
                <a:solidFill>
                  <a:schemeClr val="bg1"/>
                </a:solidFill>
                <a:latin typeface="Arial" charset="0"/>
                <a:ea typeface="Arial" charset="0"/>
                <a:cs typeface="Arial" charset="0"/>
              </a:rPr>
              <a:t>CLOUD</a:t>
            </a:r>
            <a:r>
              <a:rPr lang="pt-PT" sz="1700" noProof="0" dirty="0">
                <a:solidFill>
                  <a:schemeClr val="bg1"/>
                </a:solidFill>
                <a:latin typeface="Arial" charset="0"/>
                <a:ea typeface="Arial" charset="0"/>
                <a:cs typeface="Arial" charset="0"/>
              </a:rPr>
              <a:t> )</a:t>
            </a:r>
          </a:p>
        </p:txBody>
      </p:sp>
      <p:sp>
        <p:nvSpPr>
          <p:cNvPr id="12" name="ZoneTexte 13"/>
          <p:cNvSpPr txBox="1"/>
          <p:nvPr/>
        </p:nvSpPr>
        <p:spPr>
          <a:xfrm>
            <a:off x="4331324" y="1677235"/>
            <a:ext cx="3528000" cy="636413"/>
          </a:xfrm>
          <a:prstGeom prst="rect">
            <a:avLst/>
          </a:prstGeom>
          <a:solidFill>
            <a:schemeClr val="accent3"/>
          </a:solidFill>
        </p:spPr>
        <p:txBody>
          <a:bodyPr wrap="square" rtlCol="0" anchor="ctr">
            <a:noAutofit/>
          </a:bodyPr>
          <a:lstStyle/>
          <a:p>
            <a:pPr algn="ctr"/>
            <a:r>
              <a:rPr lang="pt-PT" sz="1700" noProof="0" dirty="0">
                <a:solidFill>
                  <a:schemeClr val="bg1"/>
                </a:solidFill>
                <a:latin typeface="Arial" charset="0"/>
                <a:ea typeface="Arial" charset="0"/>
                <a:cs typeface="Arial" charset="0"/>
              </a:rPr>
              <a:t>Antimatéria</a:t>
            </a:r>
            <a:br>
              <a:rPr lang="pt-PT" sz="1700" noProof="0" dirty="0">
                <a:solidFill>
                  <a:schemeClr val="bg1"/>
                </a:solidFill>
                <a:latin typeface="Arial" charset="0"/>
                <a:ea typeface="Arial" charset="0"/>
                <a:cs typeface="Arial" charset="0"/>
              </a:rPr>
            </a:br>
            <a:r>
              <a:rPr lang="pt-PT" sz="1700" noProof="0" dirty="0">
                <a:solidFill>
                  <a:schemeClr val="bg1"/>
                </a:solidFill>
                <a:latin typeface="Arial" charset="0"/>
                <a:ea typeface="Arial" charset="0"/>
                <a:cs typeface="Arial" charset="0"/>
              </a:rPr>
              <a:t>( AD + ELENA )</a:t>
            </a:r>
          </a:p>
        </p:txBody>
      </p:sp>
      <p:sp>
        <p:nvSpPr>
          <p:cNvPr id="13" name="ZoneTexte 14"/>
          <p:cNvSpPr txBox="1"/>
          <p:nvPr/>
        </p:nvSpPr>
        <p:spPr>
          <a:xfrm>
            <a:off x="6841621" y="5387862"/>
            <a:ext cx="3512118" cy="643080"/>
          </a:xfrm>
          <a:prstGeom prst="rect">
            <a:avLst/>
          </a:prstGeom>
          <a:solidFill>
            <a:schemeClr val="accent3"/>
          </a:solidFill>
        </p:spPr>
        <p:txBody>
          <a:bodyPr wrap="square" lIns="0" rIns="0" rtlCol="0">
            <a:noAutofit/>
          </a:bodyPr>
          <a:lstStyle/>
          <a:p>
            <a:pPr algn="ctr"/>
            <a:r>
              <a:rPr lang="pt-PT" sz="1700" noProof="0" dirty="0">
                <a:solidFill>
                  <a:schemeClr val="bg1"/>
                </a:solidFill>
                <a:latin typeface="Arial" charset="0"/>
                <a:ea typeface="Arial" charset="0"/>
                <a:cs typeface="Arial" charset="0"/>
              </a:rPr>
              <a:t>Colaboração neutrinos USA </a:t>
            </a:r>
          </a:p>
          <a:p>
            <a:pPr algn="ctr"/>
            <a:r>
              <a:rPr lang="pt-PT" sz="1700" noProof="0" dirty="0">
                <a:solidFill>
                  <a:schemeClr val="bg1"/>
                </a:solidFill>
                <a:latin typeface="Arial" charset="0"/>
                <a:ea typeface="Arial" charset="0"/>
                <a:cs typeface="Arial" charset="0"/>
              </a:rPr>
              <a:t>( </a:t>
            </a:r>
            <a:r>
              <a:rPr lang="pt-PT" sz="1700" noProof="0" dirty="0" err="1">
                <a:solidFill>
                  <a:schemeClr val="bg1"/>
                </a:solidFill>
                <a:latin typeface="Arial" charset="0"/>
                <a:ea typeface="Arial" charset="0"/>
                <a:cs typeface="Arial" charset="0"/>
              </a:rPr>
              <a:t>LBNF</a:t>
            </a:r>
            <a:r>
              <a:rPr lang="pt-PT" sz="1700" noProof="0" dirty="0">
                <a:solidFill>
                  <a:schemeClr val="bg1"/>
                </a:solidFill>
                <a:latin typeface="Arial" charset="0"/>
                <a:ea typeface="Arial" charset="0"/>
                <a:cs typeface="Arial" charset="0"/>
              </a:rPr>
              <a:t> )</a:t>
            </a:r>
          </a:p>
        </p:txBody>
      </p:sp>
      <p:sp>
        <p:nvSpPr>
          <p:cNvPr id="3" name="Espace réservé du pied de page 4">
            <a:extLst>
              <a:ext uri="{FF2B5EF4-FFF2-40B4-BE49-F238E27FC236}">
                <a16:creationId xmlns:a16="http://schemas.microsoft.com/office/drawing/2014/main" id="{9CCFD776-B63C-AF4F-22FA-085FCA17CAE7}"/>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14" name="Espace réservé du numéro de diapositive 5">
            <a:extLst>
              <a:ext uri="{FF2B5EF4-FFF2-40B4-BE49-F238E27FC236}">
                <a16:creationId xmlns:a16="http://schemas.microsoft.com/office/drawing/2014/main" id="{910A678B-0F60-2265-6C82-09C0A8F619CA}"/>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12</a:t>
            </a:fld>
            <a:endParaRPr lang="pt-PT" noProof="0" dirty="0"/>
          </a:p>
        </p:txBody>
      </p:sp>
      <p:cxnSp>
        <p:nvCxnSpPr>
          <p:cNvPr id="15" name="Connecteur droit 12">
            <a:extLst>
              <a:ext uri="{FF2B5EF4-FFF2-40B4-BE49-F238E27FC236}">
                <a16:creationId xmlns:a16="http://schemas.microsoft.com/office/drawing/2014/main" id="{06808334-D149-E9D1-B58B-D96585674CE5}"/>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Espace réservé de la date 3">
            <a:extLst>
              <a:ext uri="{FF2B5EF4-FFF2-40B4-BE49-F238E27FC236}">
                <a16:creationId xmlns:a16="http://schemas.microsoft.com/office/drawing/2014/main" id="{F4818A86-7364-3211-6C3D-81BCE3DCF384}"/>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190397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r>
              <a:rPr lang="pt-PT" noProof="0" dirty="0"/>
              <a:t>13 </a:t>
            </a:r>
            <a:r>
              <a:rPr lang="pt-PT" noProof="0" dirty="0" err="1"/>
              <a:t>September</a:t>
            </a:r>
            <a:r>
              <a:rPr lang="pt-PT" noProof="0" dirty="0"/>
              <a:t> 2022</a:t>
            </a:r>
          </a:p>
        </p:txBody>
      </p:sp>
      <p:sp>
        <p:nvSpPr>
          <p:cNvPr id="3" name="Footer Placeholder 2">
            <a:extLst>
              <a:ext uri="{FF2B5EF4-FFF2-40B4-BE49-F238E27FC236}">
                <a16:creationId xmlns:a16="http://schemas.microsoft.com/office/drawing/2014/main" id="{EDAE920B-ADD5-6C47-BCD5-C28F60462D6F}"/>
              </a:ext>
            </a:extLst>
          </p:cNvPr>
          <p:cNvSpPr>
            <a:spLocks noGrp="1"/>
          </p:cNvSpPr>
          <p:nvPr>
            <p:ph type="ftr" sz="quarter" idx="11"/>
          </p:nvPr>
        </p:nvSpPr>
        <p:spPr/>
        <p:txBody>
          <a:bodyPr/>
          <a:lstStyle/>
          <a:p>
            <a:r>
              <a:rPr lang="pt-PT" noProof="0" dirty="0" err="1"/>
              <a:t>Presentation</a:t>
            </a:r>
            <a:r>
              <a:rPr lang="pt-PT" noProof="0" dirty="0"/>
              <a:t> - Portugal</a:t>
            </a:r>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fld id="{490AA3F6-1618-3548-975A-DD1A2939A246}" type="slidenum">
              <a:rPr lang="pt-PT" noProof="0" smtClean="0"/>
              <a:t>13</a:t>
            </a:fld>
            <a:endParaRPr lang="pt-PT" noProof="0" dirty="0"/>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pt-PT" sz="4400" noProof="0" dirty="0">
                <a:solidFill>
                  <a:schemeClr val="bg2"/>
                </a:solidFill>
              </a:rPr>
              <a:t>Há muitas questões sem resposta em </a:t>
            </a:r>
            <a:br>
              <a:rPr lang="pt-PT" sz="4400" noProof="0" dirty="0">
                <a:solidFill>
                  <a:schemeClr val="bg2"/>
                </a:solidFill>
              </a:rPr>
            </a:br>
            <a:r>
              <a:rPr lang="pt-PT" sz="4400" noProof="0" dirty="0">
                <a:solidFill>
                  <a:schemeClr val="bg2"/>
                </a:solidFill>
              </a:rPr>
              <a:t>física fundamental</a:t>
            </a:r>
            <a:endParaRPr lang="pt-PT" noProof="0"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a:r>
              <a:rPr lang="pt-PT" sz="2800" noProof="0" dirty="0">
                <a:solidFill>
                  <a:schemeClr val="bg2"/>
                </a:solidFill>
              </a:rPr>
              <a:t>incluindo</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pt-PT" noProof="0" dirty="0">
                <a:solidFill>
                  <a:schemeClr val="bg1"/>
                </a:solidFill>
              </a:rPr>
              <a:t>De que é feita 95% </a:t>
            </a:r>
            <a:br>
              <a:rPr lang="pt-PT" noProof="0" dirty="0">
                <a:solidFill>
                  <a:schemeClr val="bg1"/>
                </a:solidFill>
              </a:rPr>
            </a:br>
            <a:r>
              <a:rPr lang="pt-PT" noProof="0" dirty="0">
                <a:solidFill>
                  <a:schemeClr val="bg1"/>
                </a:solidFill>
              </a:rPr>
              <a:t>da massa e energia </a:t>
            </a:r>
            <a:br>
              <a:rPr lang="pt-PT" noProof="0" dirty="0">
                <a:solidFill>
                  <a:schemeClr val="bg1"/>
                </a:solidFill>
              </a:rPr>
            </a:br>
            <a:r>
              <a:rPr lang="pt-PT" noProof="0" dirty="0">
                <a:solidFill>
                  <a:schemeClr val="bg1"/>
                </a:solidFill>
              </a:rPr>
              <a:t>do Universo?</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pt-PT" noProof="0" dirty="0">
                <a:solidFill>
                  <a:schemeClr val="bg1"/>
                </a:solidFill>
              </a:rPr>
              <a:t>Porque é que o Universo é feito só de matéria, praticamente sem antimatéria?</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pt-PT" noProof="0" dirty="0">
                <a:solidFill>
                  <a:schemeClr val="bg1"/>
                </a:solidFill>
              </a:rPr>
              <a:t>Porque é que a gravidade é tão fraca, comparada às outras interações?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Aft>
                <a:spcPts val="1200"/>
              </a:spcAft>
            </a:pPr>
            <a:r>
              <a:rPr lang="pt-PT" noProof="0" dirty="0">
                <a:solidFill>
                  <a:schemeClr val="bg1"/>
                </a:solidFill>
              </a:rPr>
              <a:t>Será que o bosão de Higgs interage com </a:t>
            </a:r>
            <a:br>
              <a:rPr lang="pt-PT" noProof="0" dirty="0">
                <a:solidFill>
                  <a:schemeClr val="bg1"/>
                </a:solidFill>
              </a:rPr>
            </a:br>
            <a:r>
              <a:rPr lang="pt-PT" noProof="0" dirty="0">
                <a:solidFill>
                  <a:schemeClr val="bg1"/>
                </a:solidFill>
              </a:rPr>
              <a:t>a  matéria negra?</a:t>
            </a:r>
          </a:p>
        </p:txBody>
      </p:sp>
    </p:spTree>
    <p:extLst>
      <p:ext uri="{BB962C8B-B14F-4D97-AF65-F5344CB8AC3E}">
        <p14:creationId xmlns:p14="http://schemas.microsoft.com/office/powerpoint/2010/main" val="371955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a:r>
              <a:rPr lang="pt-PT" sz="3600" noProof="0" dirty="0">
                <a:solidFill>
                  <a:schemeClr val="bg1"/>
                </a:solidFill>
                <a:latin typeface="Arial" charset="0"/>
                <a:ea typeface="Arial" charset="0"/>
                <a:cs typeface="Arial" charset="0"/>
              </a:rPr>
              <a:t>COLABORAÇÃO</a:t>
            </a:r>
          </a:p>
        </p:txBody>
      </p:sp>
    </p:spTree>
    <p:extLst>
      <p:ext uri="{BB962C8B-B14F-4D97-AF65-F5344CB8AC3E}">
        <p14:creationId xmlns:p14="http://schemas.microsoft.com/office/powerpoint/2010/main" val="1464713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map of the world&#10;&#10;Description automatically generated">
            <a:extLst>
              <a:ext uri="{FF2B5EF4-FFF2-40B4-BE49-F238E27FC236}">
                <a16:creationId xmlns:a16="http://schemas.microsoft.com/office/drawing/2014/main" id="{84C7B4BB-0EA2-8ADB-84DC-C5F5CF651EE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478016" y="1194219"/>
            <a:ext cx="4761222" cy="2714994"/>
          </a:xfrm>
          <a:prstGeom prst="rect">
            <a:avLst/>
          </a:prstGeom>
        </p:spPr>
      </p:pic>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fr-FR" sz="4000" noProof="1"/>
              <a:t>Ciência para a Paz</a:t>
            </a:r>
            <a:br>
              <a:rPr lang="fr-FR" sz="3800" noProof="1"/>
            </a:br>
            <a:r>
              <a:rPr lang="fr-FR" sz="3100" noProof="1"/>
              <a:t>CERN fundado em 1954 por 12 Estados Membros Europeus</a:t>
            </a: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noProof="1"/>
          </a:p>
        </p:txBody>
      </p:sp>
      <p:sp>
        <p:nvSpPr>
          <p:cNvPr id="511" name="ZoneTexte 15">
            <a:extLst>
              <a:ext uri="{FF2B5EF4-FFF2-40B4-BE49-F238E27FC236}">
                <a16:creationId xmlns:a16="http://schemas.microsoft.com/office/drawing/2014/main" id="{ED63E074-9F71-3744-8F38-9F06BA8B3D9D}"/>
              </a:ext>
            </a:extLst>
          </p:cNvPr>
          <p:cNvSpPr txBox="1"/>
          <p:nvPr/>
        </p:nvSpPr>
        <p:spPr>
          <a:xfrm>
            <a:off x="236508" y="2052488"/>
            <a:ext cx="3425618" cy="1046440"/>
          </a:xfrm>
          <a:prstGeom prst="rect">
            <a:avLst/>
          </a:prstGeom>
          <a:noFill/>
        </p:spPr>
        <p:txBody>
          <a:bodyPr wrap="none" lIns="0" tIns="0" rIns="0" bIns="0" rtlCol="0">
            <a:spAutoFit/>
          </a:bodyPr>
          <a:lstStyle/>
          <a:p>
            <a:r>
              <a:rPr lang="fr-FR" b="1" noProof="1"/>
              <a:t>25 </a:t>
            </a:r>
            <a:r>
              <a:rPr lang="fr-FR" noProof="1">
                <a:latin typeface="Arial" charset="0"/>
                <a:ea typeface="Arial" charset="0"/>
                <a:cs typeface="Arial" charset="0"/>
              </a:rPr>
              <a:t>Estados Membros</a:t>
            </a:r>
          </a:p>
          <a:p>
            <a:r>
              <a:rPr lang="fr-FR" sz="1000" noProof="1"/>
              <a:t>Austria – Belgium – Bulgaria – Czech Republic </a:t>
            </a:r>
            <a:br>
              <a:rPr lang="fr-FR" sz="1000" noProof="1"/>
            </a:br>
            <a:r>
              <a:rPr lang="fr-FR" sz="1000" noProof="1"/>
              <a:t>Denmark – </a:t>
            </a:r>
            <a:r>
              <a:rPr lang="fr-FR" sz="1000" noProof="1">
                <a:latin typeface="Arial" charset="0"/>
                <a:ea typeface="Arial" charset="0"/>
                <a:cs typeface="Arial" charset="0"/>
              </a:rPr>
              <a:t>Estonia </a:t>
            </a:r>
            <a:r>
              <a:rPr lang="fr-FR" sz="1000" noProof="1"/>
              <a:t>–</a:t>
            </a:r>
            <a:r>
              <a:rPr lang="fr-FR" sz="1000" noProof="1">
                <a:latin typeface="Arial" charset="0"/>
                <a:ea typeface="Arial" charset="0"/>
                <a:cs typeface="Arial" charset="0"/>
              </a:rPr>
              <a:t> </a:t>
            </a:r>
            <a:r>
              <a:rPr lang="fr-FR" sz="1000" noProof="1"/>
              <a:t>Finland – France – Germany </a:t>
            </a:r>
            <a:br>
              <a:rPr lang="fr-FR" sz="1000" noProof="1"/>
            </a:br>
            <a:r>
              <a:rPr lang="fr-FR" sz="1000" noProof="1"/>
              <a:t>Greece – Hungary – Israel </a:t>
            </a:r>
            <a:r>
              <a:rPr lang="fr-FR" sz="1000" noProof="1">
                <a:solidFill>
                  <a:srgbClr val="0055A0"/>
                </a:solidFill>
              </a:rPr>
              <a:t>–</a:t>
            </a:r>
            <a:r>
              <a:rPr lang="fr-FR" sz="1000" noProof="1"/>
              <a:t> Italy – Netherlands </a:t>
            </a:r>
            <a:br>
              <a:rPr lang="fr-FR" sz="1000" noProof="1"/>
            </a:br>
            <a:r>
              <a:rPr lang="fr-FR" sz="1000" noProof="1"/>
              <a:t>Norway – Poland – </a:t>
            </a:r>
            <a:r>
              <a:rPr lang="fr-FR" sz="1000" b="1" noProof="1">
                <a:highlight>
                  <a:srgbClr val="A8CEE3"/>
                </a:highlight>
              </a:rPr>
              <a:t>Portugal</a:t>
            </a:r>
            <a:r>
              <a:rPr lang="fr-FR" sz="1000" noProof="1"/>
              <a:t> – Romania – Serbia – Slovakia </a:t>
            </a:r>
          </a:p>
          <a:p>
            <a:r>
              <a:rPr lang="fr-FR" sz="1000" noProof="1"/>
              <a:t>Slovenia – Spain – Sweden – Switzerland – United Kingdom</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948" y="3480661"/>
            <a:ext cx="3321494" cy="1542503"/>
            <a:chOff x="9915059" y="2650253"/>
            <a:chExt cx="3178130"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noProof="1"/>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5" y="2723467"/>
              <a:ext cx="3138554" cy="1507202"/>
            </a:xfrm>
            <a:prstGeom prst="rect">
              <a:avLst/>
            </a:prstGeom>
            <a:noFill/>
          </p:spPr>
          <p:txBody>
            <a:bodyPr wrap="square" rtlCol="0">
              <a:spAutoFit/>
            </a:bodyPr>
            <a:lstStyle/>
            <a:p>
              <a:pPr marL="171450" indent="-171450" algn="ctr">
                <a:lnSpc>
                  <a:spcPct val="80000"/>
                </a:lnSpc>
                <a:spcBef>
                  <a:spcPct val="20000"/>
                </a:spcBef>
                <a:buSzPct val="65000"/>
                <a:defRPr/>
              </a:pPr>
              <a:r>
                <a:rPr lang="fr-FR" sz="1500" b="1" noProof="1">
                  <a:solidFill>
                    <a:schemeClr val="bg1"/>
                  </a:solidFill>
                  <a:effectLst>
                    <a:outerShdw sx="1000" sy="1000" algn="ctr" rotWithShape="0">
                      <a:schemeClr val="tx1"/>
                    </a:outerShdw>
                  </a:effectLst>
                </a:rPr>
                <a:t>CERN</a:t>
              </a:r>
              <a:r>
                <a:rPr lang="fr-FR" sz="1500" noProof="1">
                  <a:solidFill>
                    <a:schemeClr val="bg1"/>
                  </a:solidFill>
                  <a:effectLst>
                    <a:outerShdw sx="1000" sy="1000" algn="ctr" rotWithShape="0">
                      <a:schemeClr val="tx1"/>
                    </a:outerShdw>
                  </a:effectLst>
                </a:rPr>
                <a:t> ( </a:t>
              </a:r>
              <a:r>
                <a:rPr lang="fr-FR" sz="1500" noProof="1">
                  <a:solidFill>
                    <a:schemeClr val="bg1"/>
                  </a:solidFill>
                </a:rPr>
                <a:t>31 / 12 / 2024 )</a:t>
              </a:r>
              <a:endParaRPr lang="fr-FR" sz="1500" noProof="1">
                <a:solidFill>
                  <a:schemeClr val="bg1"/>
                </a:solidFill>
                <a:effectLst>
                  <a:outerShdw sx="1000" sy="1000" algn="ctr" rotWithShape="0">
                    <a:schemeClr val="tx1"/>
                  </a:outerShdw>
                </a:effectLst>
              </a:endParaRPr>
            </a:p>
            <a:p>
              <a:pPr marL="715963" indent="-179388" defTabSz="811213">
                <a:lnSpc>
                  <a:spcPct val="80000"/>
                </a:lnSpc>
                <a:spcBef>
                  <a:spcPct val="20000"/>
                </a:spcBef>
                <a:buSzPct val="65000"/>
                <a:buFont typeface="Arial" panose="020B0604020202020204" pitchFamily="34" charset="0"/>
                <a:buChar char="•"/>
                <a:defRPr/>
              </a:pPr>
              <a:r>
                <a:rPr lang="fr-FR" sz="1500" b="1" noProof="1">
                  <a:solidFill>
                    <a:schemeClr val="bg1"/>
                  </a:solidFill>
                  <a:effectLst>
                    <a:outerShdw sx="1000" sy="1000" algn="ctr" rotWithShape="0">
                      <a:schemeClr val="tx1"/>
                    </a:outerShdw>
                  </a:effectLst>
                </a:rPr>
                <a:t>   2 704 </a:t>
              </a:r>
              <a:r>
                <a:rPr lang="fr-FR" sz="1500" noProof="1">
                  <a:solidFill>
                    <a:schemeClr val="bg1"/>
                  </a:solidFill>
                  <a:effectLst>
                    <a:outerShdw sx="1000" sy="1000" algn="ctr" rotWithShape="0">
                      <a:schemeClr val="tx1"/>
                    </a:outerShdw>
                  </a:effectLst>
                </a:rPr>
                <a:t>Funcionários</a:t>
              </a:r>
            </a:p>
            <a:p>
              <a:pPr marL="715963" indent="-179388" defTabSz="811213">
                <a:lnSpc>
                  <a:spcPct val="80000"/>
                </a:lnSpc>
                <a:spcBef>
                  <a:spcPct val="20000"/>
                </a:spcBef>
                <a:buSzPct val="65000"/>
                <a:buFont typeface="Arial" panose="020B0604020202020204" pitchFamily="34" charset="0"/>
                <a:buChar char="•"/>
                <a:defRPr/>
              </a:pPr>
              <a:r>
                <a:rPr lang="fr-FR" sz="1500" b="1" noProof="1">
                  <a:solidFill>
                    <a:schemeClr val="bg1"/>
                  </a:solidFill>
                  <a:effectLst>
                    <a:outerShdw sx="1000" sy="1000" algn="ctr" rotWithShape="0">
                      <a:schemeClr val="tx1"/>
                    </a:outerShdw>
                  </a:effectLst>
                </a:rPr>
                <a:t>   1 181</a:t>
              </a:r>
              <a:r>
                <a:rPr lang="fr-FR" sz="1500" noProof="1">
                  <a:solidFill>
                    <a:schemeClr val="bg1"/>
                  </a:solidFill>
                  <a:effectLst>
                    <a:outerShdw sx="1000" sy="1000" algn="ctr" rotWithShape="0">
                      <a:schemeClr val="tx1"/>
                    </a:outerShdw>
                  </a:effectLst>
                </a:rPr>
                <a:t> Graduados</a:t>
              </a:r>
            </a:p>
            <a:p>
              <a:pPr marL="715963" indent="-179388" defTabSz="811213">
                <a:lnSpc>
                  <a:spcPct val="80000"/>
                </a:lnSpc>
                <a:spcBef>
                  <a:spcPct val="20000"/>
                </a:spcBef>
                <a:buSzPct val="65000"/>
                <a:buFont typeface="Arial" panose="020B0604020202020204" pitchFamily="34" charset="0"/>
                <a:buChar char="•"/>
                <a:defRPr/>
              </a:pPr>
              <a:r>
                <a:rPr lang="fr-FR" sz="1500" b="1" noProof="1">
                  <a:solidFill>
                    <a:schemeClr val="bg1"/>
                  </a:solidFill>
                  <a:effectLst>
                    <a:outerShdw sx="1000" sy="1000" algn="ctr" rotWithShape="0">
                      <a:schemeClr val="tx1"/>
                    </a:outerShdw>
                  </a:effectLst>
                </a:rPr>
                <a:t>      516 </a:t>
              </a:r>
              <a:r>
                <a:rPr lang="fr-FR" sz="1500" noProof="1">
                  <a:solidFill>
                    <a:schemeClr val="bg1"/>
                  </a:solidFill>
                  <a:effectLst>
                    <a:outerShdw sx="1000" sy="1000" algn="ctr" rotWithShape="0">
                      <a:schemeClr val="tx1"/>
                    </a:outerShdw>
                  </a:effectLst>
                </a:rPr>
                <a:t>Estudantes</a:t>
              </a:r>
            </a:p>
            <a:p>
              <a:pPr marL="715963" indent="-179388" defTabSz="811213">
                <a:lnSpc>
                  <a:spcPct val="80000"/>
                </a:lnSpc>
                <a:spcBef>
                  <a:spcPct val="20000"/>
                </a:spcBef>
                <a:buSzPct val="65000"/>
                <a:buFont typeface="Arial" panose="020B0604020202020204" pitchFamily="34" charset="0"/>
                <a:buChar char="•"/>
                <a:defRPr/>
              </a:pPr>
              <a:r>
                <a:rPr lang="fr-FR" sz="1500" b="1" noProof="1">
                  <a:solidFill>
                    <a:schemeClr val="bg2"/>
                  </a:solidFill>
                </a:rPr>
                <a:t>      885 </a:t>
              </a:r>
              <a:r>
                <a:rPr lang="fr-FR" sz="1500" noProof="1">
                  <a:solidFill>
                    <a:schemeClr val="bg2"/>
                  </a:solidFill>
                </a:rPr>
                <a:t>Associados</a:t>
              </a:r>
            </a:p>
            <a:p>
              <a:pPr marL="715963" indent="-179388" defTabSz="811213">
                <a:lnSpc>
                  <a:spcPct val="80000"/>
                </a:lnSpc>
                <a:spcBef>
                  <a:spcPct val="20000"/>
                </a:spcBef>
                <a:buSzPct val="65000"/>
                <a:buFont typeface="Arial" panose="020B0604020202020204" pitchFamily="34" charset="0"/>
                <a:buChar char="•"/>
                <a:defRPr/>
              </a:pPr>
              <a:r>
                <a:rPr lang="fr-FR" sz="1500" b="1" noProof="1">
                  <a:solidFill>
                    <a:schemeClr val="bg1"/>
                  </a:solidFill>
                  <a:effectLst>
                    <a:outerShdw sx="1000" sy="1000" algn="ctr" rotWithShape="0">
                      <a:schemeClr val="tx1"/>
                    </a:outerShdw>
                  </a:effectLst>
                </a:rPr>
                <a:t> 12 405 </a:t>
              </a:r>
              <a:r>
                <a:rPr lang="fr-FR" sz="1500" noProof="1">
                  <a:solidFill>
                    <a:schemeClr val="bg1"/>
                  </a:solidFill>
                  <a:effectLst>
                    <a:outerShdw sx="1000" sy="1000" algn="ctr" rotWithShape="0">
                      <a:schemeClr val="tx1"/>
                    </a:outerShdw>
                  </a:effectLst>
                </a:rPr>
                <a:t>Utilizadores</a:t>
              </a:r>
            </a:p>
          </p:txBody>
        </p:sp>
      </p:grpSp>
      <p:sp>
        <p:nvSpPr>
          <p:cNvPr id="16" name="TextBox 15">
            <a:extLst>
              <a:ext uri="{FF2B5EF4-FFF2-40B4-BE49-F238E27FC236}">
                <a16:creationId xmlns:a16="http://schemas.microsoft.com/office/drawing/2014/main" id="{097E8936-EC78-E142-B8DB-84FC50F36B5B}"/>
              </a:ext>
            </a:extLst>
          </p:cNvPr>
          <p:cNvSpPr txBox="1"/>
          <p:nvPr/>
        </p:nvSpPr>
        <p:spPr>
          <a:xfrm>
            <a:off x="236508" y="5250928"/>
            <a:ext cx="5060847" cy="553536"/>
          </a:xfrm>
          <a:prstGeom prst="rect">
            <a:avLst/>
          </a:prstGeom>
          <a:noFill/>
        </p:spPr>
        <p:txBody>
          <a:bodyPr wrap="none" rtlCol="0" anchor="t" anchorCtr="0">
            <a:noAutofit/>
          </a:bodyPr>
          <a:lstStyle/>
          <a:p>
            <a:r>
              <a:rPr lang="fr-FR" sz="1100" noProof="1">
                <a:solidFill>
                  <a:schemeClr val="tx2">
                    <a:lumMod val="75000"/>
                    <a:lumOff val="25000"/>
                  </a:schemeClr>
                </a:solidFill>
              </a:rPr>
              <a:t>...e aproximadamente 50 Acordos de Cooperação </a:t>
            </a:r>
            <a:br>
              <a:rPr lang="fr-FR" sz="1100" noProof="1">
                <a:solidFill>
                  <a:schemeClr val="tx2">
                    <a:lumMod val="75000"/>
                    <a:lumOff val="25000"/>
                  </a:schemeClr>
                </a:solidFill>
              </a:rPr>
            </a:br>
            <a:r>
              <a:rPr lang="fr-FR" sz="1100" noProof="1">
                <a:solidFill>
                  <a:schemeClr val="tx2">
                    <a:lumMod val="75000"/>
                    <a:lumOff val="25000"/>
                  </a:schemeClr>
                </a:solidFill>
              </a:rPr>
              <a:t>com Estados e Territórios não-Membros</a:t>
            </a:r>
          </a:p>
        </p:txBody>
      </p:sp>
      <p:sp>
        <p:nvSpPr>
          <p:cNvPr id="8" name="Espace réservé du pied de page 4">
            <a:extLst>
              <a:ext uri="{FF2B5EF4-FFF2-40B4-BE49-F238E27FC236}">
                <a16:creationId xmlns:a16="http://schemas.microsoft.com/office/drawing/2014/main" id="{DB774CF5-1D9D-8277-1C67-0C145F0CD455}"/>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noProof="1"/>
              <a:t>Apresentação - Portugal</a:t>
            </a:r>
          </a:p>
        </p:txBody>
      </p:sp>
      <p:sp>
        <p:nvSpPr>
          <p:cNvPr id="9" name="Espace réservé du numéro de diapositive 5">
            <a:extLst>
              <a:ext uri="{FF2B5EF4-FFF2-40B4-BE49-F238E27FC236}">
                <a16:creationId xmlns:a16="http://schemas.microsoft.com/office/drawing/2014/main" id="{6A1735F4-412C-E57F-BDEF-C8755124B40A}"/>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fr-FR" noProof="1" smtClean="0"/>
              <a:pPr/>
              <a:t>15</a:t>
            </a:fld>
            <a:endParaRPr lang="fr-FR" noProof="1"/>
          </a:p>
        </p:txBody>
      </p:sp>
      <p:cxnSp>
        <p:nvCxnSpPr>
          <p:cNvPr id="10" name="Connecteur droit 12">
            <a:extLst>
              <a:ext uri="{FF2B5EF4-FFF2-40B4-BE49-F238E27FC236}">
                <a16:creationId xmlns:a16="http://schemas.microsoft.com/office/drawing/2014/main" id="{3B9BC615-F095-56B9-4DBF-F325A50A4BDE}"/>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D2936700-216C-C683-6091-3D62D3BB409F}"/>
              </a:ext>
            </a:extLst>
          </p:cNvPr>
          <p:cNvGrpSpPr/>
          <p:nvPr/>
        </p:nvGrpSpPr>
        <p:grpSpPr>
          <a:xfrm>
            <a:off x="9055013" y="5110498"/>
            <a:ext cx="3199382" cy="1663038"/>
            <a:chOff x="9039928" y="2860386"/>
            <a:chExt cx="3199382" cy="1265018"/>
          </a:xfrm>
        </p:grpSpPr>
        <p:grpSp>
          <p:nvGrpSpPr>
            <p:cNvPr id="12" name="Group 11">
              <a:extLst>
                <a:ext uri="{FF2B5EF4-FFF2-40B4-BE49-F238E27FC236}">
                  <a16:creationId xmlns:a16="http://schemas.microsoft.com/office/drawing/2014/main" id="{6024F204-141A-EE48-3E7E-ECE36DA678D8}"/>
                </a:ext>
              </a:extLst>
            </p:cNvPr>
            <p:cNvGrpSpPr/>
            <p:nvPr/>
          </p:nvGrpSpPr>
          <p:grpSpPr>
            <a:xfrm>
              <a:off x="9039928" y="2860386"/>
              <a:ext cx="3199382" cy="1265018"/>
              <a:chOff x="9890647" y="2463050"/>
              <a:chExt cx="2063357" cy="870700"/>
            </a:xfrm>
          </p:grpSpPr>
          <p:sp>
            <p:nvSpPr>
              <p:cNvPr id="15" name="Google Shape;437;p44">
                <a:extLst>
                  <a:ext uri="{FF2B5EF4-FFF2-40B4-BE49-F238E27FC236}">
                    <a16:creationId xmlns:a16="http://schemas.microsoft.com/office/drawing/2014/main" id="{A2BB4817-5327-0AEA-D495-99A870840EB6}"/>
                  </a:ext>
                </a:extLst>
              </p:cNvPr>
              <p:cNvSpPr/>
              <p:nvPr/>
            </p:nvSpPr>
            <p:spPr>
              <a:xfrm rot="5400000">
                <a:off x="10471719" y="1881978"/>
                <a:ext cx="870700" cy="2032844"/>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noProof="1">
                  <a:solidFill>
                    <a:srgbClr val="E15E32"/>
                  </a:solidFill>
                </a:endParaRPr>
              </a:p>
            </p:txBody>
          </p:sp>
          <p:sp>
            <p:nvSpPr>
              <p:cNvPr id="17" name="TextBox 6">
                <a:extLst>
                  <a:ext uri="{FF2B5EF4-FFF2-40B4-BE49-F238E27FC236}">
                    <a16:creationId xmlns:a16="http://schemas.microsoft.com/office/drawing/2014/main" id="{B6FBAAC7-5FF5-5D95-F106-AA6299D5B686}"/>
                  </a:ext>
                </a:extLst>
              </p:cNvPr>
              <p:cNvSpPr txBox="1"/>
              <p:nvPr/>
            </p:nvSpPr>
            <p:spPr>
              <a:xfrm>
                <a:off x="10204583" y="2544137"/>
                <a:ext cx="1749421" cy="725128"/>
              </a:xfrm>
              <a:prstGeom prst="rect">
                <a:avLst/>
              </a:prstGeom>
              <a:noFill/>
            </p:spPr>
            <p:txBody>
              <a:bodyPr wrap="none" rtlCol="0">
                <a:spAutoFit/>
              </a:bodyPr>
              <a:lstStyle/>
              <a:p>
                <a:endParaRPr lang="fr-FR" sz="1400" noProof="1">
                  <a:solidFill>
                    <a:schemeClr val="bg2"/>
                  </a:solidFill>
                  <a:effectLst>
                    <a:outerShdw sx="1000" sy="1000" algn="tl" rotWithShape="0">
                      <a:prstClr val="black"/>
                    </a:outerShdw>
                  </a:effectLst>
                </a:endParaRPr>
              </a:p>
              <a:p>
                <a:pPr marL="631825" lvl="1" indent="-452438">
                  <a:buFont typeface="Arial" panose="020B0604020202020204" pitchFamily="34" charset="0"/>
                  <a:buChar char="•"/>
                </a:pPr>
                <a:r>
                  <a:rPr lang="fr-FR" sz="1400" b="1" noProof="1">
                    <a:solidFill>
                      <a:schemeClr val="bg2"/>
                    </a:solidFill>
                    <a:effectLst>
                      <a:outerShdw sx="1000" sy="1000" algn="tl" rotWithShape="0">
                        <a:prstClr val="black"/>
                      </a:outerShdw>
                    </a:effectLst>
                  </a:rPr>
                  <a:t>  65</a:t>
                </a:r>
                <a:r>
                  <a:rPr lang="fr-FR" sz="1400" noProof="1">
                    <a:solidFill>
                      <a:schemeClr val="bg2"/>
                    </a:solidFill>
                    <a:effectLst>
                      <a:outerShdw sx="1000" sy="1000" algn="tl" rotWithShape="0">
                        <a:prstClr val="black"/>
                      </a:outerShdw>
                    </a:effectLst>
                  </a:rPr>
                  <a:t> Funcionários 2.4%</a:t>
                </a:r>
              </a:p>
              <a:p>
                <a:pPr marL="631825" lvl="1" indent="-452438">
                  <a:buFont typeface="Arial" panose="020B0604020202020204" pitchFamily="34" charset="0"/>
                  <a:buChar char="•"/>
                </a:pPr>
                <a:r>
                  <a:rPr lang="fr-FR" sz="1400" b="1" noProof="1">
                    <a:solidFill>
                      <a:schemeClr val="bg2"/>
                    </a:solidFill>
                    <a:effectLst>
                      <a:outerShdw sx="1000" sy="1000" algn="tl" rotWithShape="0">
                        <a:prstClr val="black"/>
                      </a:outerShdw>
                    </a:effectLst>
                  </a:rPr>
                  <a:t>  54</a:t>
                </a:r>
                <a:r>
                  <a:rPr lang="fr-FR" sz="1400" noProof="1">
                    <a:solidFill>
                      <a:schemeClr val="bg2"/>
                    </a:solidFill>
                    <a:effectLst>
                      <a:outerShdw sx="1000" sy="1000" algn="tl" rotWithShape="0">
                        <a:prstClr val="black"/>
                      </a:outerShdw>
                    </a:effectLst>
                  </a:rPr>
                  <a:t> Graduados    4.6% </a:t>
                </a:r>
              </a:p>
              <a:p>
                <a:pPr marL="631825" lvl="1" indent="-452438">
                  <a:buFont typeface="Arial" panose="020B0604020202020204" pitchFamily="34" charset="0"/>
                  <a:buChar char="•"/>
                </a:pPr>
                <a:r>
                  <a:rPr lang="fr-FR" sz="1400" b="1" noProof="1">
                    <a:solidFill>
                      <a:schemeClr val="bg2"/>
                    </a:solidFill>
                    <a:effectLst>
                      <a:outerShdw sx="1000" sy="1000" algn="tl" rotWithShape="0">
                        <a:prstClr val="black"/>
                      </a:outerShdw>
                    </a:effectLst>
                  </a:rPr>
                  <a:t>  10</a:t>
                </a:r>
                <a:r>
                  <a:rPr lang="fr-FR" sz="1400" noProof="1">
                    <a:solidFill>
                      <a:schemeClr val="bg2"/>
                    </a:solidFill>
                    <a:effectLst>
                      <a:outerShdw sx="1000" sy="1000" algn="tl" rotWithShape="0">
                        <a:prstClr val="black"/>
                      </a:outerShdw>
                    </a:effectLst>
                  </a:rPr>
                  <a:t> Estudantes    1.9%</a:t>
                </a:r>
              </a:p>
              <a:p>
                <a:pPr marL="631825" lvl="1" indent="-452438">
                  <a:buFont typeface="Arial" panose="020B0604020202020204" pitchFamily="34" charset="0"/>
                  <a:buChar char="•"/>
                </a:pPr>
                <a:r>
                  <a:rPr lang="fr-FR" sz="1400" b="1" noProof="1">
                    <a:solidFill>
                      <a:schemeClr val="bg2"/>
                    </a:solidFill>
                    <a:effectLst>
                      <a:outerShdw sx="1000" sy="1000" algn="tl" rotWithShape="0">
                        <a:prstClr val="black"/>
                      </a:outerShdw>
                    </a:effectLst>
                  </a:rPr>
                  <a:t>  16</a:t>
                </a:r>
                <a:r>
                  <a:rPr lang="fr-FR" sz="1400" noProof="1">
                    <a:solidFill>
                      <a:schemeClr val="bg2"/>
                    </a:solidFill>
                    <a:effectLst>
                      <a:outerShdw sx="1000" sy="1000" algn="tl" rotWithShape="0">
                        <a:prstClr val="black"/>
                      </a:outerShdw>
                    </a:effectLst>
                  </a:rPr>
                  <a:t> Associados    1.8%</a:t>
                </a:r>
              </a:p>
              <a:p>
                <a:pPr marL="631825" lvl="1" indent="-452438">
                  <a:buFont typeface="Arial" panose="020B0604020202020204" pitchFamily="34" charset="0"/>
                  <a:buChar char="•"/>
                </a:pPr>
                <a:r>
                  <a:rPr lang="fr-FR" sz="1400" b="1" noProof="1">
                    <a:solidFill>
                      <a:schemeClr val="bg2"/>
                    </a:solidFill>
                    <a:effectLst>
                      <a:outerShdw sx="1000" sy="1000" algn="tl" rotWithShape="0">
                        <a:prstClr val="black"/>
                      </a:outerShdw>
                    </a:effectLst>
                  </a:rPr>
                  <a:t>123</a:t>
                </a:r>
                <a:r>
                  <a:rPr lang="fr-FR" sz="1400" noProof="1">
                    <a:solidFill>
                      <a:schemeClr val="bg2"/>
                    </a:solidFill>
                    <a:effectLst>
                      <a:outerShdw sx="1000" sy="1000" algn="tl" rotWithShape="0">
                        <a:prstClr val="black"/>
                      </a:outerShdw>
                    </a:effectLst>
                  </a:rPr>
                  <a:t> Utilizadores    1.0%</a:t>
                </a:r>
              </a:p>
            </p:txBody>
          </p:sp>
        </p:grpSp>
        <p:sp>
          <p:nvSpPr>
            <p:cNvPr id="13" name="TextBox 6">
              <a:extLst>
                <a:ext uri="{FF2B5EF4-FFF2-40B4-BE49-F238E27FC236}">
                  <a16:creationId xmlns:a16="http://schemas.microsoft.com/office/drawing/2014/main" id="{72AA0D27-C89E-1E34-A1F4-E0E662390F75}"/>
                </a:ext>
              </a:extLst>
            </p:cNvPr>
            <p:cNvSpPr txBox="1"/>
            <p:nvPr/>
          </p:nvSpPr>
          <p:spPr>
            <a:xfrm>
              <a:off x="9682132" y="2942475"/>
              <a:ext cx="2271776" cy="327761"/>
            </a:xfrm>
            <a:prstGeom prst="rect">
              <a:avLst/>
            </a:prstGeom>
            <a:noFill/>
          </p:spPr>
          <p:txBody>
            <a:bodyPr wrap="none" rtlCol="0">
              <a:spAutoFit/>
            </a:bodyPr>
            <a:lstStyle/>
            <a:p>
              <a:pPr algn="ctr"/>
              <a:r>
                <a:rPr lang="fr-FR" sz="1400" b="1" noProof="1">
                  <a:solidFill>
                    <a:schemeClr val="bg1"/>
                  </a:solidFill>
                </a:rPr>
                <a:t>Portugal </a:t>
              </a:r>
              <a:r>
                <a:rPr lang="fr-FR" sz="1400" noProof="1">
                  <a:solidFill>
                    <a:schemeClr val="bg1"/>
                  </a:solidFill>
                </a:rPr>
                <a:t>( 31 / 12 / 2024 )</a:t>
              </a:r>
              <a:endParaRPr lang="fr-FR" sz="800" noProof="1">
                <a:solidFill>
                  <a:schemeClr val="bg1"/>
                </a:solidFill>
              </a:endParaRPr>
            </a:p>
            <a:p>
              <a:pPr algn="ctr"/>
              <a:endParaRPr lang="fr-FR" sz="800" noProof="1">
                <a:solidFill>
                  <a:schemeClr val="bg1"/>
                </a:solidFill>
              </a:endParaRPr>
            </a:p>
          </p:txBody>
        </p:sp>
      </p:grpSp>
      <p:sp>
        <p:nvSpPr>
          <p:cNvPr id="6" name="Espace réservé de la date 3">
            <a:extLst>
              <a:ext uri="{FF2B5EF4-FFF2-40B4-BE49-F238E27FC236}">
                <a16:creationId xmlns:a16="http://schemas.microsoft.com/office/drawing/2014/main" id="{CD33F6E8-1535-4E1D-D6BA-82586EC9EC09}"/>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noProof="1"/>
              <a:t>2025</a:t>
            </a:r>
          </a:p>
        </p:txBody>
      </p:sp>
      <p:sp>
        <p:nvSpPr>
          <p:cNvPr id="5" name="ZoneTexte 15">
            <a:extLst>
              <a:ext uri="{FF2B5EF4-FFF2-40B4-BE49-F238E27FC236}">
                <a16:creationId xmlns:a16="http://schemas.microsoft.com/office/drawing/2014/main" id="{10072852-454E-02C5-D5FA-EB0629C063DF}"/>
              </a:ext>
            </a:extLst>
          </p:cNvPr>
          <p:cNvSpPr txBox="1"/>
          <p:nvPr/>
        </p:nvSpPr>
        <p:spPr>
          <a:xfrm>
            <a:off x="-60753" y="3510958"/>
            <a:ext cx="5189640" cy="800219"/>
          </a:xfrm>
          <a:prstGeom prst="rect">
            <a:avLst/>
          </a:prstGeom>
          <a:noFill/>
        </p:spPr>
        <p:txBody>
          <a:bodyPr wrap="none" lIns="324000" rIns="72000" rtlCol="0">
            <a:spAutoFit/>
          </a:bodyPr>
          <a:lstStyle/>
          <a:p>
            <a:r>
              <a:rPr lang="fr-FR" sz="1600" b="1" noProof="1">
                <a:solidFill>
                  <a:srgbClr val="FF5301"/>
                </a:solidFill>
                <a:latin typeface="Arial" charset="0"/>
                <a:ea typeface="Arial" charset="0"/>
                <a:cs typeface="Arial" charset="0"/>
              </a:rPr>
              <a:t>9 Estados Membros Associados</a:t>
            </a:r>
          </a:p>
          <a:p>
            <a:r>
              <a:rPr lang="fr-FR" sz="1000" b="1" noProof="1">
                <a:solidFill>
                  <a:srgbClr val="FF5301"/>
                </a:solidFill>
                <a:highlight>
                  <a:srgbClr val="A8CEE3"/>
                </a:highlight>
              </a:rPr>
              <a:t>Brazil</a:t>
            </a:r>
            <a:r>
              <a:rPr lang="fr-FR" sz="1000" noProof="1">
                <a:solidFill>
                  <a:srgbClr val="FF5301"/>
                </a:solidFill>
              </a:rPr>
              <a:t> – Croatia – Cyprus*– India – Latvia – Lithuania – Pakistan – Türkiye – Ukraine</a:t>
            </a:r>
          </a:p>
          <a:p>
            <a:endParaRPr lang="fr-FR" sz="1000" noProof="1"/>
          </a:p>
          <a:p>
            <a:r>
              <a:rPr lang="fr-FR" sz="1000" noProof="1"/>
              <a:t>*</a:t>
            </a:r>
            <a:r>
              <a:rPr lang="fr-FR" sz="1000" noProof="1">
                <a:latin typeface="Arial" charset="0"/>
                <a:ea typeface="Arial" charset="0"/>
                <a:cs typeface="Arial" charset="0"/>
              </a:rPr>
              <a:t> Associate Member State in the pre-stage to Membership </a:t>
            </a:r>
            <a:endParaRPr lang="fr-FR" sz="1000" noProof="1">
              <a:solidFill>
                <a:srgbClr val="A8CEE3"/>
              </a:solidFill>
            </a:endParaRPr>
          </a:p>
        </p:txBody>
      </p:sp>
      <p:grpSp>
        <p:nvGrpSpPr>
          <p:cNvPr id="23" name="Group 22">
            <a:extLst>
              <a:ext uri="{FF2B5EF4-FFF2-40B4-BE49-F238E27FC236}">
                <a16:creationId xmlns:a16="http://schemas.microsoft.com/office/drawing/2014/main" id="{DAD96487-59A2-DAEA-A802-9F7475F2B838}"/>
              </a:ext>
            </a:extLst>
          </p:cNvPr>
          <p:cNvGrpSpPr/>
          <p:nvPr/>
        </p:nvGrpSpPr>
        <p:grpSpPr>
          <a:xfrm>
            <a:off x="5309789" y="3420458"/>
            <a:ext cx="2933465" cy="1370913"/>
            <a:chOff x="5000877" y="5217118"/>
            <a:chExt cx="2933465" cy="1370913"/>
          </a:xfrm>
        </p:grpSpPr>
        <p:sp>
          <p:nvSpPr>
            <p:cNvPr id="24" name="ZoneTexte 9">
              <a:extLst>
                <a:ext uri="{FF2B5EF4-FFF2-40B4-BE49-F238E27FC236}">
                  <a16:creationId xmlns:a16="http://schemas.microsoft.com/office/drawing/2014/main" id="{30AFCAE2-87C0-8181-8C50-2C9D6185FCB8}"/>
                </a:ext>
              </a:extLst>
            </p:cNvPr>
            <p:cNvSpPr txBox="1"/>
            <p:nvPr/>
          </p:nvSpPr>
          <p:spPr bwMode="auto">
            <a:xfrm>
              <a:off x="5000877" y="5552128"/>
              <a:ext cx="2933465"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FR" sz="1400" noProof="1">
                  <a:solidFill>
                    <a:schemeClr val="bg1"/>
                  </a:solidFill>
                </a:rPr>
                <a:t>Diversidade geográfica &amp; cultural :</a:t>
              </a:r>
            </a:p>
            <a:p>
              <a:pPr algn="ctr"/>
              <a:endParaRPr lang="fr-FR" sz="1400" noProof="1">
                <a:solidFill>
                  <a:schemeClr val="bg1"/>
                </a:solidFill>
              </a:endParaRPr>
            </a:p>
            <a:p>
              <a:pPr algn="ctr"/>
              <a:r>
                <a:rPr lang="fr-FR" sz="1400" noProof="1">
                  <a:solidFill>
                    <a:schemeClr val="bg1"/>
                  </a:solidFill>
                </a:rPr>
                <a:t>Utilizadores</a:t>
              </a:r>
              <a:r>
                <a:rPr lang="fr-FR" sz="1400" b="1" noProof="1">
                  <a:solidFill>
                    <a:schemeClr val="bg1"/>
                  </a:solidFill>
                </a:rPr>
                <a:t> </a:t>
              </a:r>
              <a:r>
                <a:rPr lang="fr-FR" sz="1400" noProof="1">
                  <a:solidFill>
                    <a:schemeClr val="bg1"/>
                  </a:solidFill>
                </a:rPr>
                <a:t>de </a:t>
              </a:r>
              <a:r>
                <a:rPr lang="fr-FR" sz="1400" b="1" noProof="1">
                  <a:solidFill>
                    <a:schemeClr val="bg1"/>
                  </a:solidFill>
                </a:rPr>
                <a:t>110</a:t>
              </a:r>
              <a:r>
                <a:rPr lang="fr-FR" sz="1400" noProof="1">
                  <a:solidFill>
                    <a:schemeClr val="bg1"/>
                  </a:solidFill>
                </a:rPr>
                <a:t> </a:t>
              </a:r>
              <a:r>
                <a:rPr lang="fr-FR" sz="1400" b="1" noProof="1">
                  <a:solidFill>
                    <a:schemeClr val="bg1"/>
                  </a:solidFill>
                </a:rPr>
                <a:t>nacionalidades</a:t>
              </a:r>
            </a:p>
            <a:p>
              <a:pPr algn="ctr"/>
              <a:r>
                <a:rPr lang="fr-FR" sz="1400" b="1" noProof="1">
                  <a:solidFill>
                    <a:schemeClr val="bg1"/>
                  </a:solidFill>
                </a:rPr>
                <a:t>23.7% mulheres </a:t>
              </a:r>
              <a:r>
                <a:rPr lang="fr-FR" sz="1400" noProof="1">
                  <a:solidFill>
                    <a:schemeClr val="bg1"/>
                  </a:solidFill>
                </a:rPr>
                <a:t>entre “MPE”</a:t>
              </a:r>
            </a:p>
          </p:txBody>
        </p:sp>
        <p:grpSp>
          <p:nvGrpSpPr>
            <p:cNvPr id="25" name="Group 24">
              <a:extLst>
                <a:ext uri="{FF2B5EF4-FFF2-40B4-BE49-F238E27FC236}">
                  <a16:creationId xmlns:a16="http://schemas.microsoft.com/office/drawing/2014/main" id="{037E1BD1-2355-A165-1417-DA1FB204FA33}"/>
                </a:ext>
              </a:extLst>
            </p:cNvPr>
            <p:cNvGrpSpPr/>
            <p:nvPr/>
          </p:nvGrpSpPr>
          <p:grpSpPr>
            <a:xfrm>
              <a:off x="5211526" y="5217118"/>
              <a:ext cx="2142382" cy="306464"/>
              <a:chOff x="905973" y="1917679"/>
              <a:chExt cx="2142382" cy="306464"/>
            </a:xfrm>
          </p:grpSpPr>
          <p:pic>
            <p:nvPicPr>
              <p:cNvPr id="26" name="Picture 25">
                <a:extLst>
                  <a:ext uri="{FF2B5EF4-FFF2-40B4-BE49-F238E27FC236}">
                    <a16:creationId xmlns:a16="http://schemas.microsoft.com/office/drawing/2014/main" id="{5C6D80B1-72AF-CA6B-6F9E-0D7641F88AB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05973" y="1917679"/>
                <a:ext cx="1050150" cy="306464"/>
              </a:xfrm>
              <a:prstGeom prst="rect">
                <a:avLst/>
              </a:prstGeom>
            </p:spPr>
          </p:pic>
          <p:pic>
            <p:nvPicPr>
              <p:cNvPr id="27" name="Picture 26">
                <a:extLst>
                  <a:ext uri="{FF2B5EF4-FFF2-40B4-BE49-F238E27FC236}">
                    <a16:creationId xmlns:a16="http://schemas.microsoft.com/office/drawing/2014/main" id="{54BE2FC1-CC9A-E8D0-803C-93D5BBEAA49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98205" y="1917679"/>
                <a:ext cx="1050150" cy="306464"/>
              </a:xfrm>
              <a:prstGeom prst="rect">
                <a:avLst/>
              </a:prstGeom>
            </p:spPr>
          </p:pic>
        </p:grpSp>
      </p:grpSp>
      <p:sp>
        <p:nvSpPr>
          <p:cNvPr id="28" name="ZoneTexte 2">
            <a:extLst>
              <a:ext uri="{FF2B5EF4-FFF2-40B4-BE49-F238E27FC236}">
                <a16:creationId xmlns:a16="http://schemas.microsoft.com/office/drawing/2014/main" id="{52A29DAD-35BE-7DBE-4267-09BFB4C5098F}"/>
              </a:ext>
            </a:extLst>
          </p:cNvPr>
          <p:cNvSpPr txBox="1"/>
          <p:nvPr/>
        </p:nvSpPr>
        <p:spPr>
          <a:xfrm>
            <a:off x="7704180" y="1473894"/>
            <a:ext cx="4487819" cy="1661993"/>
          </a:xfrm>
          <a:prstGeom prst="rect">
            <a:avLst/>
          </a:prstGeom>
          <a:solidFill>
            <a:srgbClr val="0033A0"/>
          </a:solidFill>
        </p:spPr>
        <p:txBody>
          <a:bodyPr wrap="square" rtlCol="0">
            <a:spAutoFit/>
          </a:bodyPr>
          <a:lstStyle/>
          <a:p>
            <a:pPr algn="r"/>
            <a:r>
              <a:rPr lang="fr-FR" sz="1500" noProof="1">
                <a:solidFill>
                  <a:schemeClr val="bg1"/>
                </a:solidFill>
                <a:latin typeface="Arial" charset="0"/>
                <a:ea typeface="Arial" charset="0"/>
                <a:cs typeface="Arial" charset="0"/>
              </a:rPr>
              <a:t>Orçamento anual do CERN é de </a:t>
            </a:r>
            <a:r>
              <a:rPr lang="fr-FR" sz="1500" b="1" noProof="1">
                <a:solidFill>
                  <a:schemeClr val="bg1"/>
                </a:solidFill>
                <a:latin typeface="Arial" charset="0"/>
                <a:ea typeface="Arial" charset="0"/>
                <a:cs typeface="Arial" charset="0"/>
              </a:rPr>
              <a:t>1 300</a:t>
            </a:r>
            <a:r>
              <a:rPr lang="fr-FR" sz="1500" noProof="1">
                <a:solidFill>
                  <a:schemeClr val="bg1"/>
                </a:solidFill>
                <a:latin typeface="Arial" charset="0"/>
                <a:ea typeface="Arial" charset="0"/>
                <a:cs typeface="Arial" charset="0"/>
              </a:rPr>
              <a:t> MCHF </a:t>
            </a:r>
          </a:p>
          <a:p>
            <a:pPr algn="r"/>
            <a:r>
              <a:rPr lang="fr-FR" sz="1200" noProof="1">
                <a:solidFill>
                  <a:schemeClr val="bg1"/>
                </a:solidFill>
                <a:latin typeface="Arial" charset="0"/>
                <a:ea typeface="Arial" charset="0"/>
                <a:cs typeface="Arial" charset="0"/>
              </a:rPr>
              <a:t>                                                                   ( ~1 380 MEUR ) </a:t>
            </a:r>
          </a:p>
          <a:p>
            <a:pPr algn="r"/>
            <a:r>
              <a:rPr lang="fr-FR" sz="1500" noProof="1">
                <a:solidFill>
                  <a:schemeClr val="bg1"/>
                </a:solidFill>
                <a:latin typeface="Arial" charset="0"/>
                <a:ea typeface="Arial" charset="0"/>
                <a:cs typeface="Arial" charset="0"/>
              </a:rPr>
              <a:t>( ~ universidade Europeia de tamanho médio )</a:t>
            </a:r>
          </a:p>
          <a:p>
            <a:endParaRPr lang="fr-FR" sz="1500" noProof="1">
              <a:solidFill>
                <a:schemeClr val="bg1"/>
              </a:solidFill>
              <a:latin typeface="Arial" charset="0"/>
              <a:ea typeface="Arial" charset="0"/>
              <a:cs typeface="Arial" charset="0"/>
            </a:endParaRPr>
          </a:p>
          <a:p>
            <a:r>
              <a:rPr lang="fr-FR" sz="1500" noProof="1">
                <a:solidFill>
                  <a:schemeClr val="bg1"/>
                </a:solidFill>
                <a:latin typeface="Arial" charset="0"/>
                <a:ea typeface="Arial" charset="0"/>
                <a:cs typeface="Arial" charset="0"/>
              </a:rPr>
              <a:t>Portugal </a:t>
            </a:r>
            <a:r>
              <a:rPr lang="fr-FR" sz="1200" noProof="1">
                <a:solidFill>
                  <a:schemeClr val="bg1"/>
                </a:solidFill>
                <a:latin typeface="Arial" charset="0"/>
                <a:ea typeface="Arial" charset="0"/>
                <a:cs typeface="Arial" charset="0"/>
              </a:rPr>
              <a:t>( aderiu em 1986 )</a:t>
            </a:r>
            <a:endParaRPr lang="fr-FR" sz="1500" noProof="1">
              <a:solidFill>
                <a:schemeClr val="bg1"/>
              </a:solidFill>
              <a:latin typeface="Arial" charset="0"/>
              <a:ea typeface="Arial" charset="0"/>
              <a:cs typeface="Arial" charset="0"/>
            </a:endParaRPr>
          </a:p>
          <a:p>
            <a:pPr algn="r"/>
            <a:r>
              <a:rPr lang="fr-FR" sz="1500" noProof="1">
                <a:solidFill>
                  <a:schemeClr val="bg1"/>
                </a:solidFill>
                <a:latin typeface="Arial" charset="0"/>
                <a:ea typeface="Arial" charset="0"/>
                <a:cs typeface="Arial" charset="0"/>
              </a:rPr>
              <a:t>em 2025 contribui com </a:t>
            </a:r>
            <a:r>
              <a:rPr lang="fr-FR" sz="1500" b="1" noProof="1">
                <a:solidFill>
                  <a:schemeClr val="bg1"/>
                </a:solidFill>
                <a:latin typeface="Arial" charset="0"/>
                <a:ea typeface="Arial" charset="0"/>
                <a:cs typeface="Arial" charset="0"/>
              </a:rPr>
              <a:t>13.4 MCHF </a:t>
            </a:r>
            <a:r>
              <a:rPr lang="fr-FR" sz="1500" noProof="1">
                <a:solidFill>
                  <a:schemeClr val="bg1"/>
                </a:solidFill>
                <a:latin typeface="Arial" charset="0"/>
                <a:ea typeface="Arial" charset="0"/>
                <a:cs typeface="Arial" charset="0"/>
              </a:rPr>
              <a:t>(1.06%)</a:t>
            </a:r>
          </a:p>
          <a:p>
            <a:pPr algn="r"/>
            <a:r>
              <a:rPr lang="fr-FR" sz="1200" noProof="1">
                <a:solidFill>
                  <a:schemeClr val="bg1"/>
                </a:solidFill>
                <a:latin typeface="Arial" charset="0"/>
                <a:ea typeface="Arial" charset="0"/>
                <a:cs typeface="Arial" charset="0"/>
              </a:rPr>
              <a:t>   	( ~14 MEUR )	</a:t>
            </a:r>
          </a:p>
        </p:txBody>
      </p:sp>
      <p:sp>
        <p:nvSpPr>
          <p:cNvPr id="7" name="ZoneTexte 15">
            <a:extLst>
              <a:ext uri="{FF2B5EF4-FFF2-40B4-BE49-F238E27FC236}">
                <a16:creationId xmlns:a16="http://schemas.microsoft.com/office/drawing/2014/main" id="{739F8552-543E-9F14-07ED-0D760EA4EBEF}"/>
              </a:ext>
            </a:extLst>
          </p:cNvPr>
          <p:cNvSpPr txBox="1"/>
          <p:nvPr/>
        </p:nvSpPr>
        <p:spPr>
          <a:xfrm>
            <a:off x="-1582" y="4395232"/>
            <a:ext cx="2900552" cy="540854"/>
          </a:xfrm>
          <a:prstGeom prst="rect">
            <a:avLst/>
          </a:prstGeom>
          <a:noFill/>
        </p:spPr>
        <p:txBody>
          <a:bodyPr wrap="none" lIns="324000" rIns="72000" rtlCol="0">
            <a:spAutoFit/>
          </a:bodyPr>
          <a:lstStyle/>
          <a:p>
            <a:r>
              <a:rPr lang="fr-FR" sz="1600" b="1" noProof="1">
                <a:solidFill>
                  <a:srgbClr val="23C2F1"/>
                </a:solidFill>
                <a:latin typeface="Arial" charset="0"/>
                <a:ea typeface="Arial" charset="0"/>
                <a:cs typeface="Arial" charset="0"/>
              </a:rPr>
              <a:t>4 Observadores</a:t>
            </a:r>
          </a:p>
          <a:p>
            <a:pPr>
              <a:lnSpc>
                <a:spcPct val="150000"/>
              </a:lnSpc>
            </a:pPr>
            <a:r>
              <a:rPr lang="fr-FR" sz="1000" noProof="1">
                <a:solidFill>
                  <a:srgbClr val="23C2F1"/>
                </a:solidFill>
              </a:rPr>
              <a:t>Japan – USA – European Union – UNESCO</a:t>
            </a:r>
          </a:p>
        </p:txBody>
      </p:sp>
      <p:cxnSp>
        <p:nvCxnSpPr>
          <p:cNvPr id="14" name="Straight Arrow Connector 13">
            <a:extLst>
              <a:ext uri="{FF2B5EF4-FFF2-40B4-BE49-F238E27FC236}">
                <a16:creationId xmlns:a16="http://schemas.microsoft.com/office/drawing/2014/main" id="{43D12C22-7FD8-E802-5370-0B220A8FCD57}"/>
              </a:ext>
            </a:extLst>
          </p:cNvPr>
          <p:cNvCxnSpPr>
            <a:cxnSpLocks/>
          </p:cNvCxnSpPr>
          <p:nvPr/>
        </p:nvCxnSpPr>
        <p:spPr>
          <a:xfrm flipH="1" flipV="1">
            <a:off x="11955492" y="2877671"/>
            <a:ext cx="13501" cy="2608729"/>
          </a:xfrm>
          <a:prstGeom prst="straightConnector1">
            <a:avLst/>
          </a:prstGeom>
          <a:ln w="76200">
            <a:tailEnd type="triangle"/>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3060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1"/>
                                        </p:tgtEl>
                                        <p:attrNameLst>
                                          <p:attrName>style.visibility</p:attrName>
                                        </p:attrNameLst>
                                      </p:cBhvr>
                                      <p:to>
                                        <p:strVal val="visible"/>
                                      </p:to>
                                    </p:set>
                                    <p:animEffect transition="in" filter="fade">
                                      <p:cBhvr>
                                        <p:cTn id="7" dur="1000"/>
                                        <p:tgtEl>
                                          <p:spTgt spid="5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88"/>
                                        </p:tgtEl>
                                        <p:attrNameLst>
                                          <p:attrName>style.visibility</p:attrName>
                                        </p:attrNameLst>
                                      </p:cBhvr>
                                      <p:to>
                                        <p:strVal val="visible"/>
                                      </p:to>
                                    </p:set>
                                    <p:animEffect transition="in" filter="fade">
                                      <p:cBhvr>
                                        <p:cTn id="32" dur="1000"/>
                                        <p:tgtEl>
                                          <p:spTgt spid="38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4"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1" grpId="0"/>
      <p:bldP spid="16" grpId="0"/>
      <p:bldP spid="5" grpId="0"/>
      <p:bldP spid="28"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16">
            <a:extLst>
              <a:ext uri="{FF2B5EF4-FFF2-40B4-BE49-F238E27FC236}">
                <a16:creationId xmlns:a16="http://schemas.microsoft.com/office/drawing/2014/main" id="{DC6AC35A-BC15-EF58-DCA5-9D841E2C4AE0}"/>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17974"/>
            <a:ext cx="12192000" cy="6649276"/>
          </a:xfrm>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a:r>
              <a:rPr lang="pt-PT" sz="3600" noProof="0" dirty="0">
                <a:solidFill>
                  <a:schemeClr val="bg1"/>
                </a:solidFill>
                <a:latin typeface="Arial" charset="0"/>
                <a:ea typeface="Arial" charset="0"/>
                <a:cs typeface="Arial" charset="0"/>
              </a:rPr>
              <a:t>TECNOLOGIAS &amp; INOVAÇÃO</a:t>
            </a:r>
          </a:p>
        </p:txBody>
      </p:sp>
    </p:spTree>
    <p:extLst>
      <p:ext uri="{BB962C8B-B14F-4D97-AF65-F5344CB8AC3E}">
        <p14:creationId xmlns:p14="http://schemas.microsoft.com/office/powerpoint/2010/main" val="1931010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pt-PT" sz="3800" noProof="0" dirty="0"/>
              <a:t>As inovações tecnológicas do CERN têm um impacto importante na sociedade</a:t>
            </a:r>
          </a:p>
        </p:txBody>
      </p:sp>
      <p:pic>
        <p:nvPicPr>
          <p:cNvPr id="10" name="Picture Placeholder 9"/>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a:xfrm>
            <a:off x="697984" y="2112646"/>
            <a:ext cx="2605088" cy="2062162"/>
          </a:xfrm>
        </p:spPr>
      </p:pic>
      <p:sp>
        <p:nvSpPr>
          <p:cNvPr id="14" name="ZoneTexte 25"/>
          <p:cNvSpPr txBox="1"/>
          <p:nvPr/>
        </p:nvSpPr>
        <p:spPr>
          <a:xfrm>
            <a:off x="697984" y="4175126"/>
            <a:ext cx="2605088" cy="2062162"/>
          </a:xfrm>
          <a:prstGeom prst="rect">
            <a:avLst/>
          </a:prstGeom>
          <a:solidFill>
            <a:schemeClr val="accent1"/>
          </a:solidFill>
        </p:spPr>
        <p:txBody>
          <a:bodyPr wrap="square" rtlCol="0" anchor="ctr" anchorCtr="0">
            <a:noAutofit/>
          </a:bodyPr>
          <a:lstStyle/>
          <a:p>
            <a:pPr algn="ctr">
              <a:spcAft>
                <a:spcPts val="1200"/>
              </a:spcAft>
            </a:pPr>
            <a:r>
              <a:rPr lang="pt-PT" noProof="0" dirty="0">
                <a:solidFill>
                  <a:schemeClr val="bg1"/>
                </a:solidFill>
                <a:latin typeface="Arial" charset="0"/>
                <a:ea typeface="Arial" charset="0"/>
                <a:cs typeface="Arial" charset="0"/>
              </a:rPr>
              <a:t>Tecnologias de aceleradores para </a:t>
            </a:r>
          </a:p>
          <a:p>
            <a:pPr algn="ctr"/>
            <a:r>
              <a:rPr lang="pt-PT" noProof="0" dirty="0">
                <a:solidFill>
                  <a:schemeClr val="bg1"/>
                </a:solidFill>
                <a:latin typeface="Arial" charset="0"/>
                <a:ea typeface="Arial" charset="0"/>
                <a:cs typeface="Arial" charset="0"/>
              </a:rPr>
              <a:t>radioterapia do cancro com protões, iões e eletrões.</a:t>
            </a:r>
          </a:p>
        </p:txBody>
      </p:sp>
      <p:sp>
        <p:nvSpPr>
          <p:cNvPr id="15" name="ZoneTexte 25"/>
          <p:cNvSpPr txBox="1"/>
          <p:nvPr/>
        </p:nvSpPr>
        <p:spPr>
          <a:xfrm>
            <a:off x="6159500" y="4175126"/>
            <a:ext cx="2605088" cy="2062162"/>
          </a:xfrm>
          <a:prstGeom prst="rect">
            <a:avLst/>
          </a:prstGeom>
          <a:solidFill>
            <a:schemeClr val="accent1"/>
          </a:solidFill>
        </p:spPr>
        <p:txBody>
          <a:bodyPr wrap="square" rtlCol="0" anchor="ctr" anchorCtr="0">
            <a:noAutofit/>
          </a:bodyPr>
          <a:lstStyle/>
          <a:p>
            <a:pPr algn="ctr"/>
            <a:r>
              <a:rPr lang="pt-PT" noProof="0" dirty="0">
                <a:solidFill>
                  <a:schemeClr val="bg1"/>
                </a:solidFill>
                <a:latin typeface="Arial" charset="0"/>
                <a:ea typeface="Arial" charset="0"/>
                <a:cs typeface="Arial" charset="0"/>
              </a:rPr>
              <a:t>Desenvolvimentos de </a:t>
            </a:r>
          </a:p>
          <a:p>
            <a:pPr algn="ctr">
              <a:spcAft>
                <a:spcPts val="1200"/>
              </a:spcAft>
            </a:pPr>
            <a:r>
              <a:rPr lang="pt-PT" noProof="0" dirty="0">
                <a:solidFill>
                  <a:schemeClr val="bg1"/>
                </a:solidFill>
                <a:latin typeface="Arial" charset="0"/>
                <a:ea typeface="Arial" charset="0"/>
                <a:cs typeface="Arial" charset="0"/>
              </a:rPr>
              <a:t>IA para </a:t>
            </a:r>
          </a:p>
          <a:p>
            <a:pPr algn="ctr"/>
            <a:r>
              <a:rPr lang="pt-PT" noProof="0" dirty="0">
                <a:solidFill>
                  <a:schemeClr val="bg1"/>
                </a:solidFill>
                <a:latin typeface="Arial" charset="0"/>
                <a:ea typeface="Arial" charset="0"/>
                <a:cs typeface="Arial" charset="0"/>
              </a:rPr>
              <a:t>a condução autónoma.</a:t>
            </a:r>
          </a:p>
        </p:txBody>
      </p:sp>
      <p:sp>
        <p:nvSpPr>
          <p:cNvPr id="6" name="TextBox 5">
            <a:extLst>
              <a:ext uri="{FF2B5EF4-FFF2-40B4-BE49-F238E27FC236}">
                <a16:creationId xmlns:a16="http://schemas.microsoft.com/office/drawing/2014/main" id="{5E55D8E6-893B-4245-9B93-C72368AD9403}"/>
              </a:ext>
            </a:extLst>
          </p:cNvPr>
          <p:cNvSpPr txBox="1"/>
          <p:nvPr/>
        </p:nvSpPr>
        <p:spPr>
          <a:xfrm>
            <a:off x="2939013" y="4017446"/>
            <a:ext cx="420766" cy="153888"/>
          </a:xfrm>
          <a:prstGeom prst="rect">
            <a:avLst/>
          </a:prstGeom>
          <a:noFill/>
        </p:spPr>
        <p:txBody>
          <a:bodyPr wrap="square" rtlCol="0">
            <a:spAutoFit/>
          </a:bodyPr>
          <a:lstStyle/>
          <a:p>
            <a:r>
              <a:rPr lang="pt-PT" sz="400" noProof="0" dirty="0">
                <a:solidFill>
                  <a:schemeClr val="bg1"/>
                </a:solidFill>
              </a:rPr>
              <a:t>© </a:t>
            </a:r>
            <a:r>
              <a:rPr lang="pt-PT" sz="400" noProof="0" dirty="0" err="1">
                <a:solidFill>
                  <a:schemeClr val="bg1"/>
                </a:solidFill>
              </a:rPr>
              <a:t>CNAO</a:t>
            </a:r>
            <a:endParaRPr lang="pt-PT" sz="400" noProof="0" dirty="0">
              <a:solidFill>
                <a:schemeClr val="bg1"/>
              </a:solidFill>
            </a:endParaRPr>
          </a:p>
        </p:txBody>
      </p:sp>
      <p:sp>
        <p:nvSpPr>
          <p:cNvPr id="39" name="TextBox 38">
            <a:extLst>
              <a:ext uri="{FF2B5EF4-FFF2-40B4-BE49-F238E27FC236}">
                <a16:creationId xmlns:a16="http://schemas.microsoft.com/office/drawing/2014/main" id="{C942BF56-8C4E-DA4A-A68A-3732326E5695}"/>
              </a:ext>
            </a:extLst>
          </p:cNvPr>
          <p:cNvSpPr txBox="1"/>
          <p:nvPr/>
        </p:nvSpPr>
        <p:spPr>
          <a:xfrm>
            <a:off x="8159526" y="3777847"/>
            <a:ext cx="605062" cy="153888"/>
          </a:xfrm>
          <a:prstGeom prst="rect">
            <a:avLst/>
          </a:prstGeom>
          <a:noFill/>
        </p:spPr>
        <p:txBody>
          <a:bodyPr wrap="square" rtlCol="0">
            <a:spAutoFit/>
          </a:bodyPr>
          <a:lstStyle/>
          <a:p>
            <a:r>
              <a:rPr lang="pt-PT" sz="400" noProof="0" dirty="0">
                <a:solidFill>
                  <a:schemeClr val="bg1"/>
                </a:solidFill>
              </a:rPr>
              <a:t>© </a:t>
            </a:r>
            <a:r>
              <a:rPr lang="pt-PT" sz="400" noProof="0" dirty="0" err="1">
                <a:solidFill>
                  <a:schemeClr val="bg1"/>
                </a:solidFill>
              </a:rPr>
              <a:t>marsbioimaging</a:t>
            </a:r>
            <a:endParaRPr lang="pt-PT" sz="400" noProof="0" dirty="0">
              <a:solidFill>
                <a:schemeClr val="bg1"/>
              </a:solidFill>
            </a:endParaRPr>
          </a:p>
        </p:txBody>
      </p:sp>
      <p:sp>
        <p:nvSpPr>
          <p:cNvPr id="23" name="ZoneTexte 25">
            <a:extLst>
              <a:ext uri="{FF2B5EF4-FFF2-40B4-BE49-F238E27FC236}">
                <a16:creationId xmlns:a16="http://schemas.microsoft.com/office/drawing/2014/main" id="{6FB94AF1-59DB-044F-AE0A-47CF6BAD7337}"/>
              </a:ext>
            </a:extLst>
          </p:cNvPr>
          <p:cNvSpPr txBox="1"/>
          <p:nvPr/>
        </p:nvSpPr>
        <p:spPr>
          <a:xfrm>
            <a:off x="3427413" y="2112646"/>
            <a:ext cx="2606400" cy="2062162"/>
          </a:xfrm>
          <a:prstGeom prst="rect">
            <a:avLst/>
          </a:prstGeom>
          <a:solidFill>
            <a:schemeClr val="accent1"/>
          </a:solidFill>
        </p:spPr>
        <p:txBody>
          <a:bodyPr wrap="square" lIns="36000" rIns="36000" rtlCol="0" anchor="ctr" anchorCtr="0">
            <a:noAutofit/>
          </a:bodyPr>
          <a:lstStyle/>
          <a:p>
            <a:pPr algn="ctr">
              <a:spcAft>
                <a:spcPts val="1200"/>
              </a:spcAft>
            </a:pPr>
            <a:r>
              <a:rPr lang="pt-PT" noProof="0" dirty="0">
                <a:solidFill>
                  <a:schemeClr val="bg1"/>
                </a:solidFill>
                <a:latin typeface="Arial" charset="0"/>
                <a:ea typeface="Arial" charset="0"/>
                <a:cs typeface="Arial" charset="0"/>
              </a:rPr>
              <a:t>Tecnologias de detetores de pixel para </a:t>
            </a:r>
          </a:p>
          <a:p>
            <a:pPr algn="ctr"/>
            <a:r>
              <a:rPr lang="pt-PT" noProof="0" dirty="0">
                <a:solidFill>
                  <a:schemeClr val="bg1"/>
                </a:solidFill>
                <a:latin typeface="Arial" charset="0"/>
                <a:ea typeface="Arial" charset="0"/>
                <a:cs typeface="Arial" charset="0"/>
              </a:rPr>
              <a:t>imagens de alta resolução com raios X, </a:t>
            </a:r>
            <a:r>
              <a:rPr lang="pt-PT" dirty="0">
                <a:solidFill>
                  <a:schemeClr val="bg1"/>
                </a:solidFill>
                <a:latin typeface="Arial" charset="0"/>
                <a:ea typeface="Arial" charset="0"/>
                <a:cs typeface="Arial" charset="0"/>
              </a:rPr>
              <a:t>3D e a cores</a:t>
            </a:r>
            <a:r>
              <a:rPr lang="pt-PT" noProof="0" dirty="0">
                <a:solidFill>
                  <a:schemeClr val="bg1"/>
                </a:solidFill>
                <a:latin typeface="Arial" charset="0"/>
                <a:ea typeface="Arial" charset="0"/>
                <a:cs typeface="Arial" charset="0"/>
              </a:rPr>
              <a:t>.</a:t>
            </a:r>
          </a:p>
        </p:txBody>
      </p:sp>
      <p:sp>
        <p:nvSpPr>
          <p:cNvPr id="16" name="TextBox 15">
            <a:extLst>
              <a:ext uri="{FF2B5EF4-FFF2-40B4-BE49-F238E27FC236}">
                <a16:creationId xmlns:a16="http://schemas.microsoft.com/office/drawing/2014/main" id="{B0C25873-819D-7C44-AFDE-03E46308C7D6}"/>
              </a:ext>
            </a:extLst>
          </p:cNvPr>
          <p:cNvSpPr txBox="1"/>
          <p:nvPr/>
        </p:nvSpPr>
        <p:spPr>
          <a:xfrm>
            <a:off x="5369156" y="4146622"/>
            <a:ext cx="760822" cy="153888"/>
          </a:xfrm>
          <a:prstGeom prst="rect">
            <a:avLst/>
          </a:prstGeom>
          <a:noFill/>
        </p:spPr>
        <p:txBody>
          <a:bodyPr wrap="square" rtlCol="0">
            <a:spAutoFit/>
          </a:bodyPr>
          <a:lstStyle/>
          <a:p>
            <a:r>
              <a:rPr lang="pt-PT" sz="400" noProof="0" dirty="0">
                <a:solidFill>
                  <a:schemeClr val="bg1"/>
                </a:solidFill>
              </a:rPr>
              <a:t>© </a:t>
            </a:r>
            <a:r>
              <a:rPr lang="pt-PT" sz="400" noProof="0" dirty="0" err="1">
                <a:solidFill>
                  <a:schemeClr val="bg1"/>
                </a:solidFill>
              </a:rPr>
              <a:t>ENVISION</a:t>
            </a:r>
            <a:r>
              <a:rPr lang="pt-PT" sz="400" noProof="0" dirty="0">
                <a:solidFill>
                  <a:schemeClr val="bg1"/>
                </a:solidFill>
              </a:rPr>
              <a:t> / </a:t>
            </a:r>
            <a:r>
              <a:rPr lang="pt-PT" sz="400" noProof="0" dirty="0" err="1">
                <a:solidFill>
                  <a:schemeClr val="bg1"/>
                </a:solidFill>
              </a:rPr>
              <a:t>ENLIGHT</a:t>
            </a:r>
            <a:endParaRPr lang="pt-PT" sz="400" noProof="0" dirty="0">
              <a:solidFill>
                <a:schemeClr val="bg1"/>
              </a:solidFill>
            </a:endParaRPr>
          </a:p>
        </p:txBody>
      </p:sp>
      <p:sp>
        <p:nvSpPr>
          <p:cNvPr id="17" name="ZoneTexte 25">
            <a:extLst>
              <a:ext uri="{FF2B5EF4-FFF2-40B4-BE49-F238E27FC236}">
                <a16:creationId xmlns:a16="http://schemas.microsoft.com/office/drawing/2014/main" id="{C03CFF64-8CFE-FD4B-96CC-2E3EBDEFB4A0}"/>
              </a:ext>
            </a:extLst>
          </p:cNvPr>
          <p:cNvSpPr txBox="1"/>
          <p:nvPr/>
        </p:nvSpPr>
        <p:spPr>
          <a:xfrm>
            <a:off x="8900951" y="2112646"/>
            <a:ext cx="2606400" cy="2062162"/>
          </a:xfrm>
          <a:prstGeom prst="rect">
            <a:avLst/>
          </a:prstGeom>
          <a:solidFill>
            <a:schemeClr val="accent1"/>
          </a:solidFill>
        </p:spPr>
        <p:txBody>
          <a:bodyPr wrap="square" rtlCol="0" anchor="ctr" anchorCtr="0">
            <a:noAutofit/>
          </a:bodyPr>
          <a:lstStyle/>
          <a:p>
            <a:pPr algn="ctr"/>
            <a:r>
              <a:rPr lang="pt-PT" dirty="0">
                <a:solidFill>
                  <a:schemeClr val="bg1"/>
                </a:solidFill>
                <a:latin typeface="Arial" charset="0"/>
                <a:ea typeface="Arial" charset="0"/>
                <a:cs typeface="Arial" charset="0"/>
              </a:rPr>
              <a:t>Tecnologias de </a:t>
            </a:r>
          </a:p>
          <a:p>
            <a:pPr algn="ctr">
              <a:spcAft>
                <a:spcPts val="1200"/>
              </a:spcAft>
            </a:pPr>
            <a:r>
              <a:rPr lang="pt-PT" dirty="0">
                <a:solidFill>
                  <a:schemeClr val="bg1"/>
                </a:solidFill>
                <a:latin typeface="Arial" charset="0"/>
                <a:ea typeface="Arial" charset="0"/>
                <a:cs typeface="Arial" charset="0"/>
              </a:rPr>
              <a:t>raios X </a:t>
            </a:r>
            <a:r>
              <a:rPr lang="pt-PT" noProof="0" dirty="0">
                <a:solidFill>
                  <a:schemeClr val="bg1"/>
                </a:solidFill>
                <a:latin typeface="Arial" charset="0"/>
                <a:ea typeface="Arial" charset="0"/>
                <a:cs typeface="Arial" charset="0"/>
              </a:rPr>
              <a:t>para </a:t>
            </a:r>
          </a:p>
          <a:p>
            <a:pPr algn="ctr">
              <a:spcAft>
                <a:spcPts val="600"/>
              </a:spcAft>
            </a:pPr>
            <a:r>
              <a:rPr lang="pt-PT" noProof="0" dirty="0">
                <a:solidFill>
                  <a:schemeClr val="bg1"/>
                </a:solidFill>
                <a:latin typeface="Arial" charset="0"/>
                <a:ea typeface="Arial" charset="0"/>
                <a:cs typeface="Arial" charset="0"/>
              </a:rPr>
              <a:t>restauro de arte e identificar falsificações.</a:t>
            </a:r>
          </a:p>
        </p:txBody>
      </p:sp>
      <p:sp>
        <p:nvSpPr>
          <p:cNvPr id="3" name="Espace réservé du pied de page 4">
            <a:extLst>
              <a:ext uri="{FF2B5EF4-FFF2-40B4-BE49-F238E27FC236}">
                <a16:creationId xmlns:a16="http://schemas.microsoft.com/office/drawing/2014/main" id="{F5A16235-9623-81BE-DA76-F8BC6D1B39E0}"/>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12" name="Espace réservé du numéro de diapositive 5">
            <a:extLst>
              <a:ext uri="{FF2B5EF4-FFF2-40B4-BE49-F238E27FC236}">
                <a16:creationId xmlns:a16="http://schemas.microsoft.com/office/drawing/2014/main" id="{43A3D853-0EF3-D87B-EC56-B869FB95105C}"/>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17</a:t>
            </a:fld>
            <a:endParaRPr lang="pt-PT" noProof="0" dirty="0"/>
          </a:p>
        </p:txBody>
      </p:sp>
      <p:cxnSp>
        <p:nvCxnSpPr>
          <p:cNvPr id="18" name="Connecteur droit 12">
            <a:extLst>
              <a:ext uri="{FF2B5EF4-FFF2-40B4-BE49-F238E27FC236}">
                <a16:creationId xmlns:a16="http://schemas.microsoft.com/office/drawing/2014/main" id="{2A795098-853C-6BDC-EEAA-0B750837430F}"/>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Espace réservé de la date 3">
            <a:extLst>
              <a:ext uri="{FF2B5EF4-FFF2-40B4-BE49-F238E27FC236}">
                <a16:creationId xmlns:a16="http://schemas.microsoft.com/office/drawing/2014/main" id="{2277F16B-F85A-16A1-08B8-AAAE1F6F4884}"/>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pic>
        <p:nvPicPr>
          <p:cNvPr id="9" name="Picture Placeholder 19" descr="A close-up of a tooth&#10;&#10;AI-generated content may be incorrect.">
            <a:extLst>
              <a:ext uri="{FF2B5EF4-FFF2-40B4-BE49-F238E27FC236}">
                <a16:creationId xmlns:a16="http://schemas.microsoft.com/office/drawing/2014/main" id="{B7B1813D-F9F3-E4A9-95D7-F7231B1B79DF}"/>
              </a:ext>
            </a:extLst>
          </p:cNvPr>
          <p:cNvPicPr>
            <a:picLocks noChangeAspect="1"/>
          </p:cNvPicPr>
          <p:nvPr/>
        </p:nvPicPr>
        <p:blipFill>
          <a:blip r:embed="rId4" cstate="hqprint">
            <a:extLst>
              <a:ext uri="{28A0092B-C50C-407E-A947-70E740481C1C}">
                <a14:useLocalDpi xmlns:a14="http://schemas.microsoft.com/office/drawing/2010/main"/>
              </a:ext>
            </a:extLst>
          </a:blip>
          <a:srcRect t="-2258" r="5106" b="6933"/>
          <a:stretch/>
        </p:blipFill>
        <p:spPr>
          <a:xfrm>
            <a:off x="3425126" y="4168411"/>
            <a:ext cx="2603500" cy="2078038"/>
          </a:xfrm>
          <a:prstGeom prst="rect">
            <a:avLst/>
          </a:prstGeom>
          <a:solidFill>
            <a:srgbClr val="000000"/>
          </a:solidFill>
        </p:spPr>
      </p:pic>
      <p:pic>
        <p:nvPicPr>
          <p:cNvPr id="25" name="Picture Placeholder 26" descr="Two cars parked on a beach&#10;&#10;AI-generated content may be incorrect.">
            <a:extLst>
              <a:ext uri="{FF2B5EF4-FFF2-40B4-BE49-F238E27FC236}">
                <a16:creationId xmlns:a16="http://schemas.microsoft.com/office/drawing/2014/main" id="{7F4CDD88-C55E-4172-051D-BC3065FCC47E}"/>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6159500" y="2104696"/>
            <a:ext cx="2604737" cy="2062163"/>
          </a:xfrm>
          <a:prstGeom prst="rect">
            <a:avLst/>
          </a:prstGeom>
          <a:pattFill prst="smCheck">
            <a:fgClr>
              <a:schemeClr val="bg2"/>
            </a:fgClr>
            <a:bgClr>
              <a:schemeClr val="bg1"/>
            </a:bgClr>
          </a:pattFill>
        </p:spPr>
      </p:pic>
      <p:pic>
        <p:nvPicPr>
          <p:cNvPr id="26" name="Picture 25">
            <a:extLst>
              <a:ext uri="{FF2B5EF4-FFF2-40B4-BE49-F238E27FC236}">
                <a16:creationId xmlns:a16="http://schemas.microsoft.com/office/drawing/2014/main" id="{F9170FF6-82C0-FBB2-6039-3C284A9FE3AA}"/>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895462" y="4174808"/>
            <a:ext cx="2606400" cy="2078915"/>
          </a:xfrm>
          <a:prstGeom prst="rect">
            <a:avLst/>
          </a:prstGeom>
        </p:spPr>
      </p:pic>
    </p:spTree>
    <p:extLst>
      <p:ext uri="{BB962C8B-B14F-4D97-AF65-F5344CB8AC3E}">
        <p14:creationId xmlns:p14="http://schemas.microsoft.com/office/powerpoint/2010/main" val="48646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3"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0" descr="A group of people wearing hard hats&#10;&#10;Description automatically generated">
            <a:extLst>
              <a:ext uri="{FF2B5EF4-FFF2-40B4-BE49-F238E27FC236}">
                <a16:creationId xmlns:a16="http://schemas.microsoft.com/office/drawing/2014/main" id="{B08A2055-D315-DBE2-C163-413EC82FA430}"/>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p:blipFill>
        <p:spPr>
          <a:xfrm>
            <a:off x="0" y="221744"/>
            <a:ext cx="12192000" cy="6636256"/>
          </a:xfrm>
        </p:spPr>
      </p:pic>
      <p:sp>
        <p:nvSpPr>
          <p:cNvPr id="9" name="Larme 14">
            <a:extLst>
              <a:ext uri="{FF2B5EF4-FFF2-40B4-BE49-F238E27FC236}">
                <a16:creationId xmlns:a16="http://schemas.microsoft.com/office/drawing/2014/main" id="{302345D3-1D2F-340B-283D-0C388FD4316D}"/>
              </a:ext>
            </a:extLst>
          </p:cNvPr>
          <p:cNvSpPr/>
          <p:nvPr/>
        </p:nvSpPr>
        <p:spPr>
          <a:xfrm rot="5400000" flipH="1">
            <a:off x="7780843" y="1417508"/>
            <a:ext cx="4411157" cy="4411157"/>
          </a:xfrm>
          <a:prstGeom prst="teardrop">
            <a:avLst/>
          </a:prstGeom>
          <a:solidFill>
            <a:schemeClr val="accent4">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10" name="Larme 15">
            <a:extLst>
              <a:ext uri="{FF2B5EF4-FFF2-40B4-BE49-F238E27FC236}">
                <a16:creationId xmlns:a16="http://schemas.microsoft.com/office/drawing/2014/main" id="{EBF2FBCF-C06F-FBD9-4309-16D14846D3AF}"/>
              </a:ext>
            </a:extLst>
          </p:cNvPr>
          <p:cNvSpPr/>
          <p:nvPr/>
        </p:nvSpPr>
        <p:spPr>
          <a:xfrm rot="5400000" flipH="1">
            <a:off x="7780843" y="1417508"/>
            <a:ext cx="4172378" cy="417237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11" name="ZoneTexte 13">
            <a:extLst>
              <a:ext uri="{FF2B5EF4-FFF2-40B4-BE49-F238E27FC236}">
                <a16:creationId xmlns:a16="http://schemas.microsoft.com/office/drawing/2014/main" id="{18AC1751-98C2-68F6-CBCA-CE79F378DF50}"/>
              </a:ext>
            </a:extLst>
          </p:cNvPr>
          <p:cNvSpPr txBox="1"/>
          <p:nvPr/>
        </p:nvSpPr>
        <p:spPr>
          <a:xfrm>
            <a:off x="7812520" y="2899811"/>
            <a:ext cx="4010339" cy="1200329"/>
          </a:xfrm>
          <a:prstGeom prst="rect">
            <a:avLst/>
          </a:prstGeom>
          <a:noFill/>
        </p:spPr>
        <p:txBody>
          <a:bodyPr wrap="square" rtlCol="0">
            <a:spAutoFit/>
          </a:bodyPr>
          <a:lstStyle/>
          <a:p>
            <a:pPr algn="ctr"/>
            <a:r>
              <a:rPr lang="pt-PT" sz="3600" noProof="0" dirty="0">
                <a:solidFill>
                  <a:schemeClr val="bg1"/>
                </a:solidFill>
                <a:latin typeface="Arial" charset="0"/>
                <a:ea typeface="Arial" charset="0"/>
                <a:cs typeface="Arial" charset="0"/>
              </a:rPr>
              <a:t>EDUCAÇÃO</a:t>
            </a:r>
          </a:p>
          <a:p>
            <a:pPr algn="ctr"/>
            <a:r>
              <a:rPr lang="pt-PT" sz="3600" noProof="0" dirty="0">
                <a:solidFill>
                  <a:schemeClr val="bg1"/>
                </a:solidFill>
                <a:latin typeface="Arial" charset="0"/>
                <a:ea typeface="Arial" charset="0"/>
                <a:cs typeface="Arial" charset="0"/>
              </a:rPr>
              <a:t>&amp; FORMAÇÃO </a:t>
            </a:r>
          </a:p>
        </p:txBody>
      </p:sp>
    </p:spTree>
    <p:extLst>
      <p:ext uri="{BB962C8B-B14F-4D97-AF65-F5344CB8AC3E}">
        <p14:creationId xmlns:p14="http://schemas.microsoft.com/office/powerpoint/2010/main" val="1233805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pt-PT" noProof="0" dirty="0"/>
              <a:t>2025</a:t>
            </a:r>
          </a:p>
        </p:txBody>
      </p:sp>
      <p:sp>
        <p:nvSpPr>
          <p:cNvPr id="5" name="Title 4"/>
          <p:cNvSpPr>
            <a:spLocks noGrp="1"/>
          </p:cNvSpPr>
          <p:nvPr>
            <p:ph type="title"/>
          </p:nvPr>
        </p:nvSpPr>
        <p:spPr>
          <a:xfrm>
            <a:off x="141402" y="465591"/>
            <a:ext cx="11909196" cy="1116849"/>
          </a:xfrm>
        </p:spPr>
        <p:txBody>
          <a:bodyPr>
            <a:noAutofit/>
          </a:bodyPr>
          <a:lstStyle/>
          <a:p>
            <a:r>
              <a:rPr lang="pt-PT" b="0" i="0" u="none" strike="noStrike" noProof="0" dirty="0">
                <a:effectLst/>
                <a:latin typeface="+mn-lt"/>
              </a:rPr>
              <a:t>Programas de educação &amp; formação no CERN</a:t>
            </a:r>
            <a:endParaRPr lang="pt-PT" noProof="0" dirty="0">
              <a:latin typeface="+mn-lt"/>
            </a:endParaRPr>
          </a:p>
        </p:txBody>
      </p:sp>
      <p:sp>
        <p:nvSpPr>
          <p:cNvPr id="8" name="ZoneTexte 9"/>
          <p:cNvSpPr txBox="1"/>
          <p:nvPr/>
        </p:nvSpPr>
        <p:spPr>
          <a:xfrm>
            <a:off x="695325" y="1670570"/>
            <a:ext cx="3528674" cy="824601"/>
          </a:xfrm>
          <a:prstGeom prst="rect">
            <a:avLst/>
          </a:prstGeom>
          <a:solidFill>
            <a:schemeClr val="accent4"/>
          </a:solidFill>
        </p:spPr>
        <p:txBody>
          <a:bodyPr wrap="square" rtlCol="0" anchor="ctr" anchorCtr="0">
            <a:noAutofit/>
          </a:bodyPr>
          <a:lstStyle/>
          <a:p>
            <a:pPr algn="ctr"/>
            <a:r>
              <a:rPr lang="pt-PT" sz="1600" b="1" noProof="0" dirty="0">
                <a:solidFill>
                  <a:schemeClr val="bg1"/>
                </a:solidFill>
                <a:latin typeface="Arial" charset="0"/>
                <a:ea typeface="Arial" charset="0"/>
                <a:cs typeface="Arial" charset="0"/>
              </a:rPr>
              <a:t>1 181 graduados</a:t>
            </a:r>
            <a:br>
              <a:rPr lang="pt-PT" sz="1600" b="1" noProof="0" dirty="0">
                <a:solidFill>
                  <a:schemeClr val="bg1"/>
                </a:solidFill>
                <a:latin typeface="Arial" charset="0"/>
                <a:ea typeface="Arial" charset="0"/>
                <a:cs typeface="Arial" charset="0"/>
              </a:rPr>
            </a:br>
            <a:r>
              <a:rPr lang="pt-PT" sz="1400" noProof="0" dirty="0">
                <a:solidFill>
                  <a:schemeClr val="bg1"/>
                </a:solidFill>
                <a:latin typeface="Arial" charset="0"/>
                <a:ea typeface="Arial" charset="0"/>
                <a:cs typeface="Arial" charset="0"/>
              </a:rPr>
              <a:t>(</a:t>
            </a:r>
            <a:r>
              <a:rPr lang="pt-PT" sz="1400" noProof="0" dirty="0" err="1">
                <a:solidFill>
                  <a:schemeClr val="bg1"/>
                </a:solidFill>
                <a:latin typeface="Arial" charset="0"/>
                <a:ea typeface="Arial" charset="0"/>
                <a:cs typeface="Arial" charset="0"/>
              </a:rPr>
              <a:t>incl</a:t>
            </a:r>
            <a:r>
              <a:rPr lang="pt-PT" sz="1400" noProof="0" dirty="0">
                <a:solidFill>
                  <a:schemeClr val="bg1"/>
                </a:solidFill>
                <a:latin typeface="Arial" charset="0"/>
                <a:ea typeface="Arial" charset="0"/>
                <a:cs typeface="Arial" charset="0"/>
              </a:rPr>
              <a:t>. "Research </a:t>
            </a:r>
            <a:r>
              <a:rPr lang="pt-PT" sz="1400" noProof="0" dirty="0" err="1">
                <a:solidFill>
                  <a:schemeClr val="bg1"/>
                </a:solidFill>
                <a:latin typeface="Arial" charset="0"/>
                <a:ea typeface="Arial" charset="0"/>
                <a:cs typeface="Arial" charset="0"/>
              </a:rPr>
              <a:t>Fellows</a:t>
            </a:r>
            <a:r>
              <a:rPr lang="pt-PT" sz="1400" noProof="0" dirty="0">
                <a:solidFill>
                  <a:schemeClr val="bg1"/>
                </a:solidFill>
                <a:latin typeface="Arial" charset="0"/>
                <a:ea typeface="Arial" charset="0"/>
                <a:cs typeface="Arial" charset="0"/>
              </a:rPr>
              <a:t>")</a:t>
            </a:r>
            <a:endParaRPr lang="pt-PT" sz="1600" noProof="0" dirty="0">
              <a:solidFill>
                <a:schemeClr val="bg1"/>
              </a:solidFill>
              <a:latin typeface="Arial" charset="0"/>
              <a:ea typeface="Arial" charset="0"/>
              <a:cs typeface="Arial" charset="0"/>
            </a:endParaRPr>
          </a:p>
        </p:txBody>
      </p:sp>
      <p:sp>
        <p:nvSpPr>
          <p:cNvPr id="9" name="ZoneTexte 10"/>
          <p:cNvSpPr txBox="1"/>
          <p:nvPr/>
        </p:nvSpPr>
        <p:spPr>
          <a:xfrm>
            <a:off x="4331999" y="1670568"/>
            <a:ext cx="3528000" cy="824600"/>
          </a:xfrm>
          <a:prstGeom prst="rect">
            <a:avLst/>
          </a:prstGeom>
          <a:solidFill>
            <a:schemeClr val="accent4"/>
          </a:solidFill>
        </p:spPr>
        <p:txBody>
          <a:bodyPr wrap="square" rtlCol="0" anchor="ctr" anchorCtr="0">
            <a:noAutofit/>
          </a:bodyPr>
          <a:lstStyle/>
          <a:p>
            <a:pPr algn="ctr"/>
            <a:r>
              <a:rPr lang="pt-PT" sz="1600" b="1" noProof="0" dirty="0">
                <a:solidFill>
                  <a:schemeClr val="bg1"/>
                </a:solidFill>
                <a:latin typeface="Arial" charset="0"/>
                <a:ea typeface="Arial" charset="0"/>
                <a:cs typeface="Arial" charset="0"/>
              </a:rPr>
              <a:t>3 000 estudantes Doutoramento</a:t>
            </a:r>
          </a:p>
        </p:txBody>
      </p:sp>
      <p:sp>
        <p:nvSpPr>
          <p:cNvPr id="10" name="ZoneTexte 11"/>
          <p:cNvSpPr txBox="1"/>
          <p:nvPr/>
        </p:nvSpPr>
        <p:spPr>
          <a:xfrm>
            <a:off x="7967998" y="1670569"/>
            <a:ext cx="3528000" cy="824601"/>
          </a:xfrm>
          <a:prstGeom prst="rect">
            <a:avLst/>
          </a:prstGeom>
          <a:solidFill>
            <a:schemeClr val="accent4"/>
          </a:solidFill>
        </p:spPr>
        <p:txBody>
          <a:bodyPr wrap="square" rtlCol="0" anchor="ctr" anchorCtr="0">
            <a:noAutofit/>
          </a:bodyPr>
          <a:lstStyle/>
          <a:p>
            <a:pPr algn="ctr"/>
            <a:r>
              <a:rPr lang="pt-PT" sz="1600" b="1" noProof="0" dirty="0">
                <a:solidFill>
                  <a:schemeClr val="bg1"/>
                </a:solidFill>
                <a:latin typeface="Arial" charset="0"/>
                <a:ea typeface="Arial" charset="0"/>
                <a:cs typeface="Arial" charset="0"/>
              </a:rPr>
              <a:t>300 estudantes não graduados</a:t>
            </a:r>
            <a:br>
              <a:rPr lang="pt-PT" sz="1600" b="1" noProof="0" dirty="0">
                <a:solidFill>
                  <a:schemeClr val="bg1"/>
                </a:solidFill>
                <a:latin typeface="Arial" charset="0"/>
                <a:ea typeface="Arial" charset="0"/>
                <a:cs typeface="Arial" charset="0"/>
              </a:rPr>
            </a:br>
            <a:r>
              <a:rPr lang="pt-PT" sz="1400" noProof="0" dirty="0">
                <a:solidFill>
                  <a:schemeClr val="bg1"/>
                </a:solidFill>
                <a:latin typeface="Arial" charset="0"/>
                <a:ea typeface="Arial" charset="0"/>
                <a:cs typeface="Arial" charset="0"/>
              </a:rPr>
              <a:t>programa "Estudantes de Verão”</a:t>
            </a:r>
          </a:p>
        </p:txBody>
      </p:sp>
      <p:sp>
        <p:nvSpPr>
          <p:cNvPr id="12" name="ZoneTexte 13"/>
          <p:cNvSpPr txBox="1"/>
          <p:nvPr/>
        </p:nvSpPr>
        <p:spPr>
          <a:xfrm>
            <a:off x="695325" y="5472113"/>
            <a:ext cx="5292689" cy="909636"/>
          </a:xfrm>
          <a:prstGeom prst="rect">
            <a:avLst/>
          </a:prstGeom>
          <a:solidFill>
            <a:schemeClr val="accent4"/>
          </a:solidFill>
        </p:spPr>
        <p:txBody>
          <a:bodyPr wrap="square" rtlCol="0" anchor="ctr" anchorCtr="0">
            <a:noAutofit/>
          </a:bodyPr>
          <a:lstStyle/>
          <a:p>
            <a:pPr algn="ctr"/>
            <a:r>
              <a:rPr lang="pt-PT" sz="1600" b="1" noProof="0" dirty="0">
                <a:solidFill>
                  <a:schemeClr val="bg1"/>
                </a:solidFill>
              </a:rPr>
              <a:t>&gt; 15 000 professores, desde 1998</a:t>
            </a:r>
          </a:p>
          <a:p>
            <a:pPr algn="ctr"/>
            <a:r>
              <a:rPr lang="pt-PT" sz="1400" noProof="0" dirty="0">
                <a:solidFill>
                  <a:schemeClr val="bg1"/>
                </a:solidFill>
              </a:rPr>
              <a:t>em programas dedicados</a:t>
            </a:r>
          </a:p>
        </p:txBody>
      </p:sp>
      <p:sp>
        <p:nvSpPr>
          <p:cNvPr id="13" name="ZoneTexte 14"/>
          <p:cNvSpPr txBox="1"/>
          <p:nvPr/>
        </p:nvSpPr>
        <p:spPr>
          <a:xfrm>
            <a:off x="6143961" y="5472113"/>
            <a:ext cx="5352037" cy="909637"/>
          </a:xfrm>
          <a:prstGeom prst="rect">
            <a:avLst/>
          </a:prstGeom>
          <a:solidFill>
            <a:srgbClr val="61C5D3"/>
          </a:solidFill>
        </p:spPr>
        <p:txBody>
          <a:bodyPr wrap="square" rtlCol="0" anchor="ctr" anchorCtr="0">
            <a:noAutofit/>
          </a:bodyPr>
          <a:lstStyle/>
          <a:p>
            <a:pPr algn="ctr"/>
            <a:r>
              <a:rPr lang="pt-PT" sz="1600" b="1" i="0" u="none" strike="noStrike" noProof="0" dirty="0">
                <a:solidFill>
                  <a:schemeClr val="bg1"/>
                </a:solidFill>
                <a:effectLst/>
                <a:latin typeface="Helvetica" pitchFamily="2" charset="0"/>
              </a:rPr>
              <a:t>2 746 equipas com mais de 20 000 estudantes</a:t>
            </a:r>
            <a:r>
              <a:rPr lang="pt-PT" sz="1600" b="1" noProof="0" dirty="0">
                <a:solidFill>
                  <a:schemeClr val="bg1"/>
                </a:solidFill>
                <a:latin typeface="Arial" charset="0"/>
                <a:ea typeface="Arial" charset="0"/>
                <a:cs typeface="Arial" charset="0"/>
              </a:rPr>
              <a:t> </a:t>
            </a:r>
            <a:br>
              <a:rPr lang="pt-PT" sz="1600" b="1" noProof="0" dirty="0">
                <a:solidFill>
                  <a:schemeClr val="bg1"/>
                </a:solidFill>
                <a:latin typeface="Arial" charset="0"/>
                <a:ea typeface="Arial" charset="0"/>
                <a:cs typeface="Arial" charset="0"/>
              </a:rPr>
            </a:br>
            <a:r>
              <a:rPr lang="pt-PT" sz="1400" noProof="0" dirty="0">
                <a:solidFill>
                  <a:schemeClr val="bg1"/>
                </a:solidFill>
                <a:latin typeface="Arial" charset="0"/>
                <a:ea typeface="Arial" charset="0"/>
                <a:cs typeface="Arial" charset="0"/>
              </a:rPr>
              <a:t>na competição </a:t>
            </a:r>
            <a:r>
              <a:rPr lang="pt-PT" sz="1400" b="0" i="0" u="none" strike="noStrike" noProof="0" dirty="0" err="1">
                <a:solidFill>
                  <a:schemeClr val="bg1"/>
                </a:solidFill>
                <a:effectLst/>
                <a:latin typeface="+mj-lt"/>
              </a:rPr>
              <a:t>Beamline</a:t>
            </a:r>
            <a:r>
              <a:rPr lang="pt-PT" sz="1400" b="0" i="0" u="none" strike="noStrike" noProof="0" dirty="0">
                <a:solidFill>
                  <a:schemeClr val="bg1"/>
                </a:solidFill>
                <a:effectLst/>
                <a:latin typeface="+mj-lt"/>
              </a:rPr>
              <a:t> for </a:t>
            </a:r>
            <a:r>
              <a:rPr lang="pt-PT" sz="1400" b="0" i="0" u="none" strike="noStrike" noProof="0" dirty="0" err="1">
                <a:solidFill>
                  <a:schemeClr val="bg1"/>
                </a:solidFill>
                <a:effectLst/>
                <a:latin typeface="+mj-lt"/>
              </a:rPr>
              <a:t>Schools</a:t>
            </a:r>
            <a:r>
              <a:rPr lang="pt-PT" sz="1400" b="0" i="0" u="none" strike="noStrike" noProof="0" dirty="0">
                <a:solidFill>
                  <a:schemeClr val="bg1"/>
                </a:solidFill>
                <a:effectLst/>
                <a:latin typeface="+mj-lt"/>
              </a:rPr>
              <a:t> (BL4S)</a:t>
            </a:r>
            <a:r>
              <a:rPr lang="pt-PT" sz="1400" noProof="0" dirty="0">
                <a:solidFill>
                  <a:schemeClr val="bg1"/>
                </a:solidFill>
                <a:latin typeface="Arial" charset="0"/>
                <a:ea typeface="Arial" charset="0"/>
                <a:cs typeface="Arial" charset="0"/>
              </a:rPr>
              <a:t>, desde 2014 </a:t>
            </a:r>
            <a:endParaRPr lang="pt-PT" sz="1400" noProof="0" dirty="0">
              <a:solidFill>
                <a:schemeClr val="bg2"/>
              </a:solidFill>
              <a:latin typeface="Arial" charset="0"/>
              <a:ea typeface="Arial" charset="0"/>
              <a:cs typeface="Arial" charset="0"/>
            </a:endParaRPr>
          </a:p>
        </p:txBody>
      </p:sp>
      <p:sp>
        <p:nvSpPr>
          <p:cNvPr id="7" name="Slide Number Placeholder 6">
            <a:extLst>
              <a:ext uri="{FF2B5EF4-FFF2-40B4-BE49-F238E27FC236}">
                <a16:creationId xmlns:a16="http://schemas.microsoft.com/office/drawing/2014/main" id="{7E8DB82F-2F17-0403-F4FF-7C289F45C29C}"/>
              </a:ext>
            </a:extLst>
          </p:cNvPr>
          <p:cNvSpPr>
            <a:spLocks noGrp="1"/>
          </p:cNvSpPr>
          <p:nvPr>
            <p:ph type="sldNum" sz="quarter" idx="12"/>
          </p:nvPr>
        </p:nvSpPr>
        <p:spPr/>
        <p:txBody>
          <a:bodyPr/>
          <a:lstStyle/>
          <a:p>
            <a:fld id="{490AA3F6-1618-3548-975A-DD1A2939A246}" type="slidenum">
              <a:rPr lang="pt-PT" noProof="0" smtClean="0"/>
              <a:t>19</a:t>
            </a:fld>
            <a:endParaRPr lang="pt-PT" noProof="0" dirty="0"/>
          </a:p>
        </p:txBody>
      </p:sp>
      <p:pic>
        <p:nvPicPr>
          <p:cNvPr id="6" name="Picture 5">
            <a:extLst>
              <a:ext uri="{FF2B5EF4-FFF2-40B4-BE49-F238E27FC236}">
                <a16:creationId xmlns:a16="http://schemas.microsoft.com/office/drawing/2014/main" id="{DE38D886-4241-C440-B51B-E65F5F924E8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94324" y="2507904"/>
            <a:ext cx="10801349" cy="2976942"/>
          </a:xfrm>
          <a:prstGeom prst="rect">
            <a:avLst/>
          </a:prstGeom>
        </p:spPr>
      </p:pic>
      <p:sp>
        <p:nvSpPr>
          <p:cNvPr id="3" name="TextBox 2">
            <a:extLst>
              <a:ext uri="{FF2B5EF4-FFF2-40B4-BE49-F238E27FC236}">
                <a16:creationId xmlns:a16="http://schemas.microsoft.com/office/drawing/2014/main" id="{1FEB7482-939D-078C-7076-9752B12F9B10}"/>
              </a:ext>
            </a:extLst>
          </p:cNvPr>
          <p:cNvSpPr txBox="1"/>
          <p:nvPr/>
        </p:nvSpPr>
        <p:spPr>
          <a:xfrm>
            <a:off x="-1355464" y="1054249"/>
            <a:ext cx="184731" cy="369332"/>
          </a:xfrm>
          <a:prstGeom prst="rect">
            <a:avLst/>
          </a:prstGeom>
          <a:noFill/>
        </p:spPr>
        <p:txBody>
          <a:bodyPr wrap="none" rtlCol="0">
            <a:spAutoFit/>
          </a:bodyPr>
          <a:lstStyle/>
          <a:p>
            <a:endParaRPr lang="pt-PT" noProof="0" dirty="0"/>
          </a:p>
        </p:txBody>
      </p:sp>
      <p:grpSp>
        <p:nvGrpSpPr>
          <p:cNvPr id="4" name="Group 3">
            <a:extLst>
              <a:ext uri="{FF2B5EF4-FFF2-40B4-BE49-F238E27FC236}">
                <a16:creationId xmlns:a16="http://schemas.microsoft.com/office/drawing/2014/main" id="{1E43D4F2-0A7E-575C-3E06-830C6916E664}"/>
              </a:ext>
            </a:extLst>
          </p:cNvPr>
          <p:cNvGrpSpPr/>
          <p:nvPr/>
        </p:nvGrpSpPr>
        <p:grpSpPr>
          <a:xfrm>
            <a:off x="6958381" y="4182970"/>
            <a:ext cx="5521596" cy="1446247"/>
            <a:chOff x="9409746" y="2511786"/>
            <a:chExt cx="3105190" cy="672645"/>
          </a:xfrm>
        </p:grpSpPr>
        <p:sp>
          <p:nvSpPr>
            <p:cNvPr id="11" name="Google Shape;437;p44">
              <a:extLst>
                <a:ext uri="{FF2B5EF4-FFF2-40B4-BE49-F238E27FC236}">
                  <a16:creationId xmlns:a16="http://schemas.microsoft.com/office/drawing/2014/main" id="{8EF8B607-9D16-4EA8-FE7D-C302B1A48DD0}"/>
                </a:ext>
              </a:extLst>
            </p:cNvPr>
            <p:cNvSpPr/>
            <p:nvPr/>
          </p:nvSpPr>
          <p:spPr>
            <a:xfrm rot="5400000">
              <a:off x="10524718" y="1396814"/>
              <a:ext cx="616971" cy="2846916"/>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pt-PT" noProof="0" dirty="0">
                <a:solidFill>
                  <a:srgbClr val="E15E32"/>
                </a:solidFill>
              </a:endParaRPr>
            </a:p>
          </p:txBody>
        </p:sp>
        <p:sp>
          <p:nvSpPr>
            <p:cNvPr id="14" name="TextBox 6">
              <a:extLst>
                <a:ext uri="{FF2B5EF4-FFF2-40B4-BE49-F238E27FC236}">
                  <a16:creationId xmlns:a16="http://schemas.microsoft.com/office/drawing/2014/main" id="{7E39102F-0A79-F3F1-0814-CFB6F89DE000}"/>
                </a:ext>
              </a:extLst>
            </p:cNvPr>
            <p:cNvSpPr txBox="1"/>
            <p:nvPr/>
          </p:nvSpPr>
          <p:spPr>
            <a:xfrm>
              <a:off x="9928423" y="2525961"/>
              <a:ext cx="2586513" cy="658470"/>
            </a:xfrm>
            <a:prstGeom prst="rect">
              <a:avLst/>
            </a:prstGeom>
            <a:noFill/>
          </p:spPr>
          <p:txBody>
            <a:bodyPr wrap="square" lIns="0" tIns="0" rIns="0" bIns="0" rtlCol="0">
              <a:spAutoFit/>
            </a:bodyPr>
            <a:lstStyle/>
            <a:p>
              <a:pPr algn="ctr"/>
              <a:r>
                <a:rPr lang="pt-PT" sz="1400" b="1" noProof="0" dirty="0">
                  <a:solidFill>
                    <a:schemeClr val="bg1"/>
                  </a:solidFill>
                </a:rPr>
                <a:t>Portugal</a:t>
              </a:r>
              <a:endParaRPr lang="pt-PT" sz="1400" b="1" noProof="0" dirty="0">
                <a:solidFill>
                  <a:schemeClr val="bg2"/>
                </a:solidFill>
                <a:effectLst>
                  <a:outerShdw sx="1000" sy="1000" algn="tl" rotWithShape="0">
                    <a:prstClr val="black"/>
                  </a:outerShdw>
                </a:effectLst>
              </a:endParaRPr>
            </a:p>
            <a:p>
              <a:endParaRPr lang="pt-PT" sz="1000" b="1" noProof="0" dirty="0">
                <a:solidFill>
                  <a:schemeClr val="bg2"/>
                </a:solidFill>
                <a:effectLst>
                  <a:outerShdw sx="1000" sy="1000" algn="tl" rotWithShape="0">
                    <a:prstClr val="black"/>
                  </a:outerShdw>
                </a:effectLst>
                <a:latin typeface="Arial" charset="0"/>
                <a:ea typeface="Arial" charset="0"/>
                <a:cs typeface="Arial" charset="0"/>
              </a:endParaRPr>
            </a:p>
            <a:p>
              <a:r>
                <a:rPr lang="pt-PT" sz="1200" b="1" noProof="0" dirty="0">
                  <a:solidFill>
                    <a:schemeClr val="bg1"/>
                  </a:solidFill>
                  <a:latin typeface="Arial" charset="0"/>
                  <a:ea typeface="Arial" charset="0"/>
                  <a:cs typeface="Arial" charset="0"/>
                </a:rPr>
                <a:t>      4</a:t>
              </a:r>
              <a:r>
                <a:rPr lang="pt-PT" sz="1200" noProof="0" dirty="0">
                  <a:solidFill>
                    <a:schemeClr val="bg1"/>
                  </a:solidFill>
                  <a:latin typeface="Arial" charset="0"/>
                  <a:ea typeface="Arial" charset="0"/>
                  <a:cs typeface="Arial" charset="0"/>
                </a:rPr>
                <a:t> estudantes de verão </a:t>
              </a:r>
              <a:r>
                <a:rPr lang="pt-PT" sz="800" noProof="0" dirty="0">
                  <a:solidFill>
                    <a:schemeClr val="bg1"/>
                  </a:solidFill>
                  <a:latin typeface="Arial" charset="0"/>
                  <a:ea typeface="Arial" charset="0"/>
                  <a:cs typeface="Arial" charset="0"/>
                </a:rPr>
                <a:t>em 2024</a:t>
              </a:r>
              <a:endParaRPr lang="pt-PT" sz="800" noProof="0" dirty="0">
                <a:solidFill>
                  <a:schemeClr val="bg1"/>
                </a:solidFill>
                <a:ea typeface="Arial" charset="0"/>
                <a:cs typeface="Arial" charset="0"/>
              </a:endParaRPr>
            </a:p>
            <a:p>
              <a:r>
                <a:rPr lang="pt-PT" sz="1200" b="1" noProof="0" dirty="0">
                  <a:solidFill>
                    <a:schemeClr val="bg1"/>
                  </a:solidFill>
                  <a:ea typeface="Arial" charset="0"/>
                  <a:cs typeface="Arial" charset="0"/>
                </a:rPr>
                <a:t>  537 </a:t>
              </a:r>
              <a:r>
                <a:rPr lang="pt-PT" sz="1200" noProof="0" dirty="0">
                  <a:solidFill>
                    <a:schemeClr val="bg1"/>
                  </a:solidFill>
                  <a:ea typeface="Arial" charset="0"/>
                  <a:cs typeface="Arial" charset="0"/>
                </a:rPr>
                <a:t>professores nos Programas para Professores </a:t>
              </a:r>
              <a:r>
                <a:rPr lang="pt-PT" sz="800" noProof="0" dirty="0">
                  <a:solidFill>
                    <a:schemeClr val="bg1"/>
                  </a:solidFill>
                </a:rPr>
                <a:t>desde 1998</a:t>
              </a:r>
            </a:p>
            <a:p>
              <a:r>
                <a:rPr lang="pt-PT" sz="1200" b="1" noProof="0" dirty="0">
                  <a:solidFill>
                    <a:schemeClr val="bg1"/>
                  </a:solidFill>
                </a:rPr>
                <a:t>    38</a:t>
              </a:r>
              <a:r>
                <a:rPr lang="pt-PT" sz="1200" noProof="0" dirty="0">
                  <a:solidFill>
                    <a:schemeClr val="bg1"/>
                  </a:solidFill>
                </a:rPr>
                <a:t> equipas na competição BL4S </a:t>
              </a:r>
              <a:r>
                <a:rPr lang="pt-PT" sz="800" noProof="0" dirty="0">
                  <a:solidFill>
                    <a:schemeClr val="bg1"/>
                  </a:solidFill>
                </a:rPr>
                <a:t>desde 2014</a:t>
              </a:r>
            </a:p>
            <a:p>
              <a:endParaRPr lang="pt-PT" sz="800" noProof="0" dirty="0">
                <a:solidFill>
                  <a:schemeClr val="bg1"/>
                </a:solidFill>
              </a:endParaRPr>
            </a:p>
            <a:p>
              <a:r>
                <a:rPr lang="pt-PT" sz="1200" b="1" noProof="0" dirty="0">
                  <a:solidFill>
                    <a:schemeClr val="bg1"/>
                  </a:solidFill>
                </a:rPr>
                <a:t>  768</a:t>
              </a:r>
              <a:r>
                <a:rPr lang="pt-PT" sz="1200" noProof="0" dirty="0">
                  <a:solidFill>
                    <a:schemeClr val="bg1"/>
                  </a:solidFill>
                </a:rPr>
                <a:t> estudantes participantes no S’Cool </a:t>
              </a:r>
              <a:r>
                <a:rPr lang="pt-PT" sz="1200" noProof="0" dirty="0" err="1">
                  <a:solidFill>
                    <a:schemeClr val="bg1"/>
                  </a:solidFill>
                </a:rPr>
                <a:t>LAB</a:t>
              </a:r>
              <a:r>
                <a:rPr lang="pt-PT" sz="1200" noProof="0" dirty="0">
                  <a:solidFill>
                    <a:schemeClr val="bg1"/>
                  </a:solidFill>
                </a:rPr>
                <a:t> </a:t>
              </a:r>
              <a:r>
                <a:rPr lang="pt-PT" sz="800" noProof="0" dirty="0">
                  <a:solidFill>
                    <a:schemeClr val="bg1"/>
                  </a:solidFill>
                </a:rPr>
                <a:t>2015 - 2023</a:t>
              </a:r>
            </a:p>
            <a:p>
              <a:endParaRPr lang="pt-PT" sz="1200" noProof="0" dirty="0">
                <a:solidFill>
                  <a:schemeClr val="bg2"/>
                </a:solidFill>
                <a:cs typeface="Calibri" panose="020F0502020204030204" pitchFamily="34" charset="0"/>
              </a:endParaRPr>
            </a:p>
          </p:txBody>
        </p:sp>
      </p:grpSp>
      <p:sp>
        <p:nvSpPr>
          <p:cNvPr id="23" name="Footer Placeholder 19">
            <a:extLst>
              <a:ext uri="{FF2B5EF4-FFF2-40B4-BE49-F238E27FC236}">
                <a16:creationId xmlns:a16="http://schemas.microsoft.com/office/drawing/2014/main" id="{A3E0296F-B9E9-27AF-CFC6-D67432126304}"/>
              </a:ext>
            </a:extLst>
          </p:cNvPr>
          <p:cNvSpPr>
            <a:spLocks noGrp="1"/>
          </p:cNvSpPr>
          <p:nvPr>
            <p:ph type="ftr" sz="quarter" idx="11"/>
          </p:nvPr>
        </p:nvSpPr>
        <p:spPr>
          <a:xfrm>
            <a:off x="1242000" y="6440400"/>
            <a:ext cx="4114800" cy="246512"/>
          </a:xfrm>
        </p:spPr>
        <p:txBody>
          <a:bodyPr/>
          <a:lstStyle/>
          <a:p>
            <a:r>
              <a:rPr lang="pt-PT" noProof="0" dirty="0"/>
              <a:t>Apresentação - Portugal</a:t>
            </a:r>
          </a:p>
        </p:txBody>
      </p:sp>
    </p:spTree>
    <p:extLst>
      <p:ext uri="{BB962C8B-B14F-4D97-AF65-F5344CB8AC3E}">
        <p14:creationId xmlns:p14="http://schemas.microsoft.com/office/powerpoint/2010/main" val="4062100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599" y="1683561"/>
            <a:ext cx="4343399" cy="1569660"/>
          </a:xfrm>
          <a:prstGeom prst="rect">
            <a:avLst/>
          </a:prstGeom>
          <a:noFill/>
        </p:spPr>
        <p:txBody>
          <a:bodyPr wrap="square" rtlCol="0">
            <a:spAutoFit/>
          </a:bodyPr>
          <a:lstStyle/>
          <a:p>
            <a:r>
              <a:rPr lang="pt-PT" sz="2400" noProof="0" dirty="0">
                <a:solidFill>
                  <a:schemeClr val="bg1"/>
                </a:solidFill>
                <a:latin typeface="Arial" charset="0"/>
                <a:ea typeface="Arial" charset="0"/>
                <a:cs typeface="Arial" charset="0"/>
              </a:rPr>
              <a:t>O nosso objetivo é  </a:t>
            </a:r>
            <a:br>
              <a:rPr lang="pt-PT" sz="2400" noProof="0" dirty="0">
                <a:solidFill>
                  <a:schemeClr val="bg1"/>
                </a:solidFill>
                <a:latin typeface="Arial" charset="0"/>
                <a:ea typeface="Arial" charset="0"/>
                <a:cs typeface="Arial" charset="0"/>
              </a:rPr>
            </a:br>
            <a:r>
              <a:rPr lang="pt-PT" sz="2400" noProof="0" dirty="0">
                <a:solidFill>
                  <a:schemeClr val="bg1"/>
                </a:solidFill>
                <a:latin typeface="Arial" charset="0"/>
                <a:ea typeface="Arial" charset="0"/>
                <a:cs typeface="Arial" charset="0"/>
              </a:rPr>
              <a:t>entender as partículas</a:t>
            </a:r>
            <a:br>
              <a:rPr lang="pt-PT" sz="2400" noProof="0" dirty="0">
                <a:solidFill>
                  <a:schemeClr val="bg1"/>
                </a:solidFill>
                <a:latin typeface="Arial" charset="0"/>
                <a:ea typeface="Arial" charset="0"/>
                <a:cs typeface="Arial" charset="0"/>
              </a:rPr>
            </a:br>
            <a:r>
              <a:rPr lang="pt-PT" sz="2400" noProof="0" dirty="0">
                <a:solidFill>
                  <a:schemeClr val="bg1"/>
                </a:solidFill>
                <a:latin typeface="Arial" charset="0"/>
                <a:ea typeface="Arial" charset="0"/>
                <a:cs typeface="Arial" charset="0"/>
              </a:rPr>
              <a:t>mais fundamentais </a:t>
            </a:r>
            <a:br>
              <a:rPr lang="pt-PT" sz="2400" noProof="0" dirty="0">
                <a:solidFill>
                  <a:schemeClr val="bg1"/>
                </a:solidFill>
                <a:latin typeface="Arial" charset="0"/>
                <a:ea typeface="Arial" charset="0"/>
                <a:cs typeface="Arial" charset="0"/>
              </a:rPr>
            </a:br>
            <a:r>
              <a:rPr lang="pt-PT" sz="2400" noProof="0" dirty="0">
                <a:solidFill>
                  <a:schemeClr val="bg1"/>
                </a:solidFill>
                <a:latin typeface="Arial" charset="0"/>
                <a:ea typeface="Arial" charset="0"/>
                <a:cs typeface="Arial" charset="0"/>
              </a:rPr>
              <a:t>e as leis do universo.</a:t>
            </a: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291656"/>
            <a:ext cx="3954952" cy="1200329"/>
          </a:xfrm>
          <a:prstGeom prst="rect">
            <a:avLst/>
          </a:prstGeom>
          <a:noFill/>
        </p:spPr>
        <p:txBody>
          <a:bodyPr wrap="square" rtlCol="0">
            <a:spAutoFit/>
          </a:bodyPr>
          <a:lstStyle/>
          <a:p>
            <a:r>
              <a:rPr lang="pt-PT" sz="2400" noProof="0" dirty="0">
                <a:solidFill>
                  <a:schemeClr val="bg1"/>
                </a:solidFill>
                <a:latin typeface="Arial" charset="0"/>
                <a:ea typeface="Arial" charset="0"/>
                <a:cs typeface="Arial" charset="0"/>
              </a:rPr>
              <a:t>CERN é o </a:t>
            </a:r>
            <a:br>
              <a:rPr lang="pt-PT" sz="2400" noProof="0" dirty="0">
                <a:solidFill>
                  <a:schemeClr val="bg1"/>
                </a:solidFill>
                <a:latin typeface="Arial" charset="0"/>
                <a:ea typeface="Arial" charset="0"/>
                <a:cs typeface="Arial" charset="0"/>
              </a:rPr>
            </a:br>
            <a:r>
              <a:rPr lang="pt-PT" sz="2400" noProof="0" dirty="0">
                <a:solidFill>
                  <a:schemeClr val="bg1"/>
                </a:solidFill>
                <a:latin typeface="Arial" charset="0"/>
                <a:ea typeface="Arial" charset="0"/>
                <a:cs typeface="Arial" charset="0"/>
              </a:rPr>
              <a:t>maior laboratório no mundo para a física de partículas</a:t>
            </a:r>
            <a:r>
              <a:rPr lang="pt-PT" sz="2400" noProof="0" dirty="0">
                <a:solidFill>
                  <a:schemeClr val="bg1"/>
                </a:solidFill>
              </a:rPr>
              <a:t>.</a:t>
            </a:r>
            <a:endParaRPr lang="pt-PT" sz="2400" noProof="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3" name="Shape 1243"/>
          <p:cNvSpPr>
            <a:spLocks noGrp="1"/>
          </p:cNvSpPr>
          <p:nvPr>
            <p:ph type="title"/>
          </p:nvPr>
        </p:nvSpPr>
        <p:spPr>
          <a:xfrm>
            <a:off x="697601" y="1172744"/>
            <a:ext cx="10800002" cy="1116849"/>
          </a:xfrm>
          <a:prstGeom prst="rect">
            <a:avLst/>
          </a:prstGeom>
        </p:spPr>
        <p:txBody>
          <a:bodyPr>
            <a:normAutofit/>
          </a:bodyPr>
          <a:lstStyle/>
          <a:p>
            <a:r>
              <a:rPr lang="pt-PT" noProof="0" dirty="0"/>
              <a:t>Portugal tem uma posição sólida e multifacetada no CERN </a:t>
            </a:r>
          </a:p>
        </p:txBody>
      </p:sp>
      <p:sp>
        <p:nvSpPr>
          <p:cNvPr id="1244" name="Shape 1244"/>
          <p:cNvSpPr>
            <a:spLocks noGrp="1"/>
          </p:cNvSpPr>
          <p:nvPr>
            <p:ph type="body" sz="half" idx="1"/>
          </p:nvPr>
        </p:nvSpPr>
        <p:spPr>
          <a:xfrm>
            <a:off x="5703433" y="2046660"/>
            <a:ext cx="6238500" cy="3769268"/>
          </a:xfrm>
          <a:prstGeom prst="rect">
            <a:avLst/>
          </a:prstGeom>
        </p:spPr>
        <p:txBody>
          <a:bodyPr/>
          <a:lstStyle/>
          <a:p>
            <a:pPr marL="228600" indent="-228600">
              <a:lnSpc>
                <a:spcPct val="100000"/>
              </a:lnSpc>
              <a:buSzPct val="100000"/>
              <a:buChar char="•"/>
              <a:defRPr sz="1700" b="0"/>
            </a:pPr>
            <a:r>
              <a:rPr lang="pt-PT" noProof="0" dirty="0"/>
              <a:t>Portugal aderiu ao CERN como Estado Membro em 1986</a:t>
            </a:r>
          </a:p>
          <a:p>
            <a:pPr>
              <a:lnSpc>
                <a:spcPct val="100000"/>
              </a:lnSpc>
              <a:defRPr sz="200" b="0"/>
            </a:pPr>
            <a:endParaRPr lang="pt-PT" noProof="0" dirty="0"/>
          </a:p>
          <a:p>
            <a:pPr marL="228600" indent="-228600">
              <a:lnSpc>
                <a:spcPct val="100000"/>
              </a:lnSpc>
              <a:buSzPct val="100000"/>
              <a:buChar char="•"/>
              <a:defRPr sz="1700" b="0"/>
            </a:pPr>
            <a:r>
              <a:rPr lang="pt-PT" noProof="0" dirty="0"/>
              <a:t>LIP </a:t>
            </a:r>
            <a:r>
              <a:rPr lang="pt-PT" dirty="0"/>
              <a:t>(</a:t>
            </a:r>
            <a:r>
              <a:rPr lang="pt-PT" noProof="0" dirty="0"/>
              <a:t>Laboratório de Instrumentação e Física Experimental de Partículas) é o parceiro de referência do CERN em Portugal</a:t>
            </a:r>
          </a:p>
          <a:p>
            <a:pPr>
              <a:lnSpc>
                <a:spcPct val="100000"/>
              </a:lnSpc>
              <a:defRPr sz="200" b="0"/>
            </a:pPr>
            <a:endParaRPr lang="pt-PT" noProof="0" dirty="0"/>
          </a:p>
          <a:p>
            <a:pPr marL="228600" indent="-228600">
              <a:lnSpc>
                <a:spcPct val="100000"/>
              </a:lnSpc>
              <a:buSzPct val="100000"/>
              <a:buChar char="•"/>
              <a:defRPr sz="1700" b="0"/>
            </a:pPr>
            <a:r>
              <a:rPr lang="pt-PT" noProof="0" dirty="0"/>
              <a:t>Participação forte nas experiências do LHC e não-LHC, Programas de I&amp;D (futuros aceleradores, física médica), computação, e teoria</a:t>
            </a:r>
          </a:p>
          <a:p>
            <a:pPr>
              <a:lnSpc>
                <a:spcPct val="100000"/>
              </a:lnSpc>
              <a:defRPr sz="200" b="0"/>
            </a:pPr>
            <a:endParaRPr lang="pt-PT" noProof="0" dirty="0"/>
          </a:p>
          <a:p>
            <a:pPr marL="228600" indent="-228600">
              <a:lnSpc>
                <a:spcPct val="100000"/>
              </a:lnSpc>
              <a:buSzPct val="100000"/>
              <a:buChar char="•"/>
              <a:defRPr sz="1700" b="0"/>
            </a:pPr>
            <a:r>
              <a:rPr lang="pt-PT" noProof="0" dirty="0"/>
              <a:t>Programas de formação de engenheiros e de professores com enorme sucesso</a:t>
            </a:r>
          </a:p>
          <a:p>
            <a:pPr>
              <a:lnSpc>
                <a:spcPct val="100000"/>
              </a:lnSpc>
              <a:defRPr sz="1700" b="0"/>
            </a:pPr>
            <a:endParaRPr lang="pt-PT" sz="200" noProof="0" dirty="0"/>
          </a:p>
          <a:p>
            <a:pPr marL="228600" indent="-228600">
              <a:lnSpc>
                <a:spcPct val="100000"/>
              </a:lnSpc>
              <a:buSzPct val="100000"/>
              <a:buChar char="•"/>
              <a:defRPr sz="1700" b="0"/>
            </a:pPr>
            <a:r>
              <a:rPr lang="pt-PT" noProof="0" dirty="0"/>
              <a:t>Bom equilíbrio entre as contribuições no CERN e os investimentos no país; relações com a indústria muito boas</a:t>
            </a:r>
          </a:p>
        </p:txBody>
      </p:sp>
      <p:sp>
        <p:nvSpPr>
          <p:cNvPr id="1247" name="Shape 1247"/>
          <p:cNvSpPr/>
          <p:nvPr/>
        </p:nvSpPr>
        <p:spPr>
          <a:xfrm>
            <a:off x="1199645" y="5881542"/>
            <a:ext cx="3365663" cy="400110"/>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000"/>
            </a:lvl1pPr>
          </a:lstStyle>
          <a:p>
            <a:pPr algn="ctr"/>
            <a:r>
              <a:rPr lang="pt-PT" noProof="0" dirty="0"/>
              <a:t>Maio 2016: Visita de Sua Excelência Prof. Manuel Heitor </a:t>
            </a:r>
          </a:p>
          <a:p>
            <a:pPr algn="ctr"/>
            <a:r>
              <a:rPr lang="pt-PT" noProof="0" dirty="0"/>
              <a:t>Ministro da Ciência, Tecnologia e Ensino Superior</a:t>
            </a:r>
          </a:p>
        </p:txBody>
      </p:sp>
      <p:grpSp>
        <p:nvGrpSpPr>
          <p:cNvPr id="1250" name="Group 1250"/>
          <p:cNvGrpSpPr/>
          <p:nvPr/>
        </p:nvGrpSpPr>
        <p:grpSpPr>
          <a:xfrm>
            <a:off x="4742117" y="177395"/>
            <a:ext cx="2709698" cy="771213"/>
            <a:chOff x="0" y="0"/>
            <a:chExt cx="2709697" cy="771211"/>
          </a:xfrm>
        </p:grpSpPr>
        <p:pic>
          <p:nvPicPr>
            <p:cNvPr id="1248" name="image1.pdf"/>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18786"/>
              <a:ext cx="1113739" cy="752426"/>
            </a:xfrm>
            <a:prstGeom prst="rect">
              <a:avLst/>
            </a:prstGeom>
            <a:ln w="12700" cap="flat">
              <a:noFill/>
              <a:miter lim="400000"/>
            </a:ln>
            <a:effectLst/>
          </p:spPr>
        </p:pic>
        <p:pic>
          <p:nvPicPr>
            <p:cNvPr id="1249" name="image2.pdf"/>
            <p:cNvPicPr>
              <a:picLocks noChangeAspect="1"/>
            </p:cNvPicPr>
            <p:nvPr/>
          </p:nvPicPr>
          <p:blipFill>
            <a:blip r:embed="rId4"/>
            <a:stretch>
              <a:fillRect/>
            </a:stretch>
          </p:blipFill>
          <p:spPr>
            <a:xfrm>
              <a:off x="1552605" y="-1"/>
              <a:ext cx="1157093" cy="768858"/>
            </a:xfrm>
            <a:prstGeom prst="rect">
              <a:avLst/>
            </a:prstGeom>
            <a:ln w="12700" cap="flat">
              <a:noFill/>
              <a:miter lim="400000"/>
            </a:ln>
            <a:effectLst/>
          </p:spPr>
        </p:pic>
      </p:grpSp>
      <p:pic>
        <p:nvPicPr>
          <p:cNvPr id="4" name="Picture 10">
            <a:extLst>
              <a:ext uri="{FF2B5EF4-FFF2-40B4-BE49-F238E27FC236}">
                <a16:creationId xmlns:a16="http://schemas.microsoft.com/office/drawing/2014/main" id="{F0DCF802-64A0-17B0-02FE-95605646649A}"/>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56102" y="1971960"/>
            <a:ext cx="3673989" cy="3843968"/>
          </a:xfrm>
          <a:prstGeom prst="rect">
            <a:avLst/>
          </a:prstGeom>
        </p:spPr>
      </p:pic>
      <p:sp>
        <p:nvSpPr>
          <p:cNvPr id="6" name="Espace réservé du pied de page 4">
            <a:extLst>
              <a:ext uri="{FF2B5EF4-FFF2-40B4-BE49-F238E27FC236}">
                <a16:creationId xmlns:a16="http://schemas.microsoft.com/office/drawing/2014/main" id="{63B9BBD1-32D9-6C40-0A23-B2D3B0B17F94}"/>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7" name="Espace réservé du numéro de diapositive 5">
            <a:extLst>
              <a:ext uri="{FF2B5EF4-FFF2-40B4-BE49-F238E27FC236}">
                <a16:creationId xmlns:a16="http://schemas.microsoft.com/office/drawing/2014/main" id="{6D865BD9-A768-BBD5-8685-85AE155F2D6C}"/>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20</a:t>
            </a:fld>
            <a:endParaRPr lang="pt-PT" noProof="0" dirty="0"/>
          </a:p>
        </p:txBody>
      </p:sp>
      <p:cxnSp>
        <p:nvCxnSpPr>
          <p:cNvPr id="8" name="Connecteur droit 12">
            <a:extLst>
              <a:ext uri="{FF2B5EF4-FFF2-40B4-BE49-F238E27FC236}">
                <a16:creationId xmlns:a16="http://schemas.microsoft.com/office/drawing/2014/main" id="{44ED9889-4EB7-C3E5-7B57-681AADF4CE2D}"/>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Espace réservé de la date 3">
            <a:extLst>
              <a:ext uri="{FF2B5EF4-FFF2-40B4-BE49-F238E27FC236}">
                <a16:creationId xmlns:a16="http://schemas.microsoft.com/office/drawing/2014/main" id="{7367FB33-5F1F-5CD0-AFBA-0E4867AB61A7}"/>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280040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44">
                                            <p:txEl>
                                              <p:pRg st="0" end="0"/>
                                            </p:txEl>
                                          </p:spTgt>
                                        </p:tgtEl>
                                        <p:attrNameLst>
                                          <p:attrName>style.visibility</p:attrName>
                                        </p:attrNameLst>
                                      </p:cBhvr>
                                      <p:to>
                                        <p:strVal val="visible"/>
                                      </p:to>
                                    </p:set>
                                    <p:animEffect transition="in" filter="fade">
                                      <p:cBhvr>
                                        <p:cTn id="7" dur="1000"/>
                                        <p:tgtEl>
                                          <p:spTgt spid="12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44">
                                            <p:txEl>
                                              <p:pRg st="2" end="2"/>
                                            </p:txEl>
                                          </p:spTgt>
                                        </p:tgtEl>
                                        <p:attrNameLst>
                                          <p:attrName>style.visibility</p:attrName>
                                        </p:attrNameLst>
                                      </p:cBhvr>
                                      <p:to>
                                        <p:strVal val="visible"/>
                                      </p:to>
                                    </p:set>
                                    <p:animEffect transition="in" filter="fade">
                                      <p:cBhvr>
                                        <p:cTn id="12" dur="1000"/>
                                        <p:tgtEl>
                                          <p:spTgt spid="124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44">
                                            <p:txEl>
                                              <p:pRg st="4" end="4"/>
                                            </p:txEl>
                                          </p:spTgt>
                                        </p:tgtEl>
                                        <p:attrNameLst>
                                          <p:attrName>style.visibility</p:attrName>
                                        </p:attrNameLst>
                                      </p:cBhvr>
                                      <p:to>
                                        <p:strVal val="visible"/>
                                      </p:to>
                                    </p:set>
                                    <p:animEffect transition="in" filter="fade">
                                      <p:cBhvr>
                                        <p:cTn id="17" dur="1000"/>
                                        <p:tgtEl>
                                          <p:spTgt spid="124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44">
                                            <p:txEl>
                                              <p:pRg st="6" end="6"/>
                                            </p:txEl>
                                          </p:spTgt>
                                        </p:tgtEl>
                                        <p:attrNameLst>
                                          <p:attrName>style.visibility</p:attrName>
                                        </p:attrNameLst>
                                      </p:cBhvr>
                                      <p:to>
                                        <p:strVal val="visible"/>
                                      </p:to>
                                    </p:set>
                                    <p:animEffect transition="in" filter="fade">
                                      <p:cBhvr>
                                        <p:cTn id="22" dur="1000"/>
                                        <p:tgtEl>
                                          <p:spTgt spid="124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44">
                                            <p:txEl>
                                              <p:pRg st="8" end="8"/>
                                            </p:txEl>
                                          </p:spTgt>
                                        </p:tgtEl>
                                        <p:attrNameLst>
                                          <p:attrName>style.visibility</p:attrName>
                                        </p:attrNameLst>
                                      </p:cBhvr>
                                      <p:to>
                                        <p:strVal val="visible"/>
                                      </p:to>
                                    </p:set>
                                    <p:animEffect transition="in" filter="fade">
                                      <p:cBhvr>
                                        <p:cTn id="27" dur="1000"/>
                                        <p:tgtEl>
                                          <p:spTgt spid="124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group of people posing for a photo&#10;&#10;Description automatically generated">
            <a:extLst>
              <a:ext uri="{FF2B5EF4-FFF2-40B4-BE49-F238E27FC236}">
                <a16:creationId xmlns:a16="http://schemas.microsoft.com/office/drawing/2014/main" id="{7DA703CB-F5DE-4245-8262-1E43F2AB087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345783"/>
            <a:ext cx="12192000" cy="3076755"/>
          </a:xfrm>
          <a:prstGeom prst="rect">
            <a:avLst/>
          </a:prstGeom>
        </p:spPr>
      </p:pic>
      <p:sp>
        <p:nvSpPr>
          <p:cNvPr id="1279" name="Shape 1279"/>
          <p:cNvSpPr>
            <a:spLocks noGrp="1"/>
          </p:cNvSpPr>
          <p:nvPr>
            <p:ph type="title"/>
          </p:nvPr>
        </p:nvSpPr>
        <p:spPr>
          <a:xfrm>
            <a:off x="442451" y="1173599"/>
            <a:ext cx="11306899" cy="1116850"/>
          </a:xfrm>
          <a:prstGeom prst="rect">
            <a:avLst/>
          </a:prstGeom>
        </p:spPr>
        <p:txBody>
          <a:bodyPr/>
          <a:lstStyle/>
          <a:p>
            <a:r>
              <a:rPr lang="pt-PT" noProof="0" dirty="0"/>
              <a:t>Oportunidades para a indústria, tecnologia </a:t>
            </a:r>
            <a:br>
              <a:rPr lang="pt-PT" noProof="0" dirty="0"/>
            </a:br>
            <a:r>
              <a:rPr lang="pt-PT" noProof="0" dirty="0"/>
              <a:t>e transferência de conhecimento</a:t>
            </a:r>
          </a:p>
        </p:txBody>
      </p:sp>
      <p:sp>
        <p:nvSpPr>
          <p:cNvPr id="1280" name="Shape 1280"/>
          <p:cNvSpPr>
            <a:spLocks noGrp="1"/>
          </p:cNvSpPr>
          <p:nvPr>
            <p:ph type="body" sz="quarter" idx="1"/>
          </p:nvPr>
        </p:nvSpPr>
        <p:spPr>
          <a:xfrm>
            <a:off x="442452" y="5253537"/>
            <a:ext cx="3670074" cy="1233374"/>
          </a:xfrm>
          <a:prstGeom prst="rect">
            <a:avLst/>
          </a:prstGeom>
        </p:spPr>
        <p:txBody>
          <a:bodyPr/>
          <a:lstStyle/>
          <a:p>
            <a:r>
              <a:rPr lang="pt-PT" noProof="0" dirty="0"/>
              <a:t>Mais de 40 empresas tecnológicas Portuguesas colaboram com o CERN</a:t>
            </a:r>
          </a:p>
          <a:p>
            <a:r>
              <a:rPr lang="pt-PT" noProof="0" dirty="0"/>
              <a:t>Mais de2.2 M CHF/ano</a:t>
            </a:r>
          </a:p>
        </p:txBody>
      </p:sp>
      <p:sp>
        <p:nvSpPr>
          <p:cNvPr id="1281" name="Shape 1281"/>
          <p:cNvSpPr>
            <a:spLocks noGrp="1"/>
          </p:cNvSpPr>
          <p:nvPr>
            <p:ph type="body" idx="14"/>
          </p:nvPr>
        </p:nvSpPr>
        <p:spPr>
          <a:xfrm>
            <a:off x="4409907" y="5253534"/>
            <a:ext cx="3377037" cy="1233374"/>
          </a:xfrm>
          <a:prstGeom prst="rect">
            <a:avLst/>
          </a:prstGeom>
          <a:extLst>
            <a:ext uri="{C572A759-6A51-4108-AA02-DFA0A04FC94B}">
              <ma14:wrappingTextBoxFlag xmlns="" xmlns:ma14="http://schemas.microsoft.com/office/mac/drawingml/2011/main" val="1"/>
            </a:ext>
          </a:extLst>
        </p:spPr>
        <p:txBody>
          <a:bodyPr/>
          <a:lstStyle/>
          <a:p>
            <a:pPr algn="ctr">
              <a:defRPr sz="1600">
                <a:solidFill>
                  <a:srgbClr val="FFFFFF"/>
                </a:solidFill>
              </a:defRPr>
            </a:pPr>
            <a:r>
              <a:rPr lang="pt-PT" noProof="0" dirty="0"/>
              <a:t>Forte participação em I&amp;D, </a:t>
            </a:r>
            <a:br>
              <a:rPr lang="pt-PT" noProof="0" dirty="0"/>
            </a:br>
            <a:r>
              <a:rPr lang="pt-PT" noProof="0" dirty="0"/>
              <a:t>para as próximas fases da </a:t>
            </a:r>
            <a:r>
              <a:rPr lang="pt-PT" noProof="0" dirty="0" err="1"/>
              <a:t>ESPP</a:t>
            </a:r>
            <a:r>
              <a:rPr lang="pt-PT" noProof="0" dirty="0"/>
              <a:t>, </a:t>
            </a:r>
          </a:p>
          <a:p>
            <a:pPr algn="ctr">
              <a:defRPr sz="1600">
                <a:solidFill>
                  <a:srgbClr val="FFFFFF"/>
                </a:solidFill>
              </a:defRPr>
            </a:pPr>
            <a:r>
              <a:rPr lang="pt-PT" noProof="0" dirty="0"/>
              <a:t>aceleradores e experiências</a:t>
            </a:r>
            <a:br>
              <a:rPr lang="pt-PT" noProof="0" dirty="0"/>
            </a:br>
            <a:r>
              <a:rPr lang="pt-PT" noProof="0" dirty="0"/>
              <a:t>FCC</a:t>
            </a:r>
          </a:p>
        </p:txBody>
      </p:sp>
      <p:sp>
        <p:nvSpPr>
          <p:cNvPr id="1282" name="Shape 1282"/>
          <p:cNvSpPr>
            <a:spLocks noGrp="1"/>
          </p:cNvSpPr>
          <p:nvPr>
            <p:ph type="body" idx="15"/>
          </p:nvPr>
        </p:nvSpPr>
        <p:spPr>
          <a:xfrm>
            <a:off x="8084325" y="5253537"/>
            <a:ext cx="3665025" cy="1233372"/>
          </a:xfrm>
          <a:prstGeom prst="rect">
            <a:avLst/>
          </a:prstGeom>
          <a:extLst>
            <a:ext uri="{C572A759-6A51-4108-AA02-DFA0A04FC94B}">
              <ma14:wrappingTextBoxFlag xmlns="" xmlns:ma14="http://schemas.microsoft.com/office/mac/drawingml/2011/main" val="1"/>
            </a:ext>
          </a:extLst>
        </p:spPr>
        <p:txBody>
          <a:bodyPr/>
          <a:lstStyle/>
          <a:p>
            <a:pPr algn="ctr">
              <a:defRPr sz="1600">
                <a:solidFill>
                  <a:srgbClr val="FFFFFF"/>
                </a:solidFill>
              </a:defRPr>
            </a:pPr>
            <a:r>
              <a:rPr lang="pt-PT" noProof="0" dirty="0"/>
              <a:t>Forte participação em I&amp;D para aplicações médicas</a:t>
            </a:r>
          </a:p>
          <a:p>
            <a:pPr algn="ctr">
              <a:defRPr sz="1600">
                <a:solidFill>
                  <a:srgbClr val="FFFFFF"/>
                </a:solidFill>
              </a:defRPr>
            </a:pPr>
            <a:r>
              <a:rPr lang="pt-PT" noProof="0" dirty="0"/>
              <a:t>  Imagiologia, Terapia com partículas</a:t>
            </a:r>
          </a:p>
        </p:txBody>
      </p:sp>
      <p:grpSp>
        <p:nvGrpSpPr>
          <p:cNvPr id="1285" name="Group 1285"/>
          <p:cNvGrpSpPr/>
          <p:nvPr/>
        </p:nvGrpSpPr>
        <p:grpSpPr>
          <a:xfrm>
            <a:off x="4742117" y="177395"/>
            <a:ext cx="2709698" cy="771213"/>
            <a:chOff x="0" y="0"/>
            <a:chExt cx="2709697" cy="771211"/>
          </a:xfrm>
        </p:grpSpPr>
        <p:pic>
          <p:nvPicPr>
            <p:cNvPr id="1283" name="image1.pd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8786"/>
              <a:ext cx="1113739" cy="752426"/>
            </a:xfrm>
            <a:prstGeom prst="rect">
              <a:avLst/>
            </a:prstGeom>
            <a:ln w="12700" cap="flat">
              <a:noFill/>
              <a:miter lim="400000"/>
            </a:ln>
            <a:effectLst/>
          </p:spPr>
        </p:pic>
        <p:pic>
          <p:nvPicPr>
            <p:cNvPr id="1284" name="image2.pdf"/>
            <p:cNvPicPr>
              <a:picLocks noChangeAspect="1"/>
            </p:cNvPicPr>
            <p:nvPr/>
          </p:nvPicPr>
          <p:blipFill>
            <a:blip r:embed="rId5"/>
            <a:stretch>
              <a:fillRect/>
            </a:stretch>
          </p:blipFill>
          <p:spPr>
            <a:xfrm>
              <a:off x="1552605" y="-1"/>
              <a:ext cx="1157093" cy="768858"/>
            </a:xfrm>
            <a:prstGeom prst="rect">
              <a:avLst/>
            </a:prstGeom>
            <a:ln w="12700" cap="flat">
              <a:noFill/>
              <a:miter lim="400000"/>
            </a:ln>
            <a:effectLst/>
          </p:spPr>
        </p:pic>
      </p:grpSp>
      <p:sp>
        <p:nvSpPr>
          <p:cNvPr id="13" name="Shape 1247">
            <a:extLst>
              <a:ext uri="{FF2B5EF4-FFF2-40B4-BE49-F238E27FC236}">
                <a16:creationId xmlns:a16="http://schemas.microsoft.com/office/drawing/2014/main" id="{4D5EEF30-C3DE-4374-A460-41D0E0DF19DC}"/>
              </a:ext>
            </a:extLst>
          </p:cNvPr>
          <p:cNvSpPr/>
          <p:nvPr/>
        </p:nvSpPr>
        <p:spPr>
          <a:xfrm>
            <a:off x="119525" y="2112371"/>
            <a:ext cx="11952950" cy="24622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000"/>
            </a:lvl1pPr>
          </a:lstStyle>
          <a:p>
            <a:pPr algn="ctr"/>
            <a:r>
              <a:rPr lang="pt-PT" noProof="0" dirty="0"/>
              <a:t>Set 2019 : visita do Ministro da Ciência, e de outros membros do Governo, da Academia, e da Indústria; juntos com os professores do Programa em Língua Portuguesa, em formação no CERN nesse momento</a:t>
            </a:r>
          </a:p>
        </p:txBody>
      </p:sp>
      <p:sp>
        <p:nvSpPr>
          <p:cNvPr id="3" name="Espace réservé du pied de page 4">
            <a:extLst>
              <a:ext uri="{FF2B5EF4-FFF2-40B4-BE49-F238E27FC236}">
                <a16:creationId xmlns:a16="http://schemas.microsoft.com/office/drawing/2014/main" id="{FCEA19DD-C4D1-1EE2-3925-DFDF6D5C5F03}"/>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4" name="Espace réservé du numéro de diapositive 5">
            <a:extLst>
              <a:ext uri="{FF2B5EF4-FFF2-40B4-BE49-F238E27FC236}">
                <a16:creationId xmlns:a16="http://schemas.microsoft.com/office/drawing/2014/main" id="{671D0153-2453-E559-7886-5CBA48B218AB}"/>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21</a:t>
            </a:fld>
            <a:endParaRPr lang="pt-PT" noProof="0" dirty="0"/>
          </a:p>
        </p:txBody>
      </p:sp>
      <p:cxnSp>
        <p:nvCxnSpPr>
          <p:cNvPr id="5" name="Connecteur droit 12">
            <a:extLst>
              <a:ext uri="{FF2B5EF4-FFF2-40B4-BE49-F238E27FC236}">
                <a16:creationId xmlns:a16="http://schemas.microsoft.com/office/drawing/2014/main" id="{7CAF3C80-9083-3583-FCEB-0C352F7D83F2}"/>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e la date 3">
            <a:extLst>
              <a:ext uri="{FF2B5EF4-FFF2-40B4-BE49-F238E27FC236}">
                <a16:creationId xmlns:a16="http://schemas.microsoft.com/office/drawing/2014/main" id="{9AEDE9A1-4AB3-97E6-A96D-927C089F9926}"/>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2837920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80">
                                            <p:bg/>
                                          </p:spTgt>
                                        </p:tgtEl>
                                        <p:attrNameLst>
                                          <p:attrName>style.visibility</p:attrName>
                                        </p:attrNameLst>
                                      </p:cBhvr>
                                      <p:to>
                                        <p:strVal val="visible"/>
                                      </p:to>
                                    </p:set>
                                    <p:animEffect transition="in" filter="fade">
                                      <p:cBhvr>
                                        <p:cTn id="7" dur="500"/>
                                        <p:tgtEl>
                                          <p:spTgt spid="128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0">
                                            <p:txEl>
                                              <p:pRg st="0" end="0"/>
                                            </p:txEl>
                                          </p:spTgt>
                                        </p:tgtEl>
                                        <p:attrNameLst>
                                          <p:attrName>style.visibility</p:attrName>
                                        </p:attrNameLst>
                                      </p:cBhvr>
                                      <p:to>
                                        <p:strVal val="visible"/>
                                      </p:to>
                                    </p:set>
                                    <p:animEffect transition="in" filter="fade">
                                      <p:cBhvr>
                                        <p:cTn id="10" dur="500"/>
                                        <p:tgtEl>
                                          <p:spTgt spid="128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80">
                                            <p:txEl>
                                              <p:pRg st="1" end="1"/>
                                            </p:txEl>
                                          </p:spTgt>
                                        </p:tgtEl>
                                        <p:attrNameLst>
                                          <p:attrName>style.visibility</p:attrName>
                                        </p:attrNameLst>
                                      </p:cBhvr>
                                      <p:to>
                                        <p:strVal val="visible"/>
                                      </p:to>
                                    </p:set>
                                    <p:animEffect transition="in" filter="fade">
                                      <p:cBhvr>
                                        <p:cTn id="13" dur="500"/>
                                        <p:tgtEl>
                                          <p:spTgt spid="1280">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81">
                                            <p:bg/>
                                          </p:spTgt>
                                        </p:tgtEl>
                                        <p:attrNameLst>
                                          <p:attrName>style.visibility</p:attrName>
                                        </p:attrNameLst>
                                      </p:cBhvr>
                                      <p:to>
                                        <p:strVal val="visible"/>
                                      </p:to>
                                    </p:set>
                                    <p:animEffect transition="in" filter="fade">
                                      <p:cBhvr>
                                        <p:cTn id="18" dur="500"/>
                                        <p:tgtEl>
                                          <p:spTgt spid="1281">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81">
                                            <p:txEl>
                                              <p:pRg st="0" end="0"/>
                                            </p:txEl>
                                          </p:spTgt>
                                        </p:tgtEl>
                                        <p:attrNameLst>
                                          <p:attrName>style.visibility</p:attrName>
                                        </p:attrNameLst>
                                      </p:cBhvr>
                                      <p:to>
                                        <p:strVal val="visible"/>
                                      </p:to>
                                    </p:set>
                                    <p:animEffect transition="in" filter="fade">
                                      <p:cBhvr>
                                        <p:cTn id="21" dur="500"/>
                                        <p:tgtEl>
                                          <p:spTgt spid="1281">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81">
                                            <p:txEl>
                                              <p:pRg st="1" end="1"/>
                                            </p:txEl>
                                          </p:spTgt>
                                        </p:tgtEl>
                                        <p:attrNameLst>
                                          <p:attrName>style.visibility</p:attrName>
                                        </p:attrNameLst>
                                      </p:cBhvr>
                                      <p:to>
                                        <p:strVal val="visible"/>
                                      </p:to>
                                    </p:set>
                                    <p:animEffect transition="in" filter="fade">
                                      <p:cBhvr>
                                        <p:cTn id="24" dur="500"/>
                                        <p:tgtEl>
                                          <p:spTgt spid="1281">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82">
                                            <p:bg/>
                                          </p:spTgt>
                                        </p:tgtEl>
                                        <p:attrNameLst>
                                          <p:attrName>style.visibility</p:attrName>
                                        </p:attrNameLst>
                                      </p:cBhvr>
                                      <p:to>
                                        <p:strVal val="visible"/>
                                      </p:to>
                                    </p:set>
                                    <p:animEffect transition="in" filter="fade">
                                      <p:cBhvr>
                                        <p:cTn id="29" dur="500"/>
                                        <p:tgtEl>
                                          <p:spTgt spid="1282">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82">
                                            <p:txEl>
                                              <p:pRg st="0" end="0"/>
                                            </p:txEl>
                                          </p:spTgt>
                                        </p:tgtEl>
                                        <p:attrNameLst>
                                          <p:attrName>style.visibility</p:attrName>
                                        </p:attrNameLst>
                                      </p:cBhvr>
                                      <p:to>
                                        <p:strVal val="visible"/>
                                      </p:to>
                                    </p:set>
                                    <p:animEffect transition="in" filter="fade">
                                      <p:cBhvr>
                                        <p:cTn id="32" dur="500"/>
                                        <p:tgtEl>
                                          <p:spTgt spid="1282">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82">
                                            <p:txEl>
                                              <p:pRg st="1" end="1"/>
                                            </p:txEl>
                                          </p:spTgt>
                                        </p:tgtEl>
                                        <p:attrNameLst>
                                          <p:attrName>style.visibility</p:attrName>
                                        </p:attrNameLst>
                                      </p:cBhvr>
                                      <p:to>
                                        <p:strVal val="visible"/>
                                      </p:to>
                                    </p:set>
                                    <p:animEffect transition="in" filter="fade">
                                      <p:cBhvr>
                                        <p:cTn id="35" dur="500"/>
                                        <p:tgtEl>
                                          <p:spTgt spid="128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 grpId="0" uiExpand="1" build="p" animBg="1"/>
      <p:bldP spid="1281" grpId="0" uiExpand="1" build="p" animBg="1"/>
      <p:bldP spid="1282" grpId="0" uiExpand="1"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people posing for a photo&#10;&#10;Description automatically generated">
            <a:extLst>
              <a:ext uri="{FF2B5EF4-FFF2-40B4-BE49-F238E27FC236}">
                <a16:creationId xmlns:a16="http://schemas.microsoft.com/office/drawing/2014/main" id="{573C69D3-9FB5-9340-ABE3-803171FCAF02}"/>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a:off x="2189604" y="1654186"/>
            <a:ext cx="8816196" cy="3807295"/>
          </a:xfrm>
          <a:prstGeom prst="rect">
            <a:avLst/>
          </a:prstGeom>
        </p:spPr>
      </p:pic>
      <p:sp>
        <p:nvSpPr>
          <p:cNvPr id="1294" name="Shape 1294"/>
          <p:cNvSpPr>
            <a:spLocks noGrp="1"/>
          </p:cNvSpPr>
          <p:nvPr>
            <p:ph type="body" sz="quarter" idx="1"/>
          </p:nvPr>
        </p:nvSpPr>
        <p:spPr>
          <a:xfrm>
            <a:off x="159026" y="5520608"/>
            <a:ext cx="4324448" cy="1301125"/>
          </a:xfrm>
          <a:prstGeom prst="rect">
            <a:avLst/>
          </a:prstGeom>
        </p:spPr>
        <p:txBody>
          <a:bodyPr>
            <a:noAutofit/>
          </a:bodyPr>
          <a:lstStyle/>
          <a:p>
            <a:pPr marL="0" lvl="1" indent="0">
              <a:spcBef>
                <a:spcPts val="1000"/>
              </a:spcBef>
              <a:buSzTx/>
              <a:buNone/>
            </a:pPr>
            <a:r>
              <a:rPr lang="pt-PT" sz="1400" noProof="0" dirty="0"/>
              <a:t>Excelente programa FCT de formação de engenheiros</a:t>
            </a:r>
            <a:br>
              <a:rPr lang="pt-PT" sz="1400" noProof="0" dirty="0"/>
            </a:br>
            <a:r>
              <a:rPr lang="pt-PT" sz="1400" noProof="0" dirty="0"/>
              <a:t>&gt; 200 estágios de 2 anos (1996 – 2022)</a:t>
            </a:r>
          </a:p>
          <a:p>
            <a:pPr marL="0" lvl="1" indent="0">
              <a:spcBef>
                <a:spcPts val="1000"/>
              </a:spcBef>
              <a:buSzTx/>
              <a:buNone/>
            </a:pPr>
            <a:r>
              <a:rPr lang="pt-PT" sz="1400" noProof="0" dirty="0"/>
              <a:t>Contribuição importante de </a:t>
            </a:r>
            <a:br>
              <a:rPr lang="pt-PT" sz="1400" noProof="0" dirty="0"/>
            </a:br>
            <a:r>
              <a:rPr lang="pt-PT" sz="1400" noProof="0" dirty="0"/>
              <a:t>~ 90 IST Project </a:t>
            </a:r>
            <a:r>
              <a:rPr lang="pt-PT" sz="1400" noProof="0" dirty="0" err="1"/>
              <a:t>Associates</a:t>
            </a:r>
            <a:r>
              <a:rPr lang="pt-PT" sz="1400" noProof="0" dirty="0"/>
              <a:t> (2016 – 2022)</a:t>
            </a:r>
          </a:p>
        </p:txBody>
      </p:sp>
      <p:sp>
        <p:nvSpPr>
          <p:cNvPr id="1295" name="Shape 1295"/>
          <p:cNvSpPr>
            <a:spLocks noGrp="1"/>
          </p:cNvSpPr>
          <p:nvPr>
            <p:ph type="body" idx="14"/>
          </p:nvPr>
        </p:nvSpPr>
        <p:spPr>
          <a:xfrm>
            <a:off x="4606204" y="5521280"/>
            <a:ext cx="3586685" cy="1301123"/>
          </a:xfrm>
          <a:prstGeom prst="rect">
            <a:avLst/>
          </a:prstGeom>
          <a:extLst>
            <a:ext uri="{C572A759-6A51-4108-AA02-DFA0A04FC94B}">
              <ma14:wrappingTextBoxFlag xmlns:ma14="http://schemas.microsoft.com/office/mac/drawingml/2011/main" xmlns="" val="1"/>
            </a:ext>
          </a:extLst>
        </p:spPr>
        <p:txBody>
          <a:bodyPr>
            <a:normAutofit/>
          </a:bodyPr>
          <a:lstStyle/>
          <a:p>
            <a:pPr algn="ctr">
              <a:defRPr sz="1600">
                <a:solidFill>
                  <a:srgbClr val="FFFFFF"/>
                </a:solidFill>
              </a:defRPr>
            </a:pPr>
            <a:r>
              <a:rPr lang="pt-PT" sz="1400" noProof="0" dirty="0"/>
              <a:t>Escola anual de Professores em Língua Portuguesa, com enorme sucesso</a:t>
            </a:r>
          </a:p>
          <a:p>
            <a:pPr algn="ctr">
              <a:defRPr sz="1600">
                <a:solidFill>
                  <a:srgbClr val="FFFFFF"/>
                </a:solidFill>
              </a:defRPr>
            </a:pPr>
            <a:r>
              <a:rPr lang="pt-PT" sz="1400" noProof="0" dirty="0"/>
              <a:t>819 profs. desde 2007, </a:t>
            </a:r>
            <a:br>
              <a:rPr lang="pt-PT" sz="1400" noProof="0" dirty="0"/>
            </a:br>
            <a:r>
              <a:rPr lang="pt-PT" sz="1400" noProof="0" dirty="0"/>
              <a:t>de Portugal, Brasil, PALOP, Timor Leste</a:t>
            </a:r>
          </a:p>
        </p:txBody>
      </p:sp>
      <p:sp>
        <p:nvSpPr>
          <p:cNvPr id="1296" name="Shape 1296"/>
          <p:cNvSpPr>
            <a:spLocks noGrp="1"/>
          </p:cNvSpPr>
          <p:nvPr>
            <p:ph type="body" idx="15"/>
          </p:nvPr>
        </p:nvSpPr>
        <p:spPr>
          <a:xfrm>
            <a:off x="8315619" y="5520612"/>
            <a:ext cx="3753651" cy="1301121"/>
          </a:xfrm>
          <a:prstGeom prst="rect">
            <a:avLst/>
          </a:prstGeom>
          <a:extLst>
            <a:ext uri="{C572A759-6A51-4108-AA02-DFA0A04FC94B}">
              <ma14:wrappingTextBoxFlag xmlns:ma14="http://schemas.microsoft.com/office/mac/drawingml/2011/main" xmlns="" val="1"/>
            </a:ext>
          </a:extLst>
        </p:spPr>
        <p:txBody>
          <a:bodyPr>
            <a:normAutofit/>
          </a:bodyPr>
          <a:lstStyle/>
          <a:p>
            <a:pPr algn="ctr">
              <a:defRPr sz="1600">
                <a:solidFill>
                  <a:srgbClr val="FFFFFF"/>
                </a:solidFill>
              </a:defRPr>
            </a:pPr>
            <a:r>
              <a:rPr lang="pt-PT" sz="1400" noProof="0" dirty="0"/>
              <a:t>Grande participação nas Masterclasses em Física de Partículas (</a:t>
            </a:r>
            <a:r>
              <a:rPr lang="pt-PT" sz="1400" noProof="0" dirty="0" err="1"/>
              <a:t>IPPOG</a:t>
            </a:r>
            <a:r>
              <a:rPr lang="pt-PT" sz="1400" noProof="0" dirty="0"/>
              <a:t>) e nas visitas de Escolas ao CERN</a:t>
            </a:r>
          </a:p>
          <a:p>
            <a:pPr algn="ctr">
              <a:defRPr sz="1600">
                <a:solidFill>
                  <a:srgbClr val="FFFFFF"/>
                </a:solidFill>
              </a:defRPr>
            </a:pPr>
            <a:r>
              <a:rPr lang="pt-PT" sz="1400" noProof="0" dirty="0"/>
              <a:t>Mais de 20 000 estudantes desde 2005</a:t>
            </a:r>
          </a:p>
        </p:txBody>
      </p:sp>
      <p:grpSp>
        <p:nvGrpSpPr>
          <p:cNvPr id="1299" name="Group 1299"/>
          <p:cNvGrpSpPr/>
          <p:nvPr/>
        </p:nvGrpSpPr>
        <p:grpSpPr>
          <a:xfrm>
            <a:off x="4742117" y="177395"/>
            <a:ext cx="2709698" cy="771213"/>
            <a:chOff x="0" y="0"/>
            <a:chExt cx="2709697" cy="771211"/>
          </a:xfrm>
        </p:grpSpPr>
        <p:pic>
          <p:nvPicPr>
            <p:cNvPr id="1297" name="image1.pdf"/>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8786"/>
              <a:ext cx="1113739" cy="752426"/>
            </a:xfrm>
            <a:prstGeom prst="rect">
              <a:avLst/>
            </a:prstGeom>
            <a:ln w="12700" cap="flat">
              <a:noFill/>
              <a:miter lim="400000"/>
            </a:ln>
            <a:effectLst/>
          </p:spPr>
        </p:pic>
        <p:pic>
          <p:nvPicPr>
            <p:cNvPr id="1298" name="image2.pdf"/>
            <p:cNvPicPr>
              <a:picLocks noChangeAspect="1"/>
            </p:cNvPicPr>
            <p:nvPr/>
          </p:nvPicPr>
          <p:blipFill>
            <a:blip r:embed="rId6"/>
            <a:stretch>
              <a:fillRect/>
            </a:stretch>
          </p:blipFill>
          <p:spPr>
            <a:xfrm>
              <a:off x="1552605" y="-1"/>
              <a:ext cx="1157093" cy="768858"/>
            </a:xfrm>
            <a:prstGeom prst="rect">
              <a:avLst/>
            </a:prstGeom>
            <a:ln w="12700" cap="flat">
              <a:noFill/>
              <a:miter lim="400000"/>
            </a:ln>
            <a:effectLst/>
          </p:spPr>
        </p:pic>
      </p:grpSp>
      <p:sp>
        <p:nvSpPr>
          <p:cNvPr id="13" name="Shape 1247">
            <a:extLst>
              <a:ext uri="{FF2B5EF4-FFF2-40B4-BE49-F238E27FC236}">
                <a16:creationId xmlns:a16="http://schemas.microsoft.com/office/drawing/2014/main" id="{8292A40A-A7C6-4BA2-9BB2-3762BD25279A}"/>
              </a:ext>
            </a:extLst>
          </p:cNvPr>
          <p:cNvSpPr/>
          <p:nvPr/>
        </p:nvSpPr>
        <p:spPr>
          <a:xfrm>
            <a:off x="93519" y="1593804"/>
            <a:ext cx="2096085" cy="400110"/>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000"/>
            </a:lvl1pPr>
          </a:lstStyle>
          <a:p>
            <a:r>
              <a:rPr lang="pt-PT" noProof="0" dirty="0"/>
              <a:t>Set 2023 : Escola de </a:t>
            </a:r>
          </a:p>
          <a:p>
            <a:r>
              <a:rPr lang="pt-PT" noProof="0" dirty="0"/>
              <a:t>Professores em Língua Portuguesa</a:t>
            </a:r>
          </a:p>
        </p:txBody>
      </p:sp>
      <p:sp>
        <p:nvSpPr>
          <p:cNvPr id="1293" name="Shape 1293"/>
          <p:cNvSpPr>
            <a:spLocks noGrp="1"/>
          </p:cNvSpPr>
          <p:nvPr>
            <p:ph type="title"/>
          </p:nvPr>
        </p:nvSpPr>
        <p:spPr>
          <a:xfrm>
            <a:off x="2973592" y="1173599"/>
            <a:ext cx="6262932" cy="415498"/>
          </a:xfrm>
          <a:prstGeom prst="rect">
            <a:avLst/>
          </a:prstGeom>
        </p:spPr>
        <p:txBody>
          <a:bodyPr wrap="none">
            <a:spAutoFit/>
          </a:bodyPr>
          <a:lstStyle/>
          <a:p>
            <a:r>
              <a:rPr lang="pt-PT" noProof="0" dirty="0"/>
              <a:t>Formação, educação e divulgação</a:t>
            </a:r>
          </a:p>
        </p:txBody>
      </p:sp>
      <p:sp>
        <p:nvSpPr>
          <p:cNvPr id="5" name="Espace réservé du pied de page 4">
            <a:extLst>
              <a:ext uri="{FF2B5EF4-FFF2-40B4-BE49-F238E27FC236}">
                <a16:creationId xmlns:a16="http://schemas.microsoft.com/office/drawing/2014/main" id="{F3A3DF87-EB1C-66BC-8EA8-7499605FA8F3}"/>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6" name="Espace réservé du numéro de diapositive 5">
            <a:extLst>
              <a:ext uri="{FF2B5EF4-FFF2-40B4-BE49-F238E27FC236}">
                <a16:creationId xmlns:a16="http://schemas.microsoft.com/office/drawing/2014/main" id="{E2D33A44-1CDC-E198-AC07-FF4432EE6CFA}"/>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22</a:t>
            </a:fld>
            <a:endParaRPr lang="pt-PT" noProof="0" dirty="0"/>
          </a:p>
        </p:txBody>
      </p:sp>
      <p:cxnSp>
        <p:nvCxnSpPr>
          <p:cNvPr id="7" name="Connecteur droit 12">
            <a:extLst>
              <a:ext uri="{FF2B5EF4-FFF2-40B4-BE49-F238E27FC236}">
                <a16:creationId xmlns:a16="http://schemas.microsoft.com/office/drawing/2014/main" id="{D43159D3-DA5E-7720-17B6-5E4AB2B995D2}"/>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Espace réservé de la date 3">
            <a:extLst>
              <a:ext uri="{FF2B5EF4-FFF2-40B4-BE49-F238E27FC236}">
                <a16:creationId xmlns:a16="http://schemas.microsoft.com/office/drawing/2014/main" id="{3AA35BEF-FE54-3098-4FA9-A81C513D9DCA}"/>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1 </a:t>
            </a:r>
            <a:r>
              <a:rPr lang="pt-PT" noProof="0" dirty="0" err="1"/>
              <a:t>Sep</a:t>
            </a:r>
            <a:r>
              <a:rPr lang="pt-PT" noProof="0" dirty="0"/>
              <a:t> 2024</a:t>
            </a:r>
          </a:p>
        </p:txBody>
      </p:sp>
      <p:pic>
        <p:nvPicPr>
          <p:cNvPr id="11" name="Picture 10">
            <a:extLst>
              <a:ext uri="{FF2B5EF4-FFF2-40B4-BE49-F238E27FC236}">
                <a16:creationId xmlns:a16="http://schemas.microsoft.com/office/drawing/2014/main" id="{3A93B513-047E-7A3D-8B91-A7B3D6769B2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963" t="1430" r="1438" b="2449"/>
          <a:stretch/>
        </p:blipFill>
        <p:spPr>
          <a:xfrm>
            <a:off x="159026" y="2045471"/>
            <a:ext cx="1832508" cy="928704"/>
          </a:xfrm>
          <a:prstGeom prst="rect">
            <a:avLst/>
          </a:prstGeom>
        </p:spPr>
      </p:pic>
    </p:spTree>
    <p:extLst>
      <p:ext uri="{BB962C8B-B14F-4D97-AF65-F5344CB8AC3E}">
        <p14:creationId xmlns:p14="http://schemas.microsoft.com/office/powerpoint/2010/main" val="273610432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94">
                                            <p:bg/>
                                          </p:spTgt>
                                        </p:tgtEl>
                                        <p:attrNameLst>
                                          <p:attrName>style.visibility</p:attrName>
                                        </p:attrNameLst>
                                      </p:cBhvr>
                                      <p:to>
                                        <p:strVal val="visible"/>
                                      </p:to>
                                    </p:set>
                                    <p:animEffect transition="in" filter="fade">
                                      <p:cBhvr>
                                        <p:cTn id="7" dur="500"/>
                                        <p:tgtEl>
                                          <p:spTgt spid="129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94">
                                            <p:txEl>
                                              <p:pRg st="0" end="0"/>
                                            </p:txEl>
                                          </p:spTgt>
                                        </p:tgtEl>
                                        <p:attrNameLst>
                                          <p:attrName>style.visibility</p:attrName>
                                        </p:attrNameLst>
                                      </p:cBhvr>
                                      <p:to>
                                        <p:strVal val="visible"/>
                                      </p:to>
                                    </p:set>
                                    <p:animEffect transition="in" filter="fade">
                                      <p:cBhvr>
                                        <p:cTn id="10" dur="500"/>
                                        <p:tgtEl>
                                          <p:spTgt spid="129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94">
                                            <p:txEl>
                                              <p:pRg st="1" end="1"/>
                                            </p:txEl>
                                          </p:spTgt>
                                        </p:tgtEl>
                                        <p:attrNameLst>
                                          <p:attrName>style.visibility</p:attrName>
                                        </p:attrNameLst>
                                      </p:cBhvr>
                                      <p:to>
                                        <p:strVal val="visible"/>
                                      </p:to>
                                    </p:set>
                                    <p:animEffect transition="in" filter="fade">
                                      <p:cBhvr>
                                        <p:cTn id="13" dur="500"/>
                                        <p:tgtEl>
                                          <p:spTgt spid="129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95">
                                            <p:bg/>
                                          </p:spTgt>
                                        </p:tgtEl>
                                        <p:attrNameLst>
                                          <p:attrName>style.visibility</p:attrName>
                                        </p:attrNameLst>
                                      </p:cBhvr>
                                      <p:to>
                                        <p:strVal val="visible"/>
                                      </p:to>
                                    </p:set>
                                    <p:animEffect transition="in" filter="fade">
                                      <p:cBhvr>
                                        <p:cTn id="18" dur="500"/>
                                        <p:tgtEl>
                                          <p:spTgt spid="129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95">
                                            <p:txEl>
                                              <p:pRg st="0" end="0"/>
                                            </p:txEl>
                                          </p:spTgt>
                                        </p:tgtEl>
                                        <p:attrNameLst>
                                          <p:attrName>style.visibility</p:attrName>
                                        </p:attrNameLst>
                                      </p:cBhvr>
                                      <p:to>
                                        <p:strVal val="visible"/>
                                      </p:to>
                                    </p:set>
                                    <p:animEffect transition="in" filter="fade">
                                      <p:cBhvr>
                                        <p:cTn id="21" dur="500"/>
                                        <p:tgtEl>
                                          <p:spTgt spid="129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95">
                                            <p:txEl>
                                              <p:pRg st="1" end="1"/>
                                            </p:txEl>
                                          </p:spTgt>
                                        </p:tgtEl>
                                        <p:attrNameLst>
                                          <p:attrName>style.visibility</p:attrName>
                                        </p:attrNameLst>
                                      </p:cBhvr>
                                      <p:to>
                                        <p:strVal val="visible"/>
                                      </p:to>
                                    </p:set>
                                    <p:animEffect transition="in" filter="fade">
                                      <p:cBhvr>
                                        <p:cTn id="24" dur="500"/>
                                        <p:tgtEl>
                                          <p:spTgt spid="129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96">
                                            <p:bg/>
                                          </p:spTgt>
                                        </p:tgtEl>
                                        <p:attrNameLst>
                                          <p:attrName>style.visibility</p:attrName>
                                        </p:attrNameLst>
                                      </p:cBhvr>
                                      <p:to>
                                        <p:strVal val="visible"/>
                                      </p:to>
                                    </p:set>
                                    <p:animEffect transition="in" filter="fade">
                                      <p:cBhvr>
                                        <p:cTn id="29" dur="500"/>
                                        <p:tgtEl>
                                          <p:spTgt spid="129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96">
                                            <p:txEl>
                                              <p:pRg st="0" end="0"/>
                                            </p:txEl>
                                          </p:spTgt>
                                        </p:tgtEl>
                                        <p:attrNameLst>
                                          <p:attrName>style.visibility</p:attrName>
                                        </p:attrNameLst>
                                      </p:cBhvr>
                                      <p:to>
                                        <p:strVal val="visible"/>
                                      </p:to>
                                    </p:set>
                                    <p:animEffect transition="in" filter="fade">
                                      <p:cBhvr>
                                        <p:cTn id="32" dur="500"/>
                                        <p:tgtEl>
                                          <p:spTgt spid="129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96">
                                            <p:txEl>
                                              <p:pRg st="1" end="1"/>
                                            </p:txEl>
                                          </p:spTgt>
                                        </p:tgtEl>
                                        <p:attrNameLst>
                                          <p:attrName>style.visibility</p:attrName>
                                        </p:attrNameLst>
                                      </p:cBhvr>
                                      <p:to>
                                        <p:strVal val="visible"/>
                                      </p:to>
                                    </p:set>
                                    <p:animEffect transition="in" filter="fade">
                                      <p:cBhvr>
                                        <p:cTn id="35" dur="500"/>
                                        <p:tgtEl>
                                          <p:spTgt spid="129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4" grpId="0" uiExpand="1" build="p" animBg="1"/>
      <p:bldP spid="1295" grpId="0" uiExpand="1" build="p" animBg="1"/>
      <p:bldP spid="1296" grpId="0" uiExpand="1"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373361-BB2A-5B41-355B-6A34BCFB04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0" y="208724"/>
            <a:ext cx="12191980" cy="6649276"/>
          </a:xfrm>
          <a:prstGeom prst="rect">
            <a:avLst/>
          </a:prstGeom>
          <a:noFill/>
        </p:spPr>
      </p:pic>
      <p:pic>
        <p:nvPicPr>
          <p:cNvPr id="2050" name="Picture 2">
            <a:extLst>
              <a:ext uri="{FF2B5EF4-FFF2-40B4-BE49-F238E27FC236}">
                <a16:creationId xmlns:a16="http://schemas.microsoft.com/office/drawing/2014/main" id="{A8D104DC-A0DE-A9A7-F3B3-3FBB45AE66DB}"/>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302267" y="606491"/>
            <a:ext cx="1744332" cy="1735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116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pt-PT" noProof="0" smtClean="0"/>
              <a:pPr/>
              <a:t>24</a:t>
            </a:fld>
            <a:endParaRPr lang="pt-PT" noProof="0"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1835231"/>
            <a:ext cx="3372146" cy="1200329"/>
          </a:xfrm>
          <a:prstGeom prst="rect">
            <a:avLst/>
          </a:prstGeom>
          <a:noFill/>
        </p:spPr>
        <p:txBody>
          <a:bodyPr wrap="square" rtlCol="0">
            <a:spAutoFit/>
          </a:bodyPr>
          <a:lstStyle/>
          <a:p>
            <a:pPr algn="ctr"/>
            <a:r>
              <a:rPr lang="pt-PT" sz="3600" noProof="0" dirty="0">
                <a:solidFill>
                  <a:schemeClr val="bg1"/>
                </a:solidFill>
                <a:latin typeface="Arial" charset="0"/>
                <a:ea typeface="Arial" charset="0"/>
                <a:cs typeface="Arial" charset="0"/>
              </a:rPr>
              <a:t>industrial </a:t>
            </a:r>
            <a:r>
              <a:rPr lang="pt-PT" sz="3600" noProof="0" dirty="0" err="1">
                <a:solidFill>
                  <a:schemeClr val="bg1"/>
                </a:solidFill>
                <a:latin typeface="Arial" charset="0"/>
                <a:ea typeface="Arial" charset="0"/>
                <a:cs typeface="Arial" charset="0"/>
              </a:rPr>
              <a:t>return</a:t>
            </a:r>
            <a:endParaRPr lang="pt-PT" sz="3600" noProof="0" dirty="0">
              <a:solidFill>
                <a:schemeClr val="bg1"/>
              </a:solidFill>
              <a:latin typeface="Arial" charset="0"/>
              <a:ea typeface="Arial" charset="0"/>
              <a:cs typeface="Arial" charset="0"/>
            </a:endParaRPr>
          </a:p>
          <a:p>
            <a:pPr algn="ctr"/>
            <a:r>
              <a:rPr lang="pt-PT" sz="3600" noProof="0" dirty="0">
                <a:solidFill>
                  <a:schemeClr val="bg1"/>
                </a:solidFill>
                <a:latin typeface="Arial" charset="0"/>
                <a:ea typeface="Arial" charset="0"/>
                <a:cs typeface="Arial" charset="0"/>
              </a:rPr>
              <a:t>Portugal</a:t>
            </a: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grpSp>
      <p:sp>
        <p:nvSpPr>
          <p:cNvPr id="19" name="Footer Placeholder 4">
            <a:extLst>
              <a:ext uri="{FF2B5EF4-FFF2-40B4-BE49-F238E27FC236}">
                <a16:creationId xmlns:a16="http://schemas.microsoft.com/office/drawing/2014/main" id="{8594D272-F78A-220D-EF08-5057EF7D7A7F}"/>
              </a:ext>
            </a:extLst>
          </p:cNvPr>
          <p:cNvSpPr txBox="1">
            <a:spLocks/>
          </p:cNvSpPr>
          <p:nvPr/>
        </p:nvSpPr>
        <p:spPr>
          <a:xfrm>
            <a:off x="1241360" y="6535526"/>
            <a:ext cx="4117760" cy="23968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sz="800" noProof="0" dirty="0"/>
              <a:t>C. Lara/ </a:t>
            </a:r>
            <a:r>
              <a:rPr lang="pt-PT" sz="800" noProof="0" dirty="0" err="1"/>
              <a:t>Doing</a:t>
            </a:r>
            <a:r>
              <a:rPr lang="pt-PT" sz="800" noProof="0" dirty="0"/>
              <a:t> Business </a:t>
            </a:r>
            <a:r>
              <a:rPr lang="pt-PT" sz="800" noProof="0" dirty="0" err="1"/>
              <a:t>with</a:t>
            </a:r>
            <a:r>
              <a:rPr lang="pt-PT" sz="800" noProof="0" dirty="0"/>
              <a:t> CERN</a:t>
            </a:r>
          </a:p>
        </p:txBody>
      </p:sp>
      <p:pic>
        <p:nvPicPr>
          <p:cNvPr id="20" name="image2.pdf">
            <a:extLst>
              <a:ext uri="{FF2B5EF4-FFF2-40B4-BE49-F238E27FC236}">
                <a16:creationId xmlns:a16="http://schemas.microsoft.com/office/drawing/2014/main" id="{108A4C11-4DC0-7753-FD1E-A7B8322AB571}"/>
              </a:ext>
            </a:extLst>
          </p:cNvPr>
          <p:cNvPicPr>
            <a:picLocks noChangeAspect="1"/>
          </p:cNvPicPr>
          <p:nvPr/>
        </p:nvPicPr>
        <p:blipFill>
          <a:blip r:embed="rId3"/>
          <a:stretch>
            <a:fillRect/>
          </a:stretch>
        </p:blipFill>
        <p:spPr>
          <a:xfrm>
            <a:off x="1436080" y="3304629"/>
            <a:ext cx="1157093" cy="768860"/>
          </a:xfrm>
          <a:prstGeom prst="rect">
            <a:avLst/>
          </a:prstGeom>
          <a:ln w="12700" cap="flat">
            <a:noFill/>
            <a:miter lim="400000"/>
          </a:ln>
          <a:effectLst/>
        </p:spPr>
      </p:pic>
      <p:sp>
        <p:nvSpPr>
          <p:cNvPr id="22" name="TextBox 21">
            <a:extLst>
              <a:ext uri="{FF2B5EF4-FFF2-40B4-BE49-F238E27FC236}">
                <a16:creationId xmlns:a16="http://schemas.microsoft.com/office/drawing/2014/main" id="{9C8F0611-67C7-2624-8171-7915EACEF931}"/>
              </a:ext>
            </a:extLst>
          </p:cNvPr>
          <p:cNvSpPr txBox="1"/>
          <p:nvPr/>
        </p:nvSpPr>
        <p:spPr>
          <a:xfrm>
            <a:off x="4350568" y="2021235"/>
            <a:ext cx="6756978" cy="1123384"/>
          </a:xfrm>
          <a:prstGeom prst="rect">
            <a:avLst/>
          </a:prstGeom>
          <a:noFill/>
        </p:spPr>
        <p:txBody>
          <a:bodyPr wrap="none">
            <a:spAutoFit/>
          </a:bodyPr>
          <a:lstStyle/>
          <a:p>
            <a:r>
              <a:rPr lang="pt-PT" sz="2800" b="1" noProof="0" dirty="0">
                <a:solidFill>
                  <a:srgbClr val="0033A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https://procurement.web.cern.ch/</a:t>
            </a:r>
            <a:endParaRPr lang="pt-PT" sz="2800" b="1" noProof="0" dirty="0">
              <a:solidFill>
                <a:srgbClr val="0033A0"/>
              </a:solidFill>
              <a:latin typeface="Arial" panose="020B0604020202020204" pitchFamily="34" charset="0"/>
              <a:cs typeface="Arial" panose="020B0604020202020204" pitchFamily="34" charset="0"/>
            </a:endParaRPr>
          </a:p>
          <a:p>
            <a:endParaRPr lang="pt-PT" sz="1100" b="1" noProof="0" dirty="0">
              <a:solidFill>
                <a:srgbClr val="0033A0"/>
              </a:solidFill>
              <a:latin typeface="Arial" panose="020B0604020202020204" pitchFamily="34" charset="0"/>
              <a:cs typeface="Arial" panose="020B0604020202020204" pitchFamily="34" charset="0"/>
            </a:endParaRPr>
          </a:p>
          <a:p>
            <a:r>
              <a:rPr lang="pt-PT" sz="2800" b="1" noProof="0" dirty="0">
                <a:solidFill>
                  <a:srgbClr val="0033A0"/>
                </a:solidFill>
                <a:hlinkClick r:id="rId5">
                  <a:extLst>
                    <a:ext uri="{A12FA001-AC4F-418D-AE19-62706E023703}">
                      <ahyp:hlinkClr xmlns:ahyp="http://schemas.microsoft.com/office/drawing/2018/hyperlinkcolor" val="tx"/>
                    </a:ext>
                  </a:extLst>
                </a:hlinkClick>
              </a:rPr>
              <a:t>https://forthcoming-ms.app.cern.ch/#!/</a:t>
            </a:r>
            <a:endParaRPr lang="pt-PT" sz="2800" b="1" noProof="0" dirty="0">
              <a:solidFill>
                <a:srgbClr val="0033A0"/>
              </a:solidFill>
            </a:endParaRPr>
          </a:p>
        </p:txBody>
      </p:sp>
      <p:sp>
        <p:nvSpPr>
          <p:cNvPr id="2" name="Espace réservé de la date 3">
            <a:extLst>
              <a:ext uri="{FF2B5EF4-FFF2-40B4-BE49-F238E27FC236}">
                <a16:creationId xmlns:a16="http://schemas.microsoft.com/office/drawing/2014/main" id="{402FBF52-B486-FBF5-77A1-1141665DD36D}"/>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1904113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normAutofit/>
          </a:bodyPr>
          <a:lstStyle/>
          <a:p>
            <a:r>
              <a:rPr lang="pt-PT" sz="3600" noProof="0" dirty="0" err="1"/>
              <a:t>Yearly</a:t>
            </a:r>
            <a:r>
              <a:rPr lang="pt-PT" sz="3600" noProof="0" dirty="0"/>
              <a:t> Budget (</a:t>
            </a:r>
            <a:r>
              <a:rPr lang="pt-PT" sz="3600" noProof="0" dirty="0" err="1"/>
              <a:t>contributions</a:t>
            </a:r>
            <a:r>
              <a:rPr lang="pt-PT" sz="3600" noProof="0" dirty="0"/>
              <a:t> 2024)</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pt-PT" noProof="0" smtClean="0"/>
              <a:pPr/>
              <a:t>25</a:t>
            </a:fld>
            <a:endParaRPr lang="pt-PT" noProof="0"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A7DB460-3A34-CC4E-9AA5-560DA33F07E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grpSp>
      <p:pic>
        <p:nvPicPr>
          <p:cNvPr id="8" name="Picture 7">
            <a:extLst>
              <a:ext uri="{FF2B5EF4-FFF2-40B4-BE49-F238E27FC236}">
                <a16:creationId xmlns:a16="http://schemas.microsoft.com/office/drawing/2014/main" id="{56CD6ABF-2173-FFCB-BEFE-7D69F3712452}"/>
              </a:ext>
            </a:extLst>
          </p:cNvPr>
          <p:cNvPicPr>
            <a:picLocks noChangeAspect="1"/>
          </p:cNvPicPr>
          <p:nvPr/>
        </p:nvPicPr>
        <p:blipFill>
          <a:blip r:embed="rId3"/>
          <a:stretch>
            <a:fillRect/>
          </a:stretch>
        </p:blipFill>
        <p:spPr>
          <a:xfrm>
            <a:off x="1024127" y="1053724"/>
            <a:ext cx="9580474" cy="5372621"/>
          </a:xfrm>
          <a:prstGeom prst="rect">
            <a:avLst/>
          </a:prstGeom>
        </p:spPr>
      </p:pic>
      <p:sp>
        <p:nvSpPr>
          <p:cNvPr id="6" name="Oval 5">
            <a:extLst>
              <a:ext uri="{FF2B5EF4-FFF2-40B4-BE49-F238E27FC236}">
                <a16:creationId xmlns:a16="http://schemas.microsoft.com/office/drawing/2014/main" id="{517D8712-076B-443D-AF96-6A7CBB34C6F5}"/>
              </a:ext>
            </a:extLst>
          </p:cNvPr>
          <p:cNvSpPr/>
          <p:nvPr/>
        </p:nvSpPr>
        <p:spPr>
          <a:xfrm>
            <a:off x="5897535" y="1562738"/>
            <a:ext cx="5036259" cy="29992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noProof="0" dirty="0">
              <a:noFill/>
            </a:endParaRPr>
          </a:p>
        </p:txBody>
      </p:sp>
      <p:sp>
        <p:nvSpPr>
          <p:cNvPr id="9" name="Footer Placeholder 4">
            <a:extLst>
              <a:ext uri="{FF2B5EF4-FFF2-40B4-BE49-F238E27FC236}">
                <a16:creationId xmlns:a16="http://schemas.microsoft.com/office/drawing/2014/main" id="{DB1F5BB2-03E5-281A-DE0C-C53FCE44ADD2}"/>
              </a:ext>
            </a:extLst>
          </p:cNvPr>
          <p:cNvSpPr>
            <a:spLocks noGrp="1"/>
          </p:cNvSpPr>
          <p:nvPr>
            <p:ph type="ftr" sz="quarter" idx="11"/>
          </p:nvPr>
        </p:nvSpPr>
        <p:spPr>
          <a:xfrm>
            <a:off x="1241360" y="6441742"/>
            <a:ext cx="4117760" cy="239688"/>
          </a:xfrm>
        </p:spPr>
        <p:txBody>
          <a:bodyPr/>
          <a:lstStyle/>
          <a:p>
            <a:r>
              <a:rPr lang="pt-PT" noProof="0" dirty="0"/>
              <a:t>C. Lara/ </a:t>
            </a:r>
            <a:r>
              <a:rPr lang="pt-PT" noProof="0" dirty="0" err="1"/>
              <a:t>Doing</a:t>
            </a:r>
            <a:r>
              <a:rPr lang="pt-PT" noProof="0" dirty="0"/>
              <a:t> Business </a:t>
            </a:r>
            <a:r>
              <a:rPr lang="pt-PT" noProof="0" dirty="0" err="1"/>
              <a:t>with</a:t>
            </a:r>
            <a:r>
              <a:rPr lang="pt-PT" noProof="0" dirty="0"/>
              <a:t> CERN</a:t>
            </a:r>
          </a:p>
        </p:txBody>
      </p:sp>
      <p:sp>
        <p:nvSpPr>
          <p:cNvPr id="17" name="Oval 16">
            <a:extLst>
              <a:ext uri="{FF2B5EF4-FFF2-40B4-BE49-F238E27FC236}">
                <a16:creationId xmlns:a16="http://schemas.microsoft.com/office/drawing/2014/main" id="{7BAE9D6E-AE7E-1897-37E0-3F250C021B8E}"/>
              </a:ext>
            </a:extLst>
          </p:cNvPr>
          <p:cNvSpPr/>
          <p:nvPr/>
        </p:nvSpPr>
        <p:spPr>
          <a:xfrm>
            <a:off x="5814364" y="5984159"/>
            <a:ext cx="5036259" cy="29992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noProof="0" dirty="0">
              <a:noFill/>
            </a:endParaRPr>
          </a:p>
        </p:txBody>
      </p:sp>
      <p:sp>
        <p:nvSpPr>
          <p:cNvPr id="3" name="Espace réservé de la date 3">
            <a:extLst>
              <a:ext uri="{FF2B5EF4-FFF2-40B4-BE49-F238E27FC236}">
                <a16:creationId xmlns:a16="http://schemas.microsoft.com/office/drawing/2014/main" id="{2341A16C-D56D-135E-13F5-C668EDE98852}"/>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2907389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a:xfrm>
            <a:off x="1992216" y="465591"/>
            <a:ext cx="8207568" cy="498598"/>
          </a:xfrm>
        </p:spPr>
        <p:txBody>
          <a:bodyPr wrap="none">
            <a:spAutoFit/>
          </a:bodyPr>
          <a:lstStyle/>
          <a:p>
            <a:r>
              <a:rPr lang="pt-PT" sz="3600" noProof="0" dirty="0"/>
              <a:t>CERN </a:t>
            </a:r>
            <a:r>
              <a:rPr lang="pt-PT" sz="3600" noProof="0" dirty="0" err="1"/>
              <a:t>Annual</a:t>
            </a:r>
            <a:r>
              <a:rPr lang="pt-PT" sz="3600" noProof="0" dirty="0"/>
              <a:t> Procurement </a:t>
            </a:r>
            <a:r>
              <a:rPr lang="pt-PT" sz="3600" noProof="0" dirty="0" err="1"/>
              <a:t>Expenditure</a:t>
            </a:r>
            <a:endParaRPr lang="pt-PT" sz="3600" noProof="0"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pt-PT" noProof="0" dirty="0"/>
              <a:t>C. Lara/ </a:t>
            </a:r>
            <a:r>
              <a:rPr lang="pt-PT" noProof="0" dirty="0" err="1"/>
              <a:t>Doing</a:t>
            </a:r>
            <a:r>
              <a:rPr lang="pt-PT" noProof="0" dirty="0"/>
              <a:t> Business </a:t>
            </a:r>
            <a:r>
              <a:rPr lang="pt-PT" noProof="0" dirty="0" err="1"/>
              <a:t>with</a:t>
            </a:r>
            <a:r>
              <a:rPr lang="pt-PT" noProof="0" dirty="0"/>
              <a:t> CERN</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pt-PT" noProof="0" smtClean="0"/>
              <a:pPr/>
              <a:t>26</a:t>
            </a:fld>
            <a:endParaRPr lang="pt-PT" noProof="0"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ln>
                  <a:solidFill>
                    <a:sysClr val="windowText" lastClr="000000"/>
                  </a:solidFill>
                </a:ln>
                <a:solidFill>
                  <a:schemeClr val="tx1">
                    <a:lumMod val="50000"/>
                    <a:lumOff val="50000"/>
                  </a:schemeClr>
                </a:solidFill>
              </a:endParaRPr>
            </a:p>
          </p:txBody>
        </p:sp>
      </p:grpSp>
      <p:pic>
        <p:nvPicPr>
          <p:cNvPr id="1026" name="Picture 2">
            <a:extLst>
              <a:ext uri="{FF2B5EF4-FFF2-40B4-BE49-F238E27FC236}">
                <a16:creationId xmlns:a16="http://schemas.microsoft.com/office/drawing/2014/main" id="{641F3604-7F5D-F221-A04B-AABAB1C024E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75817" y="1181997"/>
            <a:ext cx="9689688" cy="436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560812F5-26C1-C3CA-048B-5AA76006DA1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729102" y="5567991"/>
            <a:ext cx="8183117" cy="216023"/>
          </a:xfrm>
          <a:prstGeom prst="rect">
            <a:avLst/>
          </a:prstGeom>
        </p:spPr>
      </p:pic>
      <p:sp>
        <p:nvSpPr>
          <p:cNvPr id="2" name="Espace réservé de la date 3">
            <a:extLst>
              <a:ext uri="{FF2B5EF4-FFF2-40B4-BE49-F238E27FC236}">
                <a16:creationId xmlns:a16="http://schemas.microsoft.com/office/drawing/2014/main" id="{472B108E-CE24-E31D-9C96-ADFA87F303C6}"/>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153420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564356" y="333756"/>
          <a:ext cx="8679656" cy="4824127"/>
          <a:chOff x="564356" y="333756"/>
          <a:chExt cx="8679656" cy="4824127"/>
        </a:xfrm>
      </p:grpSpPr>
      <p:sp>
        <p:nvSpPr>
          <p:cNvPr id="18" name="Footer Placeholder 4">
            <a:extLst>
              <a:ext uri="{FF2B5EF4-FFF2-40B4-BE49-F238E27FC236}">
                <a16:creationId xmlns:a16="http://schemas.microsoft.com/office/drawing/2014/main" id="{224C4A24-2B69-18F5-EC9A-1CA807FE73B6}"/>
              </a:ext>
            </a:extLst>
          </p:cNvPr>
          <p:cNvSpPr>
            <a:spLocks noGrp="1"/>
          </p:cNvSpPr>
          <p:nvPr>
            <p:ph type="ftr" sz="quarter" idx="11"/>
          </p:nvPr>
        </p:nvSpPr>
        <p:spPr>
          <a:xfrm>
            <a:off x="1241360" y="6441742"/>
            <a:ext cx="4117760" cy="239688"/>
          </a:xfrm>
        </p:spPr>
        <p:txBody>
          <a:bodyPr/>
          <a:lstStyle/>
          <a:p>
            <a:r>
              <a:rPr lang="pt-PT" noProof="0" dirty="0"/>
              <a:t>C. Lara/ </a:t>
            </a:r>
            <a:r>
              <a:rPr lang="pt-PT" noProof="0" dirty="0" err="1"/>
              <a:t>Doing</a:t>
            </a:r>
            <a:r>
              <a:rPr lang="pt-PT" noProof="0" dirty="0"/>
              <a:t> Business </a:t>
            </a:r>
            <a:r>
              <a:rPr lang="pt-PT" noProof="0" dirty="0" err="1"/>
              <a:t>with</a:t>
            </a:r>
            <a:r>
              <a:rPr lang="pt-PT" noProof="0" dirty="0"/>
              <a:t> CERN</a:t>
            </a:r>
          </a:p>
        </p:txBody>
      </p:sp>
      <p:sp>
        <p:nvSpPr>
          <p:cNvPr id="19" name="Slide Number Placeholder 5">
            <a:extLst>
              <a:ext uri="{FF2B5EF4-FFF2-40B4-BE49-F238E27FC236}">
                <a16:creationId xmlns:a16="http://schemas.microsoft.com/office/drawing/2014/main" id="{F85ED45D-24A4-FB2C-8456-147C06A196E8}"/>
              </a:ext>
            </a:extLst>
          </p:cNvPr>
          <p:cNvSpPr>
            <a:spLocks noGrp="1"/>
          </p:cNvSpPr>
          <p:nvPr>
            <p:ph type="sldNum" sz="quarter" idx="12"/>
          </p:nvPr>
        </p:nvSpPr>
        <p:spPr>
          <a:xfrm>
            <a:off x="11295067" y="6441742"/>
            <a:ext cx="200932" cy="239688"/>
          </a:xfrm>
        </p:spPr>
        <p:txBody>
          <a:bodyPr/>
          <a:lstStyle/>
          <a:p>
            <a:fld id="{36B5EA5A-BC32-A742-B11B-8E7414D5B535}" type="slidenum">
              <a:rPr lang="pt-PT" noProof="0" smtClean="0"/>
              <a:pPr/>
              <a:t>27</a:t>
            </a:fld>
            <a:endParaRPr lang="pt-PT" noProof="0" dirty="0"/>
          </a:p>
        </p:txBody>
      </p:sp>
      <p:sp>
        <p:nvSpPr>
          <p:cNvPr id="4" name="Espace réservé de la date 3">
            <a:extLst>
              <a:ext uri="{FF2B5EF4-FFF2-40B4-BE49-F238E27FC236}">
                <a16:creationId xmlns:a16="http://schemas.microsoft.com/office/drawing/2014/main" id="{CBE50CC1-5F89-414E-B269-14E73D2DD99C}"/>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pic>
        <p:nvPicPr>
          <p:cNvPr id="6" name="Picture 5" descr="A map of europe with blue and white colors&#10;&#10;AI-generated content may be incorrect.">
            <a:extLst>
              <a:ext uri="{FF2B5EF4-FFF2-40B4-BE49-F238E27FC236}">
                <a16:creationId xmlns:a16="http://schemas.microsoft.com/office/drawing/2014/main" id="{0DD8DDE8-9C25-06E9-1CC6-9B4F4AFB89BD}"/>
              </a:ext>
            </a:extLst>
          </p:cNvPr>
          <p:cNvPicPr>
            <a:picLocks noChangeAspect="1"/>
          </p:cNvPicPr>
          <p:nvPr/>
        </p:nvPicPr>
        <p:blipFill>
          <a:blip r:embed="rId3"/>
          <a:stretch>
            <a:fillRect/>
          </a:stretch>
        </p:blipFill>
        <p:spPr>
          <a:xfrm>
            <a:off x="718086" y="1233058"/>
            <a:ext cx="10599066" cy="5624942"/>
          </a:xfrm>
          <a:prstGeom prst="rect">
            <a:avLst/>
          </a:prstGeom>
          <a:ln>
            <a:solidFill>
              <a:schemeClr val="tx1"/>
            </a:solidFill>
          </a:ln>
        </p:spPr>
      </p:pic>
      <p:sp>
        <p:nvSpPr>
          <p:cNvPr id="5" name="TextBox 4"/>
          <p:cNvSpPr txBox="1"/>
          <p:nvPr/>
        </p:nvSpPr>
        <p:spPr>
          <a:xfrm>
            <a:off x="6134680" y="2177819"/>
            <a:ext cx="5160387" cy="2215991"/>
          </a:xfrm>
          <a:prstGeom prst="rect">
            <a:avLst/>
          </a:prstGeom>
          <a:solidFill>
            <a:srgbClr val="FFFFFF"/>
          </a:solidFill>
          <a:ln>
            <a:solidFill>
              <a:schemeClr val="tx1"/>
            </a:solidFill>
          </a:ln>
        </p:spPr>
        <p:txBody>
          <a:bodyPr wrap="none" lIns="36000" tIns="0" rIns="0" bIns="0" rtlCol="0">
            <a:spAutoFit/>
          </a:bodyPr>
          <a:lstStyle/>
          <a:p>
            <a:pPr algn="ctr" fontAlgn="base">
              <a:tabLst>
                <a:tab pos="5110163" algn="r"/>
              </a:tabLst>
            </a:pPr>
            <a:r>
              <a:rPr lang="en-GB" sz="1600" i="1" noProof="0" dirty="0">
                <a:solidFill>
                  <a:srgbClr val="0033A0"/>
                </a:solidFill>
                <a:latin typeface="Calibri"/>
              </a:rPr>
              <a:t>Key Figures for Portugal (2024)</a:t>
            </a:r>
            <a:endParaRPr lang="pt-PT" sz="1600" i="1" noProof="0" dirty="0">
              <a:solidFill>
                <a:srgbClr val="0033A0"/>
              </a:solidFill>
              <a:latin typeface="Calibri"/>
            </a:endParaRPr>
          </a:p>
          <a:p>
            <a:pPr fontAlgn="base">
              <a:tabLst>
                <a:tab pos="5110163" algn="r"/>
              </a:tabLst>
            </a:pPr>
            <a:br>
              <a:rPr lang="pt-PT" sz="1600" noProof="0" dirty="0">
                <a:solidFill>
                  <a:srgbClr val="0033A0"/>
                </a:solidFill>
                <a:latin typeface="Calibri"/>
              </a:rPr>
            </a:br>
            <a:r>
              <a:rPr lang="pt-PT" sz="1600" noProof="0" dirty="0" err="1">
                <a:solidFill>
                  <a:srgbClr val="0033A0"/>
                </a:solidFill>
                <a:latin typeface="Calibri"/>
              </a:rPr>
              <a:t>suppliers</a:t>
            </a:r>
            <a:r>
              <a:rPr lang="pt-PT" sz="1600" noProof="0" dirty="0">
                <a:solidFill>
                  <a:srgbClr val="0033A0"/>
                </a:solidFill>
                <a:latin typeface="Calibri"/>
              </a:rPr>
              <a:t> </a:t>
            </a:r>
            <a:r>
              <a:rPr lang="pt-PT" sz="1600" noProof="0" dirty="0" err="1">
                <a:solidFill>
                  <a:srgbClr val="0033A0"/>
                </a:solidFill>
                <a:latin typeface="Calibri"/>
              </a:rPr>
              <a:t>registered</a:t>
            </a:r>
            <a:r>
              <a:rPr lang="pt-PT" sz="1600" noProof="0" dirty="0">
                <a:solidFill>
                  <a:srgbClr val="0033A0"/>
                </a:solidFill>
                <a:latin typeface="Calibri"/>
              </a:rPr>
              <a:t> </a:t>
            </a:r>
            <a:r>
              <a:rPr lang="pt-PT" sz="1600" noProof="0" dirty="0" err="1">
                <a:solidFill>
                  <a:srgbClr val="0033A0"/>
                </a:solidFill>
                <a:latin typeface="Calibri"/>
              </a:rPr>
              <a:t>on</a:t>
            </a:r>
            <a:r>
              <a:rPr lang="pt-PT" sz="1600" noProof="0" dirty="0">
                <a:solidFill>
                  <a:srgbClr val="0033A0"/>
                </a:solidFill>
                <a:latin typeface="Calibri"/>
              </a:rPr>
              <a:t> </a:t>
            </a:r>
            <a:r>
              <a:rPr lang="pt-PT" sz="1600" noProof="0" dirty="0" err="1">
                <a:solidFill>
                  <a:srgbClr val="0033A0"/>
                </a:solidFill>
                <a:latin typeface="Calibri"/>
              </a:rPr>
              <a:t>eProcurement</a:t>
            </a:r>
            <a:r>
              <a:rPr lang="pt-PT" sz="1600" noProof="0" dirty="0">
                <a:solidFill>
                  <a:srgbClr val="0033A0"/>
                </a:solidFill>
                <a:latin typeface="Calibri"/>
              </a:rPr>
              <a:t>	</a:t>
            </a:r>
            <a:r>
              <a:rPr lang="pt-PT" sz="1600" b="1" noProof="0" dirty="0">
                <a:solidFill>
                  <a:srgbClr val="0033A0"/>
                </a:solidFill>
                <a:latin typeface="Calibri"/>
              </a:rPr>
              <a:t>237</a:t>
            </a:r>
          </a:p>
          <a:p>
            <a:pPr fontAlgn="base">
              <a:tabLst>
                <a:tab pos="5110163" algn="r"/>
              </a:tabLst>
            </a:pPr>
            <a:r>
              <a:rPr lang="pt-PT" sz="1600" noProof="0" dirty="0" err="1">
                <a:solidFill>
                  <a:srgbClr val="0033A0"/>
                </a:solidFill>
                <a:latin typeface="Calibri"/>
              </a:rPr>
              <a:t>contracts</a:t>
            </a:r>
            <a:r>
              <a:rPr lang="pt-PT" sz="1600" noProof="0" dirty="0">
                <a:solidFill>
                  <a:srgbClr val="0033A0"/>
                </a:solidFill>
                <a:latin typeface="Calibri"/>
              </a:rPr>
              <a:t> </a:t>
            </a:r>
            <a:r>
              <a:rPr lang="pt-PT" sz="1600" noProof="0" dirty="0" err="1">
                <a:solidFill>
                  <a:srgbClr val="0033A0"/>
                </a:solidFill>
                <a:latin typeface="Calibri"/>
              </a:rPr>
              <a:t>active</a:t>
            </a:r>
            <a:r>
              <a:rPr lang="pt-PT" sz="1600" noProof="0" dirty="0">
                <a:solidFill>
                  <a:srgbClr val="0033A0"/>
                </a:solidFill>
                <a:latin typeface="Calibri"/>
              </a:rPr>
              <a:t>	</a:t>
            </a:r>
            <a:r>
              <a:rPr lang="pt-PT" sz="1600" b="1" noProof="0" dirty="0">
                <a:solidFill>
                  <a:srgbClr val="0033A0"/>
                </a:solidFill>
                <a:latin typeface="Calibri"/>
              </a:rPr>
              <a:t>38</a:t>
            </a:r>
          </a:p>
          <a:p>
            <a:pPr fontAlgn="base">
              <a:tabLst>
                <a:tab pos="5110163" algn="r"/>
              </a:tabLst>
            </a:pPr>
            <a:r>
              <a:rPr lang="pt-PT" sz="1600" noProof="0" dirty="0" err="1">
                <a:solidFill>
                  <a:srgbClr val="0033A0"/>
                </a:solidFill>
                <a:latin typeface="Calibri"/>
              </a:rPr>
              <a:t>new</a:t>
            </a:r>
            <a:r>
              <a:rPr lang="pt-PT" sz="1600" noProof="0" dirty="0">
                <a:solidFill>
                  <a:srgbClr val="0033A0"/>
                </a:solidFill>
                <a:latin typeface="Calibri"/>
              </a:rPr>
              <a:t> </a:t>
            </a:r>
            <a:r>
              <a:rPr lang="pt-PT" sz="1600" noProof="0" dirty="0" err="1">
                <a:solidFill>
                  <a:srgbClr val="0033A0"/>
                </a:solidFill>
                <a:latin typeface="Calibri"/>
              </a:rPr>
              <a:t>contracts</a:t>
            </a:r>
            <a:r>
              <a:rPr lang="pt-PT" sz="1600" noProof="0" dirty="0">
                <a:solidFill>
                  <a:srgbClr val="0033A0"/>
                </a:solidFill>
                <a:latin typeface="Calibri"/>
              </a:rPr>
              <a:t> </a:t>
            </a:r>
            <a:r>
              <a:rPr lang="pt-PT" sz="1600" noProof="0" dirty="0" err="1">
                <a:solidFill>
                  <a:srgbClr val="0033A0"/>
                </a:solidFill>
                <a:latin typeface="Calibri"/>
              </a:rPr>
              <a:t>awarded</a:t>
            </a:r>
            <a:r>
              <a:rPr lang="pt-PT" sz="1600" noProof="0" dirty="0">
                <a:solidFill>
                  <a:srgbClr val="0033A0"/>
                </a:solidFill>
                <a:latin typeface="Calibri"/>
              </a:rPr>
              <a:t>	</a:t>
            </a:r>
            <a:r>
              <a:rPr lang="pt-PT" sz="1600" b="1" noProof="0" dirty="0">
                <a:solidFill>
                  <a:srgbClr val="0033A0"/>
                </a:solidFill>
                <a:latin typeface="Calibri"/>
              </a:rPr>
              <a:t>5</a:t>
            </a:r>
          </a:p>
          <a:p>
            <a:pPr fontAlgn="base">
              <a:tabLst>
                <a:tab pos="5110163" algn="r"/>
              </a:tabLst>
            </a:pPr>
            <a:endParaRPr lang="pt-PT" sz="1600" noProof="0" dirty="0">
              <a:solidFill>
                <a:srgbClr val="0033A0"/>
              </a:solidFill>
              <a:latin typeface="Calibri"/>
            </a:endParaRPr>
          </a:p>
          <a:p>
            <a:pPr fontAlgn="base">
              <a:tabLst>
                <a:tab pos="5110163" algn="r"/>
              </a:tabLst>
            </a:pPr>
            <a:r>
              <a:rPr lang="pt-PT" sz="1600" noProof="0" dirty="0" err="1">
                <a:solidFill>
                  <a:srgbClr val="0033A0"/>
                </a:solidFill>
                <a:latin typeface="Calibri"/>
              </a:rPr>
              <a:t>firms</a:t>
            </a:r>
            <a:r>
              <a:rPr lang="pt-PT" sz="1600" noProof="0" dirty="0">
                <a:solidFill>
                  <a:srgbClr val="0033A0"/>
                </a:solidFill>
                <a:latin typeface="Calibri"/>
              </a:rPr>
              <a:t> </a:t>
            </a:r>
            <a:r>
              <a:rPr lang="pt-PT" sz="1600" noProof="0" dirty="0" err="1">
                <a:solidFill>
                  <a:srgbClr val="0033A0"/>
                </a:solidFill>
                <a:latin typeface="Calibri"/>
              </a:rPr>
              <a:t>contacted</a:t>
            </a:r>
            <a:r>
              <a:rPr lang="pt-PT" sz="1600" noProof="0" dirty="0">
                <a:solidFill>
                  <a:srgbClr val="0033A0"/>
                </a:solidFill>
                <a:latin typeface="Calibri"/>
              </a:rPr>
              <a:t> for Price </a:t>
            </a:r>
            <a:r>
              <a:rPr lang="pt-PT" sz="1600" noProof="0" dirty="0" err="1">
                <a:solidFill>
                  <a:srgbClr val="0033A0"/>
                </a:solidFill>
                <a:latin typeface="Calibri"/>
              </a:rPr>
              <a:t>Enquiry</a:t>
            </a:r>
            <a:r>
              <a:rPr lang="pt-PT" sz="1600" noProof="0" dirty="0">
                <a:solidFill>
                  <a:srgbClr val="0033A0"/>
                </a:solidFill>
                <a:latin typeface="Calibri"/>
              </a:rPr>
              <a:t> ( 10 </a:t>
            </a:r>
            <a:r>
              <a:rPr lang="pt-PT" sz="1600" noProof="0" dirty="0" err="1">
                <a:solidFill>
                  <a:srgbClr val="0033A0"/>
                </a:solidFill>
                <a:latin typeface="Calibri"/>
              </a:rPr>
              <a:t>kCHF</a:t>
            </a:r>
            <a:r>
              <a:rPr lang="pt-PT" sz="1600" noProof="0" dirty="0">
                <a:solidFill>
                  <a:srgbClr val="0033A0"/>
                </a:solidFill>
                <a:latin typeface="Calibri"/>
              </a:rPr>
              <a:t> … 200 </a:t>
            </a:r>
            <a:r>
              <a:rPr lang="pt-PT" sz="1600" noProof="0" dirty="0" err="1">
                <a:solidFill>
                  <a:srgbClr val="0033A0"/>
                </a:solidFill>
                <a:latin typeface="Calibri"/>
              </a:rPr>
              <a:t>kCHF</a:t>
            </a:r>
            <a:r>
              <a:rPr lang="pt-PT" sz="1600" noProof="0" dirty="0">
                <a:solidFill>
                  <a:srgbClr val="0033A0"/>
                </a:solidFill>
                <a:latin typeface="Calibri"/>
              </a:rPr>
              <a:t> )	</a:t>
            </a:r>
            <a:r>
              <a:rPr lang="pt-PT" sz="1600" b="1" noProof="0" dirty="0">
                <a:solidFill>
                  <a:srgbClr val="0033A0"/>
                </a:solidFill>
                <a:latin typeface="Calibri"/>
              </a:rPr>
              <a:t>20</a:t>
            </a:r>
          </a:p>
          <a:p>
            <a:pPr fontAlgn="base">
              <a:tabLst>
                <a:tab pos="5110163" algn="r"/>
              </a:tabLst>
            </a:pPr>
            <a:r>
              <a:rPr lang="pt-PT" sz="1600" noProof="0" dirty="0" err="1">
                <a:solidFill>
                  <a:srgbClr val="0033A0"/>
                </a:solidFill>
                <a:latin typeface="Calibri"/>
              </a:rPr>
              <a:t>firms</a:t>
            </a:r>
            <a:r>
              <a:rPr lang="pt-PT" sz="1600" noProof="0" dirty="0">
                <a:solidFill>
                  <a:srgbClr val="0033A0"/>
                </a:solidFill>
                <a:latin typeface="Calibri"/>
              </a:rPr>
              <a:t> </a:t>
            </a:r>
            <a:r>
              <a:rPr lang="pt-PT" sz="1600" noProof="0" dirty="0" err="1">
                <a:solidFill>
                  <a:srgbClr val="0033A0"/>
                </a:solidFill>
                <a:latin typeface="Calibri"/>
              </a:rPr>
              <a:t>contacted</a:t>
            </a:r>
            <a:r>
              <a:rPr lang="pt-PT" sz="1600" noProof="0" dirty="0">
                <a:solidFill>
                  <a:srgbClr val="0033A0"/>
                </a:solidFill>
                <a:latin typeface="Calibri"/>
              </a:rPr>
              <a:t> for </a:t>
            </a:r>
            <a:r>
              <a:rPr lang="pt-PT" sz="1600" noProof="0" dirty="0" err="1">
                <a:solidFill>
                  <a:srgbClr val="0033A0"/>
                </a:solidFill>
                <a:latin typeface="Calibri"/>
              </a:rPr>
              <a:t>Market</a:t>
            </a:r>
            <a:r>
              <a:rPr lang="pt-PT" sz="1600" noProof="0" dirty="0">
                <a:solidFill>
                  <a:srgbClr val="0033A0"/>
                </a:solidFill>
                <a:latin typeface="Calibri"/>
              </a:rPr>
              <a:t> </a:t>
            </a:r>
            <a:r>
              <a:rPr lang="pt-PT" sz="1600" noProof="0" dirty="0" err="1">
                <a:solidFill>
                  <a:srgbClr val="0033A0"/>
                </a:solidFill>
                <a:latin typeface="Calibri"/>
              </a:rPr>
              <a:t>Survey</a:t>
            </a:r>
            <a:r>
              <a:rPr lang="pt-PT" sz="1600" noProof="0" dirty="0">
                <a:solidFill>
                  <a:srgbClr val="0033A0"/>
                </a:solidFill>
                <a:latin typeface="Calibri"/>
              </a:rPr>
              <a:t> ( &gt; 200 </a:t>
            </a:r>
            <a:r>
              <a:rPr lang="pt-PT" sz="1600" noProof="0" dirty="0" err="1">
                <a:solidFill>
                  <a:srgbClr val="0033A0"/>
                </a:solidFill>
                <a:latin typeface="Calibri"/>
              </a:rPr>
              <a:t>kCHF</a:t>
            </a:r>
            <a:r>
              <a:rPr lang="pt-PT" sz="1600" noProof="0" dirty="0">
                <a:solidFill>
                  <a:srgbClr val="0033A0"/>
                </a:solidFill>
                <a:latin typeface="Calibri"/>
              </a:rPr>
              <a:t> )	</a:t>
            </a:r>
            <a:r>
              <a:rPr lang="pt-PT" sz="1600" b="1" noProof="0" dirty="0">
                <a:solidFill>
                  <a:srgbClr val="0033A0"/>
                </a:solidFill>
                <a:latin typeface="Calibri"/>
              </a:rPr>
              <a:t>40</a:t>
            </a:r>
          </a:p>
          <a:p>
            <a:pPr fontAlgn="base">
              <a:tabLst>
                <a:tab pos="5110163" algn="r"/>
              </a:tabLst>
            </a:pPr>
            <a:r>
              <a:rPr lang="pt-PT" sz="1600" noProof="0" dirty="0" err="1">
                <a:solidFill>
                  <a:srgbClr val="0033A0"/>
                </a:solidFill>
                <a:latin typeface="Calibri"/>
              </a:rPr>
              <a:t>firms</a:t>
            </a:r>
            <a:r>
              <a:rPr lang="pt-PT" sz="1600" noProof="0" dirty="0">
                <a:solidFill>
                  <a:srgbClr val="0033A0"/>
                </a:solidFill>
                <a:latin typeface="Calibri"/>
              </a:rPr>
              <a:t> </a:t>
            </a:r>
            <a:r>
              <a:rPr lang="pt-PT" sz="1600" noProof="0" dirty="0" err="1">
                <a:solidFill>
                  <a:srgbClr val="0033A0"/>
                </a:solidFill>
                <a:latin typeface="Calibri"/>
              </a:rPr>
              <a:t>contacted</a:t>
            </a:r>
            <a:r>
              <a:rPr lang="pt-PT" sz="1600" noProof="0" dirty="0">
                <a:solidFill>
                  <a:srgbClr val="0033A0"/>
                </a:solidFill>
                <a:latin typeface="Calibri"/>
              </a:rPr>
              <a:t> for </a:t>
            </a:r>
            <a:r>
              <a:rPr lang="pt-PT" sz="1600" noProof="0" dirty="0" err="1">
                <a:solidFill>
                  <a:srgbClr val="0033A0"/>
                </a:solidFill>
                <a:latin typeface="Calibri"/>
              </a:rPr>
              <a:t>Invitation</a:t>
            </a:r>
            <a:r>
              <a:rPr lang="pt-PT" sz="1600" noProof="0" dirty="0">
                <a:solidFill>
                  <a:srgbClr val="0033A0"/>
                </a:solidFill>
                <a:latin typeface="Calibri"/>
              </a:rPr>
              <a:t> to Tender ( </a:t>
            </a:r>
            <a:r>
              <a:rPr lang="pt-PT" sz="1600" noProof="0" dirty="0" err="1">
                <a:solidFill>
                  <a:srgbClr val="0033A0"/>
                </a:solidFill>
                <a:latin typeface="Calibri"/>
              </a:rPr>
              <a:t>after</a:t>
            </a:r>
            <a:r>
              <a:rPr lang="pt-PT" sz="1600" noProof="0" dirty="0">
                <a:solidFill>
                  <a:srgbClr val="0033A0"/>
                </a:solidFill>
                <a:latin typeface="Calibri"/>
              </a:rPr>
              <a:t> MS )	</a:t>
            </a:r>
            <a:r>
              <a:rPr lang="pt-PT" sz="1600" b="1" noProof="0" dirty="0">
                <a:solidFill>
                  <a:srgbClr val="0033A0"/>
                </a:solidFill>
                <a:latin typeface="Calibri"/>
              </a:rPr>
              <a:t>8</a:t>
            </a:r>
          </a:p>
        </p:txBody>
      </p:sp>
      <p:sp>
        <p:nvSpPr>
          <p:cNvPr id="7" name="TextBox 6">
            <a:extLst>
              <a:ext uri="{FF2B5EF4-FFF2-40B4-BE49-F238E27FC236}">
                <a16:creationId xmlns:a16="http://schemas.microsoft.com/office/drawing/2014/main" id="{240A2459-6F89-29EC-D87F-FA8F43D4A43D}"/>
              </a:ext>
            </a:extLst>
          </p:cNvPr>
          <p:cNvSpPr txBox="1"/>
          <p:nvPr/>
        </p:nvSpPr>
        <p:spPr>
          <a:xfrm>
            <a:off x="2853927" y="214370"/>
            <a:ext cx="6484147" cy="997196"/>
          </a:xfrm>
          <a:prstGeom prst="rect">
            <a:avLst/>
          </a:prstGeom>
          <a:solidFill>
            <a:srgbClr val="FFFFFF"/>
          </a:solidFill>
        </p:spPr>
        <p:txBody>
          <a:bodyPr wrap="none" lIns="0" tIns="0" rIns="0" bIns="0" rtlCol="0">
            <a:spAutoFit/>
          </a:bodyPr>
          <a:lstStyle/>
          <a:p>
            <a:pPr algn="ctr" fontAlgn="base">
              <a:lnSpc>
                <a:spcPct val="90000"/>
              </a:lnSpc>
              <a:spcBef>
                <a:spcPct val="0"/>
              </a:spcBef>
            </a:pPr>
            <a:r>
              <a:rPr lang="en-GB" sz="3600" noProof="0" dirty="0">
                <a:latin typeface="+mj-lt"/>
                <a:ea typeface="+mj-ea"/>
                <a:cs typeface="+mj-cs"/>
              </a:rPr>
              <a:t>Status of Member States for </a:t>
            </a:r>
            <a:br>
              <a:rPr lang="en-GB" sz="3600" noProof="0" dirty="0">
                <a:latin typeface="+mj-lt"/>
                <a:ea typeface="+mj-ea"/>
                <a:cs typeface="+mj-cs"/>
              </a:rPr>
            </a:br>
            <a:r>
              <a:rPr lang="en-GB" sz="3600" noProof="0" dirty="0">
                <a:latin typeface="+mj-lt"/>
                <a:ea typeface="+mj-ea"/>
                <a:cs typeface="+mj-cs"/>
              </a:rPr>
              <a:t>Supply contracts </a:t>
            </a:r>
            <a:r>
              <a:rPr lang="en-GB" sz="2400" noProof="0" dirty="0">
                <a:latin typeface="+mj-lt"/>
                <a:ea typeface="+mj-ea"/>
                <a:cs typeface="+mj-cs"/>
              </a:rPr>
              <a:t>Mar 2025 – Feb 2026</a:t>
            </a:r>
            <a:endParaRPr lang="en-GB" sz="3600" noProof="0" dirty="0">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C326785-9BDE-0A5A-F2DC-09BC33C85C8A}"/>
            </a:ext>
          </a:extLst>
        </p:cNvPr>
        <p:cNvGrpSpPr/>
        <p:nvPr/>
      </p:nvGrpSpPr>
      <p:grpSpPr>
        <a:xfrm>
          <a:off x="-8948738" y="-5505069"/>
          <a:ext cx="9032081" cy="4625721"/>
          <a:chOff x="-8948738" y="-5505069"/>
          <a:chExt cx="9032081" cy="4625721"/>
        </a:xfrm>
      </p:grpSpPr>
      <p:sp>
        <p:nvSpPr>
          <p:cNvPr id="118" name="TextBox 117">
            <a:extLst>
              <a:ext uri="{FF2B5EF4-FFF2-40B4-BE49-F238E27FC236}">
                <a16:creationId xmlns:a16="http://schemas.microsoft.com/office/drawing/2014/main" id="{8A281346-7B83-BF3D-C1F0-7A1A54927292}"/>
              </a:ext>
            </a:extLst>
          </p:cNvPr>
          <p:cNvSpPr txBox="1"/>
          <p:nvPr/>
        </p:nvSpPr>
        <p:spPr>
          <a:xfrm>
            <a:off x="30824" y="316194"/>
            <a:ext cx="12131527" cy="498598"/>
          </a:xfrm>
          <a:prstGeom prst="rect">
            <a:avLst/>
          </a:prstGeom>
          <a:solidFill>
            <a:srgbClr val="FFFFFF"/>
          </a:solidFill>
        </p:spPr>
        <p:txBody>
          <a:bodyPr wrap="none" lIns="0" tIns="0" rIns="0" bIns="0" rtlCol="0">
            <a:spAutoFit/>
          </a:bodyPr>
          <a:lstStyle/>
          <a:p>
            <a:pPr algn="ctr" fontAlgn="base">
              <a:lnSpc>
                <a:spcPct val="90000"/>
              </a:lnSpc>
              <a:spcBef>
                <a:spcPct val="0"/>
              </a:spcBef>
            </a:pPr>
            <a:r>
              <a:rPr lang="pt-PT" sz="3600" noProof="0" dirty="0" err="1">
                <a:latin typeface="+mj-lt"/>
                <a:ea typeface="+mj-ea"/>
                <a:cs typeface="+mj-cs"/>
              </a:rPr>
              <a:t>Annual</a:t>
            </a:r>
            <a:r>
              <a:rPr lang="pt-PT" sz="3600" noProof="0" dirty="0">
                <a:latin typeface="+mj-lt"/>
                <a:ea typeface="+mj-ea"/>
                <a:cs typeface="+mj-cs"/>
              </a:rPr>
              <a:t> </a:t>
            </a:r>
            <a:r>
              <a:rPr lang="pt-PT" sz="3600" noProof="0" dirty="0" err="1">
                <a:latin typeface="+mj-lt"/>
                <a:ea typeface="+mj-ea"/>
                <a:cs typeface="+mj-cs"/>
              </a:rPr>
              <a:t>contributions</a:t>
            </a:r>
            <a:r>
              <a:rPr lang="pt-PT" sz="3600" noProof="0" dirty="0">
                <a:latin typeface="+mj-lt"/>
                <a:ea typeface="+mj-ea"/>
                <a:cs typeface="+mj-cs"/>
              </a:rPr>
              <a:t> &amp; industrial </a:t>
            </a:r>
            <a:r>
              <a:rPr lang="pt-PT" sz="3600" noProof="0" dirty="0" err="1">
                <a:latin typeface="+mj-lt"/>
                <a:ea typeface="+mj-ea"/>
                <a:cs typeface="+mj-cs"/>
              </a:rPr>
              <a:t>returns</a:t>
            </a:r>
            <a:r>
              <a:rPr lang="pt-PT" sz="3600" noProof="0" dirty="0">
                <a:latin typeface="+mj-lt"/>
                <a:ea typeface="+mj-ea"/>
                <a:cs typeface="+mj-cs"/>
              </a:rPr>
              <a:t> for Portugal</a:t>
            </a:r>
            <a:r>
              <a:rPr lang="pt-PT" sz="3600" dirty="0"/>
              <a:t> (2025)</a:t>
            </a:r>
            <a:endParaRPr lang="pt-PT" sz="3600" noProof="0" dirty="0">
              <a:latin typeface="+mj-lt"/>
              <a:ea typeface="+mj-ea"/>
              <a:cs typeface="+mj-cs"/>
            </a:endParaRPr>
          </a:p>
        </p:txBody>
      </p:sp>
      <p:graphicFrame>
        <p:nvGraphicFramePr>
          <p:cNvPr id="3" name="Table 2">
            <a:extLst>
              <a:ext uri="{FF2B5EF4-FFF2-40B4-BE49-F238E27FC236}">
                <a16:creationId xmlns:a16="http://schemas.microsoft.com/office/drawing/2014/main" id="{E01D8E54-BF00-6BD0-EA81-921B89831780}"/>
              </a:ext>
            </a:extLst>
          </p:cNvPr>
          <p:cNvGraphicFramePr>
            <a:graphicFrameLocks noGrp="1"/>
          </p:cNvGraphicFramePr>
          <p:nvPr/>
        </p:nvGraphicFramePr>
        <p:xfrm>
          <a:off x="0" y="0"/>
          <a:ext cx="0" cy="0"/>
        </p:xfrm>
        <a:graphic>
          <a:graphicData uri="http://schemas.openxmlformats.org/drawingml/2006/table">
            <a:tbl>
              <a:tblPr firstRow="1" bandRow="1"/>
              <a:tblGrid>
                <a:gridCol w="320675">
                  <a:extLst>
                    <a:ext uri="{9D8B030D-6E8A-4147-A177-3AD203B41FA5}">
                      <a16:colId xmlns:a16="http://schemas.microsoft.com/office/drawing/2014/main" val="20000"/>
                    </a:ext>
                  </a:extLst>
                </a:gridCol>
                <a:gridCol w="953516">
                  <a:extLst>
                    <a:ext uri="{9D8B030D-6E8A-4147-A177-3AD203B41FA5}">
                      <a16:colId xmlns:a16="http://schemas.microsoft.com/office/drawing/2014/main" val="20001"/>
                    </a:ext>
                  </a:extLst>
                </a:gridCol>
                <a:gridCol w="953516">
                  <a:extLst>
                    <a:ext uri="{9D8B030D-6E8A-4147-A177-3AD203B41FA5}">
                      <a16:colId xmlns:a16="http://schemas.microsoft.com/office/drawing/2014/main" val="20002"/>
                    </a:ext>
                  </a:extLst>
                </a:gridCol>
                <a:gridCol w="277707">
                  <a:extLst>
                    <a:ext uri="{9D8B030D-6E8A-4147-A177-3AD203B41FA5}">
                      <a16:colId xmlns:a16="http://schemas.microsoft.com/office/drawing/2014/main" val="20003"/>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graphicFrame>
        <p:nvGraphicFramePr>
          <p:cNvPr id="33" name="Table 32">
            <a:extLst>
              <a:ext uri="{FF2B5EF4-FFF2-40B4-BE49-F238E27FC236}">
                <a16:creationId xmlns:a16="http://schemas.microsoft.com/office/drawing/2014/main" id="{53F1997D-5062-FB40-F58B-089FC03369D6}"/>
              </a:ext>
            </a:extLst>
          </p:cNvPr>
          <p:cNvGraphicFramePr>
            <a:graphicFrameLocks noGrp="1"/>
          </p:cNvGraphicFramePr>
          <p:nvPr/>
        </p:nvGraphicFramePr>
        <p:xfrm>
          <a:off x="0" y="0"/>
          <a:ext cx="0" cy="0"/>
        </p:xfrm>
        <a:graphic>
          <a:graphicData uri="http://schemas.openxmlformats.org/drawingml/2006/table">
            <a:tbl>
              <a:tblPr firstRow="1" bandRow="1"/>
              <a:tblGrid>
                <a:gridCol w="661416">
                  <a:extLst>
                    <a:ext uri="{9D8B030D-6E8A-4147-A177-3AD203B41FA5}">
                      <a16:colId xmlns:a16="http://schemas.microsoft.com/office/drawing/2014/main" val="20000"/>
                    </a:ext>
                  </a:extLst>
                </a:gridCol>
                <a:gridCol w="1021588">
                  <a:extLst>
                    <a:ext uri="{9D8B030D-6E8A-4147-A177-3AD203B41FA5}">
                      <a16:colId xmlns:a16="http://schemas.microsoft.com/office/drawing/2014/main" val="20001"/>
                    </a:ext>
                  </a:extLst>
                </a:gridCol>
                <a:gridCol w="1056005">
                  <a:extLst>
                    <a:ext uri="{9D8B030D-6E8A-4147-A177-3AD203B41FA5}">
                      <a16:colId xmlns:a16="http://schemas.microsoft.com/office/drawing/2014/main" val="20002"/>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graphicFrame>
        <p:nvGraphicFramePr>
          <p:cNvPr id="54" name="Table 53">
            <a:extLst>
              <a:ext uri="{FF2B5EF4-FFF2-40B4-BE49-F238E27FC236}">
                <a16:creationId xmlns:a16="http://schemas.microsoft.com/office/drawing/2014/main" id="{8E251396-7F60-607F-AE02-0A9938C9B070}"/>
              </a:ext>
            </a:extLst>
          </p:cNvPr>
          <p:cNvGraphicFramePr>
            <a:graphicFrameLocks noGrp="1"/>
          </p:cNvGraphicFramePr>
          <p:nvPr/>
        </p:nvGraphicFramePr>
        <p:xfrm>
          <a:off x="0" y="0"/>
          <a:ext cx="0" cy="0"/>
        </p:xfrm>
        <a:graphic>
          <a:graphicData uri="http://schemas.openxmlformats.org/drawingml/2006/table">
            <a:tbl>
              <a:tblPr firstRow="1" bandRow="1"/>
              <a:tblGrid>
                <a:gridCol w="277707">
                  <a:extLst>
                    <a:ext uri="{9D8B030D-6E8A-4147-A177-3AD203B41FA5}">
                      <a16:colId xmlns:a16="http://schemas.microsoft.com/office/drawing/2014/main" val="20000"/>
                    </a:ext>
                  </a:extLst>
                </a:gridCol>
                <a:gridCol w="277707">
                  <a:extLst>
                    <a:ext uri="{9D8B030D-6E8A-4147-A177-3AD203B41FA5}">
                      <a16:colId xmlns:a16="http://schemas.microsoft.com/office/drawing/2014/main" val="20001"/>
                    </a:ext>
                  </a:extLst>
                </a:gridCol>
                <a:gridCol w="277707">
                  <a:extLst>
                    <a:ext uri="{9D8B030D-6E8A-4147-A177-3AD203B41FA5}">
                      <a16:colId xmlns:a16="http://schemas.microsoft.com/office/drawing/2014/main" val="20002"/>
                    </a:ext>
                  </a:extLst>
                </a:gridCol>
                <a:gridCol w="277707">
                  <a:extLst>
                    <a:ext uri="{9D8B030D-6E8A-4147-A177-3AD203B41FA5}">
                      <a16:colId xmlns:a16="http://schemas.microsoft.com/office/drawing/2014/main" val="20003"/>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graphicFrame>
        <p:nvGraphicFramePr>
          <p:cNvPr id="61" name="Table 60">
            <a:extLst>
              <a:ext uri="{FF2B5EF4-FFF2-40B4-BE49-F238E27FC236}">
                <a16:creationId xmlns:a16="http://schemas.microsoft.com/office/drawing/2014/main" id="{99007352-04E8-69DA-0F34-FC0880894619}"/>
              </a:ext>
            </a:extLst>
          </p:cNvPr>
          <p:cNvGraphicFramePr>
            <a:graphicFrameLocks noGrp="1"/>
          </p:cNvGraphicFramePr>
          <p:nvPr/>
        </p:nvGraphicFramePr>
        <p:xfrm>
          <a:off x="0" y="0"/>
          <a:ext cx="0" cy="0"/>
        </p:xfrm>
        <a:graphic>
          <a:graphicData uri="http://schemas.openxmlformats.org/drawingml/2006/table">
            <a:tbl>
              <a:tblPr firstRow="1" bandRow="1"/>
              <a:tblGrid>
                <a:gridCol w="661416">
                  <a:extLst>
                    <a:ext uri="{9D8B030D-6E8A-4147-A177-3AD203B41FA5}">
                      <a16:colId xmlns:a16="http://schemas.microsoft.com/office/drawing/2014/main" val="20000"/>
                    </a:ext>
                  </a:extLst>
                </a:gridCol>
                <a:gridCol w="1021588">
                  <a:extLst>
                    <a:ext uri="{9D8B030D-6E8A-4147-A177-3AD203B41FA5}">
                      <a16:colId xmlns:a16="http://schemas.microsoft.com/office/drawing/2014/main" val="20001"/>
                    </a:ext>
                  </a:extLst>
                </a:gridCol>
                <a:gridCol w="1056005">
                  <a:extLst>
                    <a:ext uri="{9D8B030D-6E8A-4147-A177-3AD203B41FA5}">
                      <a16:colId xmlns:a16="http://schemas.microsoft.com/office/drawing/2014/main" val="20002"/>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graphicFrame>
        <p:nvGraphicFramePr>
          <p:cNvPr id="81" name="Table 80">
            <a:extLst>
              <a:ext uri="{FF2B5EF4-FFF2-40B4-BE49-F238E27FC236}">
                <a16:creationId xmlns:a16="http://schemas.microsoft.com/office/drawing/2014/main" id="{B9698032-BA83-DBB6-5C65-94BFD473B60D}"/>
              </a:ext>
            </a:extLst>
          </p:cNvPr>
          <p:cNvGraphicFramePr>
            <a:graphicFrameLocks noGrp="1"/>
          </p:cNvGraphicFramePr>
          <p:nvPr/>
        </p:nvGraphicFramePr>
        <p:xfrm>
          <a:off x="0" y="0"/>
          <a:ext cx="0" cy="0"/>
        </p:xfrm>
        <a:graphic>
          <a:graphicData uri="http://schemas.openxmlformats.org/drawingml/2006/table">
            <a:tbl>
              <a:tblPr firstRow="1" bandRow="1"/>
              <a:tblGrid>
                <a:gridCol w="490983">
                  <a:extLst>
                    <a:ext uri="{9D8B030D-6E8A-4147-A177-3AD203B41FA5}">
                      <a16:colId xmlns:a16="http://schemas.microsoft.com/office/drawing/2014/main" val="20000"/>
                    </a:ext>
                  </a:extLst>
                </a:gridCol>
                <a:gridCol w="442341">
                  <a:extLst>
                    <a:ext uri="{9D8B030D-6E8A-4147-A177-3AD203B41FA5}">
                      <a16:colId xmlns:a16="http://schemas.microsoft.com/office/drawing/2014/main" val="20001"/>
                    </a:ext>
                  </a:extLst>
                </a:gridCol>
                <a:gridCol w="431800">
                  <a:extLst>
                    <a:ext uri="{9D8B030D-6E8A-4147-A177-3AD203B41FA5}">
                      <a16:colId xmlns:a16="http://schemas.microsoft.com/office/drawing/2014/main" val="20002"/>
                    </a:ext>
                  </a:extLst>
                </a:gridCol>
                <a:gridCol w="442341">
                  <a:extLst>
                    <a:ext uri="{9D8B030D-6E8A-4147-A177-3AD203B41FA5}">
                      <a16:colId xmlns:a16="http://schemas.microsoft.com/office/drawing/2014/main" val="20003"/>
                    </a:ext>
                  </a:extLst>
                </a:gridCol>
                <a:gridCol w="442849">
                  <a:extLst>
                    <a:ext uri="{9D8B030D-6E8A-4147-A177-3AD203B41FA5}">
                      <a16:colId xmlns:a16="http://schemas.microsoft.com/office/drawing/2014/main" val="20004"/>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120" name="Footer Placeholder 4">
            <a:extLst>
              <a:ext uri="{FF2B5EF4-FFF2-40B4-BE49-F238E27FC236}">
                <a16:creationId xmlns:a16="http://schemas.microsoft.com/office/drawing/2014/main" id="{E1882B1E-DA92-D45A-F995-319CFD1B694D}"/>
              </a:ext>
            </a:extLst>
          </p:cNvPr>
          <p:cNvSpPr>
            <a:spLocks noGrp="1"/>
          </p:cNvSpPr>
          <p:nvPr>
            <p:ph type="ftr" sz="quarter" idx="11"/>
          </p:nvPr>
        </p:nvSpPr>
        <p:spPr>
          <a:xfrm>
            <a:off x="1241360" y="6441742"/>
            <a:ext cx="4117760" cy="239688"/>
          </a:xfrm>
        </p:spPr>
        <p:txBody>
          <a:bodyPr/>
          <a:lstStyle/>
          <a:p>
            <a:r>
              <a:rPr lang="pt-PT" noProof="0" dirty="0"/>
              <a:t>C. Lara/ </a:t>
            </a:r>
            <a:r>
              <a:rPr lang="pt-PT" noProof="0" dirty="0" err="1"/>
              <a:t>Doing</a:t>
            </a:r>
            <a:r>
              <a:rPr lang="pt-PT" noProof="0" dirty="0"/>
              <a:t> Business </a:t>
            </a:r>
            <a:r>
              <a:rPr lang="pt-PT" noProof="0" dirty="0" err="1"/>
              <a:t>with</a:t>
            </a:r>
            <a:r>
              <a:rPr lang="pt-PT" noProof="0" dirty="0"/>
              <a:t> CERN</a:t>
            </a:r>
          </a:p>
        </p:txBody>
      </p:sp>
      <p:sp>
        <p:nvSpPr>
          <p:cNvPr id="121" name="Slide Number Placeholder 5">
            <a:extLst>
              <a:ext uri="{FF2B5EF4-FFF2-40B4-BE49-F238E27FC236}">
                <a16:creationId xmlns:a16="http://schemas.microsoft.com/office/drawing/2014/main" id="{A6726095-395E-3AE3-3EE0-D2C647761845}"/>
              </a:ext>
            </a:extLst>
          </p:cNvPr>
          <p:cNvSpPr>
            <a:spLocks noGrp="1"/>
          </p:cNvSpPr>
          <p:nvPr>
            <p:ph type="sldNum" sz="quarter" idx="12"/>
          </p:nvPr>
        </p:nvSpPr>
        <p:spPr>
          <a:xfrm>
            <a:off x="11295067" y="6441742"/>
            <a:ext cx="200932" cy="239688"/>
          </a:xfrm>
        </p:spPr>
        <p:txBody>
          <a:bodyPr/>
          <a:lstStyle/>
          <a:p>
            <a:fld id="{36B5EA5A-BC32-A742-B11B-8E7414D5B535}" type="slidenum">
              <a:rPr lang="pt-PT" noProof="0" smtClean="0"/>
              <a:pPr/>
              <a:t>28</a:t>
            </a:fld>
            <a:endParaRPr lang="pt-PT" noProof="0" dirty="0"/>
          </a:p>
        </p:txBody>
      </p:sp>
      <p:grpSp>
        <p:nvGrpSpPr>
          <p:cNvPr id="9" name="Group 8">
            <a:extLst>
              <a:ext uri="{FF2B5EF4-FFF2-40B4-BE49-F238E27FC236}">
                <a16:creationId xmlns:a16="http://schemas.microsoft.com/office/drawing/2014/main" id="{41DD0DCE-D66E-9104-9FEF-E8431A9C1163}"/>
              </a:ext>
            </a:extLst>
          </p:cNvPr>
          <p:cNvGrpSpPr/>
          <p:nvPr/>
        </p:nvGrpSpPr>
        <p:grpSpPr>
          <a:xfrm>
            <a:off x="46165" y="1072713"/>
            <a:ext cx="3993317" cy="2046058"/>
            <a:chOff x="4287916" y="1072713"/>
            <a:chExt cx="3993317" cy="2046058"/>
          </a:xfrm>
        </p:grpSpPr>
        <p:pic>
          <p:nvPicPr>
            <p:cNvPr id="8" name="Picture 7">
              <a:extLst>
                <a:ext uri="{FF2B5EF4-FFF2-40B4-BE49-F238E27FC236}">
                  <a16:creationId xmlns:a16="http://schemas.microsoft.com/office/drawing/2014/main" id="{A73B0524-8504-9685-64C1-A02E448FDFA1}"/>
                </a:ext>
              </a:extLst>
            </p:cNvPr>
            <p:cNvPicPr>
              <a:picLocks noChangeAspect="1"/>
            </p:cNvPicPr>
            <p:nvPr/>
          </p:nvPicPr>
          <p:blipFill>
            <a:blip r:embed="rId3"/>
            <a:stretch>
              <a:fillRect/>
            </a:stretch>
          </p:blipFill>
          <p:spPr>
            <a:xfrm>
              <a:off x="4287916" y="1404493"/>
              <a:ext cx="3993317" cy="1714278"/>
            </a:xfrm>
            <a:prstGeom prst="rect">
              <a:avLst/>
            </a:prstGeom>
            <a:ln>
              <a:solidFill>
                <a:schemeClr val="tx1"/>
              </a:solidFill>
            </a:ln>
          </p:spPr>
        </p:pic>
        <p:sp>
          <p:nvSpPr>
            <p:cNvPr id="2" name="TextBox 1">
              <a:extLst>
                <a:ext uri="{FF2B5EF4-FFF2-40B4-BE49-F238E27FC236}">
                  <a16:creationId xmlns:a16="http://schemas.microsoft.com/office/drawing/2014/main" id="{750BE2B2-9923-7ACD-AAA2-8F319D8C6875}"/>
                </a:ext>
              </a:extLst>
            </p:cNvPr>
            <p:cNvSpPr txBox="1"/>
            <p:nvPr/>
          </p:nvSpPr>
          <p:spPr>
            <a:xfrm>
              <a:off x="4523182" y="1072713"/>
              <a:ext cx="2043508" cy="246221"/>
            </a:xfrm>
            <a:prstGeom prst="rect">
              <a:avLst/>
            </a:prstGeom>
            <a:solidFill>
              <a:srgbClr val="F5F5F5"/>
            </a:solidFill>
          </p:spPr>
          <p:txBody>
            <a:bodyPr wrap="none" lIns="0" tIns="0" rIns="0" bIns="0" rtlCol="0">
              <a:spAutoFit/>
            </a:bodyPr>
            <a:lstStyle/>
            <a:p>
              <a:pPr fontAlgn="base"/>
              <a:r>
                <a:rPr lang="pt-PT" sz="1600" b="1" noProof="0" dirty="0" err="1">
                  <a:solidFill>
                    <a:srgbClr val="0033A0"/>
                  </a:solidFill>
                  <a:latin typeface="Calibri"/>
                </a:rPr>
                <a:t>All</a:t>
              </a:r>
              <a:r>
                <a:rPr lang="pt-PT" sz="1600" b="1" noProof="0" dirty="0">
                  <a:solidFill>
                    <a:srgbClr val="0033A0"/>
                  </a:solidFill>
                  <a:latin typeface="Calibri"/>
                </a:rPr>
                <a:t> </a:t>
              </a:r>
              <a:r>
                <a:rPr lang="pt-PT" sz="1600" b="1" noProof="0" dirty="0" err="1">
                  <a:solidFill>
                    <a:srgbClr val="0033A0"/>
                  </a:solidFill>
                  <a:latin typeface="Calibri"/>
                </a:rPr>
                <a:t>Contributions</a:t>
              </a:r>
              <a:r>
                <a:rPr lang="pt-PT" sz="1600" b="1" noProof="0" dirty="0">
                  <a:solidFill>
                    <a:srgbClr val="0033A0"/>
                  </a:solidFill>
                  <a:latin typeface="Calibri"/>
                </a:rPr>
                <a:t> (</a:t>
              </a:r>
              <a:r>
                <a:rPr lang="pt-PT" sz="1600" b="1" noProof="0" dirty="0" err="1">
                  <a:solidFill>
                    <a:srgbClr val="0033A0"/>
                  </a:solidFill>
                  <a:latin typeface="Calibri"/>
                </a:rPr>
                <a:t>kCHF</a:t>
              </a:r>
              <a:r>
                <a:rPr lang="pt-PT" sz="1600" b="1" noProof="0" dirty="0">
                  <a:solidFill>
                    <a:srgbClr val="0033A0"/>
                  </a:solidFill>
                  <a:latin typeface="Calibri"/>
                </a:rPr>
                <a:t>)</a:t>
              </a:r>
            </a:p>
          </p:txBody>
        </p:sp>
        <p:sp>
          <p:nvSpPr>
            <p:cNvPr id="24" name="TextBox 23">
              <a:extLst>
                <a:ext uri="{FF2B5EF4-FFF2-40B4-BE49-F238E27FC236}">
                  <a16:creationId xmlns:a16="http://schemas.microsoft.com/office/drawing/2014/main" id="{147311F6-4D3D-A133-F265-22E9DAF21AAC}"/>
                </a:ext>
              </a:extLst>
            </p:cNvPr>
            <p:cNvSpPr txBox="1"/>
            <p:nvPr/>
          </p:nvSpPr>
          <p:spPr>
            <a:xfrm>
              <a:off x="5053863" y="1403467"/>
              <a:ext cx="439223" cy="153888"/>
            </a:xfrm>
            <a:prstGeom prst="rect">
              <a:avLst/>
            </a:prstGeom>
            <a:solidFill>
              <a:schemeClr val="bg1"/>
            </a:solidFill>
            <a:ln>
              <a:noFill/>
            </a:ln>
          </p:spPr>
          <p:txBody>
            <a:bodyPr wrap="none" lIns="0" tIns="0" rIns="0" bIns="0" rtlCol="0">
              <a:spAutoFit/>
            </a:bodyPr>
            <a:lstStyle/>
            <a:p>
              <a:pPr fontAlgn="base"/>
              <a:r>
                <a:rPr lang="pt-PT" sz="1000" noProof="0" dirty="0">
                  <a:solidFill>
                    <a:srgbClr val="0033A0"/>
                  </a:solidFill>
                  <a:latin typeface="Calibri"/>
                </a:rPr>
                <a:t>Portugal</a:t>
              </a:r>
            </a:p>
          </p:txBody>
        </p:sp>
      </p:grpSp>
      <p:sp>
        <p:nvSpPr>
          <p:cNvPr id="4" name="Espace réservé de la date 3">
            <a:extLst>
              <a:ext uri="{FF2B5EF4-FFF2-40B4-BE49-F238E27FC236}">
                <a16:creationId xmlns:a16="http://schemas.microsoft.com/office/drawing/2014/main" id="{32E41D75-4924-8EA4-755F-E8F4169B7A60}"/>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grpSp>
        <p:nvGrpSpPr>
          <p:cNvPr id="28" name="Group 27">
            <a:extLst>
              <a:ext uri="{FF2B5EF4-FFF2-40B4-BE49-F238E27FC236}">
                <a16:creationId xmlns:a16="http://schemas.microsoft.com/office/drawing/2014/main" id="{C2786AB3-4EA3-5D60-DC41-5906B6C4D8AD}"/>
              </a:ext>
            </a:extLst>
          </p:cNvPr>
          <p:cNvGrpSpPr/>
          <p:nvPr/>
        </p:nvGrpSpPr>
        <p:grpSpPr>
          <a:xfrm>
            <a:off x="4193407" y="3785410"/>
            <a:ext cx="3820058" cy="2150811"/>
            <a:chOff x="4193407" y="3785410"/>
            <a:chExt cx="3820058" cy="2150811"/>
          </a:xfrm>
        </p:grpSpPr>
        <p:grpSp>
          <p:nvGrpSpPr>
            <p:cNvPr id="27" name="Group 26">
              <a:extLst>
                <a:ext uri="{FF2B5EF4-FFF2-40B4-BE49-F238E27FC236}">
                  <a16:creationId xmlns:a16="http://schemas.microsoft.com/office/drawing/2014/main" id="{8FDA3B1F-3D7E-F2A0-2C6B-CA5FA9F97DF7}"/>
                </a:ext>
              </a:extLst>
            </p:cNvPr>
            <p:cNvGrpSpPr/>
            <p:nvPr/>
          </p:nvGrpSpPr>
          <p:grpSpPr>
            <a:xfrm>
              <a:off x="4193407" y="3785410"/>
              <a:ext cx="3820058" cy="2150811"/>
              <a:chOff x="8358162" y="3497593"/>
              <a:chExt cx="3820058" cy="2150811"/>
            </a:xfrm>
          </p:grpSpPr>
          <p:pic>
            <p:nvPicPr>
              <p:cNvPr id="20" name="Picture 19">
                <a:extLst>
                  <a:ext uri="{FF2B5EF4-FFF2-40B4-BE49-F238E27FC236}">
                    <a16:creationId xmlns:a16="http://schemas.microsoft.com/office/drawing/2014/main" id="{952D3B7E-C8C5-D292-6668-EC8590A5EF89}"/>
                  </a:ext>
                </a:extLst>
              </p:cNvPr>
              <p:cNvPicPr>
                <a:picLocks noChangeAspect="1"/>
              </p:cNvPicPr>
              <p:nvPr/>
            </p:nvPicPr>
            <p:blipFill>
              <a:blip r:embed="rId4"/>
              <a:stretch>
                <a:fillRect/>
              </a:stretch>
            </p:blipFill>
            <p:spPr>
              <a:xfrm>
                <a:off x="8358162" y="3800296"/>
                <a:ext cx="3820058" cy="1848108"/>
              </a:xfrm>
              <a:prstGeom prst="rect">
                <a:avLst/>
              </a:prstGeom>
              <a:ln>
                <a:solidFill>
                  <a:schemeClr val="tx1"/>
                </a:solidFill>
              </a:ln>
            </p:spPr>
          </p:pic>
          <p:sp>
            <p:nvSpPr>
              <p:cNvPr id="80" name="TextBox 79">
                <a:extLst>
                  <a:ext uri="{FF2B5EF4-FFF2-40B4-BE49-F238E27FC236}">
                    <a16:creationId xmlns:a16="http://schemas.microsoft.com/office/drawing/2014/main" id="{91827F65-FA25-19DD-9FDD-94004C51FBF8}"/>
                  </a:ext>
                </a:extLst>
              </p:cNvPr>
              <p:cNvSpPr txBox="1"/>
              <p:nvPr/>
            </p:nvSpPr>
            <p:spPr>
              <a:xfrm>
                <a:off x="8489644" y="3497593"/>
                <a:ext cx="1691873" cy="246221"/>
              </a:xfrm>
              <a:prstGeom prst="rect">
                <a:avLst/>
              </a:prstGeom>
              <a:solidFill>
                <a:srgbClr val="F5F5F5"/>
              </a:solidFill>
            </p:spPr>
            <p:txBody>
              <a:bodyPr wrap="none" lIns="0" tIns="0" rIns="0" bIns="0" rtlCol="0">
                <a:spAutoFit/>
              </a:bodyPr>
              <a:lstStyle/>
              <a:p>
                <a:pPr fontAlgn="base"/>
                <a:r>
                  <a:rPr lang="pt-PT" sz="1600" b="1" noProof="0" dirty="0">
                    <a:solidFill>
                      <a:srgbClr val="0033A0"/>
                    </a:solidFill>
                    <a:latin typeface="Calibri"/>
                  </a:rPr>
                  <a:t>PT Industrial </a:t>
                </a:r>
                <a:r>
                  <a:rPr lang="pt-PT" sz="1600" b="1" noProof="0" dirty="0" err="1">
                    <a:solidFill>
                      <a:srgbClr val="0033A0"/>
                    </a:solidFill>
                    <a:latin typeface="Calibri"/>
                  </a:rPr>
                  <a:t>Return</a:t>
                </a:r>
                <a:endParaRPr lang="pt-PT" sz="1600" b="1" noProof="0" dirty="0">
                  <a:solidFill>
                    <a:srgbClr val="0033A0"/>
                  </a:solidFill>
                  <a:latin typeface="Calibri"/>
                </a:endParaRPr>
              </a:p>
            </p:txBody>
          </p:sp>
        </p:grpSp>
        <p:sp>
          <p:nvSpPr>
            <p:cNvPr id="5" name="Rectangle 4">
              <a:extLst>
                <a:ext uri="{FF2B5EF4-FFF2-40B4-BE49-F238E27FC236}">
                  <a16:creationId xmlns:a16="http://schemas.microsoft.com/office/drawing/2014/main" id="{F23C0AB7-5B89-4801-F0F5-4CD97EF2652D}"/>
                </a:ext>
              </a:extLst>
            </p:cNvPr>
            <p:cNvSpPr/>
            <p:nvPr/>
          </p:nvSpPr>
          <p:spPr>
            <a:xfrm>
              <a:off x="5495278" y="4105869"/>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4D7ACD7-8D1D-0827-DEA2-F29C4E154CBE}"/>
                </a:ext>
              </a:extLst>
            </p:cNvPr>
            <p:cNvSpPr/>
            <p:nvPr/>
          </p:nvSpPr>
          <p:spPr>
            <a:xfrm>
              <a:off x="7041947" y="4105869"/>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CD75D3C7-96B9-91AE-4FDB-47ACB27FED4F}"/>
              </a:ext>
            </a:extLst>
          </p:cNvPr>
          <p:cNvGrpSpPr/>
          <p:nvPr/>
        </p:nvGrpSpPr>
        <p:grpSpPr>
          <a:xfrm>
            <a:off x="72556" y="3900672"/>
            <a:ext cx="3884173" cy="2321437"/>
            <a:chOff x="72556" y="3900672"/>
            <a:chExt cx="3884173" cy="2321437"/>
          </a:xfrm>
        </p:grpSpPr>
        <p:grpSp>
          <p:nvGrpSpPr>
            <p:cNvPr id="7" name="Group 6">
              <a:extLst>
                <a:ext uri="{FF2B5EF4-FFF2-40B4-BE49-F238E27FC236}">
                  <a16:creationId xmlns:a16="http://schemas.microsoft.com/office/drawing/2014/main" id="{D3E38D79-0B30-F0FC-34A0-7944EB692295}"/>
                </a:ext>
              </a:extLst>
            </p:cNvPr>
            <p:cNvGrpSpPr/>
            <p:nvPr/>
          </p:nvGrpSpPr>
          <p:grpSpPr>
            <a:xfrm>
              <a:off x="72556" y="3900672"/>
              <a:ext cx="3884173" cy="2321437"/>
              <a:chOff x="8291149" y="1065529"/>
              <a:chExt cx="3884173" cy="2321437"/>
            </a:xfrm>
          </p:grpSpPr>
          <p:pic>
            <p:nvPicPr>
              <p:cNvPr id="6" name="Picture 5">
                <a:extLst>
                  <a:ext uri="{FF2B5EF4-FFF2-40B4-BE49-F238E27FC236}">
                    <a16:creationId xmlns:a16="http://schemas.microsoft.com/office/drawing/2014/main" id="{22F02655-FB44-FBE0-B920-83A1FEB6A68E}"/>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8291149" y="1404493"/>
                <a:ext cx="3884173" cy="1714278"/>
              </a:xfrm>
              <a:prstGeom prst="rect">
                <a:avLst/>
              </a:prstGeom>
              <a:ln>
                <a:solidFill>
                  <a:schemeClr val="tx1"/>
                </a:solidFill>
              </a:ln>
            </p:spPr>
          </p:pic>
          <p:grpSp>
            <p:nvGrpSpPr>
              <p:cNvPr id="166" name="Group 165">
                <a:extLst>
                  <a:ext uri="{FF2B5EF4-FFF2-40B4-BE49-F238E27FC236}">
                    <a16:creationId xmlns:a16="http://schemas.microsoft.com/office/drawing/2014/main" id="{E3BB7271-FD3E-0634-54D4-6E2EAC73BDD3}"/>
                  </a:ext>
                </a:extLst>
              </p:cNvPr>
              <p:cNvGrpSpPr/>
              <p:nvPr/>
            </p:nvGrpSpPr>
            <p:grpSpPr>
              <a:xfrm>
                <a:off x="8360512" y="1065529"/>
                <a:ext cx="3393971" cy="2321437"/>
                <a:chOff x="4038618" y="1157351"/>
                <a:chExt cx="3393971" cy="2321437"/>
              </a:xfrm>
            </p:grpSpPr>
            <p:sp>
              <p:nvSpPr>
                <p:cNvPr id="32" name="TextBox 31">
                  <a:extLst>
                    <a:ext uri="{FF2B5EF4-FFF2-40B4-BE49-F238E27FC236}">
                      <a16:creationId xmlns:a16="http://schemas.microsoft.com/office/drawing/2014/main" id="{4757050F-EC30-2120-64DE-070FF13FECCE}"/>
                    </a:ext>
                  </a:extLst>
                </p:cNvPr>
                <p:cNvSpPr txBox="1"/>
                <p:nvPr/>
              </p:nvSpPr>
              <p:spPr>
                <a:xfrm>
                  <a:off x="4045059" y="1157351"/>
                  <a:ext cx="3387530" cy="246221"/>
                </a:xfrm>
                <a:prstGeom prst="rect">
                  <a:avLst/>
                </a:prstGeom>
                <a:solidFill>
                  <a:srgbClr val="F5F5F5"/>
                </a:solidFill>
              </p:spPr>
              <p:txBody>
                <a:bodyPr wrap="none" lIns="0" tIns="0" rIns="0" bIns="0" rtlCol="0">
                  <a:spAutoFit/>
                </a:bodyPr>
                <a:lstStyle/>
                <a:p>
                  <a:pPr fontAlgn="base"/>
                  <a:r>
                    <a:rPr lang="pt-PT" sz="1600" b="1" noProof="0" dirty="0" err="1">
                      <a:solidFill>
                        <a:srgbClr val="0033A0"/>
                      </a:solidFill>
                      <a:latin typeface="Calibri"/>
                    </a:rPr>
                    <a:t>Expenditures</a:t>
                  </a:r>
                  <a:r>
                    <a:rPr lang="pt-PT" sz="1600" b="1" noProof="0" dirty="0">
                      <a:solidFill>
                        <a:srgbClr val="0033A0"/>
                      </a:solidFill>
                      <a:latin typeface="Calibri"/>
                    </a:rPr>
                    <a:t> (</a:t>
                  </a:r>
                  <a:r>
                    <a:rPr lang="pt-PT" sz="1600" b="1" noProof="0" dirty="0" err="1">
                      <a:solidFill>
                        <a:srgbClr val="0033A0"/>
                      </a:solidFill>
                      <a:latin typeface="Calibri"/>
                    </a:rPr>
                    <a:t>all</a:t>
                  </a:r>
                  <a:r>
                    <a:rPr lang="pt-PT" sz="1600" b="1" noProof="0" dirty="0">
                      <a:solidFill>
                        <a:srgbClr val="0033A0"/>
                      </a:solidFill>
                      <a:latin typeface="Calibri"/>
                    </a:rPr>
                    <a:t> countries </a:t>
                  </a:r>
                  <a:r>
                    <a:rPr lang="pt-PT" sz="1600" b="1" noProof="0" dirty="0" err="1">
                      <a:solidFill>
                        <a:srgbClr val="0033A0"/>
                      </a:solidFill>
                      <a:latin typeface="Calibri"/>
                    </a:rPr>
                    <a:t>totals</a:t>
                  </a:r>
                  <a:r>
                    <a:rPr lang="pt-PT" sz="1600" b="1" noProof="0" dirty="0">
                      <a:solidFill>
                        <a:srgbClr val="0033A0"/>
                      </a:solidFill>
                      <a:latin typeface="Calibri"/>
                    </a:rPr>
                    <a:t>, </a:t>
                  </a:r>
                  <a:r>
                    <a:rPr lang="pt-PT" sz="1600" b="1" noProof="0" dirty="0" err="1">
                      <a:solidFill>
                        <a:srgbClr val="0033A0"/>
                      </a:solidFill>
                      <a:latin typeface="Calibri"/>
                    </a:rPr>
                    <a:t>kCHF</a:t>
                  </a:r>
                  <a:r>
                    <a:rPr lang="pt-PT" sz="1600" b="1" noProof="0" dirty="0">
                      <a:solidFill>
                        <a:srgbClr val="0033A0"/>
                      </a:solidFill>
                      <a:latin typeface="Calibri"/>
                    </a:rPr>
                    <a:t>)</a:t>
                  </a:r>
                </a:p>
              </p:txBody>
            </p:sp>
            <p:sp>
              <p:nvSpPr>
                <p:cNvPr id="162" name="TextBox 161">
                  <a:extLst>
                    <a:ext uri="{FF2B5EF4-FFF2-40B4-BE49-F238E27FC236}">
                      <a16:creationId xmlns:a16="http://schemas.microsoft.com/office/drawing/2014/main" id="{8196CF9A-3E97-6731-80F8-988CA91B44C8}"/>
                    </a:ext>
                  </a:extLst>
                </p:cNvPr>
                <p:cNvSpPr txBox="1"/>
                <p:nvPr/>
              </p:nvSpPr>
              <p:spPr>
                <a:xfrm>
                  <a:off x="4038618" y="3340289"/>
                  <a:ext cx="2641004" cy="138499"/>
                </a:xfrm>
                <a:prstGeom prst="rect">
                  <a:avLst/>
                </a:prstGeom>
                <a:solidFill>
                  <a:srgbClr val="F5F5F5"/>
                </a:solidFill>
              </p:spPr>
              <p:txBody>
                <a:bodyPr wrap="square" lIns="0" tIns="0" rIns="0" bIns="0" rtlCol="0">
                  <a:spAutoFit/>
                </a:bodyPr>
                <a:lstStyle/>
                <a:p>
                  <a:pPr marL="0" marR="0" lvl="0" indent="0" algn="l" fontAlgn="base"/>
                  <a:r>
                    <a:rPr lang="pt-PT" sz="900" b="0" i="0" u="none" strike="noStrike" noProof="0" dirty="0">
                      <a:solidFill>
                        <a:srgbClr val="333333"/>
                      </a:solidFill>
                      <a:latin typeface="Calibri"/>
                    </a:rPr>
                    <a:t>*Provisional figure </a:t>
                  </a:r>
                  <a:r>
                    <a:rPr lang="pt-PT" sz="900" b="0" i="0" u="none" strike="noStrike" noProof="0" dirty="0" err="1">
                      <a:solidFill>
                        <a:srgbClr val="333333"/>
                      </a:solidFill>
                      <a:latin typeface="Calibri"/>
                    </a:rPr>
                    <a:t>based</a:t>
                  </a:r>
                  <a:r>
                    <a:rPr lang="pt-PT" sz="900" b="0" i="0" u="none" strike="noStrike" noProof="0" dirty="0">
                      <a:solidFill>
                        <a:srgbClr val="333333"/>
                      </a:solidFill>
                      <a:latin typeface="Calibri"/>
                    </a:rPr>
                    <a:t> </a:t>
                  </a:r>
                  <a:r>
                    <a:rPr lang="pt-PT" sz="900" b="0" i="0" u="none" strike="noStrike" noProof="0" dirty="0" err="1">
                      <a:solidFill>
                        <a:srgbClr val="333333"/>
                      </a:solidFill>
                      <a:latin typeface="Calibri"/>
                    </a:rPr>
                    <a:t>on</a:t>
                  </a:r>
                  <a:r>
                    <a:rPr lang="pt-PT" sz="900" b="0" i="0" u="none" strike="noStrike" noProof="0" dirty="0">
                      <a:solidFill>
                        <a:srgbClr val="333333"/>
                      </a:solidFill>
                      <a:latin typeface="Calibri"/>
                    </a:rPr>
                    <a:t> </a:t>
                  </a:r>
                  <a:r>
                    <a:rPr lang="pt-PT" sz="900" b="0" i="0" u="none" strike="noStrike" noProof="0" dirty="0" err="1">
                      <a:solidFill>
                        <a:srgbClr val="333333"/>
                      </a:solidFill>
                      <a:latin typeface="Calibri"/>
                    </a:rPr>
                    <a:t>commitments</a:t>
                  </a:r>
                  <a:endParaRPr lang="pt-PT" sz="900" b="0" i="0" u="none" strike="noStrike" noProof="0" dirty="0">
                    <a:solidFill>
                      <a:srgbClr val="333333"/>
                    </a:solidFill>
                    <a:latin typeface="Calibri"/>
                  </a:endParaRPr>
                </a:p>
              </p:txBody>
            </p:sp>
          </p:grpSp>
        </p:grpSp>
        <p:sp>
          <p:nvSpPr>
            <p:cNvPr id="25" name="Rectangle 24">
              <a:extLst>
                <a:ext uri="{FF2B5EF4-FFF2-40B4-BE49-F238E27FC236}">
                  <a16:creationId xmlns:a16="http://schemas.microsoft.com/office/drawing/2014/main" id="{7E49BDE5-93AA-6102-F1EC-7D111FC699A7}"/>
                </a:ext>
              </a:extLst>
            </p:cNvPr>
            <p:cNvSpPr/>
            <p:nvPr/>
          </p:nvSpPr>
          <p:spPr>
            <a:xfrm>
              <a:off x="1889520" y="4257821"/>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F1E90E2-EEA0-5D34-397A-CAA1C0782E4F}"/>
                </a:ext>
              </a:extLst>
            </p:cNvPr>
            <p:cNvSpPr/>
            <p:nvPr/>
          </p:nvSpPr>
          <p:spPr>
            <a:xfrm>
              <a:off x="3436189" y="4257821"/>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a:extLst>
              <a:ext uri="{FF2B5EF4-FFF2-40B4-BE49-F238E27FC236}">
                <a16:creationId xmlns:a16="http://schemas.microsoft.com/office/drawing/2014/main" id="{5883C627-A805-05FC-105E-9597184358A5}"/>
              </a:ext>
            </a:extLst>
          </p:cNvPr>
          <p:cNvGrpSpPr/>
          <p:nvPr/>
        </p:nvGrpSpPr>
        <p:grpSpPr>
          <a:xfrm>
            <a:off x="8016074" y="1073195"/>
            <a:ext cx="4234635" cy="2462258"/>
            <a:chOff x="8016074" y="1073195"/>
            <a:chExt cx="4234635" cy="2462258"/>
          </a:xfrm>
        </p:grpSpPr>
        <p:pic>
          <p:nvPicPr>
            <p:cNvPr id="29" name="IRSupplies">
              <a:extLst>
                <a:ext uri="{FF2B5EF4-FFF2-40B4-BE49-F238E27FC236}">
                  <a16:creationId xmlns:a16="http://schemas.microsoft.com/office/drawing/2014/main" id="{02E5C74B-BF27-C9F0-D0C5-2FFCAFBEE4A5}"/>
                </a:ext>
              </a:extLst>
            </p:cNvPr>
            <p:cNvPicPr>
              <a:picLocks noChangeAspect="1"/>
            </p:cNvPicPr>
            <p:nvPr/>
          </p:nvPicPr>
          <p:blipFill>
            <a:blip r:embed="rId6"/>
            <a:stretch>
              <a:fillRect/>
            </a:stretch>
          </p:blipFill>
          <p:spPr>
            <a:xfrm>
              <a:off x="8016074" y="1073195"/>
              <a:ext cx="4234635" cy="2462258"/>
            </a:xfrm>
            <a:prstGeom prst="rect">
              <a:avLst/>
            </a:prstGeom>
          </p:spPr>
        </p:pic>
        <p:sp>
          <p:nvSpPr>
            <p:cNvPr id="12" name="Rectangle 11">
              <a:extLst>
                <a:ext uri="{FF2B5EF4-FFF2-40B4-BE49-F238E27FC236}">
                  <a16:creationId xmlns:a16="http://schemas.microsoft.com/office/drawing/2014/main" id="{1E30308D-BB87-F08A-D3A0-2D4945E3C181}"/>
                </a:ext>
              </a:extLst>
            </p:cNvPr>
            <p:cNvSpPr/>
            <p:nvPr/>
          </p:nvSpPr>
          <p:spPr>
            <a:xfrm>
              <a:off x="9845092" y="1118860"/>
              <a:ext cx="568415"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6F7F3733-119A-B957-708C-0F002956FD43}"/>
              </a:ext>
            </a:extLst>
          </p:cNvPr>
          <p:cNvGrpSpPr/>
          <p:nvPr/>
        </p:nvGrpSpPr>
        <p:grpSpPr>
          <a:xfrm>
            <a:off x="8069504" y="3800983"/>
            <a:ext cx="4119358" cy="2395230"/>
            <a:chOff x="8069504" y="3800983"/>
            <a:chExt cx="4119358" cy="2395230"/>
          </a:xfrm>
        </p:grpSpPr>
        <p:pic>
          <p:nvPicPr>
            <p:cNvPr id="30" name="IRServices">
              <a:extLst>
                <a:ext uri="{FF2B5EF4-FFF2-40B4-BE49-F238E27FC236}">
                  <a16:creationId xmlns:a16="http://schemas.microsoft.com/office/drawing/2014/main" id="{3F08CC02-7283-62E2-8836-A8E1D3890A00}"/>
                </a:ext>
              </a:extLst>
            </p:cNvPr>
            <p:cNvPicPr>
              <a:picLocks noChangeAspect="1"/>
            </p:cNvPicPr>
            <p:nvPr/>
          </p:nvPicPr>
          <p:blipFill>
            <a:blip r:embed="rId7"/>
            <a:stretch>
              <a:fillRect/>
            </a:stretch>
          </p:blipFill>
          <p:spPr>
            <a:xfrm>
              <a:off x="8069504" y="3800983"/>
              <a:ext cx="4119358" cy="2395230"/>
            </a:xfrm>
            <a:prstGeom prst="rect">
              <a:avLst/>
            </a:prstGeom>
          </p:spPr>
        </p:pic>
        <p:sp>
          <p:nvSpPr>
            <p:cNvPr id="14" name="Rectangle 13">
              <a:extLst>
                <a:ext uri="{FF2B5EF4-FFF2-40B4-BE49-F238E27FC236}">
                  <a16:creationId xmlns:a16="http://schemas.microsoft.com/office/drawing/2014/main" id="{AAE34354-E82D-375D-D10A-379F8EF0684C}"/>
                </a:ext>
              </a:extLst>
            </p:cNvPr>
            <p:cNvSpPr/>
            <p:nvPr/>
          </p:nvSpPr>
          <p:spPr>
            <a:xfrm>
              <a:off x="10146940" y="3840290"/>
              <a:ext cx="488510" cy="190172"/>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a:extLst>
              <a:ext uri="{FF2B5EF4-FFF2-40B4-BE49-F238E27FC236}">
                <a16:creationId xmlns:a16="http://schemas.microsoft.com/office/drawing/2014/main" id="{22C79F82-8633-E491-FA32-9563DCB1F53D}"/>
              </a:ext>
            </a:extLst>
          </p:cNvPr>
          <p:cNvGrpSpPr/>
          <p:nvPr/>
        </p:nvGrpSpPr>
        <p:grpSpPr>
          <a:xfrm>
            <a:off x="4090961" y="986872"/>
            <a:ext cx="3962093" cy="2131899"/>
            <a:chOff x="4090961" y="986872"/>
            <a:chExt cx="3962093" cy="2131899"/>
          </a:xfrm>
        </p:grpSpPr>
        <p:grpSp>
          <p:nvGrpSpPr>
            <p:cNvPr id="16" name="Group 15">
              <a:extLst>
                <a:ext uri="{FF2B5EF4-FFF2-40B4-BE49-F238E27FC236}">
                  <a16:creationId xmlns:a16="http://schemas.microsoft.com/office/drawing/2014/main" id="{75D35C7A-684A-348D-9CFB-825317DF778D}"/>
                </a:ext>
              </a:extLst>
            </p:cNvPr>
            <p:cNvGrpSpPr/>
            <p:nvPr/>
          </p:nvGrpSpPr>
          <p:grpSpPr>
            <a:xfrm>
              <a:off x="4090961" y="986872"/>
              <a:ext cx="3962093" cy="2131899"/>
              <a:chOff x="4324033" y="3497593"/>
              <a:chExt cx="3962093" cy="2131899"/>
            </a:xfrm>
          </p:grpSpPr>
          <p:pic>
            <p:nvPicPr>
              <p:cNvPr id="13" name="Picture 12">
                <a:extLst>
                  <a:ext uri="{FF2B5EF4-FFF2-40B4-BE49-F238E27FC236}">
                    <a16:creationId xmlns:a16="http://schemas.microsoft.com/office/drawing/2014/main" id="{91855369-074C-39EB-03B8-E4DE4707BAA1}"/>
                  </a:ext>
                </a:extLst>
              </p:cNvPr>
              <p:cNvPicPr>
                <a:picLocks noChangeAspect="1"/>
              </p:cNvPicPr>
              <p:nvPr/>
            </p:nvPicPr>
            <p:blipFill>
              <a:blip r:embed="rId8"/>
              <a:stretch>
                <a:fillRect/>
              </a:stretch>
            </p:blipFill>
            <p:spPr>
              <a:xfrm>
                <a:off x="4324033" y="3859823"/>
                <a:ext cx="3962093" cy="1769669"/>
              </a:xfrm>
              <a:prstGeom prst="rect">
                <a:avLst/>
              </a:prstGeom>
              <a:ln>
                <a:solidFill>
                  <a:schemeClr val="tx1"/>
                </a:solidFill>
              </a:ln>
            </p:spPr>
          </p:pic>
          <p:sp>
            <p:nvSpPr>
              <p:cNvPr id="60" name="TextBox 59">
                <a:extLst>
                  <a:ext uri="{FF2B5EF4-FFF2-40B4-BE49-F238E27FC236}">
                    <a16:creationId xmlns:a16="http://schemas.microsoft.com/office/drawing/2014/main" id="{207C44B3-AAB1-814C-A4F7-D25E2AD54664}"/>
                  </a:ext>
                </a:extLst>
              </p:cNvPr>
              <p:cNvSpPr txBox="1"/>
              <p:nvPr/>
            </p:nvSpPr>
            <p:spPr>
              <a:xfrm>
                <a:off x="4518284" y="3497593"/>
                <a:ext cx="2023311" cy="246221"/>
              </a:xfrm>
              <a:prstGeom prst="rect">
                <a:avLst/>
              </a:prstGeom>
              <a:solidFill>
                <a:srgbClr val="F5F5F5"/>
              </a:solidFill>
            </p:spPr>
            <p:txBody>
              <a:bodyPr wrap="none" lIns="0" tIns="0" rIns="0" bIns="0" rtlCol="0">
                <a:spAutoFit/>
              </a:bodyPr>
              <a:lstStyle/>
              <a:p>
                <a:pPr fontAlgn="base"/>
                <a:r>
                  <a:rPr lang="pt-PT" sz="1600" b="1" noProof="0" dirty="0">
                    <a:solidFill>
                      <a:srgbClr val="0033A0"/>
                    </a:solidFill>
                    <a:latin typeface="Calibri"/>
                  </a:rPr>
                  <a:t>PT </a:t>
                </a:r>
                <a:r>
                  <a:rPr lang="pt-PT" sz="1600" b="1" noProof="0" dirty="0" err="1">
                    <a:solidFill>
                      <a:srgbClr val="0033A0"/>
                    </a:solidFill>
                    <a:latin typeface="Calibri"/>
                  </a:rPr>
                  <a:t>Expenditures</a:t>
                </a:r>
                <a:r>
                  <a:rPr lang="pt-PT" sz="1600" b="1" noProof="0" dirty="0">
                    <a:solidFill>
                      <a:srgbClr val="0033A0"/>
                    </a:solidFill>
                    <a:latin typeface="Calibri"/>
                  </a:rPr>
                  <a:t> (</a:t>
                </a:r>
                <a:r>
                  <a:rPr lang="pt-PT" sz="1600" b="1" noProof="0" dirty="0" err="1">
                    <a:solidFill>
                      <a:srgbClr val="0033A0"/>
                    </a:solidFill>
                    <a:latin typeface="Calibri"/>
                  </a:rPr>
                  <a:t>kCHF</a:t>
                </a:r>
                <a:r>
                  <a:rPr lang="pt-PT" sz="1600" b="1" noProof="0" dirty="0">
                    <a:solidFill>
                      <a:srgbClr val="0033A0"/>
                    </a:solidFill>
                    <a:latin typeface="Calibri"/>
                  </a:rPr>
                  <a:t>)</a:t>
                </a:r>
              </a:p>
            </p:txBody>
          </p:sp>
        </p:grpSp>
        <p:sp>
          <p:nvSpPr>
            <p:cNvPr id="19" name="Rectangle 18">
              <a:extLst>
                <a:ext uri="{FF2B5EF4-FFF2-40B4-BE49-F238E27FC236}">
                  <a16:creationId xmlns:a16="http://schemas.microsoft.com/office/drawing/2014/main" id="{98B54EE6-0EE6-5C11-359A-BB67F58EF7E8}"/>
                </a:ext>
              </a:extLst>
            </p:cNvPr>
            <p:cNvSpPr/>
            <p:nvPr/>
          </p:nvSpPr>
          <p:spPr>
            <a:xfrm>
              <a:off x="5975937" y="1395350"/>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2D0EF27F-938D-8E53-94BB-59BE2C17A067}"/>
                </a:ext>
              </a:extLst>
            </p:cNvPr>
            <p:cNvSpPr/>
            <p:nvPr/>
          </p:nvSpPr>
          <p:spPr>
            <a:xfrm>
              <a:off x="7487094" y="1395350"/>
              <a:ext cx="445147" cy="174031"/>
            </a:xfrm>
            <a:prstGeom prst="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2089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8708231" cy="4533805"/>
          <a:chOff x="0" y="0"/>
          <a:chExt cx="8708231" cy="4533805"/>
        </a:xfrm>
      </p:grpSpPr>
      <p:graphicFrame>
        <p:nvGraphicFramePr>
          <p:cNvPr id="3" name="Table 2"/>
          <p:cNvGraphicFramePr>
            <a:graphicFrameLocks noGrp="1"/>
          </p:cNvGraphicFramePr>
          <p:nvPr>
            <p:extLst>
              <p:ext uri="{D42A27DB-BD31-4B8C-83A1-F6EECF244321}">
                <p14:modId xmlns:p14="http://schemas.microsoft.com/office/powerpoint/2010/main" val="1044778259"/>
              </p:ext>
            </p:extLst>
          </p:nvPr>
        </p:nvGraphicFramePr>
        <p:xfrm>
          <a:off x="0" y="0"/>
          <a:ext cx="0" cy="0"/>
        </p:xfrm>
        <a:graphic>
          <a:graphicData uri="http://schemas.openxmlformats.org/drawingml/2006/table">
            <a:tbl>
              <a:tblPr firstRow="1" bandRow="1"/>
              <a:tblGrid>
                <a:gridCol w="1725041">
                  <a:extLst>
                    <a:ext uri="{9D8B030D-6E8A-4147-A177-3AD203B41FA5}">
                      <a16:colId xmlns:a16="http://schemas.microsoft.com/office/drawing/2014/main" val="20000"/>
                    </a:ext>
                  </a:extLst>
                </a:gridCol>
                <a:gridCol w="277707">
                  <a:extLst>
                    <a:ext uri="{9D8B030D-6E8A-4147-A177-3AD203B41FA5}">
                      <a16:colId xmlns:a16="http://schemas.microsoft.com/office/drawing/2014/main" val="20001"/>
                    </a:ext>
                  </a:extLst>
                </a:gridCol>
                <a:gridCol w="277707">
                  <a:extLst>
                    <a:ext uri="{9D8B030D-6E8A-4147-A177-3AD203B41FA5}">
                      <a16:colId xmlns:a16="http://schemas.microsoft.com/office/drawing/2014/main" val="20002"/>
                    </a:ext>
                  </a:extLst>
                </a:gridCol>
                <a:gridCol w="619252">
                  <a:extLst>
                    <a:ext uri="{9D8B030D-6E8A-4147-A177-3AD203B41FA5}">
                      <a16:colId xmlns:a16="http://schemas.microsoft.com/office/drawing/2014/main" val="20003"/>
                    </a:ext>
                  </a:extLst>
                </a:gridCol>
                <a:gridCol w="619633">
                  <a:extLst>
                    <a:ext uri="{9D8B030D-6E8A-4147-A177-3AD203B41FA5}">
                      <a16:colId xmlns:a16="http://schemas.microsoft.com/office/drawing/2014/main" val="20004"/>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1333298946"/>
              </p:ext>
            </p:extLst>
          </p:nvPr>
        </p:nvGraphicFramePr>
        <p:xfrm>
          <a:off x="0" y="0"/>
          <a:ext cx="0" cy="0"/>
        </p:xfrm>
        <a:graphic>
          <a:graphicData uri="http://schemas.openxmlformats.org/drawingml/2006/table">
            <a:tbl>
              <a:tblPr firstRow="1" bandRow="1"/>
              <a:tblGrid>
                <a:gridCol w="1725041">
                  <a:extLst>
                    <a:ext uri="{9D8B030D-6E8A-4147-A177-3AD203B41FA5}">
                      <a16:colId xmlns:a16="http://schemas.microsoft.com/office/drawing/2014/main" val="20000"/>
                    </a:ext>
                  </a:extLst>
                </a:gridCol>
                <a:gridCol w="277707">
                  <a:extLst>
                    <a:ext uri="{9D8B030D-6E8A-4147-A177-3AD203B41FA5}">
                      <a16:colId xmlns:a16="http://schemas.microsoft.com/office/drawing/2014/main" val="20001"/>
                    </a:ext>
                  </a:extLst>
                </a:gridCol>
                <a:gridCol w="277707">
                  <a:extLst>
                    <a:ext uri="{9D8B030D-6E8A-4147-A177-3AD203B41FA5}">
                      <a16:colId xmlns:a16="http://schemas.microsoft.com/office/drawing/2014/main" val="20002"/>
                    </a:ext>
                  </a:extLst>
                </a:gridCol>
                <a:gridCol w="277707">
                  <a:extLst>
                    <a:ext uri="{9D8B030D-6E8A-4147-A177-3AD203B41FA5}">
                      <a16:colId xmlns:a16="http://schemas.microsoft.com/office/drawing/2014/main" val="20003"/>
                    </a:ext>
                  </a:extLst>
                </a:gridCol>
                <a:gridCol w="408813">
                  <a:extLst>
                    <a:ext uri="{9D8B030D-6E8A-4147-A177-3AD203B41FA5}">
                      <a16:colId xmlns:a16="http://schemas.microsoft.com/office/drawing/2014/main" val="20004"/>
                    </a:ext>
                  </a:extLst>
                </a:gridCol>
                <a:gridCol w="408813">
                  <a:extLst>
                    <a:ext uri="{9D8B030D-6E8A-4147-A177-3AD203B41FA5}">
                      <a16:colId xmlns:a16="http://schemas.microsoft.com/office/drawing/2014/main" val="20005"/>
                    </a:ext>
                  </a:extLst>
                </a:gridCol>
              </a:tblGrid>
              <a:tr h="487680">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lang="pt-PT" sz="2400" noProof="0" dirty="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130" name="Footer Placeholder 4">
            <a:extLst>
              <a:ext uri="{FF2B5EF4-FFF2-40B4-BE49-F238E27FC236}">
                <a16:creationId xmlns:a16="http://schemas.microsoft.com/office/drawing/2014/main" id="{2B87025F-EFEB-458F-9BA5-F2F455C1A0E1}"/>
              </a:ext>
            </a:extLst>
          </p:cNvPr>
          <p:cNvSpPr>
            <a:spLocks noGrp="1"/>
          </p:cNvSpPr>
          <p:nvPr>
            <p:ph type="ftr" sz="quarter" idx="11"/>
          </p:nvPr>
        </p:nvSpPr>
        <p:spPr>
          <a:xfrm>
            <a:off x="1241360" y="6441742"/>
            <a:ext cx="4117760" cy="239688"/>
          </a:xfrm>
        </p:spPr>
        <p:txBody>
          <a:bodyPr/>
          <a:lstStyle/>
          <a:p>
            <a:r>
              <a:rPr lang="pt-PT" noProof="0" dirty="0"/>
              <a:t>C. Lara/ </a:t>
            </a:r>
            <a:r>
              <a:rPr lang="pt-PT" noProof="0" dirty="0" err="1"/>
              <a:t>Doing</a:t>
            </a:r>
            <a:r>
              <a:rPr lang="pt-PT" noProof="0" dirty="0"/>
              <a:t> Business </a:t>
            </a:r>
            <a:r>
              <a:rPr lang="pt-PT" noProof="0" dirty="0" err="1"/>
              <a:t>with</a:t>
            </a:r>
            <a:r>
              <a:rPr lang="pt-PT" noProof="0" dirty="0"/>
              <a:t> CERN</a:t>
            </a:r>
          </a:p>
        </p:txBody>
      </p:sp>
      <p:sp>
        <p:nvSpPr>
          <p:cNvPr id="131" name="Slide Number Placeholder 5">
            <a:extLst>
              <a:ext uri="{FF2B5EF4-FFF2-40B4-BE49-F238E27FC236}">
                <a16:creationId xmlns:a16="http://schemas.microsoft.com/office/drawing/2014/main" id="{63CD5456-F588-5C74-9482-5E8F7240DC93}"/>
              </a:ext>
            </a:extLst>
          </p:cNvPr>
          <p:cNvSpPr>
            <a:spLocks noGrp="1"/>
          </p:cNvSpPr>
          <p:nvPr>
            <p:ph type="sldNum" sz="quarter" idx="12"/>
          </p:nvPr>
        </p:nvSpPr>
        <p:spPr>
          <a:xfrm>
            <a:off x="11295067" y="6441742"/>
            <a:ext cx="200932" cy="239688"/>
          </a:xfrm>
        </p:spPr>
        <p:txBody>
          <a:bodyPr/>
          <a:lstStyle/>
          <a:p>
            <a:fld id="{36B5EA5A-BC32-A742-B11B-8E7414D5B535}" type="slidenum">
              <a:rPr lang="pt-PT" noProof="0" smtClean="0"/>
              <a:pPr/>
              <a:t>29</a:t>
            </a:fld>
            <a:endParaRPr lang="pt-PT" noProof="0" dirty="0"/>
          </a:p>
        </p:txBody>
      </p:sp>
      <p:sp>
        <p:nvSpPr>
          <p:cNvPr id="132" name="TextBox 131">
            <a:extLst>
              <a:ext uri="{FF2B5EF4-FFF2-40B4-BE49-F238E27FC236}">
                <a16:creationId xmlns:a16="http://schemas.microsoft.com/office/drawing/2014/main" id="{95119910-9FEC-5506-9B26-65672F6F3821}"/>
              </a:ext>
            </a:extLst>
          </p:cNvPr>
          <p:cNvSpPr txBox="1"/>
          <p:nvPr/>
        </p:nvSpPr>
        <p:spPr>
          <a:xfrm>
            <a:off x="104616" y="221076"/>
            <a:ext cx="11982768" cy="590931"/>
          </a:xfrm>
          <a:prstGeom prst="rect">
            <a:avLst/>
          </a:prstGeom>
          <a:noFill/>
        </p:spPr>
        <p:txBody>
          <a:bodyPr wrap="none">
            <a:spAutoFit/>
          </a:bodyPr>
          <a:lstStyle/>
          <a:p>
            <a:pPr algn="ctr">
              <a:lnSpc>
                <a:spcPct val="90000"/>
              </a:lnSpc>
              <a:spcBef>
                <a:spcPct val="0"/>
              </a:spcBef>
            </a:pPr>
            <a:r>
              <a:rPr lang="en-GB" sz="3600" noProof="0" dirty="0">
                <a:latin typeface="+mj-lt"/>
                <a:ea typeface="+mj-ea"/>
                <a:cs typeface="+mj-cs"/>
              </a:rPr>
              <a:t>Contract / orders with highest turnover for Portugal (2025)</a:t>
            </a:r>
          </a:p>
        </p:txBody>
      </p:sp>
      <p:sp>
        <p:nvSpPr>
          <p:cNvPr id="127" name="Espace réservé de la date 3">
            <a:extLst>
              <a:ext uri="{FF2B5EF4-FFF2-40B4-BE49-F238E27FC236}">
                <a16:creationId xmlns:a16="http://schemas.microsoft.com/office/drawing/2014/main" id="{8A75CB66-F0EB-6F96-DACA-6F3825C751A3}"/>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
        <p:nvSpPr>
          <p:cNvPr id="6" name="Rectangle 5">
            <a:extLst>
              <a:ext uri="{FF2B5EF4-FFF2-40B4-BE49-F238E27FC236}">
                <a16:creationId xmlns:a16="http://schemas.microsoft.com/office/drawing/2014/main" id="{F228E598-C19A-5DE2-9790-22DBF73D28AA}"/>
              </a:ext>
            </a:extLst>
          </p:cNvPr>
          <p:cNvSpPr/>
          <p:nvPr/>
        </p:nvSpPr>
        <p:spPr>
          <a:xfrm>
            <a:off x="677008" y="6441742"/>
            <a:ext cx="10618059" cy="32833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4F900FEF-E3BA-2040-657E-EF9570A2FCCB}"/>
              </a:ext>
            </a:extLst>
          </p:cNvPr>
          <p:cNvPicPr>
            <a:picLocks noChangeAspect="1"/>
          </p:cNvPicPr>
          <p:nvPr/>
        </p:nvPicPr>
        <p:blipFill>
          <a:blip r:embed="rId2"/>
          <a:stretch>
            <a:fillRect/>
          </a:stretch>
        </p:blipFill>
        <p:spPr>
          <a:xfrm>
            <a:off x="0" y="1229161"/>
            <a:ext cx="12192000" cy="3174904"/>
          </a:xfrm>
          <a:prstGeom prst="rect">
            <a:avLst/>
          </a:prstGeom>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pt-PT" noProof="0" dirty="0"/>
              <a:t>Os quatro pilares da missão do CERN</a:t>
            </a: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67775"/>
            <a:ext cx="2089740" cy="369332"/>
          </a:xfrm>
          <a:prstGeom prst="rect">
            <a:avLst/>
          </a:prstGeom>
          <a:noFill/>
        </p:spPr>
        <p:txBody>
          <a:bodyPr wrap="square" rIns="0" rtlCol="0">
            <a:spAutoFit/>
          </a:bodyPr>
          <a:lstStyle/>
          <a:p>
            <a:pPr algn="r"/>
            <a:r>
              <a:rPr lang="pt-PT" noProof="0" dirty="0">
                <a:solidFill>
                  <a:schemeClr val="accent3"/>
                </a:solidFill>
                <a:latin typeface="Arial" charset="0"/>
                <a:ea typeface="Arial" charset="0"/>
                <a:cs typeface="Arial" charset="0"/>
              </a:rPr>
              <a:t>INVESTIGAÇÃO</a:t>
            </a:r>
          </a:p>
        </p:txBody>
      </p:sp>
      <p:sp>
        <p:nvSpPr>
          <p:cNvPr id="29" name="ZoneTexte 22">
            <a:extLst>
              <a:ext uri="{FF2B5EF4-FFF2-40B4-BE49-F238E27FC236}">
                <a16:creationId xmlns:a16="http://schemas.microsoft.com/office/drawing/2014/main" id="{67537D8C-961F-3E47-B9BE-98C876CA126D}"/>
              </a:ext>
            </a:extLst>
          </p:cNvPr>
          <p:cNvSpPr txBox="1"/>
          <p:nvPr/>
        </p:nvSpPr>
        <p:spPr>
          <a:xfrm>
            <a:off x="1463041" y="3371206"/>
            <a:ext cx="1749372" cy="646331"/>
          </a:xfrm>
          <a:prstGeom prst="rect">
            <a:avLst/>
          </a:prstGeom>
          <a:noFill/>
        </p:spPr>
        <p:txBody>
          <a:bodyPr wrap="square" lIns="0" rtlCol="0">
            <a:spAutoFit/>
          </a:bodyPr>
          <a:lstStyle/>
          <a:p>
            <a:r>
              <a:rPr lang="pt-PT" noProof="0" dirty="0">
                <a:solidFill>
                  <a:schemeClr val="accent4"/>
                </a:solidFill>
                <a:latin typeface="Arial" charset="0"/>
                <a:ea typeface="Arial" charset="0"/>
                <a:cs typeface="Arial" charset="0"/>
              </a:rPr>
              <a:t>EDUCAÇÃO </a:t>
            </a:r>
            <a:br>
              <a:rPr lang="pt-PT" noProof="0" dirty="0">
                <a:solidFill>
                  <a:schemeClr val="accent4"/>
                </a:solidFill>
                <a:latin typeface="Arial" charset="0"/>
                <a:ea typeface="Arial" charset="0"/>
                <a:cs typeface="Arial" charset="0"/>
              </a:rPr>
            </a:br>
            <a:r>
              <a:rPr lang="pt-PT" noProof="0" dirty="0">
                <a:solidFill>
                  <a:schemeClr val="accent4"/>
                </a:solidFill>
                <a:latin typeface="Arial" charset="0"/>
                <a:ea typeface="Arial" charset="0"/>
                <a:cs typeface="Arial" charset="0"/>
              </a:rPr>
              <a:t>&amp; FORMAÇÃO</a:t>
            </a: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56626"/>
            <a:ext cx="1707324" cy="646331"/>
          </a:xfrm>
          <a:prstGeom prst="rect">
            <a:avLst/>
          </a:prstGeom>
          <a:noFill/>
        </p:spPr>
        <p:txBody>
          <a:bodyPr wrap="square" lIns="0" rtlCol="0">
            <a:spAutoFit/>
          </a:bodyPr>
          <a:lstStyle/>
          <a:p>
            <a:r>
              <a:rPr lang="pt-PT" noProof="0" dirty="0">
                <a:solidFill>
                  <a:schemeClr val="accent1"/>
                </a:solidFill>
                <a:latin typeface="Arial" charset="0"/>
                <a:ea typeface="Arial" charset="0"/>
                <a:cs typeface="Arial" charset="0"/>
              </a:rPr>
              <a:t>TECNOLOGIA </a:t>
            </a:r>
            <a:br>
              <a:rPr lang="pt-PT" noProof="0" dirty="0">
                <a:solidFill>
                  <a:schemeClr val="accent1"/>
                </a:solidFill>
                <a:latin typeface="Arial" charset="0"/>
                <a:ea typeface="Arial" charset="0"/>
                <a:cs typeface="Arial" charset="0"/>
              </a:rPr>
            </a:br>
            <a:r>
              <a:rPr lang="pt-PT" noProof="0" dirty="0">
                <a:solidFill>
                  <a:schemeClr val="accent1"/>
                </a:solidFill>
                <a:latin typeface="Arial" charset="0"/>
                <a:ea typeface="Arial" charset="0"/>
                <a:cs typeface="Arial" charset="0"/>
              </a:rPr>
              <a:t>&amp; INOVAÇÃO</a:t>
            </a: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484547"/>
            <a:ext cx="2259529" cy="369332"/>
          </a:xfrm>
          <a:prstGeom prst="rect">
            <a:avLst/>
          </a:prstGeom>
          <a:noFill/>
        </p:spPr>
        <p:txBody>
          <a:bodyPr wrap="square" rIns="0" rtlCol="0">
            <a:spAutoFit/>
          </a:bodyPr>
          <a:lstStyle/>
          <a:p>
            <a:pPr algn="r"/>
            <a:r>
              <a:rPr lang="pt-PT" noProof="0" dirty="0">
                <a:solidFill>
                  <a:schemeClr val="accent2"/>
                </a:solidFill>
                <a:latin typeface="Arial" charset="0"/>
                <a:ea typeface="Arial" charset="0"/>
                <a:cs typeface="Arial" charset="0"/>
              </a:rPr>
              <a:t>COLABORAÇÃO</a:t>
            </a: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400" noProof="0" dirty="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
        <p:nvSpPr>
          <p:cNvPr id="13" name="Espace réservé du pied de page 4">
            <a:extLst>
              <a:ext uri="{FF2B5EF4-FFF2-40B4-BE49-F238E27FC236}">
                <a16:creationId xmlns:a16="http://schemas.microsoft.com/office/drawing/2014/main" id="{235F05AF-4474-2648-3D53-C76DAB71EBD1}"/>
              </a:ext>
            </a:extLst>
          </p:cNvPr>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pt-PT" noProof="0" dirty="0"/>
              <a:t>Apresentação - Portugal</a:t>
            </a:r>
          </a:p>
        </p:txBody>
      </p:sp>
      <p:sp>
        <p:nvSpPr>
          <p:cNvPr id="14" name="Espace réservé du numéro de diapositive 5">
            <a:extLst>
              <a:ext uri="{FF2B5EF4-FFF2-40B4-BE49-F238E27FC236}">
                <a16:creationId xmlns:a16="http://schemas.microsoft.com/office/drawing/2014/main" id="{FB5327A7-2411-01AD-D823-D75C23BB60B1}"/>
              </a:ext>
            </a:extLst>
          </p:cNvPr>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pt-PT" noProof="0" smtClean="0"/>
              <a:pPr/>
              <a:t>3</a:t>
            </a:fld>
            <a:endParaRPr lang="pt-PT" noProof="0" dirty="0"/>
          </a:p>
        </p:txBody>
      </p:sp>
      <p:cxnSp>
        <p:nvCxnSpPr>
          <p:cNvPr id="16" name="Connecteur droit 12">
            <a:extLst>
              <a:ext uri="{FF2B5EF4-FFF2-40B4-BE49-F238E27FC236}">
                <a16:creationId xmlns:a16="http://schemas.microsoft.com/office/drawing/2014/main" id="{35A4F647-DC2F-66C7-2CC3-408A34B22382}"/>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e la date 3">
            <a:extLst>
              <a:ext uri="{FF2B5EF4-FFF2-40B4-BE49-F238E27FC236}">
                <a16:creationId xmlns:a16="http://schemas.microsoft.com/office/drawing/2014/main" id="{A1BC1E57-2749-EFD1-BD0C-4F899F271D19}"/>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144782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373361-BB2A-5B41-355B-6A34BCFB04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0" y="208724"/>
            <a:ext cx="12191980" cy="6649276"/>
          </a:xfrm>
          <a:prstGeom prst="rect">
            <a:avLst/>
          </a:prstGeom>
          <a:noFill/>
        </p:spPr>
      </p:pic>
      <p:pic>
        <p:nvPicPr>
          <p:cNvPr id="2050" name="Picture 2">
            <a:extLst>
              <a:ext uri="{FF2B5EF4-FFF2-40B4-BE49-F238E27FC236}">
                <a16:creationId xmlns:a16="http://schemas.microsoft.com/office/drawing/2014/main" id="{A8D104DC-A0DE-A9A7-F3B3-3FBB45AE66DB}"/>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302267" y="606491"/>
            <a:ext cx="1744332" cy="1735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223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p>
        </p:txBody>
      </p:sp>
      <p:sp>
        <p:nvSpPr>
          <p:cNvPr id="6" name="ZoneTexte 13"/>
          <p:cNvSpPr txBox="1"/>
          <p:nvPr/>
        </p:nvSpPr>
        <p:spPr>
          <a:xfrm flipH="1">
            <a:off x="8193150" y="2849555"/>
            <a:ext cx="3864737" cy="646331"/>
          </a:xfrm>
          <a:prstGeom prst="rect">
            <a:avLst/>
          </a:prstGeom>
          <a:noFill/>
        </p:spPr>
        <p:txBody>
          <a:bodyPr wrap="square" rtlCol="0">
            <a:spAutoFit/>
          </a:bodyPr>
          <a:lstStyle/>
          <a:p>
            <a:pPr algn="ctr"/>
            <a:r>
              <a:rPr lang="pt-PT" sz="3600" noProof="0" dirty="0">
                <a:solidFill>
                  <a:schemeClr val="bg1"/>
                </a:solidFill>
                <a:latin typeface="Arial" charset="0"/>
                <a:ea typeface="Arial" charset="0"/>
                <a:cs typeface="Arial" charset="0"/>
              </a:rPr>
              <a:t>INVESTIGAÇÃO</a:t>
            </a:r>
          </a:p>
        </p:txBody>
      </p:sp>
    </p:spTree>
    <p:extLst>
      <p:ext uri="{BB962C8B-B14F-4D97-AF65-F5344CB8AC3E}">
        <p14:creationId xmlns:p14="http://schemas.microsoft.com/office/powerpoint/2010/main" val="1736500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pt-PT" noProof="0" dirty="0"/>
              <a:t>De que é que é feito o Universo?</a:t>
            </a:r>
          </a:p>
        </p:txBody>
      </p:sp>
      <p:sp>
        <p:nvSpPr>
          <p:cNvPr id="3" name="Espace réservé du contenu 2"/>
          <p:cNvSpPr>
            <a:spLocks noGrp="1"/>
          </p:cNvSpPr>
          <p:nvPr>
            <p:ph idx="1"/>
          </p:nvPr>
        </p:nvSpPr>
        <p:spPr>
          <a:xfrm>
            <a:off x="695325" y="1281546"/>
            <a:ext cx="10801350" cy="1385080"/>
          </a:xfrm>
        </p:spPr>
        <p:txBody>
          <a:bodyPr>
            <a:noAutofit/>
          </a:bodyPr>
          <a:lstStyle/>
          <a:p>
            <a:r>
              <a:rPr lang="pt-PT" noProof="0" dirty="0">
                <a:solidFill>
                  <a:schemeClr val="tx1"/>
                </a:solidFill>
              </a:rPr>
              <a:t>Estudamos os constituintes elementares da matéria </a:t>
            </a:r>
            <a:br>
              <a:rPr lang="pt-PT" noProof="0" dirty="0">
                <a:solidFill>
                  <a:schemeClr val="tx1"/>
                </a:solidFill>
              </a:rPr>
            </a:br>
            <a:r>
              <a:rPr lang="pt-PT" noProof="0" dirty="0">
                <a:solidFill>
                  <a:schemeClr val="tx1"/>
                </a:solidFill>
              </a:rPr>
              <a:t>e as interações que determinam os seus comportamentos</a:t>
            </a:r>
          </a:p>
        </p:txBody>
      </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36D0BBD6-2BDC-5896-5BD5-41FA3743EEB6}"/>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7" name="Espace réservé du numéro de diapositive 5">
            <a:extLst>
              <a:ext uri="{FF2B5EF4-FFF2-40B4-BE49-F238E27FC236}">
                <a16:creationId xmlns:a16="http://schemas.microsoft.com/office/drawing/2014/main" id="{43EA0EB4-635A-0B47-A0CD-41AB2AA442DA}"/>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5</a:t>
            </a:fld>
            <a:endParaRPr lang="pt-PT" noProof="0" dirty="0"/>
          </a:p>
        </p:txBody>
      </p:sp>
      <p:cxnSp>
        <p:nvCxnSpPr>
          <p:cNvPr id="8" name="Connecteur droit 12">
            <a:extLst>
              <a:ext uri="{FF2B5EF4-FFF2-40B4-BE49-F238E27FC236}">
                <a16:creationId xmlns:a16="http://schemas.microsoft.com/office/drawing/2014/main" id="{AAC1BDB5-0626-3ACE-677D-B7CBB6B8715F}"/>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e la date 3">
            <a:extLst>
              <a:ext uri="{FF2B5EF4-FFF2-40B4-BE49-F238E27FC236}">
                <a16:creationId xmlns:a16="http://schemas.microsoft.com/office/drawing/2014/main" id="{14BCBB08-2178-75C5-CFEF-17B380A06760}"/>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grpSp>
        <p:nvGrpSpPr>
          <p:cNvPr id="35" name="Group 34">
            <a:extLst>
              <a:ext uri="{FF2B5EF4-FFF2-40B4-BE49-F238E27FC236}">
                <a16:creationId xmlns:a16="http://schemas.microsoft.com/office/drawing/2014/main" id="{C3021995-FB89-9709-603D-F85E5A4222CD}"/>
              </a:ext>
            </a:extLst>
          </p:cNvPr>
          <p:cNvGrpSpPr/>
          <p:nvPr/>
        </p:nvGrpSpPr>
        <p:grpSpPr>
          <a:xfrm>
            <a:off x="0" y="2074294"/>
            <a:ext cx="12192000" cy="4302314"/>
            <a:chOff x="0" y="2074294"/>
            <a:chExt cx="12192000" cy="4302314"/>
          </a:xfrm>
        </p:grpSpPr>
        <p:cxnSp>
          <p:nvCxnSpPr>
            <p:cNvPr id="11" name="Straight Arrow Connector 10">
              <a:extLst>
                <a:ext uri="{FF2B5EF4-FFF2-40B4-BE49-F238E27FC236}">
                  <a16:creationId xmlns:a16="http://schemas.microsoft.com/office/drawing/2014/main" id="{6F982E87-A90E-D666-F064-8EFC83BCE527}"/>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C64220F5-03AB-C88C-8D87-A9B8B43E0C5D}"/>
                </a:ext>
              </a:extLst>
            </p:cNvPr>
            <p:cNvPicPr>
              <a:picLocks noChangeAspect="1"/>
            </p:cNvPicPr>
            <p:nvPr/>
          </p:nvPicPr>
          <p:blipFill>
            <a:blip r:embed="rId3"/>
            <a:stretch>
              <a:fillRect/>
            </a:stretch>
          </p:blipFill>
          <p:spPr>
            <a:xfrm>
              <a:off x="0" y="2074294"/>
              <a:ext cx="12192000" cy="4302314"/>
            </a:xfrm>
            <a:prstGeom prst="rect">
              <a:avLst/>
            </a:prstGeom>
          </p:spPr>
        </p:pic>
        <p:sp>
          <p:nvSpPr>
            <p:cNvPr id="20" name="ZoneTexte 11">
              <a:extLst>
                <a:ext uri="{FF2B5EF4-FFF2-40B4-BE49-F238E27FC236}">
                  <a16:creationId xmlns:a16="http://schemas.microsoft.com/office/drawing/2014/main" id="{B0C86751-01F0-97F2-22AF-6266D79DECA6}"/>
                </a:ext>
              </a:extLst>
            </p:cNvPr>
            <p:cNvSpPr txBox="1"/>
            <p:nvPr/>
          </p:nvSpPr>
          <p:spPr>
            <a:xfrm>
              <a:off x="1378364" y="5213814"/>
              <a:ext cx="742668" cy="492443"/>
            </a:xfrm>
            <a:prstGeom prst="rect">
              <a:avLst/>
            </a:prstGeom>
            <a:noFill/>
          </p:spPr>
          <p:txBody>
            <a:bodyPr wrap="square" rtlCol="0">
              <a:spAutoFit/>
            </a:bodyPr>
            <a:lstStyle/>
            <a:p>
              <a:r>
                <a:rPr lang="pt-PT" sz="1400" b="1" noProof="0" dirty="0" err="1">
                  <a:solidFill>
                    <a:schemeClr val="bg1"/>
                  </a:solidFill>
                </a:rPr>
                <a:t>Matter</a:t>
              </a:r>
              <a:endParaRPr lang="pt-PT" sz="1400" b="1" noProof="0" dirty="0">
                <a:solidFill>
                  <a:schemeClr val="bg1"/>
                </a:solidFill>
              </a:endParaRPr>
            </a:p>
            <a:p>
              <a:r>
                <a:rPr lang="pt-PT" sz="1200" noProof="0" dirty="0">
                  <a:solidFill>
                    <a:schemeClr val="bg1"/>
                  </a:solidFill>
                </a:rPr>
                <a:t>0,1 m</a:t>
              </a:r>
            </a:p>
          </p:txBody>
        </p:sp>
        <p:sp>
          <p:nvSpPr>
            <p:cNvPr id="21" name="ZoneTexte 12">
              <a:extLst>
                <a:ext uri="{FF2B5EF4-FFF2-40B4-BE49-F238E27FC236}">
                  <a16:creationId xmlns:a16="http://schemas.microsoft.com/office/drawing/2014/main" id="{0596EF01-62DB-3A0A-E18B-1430F11E90B0}"/>
                </a:ext>
              </a:extLst>
            </p:cNvPr>
            <p:cNvSpPr txBox="1"/>
            <p:nvPr/>
          </p:nvSpPr>
          <p:spPr>
            <a:xfrm>
              <a:off x="4296762" y="5213814"/>
              <a:ext cx="840927" cy="492443"/>
            </a:xfrm>
            <a:prstGeom prst="rect">
              <a:avLst/>
            </a:prstGeom>
            <a:noFill/>
          </p:spPr>
          <p:txBody>
            <a:bodyPr wrap="square" rtlCol="0">
              <a:spAutoFit/>
            </a:bodyPr>
            <a:lstStyle/>
            <a:p>
              <a:r>
                <a:rPr lang="pt-PT" sz="1400" b="1" noProof="0" dirty="0">
                  <a:solidFill>
                    <a:schemeClr val="bg1"/>
                  </a:solidFill>
                </a:rPr>
                <a:t>Atom</a:t>
              </a:r>
            </a:p>
            <a:p>
              <a:r>
                <a:rPr lang="pt-PT" sz="1200" noProof="0" dirty="0">
                  <a:solidFill>
                    <a:schemeClr val="bg1"/>
                  </a:solidFill>
                </a:rPr>
                <a:t>~10</a:t>
              </a:r>
              <a:r>
                <a:rPr lang="pt-PT" sz="1200" baseline="30000" noProof="0" dirty="0">
                  <a:solidFill>
                    <a:schemeClr val="bg1"/>
                  </a:solidFill>
                </a:rPr>
                <a:t>-10</a:t>
              </a:r>
              <a:r>
                <a:rPr lang="pt-PT" sz="1200" noProof="0" dirty="0">
                  <a:solidFill>
                    <a:schemeClr val="bg1"/>
                  </a:solidFill>
                </a:rPr>
                <a:t> m</a:t>
              </a:r>
            </a:p>
          </p:txBody>
        </p:sp>
        <p:sp>
          <p:nvSpPr>
            <p:cNvPr id="22" name="ZoneTexte 14">
              <a:extLst>
                <a:ext uri="{FF2B5EF4-FFF2-40B4-BE49-F238E27FC236}">
                  <a16:creationId xmlns:a16="http://schemas.microsoft.com/office/drawing/2014/main" id="{C98F1ECF-3F7D-25B0-90A8-2CD74E283F10}"/>
                </a:ext>
              </a:extLst>
            </p:cNvPr>
            <p:cNvSpPr txBox="1"/>
            <p:nvPr/>
          </p:nvSpPr>
          <p:spPr>
            <a:xfrm>
              <a:off x="6587165" y="5213814"/>
              <a:ext cx="909379" cy="492443"/>
            </a:xfrm>
            <a:prstGeom prst="rect">
              <a:avLst/>
            </a:prstGeom>
            <a:noFill/>
          </p:spPr>
          <p:txBody>
            <a:bodyPr wrap="square" rtlCol="0">
              <a:spAutoFit/>
            </a:bodyPr>
            <a:lstStyle/>
            <a:p>
              <a:r>
                <a:rPr lang="pt-PT" sz="1400" b="1" noProof="0" dirty="0" err="1">
                  <a:solidFill>
                    <a:schemeClr val="bg1"/>
                  </a:solidFill>
                </a:rPr>
                <a:t>Nucleus</a:t>
              </a:r>
              <a:endParaRPr lang="pt-PT" sz="1400" b="1" noProof="0" dirty="0">
                <a:solidFill>
                  <a:schemeClr val="bg1"/>
                </a:solidFill>
              </a:endParaRPr>
            </a:p>
            <a:p>
              <a:r>
                <a:rPr lang="pt-PT" sz="1200" noProof="0" dirty="0">
                  <a:solidFill>
                    <a:schemeClr val="bg1"/>
                  </a:solidFill>
                </a:rPr>
                <a:t>~10</a:t>
              </a:r>
              <a:r>
                <a:rPr lang="pt-PT" sz="1200" baseline="30000" noProof="0" dirty="0">
                  <a:solidFill>
                    <a:schemeClr val="bg1"/>
                  </a:solidFill>
                </a:rPr>
                <a:t>-14</a:t>
              </a:r>
              <a:r>
                <a:rPr lang="pt-PT" sz="1200" noProof="0" dirty="0">
                  <a:solidFill>
                    <a:schemeClr val="bg1"/>
                  </a:solidFill>
                </a:rPr>
                <a:t> m</a:t>
              </a:r>
            </a:p>
          </p:txBody>
        </p:sp>
        <p:sp>
          <p:nvSpPr>
            <p:cNvPr id="23" name="ZoneTexte 15">
              <a:extLst>
                <a:ext uri="{FF2B5EF4-FFF2-40B4-BE49-F238E27FC236}">
                  <a16:creationId xmlns:a16="http://schemas.microsoft.com/office/drawing/2014/main" id="{0B69A5F0-B506-A6FF-0411-01905DF7717D}"/>
                </a:ext>
              </a:extLst>
            </p:cNvPr>
            <p:cNvSpPr txBox="1"/>
            <p:nvPr/>
          </p:nvSpPr>
          <p:spPr>
            <a:xfrm>
              <a:off x="8837871" y="5213814"/>
              <a:ext cx="828129" cy="492443"/>
            </a:xfrm>
            <a:prstGeom prst="rect">
              <a:avLst/>
            </a:prstGeom>
            <a:noFill/>
          </p:spPr>
          <p:txBody>
            <a:bodyPr wrap="square" rtlCol="0">
              <a:spAutoFit/>
            </a:bodyPr>
            <a:lstStyle/>
            <a:p>
              <a:r>
                <a:rPr lang="pt-PT" sz="1400" b="1" noProof="0" dirty="0" err="1">
                  <a:solidFill>
                    <a:schemeClr val="bg1"/>
                  </a:solidFill>
                </a:rPr>
                <a:t>Proton</a:t>
              </a:r>
              <a:endParaRPr lang="pt-PT" sz="1400" b="1" noProof="0" dirty="0">
                <a:solidFill>
                  <a:schemeClr val="bg1"/>
                </a:solidFill>
              </a:endParaRPr>
            </a:p>
            <a:p>
              <a:r>
                <a:rPr lang="pt-PT" sz="1200" noProof="0" dirty="0">
                  <a:solidFill>
                    <a:schemeClr val="bg1"/>
                  </a:solidFill>
                </a:rPr>
                <a:t>~10</a:t>
              </a:r>
              <a:r>
                <a:rPr lang="pt-PT" sz="1200" baseline="30000" noProof="0" dirty="0">
                  <a:solidFill>
                    <a:schemeClr val="bg1"/>
                  </a:solidFill>
                </a:rPr>
                <a:t>-15</a:t>
              </a:r>
              <a:r>
                <a:rPr lang="pt-PT" sz="1200" noProof="0" dirty="0">
                  <a:solidFill>
                    <a:schemeClr val="bg1"/>
                  </a:solidFill>
                </a:rPr>
                <a:t> m</a:t>
              </a:r>
            </a:p>
          </p:txBody>
        </p:sp>
        <p:sp>
          <p:nvSpPr>
            <p:cNvPr id="24" name="ZoneTexte 16">
              <a:extLst>
                <a:ext uri="{FF2B5EF4-FFF2-40B4-BE49-F238E27FC236}">
                  <a16:creationId xmlns:a16="http://schemas.microsoft.com/office/drawing/2014/main" id="{3FF3AEBE-F5C4-0622-5998-A6E5AE60A57A}"/>
                </a:ext>
              </a:extLst>
            </p:cNvPr>
            <p:cNvSpPr txBox="1"/>
            <p:nvPr/>
          </p:nvSpPr>
          <p:spPr>
            <a:xfrm>
              <a:off x="10703741" y="5213814"/>
              <a:ext cx="829967" cy="492443"/>
            </a:xfrm>
            <a:prstGeom prst="rect">
              <a:avLst/>
            </a:prstGeom>
            <a:noFill/>
          </p:spPr>
          <p:txBody>
            <a:bodyPr wrap="square" rtlCol="0">
              <a:spAutoFit/>
            </a:bodyPr>
            <a:lstStyle/>
            <a:p>
              <a:r>
                <a:rPr lang="pt-PT" sz="1400" b="1" noProof="0" dirty="0">
                  <a:solidFill>
                    <a:schemeClr val="bg1"/>
                  </a:solidFill>
                </a:rPr>
                <a:t>Quark</a:t>
              </a:r>
            </a:p>
            <a:p>
              <a:r>
                <a:rPr lang="pt-PT" sz="1200" noProof="0" dirty="0">
                  <a:solidFill>
                    <a:schemeClr val="bg1"/>
                  </a:solidFill>
                </a:rPr>
                <a:t>&lt;10</a:t>
              </a:r>
              <a:r>
                <a:rPr lang="pt-PT" sz="1200" baseline="30000" noProof="0" dirty="0">
                  <a:solidFill>
                    <a:schemeClr val="bg1"/>
                  </a:solidFill>
                </a:rPr>
                <a:t>-18</a:t>
              </a:r>
              <a:r>
                <a:rPr lang="pt-PT" sz="1200" noProof="0" dirty="0">
                  <a:solidFill>
                    <a:schemeClr val="bg1"/>
                  </a:solidFill>
                </a:rPr>
                <a:t> m</a:t>
              </a:r>
            </a:p>
          </p:txBody>
        </p:sp>
        <p:sp>
          <p:nvSpPr>
            <p:cNvPr id="25" name="ZoneTexte 12">
              <a:extLst>
                <a:ext uri="{FF2B5EF4-FFF2-40B4-BE49-F238E27FC236}">
                  <a16:creationId xmlns:a16="http://schemas.microsoft.com/office/drawing/2014/main" id="{99CB9C54-7A73-4501-63A0-DC32467E330F}"/>
                </a:ext>
              </a:extLst>
            </p:cNvPr>
            <p:cNvSpPr txBox="1"/>
            <p:nvPr/>
          </p:nvSpPr>
          <p:spPr>
            <a:xfrm>
              <a:off x="5136074" y="4879029"/>
              <a:ext cx="971377" cy="307777"/>
            </a:xfrm>
            <a:prstGeom prst="rect">
              <a:avLst/>
            </a:prstGeom>
            <a:noFill/>
          </p:spPr>
          <p:txBody>
            <a:bodyPr wrap="square" rtlCol="0">
              <a:spAutoFit/>
            </a:bodyPr>
            <a:lstStyle/>
            <a:p>
              <a:r>
                <a:rPr lang="pt-PT" sz="1400" b="1" noProof="0" dirty="0" err="1">
                  <a:solidFill>
                    <a:schemeClr val="bg1"/>
                  </a:solidFill>
                </a:rPr>
                <a:t>Electron</a:t>
              </a:r>
              <a:endParaRPr lang="pt-PT" sz="1400" b="1" noProof="0" dirty="0">
                <a:solidFill>
                  <a:schemeClr val="bg1"/>
                </a:solidFill>
              </a:endParaRPr>
            </a:p>
          </p:txBody>
        </p:sp>
        <p:cxnSp>
          <p:nvCxnSpPr>
            <p:cNvPr id="26" name="Straight Connector 25">
              <a:extLst>
                <a:ext uri="{FF2B5EF4-FFF2-40B4-BE49-F238E27FC236}">
                  <a16:creationId xmlns:a16="http://schemas.microsoft.com/office/drawing/2014/main" id="{34E42429-DEAD-D66E-F035-19B993230975}"/>
                </a:ext>
              </a:extLst>
            </p:cNvPr>
            <p:cNvCxnSpPr>
              <a:cxnSpLocks/>
            </p:cNvCxnSpPr>
            <p:nvPr/>
          </p:nvCxnSpPr>
          <p:spPr>
            <a:xfrm>
              <a:off x="2836190" y="4247342"/>
              <a:ext cx="1567535" cy="631687"/>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EE3847A-5F02-BD48-8247-DA2D72432298}"/>
                </a:ext>
              </a:extLst>
            </p:cNvPr>
            <p:cNvCxnSpPr>
              <a:cxnSpLocks/>
            </p:cNvCxnSpPr>
            <p:nvPr/>
          </p:nvCxnSpPr>
          <p:spPr>
            <a:xfrm flipV="1">
              <a:off x="2836190" y="3661811"/>
              <a:ext cx="1579488" cy="469478"/>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605E42C-FAAC-A23A-AE49-3EADF099E306}"/>
                </a:ext>
              </a:extLst>
            </p:cNvPr>
            <p:cNvCxnSpPr>
              <a:cxnSpLocks/>
            </p:cNvCxnSpPr>
            <p:nvPr/>
          </p:nvCxnSpPr>
          <p:spPr>
            <a:xfrm>
              <a:off x="4788976" y="4340332"/>
              <a:ext cx="1875295" cy="461724"/>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679C4C-3378-6DAB-889B-128184E09331}"/>
                </a:ext>
              </a:extLst>
            </p:cNvPr>
            <p:cNvCxnSpPr>
              <a:cxnSpLocks/>
            </p:cNvCxnSpPr>
            <p:nvPr/>
          </p:nvCxnSpPr>
          <p:spPr>
            <a:xfrm flipV="1">
              <a:off x="4788976" y="3784755"/>
              <a:ext cx="1875295" cy="454703"/>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5397235-74BE-DE3F-9D7A-57D18BC5F05E}"/>
                </a:ext>
              </a:extLst>
            </p:cNvPr>
            <p:cNvCxnSpPr>
              <a:cxnSpLocks/>
            </p:cNvCxnSpPr>
            <p:nvPr/>
          </p:nvCxnSpPr>
          <p:spPr>
            <a:xfrm>
              <a:off x="7136971" y="4340332"/>
              <a:ext cx="1975278" cy="379479"/>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6D2B2A8-89A6-BF61-754E-AEB6EACAD37B}"/>
                </a:ext>
              </a:extLst>
            </p:cNvPr>
            <p:cNvCxnSpPr>
              <a:cxnSpLocks/>
            </p:cNvCxnSpPr>
            <p:nvPr/>
          </p:nvCxnSpPr>
          <p:spPr>
            <a:xfrm flipV="1">
              <a:off x="7136971" y="3875879"/>
              <a:ext cx="1975278" cy="363580"/>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F0D7F23-4914-65C3-94AD-CF3791F3E7F5}"/>
                </a:ext>
              </a:extLst>
            </p:cNvPr>
            <p:cNvCxnSpPr>
              <a:cxnSpLocks/>
            </p:cNvCxnSpPr>
            <p:nvPr/>
          </p:nvCxnSpPr>
          <p:spPr>
            <a:xfrm>
              <a:off x="9449782" y="4266243"/>
              <a:ext cx="1542068" cy="371745"/>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0E6C758-D364-051D-9262-FEE34664AE74}"/>
                </a:ext>
              </a:extLst>
            </p:cNvPr>
            <p:cNvCxnSpPr>
              <a:cxnSpLocks/>
            </p:cNvCxnSpPr>
            <p:nvPr/>
          </p:nvCxnSpPr>
          <p:spPr>
            <a:xfrm flipV="1">
              <a:off x="9449782" y="3922308"/>
              <a:ext cx="1561764" cy="253357"/>
            </a:xfrm>
            <a:prstGeom prst="line">
              <a:avLst/>
            </a:prstGeom>
            <a:ln>
              <a:solidFill>
                <a:schemeClr val="bg1">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9D0BAE1-EC7F-2721-5C5F-3B0D4C4110D2}"/>
                </a:ext>
              </a:extLst>
            </p:cNvPr>
            <p:cNvCxnSpPr>
              <a:cxnSpLocks/>
            </p:cNvCxnSpPr>
            <p:nvPr/>
          </p:nvCxnSpPr>
          <p:spPr>
            <a:xfrm flipH="1" flipV="1">
              <a:off x="5136074" y="4571194"/>
              <a:ext cx="322046" cy="29465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0268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pt-PT" noProof="0" dirty="0"/>
              <a:t>13 </a:t>
            </a:r>
            <a:r>
              <a:rPr lang="pt-PT" noProof="0" dirty="0" err="1"/>
              <a:t>September</a:t>
            </a:r>
            <a:r>
              <a:rPr lang="pt-PT" noProof="0" dirty="0"/>
              <a:t> 2022</a:t>
            </a:r>
          </a:p>
        </p:txBody>
      </p:sp>
      <p:sp>
        <p:nvSpPr>
          <p:cNvPr id="5" name="Espace réservé du pied de page 4"/>
          <p:cNvSpPr>
            <a:spLocks noGrp="1"/>
          </p:cNvSpPr>
          <p:nvPr>
            <p:ph type="ftr" sz="quarter" idx="11"/>
          </p:nvPr>
        </p:nvSpPr>
        <p:spPr/>
        <p:txBody>
          <a:bodyPr/>
          <a:lstStyle/>
          <a:p>
            <a:r>
              <a:rPr lang="pt-PT" noProof="0" dirty="0" err="1"/>
              <a:t>Presentation</a:t>
            </a:r>
            <a:r>
              <a:rPr lang="pt-PT" noProof="0" dirty="0"/>
              <a:t>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pt-PT" noProof="0" smtClean="0"/>
              <a:t>6</a:t>
            </a:fld>
            <a:endParaRPr lang="pt-PT" noProof="0" dirty="0"/>
          </a:p>
        </p:txBody>
      </p:sp>
      <p:sp>
        <p:nvSpPr>
          <p:cNvPr id="23" name="Rectangle 22">
            <a:extLst>
              <a:ext uri="{FF2B5EF4-FFF2-40B4-BE49-F238E27FC236}">
                <a16:creationId xmlns:a16="http://schemas.microsoft.com/office/drawing/2014/main" id="{AD94999D-0D3B-EFD7-2D3C-DEC9FF9CE2C8}"/>
              </a:ext>
            </a:extLst>
          </p:cNvPr>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noProof="0" dirty="0" err="1">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a:t>
            </a:r>
            <a:r>
              <a:rPr lang="pt-PT"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pt-PT" noProof="0" dirty="0" err="1">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Bang</a:t>
            </a:r>
            <a:endParaRPr lang="pt-PT" sz="2000" noProof="0" dirty="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707361" cy="860757"/>
            <a:chOff x="1746117" y="5119422"/>
            <a:chExt cx="5707361" cy="860757"/>
          </a:xfrm>
        </p:grpSpPr>
        <p:sp>
          <p:nvSpPr>
            <p:cNvPr id="15" name="Rectangle 8"/>
            <p:cNvSpPr>
              <a:spLocks noChangeArrowheads="1"/>
            </p:cNvSpPr>
            <p:nvPr/>
          </p:nvSpPr>
          <p:spPr bwMode="auto">
            <a:xfrm>
              <a:off x="6797231" y="5357841"/>
              <a:ext cx="656247" cy="371513"/>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Hoje</a:t>
              </a:r>
            </a:p>
          </p:txBody>
        </p:sp>
        <p:sp>
          <p:nvSpPr>
            <p:cNvPr id="16" name="Rectangle 9"/>
            <p:cNvSpPr>
              <a:spLocks noChangeArrowheads="1"/>
            </p:cNvSpPr>
            <p:nvPr/>
          </p:nvSpPr>
          <p:spPr bwMode="auto">
            <a:xfrm>
              <a:off x="2826535" y="5119422"/>
              <a:ext cx="2733738" cy="371513"/>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mil milhões de anos</a:t>
              </a:r>
            </a:p>
          </p:txBody>
        </p:sp>
        <p:sp>
          <p:nvSpPr>
            <p:cNvPr id="17" name="Rectangle 10"/>
            <p:cNvSpPr>
              <a:spLocks noChangeArrowheads="1"/>
            </p:cNvSpPr>
            <p:nvPr/>
          </p:nvSpPr>
          <p:spPr bwMode="auto">
            <a:xfrm>
              <a:off x="3763465" y="5608666"/>
              <a:ext cx="864637" cy="371513"/>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pt-PT" baseline="30000"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26</a:t>
              </a:r>
              <a:r>
                <a:rPr lang="pt-PT" noProof="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m</a:t>
              </a: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pt-PT" noProof="0" dirty="0"/>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pt-PT" noProof="0" dirty="0"/>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26" name="Espace réservé du contenu 2"/>
          <p:cNvSpPr>
            <a:spLocks noGrp="1"/>
          </p:cNvSpPr>
          <p:nvPr>
            <p:ph idx="1"/>
          </p:nvPr>
        </p:nvSpPr>
        <p:spPr>
          <a:xfrm>
            <a:off x="8689228" y="3059084"/>
            <a:ext cx="3248250" cy="2060338"/>
          </a:xfrm>
        </p:spPr>
        <p:txBody>
          <a:bodyPr>
            <a:noAutofit/>
          </a:bodyPr>
          <a:lstStyle/>
          <a:p>
            <a:pPr>
              <a:lnSpc>
                <a:spcPct val="100000"/>
              </a:lnSpc>
            </a:pPr>
            <a:r>
              <a:rPr lang="pt-PT" sz="2000" noProof="0" dirty="0">
                <a:solidFill>
                  <a:schemeClr val="bg1"/>
                </a:solidFill>
              </a:rPr>
              <a:t>Reproduzimos </a:t>
            </a:r>
            <a:br>
              <a:rPr lang="pt-PT" sz="2000" noProof="0" dirty="0">
                <a:solidFill>
                  <a:schemeClr val="bg1"/>
                </a:solidFill>
              </a:rPr>
            </a:br>
            <a:r>
              <a:rPr lang="pt-PT" sz="2000" noProof="0" dirty="0">
                <a:solidFill>
                  <a:schemeClr val="bg1"/>
                </a:solidFill>
              </a:rPr>
              <a:t>as condições</a:t>
            </a:r>
            <a:r>
              <a:rPr lang="pt-PT" sz="2000" baseline="30000" noProof="0" dirty="0">
                <a:solidFill>
                  <a:schemeClr val="bg1"/>
                </a:solidFill>
              </a:rPr>
              <a:t>*</a:t>
            </a:r>
            <a:r>
              <a:rPr lang="pt-PT" sz="2000" noProof="0" dirty="0">
                <a:solidFill>
                  <a:schemeClr val="bg1"/>
                </a:solidFill>
              </a:rPr>
              <a:t> do universo uma fração de segundo após o Big-Bang, </a:t>
            </a:r>
          </a:p>
          <a:p>
            <a:pPr>
              <a:lnSpc>
                <a:spcPct val="100000"/>
              </a:lnSpc>
            </a:pPr>
            <a:endParaRPr lang="pt-PT" sz="2000" noProof="0" dirty="0">
              <a:solidFill>
                <a:schemeClr val="bg1"/>
              </a:solidFill>
            </a:endParaRPr>
          </a:p>
          <a:p>
            <a:pPr>
              <a:lnSpc>
                <a:spcPct val="100000"/>
              </a:lnSpc>
            </a:pPr>
            <a:r>
              <a:rPr lang="pt-PT" sz="2000" noProof="0" dirty="0">
                <a:solidFill>
                  <a:schemeClr val="bg1"/>
                </a:solidFill>
              </a:rPr>
              <a:t>para procurar compreender a sua estrutura e evolução.</a:t>
            </a:r>
          </a:p>
          <a:p>
            <a:endParaRPr lang="pt-PT" noProof="0" dirty="0"/>
          </a:p>
        </p:txBody>
      </p:sp>
      <p:sp>
        <p:nvSpPr>
          <p:cNvPr id="2" name="Titre 1"/>
          <p:cNvSpPr>
            <a:spLocks noGrp="1"/>
          </p:cNvSpPr>
          <p:nvPr>
            <p:ph type="title"/>
          </p:nvPr>
        </p:nvSpPr>
        <p:spPr>
          <a:xfrm>
            <a:off x="8643301" y="1209747"/>
            <a:ext cx="3308678" cy="1116849"/>
          </a:xfrm>
        </p:spPr>
        <p:txBody>
          <a:bodyPr>
            <a:noAutofit/>
          </a:bodyPr>
          <a:lstStyle/>
          <a:p>
            <a:pPr algn="l"/>
            <a:r>
              <a:rPr lang="pt-PT" sz="3600" noProof="0" dirty="0">
                <a:solidFill>
                  <a:schemeClr val="bg1"/>
                </a:solidFill>
              </a:rPr>
              <a:t>Como é que </a:t>
            </a:r>
            <a:br>
              <a:rPr lang="pt-PT" sz="3600" noProof="0" dirty="0">
                <a:solidFill>
                  <a:schemeClr val="bg1"/>
                </a:solidFill>
              </a:rPr>
            </a:br>
            <a:r>
              <a:rPr lang="pt-PT" sz="3600" noProof="0" dirty="0">
                <a:solidFill>
                  <a:schemeClr val="bg1"/>
                </a:solidFill>
              </a:rPr>
              <a:t>o Universo começou ?</a:t>
            </a:r>
          </a:p>
        </p:txBody>
      </p: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47729" y="3540241"/>
            <a:ext cx="1200755"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sz="1400" b="1" noProof="0" dirty="0">
                <a:solidFill>
                  <a:schemeClr val="accent2"/>
                </a:solidFill>
                <a:latin typeface="Arial" pitchFamily="-111" charset="0"/>
                <a:ea typeface="ＭＳ Ｐゴシック" pitchFamily="-111" charset="-128"/>
                <a:cs typeface="ＭＳ Ｐゴシック" pitchFamily="-111" charset="-128"/>
              </a:rPr>
              <a:t>Telescópios</a:t>
            </a:r>
          </a:p>
        </p:txBody>
      </p:sp>
      <p:sp>
        <p:nvSpPr>
          <p:cNvPr id="12" name="Espace réservé du contenu 2">
            <a:extLst>
              <a:ext uri="{FF2B5EF4-FFF2-40B4-BE49-F238E27FC236}">
                <a16:creationId xmlns:a16="http://schemas.microsoft.com/office/drawing/2014/main" id="{0894C231-9062-8337-BE1C-74704AC3F326}"/>
              </a:ext>
            </a:extLst>
          </p:cNvPr>
          <p:cNvSpPr txBox="1">
            <a:spLocks/>
          </p:cNvSpPr>
          <p:nvPr/>
        </p:nvSpPr>
        <p:spPr>
          <a:xfrm>
            <a:off x="8693872" y="6409498"/>
            <a:ext cx="3498128" cy="308313"/>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pt-PT" sz="2000" baseline="30000" noProof="0" dirty="0">
                <a:solidFill>
                  <a:schemeClr val="bg1"/>
                </a:solidFill>
              </a:rPr>
              <a:t>*</a:t>
            </a:r>
            <a:r>
              <a:rPr lang="pt-PT" sz="1400" noProof="0" dirty="0">
                <a:solidFill>
                  <a:schemeClr val="bg1"/>
                </a:solidFill>
              </a:rPr>
              <a:t>de temperatura, densidade de energia</a:t>
            </a:r>
            <a:endParaRPr lang="pt-PT" sz="1600" noProof="0" dirty="0"/>
          </a:p>
        </p:txBody>
      </p:sp>
      <p:grpSp>
        <p:nvGrpSpPr>
          <p:cNvPr id="24" name="Group 23">
            <a:extLst>
              <a:ext uri="{FF2B5EF4-FFF2-40B4-BE49-F238E27FC236}">
                <a16:creationId xmlns:a16="http://schemas.microsoft.com/office/drawing/2014/main" id="{56B5A0B7-C691-3EF8-AD78-E7DAEDE13041}"/>
              </a:ext>
            </a:extLst>
          </p:cNvPr>
          <p:cNvGrpSpPr/>
          <p:nvPr/>
        </p:nvGrpSpPr>
        <p:grpSpPr>
          <a:xfrm>
            <a:off x="606571" y="3167628"/>
            <a:ext cx="1236534" cy="1338882"/>
            <a:chOff x="606571" y="3167628"/>
            <a:chExt cx="1236534" cy="1338882"/>
          </a:xfrm>
        </p:grpSpPr>
        <p:grpSp>
          <p:nvGrpSpPr>
            <p:cNvPr id="22" name="Group 21">
              <a:extLst>
                <a:ext uri="{FF2B5EF4-FFF2-40B4-BE49-F238E27FC236}">
                  <a16:creationId xmlns:a16="http://schemas.microsoft.com/office/drawing/2014/main" id="{258D21DD-3097-D44D-B6F4-7624A352FD7F}"/>
                </a:ext>
              </a:extLst>
            </p:cNvPr>
            <p:cNvGrpSpPr/>
            <p:nvPr/>
          </p:nvGrpSpPr>
          <p:grpSpPr>
            <a:xfrm>
              <a:off x="606571" y="3482552"/>
              <a:ext cx="1236534" cy="1023958"/>
              <a:chOff x="666052" y="4042933"/>
              <a:chExt cx="1236534"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66052" y="4756933"/>
                <a:ext cx="123653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pt-PT" sz="1400" noProof="0" dirty="0">
                    <a:solidFill>
                      <a:schemeClr val="bg1"/>
                    </a:solidFill>
                    <a:latin typeface="Arial" pitchFamily="-111" charset="0"/>
                    <a:ea typeface="ＭＳ Ｐゴシック" pitchFamily="-111" charset="-128"/>
                    <a:cs typeface="ＭＳ Ｐゴシック" pitchFamily="-111" charset="-128"/>
                  </a:rPr>
                  <a:t>Aceleradores</a:t>
                </a:r>
              </a:p>
            </p:txBody>
          </p:sp>
        </p:grpSp>
        <p:cxnSp>
          <p:nvCxnSpPr>
            <p:cNvPr id="21" name="Straight Arrow Connector 12">
              <a:extLst>
                <a:ext uri="{FF2B5EF4-FFF2-40B4-BE49-F238E27FC236}">
                  <a16:creationId xmlns:a16="http://schemas.microsoft.com/office/drawing/2014/main" id="{77B5B53C-89D7-EB70-EEC7-C15991020C52}"/>
                </a:ext>
              </a:extLst>
            </p:cNvPr>
            <p:cNvCxnSpPr>
              <a:cxnSpLocks/>
            </p:cNvCxnSpPr>
            <p:nvPr/>
          </p:nvCxnSpPr>
          <p:spPr>
            <a:xfrm flipV="1">
              <a:off x="1421634" y="3167628"/>
              <a:ext cx="314882" cy="468000"/>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562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6">
                                            <p:txEl>
                                              <p:pRg st="0" end="0"/>
                                            </p:txEl>
                                          </p:spTgt>
                                        </p:tgtEl>
                                        <p:attrNameLst>
                                          <p:attrName>style.visibility</p:attrName>
                                        </p:attrNameLst>
                                      </p:cBhvr>
                                      <p:to>
                                        <p:strVal val="visible"/>
                                      </p:to>
                                    </p:set>
                                    <p:animEffect transition="in" filter="fade">
                                      <p:cBhvr>
                                        <p:cTn id="16" dur="500"/>
                                        <p:tgtEl>
                                          <p:spTgt spid="26">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6">
                                            <p:txEl>
                                              <p:pRg st="2" end="2"/>
                                            </p:txEl>
                                          </p:spTgt>
                                        </p:tgtEl>
                                        <p:attrNameLst>
                                          <p:attrName>style.visibility</p:attrName>
                                        </p:attrNameLst>
                                      </p:cBhvr>
                                      <p:to>
                                        <p:strVal val="visible"/>
                                      </p:to>
                                    </p:set>
                                    <p:animEffect transition="in" filter="fade">
                                      <p:cBhvr>
                                        <p:cTn id="24" dur="500"/>
                                        <p:tgtEl>
                                          <p:spTgt spid="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pt-PT" noProof="0" dirty="0"/>
              <a:t>Para responder a estas questões ,</a:t>
            </a:r>
            <a:br>
              <a:rPr lang="pt-PT" noProof="0" dirty="0"/>
            </a:br>
            <a:r>
              <a:rPr lang="pt-PT" noProof="0" dirty="0"/>
              <a:t>desenvolvemos tecnologias em 3 áreas</a:t>
            </a:r>
          </a:p>
        </p:txBody>
      </p:sp>
      <p:pic>
        <p:nvPicPr>
          <p:cNvPr id="12" name="Espace réservé pour une image  11"/>
          <p:cNvPicPr>
            <a:picLocks noGrp="1" noChangeAspect="1"/>
          </p:cNvPicPr>
          <p:nvPr>
            <p:ph type="pic" sz="quarter" idx="14"/>
          </p:nvPr>
        </p:nvPicPr>
        <p:blipFill rotWithShape="1">
          <a:blip r:embed="rId3" cstate="print">
            <a:extLst>
              <a:ext uri="{28A0092B-C50C-407E-A947-70E740481C1C}">
                <a14:useLocalDpi xmlns:a14="http://schemas.microsoft.com/office/drawing/2010/main"/>
              </a:ext>
            </a:extLst>
          </a:blip>
          <a:srcRect/>
          <a:stretch/>
        </p:blipFill>
        <p:spPr>
          <a:xfrm>
            <a:off x="8232000" y="2039547"/>
            <a:ext cx="3960000" cy="3279146"/>
          </a:xfrm>
        </p:spPr>
      </p:pic>
      <p:sp>
        <p:nvSpPr>
          <p:cNvPr id="16" name="ZoneTexte 15"/>
          <p:cNvSpPr txBox="1"/>
          <p:nvPr/>
        </p:nvSpPr>
        <p:spPr>
          <a:xfrm>
            <a:off x="0" y="5257222"/>
            <a:ext cx="3960000" cy="415498"/>
          </a:xfrm>
          <a:prstGeom prst="rect">
            <a:avLst/>
          </a:prstGeom>
          <a:solidFill>
            <a:schemeClr val="accent3"/>
          </a:solidFill>
        </p:spPr>
        <p:txBody>
          <a:bodyPr wrap="square" rtlCol="0">
            <a:spAutoFit/>
          </a:bodyPr>
          <a:lstStyle/>
          <a:p>
            <a:pPr algn="ctr"/>
            <a:r>
              <a:rPr lang="pt-PT" sz="2100" noProof="0" dirty="0">
                <a:solidFill>
                  <a:schemeClr val="bg1"/>
                </a:solidFill>
                <a:latin typeface="Arial" charset="0"/>
                <a:ea typeface="Arial" charset="0"/>
                <a:cs typeface="Arial" charset="0"/>
              </a:rPr>
              <a:t>ACELERADORES</a:t>
            </a:r>
          </a:p>
        </p:txBody>
      </p:sp>
      <p:sp>
        <p:nvSpPr>
          <p:cNvPr id="17" name="ZoneTexte 16"/>
          <p:cNvSpPr txBox="1"/>
          <p:nvPr/>
        </p:nvSpPr>
        <p:spPr>
          <a:xfrm>
            <a:off x="4116000" y="5257222"/>
            <a:ext cx="3960000" cy="415498"/>
          </a:xfrm>
          <a:prstGeom prst="rect">
            <a:avLst/>
          </a:prstGeom>
          <a:solidFill>
            <a:schemeClr val="accent3"/>
          </a:solidFill>
        </p:spPr>
        <p:txBody>
          <a:bodyPr wrap="square" rtlCol="0">
            <a:spAutoFit/>
          </a:bodyPr>
          <a:lstStyle/>
          <a:p>
            <a:pPr algn="ctr"/>
            <a:r>
              <a:rPr lang="pt-PT" sz="2100" noProof="0" dirty="0">
                <a:solidFill>
                  <a:schemeClr val="bg1"/>
                </a:solidFill>
                <a:latin typeface="Arial" charset="0"/>
                <a:ea typeface="Arial" charset="0"/>
                <a:cs typeface="Arial" charset="0"/>
              </a:rPr>
              <a:t>DETETORES</a:t>
            </a:r>
          </a:p>
        </p:txBody>
      </p:sp>
      <p:sp>
        <p:nvSpPr>
          <p:cNvPr id="18" name="ZoneTexte 17"/>
          <p:cNvSpPr txBox="1"/>
          <p:nvPr/>
        </p:nvSpPr>
        <p:spPr>
          <a:xfrm>
            <a:off x="8232000" y="5257222"/>
            <a:ext cx="3960000" cy="415498"/>
          </a:xfrm>
          <a:prstGeom prst="rect">
            <a:avLst/>
          </a:prstGeom>
          <a:solidFill>
            <a:schemeClr val="accent3"/>
          </a:solidFill>
        </p:spPr>
        <p:txBody>
          <a:bodyPr wrap="square" rtlCol="0">
            <a:spAutoFit/>
          </a:bodyPr>
          <a:lstStyle/>
          <a:p>
            <a:pPr algn="ctr"/>
            <a:r>
              <a:rPr lang="pt-PT" sz="2100" noProof="0" dirty="0">
                <a:solidFill>
                  <a:schemeClr val="bg1"/>
                </a:solidFill>
                <a:latin typeface="Arial" charset="0"/>
                <a:ea typeface="Arial" charset="0"/>
                <a:cs typeface="Arial" charset="0"/>
              </a:rPr>
              <a:t>COMPUTAÇÃO</a:t>
            </a:r>
          </a:p>
        </p:txBody>
      </p:sp>
      <p:pic>
        <p:nvPicPr>
          <p:cNvPr id="7" name="Espace réservé pour une image  6"/>
          <p:cNvPicPr>
            <a:picLocks noGrp="1" noChangeAspect="1"/>
          </p:cNvPicPr>
          <p:nvPr>
            <p:ph type="pic" sz="quarter" idx="15"/>
          </p:nvPr>
        </p:nvPicPr>
        <p:blipFill>
          <a:blip r:embed="rId4" cstate="print">
            <a:extLst>
              <a:ext uri="{28A0092B-C50C-407E-A947-70E740481C1C}">
                <a14:useLocalDpi xmlns:a14="http://schemas.microsoft.com/office/drawing/2010/main"/>
              </a:ext>
            </a:extLst>
          </a:blip>
          <a:srcRect/>
          <a:stretch>
            <a:fillRect/>
          </a:stretch>
        </p:blipFill>
        <p:spPr>
          <a:xfrm>
            <a:off x="4116000" y="2039547"/>
            <a:ext cx="3960000" cy="3279146"/>
          </a:xfrm>
        </p:spPr>
      </p:pic>
      <p:pic>
        <p:nvPicPr>
          <p:cNvPr id="8" name="Espace réservé pour une image  7"/>
          <p:cNvPicPr>
            <a:picLocks noGrp="1" noChangeAspect="1"/>
          </p:cNvPicPr>
          <p:nvPr>
            <p:ph type="pic" sz="quarter" idx="13"/>
          </p:nvPr>
        </p:nvPicPr>
        <p:blipFill>
          <a:blip r:embed="rId5" cstate="print">
            <a:extLst>
              <a:ext uri="{28A0092B-C50C-407E-A947-70E740481C1C}">
                <a14:useLocalDpi xmlns:a14="http://schemas.microsoft.com/office/drawing/2010/main"/>
              </a:ext>
            </a:extLst>
          </a:blip>
          <a:srcRect/>
          <a:stretch>
            <a:fillRect/>
          </a:stretch>
        </p:blipFill>
        <p:spPr>
          <a:xfrm>
            <a:off x="0" y="2039547"/>
            <a:ext cx="3960000" cy="3279146"/>
          </a:xfrm>
        </p:spPr>
      </p:pic>
      <p:sp>
        <p:nvSpPr>
          <p:cNvPr id="3" name="Espace réservé du pied de page 4">
            <a:extLst>
              <a:ext uri="{FF2B5EF4-FFF2-40B4-BE49-F238E27FC236}">
                <a16:creationId xmlns:a16="http://schemas.microsoft.com/office/drawing/2014/main" id="{2C970164-04D9-AA32-6887-D1F5448B96AF}"/>
              </a:ext>
            </a:extLst>
          </p:cNvPr>
          <p:cNvSpPr txBox="1">
            <a:spLocks/>
          </p:cNvSpPr>
          <p:nvPr/>
        </p:nvSpPr>
        <p:spPr>
          <a:xfrm>
            <a:off x="1241360" y="6441742"/>
            <a:ext cx="4117760" cy="239688"/>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Apresentação - Portugal</a:t>
            </a:r>
          </a:p>
        </p:txBody>
      </p:sp>
      <p:sp>
        <p:nvSpPr>
          <p:cNvPr id="10" name="Espace réservé du numéro de diapositive 5">
            <a:extLst>
              <a:ext uri="{FF2B5EF4-FFF2-40B4-BE49-F238E27FC236}">
                <a16:creationId xmlns:a16="http://schemas.microsoft.com/office/drawing/2014/main" id="{F2887C59-7A8C-C104-724B-9C64C70047A2}"/>
              </a:ext>
            </a:extLst>
          </p:cNvPr>
          <p:cNvSpPr txBox="1">
            <a:spLocks/>
          </p:cNvSpPr>
          <p:nvPr/>
        </p:nvSpPr>
        <p:spPr>
          <a:xfrm>
            <a:off x="11295067" y="6441742"/>
            <a:ext cx="200932" cy="239688"/>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pt-PT" noProof="0" smtClean="0"/>
              <a:pPr/>
              <a:t>7</a:t>
            </a:fld>
            <a:endParaRPr lang="pt-PT" noProof="0" dirty="0"/>
          </a:p>
        </p:txBody>
      </p:sp>
      <p:cxnSp>
        <p:nvCxnSpPr>
          <p:cNvPr id="11" name="Connecteur droit 12">
            <a:extLst>
              <a:ext uri="{FF2B5EF4-FFF2-40B4-BE49-F238E27FC236}">
                <a16:creationId xmlns:a16="http://schemas.microsoft.com/office/drawing/2014/main" id="{F4F904ED-2D3A-00B7-8739-043DEE2BFC9C}"/>
              </a:ext>
            </a:extLst>
          </p:cNvPr>
          <p:cNvCxnSpPr>
            <a:cxnSpLocks/>
          </p:cNvCxnSpPr>
          <p:nvPr/>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Espace réservé de la date 3">
            <a:extLst>
              <a:ext uri="{FF2B5EF4-FFF2-40B4-BE49-F238E27FC236}">
                <a16:creationId xmlns:a16="http://schemas.microsoft.com/office/drawing/2014/main" id="{083545B2-7059-4AC5-863E-755323F5DCC4}"/>
              </a:ext>
            </a:extLst>
          </p:cNvPr>
          <p:cNvSpPr txBox="1">
            <a:spLocks/>
          </p:cNvSpPr>
          <p:nvPr/>
        </p:nvSpPr>
        <p:spPr>
          <a:xfrm>
            <a:off x="9666000" y="6441742"/>
            <a:ext cx="1517702" cy="239688"/>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noProof="0" dirty="0"/>
              <a:t>2025</a:t>
            </a:r>
          </a:p>
        </p:txBody>
      </p:sp>
    </p:spTree>
    <p:extLst>
      <p:ext uri="{BB962C8B-B14F-4D97-AF65-F5344CB8AC3E}">
        <p14:creationId xmlns:p14="http://schemas.microsoft.com/office/powerpoint/2010/main" val="117538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pt-PT" noProof="0" dirty="0"/>
          </a:p>
        </p:txBody>
      </p:sp>
      <p:sp>
        <p:nvSpPr>
          <p:cNvPr id="4" name="Espace réservé de la date 3"/>
          <p:cNvSpPr>
            <a:spLocks noGrp="1"/>
          </p:cNvSpPr>
          <p:nvPr>
            <p:ph type="dt" sz="half" idx="10"/>
          </p:nvPr>
        </p:nvSpPr>
        <p:spPr/>
        <p:txBody>
          <a:bodyPr/>
          <a:lstStyle/>
          <a:p>
            <a:r>
              <a:rPr lang="pt-PT" noProof="0" dirty="0"/>
              <a:t>13 </a:t>
            </a:r>
            <a:r>
              <a:rPr lang="pt-PT" noProof="0" dirty="0" err="1"/>
              <a:t>September</a:t>
            </a:r>
            <a:r>
              <a:rPr lang="pt-PT" noProof="0" dirty="0"/>
              <a:t> 2022</a:t>
            </a:r>
          </a:p>
        </p:txBody>
      </p:sp>
      <p:sp>
        <p:nvSpPr>
          <p:cNvPr id="5" name="Espace réservé du pied de page 4"/>
          <p:cNvSpPr>
            <a:spLocks noGrp="1"/>
          </p:cNvSpPr>
          <p:nvPr>
            <p:ph type="ftr" sz="quarter" idx="11"/>
          </p:nvPr>
        </p:nvSpPr>
        <p:spPr/>
        <p:txBody>
          <a:bodyPr/>
          <a:lstStyle/>
          <a:p>
            <a:r>
              <a:rPr lang="pt-PT" noProof="0" dirty="0" err="1"/>
              <a:t>Presentation</a:t>
            </a:r>
            <a:r>
              <a:rPr lang="pt-PT" noProof="0" dirty="0"/>
              <a:t> - Portugal</a:t>
            </a:r>
          </a:p>
        </p:txBody>
      </p:sp>
      <p:sp>
        <p:nvSpPr>
          <p:cNvPr id="6" name="Espace réservé du numéro de diapositive 5"/>
          <p:cNvSpPr>
            <a:spLocks noGrp="1"/>
          </p:cNvSpPr>
          <p:nvPr>
            <p:ph type="sldNum" sz="quarter" idx="12"/>
          </p:nvPr>
        </p:nvSpPr>
        <p:spPr/>
        <p:txBody>
          <a:bodyPr/>
          <a:lstStyle/>
          <a:p>
            <a:fld id="{490AA3F6-1618-3548-975A-DD1A2939A246}" type="slidenum">
              <a:rPr lang="pt-PT" noProof="0" smtClean="0"/>
              <a:t>8</a:t>
            </a:fld>
            <a:endParaRPr lang="pt-PT" noProof="0" dirty="0"/>
          </a:p>
        </p:txBody>
      </p:sp>
      <p:pic>
        <p:nvPicPr>
          <p:cNvPr id="11" name="Espace réservé du contenu 10"/>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pt-PT" sz="4000" noProof="0" dirty="0" err="1">
                <a:solidFill>
                  <a:schemeClr val="bg1"/>
                </a:solidFill>
              </a:rPr>
              <a:t>Large</a:t>
            </a:r>
            <a:r>
              <a:rPr lang="pt-PT" sz="4000" noProof="0" dirty="0">
                <a:solidFill>
                  <a:schemeClr val="bg1"/>
                </a:solidFill>
              </a:rPr>
              <a:t> </a:t>
            </a:r>
            <a:r>
              <a:rPr lang="pt-PT" sz="4000" noProof="0" dirty="0" err="1">
                <a:solidFill>
                  <a:schemeClr val="bg1"/>
                </a:solidFill>
              </a:rPr>
              <a:t>Hadron</a:t>
            </a:r>
            <a:r>
              <a:rPr lang="pt-PT" sz="4000" noProof="0" dirty="0">
                <a:solidFill>
                  <a:schemeClr val="bg1"/>
                </a:solidFill>
              </a:rPr>
              <a:t> Collider (LHC)</a:t>
            </a:r>
          </a:p>
        </p:txBody>
      </p:sp>
      <p:sp>
        <p:nvSpPr>
          <p:cNvPr id="18" name="Espace réservé du contenu 2"/>
          <p:cNvSpPr txBox="1">
            <a:spLocks/>
          </p:cNvSpPr>
          <p:nvPr/>
        </p:nvSpPr>
        <p:spPr>
          <a:xfrm>
            <a:off x="8232001" y="2341157"/>
            <a:ext cx="3960000" cy="2723823"/>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8000" indent="-288000">
              <a:lnSpc>
                <a:spcPct val="100000"/>
              </a:lnSpc>
              <a:buFont typeface="Arial" charset="0"/>
              <a:buChar char="•"/>
            </a:pPr>
            <a:r>
              <a:rPr lang="pt-PT" sz="2000" noProof="0" dirty="0">
                <a:solidFill>
                  <a:schemeClr val="bg1"/>
                </a:solidFill>
                <a:latin typeface="Arial" charset="0"/>
                <a:ea typeface="Arial" charset="0"/>
                <a:cs typeface="Arial" charset="0"/>
              </a:rPr>
              <a:t>Anel de 27 km de circunferência</a:t>
            </a:r>
          </a:p>
          <a:p>
            <a:pPr marL="288000" indent="-288000">
              <a:lnSpc>
                <a:spcPct val="100000"/>
              </a:lnSpc>
              <a:buFont typeface="Arial" charset="0"/>
              <a:buChar char="•"/>
            </a:pPr>
            <a:r>
              <a:rPr lang="pt-PT" sz="2000" noProof="0" dirty="0">
                <a:solidFill>
                  <a:schemeClr val="bg1"/>
                </a:solidFill>
                <a:latin typeface="Arial" charset="0"/>
                <a:ea typeface="Arial" charset="0"/>
                <a:cs typeface="Arial" charset="0"/>
              </a:rPr>
              <a:t>A 100 m de profundidade</a:t>
            </a:r>
          </a:p>
          <a:p>
            <a:pPr marL="288000" indent="-288000">
              <a:lnSpc>
                <a:spcPct val="100000"/>
              </a:lnSpc>
              <a:buFont typeface="Arial" charset="0"/>
              <a:buChar char="•"/>
            </a:pPr>
            <a:r>
              <a:rPr lang="pt-PT" sz="2000" noProof="0" dirty="0">
                <a:solidFill>
                  <a:schemeClr val="bg1"/>
                </a:solidFill>
                <a:latin typeface="Arial" charset="0"/>
                <a:ea typeface="Arial" charset="0"/>
                <a:cs typeface="Arial" charset="0"/>
              </a:rPr>
              <a:t>Partículas são aceleradas até quase à velocidade da luz </a:t>
            </a:r>
            <a:br>
              <a:rPr lang="pt-PT" sz="2000" noProof="0" dirty="0">
                <a:solidFill>
                  <a:schemeClr val="bg1"/>
                </a:solidFill>
                <a:latin typeface="Arial" charset="0"/>
                <a:ea typeface="Arial" charset="0"/>
                <a:cs typeface="Arial" charset="0"/>
              </a:rPr>
            </a:br>
            <a:r>
              <a:rPr lang="pt-PT" sz="1200" noProof="0" dirty="0">
                <a:solidFill>
                  <a:schemeClr val="bg1"/>
                </a:solidFill>
                <a:latin typeface="Arial" charset="0"/>
                <a:ea typeface="Arial" charset="0"/>
                <a:cs typeface="Arial" charset="0"/>
              </a:rPr>
              <a:t>(no vazio)</a:t>
            </a:r>
            <a:endParaRPr lang="pt-PT" sz="2000" noProof="0" dirty="0">
              <a:solidFill>
                <a:schemeClr val="bg1"/>
              </a:solidFill>
              <a:latin typeface="Arial" charset="0"/>
              <a:ea typeface="Arial" charset="0"/>
              <a:cs typeface="Arial" charset="0"/>
            </a:endParaRPr>
          </a:p>
          <a:p>
            <a:pPr marL="288000" indent="-288000">
              <a:lnSpc>
                <a:spcPct val="100000"/>
              </a:lnSpc>
              <a:buFont typeface="Arial" charset="0"/>
              <a:buChar char="•"/>
            </a:pPr>
            <a:r>
              <a:rPr lang="pt-PT" sz="2000" noProof="0" dirty="0">
                <a:solidFill>
                  <a:schemeClr val="bg1"/>
                </a:solidFill>
                <a:latin typeface="Arial" charset="0"/>
                <a:ea typeface="Arial" charset="0"/>
                <a:cs typeface="Arial" charset="0"/>
              </a:rPr>
              <a:t>Ímanes supercondutores guiam as partículas, que circulam em dois feixes</a:t>
            </a:r>
            <a:r>
              <a:rPr lang="pt-PT" sz="1800" noProof="0" dirty="0">
                <a:solidFill>
                  <a:schemeClr val="bg1"/>
                </a:solidFill>
                <a:latin typeface="Arial" charset="0"/>
                <a:ea typeface="Arial" charset="0"/>
                <a:cs typeface="Arial" charset="0"/>
              </a:rPr>
              <a:t>, </a:t>
            </a:r>
            <a:r>
              <a:rPr lang="pt-PT" sz="2000" noProof="0" dirty="0">
                <a:solidFill>
                  <a:schemeClr val="bg1"/>
                </a:solidFill>
                <a:latin typeface="Arial" charset="0"/>
                <a:ea typeface="Arial" charset="0"/>
                <a:cs typeface="Arial" charset="0"/>
              </a:rPr>
              <a:t>em sentidos opostos</a:t>
            </a:r>
            <a:endParaRPr lang="pt-PT" sz="2000" noProof="0" dirty="0">
              <a:solidFill>
                <a:schemeClr val="bg1"/>
              </a:solidFill>
            </a:endParaRPr>
          </a:p>
        </p:txBody>
      </p:sp>
    </p:spTree>
    <p:extLst>
      <p:ext uri="{BB962C8B-B14F-4D97-AF65-F5344CB8AC3E}">
        <p14:creationId xmlns:p14="http://schemas.microsoft.com/office/powerpoint/2010/main" val="107948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10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1" end="1"/>
                                            </p:txEl>
                                          </p:spTgt>
                                        </p:tgtEl>
                                        <p:attrNameLst>
                                          <p:attrName>style.visibility</p:attrName>
                                        </p:attrNameLst>
                                      </p:cBhvr>
                                      <p:to>
                                        <p:strVal val="visible"/>
                                      </p:to>
                                    </p:set>
                                    <p:animEffect transition="in" filter="fade">
                                      <p:cBhvr>
                                        <p:cTn id="12" dur="1000"/>
                                        <p:tgtEl>
                                          <p:spTgt spid="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Effect transition="in" filter="fade">
                                      <p:cBhvr>
                                        <p:cTn id="17" dur="1000"/>
                                        <p:tgtEl>
                                          <p:spTgt spid="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xEl>
                                              <p:pRg st="3" end="3"/>
                                            </p:txEl>
                                          </p:spTgt>
                                        </p:tgtEl>
                                        <p:attrNameLst>
                                          <p:attrName>style.visibility</p:attrName>
                                        </p:attrNameLst>
                                      </p:cBhvr>
                                      <p:to>
                                        <p:strVal val="visible"/>
                                      </p:to>
                                    </p:set>
                                    <p:animEffect transition="in" filter="fade">
                                      <p:cBhvr>
                                        <p:cTn id="22" dur="1000"/>
                                        <p:tgtEl>
                                          <p:spTgt spid="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p:txBody>
          <a:bodyPr/>
          <a:lstStyle/>
          <a:p>
            <a:r>
              <a:rPr lang="pt-PT" noProof="0" dirty="0"/>
              <a:t>13 </a:t>
            </a:r>
            <a:r>
              <a:rPr lang="pt-PT" noProof="0" dirty="0" err="1"/>
              <a:t>September</a:t>
            </a:r>
            <a:r>
              <a:rPr lang="pt-PT" noProof="0" dirty="0"/>
              <a:t> 2022</a:t>
            </a:r>
          </a:p>
        </p:txBody>
      </p:sp>
      <p:sp>
        <p:nvSpPr>
          <p:cNvPr id="5" name="Footer Placeholder 4">
            <a:extLst>
              <a:ext uri="{FF2B5EF4-FFF2-40B4-BE49-F238E27FC236}">
                <a16:creationId xmlns:a16="http://schemas.microsoft.com/office/drawing/2014/main" id="{2ACFBFEA-9A44-A940-807C-7698D65F2685}"/>
              </a:ext>
            </a:extLst>
          </p:cNvPr>
          <p:cNvSpPr>
            <a:spLocks noGrp="1"/>
          </p:cNvSpPr>
          <p:nvPr>
            <p:ph type="ftr" sz="quarter" idx="11"/>
          </p:nvPr>
        </p:nvSpPr>
        <p:spPr/>
        <p:txBody>
          <a:bodyPr/>
          <a:lstStyle/>
          <a:p>
            <a:r>
              <a:rPr lang="pt-PT" noProof="0" dirty="0" err="1"/>
              <a:t>Presentation</a:t>
            </a:r>
            <a:r>
              <a:rPr lang="pt-PT" noProof="0" dirty="0"/>
              <a:t> - Portugal</a:t>
            </a:r>
          </a:p>
        </p:txBody>
      </p:sp>
      <p:sp>
        <p:nvSpPr>
          <p:cNvPr id="6" name="Slide Number Placeholder 5">
            <a:extLst>
              <a:ext uri="{FF2B5EF4-FFF2-40B4-BE49-F238E27FC236}">
                <a16:creationId xmlns:a16="http://schemas.microsoft.com/office/drawing/2014/main" id="{824E38CA-93D5-F440-A176-32D3690B2519}"/>
              </a:ext>
            </a:extLst>
          </p:cNvPr>
          <p:cNvSpPr>
            <a:spLocks noGrp="1"/>
          </p:cNvSpPr>
          <p:nvPr>
            <p:ph type="sldNum" sz="quarter" idx="12"/>
          </p:nvPr>
        </p:nvSpPr>
        <p:spPr/>
        <p:txBody>
          <a:bodyPr/>
          <a:lstStyle/>
          <a:p>
            <a:fld id="{490AA3F6-1618-3548-975A-DD1A2939A246}" type="slidenum">
              <a:rPr lang="pt-PT" noProof="0" smtClean="0"/>
              <a:t>9</a:t>
            </a:fld>
            <a:endParaRPr lang="pt-PT" noProof="0" dirty="0"/>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noProof="0" dirty="0">
              <a:solidFill>
                <a:srgbClr val="0057A6"/>
              </a:solidFill>
            </a:endParaRPr>
          </a:p>
        </p:txBody>
      </p:sp>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0" y="340907"/>
            <a:ext cx="12192000" cy="1116849"/>
          </a:xfrm>
        </p:spPr>
        <p:txBody>
          <a:bodyPr>
            <a:noAutofit/>
          </a:bodyPr>
          <a:lstStyle/>
          <a:p>
            <a:r>
              <a:rPr lang="pt-PT" noProof="0" dirty="0"/>
              <a:t>Os dois feixes cruzam-se e colidem em 4 pontos</a:t>
            </a:r>
            <a:br>
              <a:rPr lang="pt-PT" noProof="0" dirty="0"/>
            </a:br>
            <a:r>
              <a:rPr lang="pt-PT" noProof="0" dirty="0"/>
              <a:t>onde detetores gigantes registam os resultados</a:t>
            </a: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pt-PT" sz="1400" b="1" noProof="0"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noProof="0" dirty="0"/>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noProof="0" dirty="0"/>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pt-PT" sz="1400" b="1" noProof="0"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noProof="0" dirty="0"/>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pt-PT" sz="1400" b="1" noProof="0" dirty="0" err="1">
                  <a:solidFill>
                    <a:schemeClr val="bg1"/>
                  </a:solidFill>
                </a:rPr>
                <a:t>LHCb</a:t>
              </a:r>
              <a:endParaRPr lang="pt-PT" sz="1400" b="1" noProof="0" dirty="0">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noProof="0" dirty="0"/>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pt-PT" sz="1400" b="1" noProof="0" dirty="0">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pt-PT" sz="1100" b="1" noProof="0"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pt-PT" sz="1100" b="1" noProof="0"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pt-PT" sz="1100" b="1" noProof="0"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pt-PT" sz="1100" b="1" noProof="0" dirty="0" err="1">
                <a:solidFill>
                  <a:schemeClr val="bg1"/>
                </a:solidFill>
                <a:latin typeface="Arial" charset="0"/>
                <a:ea typeface="Arial" charset="0"/>
                <a:cs typeface="Arial" charset="0"/>
              </a:rPr>
              <a:t>LHCb</a:t>
            </a:r>
            <a:endParaRPr lang="pt-PT" sz="1100" b="1" noProof="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37025</TotalTime>
  <Words>3767</Words>
  <Application>Microsoft Macintosh PowerPoint</Application>
  <PresentationFormat>Widescreen</PresentationFormat>
  <Paragraphs>425</Paragraphs>
  <Slides>30</Slides>
  <Notes>25</Notes>
  <HiddenSlides>7</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30</vt:i4>
      </vt:variant>
    </vt:vector>
  </HeadingPairs>
  <TitlesOfParts>
    <vt:vector size="41" baseType="lpstr">
      <vt:lpstr>Arial</vt:lpstr>
      <vt:lpstr>Calibri</vt:lpstr>
      <vt:lpstr>Calibri Light</vt:lpstr>
      <vt:lpstr>Helvetica</vt:lpstr>
      <vt:lpstr>Segoe UI</vt:lpstr>
      <vt:lpstr>CERN_Corporate</vt:lpstr>
      <vt:lpstr>1_Research</vt:lpstr>
      <vt:lpstr>2_Collaboration</vt:lpstr>
      <vt:lpstr>3_Innovation</vt:lpstr>
      <vt:lpstr>4_Education and Training</vt:lpstr>
      <vt:lpstr>Country</vt:lpstr>
      <vt:lpstr>Introdução ao CERN    </vt:lpstr>
      <vt:lpstr>PowerPoint Presentation</vt:lpstr>
      <vt:lpstr>Os quatro pilares da missão do CERN</vt:lpstr>
      <vt:lpstr>PowerPoint Presentation</vt:lpstr>
      <vt:lpstr>De que é que é feito o Universo?</vt:lpstr>
      <vt:lpstr>Como é que  o Universo começou ?</vt:lpstr>
      <vt:lpstr>Para responder a estas questões , desenvolvemos tecnologias em 3 áreas</vt:lpstr>
      <vt:lpstr>PowerPoint Presentation</vt:lpstr>
      <vt:lpstr>Os dois feixes cruzam-se e colidem em 4 pontos onde detetores gigantes registam os resultados</vt:lpstr>
      <vt:lpstr>O LHC produz mais de mil milhões de  colisões de partículas por segundo</vt:lpstr>
      <vt:lpstr>PowerPoint Presentation</vt:lpstr>
      <vt:lpstr>O CERN tem um programa científico diversificado</vt:lpstr>
      <vt:lpstr>Há muitas questões sem resposta em  física fundamental</vt:lpstr>
      <vt:lpstr>PowerPoint Presentation</vt:lpstr>
      <vt:lpstr>Ciência para a Paz CERN fundado em 1954 por 12 Estados Membros Europeus</vt:lpstr>
      <vt:lpstr>PowerPoint Presentation</vt:lpstr>
      <vt:lpstr>As inovações tecnológicas do CERN têm um impacto importante na sociedade</vt:lpstr>
      <vt:lpstr>PowerPoint Presentation</vt:lpstr>
      <vt:lpstr>Programas de educação &amp; formação no CERN</vt:lpstr>
      <vt:lpstr>Portugal tem uma posição sólida e multifacetada no CERN </vt:lpstr>
      <vt:lpstr>Oportunidades para a indústria, tecnologia  e transferência de conhecimento</vt:lpstr>
      <vt:lpstr>Formação, educação e divulgação</vt:lpstr>
      <vt:lpstr>PowerPoint Presentation</vt:lpstr>
      <vt:lpstr>PowerPoint Presentation</vt:lpstr>
      <vt:lpstr>Yearly Budget (contributions 2024)</vt:lpstr>
      <vt:lpstr>CERN Annual Procurement Expenditure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Paulo Gomes</cp:lastModifiedBy>
  <cp:revision>1323</cp:revision>
  <cp:lastPrinted>2025-08-24T18:14:38Z</cp:lastPrinted>
  <dcterms:created xsi:type="dcterms:W3CDTF">2017-12-12T17:17:03Z</dcterms:created>
  <dcterms:modified xsi:type="dcterms:W3CDTF">2025-08-27T16:07:39Z</dcterms:modified>
</cp:coreProperties>
</file>