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291" r:id="rId2"/>
    <p:sldId id="490" r:id="rId3"/>
    <p:sldId id="489" r:id="rId4"/>
    <p:sldId id="491" r:id="rId5"/>
    <p:sldId id="492" r:id="rId6"/>
    <p:sldId id="493" r:id="rId7"/>
    <p:sldId id="494" r:id="rId8"/>
    <p:sldId id="495" r:id="rId9"/>
    <p:sldId id="496" r:id="rId10"/>
    <p:sldId id="497" r:id="rId11"/>
    <p:sldId id="519" r:id="rId12"/>
    <p:sldId id="498" r:id="rId13"/>
    <p:sldId id="501" r:id="rId14"/>
    <p:sldId id="520" r:id="rId15"/>
    <p:sldId id="499" r:id="rId16"/>
    <p:sldId id="500" r:id="rId17"/>
    <p:sldId id="502" r:id="rId18"/>
    <p:sldId id="503" r:id="rId19"/>
    <p:sldId id="504" r:id="rId20"/>
    <p:sldId id="505" r:id="rId21"/>
    <p:sldId id="506" r:id="rId22"/>
    <p:sldId id="507" r:id="rId23"/>
    <p:sldId id="508" r:id="rId24"/>
    <p:sldId id="509" r:id="rId25"/>
    <p:sldId id="510" r:id="rId26"/>
    <p:sldId id="511" r:id="rId27"/>
    <p:sldId id="512" r:id="rId28"/>
    <p:sldId id="513" r:id="rId29"/>
    <p:sldId id="514" r:id="rId30"/>
    <p:sldId id="515" r:id="rId31"/>
    <p:sldId id="516" r:id="rId32"/>
    <p:sldId id="517" r:id="rId33"/>
    <p:sldId id="518" r:id="rId34"/>
    <p:sldId id="521" r:id="rId35"/>
    <p:sldId id="522" r:id="rId36"/>
    <p:sldId id="523" r:id="rId37"/>
    <p:sldId id="524" r:id="rId38"/>
    <p:sldId id="525" r:id="rId39"/>
    <p:sldId id="526" r:id="rId40"/>
  </p:sldIdLst>
  <p:sldSz cx="9144000" cy="6858000" type="screen4x3"/>
  <p:notesSz cx="6780213" cy="9910763"/>
  <p:defaultTextStyle>
    <a:defPPr>
      <a:defRPr lang="en-US"/>
    </a:defPPr>
    <a:lvl1pPr algn="ctr" rtl="0" fontAlgn="base">
      <a:spcBef>
        <a:spcPct val="20000"/>
      </a:spcBef>
      <a:spcAft>
        <a:spcPct val="0"/>
      </a:spcAft>
      <a:buClr>
        <a:srgbClr val="008000"/>
      </a:buClr>
      <a:buSzPct val="200000"/>
      <a:buChar char="•"/>
      <a:defRPr sz="2000" kern="1200" baseline="-25000">
        <a:solidFill>
          <a:srgbClr val="0080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1pPr>
    <a:lvl2pPr marL="457200" algn="ctr" rtl="0" fontAlgn="base">
      <a:spcBef>
        <a:spcPct val="20000"/>
      </a:spcBef>
      <a:spcAft>
        <a:spcPct val="0"/>
      </a:spcAft>
      <a:buClr>
        <a:srgbClr val="008000"/>
      </a:buClr>
      <a:buSzPct val="200000"/>
      <a:buChar char="•"/>
      <a:defRPr sz="2000" kern="1200" baseline="-25000">
        <a:solidFill>
          <a:srgbClr val="0080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2pPr>
    <a:lvl3pPr marL="914400" algn="ctr" rtl="0" fontAlgn="base">
      <a:spcBef>
        <a:spcPct val="20000"/>
      </a:spcBef>
      <a:spcAft>
        <a:spcPct val="0"/>
      </a:spcAft>
      <a:buClr>
        <a:srgbClr val="008000"/>
      </a:buClr>
      <a:buSzPct val="200000"/>
      <a:buChar char="•"/>
      <a:defRPr sz="2000" kern="1200" baseline="-25000">
        <a:solidFill>
          <a:srgbClr val="0080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3pPr>
    <a:lvl4pPr marL="1371600" algn="ctr" rtl="0" fontAlgn="base">
      <a:spcBef>
        <a:spcPct val="20000"/>
      </a:spcBef>
      <a:spcAft>
        <a:spcPct val="0"/>
      </a:spcAft>
      <a:buClr>
        <a:srgbClr val="008000"/>
      </a:buClr>
      <a:buSzPct val="200000"/>
      <a:buChar char="•"/>
      <a:defRPr sz="2000" kern="1200" baseline="-25000">
        <a:solidFill>
          <a:srgbClr val="0080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4pPr>
    <a:lvl5pPr marL="1828800" algn="ctr" rtl="0" fontAlgn="base">
      <a:spcBef>
        <a:spcPct val="20000"/>
      </a:spcBef>
      <a:spcAft>
        <a:spcPct val="0"/>
      </a:spcAft>
      <a:buClr>
        <a:srgbClr val="008000"/>
      </a:buClr>
      <a:buSzPct val="200000"/>
      <a:buChar char="•"/>
      <a:defRPr sz="2000" kern="1200" baseline="-25000">
        <a:solidFill>
          <a:srgbClr val="0080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000" kern="1200" baseline="-25000">
        <a:solidFill>
          <a:srgbClr val="0080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000" kern="1200" baseline="-25000">
        <a:solidFill>
          <a:srgbClr val="0080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000" kern="1200" baseline="-25000">
        <a:solidFill>
          <a:srgbClr val="0080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000" kern="1200" baseline="-25000">
        <a:solidFill>
          <a:srgbClr val="0080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0000"/>
    <a:srgbClr val="FFFF00"/>
    <a:srgbClr val="990000"/>
    <a:srgbClr val="5EF939"/>
    <a:srgbClr val="008000"/>
    <a:srgbClr val="66FFFF"/>
    <a:srgbClr val="DDDDDD"/>
    <a:srgbClr val="C0C0C0"/>
    <a:srgbClr val="CCE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78" autoAdjust="0"/>
    <p:restoredTop sz="94626" autoAdjust="0"/>
  </p:normalViewPr>
  <p:slideViewPr>
    <p:cSldViewPr>
      <p:cViewPr varScale="1">
        <p:scale>
          <a:sx n="112" d="100"/>
          <a:sy n="112" d="100"/>
        </p:scale>
        <p:origin x="-94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2328" y="-96"/>
      </p:cViewPr>
      <p:guideLst>
        <p:guide orient="horz" pos="3122"/>
        <p:guide pos="2136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68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67" tIns="46233" rIns="92467" bIns="46233" numCol="1" anchor="t" anchorCtr="0" compatLnSpc="1">
            <a:prstTxWarp prst="textNoShape">
              <a:avLst/>
            </a:prstTxWarp>
          </a:bodyPr>
          <a:lstStyle>
            <a:lvl1pPr algn="l" defTabSz="923925" eaLnBrk="0" hangingPunct="0">
              <a:spcBef>
                <a:spcPct val="0"/>
              </a:spcBef>
              <a:buClrTx/>
              <a:buSzTx/>
              <a:buFontTx/>
              <a:buNone/>
              <a:defRPr sz="1200" baseline="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68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67" tIns="46233" rIns="92467" bIns="46233" numCol="1" anchor="t" anchorCtr="0" compatLnSpc="1">
            <a:prstTxWarp prst="textNoShape">
              <a:avLst/>
            </a:prstTxWarp>
          </a:bodyPr>
          <a:lstStyle>
            <a:lvl1pPr algn="r" defTabSz="923925" eaLnBrk="0" hangingPunct="0">
              <a:spcBef>
                <a:spcPct val="0"/>
              </a:spcBef>
              <a:buClrTx/>
              <a:buSzTx/>
              <a:buFontTx/>
              <a:buNone/>
              <a:defRPr sz="1200" baseline="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5463"/>
            <a:ext cx="29368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67" tIns="46233" rIns="92467" bIns="46233" numCol="1" anchor="b" anchorCtr="0" compatLnSpc="1">
            <a:prstTxWarp prst="textNoShape">
              <a:avLst/>
            </a:prstTxWarp>
          </a:bodyPr>
          <a:lstStyle>
            <a:lvl1pPr algn="l" defTabSz="923925" eaLnBrk="0" hangingPunct="0">
              <a:spcBef>
                <a:spcPct val="0"/>
              </a:spcBef>
              <a:buClrTx/>
              <a:buSzTx/>
              <a:buFontTx/>
              <a:buNone/>
              <a:defRPr sz="1200" baseline="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r>
              <a:rPr lang="en-US"/>
              <a:t>Integration of Geant4 with Gaudi framework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5463"/>
            <a:ext cx="29368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67" tIns="46233" rIns="92467" bIns="46233" numCol="1" anchor="b" anchorCtr="0" compatLnSpc="1">
            <a:prstTxWarp prst="textNoShape">
              <a:avLst/>
            </a:prstTxWarp>
          </a:bodyPr>
          <a:lstStyle>
            <a:lvl1pPr algn="r" defTabSz="923925" eaLnBrk="0" hangingPunct="0">
              <a:spcBef>
                <a:spcPct val="0"/>
              </a:spcBef>
              <a:buClrTx/>
              <a:buSzTx/>
              <a:buFontTx/>
              <a:buNone/>
              <a:defRPr sz="1200" baseline="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fld id="{6ECAE9BD-0121-4752-B74C-BDFD35783FF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68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67" tIns="46233" rIns="92467" bIns="46233" numCol="1" anchor="t" anchorCtr="0" compatLnSpc="1">
            <a:prstTxWarp prst="textNoShape">
              <a:avLst/>
            </a:prstTxWarp>
          </a:bodyPr>
          <a:lstStyle>
            <a:lvl1pPr algn="l" defTabSz="923925" eaLnBrk="0" hangingPunct="0">
              <a:spcBef>
                <a:spcPct val="0"/>
              </a:spcBef>
              <a:buClrTx/>
              <a:buSzTx/>
              <a:buFontTx/>
              <a:buNone/>
              <a:defRPr sz="1200" baseline="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68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67" tIns="46233" rIns="92467" bIns="46233" numCol="1" anchor="t" anchorCtr="0" compatLnSpc="1">
            <a:prstTxWarp prst="textNoShape">
              <a:avLst/>
            </a:prstTxWarp>
          </a:bodyPr>
          <a:lstStyle>
            <a:lvl1pPr algn="r" defTabSz="923925" eaLnBrk="0" hangingPunct="0">
              <a:spcBef>
                <a:spcPct val="0"/>
              </a:spcBef>
              <a:buClrTx/>
              <a:buSzTx/>
              <a:buFontTx/>
              <a:buNone/>
              <a:defRPr sz="1200" baseline="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2813" y="742950"/>
            <a:ext cx="4954587" cy="3716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706938"/>
            <a:ext cx="4973637" cy="446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67" tIns="46233" rIns="92467" bIns="462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5463"/>
            <a:ext cx="29368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67" tIns="46233" rIns="92467" bIns="46233" numCol="1" anchor="b" anchorCtr="0" compatLnSpc="1">
            <a:prstTxWarp prst="textNoShape">
              <a:avLst/>
            </a:prstTxWarp>
          </a:bodyPr>
          <a:lstStyle>
            <a:lvl1pPr algn="l" defTabSz="923925" eaLnBrk="0" hangingPunct="0">
              <a:spcBef>
                <a:spcPct val="0"/>
              </a:spcBef>
              <a:buClrTx/>
              <a:buSzTx/>
              <a:buFontTx/>
              <a:buNone/>
              <a:defRPr sz="1200" baseline="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5463"/>
            <a:ext cx="29368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67" tIns="46233" rIns="92467" bIns="46233" numCol="1" anchor="b" anchorCtr="0" compatLnSpc="1">
            <a:prstTxWarp prst="textNoShape">
              <a:avLst/>
            </a:prstTxWarp>
          </a:bodyPr>
          <a:lstStyle>
            <a:lvl1pPr algn="r" defTabSz="923925" eaLnBrk="0" hangingPunct="0">
              <a:spcBef>
                <a:spcPct val="0"/>
              </a:spcBef>
              <a:buClrTx/>
              <a:buSzTx/>
              <a:buFontTx/>
              <a:buNone/>
              <a:defRPr sz="1200" baseline="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fld id="{B1F9C0FC-B94E-43A9-A384-898D4A6DF8E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9C0FC-B94E-43A9-A384-898D4A6DF8E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9C0FC-B94E-43A9-A384-898D4A6DF8E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9C0FC-B94E-43A9-A384-898D4A6DF8E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9C0FC-B94E-43A9-A384-898D4A6DF8E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9C0FC-B94E-43A9-A384-898D4A6DF8E1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9C0FC-B94E-43A9-A384-898D4A6DF8E1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9C0FC-B94E-43A9-A384-898D4A6DF8E1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9C0FC-B94E-43A9-A384-898D4A6DF8E1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9C0FC-B94E-43A9-A384-898D4A6DF8E1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9C0FC-B94E-43A9-A384-898D4A6DF8E1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9C0FC-B94E-43A9-A384-898D4A6DF8E1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9C0FC-B94E-43A9-A384-898D4A6DF8E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9C0FC-B94E-43A9-A384-898D4A6DF8E1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9C0FC-B94E-43A9-A384-898D4A6DF8E1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9C0FC-B94E-43A9-A384-898D4A6DF8E1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9C0FC-B94E-43A9-A384-898D4A6DF8E1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9C0FC-B94E-43A9-A384-898D4A6DF8E1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9C0FC-B94E-43A9-A384-898D4A6DF8E1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9C0FC-B94E-43A9-A384-898D4A6DF8E1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9C0FC-B94E-43A9-A384-898D4A6DF8E1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9C0FC-B94E-43A9-A384-898D4A6DF8E1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9C0FC-B94E-43A9-A384-898D4A6DF8E1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9C0FC-B94E-43A9-A384-898D4A6DF8E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9C0FC-B94E-43A9-A384-898D4A6DF8E1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9C0FC-B94E-43A9-A384-898D4A6DF8E1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9C0FC-B94E-43A9-A384-898D4A6DF8E1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9C0FC-B94E-43A9-A384-898D4A6DF8E1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9C0FC-B94E-43A9-A384-898D4A6DF8E1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9C0FC-B94E-43A9-A384-898D4A6DF8E1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9C0FC-B94E-43A9-A384-898D4A6DF8E1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9C0FC-B94E-43A9-A384-898D4A6DF8E1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9C0FC-B94E-43A9-A384-898D4A6DF8E1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9C0FC-B94E-43A9-A384-898D4A6DF8E1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9C0FC-B94E-43A9-A384-898D4A6DF8E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9C0FC-B94E-43A9-A384-898D4A6DF8E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9C0FC-B94E-43A9-A384-898D4A6DF8E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9C0FC-B94E-43A9-A384-898D4A6DF8E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9C0FC-B94E-43A9-A384-898D4A6DF8E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9C0FC-B94E-43A9-A384-898D4A6DF8E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1708150"/>
            <a:ext cx="9147175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1905000"/>
            <a:ext cx="7620000" cy="1524000"/>
          </a:xfrm>
          <a:solidFill>
            <a:schemeClr val="tx1"/>
          </a:solidFill>
        </p:spPr>
        <p:txBody>
          <a:bodyPr anchor="b"/>
          <a:lstStyle>
            <a:lvl1pPr algn="ctr">
              <a:lnSpc>
                <a:spcPct val="80000"/>
              </a:lnSpc>
              <a:defRPr sz="5400">
                <a:solidFill>
                  <a:srgbClr val="990000"/>
                </a:solidFill>
              </a:defRPr>
            </a:lvl1pPr>
          </a:lstStyle>
          <a:p>
            <a:r>
              <a:rPr lang="en-US"/>
              <a:t>Integration of Geant4</a:t>
            </a:r>
            <a:br>
              <a:rPr lang="en-US"/>
            </a:br>
            <a:r>
              <a:rPr lang="en-US"/>
              <a:t>with Gaudi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286000" y="4495800"/>
            <a:ext cx="4572000" cy="1752600"/>
          </a:xfrm>
          <a:solidFill>
            <a:schemeClr val="tx1"/>
          </a:solidFill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Ivan Belyaev </a:t>
            </a:r>
          </a:p>
          <a:p>
            <a:r>
              <a:rPr lang="en-US"/>
              <a:t>CERN &amp; ITEP/Moscow</a:t>
            </a:r>
          </a:p>
          <a:p>
            <a:r>
              <a:rPr lang="en-US"/>
              <a:t>For LHCb Gaudi team </a:t>
            </a:r>
          </a:p>
        </p:txBody>
      </p:sp>
      <p:pic>
        <p:nvPicPr>
          <p:cNvPr id="3083" name="Picture 11" descr="lhcblogo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228600"/>
            <a:ext cx="1619250" cy="1311275"/>
          </a:xfrm>
          <a:prstGeom prst="rect">
            <a:avLst/>
          </a:prstGeom>
          <a:noFill/>
        </p:spPr>
      </p:pic>
      <p:pic>
        <p:nvPicPr>
          <p:cNvPr id="9" name="Picture 11" descr="lhcblogo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619250" cy="1311275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5334000"/>
            <a:ext cx="137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iteplogo.gif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7315200" y="5105400"/>
            <a:ext cx="1598395" cy="1500717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 Ноября 2k+11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Ваня Беляев, "Детекторы  (введение)"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E80C6E-EA70-410C-93EC-0BBF055C7A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4650" y="381000"/>
            <a:ext cx="219075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81000"/>
            <a:ext cx="641985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 Ноября 2k+11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Ваня Беляев, "Детекторы  (введение)"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0754A9-6737-4562-90A9-594F6C23E7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228600"/>
            <a:ext cx="6324600" cy="6096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6248400"/>
            <a:ext cx="2819400" cy="457200"/>
          </a:xfrm>
        </p:spPr>
        <p:txBody>
          <a:bodyPr/>
          <a:lstStyle>
            <a:lvl1pPr>
              <a:defRPr sz="1800"/>
            </a:lvl1pPr>
          </a:lstStyle>
          <a:p>
            <a:r>
              <a:rPr lang="en-US" smtClean="0"/>
              <a:t>1 Ноября 2k+11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4876800" cy="381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Ваня Беляев, "Детекторы  (введение)"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2B14E6-4B39-4E06-A8AC-4A4EE650BCC7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iteplogo.gi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43000" y="762000"/>
            <a:ext cx="381000" cy="357717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 Ноября 2k+11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Ваня Беляев, "Детекторы  (введение)"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79D469-5066-4FCF-85EB-E715EB6A1653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iteplogo.gi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43000" y="762000"/>
            <a:ext cx="381000" cy="357717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629400" cy="6096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219200"/>
            <a:ext cx="43053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219200"/>
            <a:ext cx="43053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 Ноября 2k+11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Ваня Беляев, "Детекторы  (введение)"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754BEF-6F04-4A58-8BED-C9F8ABE161F7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91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iteplogo.gi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066800" y="533400"/>
            <a:ext cx="381000" cy="357717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 Ноября 2k+11 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Ваня Беляев, "Детекторы  (введение)"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0948BD-09F7-4A40-B6F8-9DAB3C4A74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 Ноября 2k+11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Ваня Беляев, "Детекторы  (введение)"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238487-A02C-40D2-838C-638A1EBB47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 Ноября 2k+11 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Ваня Беляев, "Детекторы  (введение)"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9642EC-1FF1-454B-BA9D-E866A13528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 Ноября 2k+11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Ваня Беляев, "Детекторы  (введение)"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17E5B-5515-4337-969B-89383BD9CC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 Ноября 2k+11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Ваня Беляев, "Детекторы  (введение)"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B41D1B-3E7C-4AE4-93B0-C248AD9D41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228600"/>
            <a:ext cx="7010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219200"/>
            <a:ext cx="8763000" cy="48006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248400"/>
            <a:ext cx="381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ClrTx/>
              <a:buSzTx/>
              <a:buFontTx/>
              <a:buNone/>
              <a:defRPr sz="1400" b="1" i="1" baseline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1pPr>
          </a:lstStyle>
          <a:p>
            <a:r>
              <a:rPr lang="en-US" smtClean="0"/>
              <a:t>1 Ноября 2k+11 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14800" y="6172200"/>
            <a:ext cx="3886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600" b="1" i="1" baseline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1pPr>
          </a:lstStyle>
          <a:p>
            <a:r>
              <a:rPr lang="ru-RU" smtClean="0"/>
              <a:t>Ваня Беляев, "Детекторы  (введение)"</a:t>
            </a:r>
            <a:endParaRPr lang="en-US" dirty="0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172200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600" baseline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7965F089-075B-4315-B7D5-1965457C3B03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3" name="Picture 9" descr="lhcblogo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153400" y="152400"/>
            <a:ext cx="857250" cy="693738"/>
          </a:xfrm>
          <a:prstGeom prst="rect">
            <a:avLst/>
          </a:prstGeom>
          <a:noFill/>
        </p:spPr>
      </p:pic>
      <p:pic>
        <p:nvPicPr>
          <p:cNvPr id="11" name="Picture 9" descr="lhcblogo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52400" y="152400"/>
            <a:ext cx="857250" cy="693738"/>
          </a:xfrm>
          <a:prstGeom prst="rect">
            <a:avLst/>
          </a:prstGeom>
          <a:noFill/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rtl="0" fontAlgn="base">
        <a:lnSpc>
          <a:spcPct val="70000"/>
        </a:lnSpc>
        <a:spcBef>
          <a:spcPct val="0"/>
        </a:spcBef>
        <a:spcAft>
          <a:spcPct val="0"/>
        </a:spcAft>
        <a:defRPr sz="3200" b="1">
          <a:solidFill>
            <a:srgbClr val="008000"/>
          </a:solidFill>
          <a:latin typeface="+mj-lt"/>
          <a:ea typeface="+mj-ea"/>
          <a:cs typeface="+mj-cs"/>
        </a:defRPr>
      </a:lvl1pPr>
      <a:lvl2pPr algn="l" rtl="0" fontAlgn="base">
        <a:lnSpc>
          <a:spcPct val="70000"/>
        </a:lnSpc>
        <a:spcBef>
          <a:spcPct val="0"/>
        </a:spcBef>
        <a:spcAft>
          <a:spcPct val="0"/>
        </a:spcAft>
        <a:defRPr sz="3200" b="1">
          <a:solidFill>
            <a:srgbClr val="008000"/>
          </a:solidFill>
          <a:latin typeface="Comic Sans MS" pitchFamily="66" charset="0"/>
        </a:defRPr>
      </a:lvl2pPr>
      <a:lvl3pPr algn="l" rtl="0" fontAlgn="base">
        <a:lnSpc>
          <a:spcPct val="70000"/>
        </a:lnSpc>
        <a:spcBef>
          <a:spcPct val="0"/>
        </a:spcBef>
        <a:spcAft>
          <a:spcPct val="0"/>
        </a:spcAft>
        <a:defRPr sz="3200" b="1">
          <a:solidFill>
            <a:srgbClr val="008000"/>
          </a:solidFill>
          <a:latin typeface="Comic Sans MS" pitchFamily="66" charset="0"/>
        </a:defRPr>
      </a:lvl3pPr>
      <a:lvl4pPr algn="l" rtl="0" fontAlgn="base">
        <a:lnSpc>
          <a:spcPct val="70000"/>
        </a:lnSpc>
        <a:spcBef>
          <a:spcPct val="0"/>
        </a:spcBef>
        <a:spcAft>
          <a:spcPct val="0"/>
        </a:spcAft>
        <a:defRPr sz="3200" b="1">
          <a:solidFill>
            <a:srgbClr val="008000"/>
          </a:solidFill>
          <a:latin typeface="Comic Sans MS" pitchFamily="66" charset="0"/>
        </a:defRPr>
      </a:lvl4pPr>
      <a:lvl5pPr algn="l" rtl="0" fontAlgn="base">
        <a:lnSpc>
          <a:spcPct val="70000"/>
        </a:lnSpc>
        <a:spcBef>
          <a:spcPct val="0"/>
        </a:spcBef>
        <a:spcAft>
          <a:spcPct val="0"/>
        </a:spcAft>
        <a:defRPr sz="3200" b="1">
          <a:solidFill>
            <a:srgbClr val="008000"/>
          </a:solidFill>
          <a:latin typeface="Comic Sans MS" pitchFamily="66" charset="0"/>
        </a:defRPr>
      </a:lvl5pPr>
      <a:lvl6pPr marL="457200" algn="l" rtl="0" fontAlgn="base">
        <a:lnSpc>
          <a:spcPct val="70000"/>
        </a:lnSpc>
        <a:spcBef>
          <a:spcPct val="0"/>
        </a:spcBef>
        <a:spcAft>
          <a:spcPct val="0"/>
        </a:spcAft>
        <a:defRPr sz="3200" b="1">
          <a:solidFill>
            <a:srgbClr val="008000"/>
          </a:solidFill>
          <a:latin typeface="Comic Sans MS" pitchFamily="66" charset="0"/>
        </a:defRPr>
      </a:lvl6pPr>
      <a:lvl7pPr marL="914400" algn="l" rtl="0" fontAlgn="base">
        <a:lnSpc>
          <a:spcPct val="70000"/>
        </a:lnSpc>
        <a:spcBef>
          <a:spcPct val="0"/>
        </a:spcBef>
        <a:spcAft>
          <a:spcPct val="0"/>
        </a:spcAft>
        <a:defRPr sz="3200" b="1">
          <a:solidFill>
            <a:srgbClr val="008000"/>
          </a:solidFill>
          <a:latin typeface="Comic Sans MS" pitchFamily="66" charset="0"/>
        </a:defRPr>
      </a:lvl7pPr>
      <a:lvl8pPr marL="1371600" algn="l" rtl="0" fontAlgn="base">
        <a:lnSpc>
          <a:spcPct val="70000"/>
        </a:lnSpc>
        <a:spcBef>
          <a:spcPct val="0"/>
        </a:spcBef>
        <a:spcAft>
          <a:spcPct val="0"/>
        </a:spcAft>
        <a:defRPr sz="3200" b="1">
          <a:solidFill>
            <a:srgbClr val="008000"/>
          </a:solidFill>
          <a:latin typeface="Comic Sans MS" pitchFamily="66" charset="0"/>
        </a:defRPr>
      </a:lvl8pPr>
      <a:lvl9pPr marL="1828800" algn="l" rtl="0" fontAlgn="base">
        <a:lnSpc>
          <a:spcPct val="70000"/>
        </a:lnSpc>
        <a:spcBef>
          <a:spcPct val="0"/>
        </a:spcBef>
        <a:spcAft>
          <a:spcPct val="0"/>
        </a:spcAft>
        <a:defRPr sz="3200" b="1">
          <a:solidFill>
            <a:srgbClr val="008000"/>
          </a:solidFill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8000"/>
        </a:buClr>
        <a:buSzPct val="200000"/>
        <a:buChar char="•"/>
        <a:defRPr sz="2800">
          <a:solidFill>
            <a:srgbClr val="008000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8000"/>
        </a:buClr>
        <a:buSzPct val="150000"/>
        <a:buChar char="•"/>
        <a:defRPr sz="2600">
          <a:solidFill>
            <a:srgbClr val="008000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008000"/>
        </a:buClr>
        <a:buSzPct val="150000"/>
        <a:buChar char="•"/>
        <a:defRPr sz="2400">
          <a:solidFill>
            <a:srgbClr val="008000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008000"/>
        </a:buClr>
        <a:buSzPct val="150000"/>
        <a:buChar char="•"/>
        <a:defRPr sz="2000">
          <a:solidFill>
            <a:srgbClr val="008000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008000"/>
        </a:buClr>
        <a:buSzPct val="150000"/>
        <a:buChar char="•"/>
        <a:defRPr sz="2000">
          <a:solidFill>
            <a:srgbClr val="008000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8000"/>
        </a:buClr>
        <a:buSzPct val="150000"/>
        <a:buChar char="•"/>
        <a:defRPr sz="2000">
          <a:solidFill>
            <a:srgbClr val="008000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8000"/>
        </a:buClr>
        <a:buSzPct val="150000"/>
        <a:buChar char="•"/>
        <a:defRPr sz="2000">
          <a:solidFill>
            <a:srgbClr val="008000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8000"/>
        </a:buClr>
        <a:buSzPct val="150000"/>
        <a:buChar char="•"/>
        <a:defRPr sz="2000">
          <a:solidFill>
            <a:srgbClr val="008000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8000"/>
        </a:buClr>
        <a:buSzPct val="150000"/>
        <a:buChar char="•"/>
        <a:defRPr sz="2000">
          <a:solidFill>
            <a:srgbClr val="008000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1905000"/>
            <a:ext cx="7010400" cy="838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Детекторы элементарных </a:t>
            </a:r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частиц</a:t>
            </a:r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/>
            </a:r>
            <a:b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</a:b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(введение)</a:t>
            </a:r>
            <a:endParaRPr lang="en-US" sz="6000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</p:txBody>
      </p:sp>
      <p:sp>
        <p:nvSpPr>
          <p:cNvPr id="398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14600" y="6172200"/>
            <a:ext cx="4343400" cy="381000"/>
          </a:xfrm>
        </p:spPr>
        <p:txBody>
          <a:bodyPr/>
          <a:lstStyle/>
          <a:p>
            <a:r>
              <a:rPr lang="ru-RU" sz="1400" dirty="0" smtClean="0"/>
              <a:t>Ваня Беляев ( ЦЕРН</a:t>
            </a:r>
            <a:r>
              <a:rPr lang="en-US" sz="1400" dirty="0" smtClean="0"/>
              <a:t>/</a:t>
            </a:r>
            <a:r>
              <a:rPr lang="ru-RU" sz="1400" dirty="0" smtClean="0"/>
              <a:t>Женева и ИТЭФ</a:t>
            </a:r>
            <a:r>
              <a:rPr lang="en-US" sz="1400" dirty="0" smtClean="0"/>
              <a:t>/</a:t>
            </a:r>
            <a:r>
              <a:rPr lang="ru-RU" sz="1400" dirty="0" smtClean="0"/>
              <a:t>Москва) </a:t>
            </a:r>
            <a:r>
              <a:rPr lang="en-US" sz="1400" dirty="0" smtClean="0"/>
              <a:t> </a:t>
            </a:r>
          </a:p>
        </p:txBody>
      </p:sp>
    </p:spTree>
  </p:cSld>
  <p:clrMapOvr>
    <a:masterClrMapping/>
  </p:clrMapOvr>
  <p:transition advTm="4297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Пузырьковые камеры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Изобретена Дональдом Глейзером (1952 год)</a:t>
            </a:r>
          </a:p>
          <a:p>
            <a:pPr lvl="2" algn="r"/>
            <a:r>
              <a:rPr lang="ru-RU" dirty="0" smtClean="0"/>
              <a:t>Нобелевская премия 1960 год</a:t>
            </a:r>
          </a:p>
          <a:p>
            <a:r>
              <a:rPr lang="ru-RU" dirty="0" smtClean="0"/>
              <a:t> </a:t>
            </a:r>
            <a:r>
              <a:rPr lang="ru-RU" dirty="0" smtClean="0"/>
              <a:t>Можно «глазом» видеть частицы</a:t>
            </a:r>
          </a:p>
          <a:p>
            <a:pPr lvl="1"/>
            <a:r>
              <a:rPr lang="ru-RU" dirty="0" smtClean="0"/>
              <a:t>Миллионы фотографий… </a:t>
            </a:r>
          </a:p>
          <a:p>
            <a:r>
              <a:rPr lang="ru-RU" dirty="0" smtClean="0"/>
              <a:t> </a:t>
            </a:r>
            <a:r>
              <a:rPr lang="ru-RU" dirty="0" smtClean="0"/>
              <a:t>Разные жидкости: водород, дейтерий, пропан, ксенон, …</a:t>
            </a:r>
          </a:p>
          <a:p>
            <a:r>
              <a:rPr lang="ru-RU" dirty="0" smtClean="0"/>
              <a:t> </a:t>
            </a:r>
            <a:r>
              <a:rPr lang="ru-RU" dirty="0" smtClean="0"/>
              <a:t>В реальности не нагревают, а изменяют давление..</a:t>
            </a:r>
          </a:p>
          <a:p>
            <a:r>
              <a:rPr lang="ru-RU" dirty="0" smtClean="0"/>
              <a:t> </a:t>
            </a:r>
            <a:r>
              <a:rPr lang="ru-RU" dirty="0" smtClean="0"/>
              <a:t>«Золотой век»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ru-RU" dirty="0" smtClean="0"/>
              <a:t>«</a:t>
            </a:r>
            <a:r>
              <a:rPr lang="ru-RU" dirty="0" err="1" smtClean="0"/>
              <a:t>Гаргамель</a:t>
            </a:r>
            <a:r>
              <a:rPr lang="ru-RU" dirty="0" smtClean="0"/>
              <a:t>»</a:t>
            </a:r>
          </a:p>
          <a:p>
            <a:pPr lvl="1"/>
            <a:endParaRPr lang="ru-RU" dirty="0" smtClean="0"/>
          </a:p>
          <a:p>
            <a:pPr lvl="1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Ноября 2k+11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Беляев, "Детекторы  (введение)"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54BEF-6F04-4A58-8BED-C9F8ABE161F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Gargamel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Ноября 2k+11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Беляев, "Детекторы  (введение)"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Пузырьковая камера </a:t>
            </a:r>
            <a:r>
              <a:rPr lang="ru-RU" dirty="0" err="1" smtClean="0"/>
              <a:t>Гаргамель</a:t>
            </a:r>
            <a:r>
              <a:rPr lang="ru-RU" dirty="0" smtClean="0"/>
              <a:t>. ЦЕРН</a:t>
            </a:r>
          </a:p>
          <a:p>
            <a:pPr>
              <a:buNone/>
            </a:pPr>
            <a:r>
              <a:rPr lang="ru-RU" dirty="0" smtClean="0"/>
              <a:t>1970-1978 </a:t>
            </a:r>
          </a:p>
          <a:p>
            <a:pPr>
              <a:buNone/>
            </a:pPr>
            <a:r>
              <a:rPr lang="ru-RU" dirty="0" smtClean="0"/>
              <a:t>2</a:t>
            </a:r>
            <a:r>
              <a:rPr lang="en-US" dirty="0" smtClean="0">
                <a:latin typeface="Times New Roman"/>
                <a:cs typeface="Times New Roman"/>
              </a:rPr>
              <a:t>×</a:t>
            </a:r>
            <a:r>
              <a:rPr lang="ru-RU" dirty="0" smtClean="0"/>
              <a:t>4</a:t>
            </a:r>
            <a:r>
              <a:rPr lang="en-US" dirty="0" smtClean="0"/>
              <a:t> </a:t>
            </a:r>
            <a:r>
              <a:rPr lang="ru-RU" dirty="0" smtClean="0"/>
              <a:t>метра</a:t>
            </a:r>
          </a:p>
          <a:p>
            <a:pPr>
              <a:buNone/>
            </a:pPr>
            <a:r>
              <a:rPr lang="ru-RU" dirty="0" smtClean="0"/>
              <a:t>12 м</a:t>
            </a:r>
            <a:r>
              <a:rPr lang="ru-RU" baseline="30000" dirty="0" smtClean="0"/>
              <a:t>3</a:t>
            </a:r>
            <a:r>
              <a:rPr lang="ru-RU" dirty="0" smtClean="0"/>
              <a:t> фреона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Одно из наиболее важных открытий в ЦЕРН: 1973 год </a:t>
            </a:r>
            <a:endParaRPr lang="en-US" sz="20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1828800"/>
            <a:ext cx="5943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Переохлажденный пар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400" dirty="0" smtClean="0"/>
              <a:t>Еще одна система с неустойчивым равновесием</a:t>
            </a:r>
            <a:endParaRPr lang="en-US" sz="2400" dirty="0" smtClean="0"/>
          </a:p>
          <a:p>
            <a:pPr lvl="1"/>
            <a:r>
              <a:rPr lang="ru-RU" sz="1800" dirty="0" smtClean="0"/>
              <a:t>Конденсация перенасыщенного пара</a:t>
            </a:r>
          </a:p>
          <a:p>
            <a:pPr lvl="1"/>
            <a:r>
              <a:rPr lang="ru-RU" sz="1800" dirty="0" smtClean="0"/>
              <a:t>Образование капелек конденсата («тумана») вдоль движения заряженной частицы</a:t>
            </a:r>
          </a:p>
          <a:p>
            <a:r>
              <a:rPr lang="ru-RU" sz="2400" dirty="0" smtClean="0"/>
              <a:t>«туманная камера Вильсона»</a:t>
            </a:r>
          </a:p>
          <a:p>
            <a:pPr lvl="1"/>
            <a:r>
              <a:rPr lang="ru-RU" sz="2200" dirty="0" smtClean="0"/>
              <a:t>Изобретена Чарльзом Вильсоном в начале </a:t>
            </a:r>
            <a:r>
              <a:rPr lang="en-US" sz="2200" dirty="0" smtClean="0"/>
              <a:t>XX</a:t>
            </a:r>
            <a:r>
              <a:rPr lang="ru-RU" sz="2200" dirty="0" smtClean="0"/>
              <a:t> века</a:t>
            </a:r>
            <a:endParaRPr lang="en-US" sz="2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Ноября 2k+11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Беляев, "Детекторы  (введение)"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10100" y="1219200"/>
            <a:ext cx="43053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Счетчик Гейгера 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Заряженный конденсатор на грани пробоя </a:t>
            </a:r>
          </a:p>
          <a:p>
            <a:pPr lvl="1"/>
            <a:r>
              <a:rPr lang="ru-RU" dirty="0" smtClean="0"/>
              <a:t>Разряд</a:t>
            </a:r>
            <a:r>
              <a:rPr lang="en-US" dirty="0" smtClean="0"/>
              <a:t>/</a:t>
            </a:r>
            <a:r>
              <a:rPr lang="ru-RU" dirty="0" smtClean="0"/>
              <a:t>пробой</a:t>
            </a:r>
            <a:r>
              <a:rPr lang="en-US" dirty="0" smtClean="0"/>
              <a:t>  </a:t>
            </a:r>
            <a:r>
              <a:rPr lang="ru-RU" dirty="0" smtClean="0"/>
              <a:t>когда проходит частица</a:t>
            </a:r>
          </a:p>
          <a:p>
            <a:pPr lvl="1"/>
            <a:endParaRPr lang="ru-RU" dirty="0" smtClean="0"/>
          </a:p>
          <a:p>
            <a:r>
              <a:rPr lang="ru-RU" dirty="0" smtClean="0"/>
              <a:t>Используется в дозиметрах</a:t>
            </a:r>
          </a:p>
          <a:p>
            <a:r>
              <a:rPr lang="ru-RU" dirty="0" smtClean="0"/>
              <a:t>Изобретен </a:t>
            </a:r>
            <a:r>
              <a:rPr lang="ru-RU" dirty="0" err="1" smtClean="0"/>
              <a:t>Гансом</a:t>
            </a:r>
            <a:r>
              <a:rPr lang="ru-RU" dirty="0" smtClean="0"/>
              <a:t> Гейгером в 1908 году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Ноября 2k+11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Беляев, "Детекторы  (введение)"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54BEF-6F04-4A58-8BED-C9F8ABE161F7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219200"/>
            <a:ext cx="4343400" cy="25527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657600"/>
            <a:ext cx="4343400" cy="237172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(Опыт Резерфорда)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Знаменитый опыт Резерфорда, который показал что атом имеет тяжелое и очень компактное ядро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Ноября 2k+11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Беляев, "Детекторы  (введение)"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54BEF-6F04-4A58-8BED-C9F8ABE161F7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743200"/>
            <a:ext cx="4953000" cy="32766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cxnSp>
        <p:nvCxnSpPr>
          <p:cNvPr id="13" name="Straight Arrow Connector 12"/>
          <p:cNvCxnSpPr>
            <a:stCxn id="14" idx="1"/>
          </p:cNvCxnSpPr>
          <p:nvPr/>
        </p:nvCxnSpPr>
        <p:spPr bwMode="auto">
          <a:xfrm flipH="1">
            <a:off x="5029200" y="5610255"/>
            <a:ext cx="2438400" cy="104745"/>
          </a:xfrm>
          <a:prstGeom prst="straightConnector1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7467600" y="5410200"/>
            <a:ext cx="1219200" cy="40011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baseline="0" dirty="0" smtClean="0"/>
              <a:t>Гейгер</a:t>
            </a:r>
            <a:endParaRPr lang="en-US" baseline="0" dirty="0"/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2362200"/>
            <a:ext cx="3810000" cy="17430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 smtClean="0"/>
              <a:t>Как происходит взаимодействие частиц с веществом?</a:t>
            </a:r>
            <a:endParaRPr lang="en-US" sz="2800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Все заряженные частицы:</a:t>
            </a:r>
          </a:p>
          <a:p>
            <a:pPr lvl="1"/>
            <a:r>
              <a:rPr lang="ru-RU" dirty="0" smtClean="0"/>
              <a:t>Ионизация вещества</a:t>
            </a:r>
          </a:p>
          <a:p>
            <a:pPr lvl="1"/>
            <a:r>
              <a:rPr lang="ru-RU" dirty="0" smtClean="0"/>
              <a:t>Тормозное излучение</a:t>
            </a:r>
          </a:p>
          <a:p>
            <a:pPr lvl="2"/>
            <a:r>
              <a:rPr lang="ru-RU" dirty="0" smtClean="0"/>
              <a:t>особенно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/>
              <a:t> и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</a:p>
          <a:p>
            <a:pPr lvl="1"/>
            <a:r>
              <a:rPr lang="ru-RU" dirty="0" err="1" smtClean="0"/>
              <a:t>Черенковское</a:t>
            </a:r>
            <a:r>
              <a:rPr lang="ru-RU" dirty="0" smtClean="0"/>
              <a:t> излучение</a:t>
            </a:r>
          </a:p>
          <a:p>
            <a:pPr lvl="1"/>
            <a:r>
              <a:rPr lang="ru-RU" dirty="0" smtClean="0"/>
              <a:t>Переходное излучение</a:t>
            </a:r>
            <a:endParaRPr lang="ru-RU" dirty="0" smtClean="0"/>
          </a:p>
          <a:p>
            <a:r>
              <a:rPr lang="ru-RU" dirty="0" smtClean="0"/>
              <a:t>А</a:t>
            </a:r>
            <a:r>
              <a:rPr lang="ru-RU" dirty="0" smtClean="0"/>
              <a:t>дроны: неупругие ядерные процессы</a:t>
            </a:r>
            <a:r>
              <a:rPr lang="en-US" dirty="0" smtClean="0"/>
              <a:t>, 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Фотоны</a:t>
            </a:r>
          </a:p>
          <a:p>
            <a:pPr lvl="1"/>
            <a:r>
              <a:rPr lang="ru-RU" dirty="0" smtClean="0"/>
              <a:t>Фотоэффект</a:t>
            </a:r>
          </a:p>
          <a:p>
            <a:pPr lvl="1"/>
            <a:r>
              <a:rPr lang="ru-RU" dirty="0" smtClean="0"/>
              <a:t>Комптоновское рассеяние</a:t>
            </a:r>
          </a:p>
          <a:p>
            <a:pPr lvl="1"/>
            <a:r>
              <a:rPr lang="ru-RU" dirty="0" smtClean="0"/>
              <a:t>Рождение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/>
              <a:t> пар в поле ядра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Ноября 2k+11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Беляев, "Детекторы  (введение)"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54BEF-6F04-4A58-8BED-C9F8ABE161F7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Ионизационные потери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  </a:t>
            </a:r>
          </a:p>
          <a:p>
            <a:pPr>
              <a:buNone/>
            </a:pPr>
            <a:endParaRPr lang="en-US" dirty="0" smtClean="0"/>
          </a:p>
          <a:p>
            <a:r>
              <a:rPr lang="ru-RU" sz="2400" dirty="0" smtClean="0"/>
              <a:t> </a:t>
            </a:r>
            <a:r>
              <a:rPr lang="en-US" sz="2400" dirty="0" smtClean="0">
                <a:latin typeface="Symbol" pitchFamily="18" charset="2"/>
                <a:cs typeface="Times New Roman" pitchFamily="18" charset="0"/>
              </a:rPr>
              <a:t>b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v/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c</a:t>
            </a:r>
          </a:p>
          <a:p>
            <a:r>
              <a:rPr lang="ru-RU" sz="2400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МэВ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см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/>
              <a:t>Пропорционально плотности электронов в веществе</a:t>
            </a:r>
          </a:p>
          <a:p>
            <a:r>
              <a:rPr lang="ru-RU" sz="2400" i="1" dirty="0" smtClean="0"/>
              <a:t>Слабо</a:t>
            </a:r>
            <a:r>
              <a:rPr lang="ru-RU" sz="2400" dirty="0" smtClean="0"/>
              <a:t> зависит от вещества </a:t>
            </a:r>
          </a:p>
          <a:p>
            <a:pPr lvl="1"/>
            <a:r>
              <a:rPr lang="ru-RU" sz="2000" dirty="0" smtClean="0"/>
              <a:t>«2 </a:t>
            </a:r>
            <a:r>
              <a:rPr lang="ru-RU" sz="2000" dirty="0" err="1" smtClean="0"/>
              <a:t>МэВа</a:t>
            </a:r>
            <a:r>
              <a:rPr lang="ru-RU" sz="2000" dirty="0" smtClean="0"/>
              <a:t> на грамм» </a:t>
            </a:r>
          </a:p>
          <a:p>
            <a:pPr lvl="1"/>
            <a:r>
              <a:rPr lang="ru-RU" sz="2000" dirty="0" smtClean="0"/>
              <a:t> </a:t>
            </a:r>
            <a:r>
              <a:rPr lang="en-US" sz="2000" dirty="0" smtClean="0"/>
              <a:t> </a:t>
            </a:r>
            <a:r>
              <a:rPr lang="ru-RU" sz="2000" dirty="0" smtClean="0"/>
              <a:t>4 для водорода </a:t>
            </a:r>
            <a:r>
              <a:rPr lang="en-US" sz="2000" dirty="0" smtClean="0"/>
              <a:t> </a:t>
            </a:r>
            <a:r>
              <a:rPr lang="ru-RU" sz="2000" dirty="0" smtClean="0"/>
              <a:t>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Ноября 2k+11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Беляев, "Детекторы  (введение)"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54BEF-6F04-4A58-8BED-C9F8ABE161F7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16" name="Picture 15" descr="sna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1219200"/>
            <a:ext cx="43434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  <p:pic>
        <p:nvPicPr>
          <p:cNvPr id="21" name="Content Placeholder 20" descr="snap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648200" y="1219200"/>
            <a:ext cx="4305300" cy="48005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Тормозное излучение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электрическом поле ядра быстрая заряженная частица излучает фотоны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Эффект очень важен для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/>
              <a:t> </a:t>
            </a:r>
            <a:r>
              <a:rPr lang="ru-RU" dirty="0" smtClean="0"/>
              <a:t>и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dirty="0" smtClean="0"/>
              <a:t>  </a:t>
            </a:r>
          </a:p>
          <a:p>
            <a:pPr lvl="1" algn="r">
              <a:buNone/>
            </a:pPr>
            <a:r>
              <a:rPr lang="ru-RU" sz="2000" dirty="0" smtClean="0"/>
              <a:t>(не очень важен для других частиц)</a:t>
            </a:r>
          </a:p>
          <a:p>
            <a:pPr lvl="1"/>
            <a:r>
              <a:rPr lang="ru-RU" sz="2000" dirty="0" smtClean="0"/>
              <a:t>Растет линейно с энергией</a:t>
            </a:r>
          </a:p>
          <a:p>
            <a:pPr lvl="1"/>
            <a:r>
              <a:rPr lang="ru-RU" sz="2000" dirty="0" smtClean="0"/>
              <a:t> </a:t>
            </a:r>
            <a:r>
              <a:rPr lang="ru-RU" sz="2000" dirty="0" smtClean="0"/>
              <a:t>Есть «критическая энергия»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5-1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МэВ), </a:t>
            </a:r>
            <a:r>
              <a:rPr lang="ru-RU" sz="2000" dirty="0" smtClean="0"/>
              <a:t>при больших энергиях эффект доминирует при меньших доминирует ионизационные потери</a:t>
            </a:r>
          </a:p>
          <a:p>
            <a:endParaRPr lang="ru-RU" dirty="0" smtClean="0"/>
          </a:p>
          <a:p>
            <a:pPr lvl="1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Ноября 2k+11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Беляев, "Детекторы  (введение)"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54BEF-6F04-4A58-8BED-C9F8ABE161F7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8" name="Picture 7" descr="sna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2362200"/>
            <a:ext cx="6248400" cy="1133475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 bwMode="auto">
          <a:xfrm>
            <a:off x="5486400" y="2286000"/>
            <a:ext cx="914400" cy="1219200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8000"/>
              </a:buClr>
              <a:buSzPct val="200000"/>
              <a:buFontTx/>
              <a:buChar char="•"/>
              <a:tabLst/>
            </a:pPr>
            <a:endParaRPr kumimoji="0" lang="en-US" sz="2000" b="0" i="0" u="none" strike="noStrike" cap="none" normalizeH="0" baseline="-25000" smtClean="0">
              <a:ln>
                <a:noFill/>
              </a:ln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Фотоны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Фотоэффект</a:t>
            </a:r>
          </a:p>
          <a:p>
            <a:pPr lvl="1"/>
            <a:r>
              <a:rPr lang="ru-RU" dirty="0" smtClean="0"/>
              <a:t>Важен когда энергия фотона сравнима с энергией связи электрона в атоме</a:t>
            </a:r>
          </a:p>
          <a:p>
            <a:r>
              <a:rPr lang="ru-RU" dirty="0" smtClean="0"/>
              <a:t>Комптон-эффект</a:t>
            </a:r>
          </a:p>
          <a:p>
            <a:r>
              <a:rPr lang="ru-RU" dirty="0" smtClean="0"/>
              <a:t>Рождение пар в поле ядра</a:t>
            </a:r>
          </a:p>
          <a:p>
            <a:pPr lvl="1"/>
            <a:r>
              <a:rPr lang="ru-RU" dirty="0" smtClean="0"/>
              <a:t>Доминирующий эффект при больших энергиях</a:t>
            </a:r>
            <a:endParaRPr lang="ru-RU" dirty="0" smtClean="0"/>
          </a:p>
          <a:p>
            <a:r>
              <a:rPr lang="ru-RU" dirty="0" smtClean="0"/>
              <a:t>А что случается дальше с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dirty="0" smtClean="0"/>
              <a:t> </a:t>
            </a:r>
            <a:r>
              <a:rPr lang="ru-RU" dirty="0" smtClean="0"/>
              <a:t>и</a:t>
            </a:r>
            <a:r>
              <a:rPr lang="en-US" dirty="0" smtClean="0"/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/>
              <a:t> ?</a:t>
            </a:r>
            <a:endParaRPr lang="ru-RU" dirty="0" smtClean="0"/>
          </a:p>
          <a:p>
            <a:pPr lvl="1"/>
            <a:r>
              <a:rPr lang="ru-RU" dirty="0" smtClean="0"/>
              <a:t>Предыдущий слайд ( и снова этот…)</a:t>
            </a:r>
            <a:endParaRPr lang="ru-RU" dirty="0" smtClean="0"/>
          </a:p>
          <a:p>
            <a:pPr lvl="1"/>
            <a:r>
              <a:rPr lang="ru-RU" dirty="0" smtClean="0"/>
              <a:t>Размножение частиц</a:t>
            </a:r>
          </a:p>
          <a:p>
            <a:pPr lvl="2"/>
            <a:r>
              <a:rPr lang="ru-RU" dirty="0" smtClean="0"/>
              <a:t>Ливень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Ноября 2k+11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Беляев, "Детекторы  (введение)"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Ливни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000" dirty="0" smtClean="0"/>
              <a:t>Высокоэнергичные фотоны рождают (высокоэнергичные) пары</a:t>
            </a:r>
          </a:p>
          <a:p>
            <a:r>
              <a:rPr lang="ru-RU" sz="2000" dirty="0" smtClean="0"/>
              <a:t> </a:t>
            </a:r>
            <a:r>
              <a:rPr lang="ru-RU" sz="2000" dirty="0" smtClean="0"/>
              <a:t>Высокоэнергичные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000" dirty="0" smtClean="0"/>
              <a:t> (</a:t>
            </a:r>
            <a:r>
              <a:rPr lang="ru-RU" sz="2000" dirty="0" smtClean="0"/>
              <a:t>и</a:t>
            </a:r>
            <a:r>
              <a:rPr lang="en-US" sz="2000" dirty="0" smtClean="0"/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000" dirty="0" smtClean="0"/>
              <a:t>)</a:t>
            </a:r>
            <a:r>
              <a:rPr lang="ru-RU" sz="2000" dirty="0" smtClean="0"/>
              <a:t> излучают (высокоэнергичные) фотоны</a:t>
            </a:r>
          </a:p>
          <a:p>
            <a:r>
              <a:rPr lang="ru-RU" sz="2000" dirty="0" smtClean="0"/>
              <a:t>…</a:t>
            </a:r>
          </a:p>
          <a:p>
            <a:r>
              <a:rPr lang="ru-RU" sz="2000" dirty="0" smtClean="0"/>
              <a:t>…</a:t>
            </a:r>
          </a:p>
          <a:p>
            <a:pPr>
              <a:buNone/>
            </a:pPr>
            <a:endParaRPr lang="ru-RU" sz="1800" dirty="0" smtClean="0"/>
          </a:p>
          <a:p>
            <a:r>
              <a:rPr lang="ru-RU" sz="2000" dirty="0" smtClean="0"/>
              <a:t> Процесс размножения продолжается пока энергия достаточно велика</a:t>
            </a:r>
            <a:endParaRPr lang="en-US" sz="2000" dirty="0" smtClean="0"/>
          </a:p>
          <a:p>
            <a:pPr lvl="1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&gt; E</a:t>
            </a:r>
            <a:r>
              <a:rPr lang="ru-RU" sz="1600" baseline="-25000" dirty="0" smtClean="0">
                <a:latin typeface="Times New Roman" pitchFamily="18" charset="0"/>
                <a:cs typeface="Times New Roman" pitchFamily="18" charset="0"/>
              </a:rPr>
              <a:t>крит</a:t>
            </a:r>
          </a:p>
          <a:p>
            <a:endParaRPr lang="en-US" sz="2000" dirty="0" smtClean="0"/>
          </a:p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По закону сохранения энергии: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US" dirty="0" smtClean="0">
                <a:latin typeface="Times New Roman"/>
                <a:cs typeface="Times New Roman"/>
              </a:rPr>
              <a:t>≈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E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/E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крит</a:t>
            </a:r>
          </a:p>
          <a:p>
            <a:r>
              <a:rPr lang="en-US" dirty="0" smtClean="0"/>
              <a:t> </a:t>
            </a:r>
            <a:r>
              <a:rPr lang="en-US" dirty="0" smtClean="0"/>
              <a:t>~</a:t>
            </a:r>
            <a:r>
              <a:rPr lang="ru-RU" dirty="0" smtClean="0"/>
              <a:t>тысячи</a:t>
            </a:r>
            <a:r>
              <a:rPr lang="en-US" dirty="0" smtClean="0"/>
              <a:t> </a:t>
            </a:r>
            <a:r>
              <a:rPr lang="ru-RU" dirty="0" smtClean="0"/>
              <a:t>частиц при начальной энергии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>больше чем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эВ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Ноября 2k+11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Беляев, "Детекторы  (введение)"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Детекторы частиц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Предмет сам по себе очень сложный</a:t>
            </a:r>
          </a:p>
          <a:p>
            <a:pPr lvl="1"/>
            <a:r>
              <a:rPr lang="ru-RU" dirty="0" smtClean="0"/>
              <a:t>Непростые физические эффекты</a:t>
            </a:r>
          </a:p>
          <a:p>
            <a:pPr lvl="1"/>
            <a:r>
              <a:rPr lang="ru-RU" dirty="0" smtClean="0"/>
              <a:t>Сложные инженерные решения </a:t>
            </a:r>
          </a:p>
          <a:p>
            <a:r>
              <a:rPr lang="ru-RU" dirty="0" smtClean="0"/>
              <a:t> У нас есть всего 45 минут </a:t>
            </a:r>
          </a:p>
          <a:p>
            <a:pPr lvl="1"/>
            <a:r>
              <a:rPr lang="ru-RU" dirty="0" smtClean="0"/>
              <a:t>В ведущих вузах  (МФТИ</a:t>
            </a:r>
            <a:r>
              <a:rPr lang="en-US" dirty="0" smtClean="0"/>
              <a:t>/</a:t>
            </a:r>
            <a:r>
              <a:rPr lang="ru-RU" dirty="0" smtClean="0"/>
              <a:t>МИФИ</a:t>
            </a:r>
            <a:r>
              <a:rPr lang="en-US" dirty="0" smtClean="0"/>
              <a:t>/</a:t>
            </a:r>
            <a:r>
              <a:rPr lang="ru-RU" dirty="0" smtClean="0"/>
              <a:t>МГУ</a:t>
            </a:r>
            <a:r>
              <a:rPr lang="en-US" dirty="0" smtClean="0"/>
              <a:t>/</a:t>
            </a:r>
            <a:r>
              <a:rPr lang="ru-RU" dirty="0" smtClean="0"/>
              <a:t>НГУ) </a:t>
            </a:r>
            <a:r>
              <a:rPr lang="ru-RU" i="1" dirty="0" smtClean="0"/>
              <a:t>основы</a:t>
            </a:r>
            <a:r>
              <a:rPr lang="ru-RU" dirty="0" smtClean="0"/>
              <a:t> предмета изучаются в течении как минимум двух семестров  	</a:t>
            </a:r>
          </a:p>
          <a:p>
            <a:r>
              <a:rPr lang="ru-RU" dirty="0" smtClean="0"/>
              <a:t> Некие упрощения неизбежны</a:t>
            </a:r>
          </a:p>
          <a:p>
            <a:pPr lvl="1"/>
            <a:r>
              <a:rPr lang="ru-RU" dirty="0" smtClean="0"/>
              <a:t>К</a:t>
            </a:r>
            <a:r>
              <a:rPr lang="ru-RU" dirty="0" smtClean="0"/>
              <a:t>о </a:t>
            </a:r>
            <a:r>
              <a:rPr lang="ru-RU" dirty="0" smtClean="0"/>
              <a:t>многим</a:t>
            </a:r>
            <a:r>
              <a:rPr lang="ru-RU" dirty="0" smtClean="0"/>
              <a:t> </a:t>
            </a:r>
            <a:r>
              <a:rPr lang="ru-RU" dirty="0" smtClean="0"/>
              <a:t>утверждениям  можно найти </a:t>
            </a:r>
            <a:r>
              <a:rPr lang="ru-RU" dirty="0" smtClean="0"/>
              <a:t>хотя бы одно </a:t>
            </a:r>
            <a:r>
              <a:rPr lang="ru-RU" dirty="0" smtClean="0"/>
              <a:t>исключение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Ноября 2k+11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Беляев, "Детекторы  (введение)"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Адронные</a:t>
            </a:r>
            <a:r>
              <a:rPr lang="ru-RU" dirty="0" smtClean="0"/>
              <a:t> ливни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Похожим образом  при больших энергиях взаимодействуют с ядрами адроны с выделением ядерных осколков и других адронов</a:t>
            </a:r>
          </a:p>
          <a:p>
            <a:pPr lvl="1"/>
            <a:r>
              <a:rPr lang="ru-RU" dirty="0" smtClean="0"/>
              <a:t>Физика довольно сложна </a:t>
            </a:r>
          </a:p>
          <a:p>
            <a:pPr lvl="1"/>
            <a:r>
              <a:rPr lang="ru-RU" dirty="0" smtClean="0"/>
              <a:t>Внутри ливня появляются также фотоны и электроны, рождая электромагнитные ливни</a:t>
            </a:r>
          </a:p>
          <a:p>
            <a:pPr lvl="1"/>
            <a:r>
              <a:rPr lang="ru-RU" dirty="0" smtClean="0"/>
              <a:t>Размножение пока энергия частиц в ливне достаточно большая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&gt;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ГэВ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Ноября 2k+11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Беляев, "Детекторы  (введение)"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54BEF-6F04-4A58-8BED-C9F8ABE161F7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 что происходит с энергией выделенной в веществе</a:t>
            </a:r>
            <a:r>
              <a:rPr lang="ru-RU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Сцинтилляторы – вещества в которых возбуждение снимается излучением видимого света…</a:t>
            </a:r>
          </a:p>
          <a:p>
            <a:pPr lvl="2"/>
            <a:r>
              <a:rPr lang="ru-RU" sz="2000" dirty="0" smtClean="0"/>
              <a:t>Прозрачные  (неорганические) кристаллы</a:t>
            </a:r>
          </a:p>
          <a:p>
            <a:pPr lvl="2"/>
            <a:r>
              <a:rPr lang="ru-RU" sz="2000" dirty="0" smtClean="0"/>
              <a:t>Многие пластики, </a:t>
            </a:r>
            <a:r>
              <a:rPr lang="ru-RU" sz="2000" dirty="0" err="1" smtClean="0"/>
              <a:t>огрстекло</a:t>
            </a:r>
            <a:r>
              <a:rPr lang="ru-RU" sz="2000" dirty="0" smtClean="0"/>
              <a:t>,…</a:t>
            </a:r>
          </a:p>
          <a:p>
            <a:pPr lvl="1"/>
            <a:r>
              <a:rPr lang="ru-RU" sz="2400" dirty="0" smtClean="0"/>
              <a:t>Количество света </a:t>
            </a:r>
            <a:r>
              <a:rPr lang="ru-RU" sz="2400" i="1" dirty="0" smtClean="0"/>
              <a:t>пропорционально энергии </a:t>
            </a:r>
            <a:r>
              <a:rPr lang="ru-RU" sz="2400" dirty="0" smtClean="0"/>
              <a:t>выделенной в куске сцинтиллятора</a:t>
            </a:r>
          </a:p>
          <a:p>
            <a:pPr lvl="2"/>
            <a:r>
              <a:rPr lang="ru-RU" sz="2000" dirty="0" smtClean="0"/>
              <a:t>В случае ливней при </a:t>
            </a:r>
            <a:r>
              <a:rPr lang="ru-RU" sz="2000" i="1" dirty="0" smtClean="0"/>
              <a:t>очень большом куске </a:t>
            </a:r>
            <a:r>
              <a:rPr lang="ru-RU" sz="2000" dirty="0" smtClean="0"/>
              <a:t>вещества – пропорционально  энергии частицы</a:t>
            </a:r>
          </a:p>
          <a:p>
            <a:pPr lvl="3"/>
            <a:r>
              <a:rPr lang="ru-RU" sz="1600" dirty="0" smtClean="0"/>
              <a:t>«калориметр»</a:t>
            </a:r>
          </a:p>
          <a:p>
            <a:pPr lvl="3"/>
            <a:r>
              <a:rPr lang="ru-RU" sz="1600" dirty="0" smtClean="0"/>
              <a:t>Возможность измерить энергию ливневой частицы! </a:t>
            </a:r>
            <a:endParaRPr lang="ru-RU" sz="1600" dirty="0" smtClean="0"/>
          </a:p>
          <a:p>
            <a:r>
              <a:rPr lang="ru-RU" sz="2400" dirty="0" smtClean="0"/>
              <a:t>Вспышки обычно очень слабые и для детектирования требуют использования </a:t>
            </a:r>
            <a:r>
              <a:rPr lang="ru-RU" sz="2400" dirty="0" err="1" smtClean="0"/>
              <a:t>ф</a:t>
            </a:r>
            <a:r>
              <a:rPr lang="ru-RU" sz="2400" dirty="0" err="1" smtClean="0"/>
              <a:t>отоумножителей</a:t>
            </a:r>
            <a:r>
              <a:rPr lang="ru-RU" sz="2400" dirty="0" smtClean="0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Ноября 2k+11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Беляев, "Детекторы  (введение)"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мы регистрировали в пузырьковой камере?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Трек частицы вызван ионизационными потерями. </a:t>
            </a:r>
          </a:p>
          <a:p>
            <a:endParaRPr lang="ru-RU" dirty="0" smtClean="0"/>
          </a:p>
          <a:p>
            <a:r>
              <a:rPr lang="ru-RU" dirty="0" smtClean="0"/>
              <a:t>Именно ионизационные потери  в среде, ведущие к образованию пар электрон-ион, служат «спусковыми крючками» для выхода системы из состояния неустойчивого равновесия </a:t>
            </a:r>
          </a:p>
          <a:p>
            <a:endParaRPr lang="ru-RU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Ноября 2k+11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Беляев, "Детекторы  (введение)"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Другие подходы?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 временем (развитием электроники, увеличения чувствительности аппаратуры и уменьшения всевозможных шумов) необходимость использования принципа неустойчивого равновесия для детектирования частиц стала уменьшаться.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Ноября 2k+11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Беляев, "Детекторы  (введение)"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Газовое усиление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2400" dirty="0" smtClean="0"/>
              <a:t>Электроны дрейфуют к тонкой проволочке</a:t>
            </a:r>
          </a:p>
          <a:p>
            <a:r>
              <a:rPr lang="ru-RU" sz="2400" dirty="0" smtClean="0"/>
              <a:t> </a:t>
            </a:r>
            <a:r>
              <a:rPr lang="ru-RU" sz="2400" dirty="0" smtClean="0"/>
              <a:t>Электрическое поле вблизи проволочки очень большое </a:t>
            </a:r>
          </a:p>
          <a:p>
            <a:pPr lvl="1"/>
            <a:r>
              <a:rPr lang="ru-RU" sz="2400" dirty="0" smtClean="0"/>
              <a:t> Размножение </a:t>
            </a:r>
          </a:p>
          <a:p>
            <a:pPr lvl="1"/>
            <a:r>
              <a:rPr lang="ru-RU" sz="2400" dirty="0" smtClean="0"/>
              <a:t> «Газовое усиление»</a:t>
            </a:r>
          </a:p>
          <a:p>
            <a:r>
              <a:rPr lang="ru-RU" sz="1800" dirty="0" smtClean="0"/>
              <a:t>Усиление сигнала зависит от </a:t>
            </a:r>
          </a:p>
          <a:p>
            <a:pPr>
              <a:buNone/>
            </a:pPr>
            <a:r>
              <a:rPr lang="ru-RU" sz="1800" dirty="0" smtClean="0"/>
              <a:t>  многих параметров: напряжения,</a:t>
            </a:r>
          </a:p>
          <a:p>
            <a:pPr>
              <a:buNone/>
            </a:pPr>
            <a:r>
              <a:rPr lang="ru-RU" sz="1800" dirty="0" smtClean="0"/>
              <a:t> </a:t>
            </a:r>
            <a:r>
              <a:rPr lang="ru-RU" sz="1800" dirty="0" smtClean="0"/>
              <a:t> диаметра проволочки, газовой смеси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Малое усиление:                     (слабый) сигнал пропорционален ионизации</a:t>
            </a:r>
          </a:p>
          <a:p>
            <a:pPr>
              <a:buNone/>
            </a:pPr>
            <a:r>
              <a:rPr lang="ru-RU" sz="1800" dirty="0" smtClean="0"/>
              <a:t>Слишком большое усиление:  (сигнал большой)   счетчик Гейгера</a:t>
            </a:r>
          </a:p>
          <a:p>
            <a:pPr lvl="1"/>
            <a:endParaRPr lang="ru-RU" dirty="0" smtClean="0"/>
          </a:p>
          <a:p>
            <a:pPr lvl="6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Ноября 2k+11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Беляев, "Детекторы  (введение)"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7" name="Picture 6" descr="sna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2209800"/>
            <a:ext cx="4248150" cy="2362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Время дрейфа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2400" dirty="0" smtClean="0"/>
              <a:t>Электроны дрейфуют к тонкой проволочке</a:t>
            </a:r>
          </a:p>
          <a:p>
            <a:pPr lvl="1"/>
            <a:r>
              <a:rPr lang="ru-RU" sz="2200" dirty="0" smtClean="0"/>
              <a:t>Скорость около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50км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</a:t>
            </a:r>
          </a:p>
          <a:p>
            <a:r>
              <a:rPr lang="ru-RU" sz="2400" dirty="0" smtClean="0"/>
              <a:t> И</a:t>
            </a:r>
            <a:r>
              <a:rPr lang="ru-RU" sz="2400" dirty="0" smtClean="0"/>
              <a:t>змеряя время прихода </a:t>
            </a:r>
          </a:p>
          <a:p>
            <a:pPr>
              <a:buNone/>
            </a:pPr>
            <a:r>
              <a:rPr lang="ru-RU" sz="2400" dirty="0" smtClean="0"/>
              <a:t>	</a:t>
            </a:r>
            <a:r>
              <a:rPr lang="ru-RU" sz="2400" dirty="0" smtClean="0"/>
              <a:t> сигнала можно рассчитать</a:t>
            </a:r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  расстояние и узнать где</a:t>
            </a:r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  проходила частица </a:t>
            </a:r>
          </a:p>
          <a:p>
            <a:pPr lvl="1">
              <a:buNone/>
            </a:pPr>
            <a:endParaRPr lang="ru-RU" sz="2400" dirty="0" smtClean="0"/>
          </a:p>
          <a:p>
            <a:r>
              <a:rPr lang="ru-RU" sz="1800" dirty="0" smtClean="0"/>
              <a:t>«Дрейфовые трубки»</a:t>
            </a:r>
          </a:p>
          <a:p>
            <a:r>
              <a:rPr lang="ru-RU" sz="1800" dirty="0" smtClean="0"/>
              <a:t>«Соломенные трубки» , часто длинные и тонкие как соломинки для коктейлей:</a:t>
            </a:r>
            <a:r>
              <a:rPr lang="en-US" sz="1800" dirty="0" smtClean="0"/>
              <a:t> </a:t>
            </a:r>
            <a:endParaRPr lang="ru-RU" sz="1800" dirty="0" smtClean="0"/>
          </a:p>
          <a:p>
            <a:pPr lvl="1"/>
            <a:r>
              <a:rPr lang="en-US" sz="1600" dirty="0" err="1" smtClean="0"/>
              <a:t>LHCb</a:t>
            </a:r>
            <a:r>
              <a:rPr lang="ru-RU" sz="1600" dirty="0" smtClean="0"/>
              <a:t>:</a:t>
            </a:r>
            <a:r>
              <a:rPr lang="en-US" sz="1600" dirty="0" smtClean="0"/>
              <a:t>  </a:t>
            </a:r>
            <a:r>
              <a:rPr lang="ru-RU" sz="1600" dirty="0" smtClean="0"/>
              <a:t>десятки тысяч трубок длиной около  3 метров и толщиной 5мм</a:t>
            </a:r>
            <a:endParaRPr lang="ru-RU" dirty="0" smtClean="0"/>
          </a:p>
          <a:p>
            <a:pPr lvl="6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Ноября 2k+11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Беляев, "Детекторы  (введение)"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7" name="Picture 6" descr="sna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1676400"/>
            <a:ext cx="4248150" cy="2743200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 нужны ли трубки? 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Дрейфовая камера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Ноября 2k+11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Беляев, "Детекторы  (введение)"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en-US" dirty="0"/>
          </a:p>
        </p:txBody>
      </p:sp>
      <p:pic>
        <p:nvPicPr>
          <p:cNvPr id="11" name="Content Placeholder 8" descr="sna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52400" y="2133600"/>
            <a:ext cx="4267200" cy="387927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</p:pic>
      <p:pic>
        <p:nvPicPr>
          <p:cNvPr id="13" name="Picture 12" descr="snap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53200" y="1219200"/>
            <a:ext cx="2362200" cy="24277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505200"/>
            <a:ext cx="4343400" cy="252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Время-проекционная</a:t>
            </a:r>
            <a:r>
              <a:rPr lang="ru-RU" dirty="0" smtClean="0"/>
              <a:t> камера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Настоящая 3Д картинка</a:t>
            </a:r>
          </a:p>
          <a:p>
            <a:endParaRPr lang="ru-RU" dirty="0" smtClean="0"/>
          </a:p>
          <a:p>
            <a:r>
              <a:rPr lang="ru-RU" dirty="0" smtClean="0"/>
              <a:t>Сердце детектора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ALICE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Ноября 2k+11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Беляев, "Детекторы  (введение)"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54BEF-6F04-4A58-8BED-C9F8ABE161F7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8" name="Picture 7" descr="sna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2971800"/>
            <a:ext cx="3048000" cy="309606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9" name="Picture 8" descr="snap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10200" y="1219200"/>
            <a:ext cx="3514725" cy="2124075"/>
          </a:xfrm>
          <a:prstGeom prst="rect">
            <a:avLst/>
          </a:prstGeom>
        </p:spPr>
      </p:pic>
      <p:pic>
        <p:nvPicPr>
          <p:cNvPr id="10" name="Picture 9" descr="snap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00400" y="3352800"/>
            <a:ext cx="2790825" cy="2743200"/>
          </a:xfrm>
          <a:prstGeom prst="rect">
            <a:avLst/>
          </a:prstGeom>
        </p:spPr>
      </p:pic>
      <p:pic>
        <p:nvPicPr>
          <p:cNvPr id="11" name="Picture 10" descr="snap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19800" y="3352800"/>
            <a:ext cx="2867025" cy="2676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Твердотельные детекторы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Ионизация в газах</a:t>
            </a:r>
            <a:r>
              <a:rPr lang="en-US" dirty="0" smtClean="0"/>
              <a:t>: </a:t>
            </a:r>
            <a:r>
              <a:rPr lang="ru-RU" dirty="0" smtClean="0"/>
              <a:t>300</a:t>
            </a:r>
            <a:r>
              <a:rPr lang="en-US" dirty="0" smtClean="0"/>
              <a:t> </a:t>
            </a:r>
            <a:r>
              <a:rPr lang="ru-RU" dirty="0" smtClean="0"/>
              <a:t>ионов на см</a:t>
            </a:r>
          </a:p>
          <a:p>
            <a:pPr lvl="1"/>
            <a:r>
              <a:rPr lang="ru-RU" dirty="0" smtClean="0"/>
              <a:t>Пропорциональна плотности!</a:t>
            </a:r>
          </a:p>
          <a:p>
            <a:r>
              <a:rPr lang="ru-RU" dirty="0" smtClean="0"/>
              <a:t> </a:t>
            </a:r>
            <a:r>
              <a:rPr lang="ru-RU" dirty="0" smtClean="0"/>
              <a:t>В твердых телах  начальная ионизация заметно больше</a:t>
            </a:r>
            <a:r>
              <a:rPr lang="en-US" dirty="0" smtClean="0"/>
              <a:t> 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 smtClean="0"/>
              <a:t>)</a:t>
            </a:r>
            <a:endParaRPr lang="ru-RU" dirty="0" smtClean="0"/>
          </a:p>
          <a:p>
            <a:pPr lvl="1"/>
            <a:r>
              <a:rPr lang="ru-RU" dirty="0" smtClean="0"/>
              <a:t> </a:t>
            </a:r>
            <a:r>
              <a:rPr lang="ru-RU" dirty="0" smtClean="0"/>
              <a:t>«Начальный» сигнал заметно больше</a:t>
            </a:r>
          </a:p>
          <a:p>
            <a:pPr lvl="2"/>
            <a:r>
              <a:rPr lang="ru-RU" dirty="0" smtClean="0"/>
              <a:t> </a:t>
            </a:r>
            <a:r>
              <a:rPr lang="ru-RU" dirty="0" smtClean="0"/>
              <a:t>более компактный детектор</a:t>
            </a:r>
          </a:p>
          <a:p>
            <a:pPr lvl="1"/>
            <a:r>
              <a:rPr lang="ru-RU" dirty="0" smtClean="0"/>
              <a:t>Еще больше сигнал в полупроводниках</a:t>
            </a:r>
            <a:r>
              <a:rPr lang="en-US" dirty="0" smtClean="0"/>
              <a:t> (~10)</a:t>
            </a:r>
            <a:endParaRPr lang="ru-RU" dirty="0" smtClean="0"/>
          </a:p>
          <a:p>
            <a:pPr lvl="2"/>
            <a:r>
              <a:rPr lang="ru-RU" dirty="0" smtClean="0"/>
              <a:t> </a:t>
            </a:r>
            <a:r>
              <a:rPr lang="ru-RU" dirty="0" smtClean="0"/>
              <a:t>«Электрон + Дырка» вместо «Электрон + Ион»</a:t>
            </a:r>
          </a:p>
          <a:p>
            <a:r>
              <a:rPr lang="ru-RU" dirty="0" smtClean="0"/>
              <a:t>Нет  газового усиления </a:t>
            </a:r>
            <a:r>
              <a:rPr lang="en-US" dirty="0" smtClean="0">
                <a:sym typeface="Wingdings" pitchFamily="2" charset="2"/>
              </a:rPr>
              <a:t></a:t>
            </a:r>
            <a:endParaRPr lang="ru-RU" dirty="0" smtClean="0"/>
          </a:p>
          <a:p>
            <a:pPr lvl="1"/>
            <a:r>
              <a:rPr lang="ru-RU" dirty="0" smtClean="0"/>
              <a:t> </a:t>
            </a:r>
            <a:r>
              <a:rPr lang="ru-RU" sz="2400" dirty="0" smtClean="0"/>
              <a:t>Нужна чувствительная и малошумящая электроника</a:t>
            </a:r>
            <a:endParaRPr lang="ru-RU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Ноября 2k+11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Беляев, "Детекторы  (введение)"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 smtClean="0"/>
              <a:t>Полупроводниковые детекторы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Сердца современных детекторов</a:t>
            </a:r>
            <a:endParaRPr lang="ru-RU" dirty="0" smtClean="0"/>
          </a:p>
          <a:p>
            <a:endParaRPr lang="ru-RU" sz="1600" dirty="0" smtClean="0"/>
          </a:p>
          <a:p>
            <a:r>
              <a:rPr lang="ru-RU" sz="1600" dirty="0" smtClean="0"/>
              <a:t>Типичные  точности </a:t>
            </a:r>
          </a:p>
          <a:p>
            <a:pPr lvl="1"/>
            <a:r>
              <a:rPr lang="ru-RU" sz="1400" dirty="0" smtClean="0"/>
              <a:t> 5-50 мкм </a:t>
            </a:r>
          </a:p>
          <a:p>
            <a:r>
              <a:rPr lang="ru-RU" sz="1600" dirty="0" smtClean="0"/>
              <a:t>Типичные геометрии</a:t>
            </a:r>
          </a:p>
          <a:p>
            <a:pPr lvl="1"/>
            <a:r>
              <a:rPr lang="ru-RU" sz="1400" dirty="0" smtClean="0"/>
              <a:t>Полоски </a:t>
            </a:r>
          </a:p>
          <a:p>
            <a:pPr lvl="2"/>
            <a:r>
              <a:rPr lang="ru-RU" sz="1200" dirty="0" smtClean="0"/>
              <a:t>«</a:t>
            </a:r>
            <a:r>
              <a:rPr lang="ru-RU" sz="1200" dirty="0" err="1" smtClean="0"/>
              <a:t>стрипы</a:t>
            </a:r>
            <a:r>
              <a:rPr lang="ru-RU" sz="1200" dirty="0" smtClean="0"/>
              <a:t>»</a:t>
            </a:r>
          </a:p>
          <a:p>
            <a:pPr lvl="1"/>
            <a:r>
              <a:rPr lang="ru-RU" sz="1400" dirty="0" smtClean="0"/>
              <a:t>Короткие полоски</a:t>
            </a:r>
          </a:p>
          <a:p>
            <a:pPr lvl="2"/>
            <a:r>
              <a:rPr lang="ru-RU" sz="1200" dirty="0" err="1" smtClean="0"/>
              <a:t>м</a:t>
            </a:r>
            <a:r>
              <a:rPr lang="ru-RU" sz="1200" dirty="0" err="1" smtClean="0"/>
              <a:t>икрострипы</a:t>
            </a:r>
            <a:endParaRPr lang="ru-RU" sz="1200" dirty="0" smtClean="0"/>
          </a:p>
          <a:p>
            <a:pPr lvl="2"/>
            <a:r>
              <a:rPr lang="ru-RU" sz="1200" dirty="0" smtClean="0"/>
              <a:t>«</a:t>
            </a:r>
            <a:r>
              <a:rPr lang="ru-RU" sz="1200" dirty="0" err="1" smtClean="0"/>
              <a:t>стриксели</a:t>
            </a:r>
            <a:r>
              <a:rPr lang="ru-RU" sz="1200" dirty="0" smtClean="0"/>
              <a:t>»</a:t>
            </a:r>
          </a:p>
          <a:p>
            <a:pPr lvl="1"/>
            <a:r>
              <a:rPr lang="ru-RU" sz="1400" dirty="0" smtClean="0"/>
              <a:t>Прямоугольники </a:t>
            </a:r>
          </a:p>
          <a:p>
            <a:pPr lvl="2"/>
            <a:r>
              <a:rPr lang="ru-RU" sz="1200" dirty="0" smtClean="0"/>
              <a:t>«пиксели»</a:t>
            </a:r>
          </a:p>
          <a:p>
            <a:pPr lvl="1"/>
            <a:endParaRPr lang="ru-RU" sz="1400" dirty="0" smtClean="0"/>
          </a:p>
          <a:p>
            <a:pPr lvl="1"/>
            <a:endParaRPr lang="ru-RU" sz="1400" dirty="0" smtClean="0"/>
          </a:p>
          <a:p>
            <a:r>
              <a:rPr lang="ru-RU" sz="1600" dirty="0" smtClean="0"/>
              <a:t>Много (десятков)</a:t>
            </a:r>
          </a:p>
          <a:p>
            <a:pPr>
              <a:buNone/>
            </a:pPr>
            <a:r>
              <a:rPr lang="ru-RU" sz="1600" dirty="0" smtClean="0"/>
              <a:t>миллионов каналов считывания, </a:t>
            </a:r>
          </a:p>
          <a:p>
            <a:pPr>
              <a:buNone/>
            </a:pPr>
            <a:r>
              <a:rPr lang="ru-RU" sz="1600" dirty="0" smtClean="0"/>
              <a:t>самые  современные технологии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Ноября 2k+11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Беляев, "Детекторы  (введение)"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7" name="Picture 6" descr="sna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57600" y="1752600"/>
            <a:ext cx="5257800" cy="42693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Частицы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Регистрируемые непосредственно («долгоживущие»)</a:t>
            </a:r>
          </a:p>
          <a:p>
            <a:pPr lvl="1"/>
            <a:r>
              <a:rPr lang="ru-RU" dirty="0" smtClean="0"/>
              <a:t>Заряженные:</a:t>
            </a:r>
            <a:endParaRPr lang="en-US" dirty="0" smtClean="0"/>
          </a:p>
          <a:p>
            <a:pPr lvl="2"/>
            <a:r>
              <a:rPr lang="ru-RU" dirty="0" smtClean="0"/>
              <a:t> </a:t>
            </a:r>
            <a:r>
              <a:rPr lang="ru-RU" i="1" dirty="0" smtClean="0">
                <a:solidFill>
                  <a:srgbClr val="FF0000"/>
                </a:solidFill>
              </a:rPr>
              <a:t>Электрон, протон</a:t>
            </a:r>
          </a:p>
          <a:p>
            <a:pPr lvl="2"/>
            <a:r>
              <a:rPr lang="ru-RU" i="1" dirty="0" smtClean="0">
                <a:solidFill>
                  <a:srgbClr val="FF0000"/>
                </a:solidFill>
              </a:rPr>
              <a:t> мюоны, </a:t>
            </a:r>
            <a:r>
              <a:rPr lang="en-US" dirty="0" smtClean="0">
                <a:solidFill>
                  <a:srgbClr val="FF0000"/>
                </a:solidFill>
                <a:latin typeface="Symbol" pitchFamily="18" charset="2"/>
              </a:rPr>
              <a:t>p</a:t>
            </a:r>
            <a:r>
              <a:rPr lang="en-US" i="1" baseline="30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±</a:t>
            </a:r>
            <a:r>
              <a:rPr lang="ru-RU" i="1" dirty="0" smtClean="0">
                <a:solidFill>
                  <a:srgbClr val="FF0000"/>
                </a:solidFill>
              </a:rPr>
              <a:t> и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i="1" baseline="30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±</a:t>
            </a:r>
            <a:r>
              <a:rPr lang="ru-RU" i="1" dirty="0" smtClean="0">
                <a:solidFill>
                  <a:srgbClr val="FF0000"/>
                </a:solidFill>
              </a:rPr>
              <a:t>-мезоны      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endParaRPr lang="ru-RU" i="1" dirty="0" smtClean="0">
              <a:solidFill>
                <a:srgbClr val="FF0000"/>
              </a:solidFill>
            </a:endParaRPr>
          </a:p>
          <a:p>
            <a:pPr lvl="1"/>
            <a:r>
              <a:rPr lang="ru-RU" dirty="0" smtClean="0"/>
              <a:t> Нейтральные: </a:t>
            </a:r>
            <a:r>
              <a:rPr lang="ru-RU" dirty="0" smtClean="0">
                <a:solidFill>
                  <a:srgbClr val="FF0000"/>
                </a:solidFill>
              </a:rPr>
              <a:t>фотоны 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ru-RU" dirty="0" err="1" smtClean="0">
                <a:solidFill>
                  <a:srgbClr val="FF0000"/>
                </a:solidFill>
              </a:rPr>
              <a:t>гамма-кванты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 Реконструируемые по их распадам («короткоживущие»)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Ноября 2k+11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Беляев, "Детекторы  (введение)"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72000" y="1981200"/>
            <a:ext cx="4343400" cy="10772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1600" baseline="0" dirty="0" smtClean="0">
                <a:solidFill>
                  <a:srgbClr val="FF0000"/>
                </a:solidFill>
              </a:rPr>
              <a:t>Частицы,  живущие достаточно долго, чтобы оставлять след </a:t>
            </a:r>
            <a:r>
              <a:rPr lang="ru-RU" sz="1600" baseline="0" dirty="0" err="1" smtClean="0">
                <a:solidFill>
                  <a:srgbClr val="FF0000"/>
                </a:solidFill>
              </a:rPr>
              <a:t>кторый</a:t>
            </a:r>
            <a:r>
              <a:rPr lang="ru-RU" sz="1600" baseline="0" dirty="0" smtClean="0">
                <a:solidFill>
                  <a:srgbClr val="FF0000"/>
                </a:solidFill>
              </a:rPr>
              <a:t> можно наблюдать</a:t>
            </a:r>
            <a:r>
              <a:rPr lang="en-US" sz="1600" baseline="0" dirty="0" smtClean="0">
                <a:solidFill>
                  <a:srgbClr val="FF0000"/>
                </a:solidFill>
              </a:rPr>
              <a:t>/</a:t>
            </a:r>
            <a:r>
              <a:rPr lang="ru-RU" sz="1600" baseline="0" dirty="0" smtClean="0">
                <a:solidFill>
                  <a:srgbClr val="FF0000"/>
                </a:solidFill>
              </a:rPr>
              <a:t>измерять </a:t>
            </a:r>
            <a:r>
              <a:rPr lang="ru-RU" sz="1600" baseline="0" dirty="0" err="1" smtClean="0">
                <a:solidFill>
                  <a:srgbClr val="FF0000"/>
                </a:solidFill>
              </a:rPr>
              <a:t>непосредственн</a:t>
            </a:r>
            <a:r>
              <a:rPr lang="ru-RU" sz="1600" baseline="0" dirty="0" smtClean="0">
                <a:solidFill>
                  <a:srgbClr val="FF0000"/>
                </a:solidFill>
              </a:rPr>
              <a:t> след, («трек»)</a:t>
            </a:r>
            <a:endParaRPr lang="en-US" sz="1600" baseline="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0" y="5562600"/>
            <a:ext cx="579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None/>
            </a:pPr>
            <a:r>
              <a:rPr lang="ru-RU" sz="1400" i="1" baseline="0" dirty="0" smtClean="0"/>
              <a:t>Упрощение: граница между этими категориями не такая четкая</a:t>
            </a:r>
            <a:r>
              <a:rPr lang="ru-RU" sz="1400" baseline="0" dirty="0" smtClean="0"/>
              <a:t>  </a:t>
            </a:r>
            <a:endParaRPr lang="en-US" sz="1400" baseline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Иногда сердце очень большое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Ноября 2k+11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Беляев, "Детекторы  (введение)"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Внутре</a:t>
            </a:r>
            <a:r>
              <a:rPr lang="ru-RU" dirty="0" smtClean="0"/>
              <a:t>н</a:t>
            </a:r>
            <a:r>
              <a:rPr lang="ru-RU" dirty="0" smtClean="0"/>
              <a:t>ний детектор эксперимента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ATLAS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/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&gt; 10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>каналов, </a:t>
            </a:r>
          </a:p>
          <a:p>
            <a:r>
              <a:rPr lang="ru-RU" dirty="0" smtClean="0"/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&gt;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60м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>полупроводниковых детекторов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2743200"/>
            <a:ext cx="5867400" cy="32766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Большое сердце-</a:t>
            </a:r>
            <a:r>
              <a:rPr lang="en-US" dirty="0" smtClean="0"/>
              <a:t>II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Ноября 2k+11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Беляев, "Детекторы  (введение)"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Внутренняя часть детектора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CMS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65</a:t>
            </a:r>
            <a:r>
              <a:rPr lang="en-US" dirty="0" smtClean="0">
                <a:latin typeface="Times New Roman"/>
                <a:cs typeface="Times New Roman"/>
              </a:rPr>
              <a:t>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>каналов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93085" y="1752600"/>
            <a:ext cx="5722315" cy="42576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Черенковское</a:t>
            </a:r>
            <a:r>
              <a:rPr lang="ru-RU" dirty="0" smtClean="0"/>
              <a:t> излучение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Когда заряженная частица движется в среде со скоростью больше скорости света в среде</a:t>
            </a:r>
          </a:p>
          <a:p>
            <a:pPr lvl="1"/>
            <a:r>
              <a:rPr lang="ru-RU" dirty="0" smtClean="0"/>
              <a:t>(но меньше скорости света в вакууме)</a:t>
            </a:r>
          </a:p>
          <a:p>
            <a:pPr lvl="1"/>
            <a:r>
              <a:rPr lang="ru-RU" dirty="0" smtClean="0"/>
              <a:t>Конус </a:t>
            </a:r>
            <a:r>
              <a:rPr lang="ru-RU" dirty="0" err="1" smtClean="0"/>
              <a:t>черенковского</a:t>
            </a:r>
            <a:r>
              <a:rPr lang="ru-RU" dirty="0" smtClean="0"/>
              <a:t> света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cos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Symbol" pitchFamily="18" charset="2"/>
                <a:cs typeface="Times New Roman" pitchFamily="18" charset="0"/>
              </a:rPr>
              <a:t>q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1/(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 err="1" smtClean="0">
                <a:latin typeface="Symbol" pitchFamily="18" charset="2"/>
                <a:cs typeface="Times New Roman" pitchFamily="18" charset="0"/>
              </a:rPr>
              <a:t>b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dirty="0" smtClean="0"/>
              <a:t>Зная раствор конуса – </a:t>
            </a:r>
            <a:r>
              <a:rPr lang="ru-RU" i="1" dirty="0" smtClean="0"/>
              <a:t>измеряем скорость</a:t>
            </a:r>
          </a:p>
          <a:p>
            <a:pPr lvl="1"/>
            <a:endParaRPr lang="ru-RU" i="1" dirty="0" smtClean="0"/>
          </a:p>
          <a:p>
            <a:pPr lvl="8"/>
            <a:r>
              <a:rPr lang="ru-RU" sz="1800" dirty="0" smtClean="0"/>
              <a:t>Если отразить в сферическом зеркале – изображение этого конуса будет представлять собой окружность</a:t>
            </a:r>
          </a:p>
          <a:p>
            <a:pPr lvl="8"/>
            <a:r>
              <a:rPr lang="ru-RU" sz="1800" dirty="0" smtClean="0"/>
              <a:t>Радиус связан с углом </a:t>
            </a:r>
            <a:r>
              <a:rPr lang="en-US" sz="1800" dirty="0" smtClean="0">
                <a:latin typeface="Symbol" pitchFamily="18" charset="2"/>
              </a:rPr>
              <a:t>q</a:t>
            </a:r>
          </a:p>
          <a:p>
            <a:pPr lvl="8"/>
            <a:r>
              <a:rPr lang="ru-RU" sz="1800" dirty="0" smtClean="0"/>
              <a:t>      Измеряем скорость   </a:t>
            </a:r>
          </a:p>
          <a:p>
            <a:pPr lvl="8"/>
            <a:r>
              <a:rPr lang="ru-RU" sz="1800" dirty="0" smtClean="0"/>
              <a:t>Зная импульс частицы,  измеряем массу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Ноября 2k+11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Беляев, "Детекторы  (введение)"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7" name="Picture 6" descr="sna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3588048"/>
            <a:ext cx="3657600" cy="2460328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Детектор </a:t>
            </a:r>
            <a:r>
              <a:rPr lang="ru-RU" dirty="0" err="1" smtClean="0"/>
              <a:t>черенковских</a:t>
            </a:r>
            <a:r>
              <a:rPr lang="ru-RU" dirty="0" smtClean="0"/>
              <a:t> колец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Важный элемент </a:t>
            </a:r>
            <a:r>
              <a:rPr lang="ru-RU" dirty="0" err="1" smtClean="0"/>
              <a:t>экспериемнта</a:t>
            </a:r>
            <a:r>
              <a:rPr lang="ru-RU" dirty="0" smtClean="0"/>
              <a:t> </a:t>
            </a:r>
            <a:r>
              <a:rPr lang="en-US" dirty="0" err="1" smtClean="0"/>
              <a:t>LHCb</a:t>
            </a:r>
            <a:endParaRPr lang="ru-RU" dirty="0" smtClean="0"/>
          </a:p>
          <a:p>
            <a:r>
              <a:rPr lang="ru-RU" dirty="0" smtClean="0"/>
              <a:t>Уникальный для </a:t>
            </a:r>
            <a:r>
              <a:rPr lang="en-US" dirty="0" smtClean="0"/>
              <a:t>LHC</a:t>
            </a:r>
          </a:p>
          <a:p>
            <a:r>
              <a:rPr lang="ru-RU" dirty="0" smtClean="0"/>
              <a:t>Позволяет различать заряженные частицы, в частности отличать </a:t>
            </a:r>
            <a:r>
              <a:rPr lang="ru-RU" dirty="0" err="1" smtClean="0"/>
              <a:t>каоны</a:t>
            </a:r>
            <a:r>
              <a:rPr lang="ru-RU" dirty="0" smtClean="0"/>
              <a:t> от пионов</a:t>
            </a:r>
          </a:p>
          <a:p>
            <a:r>
              <a:rPr lang="ru-RU" dirty="0" smtClean="0"/>
              <a:t>Открывает массу интересных  возможностей 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err="1" smtClean="0"/>
              <a:t>Ввв</a:t>
            </a:r>
            <a:r>
              <a:rPr lang="ru-RU" dirty="0" smtClean="0"/>
              <a:t>  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Ноября 2k+11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05200" y="6172200"/>
            <a:ext cx="4495800" cy="533400"/>
          </a:xfrm>
        </p:spPr>
        <p:txBody>
          <a:bodyPr/>
          <a:lstStyle/>
          <a:p>
            <a:r>
              <a:rPr lang="ru-RU" smtClean="0"/>
              <a:t>Ваня Беляев, "Детекторы  (введение)"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219200"/>
            <a:ext cx="4343400" cy="4912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snap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14800" y="762000"/>
            <a:ext cx="1800598" cy="1524000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 как же мюоны?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Мюоны  не участвуют в ядерных взаимодействиях </a:t>
            </a:r>
          </a:p>
          <a:p>
            <a:pPr lvl="1"/>
            <a:r>
              <a:rPr lang="ru-RU" sz="2000" dirty="0" smtClean="0"/>
              <a:t>Нет </a:t>
            </a:r>
            <a:r>
              <a:rPr lang="ru-RU" sz="2000" dirty="0" err="1" smtClean="0"/>
              <a:t>адронных</a:t>
            </a:r>
            <a:r>
              <a:rPr lang="ru-RU" sz="2000" dirty="0" smtClean="0"/>
              <a:t> ливней</a:t>
            </a:r>
          </a:p>
          <a:p>
            <a:r>
              <a:rPr lang="ru-RU" sz="2000" dirty="0" smtClean="0"/>
              <a:t> </a:t>
            </a:r>
            <a:r>
              <a:rPr lang="ru-RU" sz="2000" dirty="0" smtClean="0"/>
              <a:t>Для мюонов  не слишком больших </a:t>
            </a:r>
            <a:r>
              <a:rPr lang="ru-RU" sz="2000" dirty="0" smtClean="0"/>
              <a:t>э</a:t>
            </a:r>
            <a:r>
              <a:rPr lang="ru-RU" sz="2000" dirty="0" smtClean="0"/>
              <a:t>нергий (меньше десятков ГэВ) тормозное излучение не приводит к большим потерям энергии</a:t>
            </a:r>
          </a:p>
          <a:p>
            <a:pPr lvl="1"/>
            <a:r>
              <a:rPr lang="ru-RU" sz="2000" dirty="0" smtClean="0"/>
              <a:t>Нет электромагнитных ливней</a:t>
            </a:r>
          </a:p>
          <a:p>
            <a:r>
              <a:rPr lang="ru-RU" sz="2000" dirty="0" smtClean="0"/>
              <a:t> </a:t>
            </a:r>
            <a:r>
              <a:rPr lang="ru-RU" sz="2000" dirty="0" smtClean="0"/>
              <a:t>Теряют энергию главным образом только за счет ионизации вещества! </a:t>
            </a:r>
          </a:p>
          <a:p>
            <a:pPr lvl="1"/>
            <a:r>
              <a:rPr lang="ru-RU" sz="2000" dirty="0" smtClean="0"/>
              <a:t> Большая проникающая способность	</a:t>
            </a:r>
          </a:p>
          <a:p>
            <a:pPr lvl="3"/>
            <a:r>
              <a:rPr lang="ru-RU" sz="1600" dirty="0" smtClean="0"/>
              <a:t>«2 </a:t>
            </a:r>
            <a:r>
              <a:rPr lang="ru-RU" sz="1600" dirty="0" err="1" smtClean="0"/>
              <a:t>МэВа</a:t>
            </a:r>
            <a:r>
              <a:rPr lang="ru-RU" sz="1600" dirty="0" smtClean="0"/>
              <a:t> на грамм»</a:t>
            </a:r>
          </a:p>
          <a:p>
            <a:pPr lvl="3"/>
            <a:r>
              <a:rPr lang="ru-RU" sz="1600" dirty="0" smtClean="0"/>
              <a:t>Плотность железа 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~8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см</a:t>
            </a:r>
            <a:r>
              <a:rPr lang="ru-RU" sz="1600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en-US" sz="160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lvl="3"/>
            <a:r>
              <a:rPr lang="ru-RU" sz="1600" dirty="0" smtClean="0"/>
              <a:t>Потеря энергии: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16 МэВ </a:t>
            </a:r>
            <a:r>
              <a:rPr lang="ru-RU" sz="1600" dirty="0" smtClean="0"/>
              <a:t>на сантиметр толщины железа</a:t>
            </a:r>
          </a:p>
          <a:p>
            <a:pPr lvl="3"/>
            <a:r>
              <a:rPr lang="ru-RU" sz="1600" dirty="0" smtClean="0"/>
              <a:t>16 ГэВ мюон спокойно пройдет через несколько метров  железа</a:t>
            </a:r>
            <a:endParaRPr lang="en-US" sz="16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Ноября 2k+11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Беляев, "Детекторы  (введение)"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54BEF-6F04-4A58-8BED-C9F8ABE161F7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Детекторы мюонов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Мюонные</a:t>
            </a:r>
            <a:r>
              <a:rPr lang="ru-RU" dirty="0" smtClean="0"/>
              <a:t> детекторы обычно самые </a:t>
            </a:r>
            <a:r>
              <a:rPr lang="ru-RU" dirty="0" err="1" smtClean="0"/>
              <a:t>делекие</a:t>
            </a:r>
            <a:r>
              <a:rPr lang="ru-RU" dirty="0" smtClean="0"/>
              <a:t> от точки взаимодействия. Включают много тяжёлого материала: железо, железобетон</a:t>
            </a:r>
          </a:p>
          <a:p>
            <a:r>
              <a:rPr lang="ru-RU" dirty="0" smtClean="0"/>
              <a:t> </a:t>
            </a:r>
            <a:r>
              <a:rPr lang="ru-RU" dirty="0" smtClean="0"/>
              <a:t>Часто самые тяжелые (по массе) элементы эксперимента</a:t>
            </a:r>
          </a:p>
          <a:p>
            <a:pPr lvl="1"/>
            <a:r>
              <a:rPr lang="ru-RU" dirty="0" smtClean="0"/>
              <a:t>Часто совмещены с ярмом магнита </a:t>
            </a:r>
          </a:p>
          <a:p>
            <a:r>
              <a:rPr lang="ru-RU" dirty="0" smtClean="0"/>
              <a:t> </a:t>
            </a:r>
            <a:r>
              <a:rPr lang="ru-RU" dirty="0" smtClean="0"/>
              <a:t>Обычно самые внешние и самые видимые</a:t>
            </a:r>
          </a:p>
          <a:p>
            <a:pPr lvl="1"/>
            <a:r>
              <a:rPr lang="ru-RU" dirty="0" smtClean="0"/>
              <a:t>Часто только их и видно…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Ноября 2k+11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Беляев, "Детекторы  (введение)"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LHCb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Ноября 2k+11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Беляев, "Детекторы  (введение)"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219200"/>
            <a:ext cx="8153399" cy="4876801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ATLAS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Ноября 2k+11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Беляев, "Детекторы  (введение)"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371600"/>
            <a:ext cx="8305800" cy="46482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CMS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Ноября 2k+11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Беляев, "Детекторы  (введение)"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295400"/>
            <a:ext cx="8305800" cy="4724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Вместо заключения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sz="3600" dirty="0" smtClean="0"/>
          </a:p>
          <a:p>
            <a:pPr algn="ctr">
              <a:buNone/>
            </a:pPr>
            <a:r>
              <a:rPr lang="ru-RU" sz="3600" dirty="0" smtClean="0"/>
              <a:t> </a:t>
            </a:r>
            <a:r>
              <a:rPr lang="ru-RU" sz="4400" dirty="0" smtClean="0"/>
              <a:t>Большое спасибо за внимание</a:t>
            </a:r>
          </a:p>
          <a:p>
            <a:pPr algn="ctr">
              <a:buNone/>
            </a:pPr>
            <a:r>
              <a:rPr lang="ru-RU" sz="4400" dirty="0" smtClean="0"/>
              <a:t> </a:t>
            </a:r>
            <a:endParaRPr lang="ru-RU" sz="4400" dirty="0" smtClean="0"/>
          </a:p>
          <a:p>
            <a:pPr algn="ctr">
              <a:buNone/>
            </a:pPr>
            <a:r>
              <a:rPr lang="ru-RU" sz="4400" dirty="0" smtClean="0"/>
              <a:t>Вопросы? </a:t>
            </a:r>
          </a:p>
          <a:p>
            <a:pPr algn="ctr">
              <a:buNone/>
            </a:pPr>
            <a:r>
              <a:rPr lang="ru-RU" dirty="0" smtClean="0"/>
              <a:t>  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Ноября 2k+11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Беляев, "Детекторы  (введение)"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8600" y="5638800"/>
            <a:ext cx="868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baseline="0" dirty="0" smtClean="0"/>
              <a:t>Я должен еще раз извиниться за слишком большие упрощения </a:t>
            </a:r>
            <a:endParaRPr lang="en-US" baseline="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Детекторы частиц вокруг нас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Детектор (</a:t>
            </a:r>
            <a:r>
              <a:rPr lang="ru-RU" dirty="0" err="1" smtClean="0"/>
              <a:t>низкоэнергичных</a:t>
            </a:r>
            <a:r>
              <a:rPr lang="ru-RU" dirty="0" smtClean="0"/>
              <a:t>) электронов</a:t>
            </a:r>
          </a:p>
          <a:p>
            <a:pPr lvl="1"/>
            <a:r>
              <a:rPr lang="ru-RU" dirty="0" smtClean="0"/>
              <a:t>Экран ЭЛТ («старого») телевизора, осциллографа, … </a:t>
            </a:r>
          </a:p>
          <a:p>
            <a:pPr lvl="1"/>
            <a:endParaRPr lang="ru-RU" dirty="0" smtClean="0"/>
          </a:p>
          <a:p>
            <a:pPr lvl="1"/>
            <a:endParaRPr lang="ru-RU" dirty="0" smtClean="0"/>
          </a:p>
          <a:p>
            <a:pPr lvl="1"/>
            <a:endParaRPr lang="ru-RU" dirty="0" smtClean="0"/>
          </a:p>
          <a:p>
            <a:pPr lvl="1">
              <a:buNone/>
            </a:pPr>
            <a:endParaRPr lang="ru-RU" dirty="0" smtClean="0"/>
          </a:p>
          <a:p>
            <a:r>
              <a:rPr lang="ru-RU" dirty="0" smtClean="0"/>
              <a:t> Детектор (</a:t>
            </a:r>
            <a:r>
              <a:rPr lang="ru-RU" dirty="0" err="1" smtClean="0"/>
              <a:t>низкоэнергичных</a:t>
            </a:r>
            <a:r>
              <a:rPr lang="ru-RU" dirty="0" smtClean="0"/>
              <a:t>) фотонов</a:t>
            </a:r>
          </a:p>
          <a:p>
            <a:pPr lvl="1"/>
            <a:r>
              <a:rPr lang="ru-RU" dirty="0" smtClean="0"/>
              <a:t> Фотоплёнка, </a:t>
            </a:r>
            <a:r>
              <a:rPr lang="ru-RU" i="1" dirty="0" smtClean="0"/>
              <a:t>фотопластинки</a:t>
            </a:r>
          </a:p>
          <a:p>
            <a:pPr lvl="1"/>
            <a:r>
              <a:rPr lang="ru-RU" dirty="0" smtClean="0"/>
              <a:t> Цифровые видео и фотокамеры</a:t>
            </a:r>
            <a:r>
              <a:rPr lang="en-US" dirty="0" smtClean="0"/>
              <a:t>: </a:t>
            </a:r>
            <a:r>
              <a:rPr lang="ru-RU" dirty="0" err="1" smtClean="0"/>
              <a:t>ПЗС-матрица</a:t>
            </a:r>
            <a:r>
              <a:rPr lang="ru-RU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Ноября 2k+11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Беляев, "Детекторы  (введение)"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2209800"/>
            <a:ext cx="48006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096000" y="5105400"/>
            <a:ext cx="2133600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1400" baseline="0" dirty="0" smtClean="0">
                <a:solidFill>
                  <a:srgbClr val="FF0000"/>
                </a:solidFill>
              </a:rPr>
              <a:t>Исторически первый</a:t>
            </a:r>
            <a:endParaRPr lang="en-US" sz="1400" baseline="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Числа и единицы измерений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Энергия: электрон-вольты, </a:t>
            </a:r>
            <a:r>
              <a:rPr lang="ru-RU" dirty="0" err="1" smtClean="0"/>
              <a:t>килоэлектрон</a:t>
            </a:r>
            <a:r>
              <a:rPr lang="ru-RU" dirty="0" smtClean="0"/>
              <a:t> вольты, …,  </a:t>
            </a:r>
            <a:r>
              <a:rPr lang="ru-RU" dirty="0" err="1" smtClean="0"/>
              <a:t>Тераэлектронвольты</a:t>
            </a:r>
            <a:endParaRPr lang="ru-RU" dirty="0" smtClean="0"/>
          </a:p>
          <a:p>
            <a:pPr lvl="1"/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эВ = 1.6×10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-19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Дж</a:t>
            </a:r>
          </a:p>
          <a:p>
            <a:pPr lvl="1"/>
            <a:r>
              <a:rPr lang="ru-RU" dirty="0" smtClean="0"/>
              <a:t> </a:t>
            </a:r>
            <a:r>
              <a:rPr lang="ru-RU" dirty="0" smtClean="0"/>
              <a:t>Энергия которую приобретает электрон пройдя разность потенциалов в 1 вольт</a:t>
            </a:r>
          </a:p>
          <a:p>
            <a:r>
              <a:rPr lang="ru-RU" dirty="0" smtClean="0"/>
              <a:t>Энергия связи электронов в атоме</a:t>
            </a:r>
            <a:r>
              <a:rPr lang="en-US" dirty="0" smtClean="0"/>
              <a:t>:</a:t>
            </a:r>
          </a:p>
          <a:p>
            <a:pPr lvl="1"/>
            <a:r>
              <a:rPr lang="ru-RU" dirty="0" smtClean="0"/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(13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6эВ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en-US" dirty="0" smtClean="0"/>
              <a:t> </a:t>
            </a:r>
            <a:r>
              <a:rPr lang="ru-RU" dirty="0" smtClean="0"/>
              <a:t>Энергия протона в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LHC</a:t>
            </a:r>
            <a:r>
              <a:rPr lang="ru-RU" dirty="0" smtClean="0"/>
              <a:t>:</a:t>
            </a:r>
            <a:r>
              <a:rPr lang="ru-RU" dirty="0" smtClean="0"/>
              <a:t> 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3.5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ТэВ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/>
                <a:cs typeface="Times New Roman"/>
              </a:rPr>
              <a:t>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1.6</a:t>
            </a:r>
            <a:r>
              <a:rPr lang="en-US" dirty="0" smtClean="0">
                <a:latin typeface="Times New Roman"/>
                <a:cs typeface="Times New Roman"/>
              </a:rPr>
              <a:t>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-19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Дж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эВ =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.6 </a:t>
            </a:r>
            <a:r>
              <a:rPr lang="en-US" dirty="0" smtClean="0">
                <a:latin typeface="Times New Roman"/>
                <a:cs typeface="Times New Roman"/>
              </a:rPr>
              <a:t>×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10-7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Дж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dirty="0" smtClean="0"/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/>
              <a:t> </a:t>
            </a:r>
            <a:r>
              <a:rPr lang="ru-RU" dirty="0" smtClean="0"/>
              <a:t>протонов в </a:t>
            </a:r>
            <a:r>
              <a:rPr lang="ru-RU" dirty="0" err="1" smtClean="0"/>
              <a:t>банче</a:t>
            </a:r>
            <a:r>
              <a:rPr lang="ru-RU" dirty="0" smtClean="0"/>
              <a:t>: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56 кДж = 13.3ккал</a:t>
            </a:r>
          </a:p>
          <a:p>
            <a:pPr lvl="2"/>
            <a:endParaRPr lang="ru-RU" dirty="0" smtClean="0"/>
          </a:p>
          <a:p>
            <a:pPr lvl="1">
              <a:buNone/>
            </a:pPr>
            <a:endParaRPr lang="ru-RU" dirty="0" smtClean="0"/>
          </a:p>
          <a:p>
            <a:pPr lvl="1">
              <a:buNone/>
            </a:pPr>
            <a:endParaRPr lang="ru-RU" dirty="0" smtClean="0"/>
          </a:p>
          <a:p>
            <a:pPr lvl="1">
              <a:buNone/>
            </a:pPr>
            <a:r>
              <a:rPr lang="ru-RU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Ноября 2k+11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Беляев, "Детекторы  (введение)"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регистрировать частицы?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«Типичные» энергии очень малы по сравнению с макроскопическими размерами</a:t>
            </a:r>
          </a:p>
          <a:p>
            <a:r>
              <a:rPr lang="ru-RU" dirty="0" smtClean="0"/>
              <a:t> </a:t>
            </a:r>
            <a:r>
              <a:rPr lang="ru-RU" dirty="0" smtClean="0"/>
              <a:t>Надо использовать физические эффекты которые очень чувствительны к малым возмущениям</a:t>
            </a:r>
          </a:p>
          <a:p>
            <a:pPr lvl="1"/>
            <a:r>
              <a:rPr lang="ru-RU" dirty="0" smtClean="0"/>
              <a:t>Основной принцип </a:t>
            </a:r>
            <a:r>
              <a:rPr lang="en-US" dirty="0" smtClean="0"/>
              <a:t> </a:t>
            </a:r>
            <a:r>
              <a:rPr lang="ru-RU" dirty="0" smtClean="0"/>
              <a:t>до конца 70х годов </a:t>
            </a:r>
            <a:r>
              <a:rPr lang="en-US" dirty="0" smtClean="0"/>
              <a:t>XX</a:t>
            </a:r>
            <a:r>
              <a:rPr lang="ru-RU" dirty="0" smtClean="0"/>
              <a:t> века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Прогресс в развитии современной электроники позволяет усилить слабые сигналы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Ноября 2k+11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Беляев, "Детекторы  (введение)"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Неустойчивое равновесие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Система, </a:t>
            </a:r>
            <a:r>
              <a:rPr lang="ru-RU" dirty="0" smtClean="0"/>
              <a:t>н</a:t>
            </a:r>
            <a:r>
              <a:rPr lang="ru-RU" dirty="0" smtClean="0"/>
              <a:t>аиболее чувствительная к малым внешним равновесиям – это система в состоянии неустойчивого равновесия</a:t>
            </a:r>
          </a:p>
          <a:p>
            <a:pPr lvl="1"/>
            <a:r>
              <a:rPr lang="ru-RU" dirty="0" smtClean="0"/>
              <a:t>Макроскопическая система может быть чувствительной к микроскопическим воздействиям</a:t>
            </a:r>
          </a:p>
          <a:p>
            <a:pPr lvl="1"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Ноября 2k+11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Беляев, "Детекторы  (введение)"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Перегретая жидкость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Простой домашний опыт</a:t>
            </a:r>
          </a:p>
          <a:p>
            <a:pPr lvl="2"/>
            <a:r>
              <a:rPr lang="ru-RU" dirty="0" smtClean="0"/>
              <a:t>Очень чистая вода (например много раз кипяченая)</a:t>
            </a:r>
          </a:p>
          <a:p>
            <a:pPr lvl="2"/>
            <a:r>
              <a:rPr lang="ru-RU" dirty="0" smtClean="0"/>
              <a:t>Очень чистая ровная посуда с ровным гладким дном </a:t>
            </a:r>
            <a:r>
              <a:rPr lang="ru-RU" dirty="0" smtClean="0"/>
              <a:t>и</a:t>
            </a:r>
            <a:r>
              <a:rPr lang="ru-RU" dirty="0" smtClean="0"/>
              <a:t> стенками (например химическая колба)</a:t>
            </a:r>
          </a:p>
          <a:p>
            <a:pPr lvl="2"/>
            <a:r>
              <a:rPr lang="ru-RU" dirty="0" smtClean="0"/>
              <a:t>Очень осторожный равномерный нагрев</a:t>
            </a:r>
          </a:p>
          <a:p>
            <a:pPr lvl="1"/>
            <a:r>
              <a:rPr lang="ru-RU" dirty="0" smtClean="0"/>
              <a:t>Вода не закипает! </a:t>
            </a:r>
          </a:p>
          <a:p>
            <a:pPr lvl="2"/>
            <a:r>
              <a:rPr lang="ru-RU" dirty="0" smtClean="0"/>
              <a:t>Мгновенно и бурно вскипает если бросить туда что-нибудь мелкое… или просто потрясти</a:t>
            </a:r>
          </a:p>
          <a:p>
            <a:r>
              <a:rPr lang="ru-RU" dirty="0" smtClean="0"/>
              <a:t>Малое возмущение приводит к большим качественным изменениям в системе 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Ноября 2k+11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Беляев, "Детекторы  (введение)"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Пузырьковая камера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400" dirty="0" smtClean="0"/>
              <a:t>Перегретая жидкость: часто жидкий водород</a:t>
            </a:r>
          </a:p>
          <a:p>
            <a:r>
              <a:rPr lang="ru-RU" sz="2400" dirty="0" smtClean="0"/>
              <a:t>Когда через жидкость проходит заряженная частица (малое воздействие), жидкость вскипает вдоль ее движения, образуя  слез из мельчайших пузырьков, которые можно сфотографировать 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 Ноября 2k+11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Ваня Беляев, "Детекторы  (введение)"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B14E6-4B39-4E06-A8AC-4A4EE650BCC7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219200"/>
            <a:ext cx="4190999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neric">
  <a:themeElements>
    <a:clrScheme name="Generic 1">
      <a:dk1>
        <a:srgbClr val="800000"/>
      </a:dk1>
      <a:lt1>
        <a:srgbClr val="FFFFFF"/>
      </a:lt1>
      <a:dk2>
        <a:srgbClr val="000000"/>
      </a:dk2>
      <a:lt2>
        <a:srgbClr val="FFFFCC"/>
      </a:lt2>
      <a:accent1>
        <a:srgbClr val="777777"/>
      </a:accent1>
      <a:accent2>
        <a:srgbClr val="0033CC"/>
      </a:accent2>
      <a:accent3>
        <a:srgbClr val="AAAAAA"/>
      </a:accent3>
      <a:accent4>
        <a:srgbClr val="DADADA"/>
      </a:accent4>
      <a:accent5>
        <a:srgbClr val="BDBDBD"/>
      </a:accent5>
      <a:accent6>
        <a:srgbClr val="002DB9"/>
      </a:accent6>
      <a:hlink>
        <a:srgbClr val="800000"/>
      </a:hlink>
      <a:folHlink>
        <a:srgbClr val="660066"/>
      </a:folHlink>
    </a:clrScheme>
    <a:fontScheme name="Generic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008000"/>
          </a:buClr>
          <a:buSzPct val="200000"/>
          <a:buFontTx/>
          <a:buChar char="•"/>
          <a:tabLst/>
          <a:defRPr kumimoji="0" lang="en-US" sz="2000" b="0" i="0" u="none" strike="noStrike" cap="none" normalizeH="0" baseline="-25000" smtClean="0">
            <a:ln>
              <a:noFill/>
            </a:ln>
            <a:solidFill>
              <a:srgbClr val="008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008000"/>
          </a:buClr>
          <a:buSzPct val="200000"/>
          <a:buFontTx/>
          <a:buChar char="•"/>
          <a:tabLst/>
          <a:defRPr kumimoji="0" lang="en-US" sz="2000" b="0" i="0" u="none" strike="noStrike" cap="none" normalizeH="0" baseline="-25000" smtClean="0">
            <a:ln>
              <a:noFill/>
            </a:ln>
            <a:solidFill>
              <a:srgbClr val="008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lnDef>
  </a:objectDefaults>
  <a:extraClrSchemeLst>
    <a:extraClrScheme>
      <a:clrScheme name="Generic 1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777777"/>
        </a:accent1>
        <a:accent2>
          <a:srgbClr val="0033CC"/>
        </a:accent2>
        <a:accent3>
          <a:srgbClr val="AAAAAA"/>
        </a:accent3>
        <a:accent4>
          <a:srgbClr val="DADADA"/>
        </a:accent4>
        <a:accent5>
          <a:srgbClr val="BDBDBD"/>
        </a:accent5>
        <a:accent6>
          <a:srgbClr val="002DB9"/>
        </a:accent6>
        <a:hlink>
          <a:srgbClr val="800000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2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Designs\Sakura.pot</Template>
  <TotalTime>14735</TotalTime>
  <Words>1885</Words>
  <Application>Microsoft Office PowerPoint</Application>
  <PresentationFormat>On-screen Show (4:3)</PresentationFormat>
  <Paragraphs>443</Paragraphs>
  <Slides>39</Slides>
  <Notes>39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Generic</vt:lpstr>
      <vt:lpstr>Детекторы элементарных частиц (введение)</vt:lpstr>
      <vt:lpstr>Детекторы частиц</vt:lpstr>
      <vt:lpstr>Частицы</vt:lpstr>
      <vt:lpstr>Детекторы частиц вокруг нас</vt:lpstr>
      <vt:lpstr>Числа и единицы измерений</vt:lpstr>
      <vt:lpstr>Как регистрировать частицы?</vt:lpstr>
      <vt:lpstr>Неустойчивое равновесие</vt:lpstr>
      <vt:lpstr>Перегретая жидкость</vt:lpstr>
      <vt:lpstr>Пузырьковая камера</vt:lpstr>
      <vt:lpstr>Пузырьковые камеры</vt:lpstr>
      <vt:lpstr>Gargamel</vt:lpstr>
      <vt:lpstr>Переохлажденный пар</vt:lpstr>
      <vt:lpstr>Счетчик Гейгера </vt:lpstr>
      <vt:lpstr>(Опыт Резерфорда)</vt:lpstr>
      <vt:lpstr>Как происходит взаимодействие частиц с веществом?</vt:lpstr>
      <vt:lpstr>Ионизационные потери</vt:lpstr>
      <vt:lpstr>Тормозное излучение</vt:lpstr>
      <vt:lpstr>Фотоны</vt:lpstr>
      <vt:lpstr>Ливни</vt:lpstr>
      <vt:lpstr>Адронные ливни</vt:lpstr>
      <vt:lpstr>А что происходит с энергией выделенной в веществе?</vt:lpstr>
      <vt:lpstr>Что мы регистрировали в пузырьковой камере?</vt:lpstr>
      <vt:lpstr>Другие подходы?</vt:lpstr>
      <vt:lpstr>Газовое усиление</vt:lpstr>
      <vt:lpstr>Время дрейфа</vt:lpstr>
      <vt:lpstr>А нужны ли трубки? </vt:lpstr>
      <vt:lpstr>Время-проекционная камера</vt:lpstr>
      <vt:lpstr>Твердотельные детекторы</vt:lpstr>
      <vt:lpstr>Полупроводниковые детекторы</vt:lpstr>
      <vt:lpstr>Иногда сердце очень большое</vt:lpstr>
      <vt:lpstr>Большое сердце-II</vt:lpstr>
      <vt:lpstr>Черенковское излучение</vt:lpstr>
      <vt:lpstr>Детектор черенковских колец</vt:lpstr>
      <vt:lpstr>А как же мюоны?</vt:lpstr>
      <vt:lpstr>Детекторы мюонов</vt:lpstr>
      <vt:lpstr>LHCb</vt:lpstr>
      <vt:lpstr>ATLAS</vt:lpstr>
      <vt:lpstr>CMS</vt:lpstr>
      <vt:lpstr>Вместо заключения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ibelyaev</cp:lastModifiedBy>
  <cp:revision>403</cp:revision>
  <cp:lastPrinted>2002-02-03T19:43:32Z</cp:lastPrinted>
  <dcterms:created xsi:type="dcterms:W3CDTF">1601-01-01T00:00:00Z</dcterms:created>
  <dcterms:modified xsi:type="dcterms:W3CDTF">2011-10-31T20:00:55Z</dcterms:modified>
</cp:coreProperties>
</file>