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445" r:id="rId3"/>
    <p:sldId id="464" r:id="rId4"/>
    <p:sldId id="468" r:id="rId5"/>
    <p:sldId id="469" r:id="rId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9C73731-CCA8-6F8D-CDC9-63A03EF55070}" name="Marko Wolf" initials="MW" userId="S::marko.wolf@cern.ch::acdbe3e0-a0e9-4978-a432-93f41d1c3347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Davide Bozzini" initials="DB" lastIdx="9" clrIdx="1">
    <p:extLst>
      <p:ext uri="{19B8F6BF-5375-455C-9EA6-DF929625EA0E}">
        <p15:presenceInfo xmlns:p15="http://schemas.microsoft.com/office/powerpoint/2012/main" userId="S::davide.bozzini@cern.ch::8239004f-f9b3-44bf-bfd8-c431309b93a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DEE951"/>
    <a:srgbClr val="2F2F2F"/>
    <a:srgbClr val="30303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18" autoAdjust="0"/>
    <p:restoredTop sz="91289" autoAdjust="0"/>
  </p:normalViewPr>
  <p:slideViewPr>
    <p:cSldViewPr snapToGrid="0" snapToObjects="1">
      <p:cViewPr varScale="1">
        <p:scale>
          <a:sx n="65" d="100"/>
          <a:sy n="65" d="100"/>
        </p:scale>
        <p:origin x="80" y="104"/>
      </p:cViewPr>
      <p:guideLst/>
    </p:cSldViewPr>
  </p:slideViewPr>
  <p:outlineViewPr>
    <p:cViewPr>
      <p:scale>
        <a:sx n="33" d="100"/>
        <a:sy n="33" d="100"/>
      </p:scale>
      <p:origin x="0" y="-15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021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Adya ULUWITA | LS3 Project - AWAKE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81235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dic.app.cern.ch/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492036"/>
            <a:ext cx="11376025" cy="1203395"/>
          </a:xfrm>
        </p:spPr>
        <p:txBody>
          <a:bodyPr/>
          <a:lstStyle/>
          <a:p>
            <a:r>
              <a:rPr lang="en-US" sz="4000" dirty="0"/>
              <a:t>EN-EL-CS STATUS CABLING:</a:t>
            </a:r>
            <a:br>
              <a:rPr lang="en-US" sz="4000" dirty="0"/>
            </a:br>
            <a:r>
              <a:rPr lang="en-US" sz="4000" dirty="0"/>
              <a:t>AWAKE</a:t>
            </a:r>
            <a:br>
              <a:rPr lang="en-US" sz="4000" dirty="0"/>
            </a:br>
            <a:br>
              <a:rPr lang="en-US" sz="4000" b="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7574105" cy="803787"/>
          </a:xfrm>
        </p:spPr>
        <p:txBody>
          <a:bodyPr/>
          <a:lstStyle/>
          <a:p>
            <a:pPr algn="l"/>
            <a:r>
              <a:rPr lang="en-US" sz="1800" dirty="0"/>
              <a:t>Adya ULUWITA</a:t>
            </a:r>
          </a:p>
          <a:p>
            <a:pPr algn="l"/>
            <a:r>
              <a:rPr lang="en-US" sz="1800" dirty="0"/>
              <a:t>Date: 2</a:t>
            </a:r>
            <a:r>
              <a:rPr lang="en-US" sz="1800" baseline="30000" dirty="0"/>
              <a:t>nd</a:t>
            </a:r>
            <a:r>
              <a:rPr lang="en-US" sz="1800" dirty="0"/>
              <a:t> October 2025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4FA4D04-157A-200C-E723-24BABCB4669D}"/>
              </a:ext>
            </a:extLst>
          </p:cNvPr>
          <p:cNvSpPr txBox="1">
            <a:spLocks/>
          </p:cNvSpPr>
          <p:nvPr/>
        </p:nvSpPr>
        <p:spPr>
          <a:xfrm>
            <a:off x="10033997" y="6325885"/>
            <a:ext cx="2158003" cy="3709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Indico </a:t>
            </a:r>
            <a:r>
              <a:rPr lang="en-US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1581235</a:t>
            </a:r>
            <a:endParaRPr lang="en-US" sz="1800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502404C-FB6E-0A67-D3F5-63FC7CDDCB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6428" y="285320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055C1D-83D7-7D72-3C01-225425019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695206-F0FD-0D05-B576-2CB02EFABEEB}"/>
              </a:ext>
            </a:extLst>
          </p:cNvPr>
          <p:cNvSpPr txBox="1"/>
          <p:nvPr/>
        </p:nvSpPr>
        <p:spPr>
          <a:xfrm>
            <a:off x="53870" y="863621"/>
            <a:ext cx="11988008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66750" lvl="1" indent="-342900"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chemeClr val="tx2"/>
                </a:solidFill>
              </a:rPr>
              <a:t>Requirements - DIC 	</a:t>
            </a:r>
          </a:p>
          <a:p>
            <a:pPr marL="666750" lvl="1" indent="-342900"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endParaRPr lang="en-GB" sz="1600" dirty="0">
              <a:solidFill>
                <a:schemeClr val="tx2"/>
              </a:solidFill>
            </a:endParaRPr>
          </a:p>
          <a:p>
            <a:pPr marL="666750" lvl="1" indent="-342900"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chemeClr val="tx2"/>
                </a:solidFill>
              </a:rPr>
              <a:t>Cable Trays</a:t>
            </a:r>
          </a:p>
          <a:p>
            <a:pPr marL="666750" lvl="1" indent="-342900"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endParaRPr lang="en-GB" sz="1600" dirty="0">
              <a:solidFill>
                <a:schemeClr val="tx2"/>
              </a:solidFill>
            </a:endParaRPr>
          </a:p>
          <a:p>
            <a:pPr marL="666750" lvl="1" indent="-342900"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chemeClr val="tx2"/>
                </a:solidFill>
              </a:rPr>
              <a:t>Rack positions		</a:t>
            </a:r>
            <a:endParaRPr lang="en-GB" sz="1600" i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A05BF903-DAAB-18FB-F69D-99409FB0F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51410"/>
            <a:ext cx="11376025" cy="446731"/>
          </a:xfrm>
        </p:spPr>
        <p:txBody>
          <a:bodyPr/>
          <a:lstStyle/>
          <a:p>
            <a:r>
              <a:rPr lang="en-GB" dirty="0"/>
              <a:t>Content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04558E-BB45-5784-82A9-F5E3D716E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D9FDA4-8F44-BE6E-7B89-4FEE22108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170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66C66F-E8E5-9CB8-3FD9-0C1A01B4FE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03D6F7-7C14-E18B-A279-D7726B01D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10A9C90D-36DB-F479-49B8-252CA0FC8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26583"/>
            <a:ext cx="11376025" cy="640086"/>
          </a:xfrm>
        </p:spPr>
        <p:txBody>
          <a:bodyPr/>
          <a:lstStyle/>
          <a:p>
            <a:r>
              <a:rPr lang="en-GB" dirty="0"/>
              <a:t>Requirement - DIC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33C32A-0075-DE98-C8DD-5AB7A39B9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7EB3C1-EEF2-B579-8242-661737C1D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E71ABD-E882-2FC1-5B40-BD3322CEFA3F}"/>
              </a:ext>
            </a:extLst>
          </p:cNvPr>
          <p:cNvSpPr txBox="1"/>
          <p:nvPr/>
        </p:nvSpPr>
        <p:spPr>
          <a:xfrm>
            <a:off x="407986" y="1052868"/>
            <a:ext cx="7938491" cy="20082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2" indent="-285750"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Requirements missing:</a:t>
            </a:r>
          </a:p>
          <a:p>
            <a:pPr marL="742950" lvl="3" indent="-285750"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Cable Types</a:t>
            </a:r>
          </a:p>
          <a:p>
            <a:pPr marL="742950" lvl="3" indent="-285750"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Connector types</a:t>
            </a:r>
          </a:p>
          <a:p>
            <a:pPr marL="285750" lvl="2" indent="-285750"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Transferred ALL SNOW tickets to DIC Online </a:t>
            </a:r>
            <a:br>
              <a:rPr lang="en-GB" sz="1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GB" sz="1600" dirty="0">
                <a:solidFill>
                  <a:srgbClr val="002060"/>
                </a:solidFill>
                <a:sym typeface="Wingdings" panose="05000000000000000000" pitchFamily="2" charset="2"/>
              </a:rPr>
              <a:t> Comments to be carried out using SNOW </a:t>
            </a:r>
            <a:br>
              <a:rPr lang="en-GB" sz="1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GB" sz="1600" dirty="0">
                <a:solidFill>
                  <a:srgbClr val="002060"/>
                </a:solidFill>
                <a:sym typeface="Wingdings" panose="05000000000000000000" pitchFamily="2" charset="2"/>
              </a:rPr>
              <a:t> But ALL </a:t>
            </a:r>
            <a:r>
              <a:rPr lang="en-US" sz="1600" dirty="0">
                <a:solidFill>
                  <a:srgbClr val="002060"/>
                </a:solidFill>
                <a:sym typeface="Wingdings" panose="05000000000000000000" pitchFamily="2" charset="2"/>
              </a:rPr>
              <a:t>Changes to DICs should be done via </a:t>
            </a:r>
            <a:r>
              <a:rPr lang="en-US" sz="1600" b="1" dirty="0">
                <a:solidFill>
                  <a:srgbClr val="6D2466"/>
                </a:solidFill>
                <a:sym typeface="Wingdings" panose="05000000000000000000" pitchFamily="2" charset="2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https://dic.app.cern.ch</a:t>
            </a:r>
            <a:r>
              <a:rPr lang="en-US" sz="1600" b="1" dirty="0">
                <a:solidFill>
                  <a:srgbClr val="002060"/>
                </a:solidFill>
                <a:sym typeface="Wingdings" panose="05000000000000000000" pitchFamily="2" charset="2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endParaRPr lang="en-GB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AA32F4-61AD-5315-A060-BFF0C947CB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663" y="3103835"/>
            <a:ext cx="8351003" cy="270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403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0243D6-A236-BA38-049E-E74580289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CF36C9-FDF6-7E74-707A-00B622BD7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9C4DD96F-1DC0-63D2-07B8-87A000CB4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26583"/>
            <a:ext cx="11376025" cy="640086"/>
          </a:xfrm>
        </p:spPr>
        <p:txBody>
          <a:bodyPr/>
          <a:lstStyle/>
          <a:p>
            <a:r>
              <a:rPr lang="en-GB" dirty="0"/>
              <a:t>Cable Trays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FF8A41-E33C-901D-42BF-A639533BE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54E4D1-0219-479F-A028-BF78C2764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4052D7-DB6D-B3CF-B7B3-228268834402}"/>
              </a:ext>
            </a:extLst>
          </p:cNvPr>
          <p:cNvSpPr txBox="1"/>
          <p:nvPr/>
        </p:nvSpPr>
        <p:spPr>
          <a:xfrm>
            <a:off x="407987" y="742405"/>
            <a:ext cx="7938491" cy="25083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2" indent="-285750"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3 layers of Cable Tray integration requested in: 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  <a:highlight>
                  <a:srgbClr val="00FF00"/>
                </a:highlight>
              </a:rPr>
              <a:t>Integrated already</a:t>
            </a:r>
          </a:p>
          <a:p>
            <a:pPr marL="742950" lvl="3" indent="-285750"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TSG44</a:t>
            </a:r>
          </a:p>
          <a:p>
            <a:pPr marL="742950" lvl="3" indent="-285750"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TSG45</a:t>
            </a:r>
          </a:p>
          <a:p>
            <a:pPr marL="742950" lvl="3" indent="-285750"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TSG46</a:t>
            </a:r>
          </a:p>
          <a:p>
            <a:pPr marL="285750" lvl="2" indent="-285750"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Cable tray in TSG42 will need to be used for cables routed from TSG40 and TCV4</a:t>
            </a:r>
          </a:p>
          <a:p>
            <a:pPr marL="285750" lvl="2" indent="-285750"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M. Lonjon and EL-CS requested the bunker of TSG42 – TSG46 extended</a:t>
            </a:r>
          </a:p>
          <a:p>
            <a:pPr marL="285750" lvl="2" indent="-285750"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Cable Tray from TSG40 – could be implemented?</a:t>
            </a:r>
          </a:p>
        </p:txBody>
      </p:sp>
      <p:pic>
        <p:nvPicPr>
          <p:cNvPr id="12" name="Picture 11" descr="A screenshot of a video game&#10;&#10;AI-generated content may be incorrect.">
            <a:extLst>
              <a:ext uri="{FF2B5EF4-FFF2-40B4-BE49-F238E27FC236}">
                <a16:creationId xmlns:a16="http://schemas.microsoft.com/office/drawing/2014/main" id="{0677D0A2-4459-6F79-4FCC-03EEC6C5E45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267" r="12627" b="10411"/>
          <a:stretch>
            <a:fillRect/>
          </a:stretch>
        </p:blipFill>
        <p:spPr>
          <a:xfrm>
            <a:off x="29939" y="3200869"/>
            <a:ext cx="6066062" cy="294538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10E4BCB-F52D-B3DA-3D1A-68A710D07DAA}"/>
              </a:ext>
            </a:extLst>
          </p:cNvPr>
          <p:cNvSpPr txBox="1"/>
          <p:nvPr/>
        </p:nvSpPr>
        <p:spPr>
          <a:xfrm>
            <a:off x="3881213" y="5175146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TCC4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E975C1-25D2-F2F2-35A9-467726AAC191}"/>
              </a:ext>
            </a:extLst>
          </p:cNvPr>
          <p:cNvSpPr txBox="1"/>
          <p:nvPr/>
        </p:nvSpPr>
        <p:spPr>
          <a:xfrm>
            <a:off x="3881213" y="3488215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1D3C66-039E-E48F-C362-606E0042ED9D}"/>
              </a:ext>
            </a:extLst>
          </p:cNvPr>
          <p:cNvSpPr txBox="1"/>
          <p:nvPr/>
        </p:nvSpPr>
        <p:spPr>
          <a:xfrm>
            <a:off x="1273404" y="4159461"/>
            <a:ext cx="672359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D0EA59-17E7-A231-D04E-0280D77EF5E1}"/>
              </a:ext>
            </a:extLst>
          </p:cNvPr>
          <p:cNvSpPr txBox="1"/>
          <p:nvPr/>
        </p:nvSpPr>
        <p:spPr>
          <a:xfrm>
            <a:off x="4834537" y="4159461"/>
            <a:ext cx="6657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TSG46</a:t>
            </a:r>
          </a:p>
        </p:txBody>
      </p:sp>
      <p:pic>
        <p:nvPicPr>
          <p:cNvPr id="20" name="Picture 19" descr="A white rectangular object with black lines&#10;&#10;AI-generated content may be incorrect.">
            <a:extLst>
              <a:ext uri="{FF2B5EF4-FFF2-40B4-BE49-F238E27FC236}">
                <a16:creationId xmlns:a16="http://schemas.microsoft.com/office/drawing/2014/main" id="{CFF90086-CD4A-8334-56A7-548FE0A5AD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9945" b="18116"/>
          <a:stretch/>
        </p:blipFill>
        <p:spPr>
          <a:xfrm>
            <a:off x="6128129" y="3488215"/>
            <a:ext cx="6033932" cy="2107035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BA3215CE-0CE7-5576-664D-AA99CFBB8E99}"/>
              </a:ext>
            </a:extLst>
          </p:cNvPr>
          <p:cNvSpPr/>
          <p:nvPr/>
        </p:nvSpPr>
        <p:spPr>
          <a:xfrm>
            <a:off x="11640012" y="3614215"/>
            <a:ext cx="288000" cy="288000"/>
          </a:xfrm>
          <a:prstGeom prst="ellipse">
            <a:avLst/>
          </a:prstGeom>
          <a:noFill/>
          <a:ln w="34925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9D417A4-8C45-EFA6-05A7-FA1467B6C2AA}"/>
              </a:ext>
            </a:extLst>
          </p:cNvPr>
          <p:cNvSpPr/>
          <p:nvPr/>
        </p:nvSpPr>
        <p:spPr>
          <a:xfrm>
            <a:off x="9010512" y="3997461"/>
            <a:ext cx="288000" cy="288000"/>
          </a:xfrm>
          <a:prstGeom prst="ellipse">
            <a:avLst/>
          </a:prstGeom>
          <a:noFill/>
          <a:ln w="34925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ABEB161-4CBA-62AD-852B-DE79B2F4B917}"/>
              </a:ext>
            </a:extLst>
          </p:cNvPr>
          <p:cNvSpPr/>
          <p:nvPr/>
        </p:nvSpPr>
        <p:spPr>
          <a:xfrm>
            <a:off x="6389567" y="4306240"/>
            <a:ext cx="288000" cy="288000"/>
          </a:xfrm>
          <a:prstGeom prst="ellipse">
            <a:avLst/>
          </a:prstGeom>
          <a:noFill/>
          <a:ln w="34925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030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939171-8DD7-6536-D8C1-03EC89D9B1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44D2DA-62ED-841E-83AD-36754B980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09EF957F-C901-5663-F3B0-684F192A2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26583"/>
            <a:ext cx="11376025" cy="640086"/>
          </a:xfrm>
        </p:spPr>
        <p:txBody>
          <a:bodyPr/>
          <a:lstStyle/>
          <a:p>
            <a:r>
              <a:rPr lang="en-GB" dirty="0"/>
              <a:t>Racks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7A632B-45AB-4432-F71D-9F3BA2348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02/10/2025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2596D7-C5F0-3F09-8F64-FBF48F410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Adya ULUWITA | LS3 Project - AWAKE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8E7E05-AD24-8043-B39C-C6742426F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15832"/>
            <a:ext cx="12192000" cy="18975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9403DD5-C0C2-B13A-B13D-178C9F882212}"/>
              </a:ext>
            </a:extLst>
          </p:cNvPr>
          <p:cNvSpPr txBox="1"/>
          <p:nvPr/>
        </p:nvSpPr>
        <p:spPr>
          <a:xfrm>
            <a:off x="9612284" y="1684945"/>
            <a:ext cx="1219199" cy="430887"/>
          </a:xfrm>
          <a:prstGeom prst="rect">
            <a:avLst/>
          </a:prstGeom>
          <a:solidFill>
            <a:srgbClr val="FF5050"/>
          </a:solidFill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800" dirty="0">
                <a:solidFill>
                  <a:schemeClr val="bg1"/>
                </a:solidFill>
              </a:rPr>
              <a:t>Final?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115F23-E7BB-0597-603E-62E5946CD6DE}"/>
              </a:ext>
            </a:extLst>
          </p:cNvPr>
          <p:cNvSpPr txBox="1"/>
          <p:nvPr/>
        </p:nvSpPr>
        <p:spPr>
          <a:xfrm>
            <a:off x="407987" y="4444284"/>
            <a:ext cx="79384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2" indent="-285750"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33 Racks?</a:t>
            </a:r>
          </a:p>
        </p:txBody>
      </p:sp>
    </p:spTree>
    <p:extLst>
      <p:ext uri="{BB962C8B-B14F-4D97-AF65-F5344CB8AC3E}">
        <p14:creationId xmlns:p14="http://schemas.microsoft.com/office/powerpoint/2010/main" val="1636813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8093</TotalTime>
  <Words>177</Words>
  <Application>Microsoft Office PowerPoint</Application>
  <PresentationFormat>Widescreen</PresentationFormat>
  <Paragraphs>43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EN-EL-CS STATUS CABLING: AWAKE   </vt:lpstr>
      <vt:lpstr>Content </vt:lpstr>
      <vt:lpstr>Requirement - DIC</vt:lpstr>
      <vt:lpstr>Cable Trays</vt:lpstr>
      <vt:lpstr>Racks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consolidation programs and closed projects in LS2</dc:title>
  <dc:creator>Mario Parodi</dc:creator>
  <cp:lastModifiedBy>Adya Haritha Uluwita</cp:lastModifiedBy>
  <cp:revision>671</cp:revision>
  <cp:lastPrinted>2025-05-05T06:49:51Z</cp:lastPrinted>
  <dcterms:created xsi:type="dcterms:W3CDTF">2021-04-19T07:29:42Z</dcterms:created>
  <dcterms:modified xsi:type="dcterms:W3CDTF">2025-10-02T08:36:08Z</dcterms:modified>
</cp:coreProperties>
</file>