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295400"/>
            <a:ext cx="76424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Welcome and Introduction to the LIU Project</a:t>
            </a:r>
          </a:p>
          <a:p>
            <a:r>
              <a:rPr lang="en-US" sz="2400" dirty="0" smtClean="0"/>
              <a:t>K. Hanke / CERN</a:t>
            </a:r>
            <a:endParaRPr lang="en-US" sz="2400" dirty="0"/>
          </a:p>
        </p:txBody>
      </p:sp>
      <p:pic>
        <p:nvPicPr>
          <p:cNvPr id="3" name="Picture 2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0944" y="2212848"/>
            <a:ext cx="3182112" cy="2432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88934" y="6519446"/>
            <a:ext cx="5155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Review on PSB 160 </a:t>
            </a:r>
            <a:r>
              <a:rPr lang="en-US" sz="1600" dirty="0" err="1" smtClean="0"/>
              <a:t>MeV</a:t>
            </a:r>
            <a:r>
              <a:rPr lang="en-US" sz="1600" dirty="0" smtClean="0"/>
              <a:t> H- Injection / 9-10 November 2011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038600" y="6553200"/>
            <a:ext cx="502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7200" y="1981200"/>
            <a:ext cx="815268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CERN is currently designing a new H- charge-exchange injection </a:t>
            </a:r>
          </a:p>
          <a:p>
            <a:r>
              <a:rPr lang="en-US" sz="2400" dirty="0" smtClean="0"/>
              <a:t>system for the PSB, to inject the 160 </a:t>
            </a:r>
            <a:r>
              <a:rPr lang="en-US" sz="2400" dirty="0" err="1" smtClean="0"/>
              <a:t>MeV</a:t>
            </a:r>
            <a:r>
              <a:rPr lang="en-US" sz="2400" dirty="0" smtClean="0"/>
              <a:t> H- beam from the </a:t>
            </a:r>
          </a:p>
          <a:p>
            <a:r>
              <a:rPr lang="en-US" sz="2400" dirty="0" smtClean="0"/>
              <a:t>new Linac4. </a:t>
            </a:r>
          </a:p>
          <a:p>
            <a:endParaRPr lang="en-US" sz="2400" dirty="0" smtClean="0"/>
          </a:p>
          <a:p>
            <a:r>
              <a:rPr lang="en-US" sz="2400" dirty="0" smtClean="0"/>
              <a:t>The purpose of this review is </a:t>
            </a:r>
            <a:r>
              <a:rPr lang="en-US" sz="2400" dirty="0" smtClean="0"/>
              <a:t>to: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Examine the feasibility of the proposed injection </a:t>
            </a:r>
            <a:r>
              <a:rPr lang="en-US" sz="2400" dirty="0" smtClean="0"/>
              <a:t>system,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Validate </a:t>
            </a:r>
            <a:r>
              <a:rPr lang="en-US" sz="2400" dirty="0" smtClean="0"/>
              <a:t>the engineering </a:t>
            </a:r>
            <a:r>
              <a:rPr lang="en-US" sz="2400" dirty="0" smtClean="0"/>
              <a:t>design of </a:t>
            </a:r>
            <a:r>
              <a:rPr lang="en-US" sz="2400" dirty="0" smtClean="0"/>
              <a:t>the injection </a:t>
            </a:r>
            <a:r>
              <a:rPr lang="en-US" sz="2400" dirty="0" smtClean="0"/>
              <a:t>equipment,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Eliminate </a:t>
            </a:r>
            <a:r>
              <a:rPr lang="en-US" sz="2400" dirty="0" smtClean="0"/>
              <a:t>all outstanding </a:t>
            </a:r>
            <a:r>
              <a:rPr lang="en-US" sz="2400" dirty="0" smtClean="0"/>
              <a:t>questions,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Analyse</a:t>
            </a:r>
            <a:r>
              <a:rPr lang="en-US" sz="2400" dirty="0" smtClean="0"/>
              <a:t> the commissioning </a:t>
            </a:r>
            <a:r>
              <a:rPr lang="en-US" sz="2400" dirty="0" smtClean="0"/>
              <a:t>strategy and its timeline.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152400"/>
            <a:ext cx="15807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Welcome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8747" y="152400"/>
            <a:ext cx="2236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Review Board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88934" y="6519446"/>
            <a:ext cx="5155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Review on PSB 160 </a:t>
            </a:r>
            <a:r>
              <a:rPr lang="en-US" sz="1600" dirty="0" err="1" smtClean="0"/>
              <a:t>MeV</a:t>
            </a:r>
            <a:r>
              <a:rPr lang="en-US" sz="1600" dirty="0" smtClean="0"/>
              <a:t> H- Injection / 9-10 November 2011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038600" y="6553200"/>
            <a:ext cx="502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38400" y="1676400"/>
            <a:ext cx="4147033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Mike Plum (Chair),  ORNL/SNS</a:t>
            </a:r>
          </a:p>
          <a:p>
            <a:r>
              <a:rPr lang="en-GB" sz="2400" dirty="0" smtClean="0"/>
              <a:t>David Johnson, FERMILAB</a:t>
            </a:r>
          </a:p>
          <a:p>
            <a:r>
              <a:rPr lang="en-GB" sz="2400" dirty="0" smtClean="0"/>
              <a:t>Ben Pine, STFC/RAL/ISIS</a:t>
            </a:r>
          </a:p>
          <a:p>
            <a:r>
              <a:rPr lang="en-GB" sz="2400" dirty="0" smtClean="0"/>
              <a:t>Bryan Jones, STFC/RAL/ISIS</a:t>
            </a:r>
          </a:p>
          <a:p>
            <a:r>
              <a:rPr lang="en-GB" sz="2400" dirty="0" smtClean="0"/>
              <a:t>Paul Cruikshank, CERN/TE</a:t>
            </a:r>
          </a:p>
          <a:p>
            <a:r>
              <a:rPr lang="en-GB" sz="2400" dirty="0" smtClean="0"/>
              <a:t>Massimo Giovannozzi, CERN/BE</a:t>
            </a:r>
            <a:endParaRPr lang="en-US" sz="2400" dirty="0" smtClean="0"/>
          </a:p>
          <a:p>
            <a:r>
              <a:rPr lang="en-GB" sz="2400" dirty="0" smtClean="0"/>
              <a:t>Davide Tommasini, CERN/TE</a:t>
            </a:r>
            <a:endParaRPr lang="en-US" sz="2400" dirty="0" smtClean="0"/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88934" y="6519446"/>
            <a:ext cx="5155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Review on PSB 160 </a:t>
            </a:r>
            <a:r>
              <a:rPr lang="en-US" sz="1600" dirty="0" err="1" smtClean="0"/>
              <a:t>MeV</a:t>
            </a:r>
            <a:r>
              <a:rPr lang="en-US" sz="1600" dirty="0" smtClean="0"/>
              <a:t> H- Injection / 9-10 November 2011</a:t>
            </a:r>
          </a:p>
        </p:txBody>
      </p:sp>
      <p:sp>
        <p:nvSpPr>
          <p:cNvPr id="5" name="Content Placeholder 24"/>
          <p:cNvSpPr txBox="1">
            <a:spLocks/>
          </p:cNvSpPr>
          <p:nvPr/>
        </p:nvSpPr>
        <p:spPr>
          <a:xfrm>
            <a:off x="468313" y="1555750"/>
            <a:ext cx="8229600" cy="44640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The LHC Injectors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Upgrade Project (LIU) has been put in place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t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o propose and implement the means for: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 smtClean="0">
                <a:latin typeface="Calibri" pitchFamily="34" charset="0"/>
              </a:rPr>
              <a:t>a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llowing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LHC &amp; HL-LHC to reach their maximum potential for physics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2400" dirty="0" smtClean="0">
                <a:latin typeface="Calibri" pitchFamily="34" charset="0"/>
              </a:rPr>
              <a:t>e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nsuring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a reliable operation of the LHC for physics until the end of its life (≥ 2030 taking into account possibilities of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LHeC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&amp; HE-LHC…)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proper use of </a:t>
            </a:r>
            <a:r>
              <a:rPr lang="en-US" sz="2400" dirty="0" smtClean="0">
                <a:latin typeface="Calibri" pitchFamily="34" charset="0"/>
              </a:rPr>
              <a:t>r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esources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(&gt; 150 MCHF material budget and &gt; 300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man.years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) with unavoidable interferences with other priorities of the organization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038600" y="6553200"/>
            <a:ext cx="502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57600" y="152400"/>
            <a:ext cx="1804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LIU Project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0_accel_shema-linac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6835"/>
            <a:ext cx="9144000" cy="6464330"/>
          </a:xfrm>
          <a:prstGeom prst="rect">
            <a:avLst/>
          </a:prstGeom>
        </p:spPr>
      </p:pic>
      <p:pic>
        <p:nvPicPr>
          <p:cNvPr id="3" name="Picture 2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9400" y="3886200"/>
            <a:ext cx="97654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LIU-L4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93481" y="3352800"/>
            <a:ext cx="117371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LIU-PSB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8400" y="3886200"/>
            <a:ext cx="100059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LIU-PS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648200" y="3810000"/>
            <a:ext cx="1600200" cy="6858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267200" y="3276600"/>
            <a:ext cx="1066800" cy="609600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124200" y="2057400"/>
            <a:ext cx="3124200" cy="1066800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24600" y="2286000"/>
            <a:ext cx="114646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LIU-SPS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810000" y="3810000"/>
            <a:ext cx="1066800" cy="60960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988934" y="6519446"/>
            <a:ext cx="5155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Review on PSB 160 </a:t>
            </a:r>
            <a:r>
              <a:rPr lang="en-US" sz="1600" dirty="0" err="1" smtClean="0"/>
              <a:t>MeV</a:t>
            </a:r>
            <a:r>
              <a:rPr lang="en-US" sz="1600" dirty="0" smtClean="0"/>
              <a:t> H- Injection / 9-10 November 2011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038600" y="6553200"/>
            <a:ext cx="502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57600" y="152400"/>
            <a:ext cx="1804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LIU Project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8" grpId="0" animBg="1"/>
      <p:bldP spid="6" grpId="0" animBg="1"/>
      <p:bldP spid="10" grpId="0" animBg="1"/>
      <p:bldP spid="11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88934" y="6519446"/>
            <a:ext cx="5155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Review on PSB 160 </a:t>
            </a:r>
            <a:r>
              <a:rPr lang="en-US" sz="1600" dirty="0" err="1" smtClean="0"/>
              <a:t>MeV</a:t>
            </a:r>
            <a:r>
              <a:rPr lang="en-US" sz="1600" dirty="0" smtClean="0"/>
              <a:t> H- Injection / 9-10 November 2011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219200"/>
            <a:ext cx="5867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6324600" y="5562600"/>
            <a:ext cx="609600" cy="381000"/>
          </a:xfrm>
          <a:prstGeom prst="line">
            <a:avLst/>
          </a:prstGeom>
          <a:ln w="254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16200000" flipH="1">
            <a:off x="6629400" y="6019800"/>
            <a:ext cx="838200" cy="228600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6200000" flipH="1">
            <a:off x="2286000" y="5334000"/>
            <a:ext cx="1752600" cy="228600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0" y="3886200"/>
            <a:ext cx="322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Upgrade of the Injection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5001" y="1828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Upgrade of Rings and Extraction / Transfer</a:t>
            </a:r>
            <a:endParaRPr lang="en-US" sz="2400" dirty="0">
              <a:solidFill>
                <a:srgbClr val="0070C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667000" y="1447800"/>
            <a:ext cx="4267200" cy="4495800"/>
            <a:chOff x="2667000" y="1447800"/>
            <a:chExt cx="4267200" cy="4495800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2667000" y="1447800"/>
              <a:ext cx="2667000" cy="2667000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3733800" y="4114800"/>
              <a:ext cx="1524000" cy="762000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5257800" y="4876800"/>
              <a:ext cx="1676400" cy="1066800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3048000" y="4017169"/>
            <a:ext cx="1495425" cy="707231"/>
            <a:chOff x="3048000" y="4017169"/>
            <a:chExt cx="1495425" cy="707231"/>
          </a:xfrm>
        </p:grpSpPr>
        <p:cxnSp>
          <p:nvCxnSpPr>
            <p:cNvPr id="31" name="Straight Connector 30"/>
            <p:cNvCxnSpPr/>
            <p:nvPr/>
          </p:nvCxnSpPr>
          <p:spPr>
            <a:xfrm flipV="1">
              <a:off x="3048000" y="4114800"/>
              <a:ext cx="1219200" cy="60960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 36"/>
            <p:cNvSpPr/>
            <p:nvPr/>
          </p:nvSpPr>
          <p:spPr>
            <a:xfrm>
              <a:off x="3886200" y="4017169"/>
              <a:ext cx="657225" cy="97631"/>
            </a:xfrm>
            <a:custGeom>
              <a:avLst/>
              <a:gdLst>
                <a:gd name="connsiteX0" fmla="*/ 0 w 657225"/>
                <a:gd name="connsiteY0" fmla="*/ 71437 h 97631"/>
                <a:gd name="connsiteX1" fmla="*/ 342900 w 657225"/>
                <a:gd name="connsiteY1" fmla="*/ 85725 h 97631"/>
                <a:gd name="connsiteX2" fmla="*/ 642937 w 657225"/>
                <a:gd name="connsiteY2" fmla="*/ 0 h 97631"/>
                <a:gd name="connsiteX3" fmla="*/ 642937 w 657225"/>
                <a:gd name="connsiteY3" fmla="*/ 0 h 97631"/>
                <a:gd name="connsiteX4" fmla="*/ 657225 w 657225"/>
                <a:gd name="connsiteY4" fmla="*/ 0 h 9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7225" h="97631">
                  <a:moveTo>
                    <a:pt x="0" y="71437"/>
                  </a:moveTo>
                  <a:cubicBezTo>
                    <a:pt x="117872" y="84534"/>
                    <a:pt x="235744" y="97631"/>
                    <a:pt x="342900" y="85725"/>
                  </a:cubicBezTo>
                  <a:cubicBezTo>
                    <a:pt x="450056" y="73819"/>
                    <a:pt x="642937" y="0"/>
                    <a:pt x="642937" y="0"/>
                  </a:cubicBezTo>
                  <a:lnTo>
                    <a:pt x="642937" y="0"/>
                  </a:lnTo>
                  <a:lnTo>
                    <a:pt x="657225" y="0"/>
                  </a:lnTo>
                </a:path>
              </a:pathLst>
            </a:cu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4038600" y="6553200"/>
            <a:ext cx="502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17368" y="152400"/>
            <a:ext cx="1340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LIU-PSB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243548"/>
            <a:ext cx="4343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Injection upgrade from 50 </a:t>
            </a:r>
            <a:r>
              <a:rPr lang="en-US" sz="2400" dirty="0" err="1" smtClean="0">
                <a:solidFill>
                  <a:srgbClr val="C00000"/>
                </a:solidFill>
              </a:rPr>
              <a:t>MeV</a:t>
            </a:r>
            <a:r>
              <a:rPr lang="en-US" sz="2400" dirty="0" smtClean="0">
                <a:solidFill>
                  <a:srgbClr val="C00000"/>
                </a:solidFill>
              </a:rPr>
              <a:t> protons to 160 </a:t>
            </a:r>
            <a:r>
              <a:rPr lang="en-US" sz="2400" dirty="0" err="1" smtClean="0">
                <a:solidFill>
                  <a:srgbClr val="C00000"/>
                </a:solidFill>
              </a:rPr>
              <a:t>MeV</a:t>
            </a:r>
            <a:r>
              <a:rPr lang="en-US" sz="2400" dirty="0" smtClean="0">
                <a:solidFill>
                  <a:srgbClr val="C00000"/>
                </a:solidFill>
              </a:rPr>
              <a:t> H- and increased intensity*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re-build injection line for </a:t>
            </a:r>
          </a:p>
          <a:p>
            <a:r>
              <a:rPr lang="en-US" sz="2400" dirty="0" smtClean="0"/>
              <a:t>  160 </a:t>
            </a:r>
            <a:r>
              <a:rPr lang="en-US" sz="2400" dirty="0" err="1" smtClean="0"/>
              <a:t>MeV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replace injection septum by</a:t>
            </a:r>
          </a:p>
          <a:p>
            <a:r>
              <a:rPr lang="en-US" sz="2400" dirty="0" smtClean="0"/>
              <a:t>  stripping foil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injection bumps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diagnostics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…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800600" y="1219200"/>
            <a:ext cx="4343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Upgrade of Booster rings, extraction and transfer from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1.4 </a:t>
            </a:r>
            <a:r>
              <a:rPr lang="en-US" sz="2400" dirty="0" err="1" smtClean="0">
                <a:solidFill>
                  <a:srgbClr val="C00000"/>
                </a:solidFill>
              </a:rPr>
              <a:t>GeV</a:t>
            </a:r>
            <a:r>
              <a:rPr lang="en-US" sz="2400" dirty="0" smtClean="0">
                <a:solidFill>
                  <a:srgbClr val="C00000"/>
                </a:solidFill>
              </a:rPr>
              <a:t> to 2.0 </a:t>
            </a:r>
            <a:r>
              <a:rPr lang="en-US" sz="2400" dirty="0" err="1" smtClean="0">
                <a:solidFill>
                  <a:srgbClr val="C00000"/>
                </a:solidFill>
              </a:rPr>
              <a:t>GeV</a:t>
            </a:r>
            <a:r>
              <a:rPr lang="en-US" sz="2400" dirty="0" smtClean="0">
                <a:solidFill>
                  <a:srgbClr val="C00000"/>
                </a:solidFill>
              </a:rPr>
              <a:t> and increased intensity* 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replace main power supply, a</a:t>
            </a:r>
          </a:p>
          <a:p>
            <a:r>
              <a:rPr lang="en-US" sz="2400" dirty="0" smtClean="0"/>
              <a:t>  number of smaller power </a:t>
            </a:r>
          </a:p>
          <a:p>
            <a:r>
              <a:rPr lang="en-US" sz="2400" dirty="0" smtClean="0"/>
              <a:t>  supplies, magnets, kickers, etc.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486400"/>
            <a:ext cx="8139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*although LIU aims at LHC-type beams, all equipment must be compatible with the</a:t>
            </a:r>
          </a:p>
          <a:p>
            <a:r>
              <a:rPr lang="en-US" dirty="0" smtClean="0"/>
              <a:t>highest intensities that can be expected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0" y="914400"/>
            <a:ext cx="0" cy="396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88934" y="6519446"/>
            <a:ext cx="5155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Review on PSB 160 </a:t>
            </a:r>
            <a:r>
              <a:rPr lang="en-US" sz="1600" dirty="0" err="1" smtClean="0"/>
              <a:t>MeV</a:t>
            </a:r>
            <a:r>
              <a:rPr lang="en-US" sz="1600" dirty="0" smtClean="0"/>
              <a:t> H- Injection / 9-10 November 2011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1066800"/>
            <a:ext cx="4114800" cy="426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4800600"/>
            <a:ext cx="1916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this review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038600" y="6553200"/>
            <a:ext cx="502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17368" y="152400"/>
            <a:ext cx="1340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LIU-PSB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7600" y="152400"/>
            <a:ext cx="1762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Time Lines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295400" y="762000"/>
          <a:ext cx="6553188" cy="2590796"/>
        </p:xfrm>
        <a:graphic>
          <a:graphicData uri="http://schemas.openxmlformats.org/drawingml/2006/table">
            <a:tbl>
              <a:tblPr/>
              <a:tblGrid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  <a:gridCol w="182033"/>
              </a:tblGrid>
              <a:tr h="199292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2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long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LHC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injectors stop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Linac4 commissioning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Linac4 reliability run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potential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2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2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long</a:t>
                      </a:r>
                      <a:r>
                        <a:rPr lang="en-US" sz="1000" b="0" i="0" u="none" strike="noStrike" baseline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LHC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injectors stop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2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92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9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slot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potential slot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present official slot for connection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38200" y="3505200"/>
            <a:ext cx="78486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Connect to the PSB during an intermediate length shut-down (2015/16 or 2016/17) *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Connect to the PSB during LS2 (assumed 2018)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Depending on the physics results, there is still a (minor) possibility that LS1 could move; in this case, one could connect e.g. in 2015.</a:t>
            </a:r>
          </a:p>
          <a:p>
            <a:pPr marL="457200" indent="-457200"/>
            <a:endParaRPr lang="en-US" sz="2000" dirty="0" smtClean="0"/>
          </a:p>
          <a:p>
            <a:pPr marL="457200" indent="-457200"/>
            <a:r>
              <a:rPr lang="en-US" sz="2000" dirty="0" smtClean="0"/>
              <a:t>        *</a:t>
            </a:r>
            <a:r>
              <a:rPr lang="en-US" dirty="0" smtClean="0"/>
              <a:t>4-5 month shutdown for upgrading the pixel detector required by CMS for 15/16 or 16/17; we need 7 months for the connection, and if we start during the end-of-year ion run the time would be sufficient.</a:t>
            </a:r>
          </a:p>
          <a:p>
            <a:pPr marL="457200" indent="-457200"/>
            <a:endParaRPr lang="en-US" dirty="0" smtClean="0"/>
          </a:p>
          <a:p>
            <a:endParaRPr lang="en-US" sz="2000" dirty="0"/>
          </a:p>
        </p:txBody>
      </p:sp>
      <p:pic>
        <p:nvPicPr>
          <p:cNvPr id="13" name="Picture 12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88934" y="6519446"/>
            <a:ext cx="5155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Review on PSB 160 </a:t>
            </a:r>
            <a:r>
              <a:rPr lang="en-US" sz="1600" dirty="0" err="1" smtClean="0"/>
              <a:t>MeV</a:t>
            </a:r>
            <a:r>
              <a:rPr lang="en-US" sz="1600" dirty="0" smtClean="0"/>
              <a:t> H- Injection / 9-10 November 2011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4038600" y="6553200"/>
            <a:ext cx="502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594</Words>
  <Application>Microsoft Office PowerPoint</Application>
  <PresentationFormat>On-screen Show (4:3)</PresentationFormat>
  <Paragraphs>155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Klaus Hanke</dc:creator>
  <cp:lastModifiedBy>wetering</cp:lastModifiedBy>
  <cp:revision>87</cp:revision>
  <dcterms:created xsi:type="dcterms:W3CDTF">2006-08-16T00:00:00Z</dcterms:created>
  <dcterms:modified xsi:type="dcterms:W3CDTF">2011-11-08T16:55:13Z</dcterms:modified>
</cp:coreProperties>
</file>