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7"/>
  </p:notesMasterIdLst>
  <p:handoutMasterIdLst>
    <p:handoutMasterId r:id="rId28"/>
  </p:handoutMasterIdLst>
  <p:sldIdLst>
    <p:sldId id="256" r:id="rId2"/>
    <p:sldId id="257" r:id="rId3"/>
    <p:sldId id="262" r:id="rId4"/>
    <p:sldId id="281" r:id="rId5"/>
    <p:sldId id="264" r:id="rId6"/>
    <p:sldId id="263" r:id="rId7"/>
    <p:sldId id="280" r:id="rId8"/>
    <p:sldId id="285" r:id="rId9"/>
    <p:sldId id="266" r:id="rId10"/>
    <p:sldId id="268" r:id="rId11"/>
    <p:sldId id="267" r:id="rId12"/>
    <p:sldId id="265" r:id="rId13"/>
    <p:sldId id="286" r:id="rId14"/>
    <p:sldId id="269" r:id="rId15"/>
    <p:sldId id="271" r:id="rId16"/>
    <p:sldId id="272" r:id="rId17"/>
    <p:sldId id="287" r:id="rId18"/>
    <p:sldId id="273" r:id="rId19"/>
    <p:sldId id="275" r:id="rId20"/>
    <p:sldId id="274" r:id="rId21"/>
    <p:sldId id="283" r:id="rId22"/>
    <p:sldId id="279" r:id="rId23"/>
    <p:sldId id="288" r:id="rId24"/>
    <p:sldId id="277" r:id="rId25"/>
    <p:sldId id="278" r:id="rId26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75" d="100"/>
          <a:sy n="75" d="100"/>
        </p:scale>
        <p:origin x="-324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EA636A-B82C-4D87-8404-9E8DB558F917}" type="datetimeFigureOut">
              <a:rPr lang="en-US" smtClean="0"/>
              <a:pPr/>
              <a:t>11/9/2011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880B40B-EE05-4D3E-9061-AECFCD19920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6757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9532-5788-404F-846F-2AB70668B9FE}" type="datetimeFigureOut">
              <a:rPr lang="en-US" smtClean="0"/>
              <a:pPr/>
              <a:t>11/9/2011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1EAEB2D-1D97-4D18-B5C4-7F2ACEDA6B7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99998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3568" y="2708920"/>
            <a:ext cx="7772400" cy="1470025"/>
          </a:xfrm>
        </p:spPr>
        <p:txBody>
          <a:bodyPr/>
          <a:lstStyle/>
          <a:p>
            <a:r>
              <a:rPr lang="en-GB" noProof="0" dirty="0" smtClean="0"/>
              <a:t>Click to edit Master title style</a:t>
            </a:r>
            <a:endParaRPr lang="en-GB" noProof="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03648" y="4365104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smtClean="0"/>
              <a:t>Click to edit Master subtitle style</a:t>
            </a:r>
            <a:endParaRPr lang="en-GB" noProof="0"/>
          </a:p>
        </p:txBody>
      </p:sp>
      <p:pic>
        <p:nvPicPr>
          <p:cNvPr id="7" name="Picture 6" descr="Picture1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2915816" y="188640"/>
            <a:ext cx="3182112" cy="2432304"/>
          </a:xfrm>
          <a:prstGeom prst="rect">
            <a:avLst/>
          </a:prstGeom>
        </p:spPr>
      </p:pic>
      <p:sp>
        <p:nvSpPr>
          <p:cNvPr id="11" name="Date Placeholder 3"/>
          <p:cNvSpPr>
            <a:spLocks noGrp="1"/>
          </p:cNvSpPr>
          <p:nvPr>
            <p:ph type="dt" sz="half" idx="2"/>
          </p:nvPr>
        </p:nvSpPr>
        <p:spPr>
          <a:xfrm>
            <a:off x="467544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noProof="0" smtClean="0"/>
              <a:t>09/11/2011</a:t>
            </a:r>
            <a:endParaRPr lang="en-GB" noProof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34544" y="6492875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dirty="0" smtClean="0"/>
              <a:t>Review on PSB 160 </a:t>
            </a:r>
            <a:r>
              <a:rPr lang="en-GB" dirty="0" err="1" smtClean="0"/>
              <a:t>MeV</a:t>
            </a:r>
            <a:r>
              <a:rPr lang="en-GB" dirty="0" smtClean="0"/>
              <a:t> H</a:t>
            </a:r>
            <a:r>
              <a:rPr lang="en-GB" baseline="30000" dirty="0" smtClean="0"/>
              <a:t>-</a:t>
            </a:r>
            <a:r>
              <a:rPr lang="en-GB" dirty="0" smtClean="0"/>
              <a:t> Injection </a:t>
            </a:r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63544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CD561A-27E9-4FF6-8AFA-28C895031796}" type="slidenum">
              <a:rPr lang="en-GB" noProof="0" smtClean="0"/>
              <a:pPr/>
              <a:t>‹#›</a:t>
            </a:fld>
            <a:endParaRPr lang="en-GB" noProof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91680" y="274638"/>
            <a:ext cx="699512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pic>
        <p:nvPicPr>
          <p:cNvPr id="7" name="Picture 6" descr="Picture1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676400" cy="1281386"/>
          </a:xfrm>
          <a:prstGeom prst="rect">
            <a:avLst/>
          </a:prstGeom>
        </p:spPr>
      </p:pic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467544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09/11/2011</a:t>
            </a:r>
            <a:endParaRPr lang="en-US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63544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CD561A-27E9-4FF6-8AFA-28C89503179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3" name="TextBox 12"/>
          <p:cNvSpPr txBox="1"/>
          <p:nvPr userDrawn="1"/>
        </p:nvSpPr>
        <p:spPr>
          <a:xfrm>
            <a:off x="2771800" y="6381328"/>
            <a:ext cx="648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34544" y="6492875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dirty="0" smtClean="0"/>
              <a:t>Review on PSB 160 </a:t>
            </a:r>
            <a:r>
              <a:rPr lang="en-GB" dirty="0" err="1" smtClean="0"/>
              <a:t>MeV</a:t>
            </a:r>
            <a:r>
              <a:rPr lang="en-GB" dirty="0" smtClean="0"/>
              <a:t> H</a:t>
            </a:r>
            <a:r>
              <a:rPr lang="en-GB" baseline="30000" dirty="0" smtClean="0"/>
              <a:t>-</a:t>
            </a:r>
            <a:r>
              <a:rPr lang="en-GB" dirty="0" smtClean="0"/>
              <a:t> Injection 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91680" y="274638"/>
            <a:ext cx="699512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GB" noProof="0" smtClean="0"/>
              <a:t>Click to edit Master title style</a:t>
            </a:r>
            <a:endParaRPr lang="en-GB" noProof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pic>
        <p:nvPicPr>
          <p:cNvPr id="10" name="Picture 9" descr="Picture1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676400" cy="1281386"/>
          </a:xfrm>
          <a:prstGeom prst="rect">
            <a:avLst/>
          </a:prstGeom>
        </p:spPr>
      </p:pic>
      <p:sp>
        <p:nvSpPr>
          <p:cNvPr id="13" name="Date Placeholder 3"/>
          <p:cNvSpPr>
            <a:spLocks noGrp="1"/>
          </p:cNvSpPr>
          <p:nvPr>
            <p:ph type="dt" sz="half" idx="10"/>
          </p:nvPr>
        </p:nvSpPr>
        <p:spPr>
          <a:xfrm>
            <a:off x="467544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noProof="0" smtClean="0"/>
              <a:t>09/11/2011</a:t>
            </a:r>
            <a:endParaRPr lang="en-GB" noProof="0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34544" y="6492875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dirty="0" smtClean="0"/>
              <a:t>Review on PSB 160 </a:t>
            </a:r>
            <a:r>
              <a:rPr lang="en-GB" dirty="0" err="1" smtClean="0"/>
              <a:t>MeV</a:t>
            </a:r>
            <a:r>
              <a:rPr lang="en-GB" dirty="0" smtClean="0"/>
              <a:t> H</a:t>
            </a:r>
            <a:r>
              <a:rPr lang="en-GB" baseline="30000" dirty="0" smtClean="0"/>
              <a:t>-</a:t>
            </a:r>
            <a:r>
              <a:rPr lang="en-GB" dirty="0" smtClean="0"/>
              <a:t> Injection </a:t>
            </a:r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63544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CD561A-27E9-4FF6-8AFA-28C895031796}" type="slidenum">
              <a:rPr lang="en-GB" noProof="0" smtClean="0"/>
              <a:pPr/>
              <a:t>‹#›</a:t>
            </a:fld>
            <a:endParaRPr lang="en-GB" noProof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91680" y="274638"/>
            <a:ext cx="6995120" cy="1143000"/>
          </a:xfrm>
        </p:spPr>
        <p:txBody>
          <a:bodyPr/>
          <a:lstStyle/>
          <a:p>
            <a:r>
              <a:rPr lang="en-GB" noProof="0" smtClean="0"/>
              <a:t>Click to edit Master title style</a:t>
            </a:r>
            <a:endParaRPr lang="en-GB" noProof="0"/>
          </a:p>
        </p:txBody>
      </p:sp>
      <p:pic>
        <p:nvPicPr>
          <p:cNvPr id="6" name="Picture 5" descr="Picture1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676400" cy="1281386"/>
          </a:xfrm>
          <a:prstGeom prst="rect">
            <a:avLst/>
          </a:prstGeom>
        </p:spPr>
      </p:pic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 smtClean="0"/>
              <a:t>09/11/2011</a:t>
            </a:r>
            <a:endParaRPr lang="en-GB" noProof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3CD561A-27E9-4FF6-8AFA-28C895031796}" type="slidenum">
              <a:rPr lang="en-GB" noProof="0" smtClean="0"/>
              <a:pPr/>
              <a:t>‹#›</a:t>
            </a:fld>
            <a:endParaRPr lang="en-GB" noProof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GB" dirty="0" smtClean="0"/>
              <a:t>Review on PSB 160 </a:t>
            </a:r>
            <a:r>
              <a:rPr lang="en-GB" dirty="0" err="1" smtClean="0"/>
              <a:t>MeV</a:t>
            </a:r>
            <a:r>
              <a:rPr lang="en-GB" dirty="0" smtClean="0"/>
              <a:t> H</a:t>
            </a:r>
            <a:r>
              <a:rPr lang="en-GB" baseline="30000" dirty="0" smtClean="0"/>
              <a:t>-</a:t>
            </a:r>
            <a:r>
              <a:rPr lang="en-GB" dirty="0" smtClean="0"/>
              <a:t> Injection 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noProof="0" smtClean="0"/>
              <a:t>Click to edit Master title style</a:t>
            </a:r>
            <a:endParaRPr lang="en-GB" noProof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noProof="0" dirty="0" smtClean="0"/>
              <a:t>Click to edit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67544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noProof="0" smtClean="0"/>
              <a:t>09/11/2011</a:t>
            </a:r>
            <a:endParaRPr lang="en-GB" noProof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34544" y="6492875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dirty="0" smtClean="0"/>
              <a:t>Review on PSB 160 </a:t>
            </a:r>
            <a:r>
              <a:rPr lang="en-GB" dirty="0" err="1" smtClean="0"/>
              <a:t>MeV</a:t>
            </a:r>
            <a:r>
              <a:rPr lang="en-GB" dirty="0" smtClean="0"/>
              <a:t> H</a:t>
            </a:r>
            <a:r>
              <a:rPr lang="en-GB" baseline="30000" dirty="0" smtClean="0"/>
              <a:t>-</a:t>
            </a:r>
            <a:r>
              <a:rPr lang="en-GB" dirty="0" smtClean="0"/>
              <a:t> Injection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63544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CD561A-27E9-4FF6-8AFA-28C895031796}" type="slidenum">
              <a:rPr lang="en-GB" noProof="0" smtClean="0"/>
              <a:pPr/>
              <a:t>‹#›</a:t>
            </a:fld>
            <a:endParaRPr lang="en-GB" noProof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jpe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Picture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915816" y="188640"/>
            <a:ext cx="3182112" cy="243230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3568" y="2924944"/>
            <a:ext cx="7772400" cy="1470025"/>
          </a:xfrm>
        </p:spPr>
        <p:txBody>
          <a:bodyPr/>
          <a:lstStyle/>
          <a:p>
            <a:r>
              <a:rPr lang="en-GB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Beam </a:t>
            </a:r>
            <a:r>
              <a:rPr lang="en-GB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Intrumentation</a:t>
            </a:r>
            <a:r>
              <a:rPr lang="en-GB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in the PS BOOSTER injection region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1640" y="4653136"/>
            <a:ext cx="6400800" cy="1752600"/>
          </a:xfrm>
        </p:spPr>
        <p:txBody>
          <a:bodyPr>
            <a:normAutofit fontScale="62500" lnSpcReduction="20000"/>
          </a:bodyPr>
          <a:lstStyle/>
          <a:p>
            <a:r>
              <a:rPr lang="en-GB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J. Tan  </a:t>
            </a:r>
          </a:p>
          <a:p>
            <a:r>
              <a:rPr lang="en-GB" sz="2900" dirty="0" smtClean="0"/>
              <a:t>On behalf of BE-BI group</a:t>
            </a:r>
          </a:p>
          <a:p>
            <a:r>
              <a:rPr lang="en-GB" sz="2900" dirty="0" smtClean="0"/>
              <a:t>With the contributions of BI, ABP, OP and TE/</a:t>
            </a:r>
            <a:r>
              <a:rPr lang="en-GB" sz="2900" dirty="0" err="1" smtClean="0"/>
              <a:t>ABT</a:t>
            </a:r>
            <a:r>
              <a:rPr lang="en-GB" sz="2900" dirty="0" smtClean="0"/>
              <a:t> groups</a:t>
            </a:r>
          </a:p>
          <a:p>
            <a:endParaRPr lang="en-GB" sz="2400" dirty="0" smtClean="0"/>
          </a:p>
          <a:p>
            <a:r>
              <a:rPr lang="en-GB" dirty="0" smtClean="0">
                <a:solidFill>
                  <a:schemeClr val="accent1">
                    <a:lumMod val="75000"/>
                  </a:schemeClr>
                </a:solidFill>
              </a:rPr>
              <a:t>Review on </a:t>
            </a:r>
            <a:r>
              <a:rPr lang="en-GB" dirty="0" err="1" smtClean="0">
                <a:solidFill>
                  <a:schemeClr val="accent1">
                    <a:lumMod val="75000"/>
                  </a:schemeClr>
                </a:solidFill>
              </a:rPr>
              <a:t>PSB</a:t>
            </a:r>
            <a:r>
              <a:rPr lang="en-GB" dirty="0" smtClean="0">
                <a:solidFill>
                  <a:schemeClr val="accent1">
                    <a:lumMod val="75000"/>
                  </a:schemeClr>
                </a:solidFill>
              </a:rPr>
              <a:t> 160 </a:t>
            </a:r>
            <a:r>
              <a:rPr lang="en-GB" dirty="0" err="1" smtClean="0">
                <a:solidFill>
                  <a:schemeClr val="accent1">
                    <a:lumMod val="75000"/>
                  </a:schemeClr>
                </a:solidFill>
              </a:rPr>
              <a:t>MeV</a:t>
            </a:r>
            <a:r>
              <a:rPr lang="en-GB" dirty="0" smtClean="0">
                <a:solidFill>
                  <a:schemeClr val="accent1">
                    <a:lumMod val="75000"/>
                  </a:schemeClr>
                </a:solidFill>
              </a:rPr>
              <a:t> H</a:t>
            </a:r>
            <a:r>
              <a:rPr lang="en-GB" baseline="30000" dirty="0" smtClean="0">
                <a:solidFill>
                  <a:schemeClr val="accent1">
                    <a:lumMod val="75000"/>
                  </a:schemeClr>
                </a:solidFill>
              </a:rPr>
              <a:t>-</a:t>
            </a:r>
            <a:r>
              <a:rPr lang="en-GB" dirty="0" smtClean="0">
                <a:solidFill>
                  <a:schemeClr val="accent1">
                    <a:lumMod val="75000"/>
                  </a:schemeClr>
                </a:solidFill>
              </a:rPr>
              <a:t> Injection</a:t>
            </a:r>
          </a:p>
          <a:p>
            <a:r>
              <a:rPr lang="en-GB" sz="2400" dirty="0" smtClean="0">
                <a:solidFill>
                  <a:schemeClr val="accent1">
                    <a:lumMod val="75000"/>
                  </a:schemeClr>
                </a:solidFill>
              </a:rPr>
              <a:t>CERN 09 November 2011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Challenging specifications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en-US" b="1" dirty="0" smtClean="0"/>
              <a:t>Monitor </a:t>
            </a:r>
          </a:p>
          <a:p>
            <a:r>
              <a:rPr lang="en-US" b="1" dirty="0" smtClean="0">
                <a:solidFill>
                  <a:srgbClr val="0070C0"/>
                </a:solidFill>
              </a:rPr>
              <a:t>Linear response</a:t>
            </a:r>
          </a:p>
          <a:p>
            <a:r>
              <a:rPr lang="en-US" b="1" dirty="0" smtClean="0">
                <a:solidFill>
                  <a:srgbClr val="0070C0"/>
                </a:solidFill>
              </a:rPr>
              <a:t>Dynamic range : 5.10</a:t>
            </a:r>
            <a:r>
              <a:rPr lang="en-US" b="1" baseline="30000" dirty="0" smtClean="0">
                <a:solidFill>
                  <a:srgbClr val="0070C0"/>
                </a:solidFill>
              </a:rPr>
              <a:t>7</a:t>
            </a:r>
            <a:r>
              <a:rPr lang="en-US" b="1" dirty="0" smtClean="0">
                <a:solidFill>
                  <a:srgbClr val="0070C0"/>
                </a:solidFill>
              </a:rPr>
              <a:t> – 5.10</a:t>
            </a:r>
            <a:r>
              <a:rPr lang="en-US" b="1" baseline="30000" dirty="0" smtClean="0">
                <a:solidFill>
                  <a:srgbClr val="0070C0"/>
                </a:solidFill>
              </a:rPr>
              <a:t>12</a:t>
            </a:r>
          </a:p>
          <a:p>
            <a:r>
              <a:rPr lang="en-US" b="1" dirty="0" smtClean="0">
                <a:solidFill>
                  <a:srgbClr val="0070C0"/>
                </a:solidFill>
                <a:sym typeface="Symbol"/>
              </a:rPr>
              <a:t>Very high reliability due to activated zone</a:t>
            </a:r>
          </a:p>
          <a:p>
            <a:endParaRPr lang="en-US" b="1" dirty="0" smtClean="0">
              <a:solidFill>
                <a:schemeClr val="accent1"/>
              </a:solidFill>
            </a:endParaRPr>
          </a:p>
          <a:p>
            <a:pPr>
              <a:buNone/>
            </a:pPr>
            <a:r>
              <a:rPr lang="en-US" b="1" dirty="0" smtClean="0"/>
              <a:t>Mechanics</a:t>
            </a:r>
          </a:p>
          <a:p>
            <a:r>
              <a:rPr lang="en-US" b="1" dirty="0" smtClean="0">
                <a:solidFill>
                  <a:schemeClr val="accent1"/>
                </a:solidFill>
                <a:sym typeface="Symbol"/>
              </a:rPr>
              <a:t>Integration monitor attached to the dump, or rear vacuum flange</a:t>
            </a:r>
          </a:p>
          <a:p>
            <a:r>
              <a:rPr lang="en-US" b="1" dirty="0" smtClean="0">
                <a:solidFill>
                  <a:schemeClr val="accent1"/>
                </a:solidFill>
                <a:sym typeface="Symbol"/>
              </a:rPr>
              <a:t>Integration of electrical </a:t>
            </a:r>
            <a:r>
              <a:rPr lang="en-US" b="1" dirty="0" err="1" smtClean="0">
                <a:solidFill>
                  <a:schemeClr val="accent1"/>
                </a:solidFill>
                <a:sym typeface="Symbol"/>
              </a:rPr>
              <a:t>feedthroughs</a:t>
            </a:r>
            <a:endParaRPr lang="en-US" b="1" dirty="0" smtClean="0">
              <a:solidFill>
                <a:schemeClr val="accent1"/>
              </a:solidFill>
            </a:endParaRPr>
          </a:p>
          <a:p>
            <a:r>
              <a:rPr lang="en-US" b="1" dirty="0" smtClean="0">
                <a:solidFill>
                  <a:schemeClr val="accent1"/>
                </a:solidFill>
              </a:rPr>
              <a:t>Withstand </a:t>
            </a:r>
            <a:r>
              <a:rPr lang="en-US" b="1" dirty="0" err="1" smtClean="0">
                <a:solidFill>
                  <a:schemeClr val="accent1"/>
                </a:solidFill>
              </a:rPr>
              <a:t>bakeout</a:t>
            </a:r>
            <a:r>
              <a:rPr lang="en-US" b="1" dirty="0" smtClean="0">
                <a:solidFill>
                  <a:schemeClr val="accent1"/>
                </a:solidFill>
              </a:rPr>
              <a:t> cycles : </a:t>
            </a:r>
            <a:r>
              <a:rPr lang="en-US" b="1" dirty="0" err="1" smtClean="0">
                <a:solidFill>
                  <a:schemeClr val="accent1"/>
                </a:solidFill>
              </a:rPr>
              <a:t>200</a:t>
            </a:r>
            <a:r>
              <a:rPr lang="en-US" b="1" dirty="0" err="1" smtClean="0">
                <a:solidFill>
                  <a:schemeClr val="accent1"/>
                </a:solidFill>
                <a:sym typeface="Symbol"/>
              </a:rPr>
              <a:t>C</a:t>
            </a:r>
            <a:r>
              <a:rPr lang="en-US" b="1" dirty="0" smtClean="0">
                <a:solidFill>
                  <a:schemeClr val="accent1"/>
                </a:solidFill>
                <a:sym typeface="Symbol"/>
              </a:rPr>
              <a:t> for </a:t>
            </a:r>
            <a:r>
              <a:rPr lang="en-US" b="1" dirty="0" err="1" smtClean="0">
                <a:solidFill>
                  <a:schemeClr val="accent1"/>
                </a:solidFill>
                <a:sym typeface="Symbol"/>
              </a:rPr>
              <a:t>24h</a:t>
            </a:r>
            <a:endParaRPr lang="en-US" b="1" dirty="0" smtClean="0">
              <a:solidFill>
                <a:schemeClr val="accent1"/>
              </a:solidFill>
              <a:sym typeface="Symbol"/>
            </a:endParaRPr>
          </a:p>
          <a:p>
            <a:r>
              <a:rPr lang="en-US" b="1" dirty="0" smtClean="0">
                <a:solidFill>
                  <a:schemeClr val="accent1"/>
                </a:solidFill>
                <a:sym typeface="Symbol"/>
              </a:rPr>
              <a:t>Withstand pulsed magnetic field of </a:t>
            </a:r>
            <a:r>
              <a:rPr lang="en-US" b="1" dirty="0" err="1" smtClean="0">
                <a:solidFill>
                  <a:schemeClr val="accent1"/>
                </a:solidFill>
                <a:sym typeface="Symbol"/>
              </a:rPr>
              <a:t>0.34T</a:t>
            </a:r>
            <a:r>
              <a:rPr lang="en-US" b="1" dirty="0" smtClean="0">
                <a:solidFill>
                  <a:schemeClr val="accent1"/>
                </a:solidFill>
                <a:sym typeface="Symbol"/>
              </a:rPr>
              <a:t> </a:t>
            </a:r>
          </a:p>
          <a:p>
            <a:endParaRPr lang="en-US" b="1" dirty="0" smtClean="0">
              <a:solidFill>
                <a:schemeClr val="accent1"/>
              </a:solidFill>
              <a:sym typeface="Symbol"/>
            </a:endParaRPr>
          </a:p>
          <a:p>
            <a:r>
              <a:rPr lang="en-US" b="1" dirty="0" smtClean="0">
                <a:solidFill>
                  <a:schemeClr val="accent1"/>
                </a:solidFill>
                <a:sym typeface="Symbol"/>
              </a:rPr>
              <a:t>Vacuum : dynamic  pressure 10</a:t>
            </a:r>
            <a:r>
              <a:rPr lang="en-US" b="1" baseline="30000" dirty="0" smtClean="0">
                <a:solidFill>
                  <a:schemeClr val="accent1"/>
                </a:solidFill>
                <a:sym typeface="Symbol"/>
              </a:rPr>
              <a:t>-</a:t>
            </a:r>
            <a:r>
              <a:rPr lang="en-US" b="1" baseline="30000" dirty="0" err="1" smtClean="0">
                <a:solidFill>
                  <a:schemeClr val="accent1"/>
                </a:solidFill>
                <a:sym typeface="Symbol"/>
              </a:rPr>
              <a:t>8</a:t>
            </a:r>
            <a:r>
              <a:rPr lang="en-US" b="1" dirty="0" err="1" smtClean="0">
                <a:solidFill>
                  <a:schemeClr val="accent1"/>
                </a:solidFill>
                <a:sym typeface="Symbol"/>
              </a:rPr>
              <a:t>mbar</a:t>
            </a:r>
            <a:r>
              <a:rPr lang="en-US" b="1" dirty="0" smtClean="0">
                <a:solidFill>
                  <a:schemeClr val="accent1"/>
                </a:solidFill>
                <a:sym typeface="Symbol"/>
              </a:rPr>
              <a:t> with beam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 smtClean="0"/>
              <a:t>09/11/2011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3CD561A-27E9-4FF6-8AFA-28C895031796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Review on PSB 160 MeV H</a:t>
            </a:r>
            <a:r>
              <a:rPr lang="en-GB" baseline="30000" smtClean="0"/>
              <a:t>-</a:t>
            </a:r>
            <a:r>
              <a:rPr lang="en-GB" smtClean="0"/>
              <a:t> Injection </a:t>
            </a:r>
            <a:endParaRPr lang="en-GB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Measurement principle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09/11/2011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3CD561A-27E9-4FF6-8AFA-28C895031796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Review on PSB 160 MeV H</a:t>
            </a:r>
            <a:r>
              <a:rPr lang="en-GB" baseline="30000" smtClean="0"/>
              <a:t>-</a:t>
            </a:r>
            <a:r>
              <a:rPr lang="en-GB" smtClean="0"/>
              <a:t> Injection </a:t>
            </a:r>
            <a:endParaRPr lang="en-GB" dirty="0" smtClean="0"/>
          </a:p>
        </p:txBody>
      </p:sp>
      <p:sp>
        <p:nvSpPr>
          <p:cNvPr id="7" name="Rectangle 6"/>
          <p:cNvSpPr/>
          <p:nvPr/>
        </p:nvSpPr>
        <p:spPr>
          <a:xfrm>
            <a:off x="7035800" y="4387850"/>
            <a:ext cx="647700" cy="246380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559800" y="5468620"/>
            <a:ext cx="241300" cy="594360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 rot="20403849">
            <a:off x="3208216" y="2159552"/>
            <a:ext cx="1999576" cy="585252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75000"/>
              </a:schemeClr>
            </a:solidFill>
          </a:ln>
          <a:scene3d>
            <a:camera prst="isometricLeftDown"/>
            <a:lightRig rig="threePt" dir="t"/>
          </a:scene3d>
          <a:sp3d extrusionH="76200">
            <a:bevelT w="0" h="0"/>
            <a:bevelB w="0" h="558800"/>
            <a:extrusionClr>
              <a:schemeClr val="bg2">
                <a:lumMod val="75000"/>
              </a:schemeClr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 flipH="1">
            <a:off x="467544" y="2204864"/>
            <a:ext cx="2093877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70C0"/>
                </a:solidFill>
              </a:rPr>
              <a:t>H+</a:t>
            </a:r>
          </a:p>
          <a:p>
            <a:pPr algn="ctr"/>
            <a:r>
              <a:rPr lang="en-US" sz="1400" b="1" dirty="0" smtClean="0">
                <a:solidFill>
                  <a:srgbClr val="0070C0"/>
                </a:solidFill>
              </a:rPr>
              <a:t>Circulating  beam</a:t>
            </a:r>
          </a:p>
          <a:p>
            <a:pPr algn="ctr"/>
            <a:r>
              <a:rPr lang="en-US" sz="1400" b="1" dirty="0" smtClean="0">
                <a:solidFill>
                  <a:srgbClr val="0070C0"/>
                </a:solidFill>
              </a:rPr>
              <a:t>Stripping efficiency : 99%</a:t>
            </a:r>
            <a:endParaRPr lang="en-US" sz="1400" b="1" dirty="0">
              <a:solidFill>
                <a:srgbClr val="0070C0"/>
              </a:solidFill>
            </a:endParaRPr>
          </a:p>
        </p:txBody>
      </p:sp>
      <p:cxnSp>
        <p:nvCxnSpPr>
          <p:cNvPr id="11" name="Straight Arrow Connector 10"/>
          <p:cNvCxnSpPr>
            <a:endCxn id="27" idx="0"/>
          </p:cNvCxnSpPr>
          <p:nvPr/>
        </p:nvCxnSpPr>
        <p:spPr>
          <a:xfrm flipV="1">
            <a:off x="2736304" y="2556272"/>
            <a:ext cx="938923" cy="1080120"/>
          </a:xfrm>
          <a:prstGeom prst="straightConnector1">
            <a:avLst/>
          </a:prstGeom>
          <a:ln w="50800">
            <a:solidFill>
              <a:srgbClr val="FF339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 flipH="1">
            <a:off x="3203848" y="2924944"/>
            <a:ext cx="8602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>
                <a:solidFill>
                  <a:srgbClr val="FF3399"/>
                </a:solidFill>
              </a:rPr>
              <a:t>H0:1</a:t>
            </a:r>
            <a:r>
              <a:rPr lang="en-US" b="1" dirty="0" smtClean="0">
                <a:solidFill>
                  <a:srgbClr val="FF3399"/>
                </a:solidFill>
              </a:rPr>
              <a:t>%</a:t>
            </a:r>
            <a:r>
              <a:rPr lang="en-US" b="1" dirty="0" smtClean="0">
                <a:solidFill>
                  <a:srgbClr val="FC9EE1"/>
                </a:solidFill>
              </a:rPr>
              <a:t> </a:t>
            </a:r>
            <a:endParaRPr lang="en-US" b="1" dirty="0">
              <a:solidFill>
                <a:srgbClr val="FC9EE1"/>
              </a:solidFill>
            </a:endParaRPr>
          </a:p>
        </p:txBody>
      </p:sp>
      <p:cxnSp>
        <p:nvCxnSpPr>
          <p:cNvPr id="13" name="Straight Arrow Connector 12"/>
          <p:cNvCxnSpPr/>
          <p:nvPr/>
        </p:nvCxnSpPr>
        <p:spPr>
          <a:xfrm flipV="1">
            <a:off x="3301320" y="2863056"/>
            <a:ext cx="937147" cy="780956"/>
          </a:xfrm>
          <a:prstGeom prst="straightConnector1">
            <a:avLst/>
          </a:prstGeom>
          <a:ln w="127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 flipH="1">
            <a:off x="3419872" y="3356992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B050"/>
                </a:solidFill>
              </a:rPr>
              <a:t>H-</a:t>
            </a:r>
            <a:endParaRPr lang="en-US" b="1" dirty="0">
              <a:solidFill>
                <a:srgbClr val="00B050"/>
              </a:solidFill>
            </a:endParaRPr>
          </a:p>
        </p:txBody>
      </p:sp>
      <p:pic>
        <p:nvPicPr>
          <p:cNvPr id="15" name="Content Placeholder 3" descr="Strip_DMU-section_1ring_2.png"/>
          <p:cNvPicPr>
            <a:picLocks noChangeAspect="1"/>
          </p:cNvPicPr>
          <p:nvPr/>
        </p:nvPicPr>
        <p:blipFill>
          <a:blip r:embed="rId2" cstate="print"/>
          <a:srcRect l="51304" r="15305" b="67066"/>
          <a:stretch>
            <a:fillRect/>
          </a:stretch>
        </p:blipFill>
        <p:spPr>
          <a:xfrm>
            <a:off x="48005" y="3636392"/>
            <a:ext cx="4128459" cy="3096344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6" name="Oval 15"/>
          <p:cNvSpPr/>
          <p:nvPr/>
        </p:nvSpPr>
        <p:spPr>
          <a:xfrm rot="20403849">
            <a:off x="3536893" y="2314723"/>
            <a:ext cx="360040" cy="360040"/>
          </a:xfrm>
          <a:prstGeom prst="ellipse">
            <a:avLst/>
          </a:prstGeom>
          <a:solidFill>
            <a:schemeClr val="accent2"/>
          </a:solidFill>
          <a:ln>
            <a:solidFill>
              <a:schemeClr val="accent2"/>
            </a:solidFill>
          </a:ln>
          <a:scene3d>
            <a:camera prst="isometricLeftDown"/>
            <a:lightRig rig="threePt" dir="t"/>
          </a:scene3d>
          <a:sp3d extrusionH="76200" contourW="12700">
            <a:bevelT w="0" h="0"/>
            <a:bevelB w="0" h="0"/>
            <a:extrusionClr>
              <a:schemeClr val="accent2"/>
            </a:extrusionClr>
            <a:contourClr>
              <a:schemeClr val="accent2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/>
          <p:cNvSpPr/>
          <p:nvPr/>
        </p:nvSpPr>
        <p:spPr>
          <a:xfrm rot="20403849">
            <a:off x="4341895" y="2424378"/>
            <a:ext cx="360040" cy="360040"/>
          </a:xfrm>
          <a:prstGeom prst="ellipse">
            <a:avLst/>
          </a:prstGeom>
          <a:solidFill>
            <a:schemeClr val="accent2"/>
          </a:solidFill>
          <a:ln>
            <a:solidFill>
              <a:schemeClr val="accent2"/>
            </a:solidFill>
          </a:ln>
          <a:scene3d>
            <a:camera prst="isometricLeftDown"/>
            <a:lightRig rig="threePt" dir="t"/>
          </a:scene3d>
          <a:sp3d extrusionH="76200" contourW="12700">
            <a:bevelT w="0" h="0"/>
            <a:bevelB w="0" h="0"/>
            <a:extrusionClr>
              <a:schemeClr val="accent2"/>
            </a:extrusionClr>
            <a:contourClr>
              <a:schemeClr val="accent2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 flipH="1">
            <a:off x="3875092" y="1672372"/>
            <a:ext cx="8640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i="1" dirty="0" smtClean="0"/>
              <a:t>Dump</a:t>
            </a:r>
          </a:p>
          <a:p>
            <a:pPr algn="ctr"/>
            <a:r>
              <a:rPr lang="en-US" b="1" i="1" dirty="0" smtClean="0"/>
              <a:t>H</a:t>
            </a:r>
            <a:r>
              <a:rPr lang="en-US" b="1" i="1" baseline="30000" dirty="0" smtClean="0"/>
              <a:t>0</a:t>
            </a:r>
            <a:r>
              <a:rPr lang="en-US" b="1" i="1" dirty="0" smtClean="0"/>
              <a:t>/H</a:t>
            </a:r>
            <a:r>
              <a:rPr lang="en-US" b="1" i="1" baseline="30000" dirty="0" smtClean="0"/>
              <a:t>-</a:t>
            </a:r>
            <a:endParaRPr lang="en-US" b="1" i="1" baseline="30000" dirty="0"/>
          </a:p>
        </p:txBody>
      </p:sp>
      <p:cxnSp>
        <p:nvCxnSpPr>
          <p:cNvPr id="19" name="Straight Arrow Connector 18"/>
          <p:cNvCxnSpPr/>
          <p:nvPr/>
        </p:nvCxnSpPr>
        <p:spPr>
          <a:xfrm>
            <a:off x="3774331" y="3051036"/>
            <a:ext cx="108012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>
            <a:endCxn id="16" idx="4"/>
          </p:cNvCxnSpPr>
          <p:nvPr/>
        </p:nvCxnSpPr>
        <p:spPr>
          <a:xfrm rot="5400000" flipH="1" flipV="1">
            <a:off x="3582782" y="2855525"/>
            <a:ext cx="387061" cy="396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rot="5400000">
            <a:off x="4500500" y="2799008"/>
            <a:ext cx="7200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>
            <a:off x="4536504" y="2835012"/>
            <a:ext cx="1152128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Oval 22"/>
          <p:cNvSpPr/>
          <p:nvPr/>
        </p:nvSpPr>
        <p:spPr>
          <a:xfrm>
            <a:off x="5040560" y="2690996"/>
            <a:ext cx="288032" cy="288032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A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4" name="Oval 23"/>
          <p:cNvSpPr/>
          <p:nvPr/>
        </p:nvSpPr>
        <p:spPr>
          <a:xfrm>
            <a:off x="4278387" y="2915404"/>
            <a:ext cx="288032" cy="288032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A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152128" y="3564384"/>
            <a:ext cx="7360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BSW3</a:t>
            </a:r>
            <a:endParaRPr lang="en-US" dirty="0"/>
          </a:p>
        </p:txBody>
      </p:sp>
      <p:sp>
        <p:nvSpPr>
          <p:cNvPr id="26" name="TextBox 25"/>
          <p:cNvSpPr txBox="1"/>
          <p:nvPr/>
        </p:nvSpPr>
        <p:spPr>
          <a:xfrm>
            <a:off x="0" y="5292576"/>
            <a:ext cx="7360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BSW2</a:t>
            </a:r>
            <a:endParaRPr lang="en-US" dirty="0"/>
          </a:p>
        </p:txBody>
      </p:sp>
      <p:sp>
        <p:nvSpPr>
          <p:cNvPr id="27" name="TextBox 26"/>
          <p:cNvSpPr txBox="1"/>
          <p:nvPr/>
        </p:nvSpPr>
        <p:spPr>
          <a:xfrm>
            <a:off x="3528392" y="2556272"/>
            <a:ext cx="29367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e</a:t>
            </a:r>
            <a:r>
              <a:rPr lang="en-US" sz="1200" baseline="30000" dirty="0" smtClean="0"/>
              <a:t>-</a:t>
            </a:r>
            <a:endParaRPr lang="en-US" sz="1200" baseline="30000" dirty="0"/>
          </a:p>
        </p:txBody>
      </p:sp>
      <p:sp>
        <p:nvSpPr>
          <p:cNvPr id="28" name="TextBox 27"/>
          <p:cNvSpPr txBox="1"/>
          <p:nvPr/>
        </p:nvSpPr>
        <p:spPr>
          <a:xfrm>
            <a:off x="4176464" y="2628280"/>
            <a:ext cx="38664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2e</a:t>
            </a:r>
            <a:r>
              <a:rPr lang="en-US" sz="1200" baseline="30000" dirty="0" smtClean="0"/>
              <a:t>-</a:t>
            </a:r>
            <a:endParaRPr lang="en-US" sz="1200" baseline="30000" dirty="0"/>
          </a:p>
        </p:txBody>
      </p:sp>
      <p:sp>
        <p:nvSpPr>
          <p:cNvPr id="29" name="TextBox 28"/>
          <p:cNvSpPr txBox="1"/>
          <p:nvPr/>
        </p:nvSpPr>
        <p:spPr>
          <a:xfrm>
            <a:off x="5804520" y="2634789"/>
            <a:ext cx="326544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 smtClean="0"/>
              <a:t>Ratio H</a:t>
            </a:r>
            <a:r>
              <a:rPr lang="en-US" b="1" i="1" baseline="30000" dirty="0" smtClean="0"/>
              <a:t>0</a:t>
            </a:r>
            <a:r>
              <a:rPr lang="en-US" b="1" i="1" dirty="0" smtClean="0"/>
              <a:t>/H</a:t>
            </a:r>
            <a:r>
              <a:rPr lang="en-US" b="1" i="1" baseline="30000" dirty="0" smtClean="0"/>
              <a:t>-</a:t>
            </a:r>
            <a:r>
              <a:rPr lang="en-US" b="1" i="1" dirty="0" smtClean="0"/>
              <a:t> = 10</a:t>
            </a:r>
            <a:r>
              <a:rPr lang="en-US" b="1" i="1" baseline="30000" dirty="0" smtClean="0"/>
              <a:t>4</a:t>
            </a:r>
          </a:p>
          <a:p>
            <a:r>
              <a:rPr lang="en-US" b="1" i="1" dirty="0" smtClean="0"/>
              <a:t>2 acquisition channels needed  ?</a:t>
            </a:r>
            <a:endParaRPr lang="en-US" b="1" i="1" dirty="0"/>
          </a:p>
        </p:txBody>
      </p:sp>
      <p:sp>
        <p:nvSpPr>
          <p:cNvPr id="30" name="Right Arrow 29"/>
          <p:cNvSpPr/>
          <p:nvPr/>
        </p:nvSpPr>
        <p:spPr>
          <a:xfrm rot="18148571">
            <a:off x="1677730" y="2771201"/>
            <a:ext cx="1923343" cy="449580"/>
          </a:xfrm>
          <a:prstGeom prst="rightArrow">
            <a:avLst>
              <a:gd name="adj1" fmla="val 50000"/>
              <a:gd name="adj2" fmla="val 85358"/>
            </a:avLst>
          </a:prstGeom>
          <a:solidFill>
            <a:srgbClr val="8994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1" name="Picture 2" descr="BCT"/>
          <p:cNvPicPr>
            <a:picLocks noChangeAspect="1" noChangeArrowheads="1"/>
          </p:cNvPicPr>
          <p:nvPr/>
        </p:nvPicPr>
        <p:blipFill>
          <a:blip r:embed="rId3" cstate="print"/>
          <a:srcRect l="4500" r="47937" b="64618"/>
          <a:stretch>
            <a:fillRect/>
          </a:stretch>
        </p:blipFill>
        <p:spPr bwMode="auto">
          <a:xfrm>
            <a:off x="4181461" y="4316730"/>
            <a:ext cx="4848239" cy="25412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" name="TextBox 31"/>
          <p:cNvSpPr txBox="1"/>
          <p:nvPr/>
        </p:nvSpPr>
        <p:spPr>
          <a:xfrm>
            <a:off x="5796136" y="3717032"/>
            <a:ext cx="298831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i="1" dirty="0" smtClean="0">
                <a:solidFill>
                  <a:srgbClr val="FF0000"/>
                </a:solidFill>
              </a:rPr>
              <a:t>Cross section of the </a:t>
            </a:r>
            <a:r>
              <a:rPr lang="en-US" sz="1600" b="1" i="1" dirty="0" err="1" smtClean="0">
                <a:solidFill>
                  <a:srgbClr val="FF0000"/>
                </a:solidFill>
              </a:rPr>
              <a:t>H0</a:t>
            </a:r>
            <a:r>
              <a:rPr lang="en-US" sz="1600" b="1" i="1" dirty="0" smtClean="0">
                <a:solidFill>
                  <a:srgbClr val="FF0000"/>
                </a:solidFill>
              </a:rPr>
              <a:t>/H- dump:</a:t>
            </a:r>
          </a:p>
          <a:p>
            <a:pPr algn="ctr"/>
            <a:r>
              <a:rPr lang="en-US" sz="1600" b="1" i="1" dirty="0" smtClean="0">
                <a:solidFill>
                  <a:srgbClr val="FF0000"/>
                </a:solidFill>
              </a:rPr>
              <a:t>Foil size and position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2195736" y="1700808"/>
            <a:ext cx="7360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BSW4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Faraday Cup for </a:t>
            </a:r>
            <a:r>
              <a:rPr lang="en-US" dirty="0" err="1" smtClean="0"/>
              <a:t>H0</a:t>
            </a:r>
            <a:r>
              <a:rPr lang="en-US" dirty="0" smtClean="0"/>
              <a:t>/H- meas.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09/11/2011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3CD561A-27E9-4FF6-8AFA-28C895031796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Review on PSB 160 MeV H</a:t>
            </a:r>
            <a:r>
              <a:rPr lang="en-GB" baseline="30000" smtClean="0"/>
              <a:t>-</a:t>
            </a:r>
            <a:r>
              <a:rPr lang="en-GB" smtClean="0"/>
              <a:t> Injection </a:t>
            </a:r>
            <a:endParaRPr lang="en-GB" dirty="0" smtClean="0"/>
          </a:p>
        </p:txBody>
      </p:sp>
      <p:sp>
        <p:nvSpPr>
          <p:cNvPr id="7" name="Rectangle 6"/>
          <p:cNvSpPr/>
          <p:nvPr/>
        </p:nvSpPr>
        <p:spPr>
          <a:xfrm>
            <a:off x="323528" y="2204864"/>
            <a:ext cx="6984776" cy="312514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395536" y="1196752"/>
            <a:ext cx="828298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 smtClean="0">
                <a:solidFill>
                  <a:srgbClr val="FF0000"/>
                </a:solidFill>
              </a:rPr>
              <a:t>Foil material</a:t>
            </a:r>
            <a:r>
              <a:rPr lang="en-US" sz="1600" dirty="0" smtClean="0">
                <a:solidFill>
                  <a:schemeClr val="accent1"/>
                </a:solidFill>
              </a:rPr>
              <a:t>: </a:t>
            </a:r>
            <a:r>
              <a:rPr lang="en-US" sz="1600" dirty="0" smtClean="0">
                <a:solidFill>
                  <a:schemeClr val="tx2"/>
                </a:solidFill>
              </a:rPr>
              <a:t>Aluminum and Titanium are good candidates: </a:t>
            </a:r>
          </a:p>
          <a:p>
            <a:r>
              <a:rPr lang="en-US" sz="1600" dirty="0" smtClean="0">
                <a:solidFill>
                  <a:schemeClr val="tx2"/>
                </a:solidFill>
              </a:rPr>
              <a:t>	</a:t>
            </a:r>
            <a:r>
              <a:rPr lang="en-US" sz="1600" b="1" dirty="0" smtClean="0">
                <a:solidFill>
                  <a:schemeClr val="tx2"/>
                </a:solidFill>
              </a:rPr>
              <a:t>*</a:t>
            </a:r>
            <a:r>
              <a:rPr lang="en-US" sz="1600" dirty="0" smtClean="0">
                <a:solidFill>
                  <a:schemeClr val="tx2"/>
                </a:solidFill>
              </a:rPr>
              <a:t>Negligible thermal load : </a:t>
            </a:r>
            <a:r>
              <a:rPr lang="en-US" sz="1600" dirty="0" smtClean="0">
                <a:solidFill>
                  <a:schemeClr val="tx2"/>
                </a:solidFill>
                <a:sym typeface="Symbol"/>
              </a:rPr>
              <a:t>full pulse of </a:t>
            </a:r>
            <a:r>
              <a:rPr lang="en-US" sz="1600" dirty="0" err="1" smtClean="0">
                <a:solidFill>
                  <a:schemeClr val="tx2"/>
                </a:solidFill>
                <a:sym typeface="Symbol"/>
              </a:rPr>
              <a:t>40mA</a:t>
            </a:r>
            <a:r>
              <a:rPr lang="en-US" sz="1600" dirty="0" smtClean="0">
                <a:solidFill>
                  <a:schemeClr val="tx2"/>
                </a:solidFill>
                <a:sym typeface="Symbol"/>
              </a:rPr>
              <a:t>, </a:t>
            </a:r>
            <a:r>
              <a:rPr lang="en-US" sz="1600" dirty="0" err="1" smtClean="0">
                <a:solidFill>
                  <a:schemeClr val="tx2"/>
                </a:solidFill>
                <a:sym typeface="Symbol"/>
              </a:rPr>
              <a:t>100s</a:t>
            </a:r>
            <a:r>
              <a:rPr lang="en-US" sz="1600" dirty="0" smtClean="0">
                <a:solidFill>
                  <a:schemeClr val="tx2"/>
                </a:solidFill>
                <a:sym typeface="Symbol"/>
              </a:rPr>
              <a:t> </a:t>
            </a:r>
            <a:r>
              <a:rPr lang="en-US" sz="1600" b="1" dirty="0" smtClean="0">
                <a:solidFill>
                  <a:srgbClr val="00B050"/>
                </a:solidFill>
                <a:sym typeface="Symbol"/>
              </a:rPr>
              <a:t>T = </a:t>
            </a:r>
            <a:r>
              <a:rPr lang="en-US" sz="1600" b="1" dirty="0" err="1" smtClean="0">
                <a:solidFill>
                  <a:srgbClr val="00B050"/>
                </a:solidFill>
                <a:sym typeface="Symbol"/>
              </a:rPr>
              <a:t>50K</a:t>
            </a:r>
            <a:r>
              <a:rPr lang="en-US" sz="1600" b="1" dirty="0" smtClean="0">
                <a:solidFill>
                  <a:srgbClr val="00B050"/>
                </a:solidFill>
                <a:sym typeface="Symbol"/>
              </a:rPr>
              <a:t> for Al,</a:t>
            </a:r>
          </a:p>
          <a:p>
            <a:r>
              <a:rPr lang="en-US" sz="1600" b="1" dirty="0" smtClean="0">
                <a:solidFill>
                  <a:srgbClr val="00B050"/>
                </a:solidFill>
                <a:sym typeface="Symbol"/>
              </a:rPr>
              <a:t>                                                                                                                  T = </a:t>
            </a:r>
            <a:r>
              <a:rPr lang="en-US" sz="1600" b="1" dirty="0" err="1" smtClean="0">
                <a:solidFill>
                  <a:srgbClr val="00B050"/>
                </a:solidFill>
                <a:sym typeface="Symbol"/>
              </a:rPr>
              <a:t>80K</a:t>
            </a:r>
            <a:r>
              <a:rPr lang="en-US" sz="1600" b="1" dirty="0" smtClean="0">
                <a:solidFill>
                  <a:srgbClr val="00B050"/>
                </a:solidFill>
                <a:sym typeface="Symbol"/>
              </a:rPr>
              <a:t> for Ti</a:t>
            </a:r>
            <a:endParaRPr lang="en-US" sz="1600" b="1" dirty="0" smtClean="0">
              <a:solidFill>
                <a:srgbClr val="00B050"/>
              </a:solidFill>
            </a:endParaRPr>
          </a:p>
          <a:p>
            <a:r>
              <a:rPr lang="en-US" sz="1600" dirty="0" smtClean="0">
                <a:solidFill>
                  <a:schemeClr val="accent1"/>
                </a:solidFill>
              </a:rPr>
              <a:t>	</a:t>
            </a:r>
            <a:r>
              <a:rPr lang="en-US" sz="1600" b="1" dirty="0" smtClean="0">
                <a:solidFill>
                  <a:schemeClr val="accent1"/>
                </a:solidFill>
              </a:rPr>
              <a:t>*</a:t>
            </a:r>
            <a:r>
              <a:rPr lang="en-US" sz="1600" dirty="0" smtClean="0">
                <a:solidFill>
                  <a:schemeClr val="tx2"/>
                </a:solidFill>
              </a:rPr>
              <a:t>Favor low Z material                     </a:t>
            </a:r>
            <a:r>
              <a:rPr lang="en-US" sz="1600" dirty="0" smtClean="0">
                <a:solidFill>
                  <a:schemeClr val="tx2"/>
                </a:solidFill>
                <a:sym typeface="Symbol"/>
              </a:rPr>
              <a:t> lower </a:t>
            </a:r>
            <a:r>
              <a:rPr lang="en-US" sz="1600" dirty="0" smtClean="0">
                <a:solidFill>
                  <a:schemeClr val="tx2"/>
                </a:solidFill>
              </a:rPr>
              <a:t>yield of neutrons + </a:t>
            </a:r>
            <a:r>
              <a:rPr lang="en-US" sz="1600" dirty="0" smtClean="0">
                <a:solidFill>
                  <a:schemeClr val="tx2"/>
                </a:solidFill>
                <a:sym typeface="Symbol"/>
              </a:rPr>
              <a:t></a:t>
            </a:r>
            <a:r>
              <a:rPr lang="en-US" sz="1600" dirty="0" smtClean="0">
                <a:solidFill>
                  <a:schemeClr val="tx2"/>
                </a:solidFill>
              </a:rPr>
              <a:t> (</a:t>
            </a:r>
            <a:r>
              <a:rPr lang="en-US" sz="1600" dirty="0" err="1" smtClean="0">
                <a:solidFill>
                  <a:schemeClr val="tx2"/>
                </a:solidFill>
              </a:rPr>
              <a:t>FLUKA</a:t>
            </a:r>
            <a:r>
              <a:rPr lang="en-US" sz="1600" dirty="0" smtClean="0">
                <a:solidFill>
                  <a:schemeClr val="tx2"/>
                </a:solidFill>
              </a:rPr>
              <a:t> simulations)</a:t>
            </a:r>
          </a:p>
          <a:p>
            <a:r>
              <a:rPr lang="en-US" sz="1600" b="1" dirty="0" smtClean="0">
                <a:solidFill>
                  <a:schemeClr val="tx2"/>
                </a:solidFill>
              </a:rPr>
              <a:t>For mechanical reasons, a 0.5 to </a:t>
            </a:r>
            <a:r>
              <a:rPr lang="en-US" sz="1600" b="1" dirty="0" err="1" smtClean="0">
                <a:solidFill>
                  <a:schemeClr val="tx2"/>
                </a:solidFill>
              </a:rPr>
              <a:t>1mm</a:t>
            </a:r>
            <a:r>
              <a:rPr lang="en-US" sz="1600" b="1" dirty="0" smtClean="0">
                <a:solidFill>
                  <a:schemeClr val="tx2"/>
                </a:solidFill>
              </a:rPr>
              <a:t>-thin Aluminum foil is a good compromise</a:t>
            </a:r>
          </a:p>
          <a:p>
            <a:endParaRPr lang="en-US" sz="1600" dirty="0" smtClean="0">
              <a:solidFill>
                <a:schemeClr val="accent1"/>
              </a:solidFill>
            </a:endParaRPr>
          </a:p>
          <a:p>
            <a:r>
              <a:rPr lang="en-US" sz="1600" b="1" dirty="0" smtClean="0">
                <a:solidFill>
                  <a:srgbClr val="FF0000"/>
                </a:solidFill>
              </a:rPr>
              <a:t>Secondary electrons </a:t>
            </a:r>
            <a:r>
              <a:rPr lang="en-US" sz="1600" dirty="0" smtClean="0">
                <a:solidFill>
                  <a:schemeClr val="tx2"/>
                </a:solidFill>
              </a:rPr>
              <a:t>exiting  the foil and/or the dump</a:t>
            </a:r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72112" y="4878331"/>
            <a:ext cx="3027063" cy="18662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11" descr="psb_traj_0.bmp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450680" y="2689195"/>
            <a:ext cx="3043739" cy="1873296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5167894" y="2592114"/>
            <a:ext cx="3629520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0070C0"/>
                </a:solidFill>
              </a:rPr>
              <a:t>Secondary electrons trajectories with </a:t>
            </a:r>
            <a:r>
              <a:rPr lang="en-US" sz="1400" b="1" dirty="0" err="1" smtClean="0">
                <a:solidFill>
                  <a:srgbClr val="0070C0"/>
                </a:solidFill>
              </a:rPr>
              <a:t>V</a:t>
            </a:r>
            <a:r>
              <a:rPr lang="en-US" sz="1400" b="1" baseline="-25000" dirty="0" err="1" smtClean="0">
                <a:solidFill>
                  <a:srgbClr val="0070C0"/>
                </a:solidFill>
              </a:rPr>
              <a:t>bias</a:t>
            </a:r>
            <a:r>
              <a:rPr lang="en-US" sz="1400" b="1" dirty="0" smtClean="0">
                <a:solidFill>
                  <a:srgbClr val="0070C0"/>
                </a:solidFill>
              </a:rPr>
              <a:t>= </a:t>
            </a:r>
            <a:r>
              <a:rPr lang="en-US" sz="1400" b="1" dirty="0" err="1" smtClean="0">
                <a:solidFill>
                  <a:srgbClr val="0070C0"/>
                </a:solidFill>
              </a:rPr>
              <a:t>0V</a:t>
            </a:r>
            <a:endParaRPr lang="en-US" sz="1400" b="1" dirty="0">
              <a:solidFill>
                <a:srgbClr val="0070C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036228" y="4685573"/>
            <a:ext cx="3770584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0070C0"/>
                </a:solidFill>
              </a:rPr>
              <a:t>Secondary electrons trajectories with </a:t>
            </a:r>
            <a:r>
              <a:rPr lang="en-US" sz="1400" b="1" dirty="0" err="1" smtClean="0">
                <a:solidFill>
                  <a:srgbClr val="0070C0"/>
                </a:solidFill>
              </a:rPr>
              <a:t>V</a:t>
            </a:r>
            <a:r>
              <a:rPr lang="en-US" sz="1400" b="1" baseline="-25000" dirty="0" err="1" smtClean="0">
                <a:solidFill>
                  <a:srgbClr val="0070C0"/>
                </a:solidFill>
              </a:rPr>
              <a:t>bias</a:t>
            </a:r>
            <a:r>
              <a:rPr lang="en-US" sz="1400" b="1" dirty="0" smtClean="0">
                <a:solidFill>
                  <a:srgbClr val="0070C0"/>
                </a:solidFill>
              </a:rPr>
              <a:t>= -</a:t>
            </a:r>
            <a:r>
              <a:rPr lang="en-US" sz="1400" b="1" dirty="0" err="1" smtClean="0">
                <a:solidFill>
                  <a:srgbClr val="0070C0"/>
                </a:solidFill>
              </a:rPr>
              <a:t>1kV</a:t>
            </a:r>
            <a:endParaRPr lang="en-US" sz="1400" b="1" dirty="0">
              <a:solidFill>
                <a:srgbClr val="0070C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95536" y="5157192"/>
            <a:ext cx="4948086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chemeClr val="tx2"/>
                </a:solidFill>
              </a:rPr>
              <a:t>Suppression of the  secondary e- with 2 polarization rings</a:t>
            </a:r>
          </a:p>
          <a:p>
            <a:endParaRPr lang="en-US" sz="1600" b="1" dirty="0" smtClean="0">
              <a:solidFill>
                <a:schemeClr val="tx2"/>
              </a:solidFill>
              <a:sym typeface="Symbol"/>
            </a:endParaRPr>
          </a:p>
          <a:p>
            <a:pPr>
              <a:buFont typeface="Symbol"/>
              <a:buChar char="d"/>
            </a:pPr>
            <a:r>
              <a:rPr lang="en-US" sz="1600" dirty="0" smtClean="0">
                <a:solidFill>
                  <a:schemeClr val="tx2"/>
                </a:solidFill>
                <a:sym typeface="Symbol"/>
              </a:rPr>
              <a:t> electrons [</a:t>
            </a:r>
            <a:r>
              <a:rPr lang="en-US" sz="1600" dirty="0" err="1" smtClean="0">
                <a:solidFill>
                  <a:schemeClr val="tx2"/>
                </a:solidFill>
                <a:sym typeface="Symbol"/>
              </a:rPr>
              <a:t>keV-1MeV</a:t>
            </a:r>
            <a:r>
              <a:rPr lang="en-US" sz="1600" dirty="0" smtClean="0">
                <a:solidFill>
                  <a:schemeClr val="tx2"/>
                </a:solidFill>
                <a:sym typeface="Symbol"/>
              </a:rPr>
              <a:t>] are neglected : ~1%</a:t>
            </a:r>
            <a:endParaRPr lang="en-US" sz="1600" dirty="0" smtClean="0">
              <a:solidFill>
                <a:schemeClr val="tx2"/>
              </a:solidFill>
            </a:endParaRPr>
          </a:p>
          <a:p>
            <a:pPr>
              <a:buFont typeface="Symbol"/>
              <a:buChar char="d"/>
            </a:pPr>
            <a:endParaRPr lang="en-US" sz="1600" dirty="0" smtClean="0">
              <a:solidFill>
                <a:schemeClr val="tx2"/>
              </a:solidFill>
            </a:endParaRPr>
          </a:p>
          <a:p>
            <a:r>
              <a:rPr lang="en-US" sz="1600" dirty="0" smtClean="0">
                <a:solidFill>
                  <a:schemeClr val="tx2"/>
                </a:solidFill>
              </a:rPr>
              <a:t>Compact design: 30 mm from the first ring to the dump</a:t>
            </a:r>
          </a:p>
        </p:txBody>
      </p:sp>
      <p:cxnSp>
        <p:nvCxnSpPr>
          <p:cNvPr id="16" name="Straight Arrow Connector 15"/>
          <p:cNvCxnSpPr/>
          <p:nvPr/>
        </p:nvCxnSpPr>
        <p:spPr>
          <a:xfrm flipH="1">
            <a:off x="6121564" y="6573065"/>
            <a:ext cx="896145" cy="0"/>
          </a:xfrm>
          <a:prstGeom prst="straightConnector1">
            <a:avLst/>
          </a:prstGeom>
          <a:ln w="254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6228184" y="6222861"/>
            <a:ext cx="58862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i="1" dirty="0" err="1" smtClean="0">
                <a:solidFill>
                  <a:srgbClr val="FF0000"/>
                </a:solidFill>
              </a:rPr>
              <a:t>30mm</a:t>
            </a:r>
            <a:endParaRPr lang="en-US" sz="1200" b="1" i="1" dirty="0" smtClean="0">
              <a:solidFill>
                <a:srgbClr val="FF0000"/>
              </a:solidFill>
            </a:endParaRPr>
          </a:p>
        </p:txBody>
      </p:sp>
      <p:pic>
        <p:nvPicPr>
          <p:cNvPr id="18" name="Picture 17" descr="currentmonitor2.bmp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657226" y="2995611"/>
            <a:ext cx="4014787" cy="1983581"/>
          </a:xfrm>
          <a:prstGeom prst="rect">
            <a:avLst/>
          </a:prstGeom>
        </p:spPr>
      </p:pic>
      <p:grpSp>
        <p:nvGrpSpPr>
          <p:cNvPr id="24" name="Group 23"/>
          <p:cNvGrpSpPr/>
          <p:nvPr/>
        </p:nvGrpSpPr>
        <p:grpSpPr>
          <a:xfrm>
            <a:off x="6119812" y="2931320"/>
            <a:ext cx="674444" cy="1481138"/>
            <a:chOff x="6119812" y="2931320"/>
            <a:chExt cx="674444" cy="1481138"/>
          </a:xfrm>
        </p:grpSpPr>
        <p:sp>
          <p:nvSpPr>
            <p:cNvPr id="21" name="Rectangle 20"/>
            <p:cNvSpPr/>
            <p:nvPr/>
          </p:nvSpPr>
          <p:spPr>
            <a:xfrm>
              <a:off x="6119812" y="2940845"/>
              <a:ext cx="45793" cy="1460548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Rectangle 21"/>
            <p:cNvSpPr/>
            <p:nvPr/>
          </p:nvSpPr>
          <p:spPr>
            <a:xfrm>
              <a:off x="6417543" y="2931320"/>
              <a:ext cx="47552" cy="1481138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Rectangle 22"/>
            <p:cNvSpPr/>
            <p:nvPr/>
          </p:nvSpPr>
          <p:spPr>
            <a:xfrm>
              <a:off x="6748537" y="2938463"/>
              <a:ext cx="45719" cy="146208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6" dur="500"/>
                                        <p:tgtEl>
                                          <p:spTgt spid="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cern.ch\dfs\Users\w\wetering\Public\review\Injection region-2.jpg"/>
          <p:cNvPicPr>
            <a:picLocks noChangeAspect="1" noChangeArrowheads="1"/>
          </p:cNvPicPr>
          <p:nvPr/>
        </p:nvPicPr>
        <p:blipFill>
          <a:blip r:embed="rId2" cstate="print"/>
          <a:srcRect l="10977" r="14926"/>
          <a:stretch>
            <a:fillRect/>
          </a:stretch>
        </p:blipFill>
        <p:spPr bwMode="auto">
          <a:xfrm>
            <a:off x="4679504" y="3068960"/>
            <a:ext cx="4464496" cy="3419809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7958" y="1464174"/>
            <a:ext cx="8229600" cy="4966855"/>
          </a:xfrm>
        </p:spPr>
        <p:txBody>
          <a:bodyPr>
            <a:normAutofit fontScale="62500" lnSpcReduction="20000"/>
          </a:bodyPr>
          <a:lstStyle/>
          <a:p>
            <a:pPr marL="361950" lvl="1">
              <a:buFont typeface="Arial" pitchFamily="34" charset="0"/>
              <a:buChar char="•"/>
            </a:pPr>
            <a:r>
              <a:rPr lang="en-US" b="1" dirty="0" smtClean="0">
                <a:solidFill>
                  <a:schemeClr val="accent1"/>
                </a:solidFill>
              </a:rPr>
              <a:t>Introduction</a:t>
            </a:r>
          </a:p>
          <a:p>
            <a:pPr marL="361950" lvl="1">
              <a:buFont typeface="Arial" pitchFamily="34" charset="0"/>
              <a:buChar char="•"/>
            </a:pPr>
            <a:endParaRPr lang="en-US" b="1" dirty="0" smtClean="0">
              <a:solidFill>
                <a:schemeClr val="accent1"/>
              </a:solidFill>
            </a:endParaRPr>
          </a:p>
          <a:p>
            <a:pPr marL="361950" lvl="1">
              <a:buFont typeface="Arial" pitchFamily="34" charset="0"/>
              <a:buChar char="•"/>
            </a:pPr>
            <a:r>
              <a:rPr lang="en-US" b="1" dirty="0" err="1" smtClean="0">
                <a:solidFill>
                  <a:schemeClr val="accent1"/>
                </a:solidFill>
              </a:rPr>
              <a:t>Intrumentations</a:t>
            </a:r>
            <a:r>
              <a:rPr lang="en-US" b="1" dirty="0" smtClean="0">
                <a:solidFill>
                  <a:schemeClr val="accent1"/>
                </a:solidFill>
              </a:rPr>
              <a:t> at  stripping foil </a:t>
            </a:r>
            <a:r>
              <a:rPr lang="en-US" dirty="0" smtClean="0">
                <a:solidFill>
                  <a:schemeClr val="accent1"/>
                </a:solidFill>
              </a:rPr>
              <a:t>: </a:t>
            </a:r>
          </a:p>
          <a:p>
            <a:pPr marL="819150" lvl="2"/>
            <a:r>
              <a:rPr lang="en-US" dirty="0" smtClean="0">
                <a:solidFill>
                  <a:schemeClr val="accent1"/>
                </a:solidFill>
              </a:rPr>
              <a:t>Beam profile</a:t>
            </a:r>
          </a:p>
          <a:p>
            <a:pPr marL="819150" lvl="2"/>
            <a:r>
              <a:rPr lang="en-US" dirty="0" smtClean="0">
                <a:solidFill>
                  <a:schemeClr val="accent1"/>
                </a:solidFill>
              </a:rPr>
              <a:t>Visual inspection</a:t>
            </a:r>
          </a:p>
          <a:p>
            <a:pPr marL="819150" lvl="2"/>
            <a:endParaRPr lang="en-US" dirty="0" smtClean="0">
              <a:solidFill>
                <a:schemeClr val="accent1"/>
              </a:solidFill>
            </a:endParaRPr>
          </a:p>
          <a:p>
            <a:pPr marL="361950" lvl="1">
              <a:buFont typeface="Arial" pitchFamily="34" charset="0"/>
              <a:buChar char="•"/>
            </a:pPr>
            <a:r>
              <a:rPr lang="en-US" b="1" dirty="0" smtClean="0">
                <a:solidFill>
                  <a:schemeClr val="accent1"/>
                </a:solidFill>
              </a:rPr>
              <a:t>Instrumentation in front of the injection dump </a:t>
            </a:r>
            <a:r>
              <a:rPr lang="en-US" dirty="0" smtClean="0">
                <a:solidFill>
                  <a:schemeClr val="accent1"/>
                </a:solidFill>
              </a:rPr>
              <a:t>:</a:t>
            </a:r>
          </a:p>
          <a:p>
            <a:pPr marL="819150" lvl="2"/>
            <a:r>
              <a:rPr lang="en-US" dirty="0" err="1" smtClean="0">
                <a:solidFill>
                  <a:schemeClr val="accent1"/>
                </a:solidFill>
              </a:rPr>
              <a:t>H0</a:t>
            </a:r>
            <a:r>
              <a:rPr lang="en-US" dirty="0" smtClean="0">
                <a:solidFill>
                  <a:schemeClr val="accent1"/>
                </a:solidFill>
              </a:rPr>
              <a:t>/H- population measurement</a:t>
            </a:r>
          </a:p>
          <a:p>
            <a:pPr marL="819150" lvl="2">
              <a:buNone/>
            </a:pPr>
            <a:r>
              <a:rPr lang="en-US" dirty="0" smtClean="0">
                <a:solidFill>
                  <a:schemeClr val="accent1"/>
                </a:solidFill>
              </a:rPr>
              <a:t>	</a:t>
            </a:r>
          </a:p>
          <a:p>
            <a:pPr marL="361950" lvl="2"/>
            <a:r>
              <a:rPr lang="en-US" sz="2900" b="1" dirty="0" smtClean="0">
                <a:solidFill>
                  <a:schemeClr val="accent1"/>
                </a:solidFill>
              </a:rPr>
              <a:t>Beam Loss Monitors</a:t>
            </a:r>
          </a:p>
          <a:p>
            <a:pPr marL="361950" lvl="2"/>
            <a:endParaRPr lang="en-US" b="1" dirty="0" smtClean="0">
              <a:solidFill>
                <a:schemeClr val="accent1"/>
              </a:solidFill>
            </a:endParaRPr>
          </a:p>
          <a:p>
            <a:pPr marL="361950" lvl="2"/>
            <a:r>
              <a:rPr lang="en-US" sz="2900" b="1" dirty="0" smtClean="0">
                <a:solidFill>
                  <a:schemeClr val="accent1"/>
                </a:solidFill>
              </a:rPr>
              <a:t>Injected beam matching and </a:t>
            </a:r>
            <a:r>
              <a:rPr lang="en-US" sz="2900" b="1" dirty="0" err="1" smtClean="0">
                <a:solidFill>
                  <a:schemeClr val="accent1"/>
                </a:solidFill>
              </a:rPr>
              <a:t>emittance</a:t>
            </a:r>
            <a:r>
              <a:rPr lang="en-US" sz="2900" b="1" dirty="0" smtClean="0">
                <a:solidFill>
                  <a:schemeClr val="accent1"/>
                </a:solidFill>
              </a:rPr>
              <a:t> monitor</a:t>
            </a:r>
          </a:p>
          <a:p>
            <a:pPr marL="819150" lvl="3">
              <a:buFont typeface="Arial" pitchFamily="34" charset="0"/>
              <a:buChar char="•"/>
            </a:pPr>
            <a:r>
              <a:rPr lang="en-US" sz="2300" dirty="0" smtClean="0">
                <a:solidFill>
                  <a:schemeClr val="accent1"/>
                </a:solidFill>
              </a:rPr>
              <a:t>Turn by turn transverse profiles measurements</a:t>
            </a:r>
          </a:p>
          <a:p>
            <a:pPr marL="819150" lvl="3">
              <a:buFont typeface="Arial" pitchFamily="34" charset="0"/>
              <a:buChar char="•"/>
            </a:pPr>
            <a:r>
              <a:rPr lang="en-US" sz="2300" dirty="0" smtClean="0">
                <a:solidFill>
                  <a:schemeClr val="accent1"/>
                </a:solidFill>
              </a:rPr>
              <a:t>Beam trajectories</a:t>
            </a:r>
          </a:p>
          <a:p>
            <a:pPr marL="361950" lvl="1">
              <a:buFont typeface="Arial" pitchFamily="34" charset="0"/>
              <a:buChar char="•"/>
            </a:pPr>
            <a:endParaRPr lang="en-US" b="1" dirty="0" smtClean="0">
              <a:solidFill>
                <a:schemeClr val="accent1"/>
              </a:solidFill>
            </a:endParaRPr>
          </a:p>
          <a:p>
            <a:pPr marL="361950" lvl="1">
              <a:buFont typeface="Arial" pitchFamily="34" charset="0"/>
              <a:buChar char="•"/>
            </a:pPr>
            <a:r>
              <a:rPr lang="en-US" b="1" dirty="0" smtClean="0">
                <a:solidFill>
                  <a:schemeClr val="accent1"/>
                </a:solidFill>
              </a:rPr>
              <a:t>Spare Policy</a:t>
            </a:r>
          </a:p>
          <a:p>
            <a:pPr marL="361950" lvl="1">
              <a:buFont typeface="Arial" pitchFamily="34" charset="0"/>
              <a:buChar char="•"/>
            </a:pPr>
            <a:endParaRPr lang="en-US" b="1" dirty="0" smtClean="0">
              <a:solidFill>
                <a:schemeClr val="accent1"/>
              </a:solidFill>
            </a:endParaRPr>
          </a:p>
          <a:p>
            <a:pPr marL="361950" lvl="1">
              <a:buFont typeface="Arial" pitchFamily="34" charset="0"/>
              <a:buChar char="•"/>
            </a:pPr>
            <a:r>
              <a:rPr lang="en-US" b="1" dirty="0" smtClean="0">
                <a:solidFill>
                  <a:schemeClr val="accent1"/>
                </a:solidFill>
              </a:rPr>
              <a:t>Summary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 smtClean="0"/>
              <a:t>09/11/2011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3CD561A-27E9-4FF6-8AFA-28C895031796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dirty="0" smtClean="0"/>
              <a:t>Review on </a:t>
            </a:r>
            <a:r>
              <a:rPr lang="en-GB" dirty="0" err="1" smtClean="0"/>
              <a:t>PSB</a:t>
            </a:r>
            <a:r>
              <a:rPr lang="en-GB" dirty="0" smtClean="0"/>
              <a:t> 160 </a:t>
            </a:r>
            <a:r>
              <a:rPr lang="en-GB" dirty="0" err="1" smtClean="0"/>
              <a:t>MeV</a:t>
            </a:r>
            <a:r>
              <a:rPr lang="en-GB" dirty="0" smtClean="0"/>
              <a:t> H</a:t>
            </a:r>
            <a:r>
              <a:rPr lang="en-GB" baseline="30000" dirty="0" smtClean="0"/>
              <a:t>-</a:t>
            </a:r>
            <a:r>
              <a:rPr lang="en-GB" dirty="0" smtClean="0"/>
              <a:t> Injection </a:t>
            </a:r>
          </a:p>
        </p:txBody>
      </p:sp>
      <p:sp>
        <p:nvSpPr>
          <p:cNvPr id="8" name="Rectangle 7"/>
          <p:cNvSpPr/>
          <p:nvPr/>
        </p:nvSpPr>
        <p:spPr>
          <a:xfrm>
            <a:off x="395536" y="1340767"/>
            <a:ext cx="5403850" cy="2294161"/>
          </a:xfrm>
          <a:prstGeom prst="rect">
            <a:avLst/>
          </a:prstGeom>
          <a:solidFill>
            <a:schemeClr val="bg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404353" y="4088350"/>
            <a:ext cx="4167647" cy="2108409"/>
          </a:xfrm>
          <a:prstGeom prst="rect">
            <a:avLst/>
          </a:prstGeom>
          <a:solidFill>
            <a:schemeClr val="bg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4549329" y="4201708"/>
            <a:ext cx="881022" cy="309838"/>
          </a:xfrm>
          <a:prstGeom prst="rect">
            <a:avLst/>
          </a:prstGeom>
          <a:solidFill>
            <a:schemeClr val="bg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Machine protection concerns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09/11/2011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3CD561A-27E9-4FF6-8AFA-28C895031796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Review on PSB 160 MeV H</a:t>
            </a:r>
            <a:r>
              <a:rPr lang="en-GB" baseline="30000" smtClean="0"/>
              <a:t>-</a:t>
            </a:r>
            <a:r>
              <a:rPr lang="en-GB" smtClean="0"/>
              <a:t> Injection </a:t>
            </a:r>
            <a:endParaRPr lang="en-GB" dirty="0" smtClean="0"/>
          </a:p>
        </p:txBody>
      </p:sp>
      <p:sp>
        <p:nvSpPr>
          <p:cNvPr id="8" name="Rectangle 7"/>
          <p:cNvSpPr/>
          <p:nvPr/>
        </p:nvSpPr>
        <p:spPr>
          <a:xfrm>
            <a:off x="220980" y="1412776"/>
            <a:ext cx="8709660" cy="1323439"/>
          </a:xfrm>
          <a:prstGeom prst="rect">
            <a:avLst/>
          </a:prstGeom>
          <a:ln w="34925">
            <a:solidFill>
              <a:schemeClr val="accent6">
                <a:lumMod val="60000"/>
                <a:lumOff val="40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en-US" sz="1600" i="1" u="sng" dirty="0" smtClean="0">
                <a:solidFill>
                  <a:schemeClr val="accent1"/>
                </a:solidFill>
              </a:rPr>
              <a:t>From recommendations found in specification papers</a:t>
            </a:r>
            <a:r>
              <a:rPr lang="en-US" sz="1600" dirty="0" smtClean="0">
                <a:solidFill>
                  <a:schemeClr val="accent1"/>
                </a:solidFill>
              </a:rPr>
              <a:t>:</a:t>
            </a:r>
          </a:p>
          <a:p>
            <a:pPr lvl="1">
              <a:buFontTx/>
              <a:buChar char="-"/>
            </a:pPr>
            <a:r>
              <a:rPr lang="en-US" sz="1600" dirty="0" smtClean="0">
                <a:solidFill>
                  <a:srgbClr val="0070C0"/>
                </a:solidFill>
              </a:rPr>
              <a:t>Region of injection bump : </a:t>
            </a:r>
            <a:r>
              <a:rPr lang="en-US" sz="1600" dirty="0" smtClean="0">
                <a:solidFill>
                  <a:srgbClr val="FF0000"/>
                </a:solidFill>
              </a:rPr>
              <a:t>CRITICAL</a:t>
            </a:r>
          </a:p>
          <a:p>
            <a:pPr lvl="1">
              <a:buFontTx/>
              <a:buChar char="-"/>
            </a:pPr>
            <a:r>
              <a:rPr lang="en-US" sz="1600" dirty="0" smtClean="0">
                <a:solidFill>
                  <a:srgbClr val="0070C0"/>
                </a:solidFill>
              </a:rPr>
              <a:t>Machine protection :  foil and </a:t>
            </a:r>
            <a:r>
              <a:rPr lang="en-US" sz="1600" dirty="0" err="1" smtClean="0">
                <a:solidFill>
                  <a:srgbClr val="0070C0"/>
                </a:solidFill>
              </a:rPr>
              <a:t>H0</a:t>
            </a:r>
            <a:r>
              <a:rPr lang="en-US" sz="1600" dirty="0" smtClean="0">
                <a:solidFill>
                  <a:srgbClr val="0070C0"/>
                </a:solidFill>
              </a:rPr>
              <a:t>/H- dumps dump designed for </a:t>
            </a:r>
            <a:r>
              <a:rPr lang="en-US" sz="1600" dirty="0" err="1" smtClean="0">
                <a:solidFill>
                  <a:srgbClr val="0070C0"/>
                </a:solidFill>
              </a:rPr>
              <a:t>1bad</a:t>
            </a:r>
            <a:r>
              <a:rPr lang="en-US" sz="1600" dirty="0" smtClean="0">
                <a:solidFill>
                  <a:srgbClr val="0070C0"/>
                </a:solidFill>
              </a:rPr>
              <a:t> pulse only : </a:t>
            </a:r>
            <a:r>
              <a:rPr lang="en-US" sz="1600" dirty="0" err="1" smtClean="0">
                <a:solidFill>
                  <a:srgbClr val="0070C0"/>
                </a:solidFill>
              </a:rPr>
              <a:t>2.5x10</a:t>
            </a:r>
            <a:r>
              <a:rPr lang="en-US" sz="1600" baseline="30000" dirty="0" err="1" smtClean="0">
                <a:solidFill>
                  <a:srgbClr val="0070C0"/>
                </a:solidFill>
              </a:rPr>
              <a:t>13</a:t>
            </a:r>
            <a:r>
              <a:rPr lang="en-US" sz="1600" dirty="0" smtClean="0">
                <a:solidFill>
                  <a:srgbClr val="0070C0"/>
                </a:solidFill>
              </a:rPr>
              <a:t> ,  500 J</a:t>
            </a:r>
          </a:p>
          <a:p>
            <a:pPr lvl="1">
              <a:buFontTx/>
              <a:buChar char="-"/>
            </a:pPr>
            <a:r>
              <a:rPr lang="en-US" sz="1600" dirty="0" smtClean="0">
                <a:solidFill>
                  <a:srgbClr val="0070C0"/>
                </a:solidFill>
              </a:rPr>
              <a:t>Monitor foil degradation</a:t>
            </a:r>
          </a:p>
          <a:p>
            <a:pPr lvl="1">
              <a:buFontTx/>
              <a:buChar char="-"/>
            </a:pPr>
            <a:r>
              <a:rPr lang="en-US" sz="1600" dirty="0" smtClean="0">
                <a:solidFill>
                  <a:srgbClr val="0070C0"/>
                </a:solidFill>
              </a:rPr>
              <a:t>High reliability : integration in the FAST reaction system </a:t>
            </a:r>
            <a:r>
              <a:rPr lang="en-US" sz="1600" smtClean="0">
                <a:solidFill>
                  <a:srgbClr val="0070C0"/>
                </a:solidFill>
              </a:rPr>
              <a:t>for material protection </a:t>
            </a:r>
            <a:r>
              <a:rPr lang="en-US" sz="1600" dirty="0" smtClean="0">
                <a:solidFill>
                  <a:srgbClr val="0070C0"/>
                </a:solidFill>
              </a:rPr>
              <a:t>(</a:t>
            </a:r>
            <a:r>
              <a:rPr lang="en-US" sz="1600" dirty="0" err="1" smtClean="0">
                <a:solidFill>
                  <a:srgbClr val="0070C0"/>
                </a:solidFill>
              </a:rPr>
              <a:t>BIS</a:t>
            </a:r>
            <a:r>
              <a:rPr lang="en-US" sz="1600" dirty="0" smtClean="0">
                <a:solidFill>
                  <a:srgbClr val="0070C0"/>
                </a:solidFill>
              </a:rPr>
              <a:t>)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137660" y="3208020"/>
            <a:ext cx="5006340" cy="2865120"/>
          </a:xfrm>
          <a:prstGeom prst="rect">
            <a:avLst/>
          </a:prstGeom>
          <a:noFill/>
        </p:spPr>
        <p:txBody>
          <a:bodyPr wrap="square" rtlCol="0">
            <a:normAutofit/>
          </a:bodyPr>
          <a:lstStyle/>
          <a:p>
            <a:r>
              <a:rPr lang="en-US" sz="1600" b="1" dirty="0" smtClean="0"/>
              <a:t>Basic parameters</a:t>
            </a:r>
          </a:p>
          <a:p>
            <a:pPr>
              <a:lnSpc>
                <a:spcPct val="150000"/>
              </a:lnSpc>
            </a:pPr>
            <a:r>
              <a:rPr lang="en-US" sz="1300" dirty="0" smtClean="0">
                <a:solidFill>
                  <a:srgbClr val="0070C0"/>
                </a:solidFill>
                <a:sym typeface="Symbol"/>
              </a:rPr>
              <a:t>Max loss		</a:t>
            </a:r>
            <a:r>
              <a:rPr lang="en-US" sz="1300" dirty="0" err="1" smtClean="0">
                <a:solidFill>
                  <a:srgbClr val="0070C0"/>
                </a:solidFill>
                <a:sym typeface="Symbol"/>
              </a:rPr>
              <a:t>2.5x10</a:t>
            </a:r>
            <a:r>
              <a:rPr lang="en-US" sz="1300" baseline="30000" dirty="0" err="1" smtClean="0">
                <a:solidFill>
                  <a:srgbClr val="0070C0"/>
                </a:solidFill>
                <a:sym typeface="Symbol"/>
              </a:rPr>
              <a:t>13</a:t>
            </a:r>
            <a:r>
              <a:rPr lang="en-US" sz="1300" dirty="0" smtClean="0">
                <a:solidFill>
                  <a:srgbClr val="0070C0"/>
                </a:solidFill>
                <a:sym typeface="Symbol"/>
              </a:rPr>
              <a:t> protons per ring</a:t>
            </a:r>
          </a:p>
          <a:p>
            <a:pPr>
              <a:lnSpc>
                <a:spcPct val="150000"/>
              </a:lnSpc>
            </a:pPr>
            <a:r>
              <a:rPr lang="en-US" sz="1300" dirty="0" smtClean="0">
                <a:solidFill>
                  <a:srgbClr val="0070C0"/>
                </a:solidFill>
                <a:sym typeface="Symbol"/>
              </a:rPr>
              <a:t>Min 		10</a:t>
            </a:r>
            <a:r>
              <a:rPr lang="en-US" sz="1300" baseline="30000" dirty="0" smtClean="0">
                <a:solidFill>
                  <a:srgbClr val="0070C0"/>
                </a:solidFill>
                <a:sym typeface="Symbol"/>
              </a:rPr>
              <a:t>8</a:t>
            </a:r>
            <a:r>
              <a:rPr lang="en-US" sz="1300" dirty="0" smtClean="0">
                <a:solidFill>
                  <a:srgbClr val="0070C0"/>
                </a:solidFill>
                <a:sym typeface="Symbol"/>
              </a:rPr>
              <a:t> protons per ring</a:t>
            </a:r>
          </a:p>
          <a:p>
            <a:pPr>
              <a:lnSpc>
                <a:spcPct val="150000"/>
              </a:lnSpc>
            </a:pPr>
            <a:r>
              <a:rPr lang="en-US" sz="1300" dirty="0" smtClean="0">
                <a:solidFill>
                  <a:srgbClr val="0070C0"/>
                </a:solidFill>
                <a:sym typeface="Symbol"/>
              </a:rPr>
              <a:t>Slow time resolution 	1 ms during the acceleration cycle (530 ms)</a:t>
            </a:r>
          </a:p>
          <a:p>
            <a:pPr>
              <a:lnSpc>
                <a:spcPct val="150000"/>
              </a:lnSpc>
            </a:pPr>
            <a:r>
              <a:rPr lang="en-US" sz="1300" dirty="0" smtClean="0">
                <a:solidFill>
                  <a:srgbClr val="0070C0"/>
                </a:solidFill>
                <a:sym typeface="Symbol"/>
              </a:rPr>
              <a:t>User- specific </a:t>
            </a:r>
            <a:r>
              <a:rPr lang="en-US" sz="1300" dirty="0" err="1" smtClean="0">
                <a:solidFill>
                  <a:srgbClr val="0070C0"/>
                </a:solidFill>
                <a:sym typeface="Symbol"/>
              </a:rPr>
              <a:t>BLMs</a:t>
            </a:r>
            <a:r>
              <a:rPr lang="en-US" sz="1300" dirty="0" smtClean="0">
                <a:solidFill>
                  <a:srgbClr val="0070C0"/>
                </a:solidFill>
                <a:sym typeface="Symbol"/>
              </a:rPr>
              <a:t> : 	enable/ disable thresholds</a:t>
            </a:r>
          </a:p>
          <a:p>
            <a:pPr>
              <a:lnSpc>
                <a:spcPct val="150000"/>
              </a:lnSpc>
            </a:pPr>
            <a:r>
              <a:rPr lang="en-US" sz="1300" dirty="0" smtClean="0">
                <a:solidFill>
                  <a:srgbClr val="0070C0"/>
                </a:solidFill>
                <a:sym typeface="Symbol"/>
              </a:rPr>
              <a:t>		detect a flux change on the percent level</a:t>
            </a:r>
          </a:p>
          <a:p>
            <a:pPr>
              <a:lnSpc>
                <a:spcPct val="150000"/>
              </a:lnSpc>
            </a:pPr>
            <a:r>
              <a:rPr lang="en-US" sz="1300" dirty="0" smtClean="0">
                <a:solidFill>
                  <a:srgbClr val="0070C0"/>
                </a:solidFill>
                <a:sym typeface="Symbol"/>
              </a:rPr>
              <a:t>Fast time resolution  	2 s , 500 samples </a:t>
            </a:r>
          </a:p>
          <a:p>
            <a:pPr>
              <a:lnSpc>
                <a:spcPct val="150000"/>
              </a:lnSpc>
            </a:pPr>
            <a:r>
              <a:rPr lang="en-US" sz="1300" dirty="0" smtClean="0">
                <a:solidFill>
                  <a:srgbClr val="0070C0"/>
                </a:solidFill>
                <a:sym typeface="Symbol"/>
              </a:rPr>
              <a:t>		fast trigger beam stop for losses &gt; threshold</a:t>
            </a:r>
            <a:endParaRPr lang="en-US" sz="1300" dirty="0" smtClean="0"/>
          </a:p>
        </p:txBody>
      </p:sp>
      <p:pic>
        <p:nvPicPr>
          <p:cNvPr id="10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943" y="3550920"/>
            <a:ext cx="4061137" cy="27297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 Box 8"/>
          <p:cNvSpPr txBox="1">
            <a:spLocks noChangeArrowheads="1"/>
          </p:cNvSpPr>
          <p:nvPr/>
        </p:nvSpPr>
        <p:spPr bwMode="auto">
          <a:xfrm>
            <a:off x="1699260" y="4259580"/>
            <a:ext cx="41148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GB" sz="2000" b="1" dirty="0">
                <a:solidFill>
                  <a:srgbClr val="FF0000"/>
                </a:solidFill>
                <a:sym typeface="Wingdings" pitchFamily="2" charset="2"/>
              </a:rPr>
              <a:t></a:t>
            </a:r>
          </a:p>
        </p:txBody>
      </p:sp>
      <p:sp>
        <p:nvSpPr>
          <p:cNvPr id="12" name="Text Box 8"/>
          <p:cNvSpPr txBox="1">
            <a:spLocks noChangeArrowheads="1"/>
          </p:cNvSpPr>
          <p:nvPr/>
        </p:nvSpPr>
        <p:spPr bwMode="auto">
          <a:xfrm>
            <a:off x="2453640" y="4076700"/>
            <a:ext cx="41148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GB" sz="2000" b="1" dirty="0">
                <a:solidFill>
                  <a:srgbClr val="FF0000"/>
                </a:solidFill>
                <a:sym typeface="Wingdings" pitchFamily="2" charset="2"/>
              </a:rPr>
              <a:t></a:t>
            </a:r>
          </a:p>
        </p:txBody>
      </p:sp>
      <p:sp>
        <p:nvSpPr>
          <p:cNvPr id="13" name="Text Box 8"/>
          <p:cNvSpPr txBox="1">
            <a:spLocks noChangeArrowheads="1"/>
          </p:cNvSpPr>
          <p:nvPr/>
        </p:nvSpPr>
        <p:spPr bwMode="auto">
          <a:xfrm>
            <a:off x="3543300" y="4960620"/>
            <a:ext cx="41148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GB" sz="2000" b="1" dirty="0">
                <a:solidFill>
                  <a:srgbClr val="FF0000"/>
                </a:solidFill>
                <a:sym typeface="Wingdings" pitchFamily="2" charset="2"/>
              </a:rPr>
              <a:t>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/>
          <p:cNvSpPr/>
          <p:nvPr/>
        </p:nvSpPr>
        <p:spPr>
          <a:xfrm>
            <a:off x="955490" y="3583241"/>
            <a:ext cx="4511859" cy="2604374"/>
          </a:xfrm>
          <a:custGeom>
            <a:avLst/>
            <a:gdLst>
              <a:gd name="connsiteX0" fmla="*/ 0 w 4080794"/>
              <a:gd name="connsiteY0" fmla="*/ 2536641 h 2536641"/>
              <a:gd name="connsiteX1" fmla="*/ 498764 w 4080794"/>
              <a:gd name="connsiteY1" fmla="*/ 1017679 h 2536641"/>
              <a:gd name="connsiteX2" fmla="*/ 989971 w 4080794"/>
              <a:gd name="connsiteY2" fmla="*/ 57937 h 2536641"/>
              <a:gd name="connsiteX3" fmla="*/ 1549190 w 4080794"/>
              <a:gd name="connsiteY3" fmla="*/ 1365302 h 2536641"/>
              <a:gd name="connsiteX4" fmla="*/ 1979941 w 4080794"/>
              <a:gd name="connsiteY4" fmla="*/ 2083220 h 2536641"/>
              <a:gd name="connsiteX5" fmla="*/ 2705415 w 4080794"/>
              <a:gd name="connsiteY5" fmla="*/ 2370386 h 2536641"/>
              <a:gd name="connsiteX6" fmla="*/ 4080794 w 4080794"/>
              <a:gd name="connsiteY6" fmla="*/ 2506413 h 2536641"/>
              <a:gd name="connsiteX0" fmla="*/ 0 w 5734957"/>
              <a:gd name="connsiteY0" fmla="*/ 2536641 h 2536641"/>
              <a:gd name="connsiteX1" fmla="*/ 498764 w 5734957"/>
              <a:gd name="connsiteY1" fmla="*/ 1017679 h 2536641"/>
              <a:gd name="connsiteX2" fmla="*/ 989971 w 5734957"/>
              <a:gd name="connsiteY2" fmla="*/ 57937 h 2536641"/>
              <a:gd name="connsiteX3" fmla="*/ 1549190 w 5734957"/>
              <a:gd name="connsiteY3" fmla="*/ 1365302 h 2536641"/>
              <a:gd name="connsiteX4" fmla="*/ 1979941 w 5734957"/>
              <a:gd name="connsiteY4" fmla="*/ 2083220 h 2536641"/>
              <a:gd name="connsiteX5" fmla="*/ 2705415 w 5734957"/>
              <a:gd name="connsiteY5" fmla="*/ 2370386 h 2536641"/>
              <a:gd name="connsiteX6" fmla="*/ 5734957 w 5734957"/>
              <a:gd name="connsiteY6" fmla="*/ 2519113 h 2536641"/>
              <a:gd name="connsiteX0" fmla="*/ 0 w 5734957"/>
              <a:gd name="connsiteY0" fmla="*/ 2536641 h 2536641"/>
              <a:gd name="connsiteX1" fmla="*/ 498764 w 5734957"/>
              <a:gd name="connsiteY1" fmla="*/ 1017679 h 2536641"/>
              <a:gd name="connsiteX2" fmla="*/ 989971 w 5734957"/>
              <a:gd name="connsiteY2" fmla="*/ 57937 h 2536641"/>
              <a:gd name="connsiteX3" fmla="*/ 1549190 w 5734957"/>
              <a:gd name="connsiteY3" fmla="*/ 1365302 h 2536641"/>
              <a:gd name="connsiteX4" fmla="*/ 1979941 w 5734957"/>
              <a:gd name="connsiteY4" fmla="*/ 2083220 h 2536641"/>
              <a:gd name="connsiteX5" fmla="*/ 3794124 w 5734957"/>
              <a:gd name="connsiteY5" fmla="*/ 2421186 h 2536641"/>
              <a:gd name="connsiteX6" fmla="*/ 5734957 w 5734957"/>
              <a:gd name="connsiteY6" fmla="*/ 2519113 h 2536641"/>
              <a:gd name="connsiteX0" fmla="*/ 0 w 5734957"/>
              <a:gd name="connsiteY0" fmla="*/ 2536641 h 2536641"/>
              <a:gd name="connsiteX1" fmla="*/ 498764 w 5734957"/>
              <a:gd name="connsiteY1" fmla="*/ 1017679 h 2536641"/>
              <a:gd name="connsiteX2" fmla="*/ 989971 w 5734957"/>
              <a:gd name="connsiteY2" fmla="*/ 57937 h 2536641"/>
              <a:gd name="connsiteX3" fmla="*/ 1549190 w 5734957"/>
              <a:gd name="connsiteY3" fmla="*/ 1365302 h 2536641"/>
              <a:gd name="connsiteX4" fmla="*/ 2342844 w 5734957"/>
              <a:gd name="connsiteY4" fmla="*/ 2191170 h 2536641"/>
              <a:gd name="connsiteX5" fmla="*/ 3794124 w 5734957"/>
              <a:gd name="connsiteY5" fmla="*/ 2421186 h 2536641"/>
              <a:gd name="connsiteX6" fmla="*/ 5734957 w 5734957"/>
              <a:gd name="connsiteY6" fmla="*/ 2519113 h 2536641"/>
              <a:gd name="connsiteX0" fmla="*/ 0 w 5734957"/>
              <a:gd name="connsiteY0" fmla="*/ 2536641 h 2536641"/>
              <a:gd name="connsiteX1" fmla="*/ 498764 w 5734957"/>
              <a:gd name="connsiteY1" fmla="*/ 1017679 h 2536641"/>
              <a:gd name="connsiteX2" fmla="*/ 989971 w 5734957"/>
              <a:gd name="connsiteY2" fmla="*/ 57937 h 2536641"/>
              <a:gd name="connsiteX3" fmla="*/ 1549190 w 5734957"/>
              <a:gd name="connsiteY3" fmla="*/ 1365302 h 2536641"/>
              <a:gd name="connsiteX4" fmla="*/ 2182256 w 5734957"/>
              <a:gd name="connsiteY4" fmla="*/ 2191170 h 2536641"/>
              <a:gd name="connsiteX5" fmla="*/ 3794124 w 5734957"/>
              <a:gd name="connsiteY5" fmla="*/ 2421186 h 2536641"/>
              <a:gd name="connsiteX6" fmla="*/ 5734957 w 5734957"/>
              <a:gd name="connsiteY6" fmla="*/ 2519113 h 2536641"/>
              <a:gd name="connsiteX0" fmla="*/ 0 w 5734957"/>
              <a:gd name="connsiteY0" fmla="*/ 2536641 h 2536641"/>
              <a:gd name="connsiteX1" fmla="*/ 498764 w 5734957"/>
              <a:gd name="connsiteY1" fmla="*/ 1017679 h 2536641"/>
              <a:gd name="connsiteX2" fmla="*/ 989971 w 5734957"/>
              <a:gd name="connsiteY2" fmla="*/ 57937 h 2536641"/>
              <a:gd name="connsiteX3" fmla="*/ 1549190 w 5734957"/>
              <a:gd name="connsiteY3" fmla="*/ 1365302 h 2536641"/>
              <a:gd name="connsiteX4" fmla="*/ 2182256 w 5734957"/>
              <a:gd name="connsiteY4" fmla="*/ 2214030 h 2536641"/>
              <a:gd name="connsiteX5" fmla="*/ 3794124 w 5734957"/>
              <a:gd name="connsiteY5" fmla="*/ 2421186 h 2536641"/>
              <a:gd name="connsiteX6" fmla="*/ 5734957 w 5734957"/>
              <a:gd name="connsiteY6" fmla="*/ 2519113 h 2536641"/>
              <a:gd name="connsiteX0" fmla="*/ 0 w 5734957"/>
              <a:gd name="connsiteY0" fmla="*/ 2536641 h 2536641"/>
              <a:gd name="connsiteX1" fmla="*/ 498764 w 5734957"/>
              <a:gd name="connsiteY1" fmla="*/ 1017679 h 2536641"/>
              <a:gd name="connsiteX2" fmla="*/ 989971 w 5734957"/>
              <a:gd name="connsiteY2" fmla="*/ 57937 h 2536641"/>
              <a:gd name="connsiteX3" fmla="*/ 1549190 w 5734957"/>
              <a:gd name="connsiteY3" fmla="*/ 1365302 h 2536641"/>
              <a:gd name="connsiteX4" fmla="*/ 2182256 w 5734957"/>
              <a:gd name="connsiteY4" fmla="*/ 2214030 h 2536641"/>
              <a:gd name="connsiteX5" fmla="*/ 3775231 w 5734957"/>
              <a:gd name="connsiteY5" fmla="*/ 2459286 h 2536641"/>
              <a:gd name="connsiteX6" fmla="*/ 5734957 w 5734957"/>
              <a:gd name="connsiteY6" fmla="*/ 2519113 h 2536641"/>
              <a:gd name="connsiteX0" fmla="*/ 23871 w 5758828"/>
              <a:gd name="connsiteY0" fmla="*/ 2539816 h 2539816"/>
              <a:gd name="connsiteX1" fmla="*/ 164995 w 5758828"/>
              <a:gd name="connsiteY1" fmla="*/ 1001804 h 2539816"/>
              <a:gd name="connsiteX2" fmla="*/ 1013842 w 5758828"/>
              <a:gd name="connsiteY2" fmla="*/ 61112 h 2539816"/>
              <a:gd name="connsiteX3" fmla="*/ 1573061 w 5758828"/>
              <a:gd name="connsiteY3" fmla="*/ 1368477 h 2539816"/>
              <a:gd name="connsiteX4" fmla="*/ 2206127 w 5758828"/>
              <a:gd name="connsiteY4" fmla="*/ 2217205 h 2539816"/>
              <a:gd name="connsiteX5" fmla="*/ 3799102 w 5758828"/>
              <a:gd name="connsiteY5" fmla="*/ 2462461 h 2539816"/>
              <a:gd name="connsiteX6" fmla="*/ 5758828 w 5758828"/>
              <a:gd name="connsiteY6" fmla="*/ 2522288 h 2539816"/>
              <a:gd name="connsiteX0" fmla="*/ 0 w 5734957"/>
              <a:gd name="connsiteY0" fmla="*/ 2558866 h 2558866"/>
              <a:gd name="connsiteX1" fmla="*/ 141124 w 5734957"/>
              <a:gd name="connsiteY1" fmla="*/ 1020854 h 2558866"/>
              <a:gd name="connsiteX2" fmla="*/ 399449 w 5734957"/>
              <a:gd name="connsiteY2" fmla="*/ 61112 h 2558866"/>
              <a:gd name="connsiteX3" fmla="*/ 1549190 w 5734957"/>
              <a:gd name="connsiteY3" fmla="*/ 1387527 h 2558866"/>
              <a:gd name="connsiteX4" fmla="*/ 2182256 w 5734957"/>
              <a:gd name="connsiteY4" fmla="*/ 2236255 h 2558866"/>
              <a:gd name="connsiteX5" fmla="*/ 3775231 w 5734957"/>
              <a:gd name="connsiteY5" fmla="*/ 2481511 h 2558866"/>
              <a:gd name="connsiteX6" fmla="*/ 5734957 w 5734957"/>
              <a:gd name="connsiteY6" fmla="*/ 2541338 h 2558866"/>
              <a:gd name="connsiteX0" fmla="*/ 0 w 5734957"/>
              <a:gd name="connsiteY0" fmla="*/ 2595908 h 2595908"/>
              <a:gd name="connsiteX1" fmla="*/ 141124 w 5734957"/>
              <a:gd name="connsiteY1" fmla="*/ 1057896 h 2595908"/>
              <a:gd name="connsiteX2" fmla="*/ 399449 w 5734957"/>
              <a:gd name="connsiteY2" fmla="*/ 98154 h 2595908"/>
              <a:gd name="connsiteX3" fmla="*/ 900447 w 5734957"/>
              <a:gd name="connsiteY3" fmla="*/ 1646819 h 2595908"/>
              <a:gd name="connsiteX4" fmla="*/ 2182256 w 5734957"/>
              <a:gd name="connsiteY4" fmla="*/ 2273297 h 2595908"/>
              <a:gd name="connsiteX5" fmla="*/ 3775231 w 5734957"/>
              <a:gd name="connsiteY5" fmla="*/ 2518553 h 2595908"/>
              <a:gd name="connsiteX6" fmla="*/ 5734957 w 5734957"/>
              <a:gd name="connsiteY6" fmla="*/ 2578380 h 2595908"/>
              <a:gd name="connsiteX0" fmla="*/ 0 w 5734957"/>
              <a:gd name="connsiteY0" fmla="*/ 2595908 h 2595908"/>
              <a:gd name="connsiteX1" fmla="*/ 141124 w 5734957"/>
              <a:gd name="connsiteY1" fmla="*/ 1057896 h 2595908"/>
              <a:gd name="connsiteX2" fmla="*/ 399449 w 5734957"/>
              <a:gd name="connsiteY2" fmla="*/ 98154 h 2595908"/>
              <a:gd name="connsiteX3" fmla="*/ 900447 w 5734957"/>
              <a:gd name="connsiteY3" fmla="*/ 1646819 h 2595908"/>
              <a:gd name="connsiteX4" fmla="*/ 2140670 w 5734957"/>
              <a:gd name="connsiteY4" fmla="*/ 2368547 h 2595908"/>
              <a:gd name="connsiteX5" fmla="*/ 3775231 w 5734957"/>
              <a:gd name="connsiteY5" fmla="*/ 2518553 h 2595908"/>
              <a:gd name="connsiteX6" fmla="*/ 5734957 w 5734957"/>
              <a:gd name="connsiteY6" fmla="*/ 2578380 h 2595908"/>
              <a:gd name="connsiteX0" fmla="*/ 0 w 5734957"/>
              <a:gd name="connsiteY0" fmla="*/ 2583208 h 2583208"/>
              <a:gd name="connsiteX1" fmla="*/ 141124 w 5734957"/>
              <a:gd name="connsiteY1" fmla="*/ 1045196 h 2583208"/>
              <a:gd name="connsiteX2" fmla="*/ 291325 w 5734957"/>
              <a:gd name="connsiteY2" fmla="*/ 98154 h 2583208"/>
              <a:gd name="connsiteX3" fmla="*/ 900447 w 5734957"/>
              <a:gd name="connsiteY3" fmla="*/ 1634119 h 2583208"/>
              <a:gd name="connsiteX4" fmla="*/ 2140670 w 5734957"/>
              <a:gd name="connsiteY4" fmla="*/ 2355847 h 2583208"/>
              <a:gd name="connsiteX5" fmla="*/ 3775231 w 5734957"/>
              <a:gd name="connsiteY5" fmla="*/ 2505853 h 2583208"/>
              <a:gd name="connsiteX6" fmla="*/ 5734957 w 5734957"/>
              <a:gd name="connsiteY6" fmla="*/ 2565680 h 2583208"/>
              <a:gd name="connsiteX0" fmla="*/ 7237 w 5742194"/>
              <a:gd name="connsiteY0" fmla="*/ 2584266 h 2584266"/>
              <a:gd name="connsiteX1" fmla="*/ 48555 w 5742194"/>
              <a:gd name="connsiteY1" fmla="*/ 1039904 h 2584266"/>
              <a:gd name="connsiteX2" fmla="*/ 298562 w 5742194"/>
              <a:gd name="connsiteY2" fmla="*/ 99212 h 2584266"/>
              <a:gd name="connsiteX3" fmla="*/ 907684 w 5742194"/>
              <a:gd name="connsiteY3" fmla="*/ 1635177 h 2584266"/>
              <a:gd name="connsiteX4" fmla="*/ 2147907 w 5742194"/>
              <a:gd name="connsiteY4" fmla="*/ 2356905 h 2584266"/>
              <a:gd name="connsiteX5" fmla="*/ 3782468 w 5742194"/>
              <a:gd name="connsiteY5" fmla="*/ 2506911 h 2584266"/>
              <a:gd name="connsiteX6" fmla="*/ 5742194 w 5742194"/>
              <a:gd name="connsiteY6" fmla="*/ 2566738 h 2584266"/>
              <a:gd name="connsiteX0" fmla="*/ 27438 w 5762395"/>
              <a:gd name="connsiteY0" fmla="*/ 2584266 h 2584266"/>
              <a:gd name="connsiteX1" fmla="*/ 6886 w 5762395"/>
              <a:gd name="connsiteY1" fmla="*/ 1997351 h 2584266"/>
              <a:gd name="connsiteX2" fmla="*/ 68756 w 5762395"/>
              <a:gd name="connsiteY2" fmla="*/ 1039904 h 2584266"/>
              <a:gd name="connsiteX3" fmla="*/ 318763 w 5762395"/>
              <a:gd name="connsiteY3" fmla="*/ 99212 h 2584266"/>
              <a:gd name="connsiteX4" fmla="*/ 927885 w 5762395"/>
              <a:gd name="connsiteY4" fmla="*/ 1635177 h 2584266"/>
              <a:gd name="connsiteX5" fmla="*/ 2168108 w 5762395"/>
              <a:gd name="connsiteY5" fmla="*/ 2356905 h 2584266"/>
              <a:gd name="connsiteX6" fmla="*/ 3802669 w 5762395"/>
              <a:gd name="connsiteY6" fmla="*/ 2506911 h 2584266"/>
              <a:gd name="connsiteX7" fmla="*/ 5762395 w 5762395"/>
              <a:gd name="connsiteY7" fmla="*/ 2566738 h 2584266"/>
              <a:gd name="connsiteX0" fmla="*/ 0 w 5809812"/>
              <a:gd name="connsiteY0" fmla="*/ 2603316 h 2603316"/>
              <a:gd name="connsiteX1" fmla="*/ 54303 w 5809812"/>
              <a:gd name="connsiteY1" fmla="*/ 1997351 h 2603316"/>
              <a:gd name="connsiteX2" fmla="*/ 116173 w 5809812"/>
              <a:gd name="connsiteY2" fmla="*/ 1039904 h 2603316"/>
              <a:gd name="connsiteX3" fmla="*/ 366180 w 5809812"/>
              <a:gd name="connsiteY3" fmla="*/ 99212 h 2603316"/>
              <a:gd name="connsiteX4" fmla="*/ 975302 w 5809812"/>
              <a:gd name="connsiteY4" fmla="*/ 1635177 h 2603316"/>
              <a:gd name="connsiteX5" fmla="*/ 2215525 w 5809812"/>
              <a:gd name="connsiteY5" fmla="*/ 2356905 h 2603316"/>
              <a:gd name="connsiteX6" fmla="*/ 3850086 w 5809812"/>
              <a:gd name="connsiteY6" fmla="*/ 2506911 h 2603316"/>
              <a:gd name="connsiteX7" fmla="*/ 5809812 w 5809812"/>
              <a:gd name="connsiteY7" fmla="*/ 2566738 h 2603316"/>
              <a:gd name="connsiteX0" fmla="*/ 0 w 5809812"/>
              <a:gd name="connsiteY0" fmla="*/ 2590616 h 2590616"/>
              <a:gd name="connsiteX1" fmla="*/ 54303 w 5809812"/>
              <a:gd name="connsiteY1" fmla="*/ 1984651 h 2590616"/>
              <a:gd name="connsiteX2" fmla="*/ 116173 w 5809812"/>
              <a:gd name="connsiteY2" fmla="*/ 1027204 h 2590616"/>
              <a:gd name="connsiteX3" fmla="*/ 349545 w 5809812"/>
              <a:gd name="connsiteY3" fmla="*/ 99212 h 2590616"/>
              <a:gd name="connsiteX4" fmla="*/ 975302 w 5809812"/>
              <a:gd name="connsiteY4" fmla="*/ 1622477 h 2590616"/>
              <a:gd name="connsiteX5" fmla="*/ 2215525 w 5809812"/>
              <a:gd name="connsiteY5" fmla="*/ 2344205 h 2590616"/>
              <a:gd name="connsiteX6" fmla="*/ 3850086 w 5809812"/>
              <a:gd name="connsiteY6" fmla="*/ 2494211 h 2590616"/>
              <a:gd name="connsiteX7" fmla="*/ 5809812 w 5809812"/>
              <a:gd name="connsiteY7" fmla="*/ 2554038 h 2590616"/>
              <a:gd name="connsiteX0" fmla="*/ 0 w 5809812"/>
              <a:gd name="connsiteY0" fmla="*/ 2590616 h 2590616"/>
              <a:gd name="connsiteX1" fmla="*/ 54303 w 5809812"/>
              <a:gd name="connsiteY1" fmla="*/ 1984651 h 2590616"/>
              <a:gd name="connsiteX2" fmla="*/ 116173 w 5809812"/>
              <a:gd name="connsiteY2" fmla="*/ 1027204 h 2590616"/>
              <a:gd name="connsiteX3" fmla="*/ 258056 w 5809812"/>
              <a:gd name="connsiteY3" fmla="*/ 99212 h 2590616"/>
              <a:gd name="connsiteX4" fmla="*/ 975302 w 5809812"/>
              <a:gd name="connsiteY4" fmla="*/ 1622477 h 2590616"/>
              <a:gd name="connsiteX5" fmla="*/ 2215525 w 5809812"/>
              <a:gd name="connsiteY5" fmla="*/ 2344205 h 2590616"/>
              <a:gd name="connsiteX6" fmla="*/ 3850086 w 5809812"/>
              <a:gd name="connsiteY6" fmla="*/ 2494211 h 2590616"/>
              <a:gd name="connsiteX7" fmla="*/ 5809812 w 5809812"/>
              <a:gd name="connsiteY7" fmla="*/ 2554038 h 2590616"/>
              <a:gd name="connsiteX0" fmla="*/ 0 w 5809812"/>
              <a:gd name="connsiteY0" fmla="*/ 2591674 h 2591674"/>
              <a:gd name="connsiteX1" fmla="*/ 54303 w 5809812"/>
              <a:gd name="connsiteY1" fmla="*/ 1985709 h 2591674"/>
              <a:gd name="connsiteX2" fmla="*/ 57952 w 5809812"/>
              <a:gd name="connsiteY2" fmla="*/ 1021912 h 2591674"/>
              <a:gd name="connsiteX3" fmla="*/ 258056 w 5809812"/>
              <a:gd name="connsiteY3" fmla="*/ 100270 h 2591674"/>
              <a:gd name="connsiteX4" fmla="*/ 975302 w 5809812"/>
              <a:gd name="connsiteY4" fmla="*/ 1623535 h 2591674"/>
              <a:gd name="connsiteX5" fmla="*/ 2215525 w 5809812"/>
              <a:gd name="connsiteY5" fmla="*/ 2345263 h 2591674"/>
              <a:gd name="connsiteX6" fmla="*/ 3850086 w 5809812"/>
              <a:gd name="connsiteY6" fmla="*/ 2495269 h 2591674"/>
              <a:gd name="connsiteX7" fmla="*/ 5809812 w 5809812"/>
              <a:gd name="connsiteY7" fmla="*/ 2555096 h 2591674"/>
              <a:gd name="connsiteX0" fmla="*/ 0 w 5809812"/>
              <a:gd name="connsiteY0" fmla="*/ 2591674 h 2591674"/>
              <a:gd name="connsiteX1" fmla="*/ 54303 w 5809812"/>
              <a:gd name="connsiteY1" fmla="*/ 1985709 h 2591674"/>
              <a:gd name="connsiteX2" fmla="*/ 57952 w 5809812"/>
              <a:gd name="connsiteY2" fmla="*/ 1021912 h 2591674"/>
              <a:gd name="connsiteX3" fmla="*/ 224787 w 5809812"/>
              <a:gd name="connsiteY3" fmla="*/ 100270 h 2591674"/>
              <a:gd name="connsiteX4" fmla="*/ 975302 w 5809812"/>
              <a:gd name="connsiteY4" fmla="*/ 1623535 h 2591674"/>
              <a:gd name="connsiteX5" fmla="*/ 2215525 w 5809812"/>
              <a:gd name="connsiteY5" fmla="*/ 2345263 h 2591674"/>
              <a:gd name="connsiteX6" fmla="*/ 3850086 w 5809812"/>
              <a:gd name="connsiteY6" fmla="*/ 2495269 h 2591674"/>
              <a:gd name="connsiteX7" fmla="*/ 5809812 w 5809812"/>
              <a:gd name="connsiteY7" fmla="*/ 2555096 h 2591674"/>
              <a:gd name="connsiteX0" fmla="*/ 0 w 5809812"/>
              <a:gd name="connsiteY0" fmla="*/ 2604374 h 2604374"/>
              <a:gd name="connsiteX1" fmla="*/ 54303 w 5809812"/>
              <a:gd name="connsiteY1" fmla="*/ 1998409 h 2604374"/>
              <a:gd name="connsiteX2" fmla="*/ 57952 w 5809812"/>
              <a:gd name="connsiteY2" fmla="*/ 1034612 h 2604374"/>
              <a:gd name="connsiteX3" fmla="*/ 224787 w 5809812"/>
              <a:gd name="connsiteY3" fmla="*/ 112970 h 2604374"/>
              <a:gd name="connsiteX4" fmla="*/ 842227 w 5809812"/>
              <a:gd name="connsiteY4" fmla="*/ 1712435 h 2604374"/>
              <a:gd name="connsiteX5" fmla="*/ 2215525 w 5809812"/>
              <a:gd name="connsiteY5" fmla="*/ 2357963 h 2604374"/>
              <a:gd name="connsiteX6" fmla="*/ 3850086 w 5809812"/>
              <a:gd name="connsiteY6" fmla="*/ 2507969 h 2604374"/>
              <a:gd name="connsiteX7" fmla="*/ 5809812 w 5809812"/>
              <a:gd name="connsiteY7" fmla="*/ 2567796 h 2604374"/>
              <a:gd name="connsiteX0" fmla="*/ 0 w 5809812"/>
              <a:gd name="connsiteY0" fmla="*/ 2604374 h 2604374"/>
              <a:gd name="connsiteX1" fmla="*/ 54303 w 5809812"/>
              <a:gd name="connsiteY1" fmla="*/ 1998409 h 2604374"/>
              <a:gd name="connsiteX2" fmla="*/ 57952 w 5809812"/>
              <a:gd name="connsiteY2" fmla="*/ 1034612 h 2604374"/>
              <a:gd name="connsiteX3" fmla="*/ 224787 w 5809812"/>
              <a:gd name="connsiteY3" fmla="*/ 112970 h 2604374"/>
              <a:gd name="connsiteX4" fmla="*/ 842227 w 5809812"/>
              <a:gd name="connsiteY4" fmla="*/ 1712435 h 2604374"/>
              <a:gd name="connsiteX5" fmla="*/ 2198891 w 5809812"/>
              <a:gd name="connsiteY5" fmla="*/ 2396063 h 2604374"/>
              <a:gd name="connsiteX6" fmla="*/ 3850086 w 5809812"/>
              <a:gd name="connsiteY6" fmla="*/ 2507969 h 2604374"/>
              <a:gd name="connsiteX7" fmla="*/ 5809812 w 5809812"/>
              <a:gd name="connsiteY7" fmla="*/ 2567796 h 2604374"/>
              <a:gd name="connsiteX0" fmla="*/ 0 w 5809812"/>
              <a:gd name="connsiteY0" fmla="*/ 2604374 h 2604374"/>
              <a:gd name="connsiteX1" fmla="*/ 54303 w 5809812"/>
              <a:gd name="connsiteY1" fmla="*/ 1998409 h 2604374"/>
              <a:gd name="connsiteX2" fmla="*/ 57952 w 5809812"/>
              <a:gd name="connsiteY2" fmla="*/ 1034612 h 2604374"/>
              <a:gd name="connsiteX3" fmla="*/ 224787 w 5809812"/>
              <a:gd name="connsiteY3" fmla="*/ 112970 h 2604374"/>
              <a:gd name="connsiteX4" fmla="*/ 842227 w 5809812"/>
              <a:gd name="connsiteY4" fmla="*/ 1712435 h 2604374"/>
              <a:gd name="connsiteX5" fmla="*/ 2198891 w 5809812"/>
              <a:gd name="connsiteY5" fmla="*/ 2396063 h 2604374"/>
              <a:gd name="connsiteX6" fmla="*/ 3850086 w 5809812"/>
              <a:gd name="connsiteY6" fmla="*/ 2546069 h 2604374"/>
              <a:gd name="connsiteX7" fmla="*/ 5809812 w 5809812"/>
              <a:gd name="connsiteY7" fmla="*/ 2567796 h 2604374"/>
              <a:gd name="connsiteX0" fmla="*/ 0 w 5851398"/>
              <a:gd name="connsiteY0" fmla="*/ 2604374 h 2604374"/>
              <a:gd name="connsiteX1" fmla="*/ 54303 w 5851398"/>
              <a:gd name="connsiteY1" fmla="*/ 1998409 h 2604374"/>
              <a:gd name="connsiteX2" fmla="*/ 57952 w 5851398"/>
              <a:gd name="connsiteY2" fmla="*/ 1034612 h 2604374"/>
              <a:gd name="connsiteX3" fmla="*/ 224787 w 5851398"/>
              <a:gd name="connsiteY3" fmla="*/ 112970 h 2604374"/>
              <a:gd name="connsiteX4" fmla="*/ 842227 w 5851398"/>
              <a:gd name="connsiteY4" fmla="*/ 1712435 h 2604374"/>
              <a:gd name="connsiteX5" fmla="*/ 2198891 w 5851398"/>
              <a:gd name="connsiteY5" fmla="*/ 2396063 h 2604374"/>
              <a:gd name="connsiteX6" fmla="*/ 3850086 w 5851398"/>
              <a:gd name="connsiteY6" fmla="*/ 2546069 h 2604374"/>
              <a:gd name="connsiteX7" fmla="*/ 5851398 w 5851398"/>
              <a:gd name="connsiteY7" fmla="*/ 2567796 h 2604374"/>
              <a:gd name="connsiteX0" fmla="*/ 0 w 5909618"/>
              <a:gd name="connsiteY0" fmla="*/ 2604374 h 2604374"/>
              <a:gd name="connsiteX1" fmla="*/ 54303 w 5909618"/>
              <a:gd name="connsiteY1" fmla="*/ 1998409 h 2604374"/>
              <a:gd name="connsiteX2" fmla="*/ 57952 w 5909618"/>
              <a:gd name="connsiteY2" fmla="*/ 1034612 h 2604374"/>
              <a:gd name="connsiteX3" fmla="*/ 224787 w 5909618"/>
              <a:gd name="connsiteY3" fmla="*/ 112970 h 2604374"/>
              <a:gd name="connsiteX4" fmla="*/ 842227 w 5909618"/>
              <a:gd name="connsiteY4" fmla="*/ 1712435 h 2604374"/>
              <a:gd name="connsiteX5" fmla="*/ 2198891 w 5909618"/>
              <a:gd name="connsiteY5" fmla="*/ 2396063 h 2604374"/>
              <a:gd name="connsiteX6" fmla="*/ 3850086 w 5909618"/>
              <a:gd name="connsiteY6" fmla="*/ 2546069 h 2604374"/>
              <a:gd name="connsiteX7" fmla="*/ 5909618 w 5909618"/>
              <a:gd name="connsiteY7" fmla="*/ 2555096 h 2604374"/>
              <a:gd name="connsiteX0" fmla="*/ 0 w 5909618"/>
              <a:gd name="connsiteY0" fmla="*/ 2604374 h 2604374"/>
              <a:gd name="connsiteX1" fmla="*/ 54303 w 5909618"/>
              <a:gd name="connsiteY1" fmla="*/ 1998409 h 2604374"/>
              <a:gd name="connsiteX2" fmla="*/ 57952 w 5909618"/>
              <a:gd name="connsiteY2" fmla="*/ 1034612 h 2604374"/>
              <a:gd name="connsiteX3" fmla="*/ 224787 w 5909618"/>
              <a:gd name="connsiteY3" fmla="*/ 112970 h 2604374"/>
              <a:gd name="connsiteX4" fmla="*/ 842227 w 5909618"/>
              <a:gd name="connsiteY4" fmla="*/ 1712435 h 2604374"/>
              <a:gd name="connsiteX5" fmla="*/ 2198891 w 5909618"/>
              <a:gd name="connsiteY5" fmla="*/ 2396063 h 2604374"/>
              <a:gd name="connsiteX6" fmla="*/ 3850086 w 5909618"/>
              <a:gd name="connsiteY6" fmla="*/ 2546069 h 2604374"/>
              <a:gd name="connsiteX7" fmla="*/ 5909618 w 5909618"/>
              <a:gd name="connsiteY7" fmla="*/ 2555096 h 26043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909618" h="2604374">
                <a:moveTo>
                  <a:pt x="0" y="2604374"/>
                </a:moveTo>
                <a:cubicBezTo>
                  <a:pt x="11823" y="2507613"/>
                  <a:pt x="44644" y="2260036"/>
                  <a:pt x="54303" y="1998409"/>
                </a:cubicBezTo>
                <a:cubicBezTo>
                  <a:pt x="63962" y="1736782"/>
                  <a:pt x="29538" y="1348852"/>
                  <a:pt x="57952" y="1034612"/>
                </a:cubicBezTo>
                <a:cubicBezTo>
                  <a:pt x="86366" y="720372"/>
                  <a:pt x="94075" y="0"/>
                  <a:pt x="224787" y="112970"/>
                </a:cubicBezTo>
                <a:cubicBezTo>
                  <a:pt x="355499" y="225940"/>
                  <a:pt x="513210" y="1331920"/>
                  <a:pt x="842227" y="1712435"/>
                </a:cubicBezTo>
                <a:cubicBezTo>
                  <a:pt x="1171244" y="2092951"/>
                  <a:pt x="1697581" y="2257124"/>
                  <a:pt x="2198891" y="2396063"/>
                </a:cubicBezTo>
                <a:cubicBezTo>
                  <a:pt x="2700201" y="2535002"/>
                  <a:pt x="3231632" y="2519564"/>
                  <a:pt x="3850086" y="2546069"/>
                </a:cubicBezTo>
                <a:cubicBezTo>
                  <a:pt x="4468541" y="2572575"/>
                  <a:pt x="5413633" y="2560448"/>
                  <a:pt x="5909618" y="2555096"/>
                </a:cubicBezTo>
              </a:path>
            </a:pathLst>
          </a:cu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30"/>
          <p:cNvSpPr/>
          <p:nvPr/>
        </p:nvSpPr>
        <p:spPr>
          <a:xfrm>
            <a:off x="2056454" y="5765800"/>
            <a:ext cx="113356" cy="404734"/>
          </a:xfrm>
          <a:prstGeom prst="rect">
            <a:avLst/>
          </a:prstGeom>
          <a:noFill/>
          <a:ln>
            <a:solidFill>
              <a:srgbClr val="FF33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BLM</a:t>
            </a:r>
            <a:r>
              <a:rPr lang="en-US" dirty="0" smtClean="0"/>
              <a:t> types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09/11/2011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3CD561A-27E9-4FF6-8AFA-28C895031796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Review on PSB 160 MeV H</a:t>
            </a:r>
            <a:r>
              <a:rPr lang="en-GB" baseline="30000" smtClean="0"/>
              <a:t>-</a:t>
            </a:r>
            <a:r>
              <a:rPr lang="en-GB" smtClean="0"/>
              <a:t> Injection </a:t>
            </a:r>
            <a:endParaRPr lang="en-GB" dirty="0" smtClean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755892" y="1296744"/>
          <a:ext cx="7767422" cy="161638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61528"/>
                <a:gridCol w="1996440"/>
                <a:gridCol w="2217420"/>
                <a:gridCol w="2092034"/>
              </a:tblGrid>
              <a:tr h="317348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err="1" smtClean="0"/>
                        <a:t>BLM’s</a:t>
                      </a:r>
                      <a:r>
                        <a:rPr lang="en-US" sz="1600" dirty="0" smtClean="0"/>
                        <a:t> jargon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FAST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INTERMEDIATE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SLOW</a:t>
                      </a:r>
                      <a:endParaRPr lang="en-US" sz="1600" dirty="0"/>
                    </a:p>
                  </a:txBody>
                  <a:tcPr/>
                </a:tc>
              </a:tr>
              <a:tr h="366709">
                <a:tc>
                  <a:txBody>
                    <a:bodyPr/>
                    <a:lstStyle/>
                    <a:p>
                      <a:pPr algn="l"/>
                      <a:r>
                        <a:rPr lang="en-US" sz="1200" dirty="0" smtClean="0"/>
                        <a:t>Time resolution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100 ns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500</a:t>
                      </a:r>
                      <a:r>
                        <a:rPr lang="en-US" sz="1200" baseline="0" dirty="0" smtClean="0"/>
                        <a:t> ns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2 </a:t>
                      </a:r>
                      <a:r>
                        <a:rPr lang="en-US" sz="1200" dirty="0" smtClean="0">
                          <a:sym typeface="Symbol"/>
                        </a:rPr>
                        <a:t>s</a:t>
                      </a:r>
                      <a:endParaRPr lang="en-US" sz="1200" dirty="0"/>
                    </a:p>
                  </a:txBody>
                  <a:tcPr/>
                </a:tc>
              </a:tr>
              <a:tr h="317348">
                <a:tc>
                  <a:txBody>
                    <a:bodyPr/>
                    <a:lstStyle/>
                    <a:p>
                      <a:pPr algn="l"/>
                      <a:r>
                        <a:rPr lang="en-US" sz="1200" dirty="0" smtClean="0"/>
                        <a:t>Type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Diamond</a:t>
                      </a:r>
                    </a:p>
                    <a:p>
                      <a:pPr algn="ctr"/>
                      <a:r>
                        <a:rPr lang="en-US" sz="1200" dirty="0" err="1" smtClean="0"/>
                        <a:t>ACEM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Cherenkov</a:t>
                      </a:r>
                      <a:r>
                        <a:rPr lang="en-US" sz="1200" baseline="0" dirty="0" smtClean="0"/>
                        <a:t> monitors (</a:t>
                      </a:r>
                      <a:r>
                        <a:rPr lang="en-US" sz="1200" dirty="0" smtClean="0"/>
                        <a:t>PEP II)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Ionization chambers</a:t>
                      </a:r>
                    </a:p>
                  </a:txBody>
                  <a:tcPr/>
                </a:tc>
              </a:tr>
              <a:tr h="317348">
                <a:tc>
                  <a:txBody>
                    <a:bodyPr/>
                    <a:lstStyle/>
                    <a:p>
                      <a:pPr algn="l"/>
                      <a:r>
                        <a:rPr lang="en-US" sz="1200" dirty="0" smtClean="0"/>
                        <a:t>Comments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err="1" smtClean="0"/>
                        <a:t>ACEM</a:t>
                      </a:r>
                      <a:r>
                        <a:rPr lang="en-US" sz="1200" dirty="0" smtClean="0"/>
                        <a:t> : </a:t>
                      </a:r>
                      <a:r>
                        <a:rPr lang="en-US" sz="1200" baseline="0" dirty="0" smtClean="0"/>
                        <a:t>$</a:t>
                      </a:r>
                      <a:r>
                        <a:rPr lang="en-US" sz="1200" dirty="0" smtClean="0"/>
                        <a:t>1500/piece</a:t>
                      </a:r>
                    </a:p>
                    <a:p>
                      <a:pPr algn="ctr"/>
                      <a:r>
                        <a:rPr lang="en-US" sz="1200" dirty="0" smtClean="0"/>
                        <a:t>Readout OASIS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Under test at CERN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Large</a:t>
                      </a:r>
                      <a:r>
                        <a:rPr lang="en-US" sz="1200" baseline="0" dirty="0" smtClean="0"/>
                        <a:t> # spares : for free</a:t>
                      </a:r>
                    </a:p>
                    <a:p>
                      <a:pPr algn="ctr"/>
                      <a:r>
                        <a:rPr lang="en-US" sz="1200" baseline="0" dirty="0" smtClean="0"/>
                        <a:t>Very reliable (25 years in </a:t>
                      </a:r>
                      <a:r>
                        <a:rPr lang="en-US" sz="1200" baseline="0" dirty="0" err="1" smtClean="0"/>
                        <a:t>SPS</a:t>
                      </a:r>
                      <a:r>
                        <a:rPr lang="en-US" sz="1200" baseline="0" dirty="0" smtClean="0"/>
                        <a:t>)</a:t>
                      </a:r>
                      <a:endParaRPr lang="en-US" sz="1200" dirty="0"/>
                    </a:p>
                  </a:txBody>
                  <a:tcPr/>
                </a:tc>
              </a:tr>
            </a:tbl>
          </a:graphicData>
        </a:graphic>
      </p:graphicFrame>
      <p:cxnSp>
        <p:nvCxnSpPr>
          <p:cNvPr id="16" name="Straight Arrow Connector 15"/>
          <p:cNvCxnSpPr/>
          <p:nvPr/>
        </p:nvCxnSpPr>
        <p:spPr>
          <a:xfrm flipV="1">
            <a:off x="1005084" y="6349935"/>
            <a:ext cx="4373366" cy="1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Rectangle 20"/>
          <p:cNvSpPr/>
          <p:nvPr/>
        </p:nvSpPr>
        <p:spPr>
          <a:xfrm>
            <a:off x="1246830" y="4349750"/>
            <a:ext cx="113356" cy="1816023"/>
          </a:xfrm>
          <a:prstGeom prst="rect">
            <a:avLst/>
          </a:prstGeom>
          <a:noFill/>
          <a:ln>
            <a:solidFill>
              <a:srgbClr val="FF33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/>
          <p:cNvSpPr/>
          <p:nvPr/>
        </p:nvSpPr>
        <p:spPr>
          <a:xfrm>
            <a:off x="1358749" y="4835524"/>
            <a:ext cx="113356" cy="1329105"/>
          </a:xfrm>
          <a:prstGeom prst="rect">
            <a:avLst/>
          </a:prstGeom>
          <a:noFill/>
          <a:ln>
            <a:solidFill>
              <a:srgbClr val="FF33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/>
          <p:cNvSpPr/>
          <p:nvPr/>
        </p:nvSpPr>
        <p:spPr>
          <a:xfrm>
            <a:off x="1476985" y="5165725"/>
            <a:ext cx="113356" cy="1001718"/>
          </a:xfrm>
          <a:prstGeom prst="rect">
            <a:avLst/>
          </a:prstGeom>
          <a:noFill/>
          <a:ln>
            <a:solidFill>
              <a:srgbClr val="FF33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/>
          <p:cNvSpPr/>
          <p:nvPr/>
        </p:nvSpPr>
        <p:spPr>
          <a:xfrm>
            <a:off x="1596874" y="5381625"/>
            <a:ext cx="113356" cy="786528"/>
          </a:xfrm>
          <a:prstGeom prst="rect">
            <a:avLst/>
          </a:prstGeom>
          <a:noFill/>
          <a:ln>
            <a:solidFill>
              <a:srgbClr val="FF33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/>
          <p:cNvSpPr/>
          <p:nvPr/>
        </p:nvSpPr>
        <p:spPr>
          <a:xfrm>
            <a:off x="1711173" y="5505450"/>
            <a:ext cx="113356" cy="661561"/>
          </a:xfrm>
          <a:prstGeom prst="rect">
            <a:avLst/>
          </a:prstGeom>
          <a:noFill/>
          <a:ln>
            <a:solidFill>
              <a:srgbClr val="FF33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>
            <a:off x="1829409" y="5603874"/>
            <a:ext cx="113356" cy="565949"/>
          </a:xfrm>
          <a:prstGeom prst="rect">
            <a:avLst/>
          </a:prstGeom>
          <a:noFill/>
          <a:ln>
            <a:solidFill>
              <a:srgbClr val="FF33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>
            <a:off x="1949298" y="5680074"/>
            <a:ext cx="113356" cy="490459"/>
          </a:xfrm>
          <a:prstGeom prst="rect">
            <a:avLst/>
          </a:prstGeom>
          <a:noFill/>
          <a:ln>
            <a:solidFill>
              <a:srgbClr val="FF33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TextBox 41"/>
          <p:cNvSpPr txBox="1"/>
          <p:nvPr/>
        </p:nvSpPr>
        <p:spPr>
          <a:xfrm>
            <a:off x="3032061" y="6288439"/>
            <a:ext cx="8114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300</a:t>
            </a:r>
            <a:r>
              <a:rPr lang="en-US" dirty="0" smtClean="0">
                <a:sym typeface="Symbol"/>
              </a:rPr>
              <a:t> s</a:t>
            </a:r>
            <a:endParaRPr lang="en-US" dirty="0" smtClean="0"/>
          </a:p>
        </p:txBody>
      </p:sp>
      <p:sp>
        <p:nvSpPr>
          <p:cNvPr id="20" name="Rectangle 19"/>
          <p:cNvSpPr/>
          <p:nvPr/>
        </p:nvSpPr>
        <p:spPr>
          <a:xfrm>
            <a:off x="1126941" y="3832225"/>
            <a:ext cx="113356" cy="2332837"/>
          </a:xfrm>
          <a:prstGeom prst="rect">
            <a:avLst/>
          </a:prstGeom>
          <a:noFill/>
          <a:ln>
            <a:solidFill>
              <a:srgbClr val="FF33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7" name="Group 66"/>
          <p:cNvGrpSpPr/>
          <p:nvPr/>
        </p:nvGrpSpPr>
        <p:grpSpPr>
          <a:xfrm>
            <a:off x="236474" y="3689349"/>
            <a:ext cx="1026065" cy="2486025"/>
            <a:chOff x="236474" y="3410981"/>
            <a:chExt cx="1026065" cy="2486025"/>
          </a:xfrm>
        </p:grpSpPr>
        <p:sp>
          <p:nvSpPr>
            <p:cNvPr id="19" name="Rectangle 18"/>
            <p:cNvSpPr/>
            <p:nvPr/>
          </p:nvSpPr>
          <p:spPr>
            <a:xfrm>
              <a:off x="1008704" y="3410981"/>
              <a:ext cx="121595" cy="2486025"/>
            </a:xfrm>
            <a:prstGeom prst="rect">
              <a:avLst/>
            </a:prstGeom>
            <a:noFill/>
            <a:ln>
              <a:solidFill>
                <a:srgbClr val="FF33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4" name="Straight Connector 33"/>
            <p:cNvCxnSpPr/>
            <p:nvPr/>
          </p:nvCxnSpPr>
          <p:spPr>
            <a:xfrm flipV="1">
              <a:off x="1127125" y="3688715"/>
              <a:ext cx="0" cy="1957705"/>
            </a:xfrm>
            <a:prstGeom prst="line">
              <a:avLst/>
            </a:prstGeom>
            <a:ln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 flipV="1">
              <a:off x="1009015" y="3713480"/>
              <a:ext cx="0" cy="1955800"/>
            </a:xfrm>
            <a:prstGeom prst="line">
              <a:avLst/>
            </a:prstGeom>
            <a:ln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/>
            <p:cNvCxnSpPr/>
            <p:nvPr/>
          </p:nvCxnSpPr>
          <p:spPr>
            <a:xfrm flipH="1">
              <a:off x="736759" y="4114800"/>
              <a:ext cx="52578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/>
            <p:cNvCxnSpPr/>
            <p:nvPr/>
          </p:nvCxnSpPr>
          <p:spPr>
            <a:xfrm flipV="1">
              <a:off x="1123950" y="4053840"/>
              <a:ext cx="76200" cy="6429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/>
            <p:cNvCxnSpPr/>
            <p:nvPr/>
          </p:nvCxnSpPr>
          <p:spPr>
            <a:xfrm>
              <a:off x="1123950" y="4122897"/>
              <a:ext cx="85725" cy="5953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/>
            <p:cNvCxnSpPr/>
            <p:nvPr/>
          </p:nvCxnSpPr>
          <p:spPr>
            <a:xfrm flipH="1" flipV="1">
              <a:off x="942976" y="4046696"/>
              <a:ext cx="64293" cy="5953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/>
            <p:nvPr/>
          </p:nvCxnSpPr>
          <p:spPr>
            <a:xfrm flipH="1">
              <a:off x="947738" y="4110990"/>
              <a:ext cx="64294" cy="54769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6" name="TextBox 55"/>
            <p:cNvSpPr txBox="1"/>
            <p:nvPr/>
          </p:nvSpPr>
          <p:spPr>
            <a:xfrm>
              <a:off x="236474" y="3913822"/>
              <a:ext cx="57740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2</a:t>
              </a:r>
              <a:r>
                <a:rPr lang="en-US" dirty="0" smtClean="0">
                  <a:sym typeface="Symbol"/>
                </a:rPr>
                <a:t> s</a:t>
              </a:r>
              <a:endParaRPr lang="en-US" dirty="0" smtClean="0"/>
            </a:p>
          </p:txBody>
        </p:sp>
      </p:grpSp>
      <p:sp>
        <p:nvSpPr>
          <p:cNvPr id="57" name="TextBox 56"/>
          <p:cNvSpPr txBox="1"/>
          <p:nvPr/>
        </p:nvSpPr>
        <p:spPr>
          <a:xfrm>
            <a:off x="2538342" y="5672058"/>
            <a:ext cx="166404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The rest in 300 </a:t>
            </a:r>
            <a:r>
              <a:rPr lang="en-US" sz="1600" dirty="0" smtClean="0">
                <a:sym typeface="Symbol"/>
              </a:rPr>
              <a:t>s</a:t>
            </a:r>
            <a:endParaRPr lang="en-US" sz="1600" dirty="0"/>
          </a:p>
        </p:txBody>
      </p:sp>
      <p:cxnSp>
        <p:nvCxnSpPr>
          <p:cNvPr id="64" name="Straight Connector 63"/>
          <p:cNvCxnSpPr/>
          <p:nvPr/>
        </p:nvCxnSpPr>
        <p:spPr>
          <a:xfrm>
            <a:off x="1021080" y="6237208"/>
            <a:ext cx="0" cy="40386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Connector 65"/>
          <p:cNvCxnSpPr/>
          <p:nvPr/>
        </p:nvCxnSpPr>
        <p:spPr>
          <a:xfrm>
            <a:off x="5494020" y="6206728"/>
            <a:ext cx="0" cy="40386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Rectangle 67"/>
          <p:cNvSpPr/>
          <p:nvPr/>
        </p:nvSpPr>
        <p:spPr>
          <a:xfrm>
            <a:off x="899160" y="3349228"/>
            <a:ext cx="106680" cy="28194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0" y="3387328"/>
            <a:ext cx="91884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FF0000"/>
                </a:solidFill>
              </a:rPr>
              <a:t>Beam loss</a:t>
            </a:r>
          </a:p>
          <a:p>
            <a:r>
              <a:rPr lang="en-US" sz="1400" dirty="0" smtClean="0">
                <a:solidFill>
                  <a:srgbClr val="FF0000"/>
                </a:solidFill>
              </a:rPr>
              <a:t>event</a:t>
            </a:r>
            <a:endParaRPr lang="en-US" sz="1400" dirty="0">
              <a:solidFill>
                <a:srgbClr val="FF0000"/>
              </a:solidFill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5867400" y="5970508"/>
            <a:ext cx="6142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time</a:t>
            </a:r>
            <a:endParaRPr lang="en-US" dirty="0"/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891729" y="6176122"/>
            <a:ext cx="5036631" cy="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TextBox 72"/>
          <p:cNvSpPr txBox="1"/>
          <p:nvPr/>
        </p:nvSpPr>
        <p:spPr>
          <a:xfrm>
            <a:off x="1075491" y="3266289"/>
            <a:ext cx="161858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chemeClr val="tx2"/>
                </a:solidFill>
              </a:rPr>
              <a:t>ionization chamber</a:t>
            </a:r>
          </a:p>
          <a:p>
            <a:r>
              <a:rPr lang="en-US" sz="1400" b="1" dirty="0" smtClean="0">
                <a:solidFill>
                  <a:schemeClr val="tx2"/>
                </a:solidFill>
              </a:rPr>
              <a:t> signal</a:t>
            </a:r>
            <a:endParaRPr lang="en-US" sz="1400" b="1" dirty="0">
              <a:solidFill>
                <a:schemeClr val="tx2"/>
              </a:solidFill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3579447" y="3937713"/>
            <a:ext cx="137480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err="1" smtClean="0"/>
              <a:t>BLM</a:t>
            </a:r>
            <a:r>
              <a:rPr lang="en-US" sz="1200" dirty="0" smtClean="0"/>
              <a:t>      processing</a:t>
            </a:r>
            <a:endParaRPr lang="en-US" sz="1200" dirty="0"/>
          </a:p>
        </p:txBody>
      </p:sp>
      <p:cxnSp>
        <p:nvCxnSpPr>
          <p:cNvPr id="58" name="Straight Connector 57"/>
          <p:cNvCxnSpPr>
            <a:stCxn id="61" idx="0"/>
          </p:cNvCxnSpPr>
          <p:nvPr/>
        </p:nvCxnSpPr>
        <p:spPr>
          <a:xfrm flipV="1">
            <a:off x="4745812" y="3661378"/>
            <a:ext cx="1042869" cy="3781"/>
          </a:xfrm>
          <a:prstGeom prst="line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Rectangle 58"/>
          <p:cNvSpPr/>
          <p:nvPr/>
        </p:nvSpPr>
        <p:spPr>
          <a:xfrm>
            <a:off x="8123958" y="3501791"/>
            <a:ext cx="350520" cy="2971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TextBox 59"/>
          <p:cNvSpPr txBox="1"/>
          <p:nvPr/>
        </p:nvSpPr>
        <p:spPr>
          <a:xfrm>
            <a:off x="7723355" y="3243550"/>
            <a:ext cx="142064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rgbClr val="FF0000"/>
                </a:solidFill>
              </a:rPr>
              <a:t>Beam stop trigger</a:t>
            </a:r>
          </a:p>
          <a:p>
            <a:endParaRPr lang="en-US" sz="1200" b="1" dirty="0" smtClean="0">
              <a:solidFill>
                <a:srgbClr val="FF0000"/>
              </a:solidFill>
            </a:endParaRPr>
          </a:p>
          <a:p>
            <a:endParaRPr lang="en-US" sz="1200" b="1" dirty="0" smtClean="0">
              <a:solidFill>
                <a:srgbClr val="FF0000"/>
              </a:solidFill>
            </a:endParaRPr>
          </a:p>
          <a:p>
            <a:pPr algn="ctr"/>
            <a:r>
              <a:rPr lang="en-US" sz="1200" b="1" dirty="0" smtClean="0">
                <a:solidFill>
                  <a:srgbClr val="FF0000"/>
                </a:solidFill>
              </a:rPr>
              <a:t>Activate </a:t>
            </a:r>
          </a:p>
          <a:p>
            <a:pPr algn="ctr"/>
            <a:r>
              <a:rPr lang="en-US" sz="1200" b="1" dirty="0" err="1" smtClean="0">
                <a:solidFill>
                  <a:srgbClr val="FF0000"/>
                </a:solidFill>
              </a:rPr>
              <a:t>Linac4</a:t>
            </a:r>
            <a:r>
              <a:rPr lang="en-US" sz="1200" b="1" dirty="0" smtClean="0">
                <a:solidFill>
                  <a:srgbClr val="FF0000"/>
                </a:solidFill>
              </a:rPr>
              <a:t> pre-chopper</a:t>
            </a:r>
          </a:p>
          <a:p>
            <a:pPr algn="ctr"/>
            <a:r>
              <a:rPr lang="en-US" sz="1200" b="1" dirty="0" smtClean="0">
                <a:solidFill>
                  <a:srgbClr val="FF0000"/>
                </a:solidFill>
              </a:rPr>
              <a:t> or chopper</a:t>
            </a:r>
            <a:endParaRPr lang="en-US" sz="1200" b="1" dirty="0">
              <a:solidFill>
                <a:srgbClr val="FF0000"/>
              </a:solidFill>
            </a:endParaRPr>
          </a:p>
        </p:txBody>
      </p:sp>
      <p:sp>
        <p:nvSpPr>
          <p:cNvPr id="61" name="Isosceles Triangle 60"/>
          <p:cNvSpPr/>
          <p:nvPr/>
        </p:nvSpPr>
        <p:spPr>
          <a:xfrm rot="5400000">
            <a:off x="4292390" y="3438447"/>
            <a:ext cx="453421" cy="453422"/>
          </a:xfrm>
          <a:prstGeom prst="triangl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Flowchart: Direct Access Storage 61"/>
          <p:cNvSpPr/>
          <p:nvPr/>
        </p:nvSpPr>
        <p:spPr>
          <a:xfrm>
            <a:off x="3733171" y="3551801"/>
            <a:ext cx="294724" cy="219154"/>
          </a:xfrm>
          <a:prstGeom prst="flowChartMagneticDrum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145" name="O 2"/>
          <p:cNvPicPr>
            <a:picLocks noChangeArrowheads="1"/>
          </p:cNvPicPr>
          <p:nvPr/>
        </p:nvPicPr>
        <p:blipFill>
          <a:blip r:embed="rId2" cstate="print"/>
          <a:srcRect l="-381" t="-4987" r="-4507" b="-3999"/>
          <a:stretch>
            <a:fillRect/>
          </a:stretch>
        </p:blipFill>
        <p:spPr bwMode="auto">
          <a:xfrm>
            <a:off x="5516627" y="3083266"/>
            <a:ext cx="1958628" cy="13904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0" name="TextBox 69"/>
          <p:cNvSpPr txBox="1"/>
          <p:nvPr/>
        </p:nvSpPr>
        <p:spPr>
          <a:xfrm>
            <a:off x="5649901" y="4377279"/>
            <a:ext cx="18817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u="sng" dirty="0" smtClean="0">
                <a:solidFill>
                  <a:srgbClr val="002060"/>
                </a:solidFill>
              </a:rPr>
              <a:t>B</a:t>
            </a:r>
            <a:r>
              <a:rPr lang="en-US" sz="1400" b="1" dirty="0" smtClean="0">
                <a:solidFill>
                  <a:srgbClr val="002060"/>
                </a:solidFill>
              </a:rPr>
              <a:t>eam </a:t>
            </a:r>
            <a:r>
              <a:rPr lang="en-US" sz="1400" b="1" u="sng" dirty="0" smtClean="0">
                <a:solidFill>
                  <a:srgbClr val="002060"/>
                </a:solidFill>
              </a:rPr>
              <a:t>I</a:t>
            </a:r>
            <a:r>
              <a:rPr lang="en-US" sz="1400" b="1" dirty="0" smtClean="0">
                <a:solidFill>
                  <a:srgbClr val="002060"/>
                </a:solidFill>
              </a:rPr>
              <a:t>nterlock </a:t>
            </a:r>
            <a:r>
              <a:rPr lang="en-US" sz="1400" b="1" u="sng" dirty="0" smtClean="0">
                <a:solidFill>
                  <a:srgbClr val="002060"/>
                </a:solidFill>
              </a:rPr>
              <a:t>S</a:t>
            </a:r>
            <a:r>
              <a:rPr lang="en-US" sz="1400" b="1" dirty="0" smtClean="0">
                <a:solidFill>
                  <a:srgbClr val="002060"/>
                </a:solidFill>
              </a:rPr>
              <a:t>ystem</a:t>
            </a:r>
            <a:endParaRPr lang="en-US" sz="1400" b="1" dirty="0">
              <a:solidFill>
                <a:srgbClr val="002060"/>
              </a:solidFill>
            </a:endParaRPr>
          </a:p>
        </p:txBody>
      </p:sp>
      <p:cxnSp>
        <p:nvCxnSpPr>
          <p:cNvPr id="72" name="Straight Connector 71"/>
          <p:cNvCxnSpPr/>
          <p:nvPr/>
        </p:nvCxnSpPr>
        <p:spPr>
          <a:xfrm>
            <a:off x="7300086" y="3662637"/>
            <a:ext cx="808602" cy="0"/>
          </a:xfrm>
          <a:prstGeom prst="line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Straight Arrow Connector 80"/>
          <p:cNvCxnSpPr/>
          <p:nvPr/>
        </p:nvCxnSpPr>
        <p:spPr>
          <a:xfrm>
            <a:off x="3740727" y="4700469"/>
            <a:ext cx="1012642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Straight Arrow Connector 82"/>
          <p:cNvCxnSpPr/>
          <p:nvPr/>
        </p:nvCxnSpPr>
        <p:spPr>
          <a:xfrm>
            <a:off x="4760926" y="4700469"/>
            <a:ext cx="3377990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4" name="TextBox 83"/>
          <p:cNvSpPr txBox="1"/>
          <p:nvPr/>
        </p:nvSpPr>
        <p:spPr>
          <a:xfrm>
            <a:off x="3963150" y="4642109"/>
            <a:ext cx="5774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ym typeface="Symbol"/>
              </a:rPr>
              <a:t>5 s</a:t>
            </a:r>
            <a:endParaRPr lang="en-US" dirty="0" smtClean="0"/>
          </a:p>
        </p:txBody>
      </p:sp>
      <p:sp>
        <p:nvSpPr>
          <p:cNvPr id="85" name="TextBox 84"/>
          <p:cNvSpPr txBox="1"/>
          <p:nvPr/>
        </p:nvSpPr>
        <p:spPr>
          <a:xfrm>
            <a:off x="6072818" y="4666038"/>
            <a:ext cx="11047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ym typeface="Symbol"/>
              </a:rPr>
              <a:t>15 - 20 s</a:t>
            </a:r>
            <a:endParaRPr lang="en-US" dirty="0" smtClean="0"/>
          </a:p>
        </p:txBody>
      </p:sp>
      <p:cxnSp>
        <p:nvCxnSpPr>
          <p:cNvPr id="86" name="Straight Connector 85"/>
          <p:cNvCxnSpPr/>
          <p:nvPr/>
        </p:nvCxnSpPr>
        <p:spPr>
          <a:xfrm>
            <a:off x="3962652" y="3662637"/>
            <a:ext cx="329738" cy="0"/>
          </a:xfrm>
          <a:prstGeom prst="line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Box 43"/>
          <p:cNvSpPr txBox="1"/>
          <p:nvPr/>
        </p:nvSpPr>
        <p:spPr>
          <a:xfrm>
            <a:off x="1993582" y="5309473"/>
            <a:ext cx="3460499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600" dirty="0" smtClean="0"/>
              <a:t>50% of the loss are integrated in </a:t>
            </a:r>
            <a:r>
              <a:rPr lang="en-US" sz="1600" dirty="0" err="1" smtClean="0"/>
              <a:t>300ns</a:t>
            </a:r>
            <a:r>
              <a:rPr lang="en-US" sz="1600" dirty="0" smtClean="0"/>
              <a:t> </a:t>
            </a:r>
            <a:endParaRPr lang="en-US" sz="1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3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2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3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3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3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3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3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3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4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3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4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3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4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3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5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3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5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3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5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3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59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3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6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5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3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6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1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6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9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2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5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8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1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6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9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2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5" dur="500"/>
                                        <p:tgtEl>
                                          <p:spTgt spid="6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8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1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4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7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31" grpId="0" animBg="1"/>
      <p:bldP spid="21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42" grpId="0"/>
      <p:bldP spid="20" grpId="0" animBg="1"/>
      <p:bldP spid="57" grpId="0"/>
      <p:bldP spid="68" grpId="0" animBg="1"/>
      <p:bldP spid="68" grpId="1" animBg="1"/>
      <p:bldP spid="69" grpId="0"/>
      <p:bldP spid="69" grpId="1"/>
      <p:bldP spid="71" grpId="0"/>
      <p:bldP spid="73" grpId="0"/>
      <p:bldP spid="46" grpId="0"/>
      <p:bldP spid="59" grpId="0" animBg="1"/>
      <p:bldP spid="60" grpId="0"/>
      <p:bldP spid="61" grpId="0" animBg="1"/>
      <p:bldP spid="62" grpId="0" animBg="1"/>
      <p:bldP spid="70" grpId="0"/>
      <p:bldP spid="84" grpId="0"/>
      <p:bldP spid="85" grpId="0"/>
      <p:bldP spid="44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System features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09/11/2011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3CD561A-27E9-4FF6-8AFA-28C895031796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Review on PSB 160 MeV H</a:t>
            </a:r>
            <a:r>
              <a:rPr lang="en-GB" baseline="30000" smtClean="0"/>
              <a:t>-</a:t>
            </a:r>
            <a:r>
              <a:rPr lang="en-GB" smtClean="0"/>
              <a:t> Injection </a:t>
            </a:r>
            <a:endParaRPr lang="en-GB" dirty="0" smtClean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784927" y="1300176"/>
            <a:ext cx="7436582" cy="5360505"/>
          </a:xfrm>
        </p:spPr>
        <p:txBody>
          <a:bodyPr>
            <a:normAutofit fontScale="47500" lnSpcReduction="20000"/>
          </a:bodyPr>
          <a:lstStyle/>
          <a:p>
            <a:r>
              <a:rPr lang="en-GB" b="1" dirty="0" smtClean="0">
                <a:solidFill>
                  <a:srgbClr val="0070C0"/>
                </a:solidFill>
              </a:rPr>
              <a:t>Generic system for the injectors</a:t>
            </a:r>
          </a:p>
          <a:p>
            <a:pPr lvl="1"/>
            <a:r>
              <a:rPr lang="en-GB" dirty="0" smtClean="0">
                <a:solidFill>
                  <a:srgbClr val="0070C0"/>
                </a:solidFill>
              </a:rPr>
              <a:t>Highly configurable and high performing system</a:t>
            </a:r>
          </a:p>
          <a:p>
            <a:pPr lvl="1"/>
            <a:r>
              <a:rPr lang="en-GB" dirty="0" smtClean="0">
                <a:solidFill>
                  <a:srgbClr val="0070C0"/>
                </a:solidFill>
              </a:rPr>
              <a:t>Acquisition part compatible with most monitor type (IC, </a:t>
            </a:r>
            <a:r>
              <a:rPr lang="en-GB" dirty="0" err="1" smtClean="0">
                <a:solidFill>
                  <a:srgbClr val="0070C0"/>
                </a:solidFill>
              </a:rPr>
              <a:t>LIC</a:t>
            </a:r>
            <a:r>
              <a:rPr lang="en-GB" dirty="0" smtClean="0">
                <a:solidFill>
                  <a:srgbClr val="0070C0"/>
                </a:solidFill>
              </a:rPr>
              <a:t>, </a:t>
            </a:r>
            <a:r>
              <a:rPr lang="en-GB" dirty="0" err="1" smtClean="0">
                <a:solidFill>
                  <a:srgbClr val="0070C0"/>
                </a:solidFill>
              </a:rPr>
              <a:t>SEM</a:t>
            </a:r>
            <a:r>
              <a:rPr lang="en-GB" dirty="0" smtClean="0">
                <a:solidFill>
                  <a:srgbClr val="0070C0"/>
                </a:solidFill>
              </a:rPr>
              <a:t>)</a:t>
            </a:r>
          </a:p>
          <a:p>
            <a:pPr lvl="1"/>
            <a:r>
              <a:rPr lang="en-GB" dirty="0" smtClean="0">
                <a:solidFill>
                  <a:srgbClr val="0070C0"/>
                </a:solidFill>
              </a:rPr>
              <a:t>Use reprogrammable parts to target all injectors’ requirements</a:t>
            </a:r>
          </a:p>
          <a:p>
            <a:endParaRPr lang="en-GB" b="1" dirty="0" smtClean="0">
              <a:solidFill>
                <a:srgbClr val="0070C0"/>
              </a:solidFill>
            </a:endParaRPr>
          </a:p>
          <a:p>
            <a:r>
              <a:rPr lang="en-GB" b="1" dirty="0" smtClean="0">
                <a:solidFill>
                  <a:srgbClr val="C00000"/>
                </a:solidFill>
              </a:rPr>
              <a:t>Acquisitions synchronized with the start of the cycle : </a:t>
            </a:r>
          </a:p>
          <a:p>
            <a:pPr lvl="1"/>
            <a:r>
              <a:rPr lang="en-GB" dirty="0" smtClean="0">
                <a:solidFill>
                  <a:srgbClr val="C00000"/>
                </a:solidFill>
              </a:rPr>
              <a:t>calculation of integration periods and  comparisons with threshold.</a:t>
            </a:r>
          </a:p>
          <a:p>
            <a:pPr lvl="1"/>
            <a:r>
              <a:rPr lang="en-GB" dirty="0" smtClean="0">
                <a:solidFill>
                  <a:srgbClr val="C00000"/>
                </a:solidFill>
              </a:rPr>
              <a:t>The threshold values will need to be unique per channel</a:t>
            </a:r>
          </a:p>
          <a:p>
            <a:pPr lvl="1"/>
            <a:endParaRPr lang="en-GB" b="1" dirty="0" smtClean="0">
              <a:solidFill>
                <a:srgbClr val="0070C0"/>
              </a:solidFill>
            </a:endParaRPr>
          </a:p>
          <a:p>
            <a:r>
              <a:rPr lang="en-GB" b="1" dirty="0" smtClean="0">
                <a:solidFill>
                  <a:srgbClr val="0070C0"/>
                </a:solidFill>
              </a:rPr>
              <a:t>Up to 4 integration periods</a:t>
            </a:r>
          </a:p>
          <a:p>
            <a:pPr lvl="1"/>
            <a:r>
              <a:rPr lang="en-GB" dirty="0" smtClean="0">
                <a:solidFill>
                  <a:srgbClr val="0070C0"/>
                </a:solidFill>
              </a:rPr>
              <a:t>2 </a:t>
            </a:r>
            <a:r>
              <a:rPr lang="en-GB" dirty="0" smtClean="0">
                <a:solidFill>
                  <a:srgbClr val="0070C0"/>
                </a:solidFill>
                <a:sym typeface="Symbol"/>
              </a:rPr>
              <a:t></a:t>
            </a:r>
            <a:r>
              <a:rPr lang="en-GB" dirty="0" smtClean="0">
                <a:solidFill>
                  <a:srgbClr val="0070C0"/>
                </a:solidFill>
              </a:rPr>
              <a:t>s, 400 </a:t>
            </a:r>
            <a:r>
              <a:rPr lang="en-GB" dirty="0" smtClean="0">
                <a:solidFill>
                  <a:srgbClr val="0070C0"/>
                </a:solidFill>
                <a:sym typeface="Symbol"/>
              </a:rPr>
              <a:t></a:t>
            </a:r>
            <a:r>
              <a:rPr lang="en-GB" dirty="0" smtClean="0">
                <a:solidFill>
                  <a:srgbClr val="0070C0"/>
                </a:solidFill>
              </a:rPr>
              <a:t>s, 1 ms and 1.2 s (full cycle for ambient radiation meas.)</a:t>
            </a:r>
          </a:p>
          <a:p>
            <a:endParaRPr lang="en-GB" dirty="0" smtClean="0">
              <a:solidFill>
                <a:srgbClr val="0070C0"/>
              </a:solidFill>
            </a:endParaRPr>
          </a:p>
          <a:p>
            <a:r>
              <a:rPr lang="en-GB" b="1" dirty="0" smtClean="0">
                <a:solidFill>
                  <a:srgbClr val="C00000"/>
                </a:solidFill>
              </a:rPr>
              <a:t>System has to block injections </a:t>
            </a:r>
          </a:p>
          <a:p>
            <a:pPr lvl="1"/>
            <a:r>
              <a:rPr lang="en-GB" dirty="0" smtClean="0">
                <a:solidFill>
                  <a:srgbClr val="C00000"/>
                </a:solidFill>
              </a:rPr>
              <a:t>“remove Beam permit” if losses exceed threshold</a:t>
            </a:r>
          </a:p>
          <a:p>
            <a:pPr lvl="1"/>
            <a:endParaRPr lang="en-GB" dirty="0" smtClean="0">
              <a:solidFill>
                <a:srgbClr val="0070C0"/>
              </a:solidFill>
            </a:endParaRPr>
          </a:p>
          <a:p>
            <a:r>
              <a:rPr lang="en-GB" b="1" dirty="0" smtClean="0">
                <a:solidFill>
                  <a:srgbClr val="0070C0"/>
                </a:solidFill>
              </a:rPr>
              <a:t>System has to remember if the user is allowed to have beam </a:t>
            </a:r>
          </a:p>
          <a:p>
            <a:pPr lvl="1"/>
            <a:r>
              <a:rPr lang="en-GB" sz="2900" dirty="0" smtClean="0">
                <a:solidFill>
                  <a:srgbClr val="0070C0"/>
                </a:solidFill>
              </a:rPr>
              <a:t>i.e. “give permit” if previous cycle for the user was ok (or errors cleared)</a:t>
            </a:r>
          </a:p>
          <a:p>
            <a:pPr lvl="1"/>
            <a:endParaRPr lang="en-GB" dirty="0" smtClean="0">
              <a:solidFill>
                <a:srgbClr val="0070C0"/>
              </a:solidFill>
            </a:endParaRPr>
          </a:p>
          <a:p>
            <a:r>
              <a:rPr lang="en-GB" b="1" dirty="0" smtClean="0">
                <a:solidFill>
                  <a:srgbClr val="C00000"/>
                </a:solidFill>
              </a:rPr>
              <a:t>The </a:t>
            </a:r>
            <a:r>
              <a:rPr lang="en-US" b="1" dirty="0" smtClean="0">
                <a:solidFill>
                  <a:srgbClr val="C00000"/>
                </a:solidFill>
              </a:rPr>
              <a:t>Beam Interlock Controller will be configured in the “Non-latch” mode.</a:t>
            </a:r>
          </a:p>
          <a:p>
            <a:pPr lvl="1"/>
            <a:r>
              <a:rPr lang="en-US" dirty="0" smtClean="0">
                <a:solidFill>
                  <a:srgbClr val="C00000"/>
                </a:solidFill>
              </a:rPr>
              <a:t>the </a:t>
            </a:r>
            <a:r>
              <a:rPr lang="en-US" dirty="0" err="1" smtClean="0">
                <a:solidFill>
                  <a:srgbClr val="C00000"/>
                </a:solidFill>
              </a:rPr>
              <a:t>BLM</a:t>
            </a:r>
            <a:r>
              <a:rPr lang="en-US" dirty="0" smtClean="0">
                <a:solidFill>
                  <a:srgbClr val="C00000"/>
                </a:solidFill>
              </a:rPr>
              <a:t> system will need to follow timing and notify in advance.</a:t>
            </a:r>
          </a:p>
          <a:p>
            <a:pPr lvl="1">
              <a:buNone/>
            </a:pPr>
            <a:endParaRPr lang="en-GB" sz="2000" dirty="0" smtClean="0">
              <a:solidFill>
                <a:srgbClr val="0070C0"/>
              </a:solidFill>
            </a:endParaRPr>
          </a:p>
          <a:p>
            <a:r>
              <a:rPr lang="en-GB" b="1" dirty="0" smtClean="0">
                <a:solidFill>
                  <a:srgbClr val="0070C0"/>
                </a:solidFill>
              </a:rPr>
              <a:t>Only data from the current cycle need to be considered.</a:t>
            </a:r>
            <a:endParaRPr lang="en-US" sz="1600" b="1" dirty="0" smtClean="0">
              <a:solidFill>
                <a:srgbClr val="0070C0"/>
              </a:solidFill>
            </a:endParaRPr>
          </a:p>
          <a:p>
            <a:pPr lvl="1"/>
            <a:r>
              <a:rPr lang="en-US" dirty="0" smtClean="0">
                <a:solidFill>
                  <a:srgbClr val="0070C0"/>
                </a:solidFill>
              </a:rPr>
              <a:t>Timing in the electronics essential (i.e. possible failure mode)</a:t>
            </a:r>
          </a:p>
          <a:p>
            <a:endParaRPr lang="en-US" dirty="0" smtClean="0">
              <a:solidFill>
                <a:srgbClr val="0070C0"/>
              </a:solidFill>
            </a:endParaRPr>
          </a:p>
          <a:p>
            <a:r>
              <a:rPr lang="en-US" b="1" dirty="0" smtClean="0">
                <a:solidFill>
                  <a:srgbClr val="C00000"/>
                </a:solidFill>
              </a:rPr>
              <a:t>Need </a:t>
            </a:r>
            <a:r>
              <a:rPr lang="en-US" b="1" dirty="0" err="1" smtClean="0">
                <a:solidFill>
                  <a:srgbClr val="C00000"/>
                </a:solidFill>
              </a:rPr>
              <a:t>FLUKA</a:t>
            </a:r>
            <a:r>
              <a:rPr lang="en-US" b="1" dirty="0" smtClean="0">
                <a:solidFill>
                  <a:srgbClr val="C00000"/>
                </a:solidFill>
              </a:rPr>
              <a:t> simulations to relate </a:t>
            </a:r>
            <a:r>
              <a:rPr lang="en-US" b="1" dirty="0" err="1" smtClean="0">
                <a:solidFill>
                  <a:srgbClr val="C00000"/>
                </a:solidFill>
              </a:rPr>
              <a:t>BLM</a:t>
            </a:r>
            <a:r>
              <a:rPr lang="en-US" b="1" dirty="0" smtClean="0">
                <a:solidFill>
                  <a:srgbClr val="C00000"/>
                </a:solidFill>
              </a:rPr>
              <a:t> thresholds with beam losses + measurements</a:t>
            </a:r>
            <a:endParaRPr lang="en-GB" dirty="0" smtClean="0">
              <a:solidFill>
                <a:srgbClr val="0070C0"/>
              </a:solidFill>
            </a:endParaRPr>
          </a:p>
          <a:p>
            <a:endParaRPr lang="en-GB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cern.ch\dfs\Users\w\wetering\Public\review\Injection region-2.jpg"/>
          <p:cNvPicPr>
            <a:picLocks noChangeAspect="1" noChangeArrowheads="1"/>
          </p:cNvPicPr>
          <p:nvPr/>
        </p:nvPicPr>
        <p:blipFill>
          <a:blip r:embed="rId2" cstate="print"/>
          <a:srcRect l="10977" r="14926"/>
          <a:stretch>
            <a:fillRect/>
          </a:stretch>
        </p:blipFill>
        <p:spPr bwMode="auto">
          <a:xfrm>
            <a:off x="4679504" y="3068960"/>
            <a:ext cx="4464496" cy="3419809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7958" y="1464174"/>
            <a:ext cx="8229600" cy="4966855"/>
          </a:xfrm>
        </p:spPr>
        <p:txBody>
          <a:bodyPr>
            <a:normAutofit fontScale="62500" lnSpcReduction="20000"/>
          </a:bodyPr>
          <a:lstStyle/>
          <a:p>
            <a:pPr marL="361950" lvl="1">
              <a:buFont typeface="Arial" pitchFamily="34" charset="0"/>
              <a:buChar char="•"/>
            </a:pPr>
            <a:r>
              <a:rPr lang="en-US" b="1" dirty="0" smtClean="0">
                <a:solidFill>
                  <a:schemeClr val="accent1"/>
                </a:solidFill>
              </a:rPr>
              <a:t>Introduction</a:t>
            </a:r>
          </a:p>
          <a:p>
            <a:pPr marL="361950" lvl="1">
              <a:buFont typeface="Arial" pitchFamily="34" charset="0"/>
              <a:buChar char="•"/>
            </a:pPr>
            <a:endParaRPr lang="en-US" b="1" dirty="0" smtClean="0">
              <a:solidFill>
                <a:schemeClr val="accent1"/>
              </a:solidFill>
            </a:endParaRPr>
          </a:p>
          <a:p>
            <a:pPr marL="361950" lvl="1">
              <a:buFont typeface="Arial" pitchFamily="34" charset="0"/>
              <a:buChar char="•"/>
            </a:pPr>
            <a:r>
              <a:rPr lang="en-US" b="1" dirty="0" err="1" smtClean="0">
                <a:solidFill>
                  <a:schemeClr val="accent1"/>
                </a:solidFill>
              </a:rPr>
              <a:t>Intrumentations</a:t>
            </a:r>
            <a:r>
              <a:rPr lang="en-US" b="1" dirty="0" smtClean="0">
                <a:solidFill>
                  <a:schemeClr val="accent1"/>
                </a:solidFill>
              </a:rPr>
              <a:t> at  stripping foil </a:t>
            </a:r>
            <a:r>
              <a:rPr lang="en-US" dirty="0" smtClean="0">
                <a:solidFill>
                  <a:schemeClr val="accent1"/>
                </a:solidFill>
              </a:rPr>
              <a:t>: </a:t>
            </a:r>
          </a:p>
          <a:p>
            <a:pPr marL="819150" lvl="2"/>
            <a:r>
              <a:rPr lang="en-US" dirty="0" smtClean="0">
                <a:solidFill>
                  <a:schemeClr val="accent1"/>
                </a:solidFill>
              </a:rPr>
              <a:t>Beam profile</a:t>
            </a:r>
          </a:p>
          <a:p>
            <a:pPr marL="819150" lvl="2"/>
            <a:r>
              <a:rPr lang="en-US" dirty="0" smtClean="0">
                <a:solidFill>
                  <a:schemeClr val="accent1"/>
                </a:solidFill>
              </a:rPr>
              <a:t>Visual inspection</a:t>
            </a:r>
          </a:p>
          <a:p>
            <a:pPr marL="819150" lvl="2"/>
            <a:endParaRPr lang="en-US" dirty="0" smtClean="0">
              <a:solidFill>
                <a:schemeClr val="accent1"/>
              </a:solidFill>
            </a:endParaRPr>
          </a:p>
          <a:p>
            <a:pPr marL="361950" lvl="1">
              <a:buFont typeface="Arial" pitchFamily="34" charset="0"/>
              <a:buChar char="•"/>
            </a:pPr>
            <a:r>
              <a:rPr lang="en-US" b="1" dirty="0" smtClean="0">
                <a:solidFill>
                  <a:schemeClr val="accent1"/>
                </a:solidFill>
              </a:rPr>
              <a:t>Instrumentation in front of the injection dump </a:t>
            </a:r>
            <a:r>
              <a:rPr lang="en-US" dirty="0" smtClean="0">
                <a:solidFill>
                  <a:schemeClr val="accent1"/>
                </a:solidFill>
              </a:rPr>
              <a:t>:</a:t>
            </a:r>
          </a:p>
          <a:p>
            <a:pPr marL="819150" lvl="2"/>
            <a:r>
              <a:rPr lang="en-US" dirty="0" err="1" smtClean="0">
                <a:solidFill>
                  <a:schemeClr val="accent1"/>
                </a:solidFill>
              </a:rPr>
              <a:t>H0</a:t>
            </a:r>
            <a:r>
              <a:rPr lang="en-US" dirty="0" smtClean="0">
                <a:solidFill>
                  <a:schemeClr val="accent1"/>
                </a:solidFill>
              </a:rPr>
              <a:t>/H- population measurement</a:t>
            </a:r>
          </a:p>
          <a:p>
            <a:pPr marL="819150" lvl="2">
              <a:buNone/>
            </a:pPr>
            <a:r>
              <a:rPr lang="en-US" dirty="0" smtClean="0">
                <a:solidFill>
                  <a:schemeClr val="accent1"/>
                </a:solidFill>
              </a:rPr>
              <a:t>	</a:t>
            </a:r>
          </a:p>
          <a:p>
            <a:pPr marL="361950" lvl="2"/>
            <a:r>
              <a:rPr lang="en-US" sz="2900" b="1" dirty="0" smtClean="0">
                <a:solidFill>
                  <a:schemeClr val="accent1"/>
                </a:solidFill>
              </a:rPr>
              <a:t>Beam Loss Monitors</a:t>
            </a:r>
          </a:p>
          <a:p>
            <a:pPr marL="361950" lvl="2"/>
            <a:endParaRPr lang="en-US" b="1" dirty="0" smtClean="0">
              <a:solidFill>
                <a:schemeClr val="accent1"/>
              </a:solidFill>
            </a:endParaRPr>
          </a:p>
          <a:p>
            <a:pPr marL="361950" lvl="2"/>
            <a:r>
              <a:rPr lang="en-US" sz="2900" b="1" dirty="0" smtClean="0">
                <a:solidFill>
                  <a:schemeClr val="accent1"/>
                </a:solidFill>
              </a:rPr>
              <a:t>Injected beam matching and </a:t>
            </a:r>
            <a:r>
              <a:rPr lang="en-US" sz="2900" b="1" dirty="0" err="1" smtClean="0">
                <a:solidFill>
                  <a:schemeClr val="accent1"/>
                </a:solidFill>
              </a:rPr>
              <a:t>emittance</a:t>
            </a:r>
            <a:r>
              <a:rPr lang="en-US" sz="2900" b="1" dirty="0" smtClean="0">
                <a:solidFill>
                  <a:schemeClr val="accent1"/>
                </a:solidFill>
              </a:rPr>
              <a:t> monitor</a:t>
            </a:r>
          </a:p>
          <a:p>
            <a:pPr marL="819150" lvl="3">
              <a:buFont typeface="Arial" pitchFamily="34" charset="0"/>
              <a:buChar char="•"/>
            </a:pPr>
            <a:r>
              <a:rPr lang="en-US" sz="2300" dirty="0" smtClean="0">
                <a:solidFill>
                  <a:schemeClr val="accent1"/>
                </a:solidFill>
              </a:rPr>
              <a:t>Turn by turn transverse profiles measurements</a:t>
            </a:r>
          </a:p>
          <a:p>
            <a:pPr marL="819150" lvl="3">
              <a:buFont typeface="Arial" pitchFamily="34" charset="0"/>
              <a:buChar char="•"/>
            </a:pPr>
            <a:r>
              <a:rPr lang="en-US" sz="2300" dirty="0" smtClean="0">
                <a:solidFill>
                  <a:schemeClr val="accent1"/>
                </a:solidFill>
              </a:rPr>
              <a:t>Beam trajectories</a:t>
            </a:r>
          </a:p>
          <a:p>
            <a:pPr marL="361950" lvl="1">
              <a:buFont typeface="Arial" pitchFamily="34" charset="0"/>
              <a:buChar char="•"/>
            </a:pPr>
            <a:endParaRPr lang="en-US" b="1" dirty="0" smtClean="0">
              <a:solidFill>
                <a:schemeClr val="accent1"/>
              </a:solidFill>
            </a:endParaRPr>
          </a:p>
          <a:p>
            <a:pPr marL="361950" lvl="1">
              <a:buFont typeface="Arial" pitchFamily="34" charset="0"/>
              <a:buChar char="•"/>
            </a:pPr>
            <a:r>
              <a:rPr lang="en-US" b="1" dirty="0" smtClean="0">
                <a:solidFill>
                  <a:schemeClr val="accent1"/>
                </a:solidFill>
              </a:rPr>
              <a:t>Spare Policy</a:t>
            </a:r>
          </a:p>
          <a:p>
            <a:pPr marL="361950" lvl="1">
              <a:buFont typeface="Arial" pitchFamily="34" charset="0"/>
              <a:buChar char="•"/>
            </a:pPr>
            <a:endParaRPr lang="en-US" b="1" dirty="0" smtClean="0">
              <a:solidFill>
                <a:schemeClr val="accent1"/>
              </a:solidFill>
            </a:endParaRPr>
          </a:p>
          <a:p>
            <a:pPr marL="361950" lvl="1">
              <a:buFont typeface="Arial" pitchFamily="34" charset="0"/>
              <a:buChar char="•"/>
            </a:pPr>
            <a:r>
              <a:rPr lang="en-US" b="1" dirty="0" smtClean="0">
                <a:solidFill>
                  <a:schemeClr val="accent1"/>
                </a:solidFill>
              </a:rPr>
              <a:t>Summary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 smtClean="0"/>
              <a:t>09/11/2011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3CD561A-27E9-4FF6-8AFA-28C895031796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dirty="0" smtClean="0"/>
              <a:t>Review on </a:t>
            </a:r>
            <a:r>
              <a:rPr lang="en-GB" dirty="0" err="1" smtClean="0"/>
              <a:t>PSB</a:t>
            </a:r>
            <a:r>
              <a:rPr lang="en-GB" dirty="0" smtClean="0"/>
              <a:t> 160 </a:t>
            </a:r>
            <a:r>
              <a:rPr lang="en-GB" dirty="0" err="1" smtClean="0"/>
              <a:t>MeV</a:t>
            </a:r>
            <a:r>
              <a:rPr lang="en-GB" dirty="0" smtClean="0"/>
              <a:t> H</a:t>
            </a:r>
            <a:r>
              <a:rPr lang="en-GB" baseline="30000" dirty="0" smtClean="0"/>
              <a:t>-</a:t>
            </a:r>
            <a:r>
              <a:rPr lang="en-GB" dirty="0" smtClean="0"/>
              <a:t> Injection </a:t>
            </a:r>
          </a:p>
        </p:txBody>
      </p:sp>
      <p:sp>
        <p:nvSpPr>
          <p:cNvPr id="8" name="Rectangle 7"/>
          <p:cNvSpPr/>
          <p:nvPr/>
        </p:nvSpPr>
        <p:spPr>
          <a:xfrm>
            <a:off x="395536" y="1340767"/>
            <a:ext cx="5403850" cy="2762697"/>
          </a:xfrm>
          <a:prstGeom prst="rect">
            <a:avLst/>
          </a:prstGeom>
          <a:solidFill>
            <a:schemeClr val="bg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404353" y="5040536"/>
            <a:ext cx="4167647" cy="1156223"/>
          </a:xfrm>
          <a:prstGeom prst="rect">
            <a:avLst/>
          </a:prstGeom>
          <a:solidFill>
            <a:schemeClr val="bg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Injection matching and </a:t>
            </a:r>
            <a:r>
              <a:rPr lang="en-US" dirty="0" err="1" smtClean="0"/>
              <a:t>Emittance</a:t>
            </a:r>
            <a:r>
              <a:rPr lang="en-US" dirty="0" smtClean="0"/>
              <a:t> measurement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95536" y="6492875"/>
            <a:ext cx="2133600" cy="365125"/>
          </a:xfrm>
        </p:spPr>
        <p:txBody>
          <a:bodyPr/>
          <a:lstStyle/>
          <a:p>
            <a:r>
              <a:rPr lang="en-US" smtClean="0"/>
              <a:t>09/11/2011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3CD561A-27E9-4FF6-8AFA-28C895031796}" type="slidenum">
              <a:rPr lang="en-US" smtClean="0"/>
              <a:pPr/>
              <a:t>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dirty="0" smtClean="0"/>
              <a:t>Review on </a:t>
            </a:r>
            <a:r>
              <a:rPr lang="en-GB" dirty="0" err="1" smtClean="0"/>
              <a:t>PSB</a:t>
            </a:r>
            <a:r>
              <a:rPr lang="en-GB" dirty="0" smtClean="0"/>
              <a:t> 160 </a:t>
            </a:r>
            <a:r>
              <a:rPr lang="en-GB" dirty="0" err="1" smtClean="0"/>
              <a:t>MeV</a:t>
            </a:r>
            <a:r>
              <a:rPr lang="en-GB" dirty="0" smtClean="0"/>
              <a:t> H</a:t>
            </a:r>
            <a:r>
              <a:rPr lang="en-GB" baseline="30000" dirty="0" smtClean="0"/>
              <a:t>-</a:t>
            </a:r>
            <a:r>
              <a:rPr lang="en-GB" dirty="0" smtClean="0"/>
              <a:t> Injection </a:t>
            </a:r>
          </a:p>
        </p:txBody>
      </p:sp>
      <p:sp>
        <p:nvSpPr>
          <p:cNvPr id="7" name="Rectangle 6"/>
          <p:cNvSpPr/>
          <p:nvPr/>
        </p:nvSpPr>
        <p:spPr>
          <a:xfrm>
            <a:off x="395536" y="1412776"/>
            <a:ext cx="8441853" cy="1323439"/>
          </a:xfrm>
          <a:prstGeom prst="rect">
            <a:avLst/>
          </a:prstGeom>
          <a:ln w="34925">
            <a:solidFill>
              <a:schemeClr val="accent6">
                <a:lumMod val="60000"/>
                <a:lumOff val="40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en-US" sz="1600" i="1" u="sng" dirty="0" smtClean="0">
                <a:solidFill>
                  <a:schemeClr val="accent1"/>
                </a:solidFill>
              </a:rPr>
              <a:t>From recommendations found in specification papers</a:t>
            </a:r>
            <a:r>
              <a:rPr lang="en-US" sz="1600" dirty="0" smtClean="0">
                <a:solidFill>
                  <a:schemeClr val="accent1"/>
                </a:solidFill>
              </a:rPr>
              <a:t>:</a:t>
            </a:r>
          </a:p>
          <a:p>
            <a:pPr lvl="1">
              <a:buFontTx/>
              <a:buChar char="-"/>
            </a:pPr>
            <a:r>
              <a:rPr lang="en-US" sz="1600" dirty="0" smtClean="0">
                <a:solidFill>
                  <a:srgbClr val="0070C0"/>
                </a:solidFill>
              </a:rPr>
              <a:t>to allow matching and </a:t>
            </a:r>
            <a:r>
              <a:rPr lang="en-US" sz="1600" dirty="0" err="1" smtClean="0">
                <a:solidFill>
                  <a:srgbClr val="0070C0"/>
                </a:solidFill>
              </a:rPr>
              <a:t>emittance</a:t>
            </a:r>
            <a:r>
              <a:rPr lang="en-US" sz="1600" dirty="0" smtClean="0">
                <a:solidFill>
                  <a:srgbClr val="0070C0"/>
                </a:solidFill>
              </a:rPr>
              <a:t> measurement of the </a:t>
            </a:r>
            <a:r>
              <a:rPr lang="en-US" sz="1600" dirty="0" err="1" smtClean="0">
                <a:solidFill>
                  <a:srgbClr val="0070C0"/>
                </a:solidFill>
              </a:rPr>
              <a:t>Linac4</a:t>
            </a:r>
            <a:r>
              <a:rPr lang="en-US" sz="1600" dirty="0" smtClean="0">
                <a:solidFill>
                  <a:srgbClr val="0070C0"/>
                </a:solidFill>
              </a:rPr>
              <a:t> arriving at the </a:t>
            </a:r>
            <a:r>
              <a:rPr lang="en-US" sz="1600" dirty="0" err="1" smtClean="0">
                <a:solidFill>
                  <a:srgbClr val="0070C0"/>
                </a:solidFill>
              </a:rPr>
              <a:t>PSB</a:t>
            </a:r>
            <a:endParaRPr lang="en-US" sz="1600" dirty="0" smtClean="0">
              <a:solidFill>
                <a:srgbClr val="0070C0"/>
              </a:solidFill>
            </a:endParaRPr>
          </a:p>
          <a:p>
            <a:pPr lvl="1">
              <a:buFontTx/>
              <a:buChar char="-"/>
            </a:pPr>
            <a:r>
              <a:rPr lang="en-US" sz="1600" dirty="0" smtClean="0">
                <a:solidFill>
                  <a:srgbClr val="0070C0"/>
                </a:solidFill>
              </a:rPr>
              <a:t>a pair of monitors (</a:t>
            </a:r>
            <a:r>
              <a:rPr lang="en-US" sz="1600" dirty="0" err="1" smtClean="0">
                <a:solidFill>
                  <a:srgbClr val="0070C0"/>
                </a:solidFill>
              </a:rPr>
              <a:t>H+V</a:t>
            </a:r>
            <a:r>
              <a:rPr lang="en-US" sz="1600" dirty="0" smtClean="0">
                <a:solidFill>
                  <a:srgbClr val="0070C0"/>
                </a:solidFill>
              </a:rPr>
              <a:t>) in one ring is sufficient</a:t>
            </a:r>
          </a:p>
          <a:p>
            <a:pPr lvl="1">
              <a:buFontTx/>
              <a:buChar char="-"/>
            </a:pPr>
            <a:r>
              <a:rPr lang="en-US" sz="1600" dirty="0" smtClean="0">
                <a:solidFill>
                  <a:srgbClr val="0070C0"/>
                </a:solidFill>
              </a:rPr>
              <a:t>injection of half a </a:t>
            </a:r>
            <a:r>
              <a:rPr lang="en-US" sz="1600" dirty="0" err="1" smtClean="0">
                <a:solidFill>
                  <a:srgbClr val="0070C0"/>
                </a:solidFill>
              </a:rPr>
              <a:t>PSB</a:t>
            </a:r>
            <a:r>
              <a:rPr lang="en-US" sz="1600" dirty="0" smtClean="0">
                <a:solidFill>
                  <a:srgbClr val="0070C0"/>
                </a:solidFill>
              </a:rPr>
              <a:t> turn (i.e. 0.5 </a:t>
            </a:r>
            <a:r>
              <a:rPr lang="en-US" sz="1600" dirty="0" smtClean="0">
                <a:solidFill>
                  <a:srgbClr val="0070C0"/>
                </a:solidFill>
                <a:sym typeface="Symbol"/>
              </a:rPr>
              <a:t>s) to well separate turn-by-turn profiles</a:t>
            </a:r>
          </a:p>
          <a:p>
            <a:pPr lvl="1">
              <a:buFontTx/>
              <a:buChar char="-"/>
            </a:pPr>
            <a:r>
              <a:rPr lang="en-US" sz="1600" dirty="0" smtClean="0">
                <a:solidFill>
                  <a:srgbClr val="0070C0"/>
                </a:solidFill>
                <a:sym typeface="Symbol"/>
              </a:rPr>
              <a:t>acquisition of – say up to 20 – consecutive profiles</a:t>
            </a:r>
            <a:endParaRPr lang="en-US" sz="1600" dirty="0" smtClean="0">
              <a:solidFill>
                <a:srgbClr val="0070C0"/>
              </a:solidFill>
            </a:endParaRPr>
          </a:p>
        </p:txBody>
      </p:sp>
      <p:pic>
        <p:nvPicPr>
          <p:cNvPr id="23" name="Picture 2" descr="\\cern.ch\dfs\Users\v\vuitton\Documents\My Pictures\SEM FILS 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4" y="2924944"/>
            <a:ext cx="3326520" cy="3544808"/>
          </a:xfrm>
          <a:prstGeom prst="rect">
            <a:avLst/>
          </a:prstGeom>
          <a:noFill/>
        </p:spPr>
      </p:pic>
      <p:sp>
        <p:nvSpPr>
          <p:cNvPr id="24" name="ZoneTexte 6"/>
          <p:cNvSpPr txBox="1"/>
          <p:nvPr/>
        </p:nvSpPr>
        <p:spPr>
          <a:xfrm>
            <a:off x="2051720" y="4941168"/>
            <a:ext cx="7920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Tank</a:t>
            </a:r>
            <a:endParaRPr lang="fr-FR" dirty="0"/>
          </a:p>
        </p:txBody>
      </p:sp>
      <p:sp>
        <p:nvSpPr>
          <p:cNvPr id="25" name="Accolade fermante 7"/>
          <p:cNvSpPr/>
          <p:nvPr/>
        </p:nvSpPr>
        <p:spPr>
          <a:xfrm flipH="1">
            <a:off x="1619672" y="3212976"/>
            <a:ext cx="432048" cy="1656184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6" name="ZoneTexte 8"/>
          <p:cNvSpPr txBox="1"/>
          <p:nvPr/>
        </p:nvSpPr>
        <p:spPr>
          <a:xfrm rot="16200000">
            <a:off x="796226" y="3748390"/>
            <a:ext cx="1296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Actuator</a:t>
            </a:r>
            <a:r>
              <a:rPr lang="fr-FR" dirty="0" smtClean="0"/>
              <a:t> V</a:t>
            </a:r>
            <a:endParaRPr lang="fr-FR" dirty="0"/>
          </a:p>
        </p:txBody>
      </p:sp>
      <p:sp>
        <p:nvSpPr>
          <p:cNvPr id="27" name="Accolade ouvrante 9"/>
          <p:cNvSpPr/>
          <p:nvPr/>
        </p:nvSpPr>
        <p:spPr>
          <a:xfrm rot="4226268">
            <a:off x="1014914" y="4661046"/>
            <a:ext cx="360040" cy="1568798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8" name="ZoneTexte 10"/>
          <p:cNvSpPr txBox="1"/>
          <p:nvPr/>
        </p:nvSpPr>
        <p:spPr>
          <a:xfrm rot="20503520">
            <a:off x="415309" y="4952917"/>
            <a:ext cx="15121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Actuator</a:t>
            </a:r>
            <a:r>
              <a:rPr lang="fr-FR" dirty="0" smtClean="0"/>
              <a:t> H</a:t>
            </a:r>
            <a:endParaRPr lang="fr-FR" dirty="0"/>
          </a:p>
        </p:txBody>
      </p:sp>
      <p:cxnSp>
        <p:nvCxnSpPr>
          <p:cNvPr id="30" name="Connecteur droit avec flèche 15"/>
          <p:cNvCxnSpPr/>
          <p:nvPr/>
        </p:nvCxnSpPr>
        <p:spPr>
          <a:xfrm>
            <a:off x="2699792" y="5589240"/>
            <a:ext cx="864096" cy="504056"/>
          </a:xfrm>
          <a:prstGeom prst="straightConnector1">
            <a:avLst/>
          </a:prstGeom>
          <a:ln w="635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ZoneTexte 16"/>
          <p:cNvSpPr txBox="1"/>
          <p:nvPr/>
        </p:nvSpPr>
        <p:spPr>
          <a:xfrm rot="1847949">
            <a:off x="2699792" y="5805264"/>
            <a:ext cx="86409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 err="1" smtClean="0">
                <a:solidFill>
                  <a:srgbClr val="FF0000"/>
                </a:solidFill>
              </a:rPr>
              <a:t>Beam</a:t>
            </a:r>
            <a:endParaRPr lang="fr-FR" sz="1600" dirty="0">
              <a:solidFill>
                <a:srgbClr val="FF0000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107504" y="6488668"/>
            <a:ext cx="3907288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70C0"/>
                </a:solidFill>
              </a:rPr>
              <a:t>Example : </a:t>
            </a:r>
            <a:r>
              <a:rPr lang="en-US" b="1" dirty="0" err="1" smtClean="0">
                <a:solidFill>
                  <a:srgbClr val="0070C0"/>
                </a:solidFill>
              </a:rPr>
              <a:t>Intertank</a:t>
            </a:r>
            <a:r>
              <a:rPr lang="en-US" b="1" dirty="0" smtClean="0">
                <a:solidFill>
                  <a:srgbClr val="0070C0"/>
                </a:solidFill>
              </a:rPr>
              <a:t> </a:t>
            </a:r>
            <a:r>
              <a:rPr lang="en-US" b="1" dirty="0" err="1" smtClean="0">
                <a:solidFill>
                  <a:srgbClr val="0070C0"/>
                </a:solidFill>
              </a:rPr>
              <a:t>SEM</a:t>
            </a:r>
            <a:r>
              <a:rPr lang="en-US" b="1" dirty="0" smtClean="0">
                <a:solidFill>
                  <a:srgbClr val="0070C0"/>
                </a:solidFill>
              </a:rPr>
              <a:t> grid of </a:t>
            </a:r>
            <a:r>
              <a:rPr lang="en-US" b="1" dirty="0" err="1" smtClean="0">
                <a:solidFill>
                  <a:srgbClr val="0070C0"/>
                </a:solidFill>
              </a:rPr>
              <a:t>Linac4</a:t>
            </a:r>
            <a:r>
              <a:rPr lang="en-US" b="1" dirty="0" smtClean="0">
                <a:solidFill>
                  <a:srgbClr val="0070C0"/>
                </a:solidFill>
              </a:rPr>
              <a:t> </a:t>
            </a:r>
            <a:endParaRPr lang="en-US" b="1" dirty="0">
              <a:solidFill>
                <a:srgbClr val="0070C0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3563888" y="2996952"/>
            <a:ext cx="5400600" cy="28469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/>
              <a:t>Basic parameters</a:t>
            </a:r>
          </a:p>
          <a:p>
            <a:pPr>
              <a:lnSpc>
                <a:spcPct val="150000"/>
              </a:lnSpc>
            </a:pPr>
            <a:r>
              <a:rPr lang="en-US" sz="1400" dirty="0" smtClean="0">
                <a:solidFill>
                  <a:srgbClr val="0070C0"/>
                </a:solidFill>
                <a:sym typeface="Symbol"/>
              </a:rPr>
              <a:t>Beam energy                                                          	</a:t>
            </a:r>
            <a:r>
              <a:rPr lang="en-US" sz="1400" dirty="0" err="1" smtClean="0">
                <a:solidFill>
                  <a:srgbClr val="0070C0"/>
                </a:solidFill>
                <a:sym typeface="Symbol"/>
              </a:rPr>
              <a:t>160MeV</a:t>
            </a:r>
            <a:endParaRPr lang="en-US" sz="1400" dirty="0" smtClean="0">
              <a:solidFill>
                <a:srgbClr val="0070C0"/>
              </a:solidFill>
              <a:sym typeface="Symbol"/>
            </a:endParaRPr>
          </a:p>
          <a:p>
            <a:pPr>
              <a:lnSpc>
                <a:spcPct val="150000"/>
              </a:lnSpc>
            </a:pPr>
            <a:r>
              <a:rPr lang="en-US" sz="1400" dirty="0" smtClean="0">
                <a:solidFill>
                  <a:srgbClr val="0070C0"/>
                </a:solidFill>
                <a:sym typeface="Symbol"/>
              </a:rPr>
              <a:t>Relativistic factors	                                     	</a:t>
            </a:r>
            <a:r>
              <a:rPr lang="en-US" sz="1400" baseline="-25000" dirty="0" err="1" smtClean="0">
                <a:solidFill>
                  <a:srgbClr val="0070C0"/>
                </a:solidFill>
                <a:sym typeface="Symbol"/>
              </a:rPr>
              <a:t>rel</a:t>
            </a:r>
            <a:r>
              <a:rPr lang="en-US" sz="1400" dirty="0" smtClean="0">
                <a:solidFill>
                  <a:srgbClr val="0070C0"/>
                </a:solidFill>
                <a:sym typeface="Symbol"/>
              </a:rPr>
              <a:t> = 1.171  </a:t>
            </a:r>
            <a:r>
              <a:rPr lang="en-US" sz="1400" baseline="-25000" dirty="0" err="1" smtClean="0">
                <a:solidFill>
                  <a:srgbClr val="0070C0"/>
                </a:solidFill>
                <a:sym typeface="Symbol"/>
              </a:rPr>
              <a:t>rel</a:t>
            </a:r>
            <a:r>
              <a:rPr lang="en-US" sz="1400" dirty="0" smtClean="0">
                <a:solidFill>
                  <a:srgbClr val="0070C0"/>
                </a:solidFill>
                <a:sym typeface="Symbol"/>
              </a:rPr>
              <a:t> = 0.52  </a:t>
            </a:r>
          </a:p>
          <a:p>
            <a:pPr>
              <a:lnSpc>
                <a:spcPct val="150000"/>
              </a:lnSpc>
            </a:pPr>
            <a:r>
              <a:rPr lang="en-US" sz="1400" dirty="0" smtClean="0">
                <a:solidFill>
                  <a:srgbClr val="0070C0"/>
                </a:solidFill>
                <a:sym typeface="Symbol"/>
              </a:rPr>
              <a:t>Circulating particles                                               	</a:t>
            </a:r>
            <a:r>
              <a:rPr lang="en-US" sz="1400" dirty="0" err="1" smtClean="0">
                <a:solidFill>
                  <a:srgbClr val="0070C0"/>
                </a:solidFill>
                <a:sym typeface="Symbol"/>
              </a:rPr>
              <a:t>2x10</a:t>
            </a:r>
            <a:r>
              <a:rPr lang="en-US" sz="1400" baseline="30000" dirty="0" err="1" smtClean="0">
                <a:solidFill>
                  <a:srgbClr val="0070C0"/>
                </a:solidFill>
                <a:sym typeface="Symbol"/>
              </a:rPr>
              <a:t>11</a:t>
            </a:r>
            <a:r>
              <a:rPr lang="en-US" sz="1400" dirty="0" smtClean="0">
                <a:solidFill>
                  <a:srgbClr val="0070C0"/>
                </a:solidFill>
                <a:sym typeface="Symbol"/>
              </a:rPr>
              <a:t> protons</a:t>
            </a:r>
          </a:p>
          <a:p>
            <a:pPr>
              <a:lnSpc>
                <a:spcPct val="150000"/>
              </a:lnSpc>
            </a:pPr>
            <a:r>
              <a:rPr lang="en-US" sz="1400" dirty="0" smtClean="0">
                <a:solidFill>
                  <a:srgbClr val="0070C0"/>
                </a:solidFill>
                <a:sym typeface="Symbol"/>
              </a:rPr>
              <a:t>Average intensity                                                 	32 </a:t>
            </a:r>
            <a:r>
              <a:rPr lang="en-US" sz="1400" dirty="0" err="1" smtClean="0">
                <a:solidFill>
                  <a:srgbClr val="0070C0"/>
                </a:solidFill>
                <a:sym typeface="Symbol"/>
              </a:rPr>
              <a:t>mA</a:t>
            </a:r>
            <a:endParaRPr lang="en-US" sz="1400" dirty="0" smtClean="0">
              <a:solidFill>
                <a:srgbClr val="0070C0"/>
              </a:solidFill>
              <a:sym typeface="Symbol"/>
            </a:endParaRPr>
          </a:p>
          <a:p>
            <a:pPr>
              <a:lnSpc>
                <a:spcPct val="150000"/>
              </a:lnSpc>
            </a:pPr>
            <a:r>
              <a:rPr lang="en-US" sz="1400" dirty="0" smtClean="0">
                <a:solidFill>
                  <a:srgbClr val="0070C0"/>
                </a:solidFill>
                <a:sym typeface="Symbol"/>
              </a:rPr>
              <a:t>Physical </a:t>
            </a:r>
            <a:r>
              <a:rPr lang="en-US" sz="1400" dirty="0" err="1" smtClean="0">
                <a:solidFill>
                  <a:srgbClr val="0070C0"/>
                </a:solidFill>
                <a:sym typeface="Symbol"/>
              </a:rPr>
              <a:t>RMS</a:t>
            </a:r>
            <a:r>
              <a:rPr lang="en-US" sz="1400" dirty="0" smtClean="0">
                <a:solidFill>
                  <a:srgbClr val="0070C0"/>
                </a:solidFill>
                <a:sym typeface="Symbol"/>
              </a:rPr>
              <a:t> </a:t>
            </a:r>
            <a:r>
              <a:rPr lang="en-US" sz="1400" baseline="-25000" dirty="0" err="1" smtClean="0">
                <a:solidFill>
                  <a:srgbClr val="0070C0"/>
                </a:solidFill>
                <a:sym typeface="Symbol"/>
              </a:rPr>
              <a:t>rms</a:t>
            </a:r>
            <a:r>
              <a:rPr lang="en-US" sz="1400" dirty="0" smtClean="0">
                <a:solidFill>
                  <a:srgbClr val="0070C0"/>
                </a:solidFill>
                <a:sym typeface="Symbol"/>
              </a:rPr>
              <a:t> of incoming beam                 	0.5 m</a:t>
            </a:r>
          </a:p>
          <a:p>
            <a:pPr>
              <a:lnSpc>
                <a:spcPct val="150000"/>
              </a:lnSpc>
            </a:pPr>
            <a:r>
              <a:rPr lang="en-US" sz="1400" dirty="0" err="1" smtClean="0">
                <a:solidFill>
                  <a:srgbClr val="0070C0"/>
                </a:solidFill>
                <a:sym typeface="Symbol"/>
              </a:rPr>
              <a:t>RMS</a:t>
            </a:r>
            <a:r>
              <a:rPr lang="en-US" sz="1400" dirty="0" smtClean="0">
                <a:solidFill>
                  <a:srgbClr val="0070C0"/>
                </a:solidFill>
                <a:sym typeface="Symbol"/>
              </a:rPr>
              <a:t> beam size with </a:t>
            </a:r>
            <a:r>
              <a:rPr lang="en-US" sz="1400" dirty="0" err="1" smtClean="0">
                <a:solidFill>
                  <a:srgbClr val="0070C0"/>
                </a:solidFill>
                <a:sym typeface="Symbol"/>
              </a:rPr>
              <a:t>betatron</a:t>
            </a:r>
            <a:r>
              <a:rPr lang="en-US" sz="1400" dirty="0" smtClean="0">
                <a:solidFill>
                  <a:srgbClr val="0070C0"/>
                </a:solidFill>
                <a:sym typeface="Symbol"/>
              </a:rPr>
              <a:t> mismatch </a:t>
            </a:r>
            <a:r>
              <a:rPr lang="en-US" sz="1400" dirty="0" err="1" smtClean="0">
                <a:solidFill>
                  <a:srgbClr val="0070C0"/>
                </a:solidFill>
                <a:sym typeface="Symbol"/>
              </a:rPr>
              <a:t>x2</a:t>
            </a:r>
            <a:r>
              <a:rPr lang="en-US" sz="1400" dirty="0" smtClean="0">
                <a:solidFill>
                  <a:srgbClr val="0070C0"/>
                </a:solidFill>
                <a:sym typeface="Symbol"/>
              </a:rPr>
              <a:t>      	1.1 - 2.2 mm</a:t>
            </a:r>
          </a:p>
          <a:p>
            <a:pPr>
              <a:lnSpc>
                <a:spcPct val="150000"/>
              </a:lnSpc>
            </a:pPr>
            <a:r>
              <a:rPr lang="en-US" sz="1400" dirty="0" err="1" smtClean="0">
                <a:solidFill>
                  <a:srgbClr val="0070C0"/>
                </a:solidFill>
                <a:sym typeface="Symbol"/>
              </a:rPr>
              <a:t>Betatron</a:t>
            </a:r>
            <a:r>
              <a:rPr lang="en-US" sz="1400" dirty="0" smtClean="0">
                <a:solidFill>
                  <a:srgbClr val="0070C0"/>
                </a:solidFill>
                <a:sym typeface="Symbol"/>
              </a:rPr>
              <a:t> function of the </a:t>
            </a:r>
            <a:r>
              <a:rPr lang="en-US" sz="1400" dirty="0" err="1" smtClean="0">
                <a:solidFill>
                  <a:srgbClr val="0070C0"/>
                </a:solidFill>
                <a:sym typeface="Symbol"/>
              </a:rPr>
              <a:t>PSB</a:t>
            </a:r>
            <a:r>
              <a:rPr lang="en-US" sz="1400" dirty="0" smtClean="0">
                <a:solidFill>
                  <a:srgbClr val="0070C0"/>
                </a:solidFill>
                <a:sym typeface="Symbol"/>
              </a:rPr>
              <a:t> in straight sections 	</a:t>
            </a:r>
            <a:r>
              <a:rPr lang="en-US" sz="1400" baseline="-25000" dirty="0" smtClean="0">
                <a:solidFill>
                  <a:srgbClr val="0070C0"/>
                </a:solidFill>
                <a:sym typeface="Symbol"/>
              </a:rPr>
              <a:t>T</a:t>
            </a:r>
            <a:r>
              <a:rPr lang="en-US" sz="1400" dirty="0" smtClean="0">
                <a:solidFill>
                  <a:srgbClr val="0070C0"/>
                </a:solidFill>
                <a:sym typeface="Symbol"/>
              </a:rPr>
              <a:t> = 5 m</a:t>
            </a:r>
            <a:endParaRPr lang="en-US" sz="1400" dirty="0" smtClean="0"/>
          </a:p>
          <a:p>
            <a:endParaRPr lang="en-US" sz="1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5" grpId="0" animBg="1"/>
      <p:bldP spid="26" grpId="0"/>
      <p:bldP spid="27" grpId="0" animBg="1"/>
      <p:bldP spid="28" grpId="0"/>
      <p:bldP spid="31" grpId="0"/>
      <p:bldP spid="32" grpId="0" animBg="1"/>
      <p:bldP spid="3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Oval 18"/>
          <p:cNvSpPr/>
          <p:nvPr/>
        </p:nvSpPr>
        <p:spPr>
          <a:xfrm>
            <a:off x="0" y="2564904"/>
            <a:ext cx="2483768" cy="1224136"/>
          </a:xfrm>
          <a:prstGeom prst="ellipse">
            <a:avLst/>
          </a:prstGeom>
          <a:gradFill flip="none" rotWithShape="1">
            <a:gsLst>
              <a:gs pos="51000">
                <a:schemeClr val="bg1"/>
              </a:gs>
              <a:gs pos="0">
                <a:schemeClr val="accent2">
                  <a:lumMod val="7500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/>
          <p:cNvSpPr/>
          <p:nvPr/>
        </p:nvSpPr>
        <p:spPr>
          <a:xfrm>
            <a:off x="2195736" y="2420889"/>
            <a:ext cx="6840760" cy="4176463"/>
          </a:xfrm>
          <a:prstGeom prst="rect">
            <a:avLst/>
          </a:prstGeom>
        </p:spPr>
        <p:txBody>
          <a:bodyPr wrap="square">
            <a:normAutofit lnSpcReduction="10000"/>
          </a:bodyPr>
          <a:lstStyle/>
          <a:p>
            <a:pPr marL="0" lvl="1">
              <a:buFont typeface="Wingdings" pitchFamily="2" charset="2"/>
              <a:buChar char="Ø"/>
            </a:pPr>
            <a:r>
              <a:rPr lang="en-US" sz="1400" dirty="0" smtClean="0"/>
              <a:t>Average values for average (effective) thickness d = </a:t>
            </a:r>
            <a:r>
              <a:rPr lang="en-US" sz="1400" dirty="0" err="1" smtClean="0"/>
              <a:t>r</a:t>
            </a:r>
            <a:r>
              <a:rPr lang="en-US" sz="1400" baseline="30000" dirty="0" err="1" smtClean="0"/>
              <a:t>2</a:t>
            </a:r>
            <a:r>
              <a:rPr lang="en-US" sz="1400" dirty="0" smtClean="0"/>
              <a:t> </a:t>
            </a:r>
            <a:r>
              <a:rPr lang="en-US" sz="1400" dirty="0" smtClean="0">
                <a:latin typeface="Symbol" charset="2"/>
                <a:cs typeface="Symbol" charset="2"/>
              </a:rPr>
              <a:t>p</a:t>
            </a:r>
            <a:r>
              <a:rPr lang="en-US" sz="1400" dirty="0" smtClean="0"/>
              <a:t>/w = 2.1 </a:t>
            </a:r>
            <a:r>
              <a:rPr lang="en-US" sz="1400" dirty="0" smtClean="0">
                <a:latin typeface="Symbol" charset="2"/>
                <a:cs typeface="Symbol" charset="2"/>
              </a:rPr>
              <a:t>m</a:t>
            </a:r>
            <a:r>
              <a:rPr lang="en-US" sz="1400" dirty="0" smtClean="0"/>
              <a:t>m</a:t>
            </a:r>
          </a:p>
          <a:p>
            <a:pPr marL="0" lvl="1">
              <a:buFont typeface="Courier New" pitchFamily="49" charset="0"/>
              <a:buChar char="o"/>
            </a:pPr>
            <a:endParaRPr lang="en-US" sz="1400" dirty="0" smtClean="0"/>
          </a:p>
          <a:p>
            <a:pPr marL="0" lvl="1">
              <a:buFont typeface="Wingdings" pitchFamily="2" charset="2"/>
              <a:buChar char="Ø"/>
            </a:pPr>
            <a:r>
              <a:rPr lang="en-US" sz="1400" dirty="0" err="1" smtClean="0"/>
              <a:t>Rms</a:t>
            </a:r>
            <a:r>
              <a:rPr lang="en-US" sz="1400" dirty="0" smtClean="0"/>
              <a:t> scattering angle                                                           </a:t>
            </a:r>
          </a:p>
          <a:p>
            <a:pPr marL="0" lvl="1"/>
            <a:endParaRPr lang="en-US" sz="1400" dirty="0" smtClean="0"/>
          </a:p>
          <a:p>
            <a:pPr marL="0" lvl="1">
              <a:buFont typeface="Wingdings" pitchFamily="2" charset="2"/>
              <a:buChar char="Ø"/>
            </a:pPr>
            <a:r>
              <a:rPr lang="en-US" sz="1400" dirty="0" smtClean="0"/>
              <a:t>With logarithmic correction : </a:t>
            </a:r>
            <a:r>
              <a:rPr lang="en-US" sz="1400" i="1" dirty="0" smtClean="0">
                <a:sym typeface="Symbol"/>
              </a:rPr>
              <a:t> </a:t>
            </a:r>
            <a:r>
              <a:rPr lang="en-US" sz="1400" dirty="0" smtClean="0">
                <a:sym typeface="Symbol"/>
              </a:rPr>
              <a:t>= 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0.09 </a:t>
            </a:r>
            <a:r>
              <a:rPr lang="en-US" sz="1400" dirty="0" err="1" smtClean="0">
                <a:latin typeface="Times New Roman" pitchFamily="18" charset="0"/>
                <a:cs typeface="Times New Roman" pitchFamily="18" charset="0"/>
              </a:rPr>
              <a:t>mrad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0" lvl="1"/>
            <a:endParaRPr lang="en-US" sz="1400" dirty="0" smtClean="0"/>
          </a:p>
          <a:p>
            <a:pPr marL="0" lvl="1">
              <a:buFont typeface="Wingdings" pitchFamily="2" charset="2"/>
              <a:buChar char="Ø"/>
            </a:pPr>
            <a:r>
              <a:rPr lang="en-US" sz="1400" dirty="0" smtClean="0"/>
              <a:t>Energy loss                                     corresponding to </a:t>
            </a:r>
          </a:p>
          <a:p>
            <a:pPr marL="0" lvl="1"/>
            <a:r>
              <a:rPr lang="en-US" sz="1400" dirty="0" smtClean="0"/>
              <a:t> </a:t>
            </a:r>
          </a:p>
          <a:p>
            <a:pPr marL="0" lvl="1">
              <a:buFont typeface="Wingdings" pitchFamily="2" charset="2"/>
              <a:buChar char="Ø"/>
            </a:pPr>
            <a:r>
              <a:rPr lang="en-US" sz="1400" dirty="0" smtClean="0"/>
              <a:t>Blow-up (phys. </a:t>
            </a:r>
            <a:r>
              <a:rPr lang="en-US" sz="1400" dirty="0" err="1" smtClean="0"/>
              <a:t>rms</a:t>
            </a:r>
            <a:r>
              <a:rPr lang="en-US" sz="1400" dirty="0" smtClean="0"/>
              <a:t> </a:t>
            </a:r>
            <a:r>
              <a:rPr lang="en-US" sz="1400" dirty="0" err="1" smtClean="0"/>
              <a:t>emittance</a:t>
            </a:r>
            <a:r>
              <a:rPr lang="en-US" sz="1400" dirty="0" smtClean="0"/>
              <a:t>) due to interaction with monitor: </a:t>
            </a:r>
            <a:r>
              <a:rPr lang="en-US" sz="1400" dirty="0" smtClean="0">
                <a:solidFill>
                  <a:srgbClr val="FF0000"/>
                </a:solidFill>
              </a:rPr>
              <a:t>0.06 </a:t>
            </a:r>
            <a:r>
              <a:rPr lang="en-US" sz="1400" dirty="0" smtClean="0">
                <a:solidFill>
                  <a:srgbClr val="FF0000"/>
                </a:solidFill>
                <a:latin typeface="Symbol" charset="2"/>
                <a:cs typeface="Symbol" charset="2"/>
              </a:rPr>
              <a:t>m</a:t>
            </a:r>
            <a:r>
              <a:rPr lang="en-US" sz="1400" dirty="0" smtClean="0">
                <a:solidFill>
                  <a:srgbClr val="FF0000"/>
                </a:solidFill>
              </a:rPr>
              <a:t>m/turn</a:t>
            </a:r>
            <a:endParaRPr lang="en-US" sz="1400" dirty="0" smtClean="0"/>
          </a:p>
          <a:p>
            <a:pPr marL="0" lvl="1"/>
            <a:endParaRPr lang="en-US" sz="1400" dirty="0" smtClean="0"/>
          </a:p>
          <a:p>
            <a:pPr marL="0" lvl="1"/>
            <a:r>
              <a:rPr lang="en-US" sz="1400" dirty="0" smtClean="0"/>
              <a:t/>
            </a:r>
            <a:br>
              <a:rPr lang="en-US" sz="1400" dirty="0" smtClean="0"/>
            </a:br>
            <a:endParaRPr lang="en-US" sz="1400" dirty="0" smtClean="0"/>
          </a:p>
          <a:p>
            <a:pPr marL="0" lvl="2"/>
            <a:r>
              <a:rPr lang="en-US" sz="1600" dirty="0" smtClean="0">
                <a:solidFill>
                  <a:srgbClr val="00B050"/>
                </a:solidFill>
                <a:sym typeface="Symbol"/>
              </a:rPr>
              <a:t> </a:t>
            </a:r>
            <a:r>
              <a:rPr lang="en-US" sz="1600" b="1" dirty="0" smtClean="0">
                <a:solidFill>
                  <a:srgbClr val="00B050"/>
                </a:solidFill>
              </a:rPr>
              <a:t>Blow-up per turn due to monitor almost one order of magnitude lower than the expected </a:t>
            </a:r>
            <a:r>
              <a:rPr lang="en-US" sz="1600" b="1" dirty="0" err="1" smtClean="0">
                <a:solidFill>
                  <a:srgbClr val="00B050"/>
                </a:solidFill>
              </a:rPr>
              <a:t>emittance</a:t>
            </a:r>
            <a:r>
              <a:rPr lang="en-US" sz="1600" b="1" dirty="0" smtClean="0">
                <a:solidFill>
                  <a:srgbClr val="00B050"/>
                </a:solidFill>
              </a:rPr>
              <a:t> of 0.5 </a:t>
            </a:r>
            <a:r>
              <a:rPr lang="en-US" sz="1600" b="1" dirty="0" smtClean="0">
                <a:solidFill>
                  <a:srgbClr val="00B050"/>
                </a:solidFill>
                <a:sym typeface="Symbol"/>
              </a:rPr>
              <a:t>m (</a:t>
            </a:r>
            <a:r>
              <a:rPr lang="en-US" sz="1600" b="1" dirty="0" err="1" smtClean="0">
                <a:solidFill>
                  <a:srgbClr val="00B050"/>
                </a:solidFill>
                <a:sym typeface="Symbol"/>
              </a:rPr>
              <a:t>rms</a:t>
            </a:r>
            <a:r>
              <a:rPr lang="en-US" sz="1600" b="1" dirty="0" smtClean="0">
                <a:solidFill>
                  <a:srgbClr val="00B050"/>
                </a:solidFill>
                <a:sym typeface="Symbol"/>
              </a:rPr>
              <a:t>)</a:t>
            </a:r>
            <a:endParaRPr lang="en-US" sz="1600" b="1" dirty="0" smtClean="0">
              <a:solidFill>
                <a:srgbClr val="00B050"/>
              </a:solidFill>
            </a:endParaRPr>
          </a:p>
          <a:p>
            <a:pPr marL="0" lvl="2"/>
            <a:endParaRPr lang="en-US" sz="1600" b="1" dirty="0" smtClean="0">
              <a:solidFill>
                <a:srgbClr val="00B050"/>
              </a:solidFill>
            </a:endParaRPr>
          </a:p>
          <a:p>
            <a:pPr marL="0" lvl="2">
              <a:buSzPct val="100000"/>
            </a:pPr>
            <a:r>
              <a:rPr lang="en-US" sz="1600" b="1" dirty="0" smtClean="0">
                <a:solidFill>
                  <a:srgbClr val="0070C0"/>
                </a:solidFill>
                <a:sym typeface="Symbol"/>
              </a:rPr>
              <a:t> </a:t>
            </a:r>
            <a:r>
              <a:rPr lang="en-US" sz="1600" b="1" dirty="0" smtClean="0">
                <a:solidFill>
                  <a:srgbClr val="0070C0"/>
                </a:solidFill>
              </a:rPr>
              <a:t>Measurement can be envisaged</a:t>
            </a:r>
          </a:p>
          <a:p>
            <a:pPr marL="0" lvl="2">
              <a:buSzPct val="100000"/>
            </a:pPr>
            <a:endParaRPr lang="en-US" sz="1600" b="1" dirty="0" smtClean="0">
              <a:solidFill>
                <a:srgbClr val="0070C0"/>
              </a:solidFill>
            </a:endParaRPr>
          </a:p>
          <a:p>
            <a:pPr marL="0" lvl="2">
              <a:buSzPct val="100000"/>
              <a:buFont typeface="Symbol"/>
              <a:buChar char="Þ"/>
            </a:pPr>
            <a:r>
              <a:rPr lang="en-US" sz="1600" b="1" dirty="0" smtClean="0">
                <a:solidFill>
                  <a:srgbClr val="00B050"/>
                </a:solidFill>
              </a:rPr>
              <a:t>Expect significant tails, which may lead difficulties with profiles widths estimates (systematic errors)</a:t>
            </a:r>
            <a:endParaRPr lang="en-US" sz="1600" b="1" dirty="0" smtClean="0">
              <a:solidFill>
                <a:srgbClr val="0070C0"/>
              </a:solidFill>
            </a:endParaRPr>
          </a:p>
          <a:p>
            <a:pPr marL="0" lvl="2">
              <a:buSzPct val="100000"/>
            </a:pPr>
            <a:endParaRPr lang="en-US" sz="1600" b="1" dirty="0" smtClean="0">
              <a:solidFill>
                <a:srgbClr val="00B05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Scattering angles and energy loss with graphite </a:t>
            </a:r>
            <a:endParaRPr lang="en-US" sz="2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 smtClean="0"/>
              <a:t>09/11/2011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6588224" y="6492875"/>
            <a:ext cx="2133600" cy="365125"/>
          </a:xfrm>
        </p:spPr>
        <p:txBody>
          <a:bodyPr/>
          <a:lstStyle/>
          <a:p>
            <a:fld id="{43CD561A-27E9-4FF6-8AFA-28C895031796}" type="slidenum">
              <a:rPr lang="en-US" smtClean="0"/>
              <a:pPr/>
              <a:t>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>
          <a:xfrm>
            <a:off x="3131840" y="6492875"/>
            <a:ext cx="2895600" cy="365125"/>
          </a:xfrm>
        </p:spPr>
        <p:txBody>
          <a:bodyPr/>
          <a:lstStyle/>
          <a:p>
            <a:r>
              <a:rPr lang="en-GB" dirty="0" smtClean="0"/>
              <a:t>Review on </a:t>
            </a:r>
            <a:r>
              <a:rPr lang="en-GB" dirty="0" err="1" smtClean="0"/>
              <a:t>PSB</a:t>
            </a:r>
            <a:r>
              <a:rPr lang="en-GB" dirty="0" smtClean="0"/>
              <a:t> 160 </a:t>
            </a:r>
            <a:r>
              <a:rPr lang="en-GB" dirty="0" err="1" smtClean="0"/>
              <a:t>MeV</a:t>
            </a:r>
            <a:r>
              <a:rPr lang="en-GB" dirty="0" smtClean="0"/>
              <a:t> H</a:t>
            </a:r>
            <a:r>
              <a:rPr lang="en-GB" baseline="30000" dirty="0" smtClean="0"/>
              <a:t>-</a:t>
            </a:r>
            <a:r>
              <a:rPr lang="en-GB" dirty="0" smtClean="0"/>
              <a:t> Injection </a:t>
            </a:r>
          </a:p>
        </p:txBody>
      </p:sp>
      <p:sp>
        <p:nvSpPr>
          <p:cNvPr id="11" name="ZoneTexte 10"/>
          <p:cNvSpPr txBox="1"/>
          <p:nvPr/>
        </p:nvSpPr>
        <p:spPr>
          <a:xfrm>
            <a:off x="0" y="1484784"/>
            <a:ext cx="255577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400" dirty="0" smtClean="0">
                <a:solidFill>
                  <a:srgbClr val="0070C0"/>
                </a:solidFill>
              </a:rPr>
              <a:t>Compact monitor</a:t>
            </a:r>
          </a:p>
          <a:p>
            <a:pPr algn="ctr"/>
            <a:r>
              <a:rPr lang="fr-FR" sz="1400" dirty="0" err="1" smtClean="0">
                <a:solidFill>
                  <a:srgbClr val="0070C0"/>
                </a:solidFill>
              </a:rPr>
              <a:t>Grid</a:t>
            </a:r>
            <a:r>
              <a:rPr lang="fr-FR" sz="1400" dirty="0" smtClean="0">
                <a:solidFill>
                  <a:srgbClr val="0070C0"/>
                </a:solidFill>
              </a:rPr>
              <a:t> size : </a:t>
            </a:r>
            <a:r>
              <a:rPr lang="fr-FR" sz="1400" dirty="0" err="1" smtClean="0">
                <a:solidFill>
                  <a:srgbClr val="0070C0"/>
                </a:solidFill>
              </a:rPr>
              <a:t>20mm</a:t>
            </a:r>
            <a:endParaRPr lang="fr-FR" sz="1400" dirty="0" smtClean="0">
              <a:solidFill>
                <a:srgbClr val="0070C0"/>
              </a:solidFill>
            </a:endParaRPr>
          </a:p>
          <a:p>
            <a:pPr algn="ctr"/>
            <a:r>
              <a:rPr lang="fr-FR" sz="1400" dirty="0" smtClean="0">
                <a:solidFill>
                  <a:srgbClr val="0070C0"/>
                </a:solidFill>
              </a:rPr>
              <a:t>48 </a:t>
            </a:r>
            <a:r>
              <a:rPr lang="en-US" sz="1400" dirty="0" smtClean="0">
                <a:solidFill>
                  <a:srgbClr val="0070C0"/>
                </a:solidFill>
              </a:rPr>
              <a:t>graphite </a:t>
            </a:r>
            <a:r>
              <a:rPr lang="fr-FR" sz="1400" dirty="0" err="1" smtClean="0">
                <a:solidFill>
                  <a:srgbClr val="0070C0"/>
                </a:solidFill>
              </a:rPr>
              <a:t>wires</a:t>
            </a:r>
            <a:endParaRPr lang="fr-FR" sz="1400" dirty="0">
              <a:solidFill>
                <a:srgbClr val="0070C0"/>
              </a:solidFill>
            </a:endParaRPr>
          </a:p>
        </p:txBody>
      </p:sp>
      <p:grpSp>
        <p:nvGrpSpPr>
          <p:cNvPr id="46" name="Group 45"/>
          <p:cNvGrpSpPr/>
          <p:nvPr/>
        </p:nvGrpSpPr>
        <p:grpSpPr>
          <a:xfrm>
            <a:off x="611560" y="2492896"/>
            <a:ext cx="1296144" cy="1728192"/>
            <a:chOff x="611560" y="2204864"/>
            <a:chExt cx="1296144" cy="2016224"/>
          </a:xfrm>
        </p:grpSpPr>
        <p:cxnSp>
          <p:nvCxnSpPr>
            <p:cNvPr id="8" name="Straight Connector 7"/>
            <p:cNvCxnSpPr/>
            <p:nvPr/>
          </p:nvCxnSpPr>
          <p:spPr>
            <a:xfrm>
              <a:off x="1907704" y="2204864"/>
              <a:ext cx="0" cy="201622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611560" y="2204864"/>
              <a:ext cx="0" cy="201622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>
              <a:off x="755576" y="2204864"/>
              <a:ext cx="0" cy="201622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>
              <a:off x="899592" y="2204864"/>
              <a:ext cx="0" cy="201622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>
              <a:off x="1043608" y="2204864"/>
              <a:ext cx="0" cy="201622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>
              <a:off x="1187624" y="2204864"/>
              <a:ext cx="0" cy="201622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>
              <a:off x="1331640" y="2204864"/>
              <a:ext cx="0" cy="201622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>
              <a:off x="1475656" y="2204864"/>
              <a:ext cx="0" cy="201622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>
              <a:off x="1619672" y="2204864"/>
              <a:ext cx="0" cy="201622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>
              <a:off x="1763688" y="2204864"/>
              <a:ext cx="0" cy="201622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2" name="Straight Connector 21"/>
          <p:cNvCxnSpPr/>
          <p:nvPr/>
        </p:nvCxnSpPr>
        <p:spPr>
          <a:xfrm flipH="1">
            <a:off x="467544" y="4221088"/>
            <a:ext cx="1152128" cy="1224136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1187624" y="4221088"/>
            <a:ext cx="576064" cy="129614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>
            <a:off x="611560" y="5301208"/>
            <a:ext cx="648072" cy="0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>
            <a:off x="0" y="5445224"/>
            <a:ext cx="23042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rgbClr val="0070C0"/>
                </a:solidFill>
              </a:rPr>
              <a:t>wire spacing 0.4 mm</a:t>
            </a:r>
          </a:p>
          <a:p>
            <a:pPr algn="ctr"/>
            <a:r>
              <a:rPr lang="en-US" sz="1400" dirty="0" err="1" smtClean="0">
                <a:solidFill>
                  <a:srgbClr val="0070C0"/>
                </a:solidFill>
              </a:rPr>
              <a:t>Diametre</a:t>
            </a:r>
            <a:r>
              <a:rPr lang="en-US" sz="1400" dirty="0" smtClean="0">
                <a:solidFill>
                  <a:srgbClr val="0070C0"/>
                </a:solidFill>
              </a:rPr>
              <a:t> </a:t>
            </a:r>
            <a:r>
              <a:rPr lang="en-US" sz="1400" dirty="0" smtClean="0">
                <a:solidFill>
                  <a:srgbClr val="0070C0"/>
                </a:solidFill>
                <a:sym typeface="Symbol"/>
              </a:rPr>
              <a:t>= </a:t>
            </a:r>
            <a:r>
              <a:rPr lang="en-US" sz="1400" dirty="0" smtClean="0">
                <a:solidFill>
                  <a:srgbClr val="0070C0"/>
                </a:solidFill>
              </a:rPr>
              <a:t>33 </a:t>
            </a:r>
            <a:r>
              <a:rPr lang="en-US" sz="1400" dirty="0" smtClean="0">
                <a:solidFill>
                  <a:srgbClr val="0070C0"/>
                </a:solidFill>
                <a:sym typeface="Symbol"/>
              </a:rPr>
              <a:t>m </a:t>
            </a:r>
            <a:endParaRPr lang="en-US" sz="1400" dirty="0" smtClean="0">
              <a:solidFill>
                <a:srgbClr val="0070C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24300" y="2708275"/>
            <a:ext cx="2519363" cy="506413"/>
          </a:xfrm>
          <a:prstGeom prst="rect">
            <a:avLst/>
          </a:prstGeom>
          <a:noFill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76600" y="3573463"/>
            <a:ext cx="1295400" cy="254000"/>
          </a:xfrm>
          <a:prstGeom prst="rect">
            <a:avLst/>
          </a:prstGeom>
          <a:noFill/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11863" y="3429000"/>
            <a:ext cx="2447925" cy="504825"/>
          </a:xfrm>
          <a:prstGeom prst="rect">
            <a:avLst/>
          </a:prstGeom>
          <a:noFill/>
        </p:spPr>
      </p:pic>
      <p:sp>
        <p:nvSpPr>
          <p:cNvPr id="41" name="TextBox 40"/>
          <p:cNvSpPr txBox="1"/>
          <p:nvPr/>
        </p:nvSpPr>
        <p:spPr>
          <a:xfrm>
            <a:off x="827584" y="4869160"/>
            <a:ext cx="3497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w</a:t>
            </a:r>
            <a:endParaRPr lang="en-US" dirty="0"/>
          </a:p>
        </p:txBody>
      </p:sp>
      <p:cxnSp>
        <p:nvCxnSpPr>
          <p:cNvPr id="42" name="Straight Arrow Connector 41"/>
          <p:cNvCxnSpPr/>
          <p:nvPr/>
        </p:nvCxnSpPr>
        <p:spPr>
          <a:xfrm>
            <a:off x="539552" y="2348880"/>
            <a:ext cx="1440160" cy="0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45" name="Table 44"/>
          <p:cNvGraphicFramePr>
            <a:graphicFrameLocks noGrp="1"/>
          </p:cNvGraphicFramePr>
          <p:nvPr/>
        </p:nvGraphicFramePr>
        <p:xfrm>
          <a:off x="2555776" y="1484784"/>
          <a:ext cx="6120680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30170"/>
                <a:gridCol w="1638182"/>
                <a:gridCol w="1422158"/>
                <a:gridCol w="153017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Density</a:t>
                      </a:r>
                      <a:r>
                        <a:rPr lang="en-US" sz="1400" baseline="0" dirty="0" smtClean="0"/>
                        <a:t> </a:t>
                      </a:r>
                      <a:r>
                        <a:rPr lang="en-US" sz="1400" baseline="0" dirty="0" smtClean="0">
                          <a:sym typeface="Symbol"/>
                        </a:rPr>
                        <a:t>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radiation length </a:t>
                      </a:r>
                      <a:r>
                        <a:rPr lang="en-US" sz="1400" dirty="0" err="1" smtClean="0"/>
                        <a:t>X</a:t>
                      </a:r>
                      <a:r>
                        <a:rPr lang="en-US" sz="1400" baseline="-25000" dirty="0" err="1" smtClean="0"/>
                        <a:t>0</a:t>
                      </a:r>
                      <a:endParaRPr lang="en-US" sz="1400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wire spacing w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wire radius r</a:t>
                      </a:r>
                      <a:endParaRPr lang="en-US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2.265 g/</a:t>
                      </a:r>
                      <a:r>
                        <a:rPr lang="en-US" sz="1600" dirty="0" err="1" smtClean="0"/>
                        <a:t>cm</a:t>
                      </a:r>
                      <a:r>
                        <a:rPr lang="en-US" sz="1600" baseline="30000" dirty="0" err="1" smtClean="0"/>
                        <a:t>2</a:t>
                      </a:r>
                      <a:r>
                        <a:rPr lang="en-US" sz="1600" dirty="0" smtClean="0"/>
                        <a:t> 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18.8 cm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0.4 mm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17 </a:t>
                      </a:r>
                      <a:r>
                        <a:rPr lang="en-US" sz="1600" dirty="0" smtClean="0">
                          <a:sym typeface="Symbol"/>
                        </a:rPr>
                        <a:t>m</a:t>
                      </a:r>
                      <a:endParaRPr lang="en-US" sz="16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4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4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4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4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4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40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40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40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cern.ch\dfs\Users\w\wetering\Public\review\Injection region-2.jpg"/>
          <p:cNvPicPr>
            <a:picLocks noChangeAspect="1" noChangeArrowheads="1"/>
          </p:cNvPicPr>
          <p:nvPr/>
        </p:nvPicPr>
        <p:blipFill>
          <a:blip r:embed="rId2" cstate="print"/>
          <a:srcRect l="10977" r="14926"/>
          <a:stretch>
            <a:fillRect/>
          </a:stretch>
        </p:blipFill>
        <p:spPr bwMode="auto">
          <a:xfrm>
            <a:off x="4679504" y="3068960"/>
            <a:ext cx="4464496" cy="3419809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7958" y="1464174"/>
            <a:ext cx="8229600" cy="4966855"/>
          </a:xfrm>
        </p:spPr>
        <p:txBody>
          <a:bodyPr>
            <a:normAutofit fontScale="62500" lnSpcReduction="20000"/>
          </a:bodyPr>
          <a:lstStyle/>
          <a:p>
            <a:pPr marL="361950" lvl="1">
              <a:buFont typeface="Arial" pitchFamily="34" charset="0"/>
              <a:buChar char="•"/>
            </a:pPr>
            <a:r>
              <a:rPr lang="en-US" b="1" dirty="0" smtClean="0">
                <a:solidFill>
                  <a:schemeClr val="accent1"/>
                </a:solidFill>
              </a:rPr>
              <a:t>Introduction</a:t>
            </a:r>
          </a:p>
          <a:p>
            <a:pPr marL="361950" lvl="1">
              <a:buFont typeface="Arial" pitchFamily="34" charset="0"/>
              <a:buChar char="•"/>
            </a:pPr>
            <a:endParaRPr lang="en-US" b="1" dirty="0" smtClean="0">
              <a:solidFill>
                <a:schemeClr val="accent1"/>
              </a:solidFill>
            </a:endParaRPr>
          </a:p>
          <a:p>
            <a:pPr marL="361950" lvl="1">
              <a:buFont typeface="Arial" pitchFamily="34" charset="0"/>
              <a:buChar char="•"/>
            </a:pPr>
            <a:r>
              <a:rPr lang="en-US" b="1" dirty="0" err="1" smtClean="0">
                <a:solidFill>
                  <a:schemeClr val="accent1"/>
                </a:solidFill>
              </a:rPr>
              <a:t>Intrumentations</a:t>
            </a:r>
            <a:r>
              <a:rPr lang="en-US" b="1" dirty="0" smtClean="0">
                <a:solidFill>
                  <a:schemeClr val="accent1"/>
                </a:solidFill>
              </a:rPr>
              <a:t> at  stripping foil </a:t>
            </a:r>
            <a:r>
              <a:rPr lang="en-US" dirty="0" smtClean="0">
                <a:solidFill>
                  <a:schemeClr val="accent1"/>
                </a:solidFill>
              </a:rPr>
              <a:t>: </a:t>
            </a:r>
          </a:p>
          <a:p>
            <a:pPr marL="819150" lvl="2"/>
            <a:r>
              <a:rPr lang="en-US" dirty="0" smtClean="0">
                <a:solidFill>
                  <a:schemeClr val="accent1"/>
                </a:solidFill>
              </a:rPr>
              <a:t>Beam profile</a:t>
            </a:r>
          </a:p>
          <a:p>
            <a:pPr marL="819150" lvl="2"/>
            <a:r>
              <a:rPr lang="en-US" dirty="0" smtClean="0">
                <a:solidFill>
                  <a:schemeClr val="accent1"/>
                </a:solidFill>
              </a:rPr>
              <a:t>Visual inspection</a:t>
            </a:r>
          </a:p>
          <a:p>
            <a:pPr marL="819150" lvl="2"/>
            <a:endParaRPr lang="en-US" dirty="0" smtClean="0">
              <a:solidFill>
                <a:schemeClr val="accent1"/>
              </a:solidFill>
            </a:endParaRPr>
          </a:p>
          <a:p>
            <a:pPr marL="361950" lvl="1">
              <a:buFont typeface="Arial" pitchFamily="34" charset="0"/>
              <a:buChar char="•"/>
            </a:pPr>
            <a:r>
              <a:rPr lang="en-US" b="1" dirty="0" smtClean="0">
                <a:solidFill>
                  <a:schemeClr val="accent1"/>
                </a:solidFill>
              </a:rPr>
              <a:t>Instrumentation in front of the injection dump </a:t>
            </a:r>
            <a:r>
              <a:rPr lang="en-US" dirty="0" smtClean="0">
                <a:solidFill>
                  <a:schemeClr val="accent1"/>
                </a:solidFill>
              </a:rPr>
              <a:t>:</a:t>
            </a:r>
          </a:p>
          <a:p>
            <a:pPr marL="819150" lvl="2"/>
            <a:r>
              <a:rPr lang="en-US" dirty="0" err="1" smtClean="0">
                <a:solidFill>
                  <a:schemeClr val="accent1"/>
                </a:solidFill>
              </a:rPr>
              <a:t>H0</a:t>
            </a:r>
            <a:r>
              <a:rPr lang="en-US" dirty="0" smtClean="0">
                <a:solidFill>
                  <a:schemeClr val="accent1"/>
                </a:solidFill>
              </a:rPr>
              <a:t>/H- population measurement</a:t>
            </a:r>
          </a:p>
          <a:p>
            <a:pPr marL="819150" lvl="2">
              <a:buNone/>
            </a:pPr>
            <a:r>
              <a:rPr lang="en-US" dirty="0" smtClean="0">
                <a:solidFill>
                  <a:schemeClr val="accent1"/>
                </a:solidFill>
              </a:rPr>
              <a:t>	</a:t>
            </a:r>
          </a:p>
          <a:p>
            <a:pPr marL="361950" lvl="2"/>
            <a:r>
              <a:rPr lang="en-US" sz="2900" b="1" dirty="0" smtClean="0">
                <a:solidFill>
                  <a:schemeClr val="accent1"/>
                </a:solidFill>
              </a:rPr>
              <a:t>Beam Loss Monitors</a:t>
            </a:r>
          </a:p>
          <a:p>
            <a:pPr marL="361950" lvl="2"/>
            <a:endParaRPr lang="en-US" b="1" dirty="0" smtClean="0">
              <a:solidFill>
                <a:schemeClr val="accent1"/>
              </a:solidFill>
            </a:endParaRPr>
          </a:p>
          <a:p>
            <a:pPr marL="361950" lvl="2"/>
            <a:r>
              <a:rPr lang="en-US" sz="2900" b="1" dirty="0" smtClean="0">
                <a:solidFill>
                  <a:schemeClr val="accent1"/>
                </a:solidFill>
              </a:rPr>
              <a:t>Injected beam matching and </a:t>
            </a:r>
            <a:r>
              <a:rPr lang="en-US" sz="2900" b="1" dirty="0" err="1" smtClean="0">
                <a:solidFill>
                  <a:schemeClr val="accent1"/>
                </a:solidFill>
              </a:rPr>
              <a:t>emittance</a:t>
            </a:r>
            <a:r>
              <a:rPr lang="en-US" sz="2900" b="1" dirty="0" smtClean="0">
                <a:solidFill>
                  <a:schemeClr val="accent1"/>
                </a:solidFill>
              </a:rPr>
              <a:t> monitor</a:t>
            </a:r>
          </a:p>
          <a:p>
            <a:pPr marL="819150" lvl="3">
              <a:buFont typeface="Arial" pitchFamily="34" charset="0"/>
              <a:buChar char="•"/>
            </a:pPr>
            <a:r>
              <a:rPr lang="en-US" sz="2300" dirty="0" smtClean="0">
                <a:solidFill>
                  <a:schemeClr val="accent1"/>
                </a:solidFill>
              </a:rPr>
              <a:t>Turn by turn transverse profiles measurements</a:t>
            </a:r>
          </a:p>
          <a:p>
            <a:pPr marL="819150" lvl="3">
              <a:buFont typeface="Arial" pitchFamily="34" charset="0"/>
              <a:buChar char="•"/>
            </a:pPr>
            <a:r>
              <a:rPr lang="en-US" sz="2300" dirty="0" smtClean="0">
                <a:solidFill>
                  <a:schemeClr val="accent1"/>
                </a:solidFill>
              </a:rPr>
              <a:t>Beam trajectories</a:t>
            </a:r>
          </a:p>
          <a:p>
            <a:pPr marL="361950" lvl="1">
              <a:buFont typeface="Arial" pitchFamily="34" charset="0"/>
              <a:buChar char="•"/>
            </a:pPr>
            <a:endParaRPr lang="en-US" b="1" dirty="0" smtClean="0">
              <a:solidFill>
                <a:schemeClr val="accent1"/>
              </a:solidFill>
            </a:endParaRPr>
          </a:p>
          <a:p>
            <a:pPr marL="361950" lvl="1">
              <a:buFont typeface="Arial" pitchFamily="34" charset="0"/>
              <a:buChar char="•"/>
            </a:pPr>
            <a:r>
              <a:rPr lang="en-US" b="1" dirty="0" smtClean="0">
                <a:solidFill>
                  <a:schemeClr val="accent1"/>
                </a:solidFill>
              </a:rPr>
              <a:t>Spare Policy</a:t>
            </a:r>
          </a:p>
          <a:p>
            <a:pPr marL="361950" lvl="1">
              <a:buFont typeface="Arial" pitchFamily="34" charset="0"/>
              <a:buChar char="•"/>
            </a:pPr>
            <a:endParaRPr lang="en-US" b="1" dirty="0" smtClean="0">
              <a:solidFill>
                <a:schemeClr val="accent1"/>
              </a:solidFill>
            </a:endParaRPr>
          </a:p>
          <a:p>
            <a:pPr marL="361950" lvl="1">
              <a:buFont typeface="Arial" pitchFamily="34" charset="0"/>
              <a:buChar char="•"/>
            </a:pPr>
            <a:r>
              <a:rPr lang="en-US" b="1" dirty="0" smtClean="0">
                <a:solidFill>
                  <a:schemeClr val="accent1"/>
                </a:solidFill>
              </a:rPr>
              <a:t>Summary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 smtClean="0"/>
              <a:t>09/11/2011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3CD561A-27E9-4FF6-8AFA-28C895031796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dirty="0" smtClean="0"/>
              <a:t>Review on </a:t>
            </a:r>
            <a:r>
              <a:rPr lang="en-GB" dirty="0" err="1" smtClean="0"/>
              <a:t>PSB</a:t>
            </a:r>
            <a:r>
              <a:rPr lang="en-GB" dirty="0" smtClean="0"/>
              <a:t> 160 </a:t>
            </a:r>
            <a:r>
              <a:rPr lang="en-GB" dirty="0" err="1" smtClean="0"/>
              <a:t>MeV</a:t>
            </a:r>
            <a:r>
              <a:rPr lang="en-GB" dirty="0" smtClean="0"/>
              <a:t> H</a:t>
            </a:r>
            <a:r>
              <a:rPr lang="en-GB" baseline="30000" dirty="0" smtClean="0"/>
              <a:t>-</a:t>
            </a:r>
            <a:r>
              <a:rPr lang="en-GB" dirty="0" smtClean="0"/>
              <a:t> Injection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 considerations (1)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09/11/2011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3CD561A-27E9-4FF6-8AFA-28C895031796}" type="slidenum">
              <a:rPr lang="en-US" smtClean="0"/>
              <a:pPr/>
              <a:t>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Review on PSB 160 MeV H</a:t>
            </a:r>
            <a:r>
              <a:rPr lang="en-GB" baseline="30000" smtClean="0"/>
              <a:t>-</a:t>
            </a:r>
            <a:r>
              <a:rPr lang="en-GB" smtClean="0"/>
              <a:t> Injection </a:t>
            </a:r>
            <a:endParaRPr lang="en-GB" dirty="0" smtClean="0"/>
          </a:p>
        </p:txBody>
      </p:sp>
      <p:cxnSp>
        <p:nvCxnSpPr>
          <p:cNvPr id="30" name="Straight Arrow Connector 29"/>
          <p:cNvCxnSpPr/>
          <p:nvPr/>
        </p:nvCxnSpPr>
        <p:spPr>
          <a:xfrm>
            <a:off x="1187624" y="3717032"/>
            <a:ext cx="0" cy="792088"/>
          </a:xfrm>
          <a:prstGeom prst="straightConnector1">
            <a:avLst/>
          </a:prstGeom>
          <a:ln w="381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323528" y="4437112"/>
            <a:ext cx="11828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10 </a:t>
            </a:r>
            <a:r>
              <a:rPr lang="en-US" dirty="0" smtClean="0">
                <a:sym typeface="Symbol"/>
              </a:rPr>
              <a:t>A max</a:t>
            </a:r>
            <a:endParaRPr lang="en-US" dirty="0"/>
          </a:p>
        </p:txBody>
      </p:sp>
      <p:sp>
        <p:nvSpPr>
          <p:cNvPr id="32" name="Oval 31"/>
          <p:cNvSpPr/>
          <p:nvPr/>
        </p:nvSpPr>
        <p:spPr>
          <a:xfrm>
            <a:off x="0" y="2564904"/>
            <a:ext cx="2483768" cy="1224136"/>
          </a:xfrm>
          <a:prstGeom prst="ellipse">
            <a:avLst/>
          </a:prstGeom>
          <a:gradFill flip="none" rotWithShape="1">
            <a:gsLst>
              <a:gs pos="51000">
                <a:schemeClr val="bg1"/>
              </a:gs>
              <a:gs pos="0">
                <a:schemeClr val="accent2">
                  <a:lumMod val="7500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3" name="Group 32"/>
          <p:cNvGrpSpPr/>
          <p:nvPr/>
        </p:nvGrpSpPr>
        <p:grpSpPr>
          <a:xfrm>
            <a:off x="611560" y="2492896"/>
            <a:ext cx="1296144" cy="1728192"/>
            <a:chOff x="611560" y="2204864"/>
            <a:chExt cx="1296144" cy="2016224"/>
          </a:xfrm>
        </p:grpSpPr>
        <p:cxnSp>
          <p:nvCxnSpPr>
            <p:cNvPr id="34" name="Straight Connector 33"/>
            <p:cNvCxnSpPr/>
            <p:nvPr/>
          </p:nvCxnSpPr>
          <p:spPr>
            <a:xfrm>
              <a:off x="1907704" y="2204864"/>
              <a:ext cx="0" cy="201622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>
              <a:off x="611560" y="2204864"/>
              <a:ext cx="0" cy="201622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>
              <a:off x="755576" y="2204864"/>
              <a:ext cx="0" cy="201622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>
              <a:off x="899592" y="2204864"/>
              <a:ext cx="0" cy="201622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>
              <a:off x="1043608" y="2204864"/>
              <a:ext cx="0" cy="201622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>
              <a:off x="1187624" y="2204864"/>
              <a:ext cx="0" cy="201622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>
              <a:off x="1331640" y="2204864"/>
              <a:ext cx="0" cy="201622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>
              <a:off x="1475656" y="2204864"/>
              <a:ext cx="0" cy="201622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>
            <a:xfrm>
              <a:off x="1619672" y="2204864"/>
              <a:ext cx="0" cy="201622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/>
          </p:nvCxnSpPr>
          <p:spPr>
            <a:xfrm>
              <a:off x="1763688" y="2204864"/>
              <a:ext cx="0" cy="201622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5" name="TextBox 44"/>
          <p:cNvSpPr txBox="1"/>
          <p:nvPr/>
        </p:nvSpPr>
        <p:spPr>
          <a:xfrm>
            <a:off x="2123728" y="1196752"/>
            <a:ext cx="6912768" cy="5328592"/>
          </a:xfrm>
          <a:prstGeom prst="rect">
            <a:avLst/>
          </a:prstGeom>
          <a:noFill/>
        </p:spPr>
        <p:txBody>
          <a:bodyPr wrap="square" rtlCol="0">
            <a:normAutofit/>
          </a:bodyPr>
          <a:lstStyle/>
          <a:p>
            <a:r>
              <a:rPr lang="en-US" b="1" dirty="0" smtClean="0"/>
              <a:t>Electronics</a:t>
            </a:r>
          </a:p>
          <a:p>
            <a:pPr>
              <a:buFont typeface="Arial" pitchFamily="34" charset="0"/>
              <a:buChar char="•"/>
            </a:pPr>
            <a:r>
              <a:rPr lang="en-US" sz="1600" dirty="0" smtClean="0">
                <a:solidFill>
                  <a:srgbClr val="0070C0"/>
                </a:solidFill>
              </a:rPr>
              <a:t>Beam interaction : ~ 10 </a:t>
            </a:r>
            <a:r>
              <a:rPr lang="en-US" sz="1600" dirty="0" smtClean="0">
                <a:solidFill>
                  <a:srgbClr val="0070C0"/>
                </a:solidFill>
                <a:sym typeface="Symbol"/>
              </a:rPr>
              <a:t>A max in the </a:t>
            </a:r>
            <a:r>
              <a:rPr lang="en-US" sz="1600" dirty="0" smtClean="0">
                <a:solidFill>
                  <a:srgbClr val="0070C0"/>
                </a:solidFill>
              </a:rPr>
              <a:t>graphite </a:t>
            </a:r>
            <a:r>
              <a:rPr lang="en-US" sz="1600" dirty="0" smtClean="0">
                <a:solidFill>
                  <a:srgbClr val="0070C0"/>
                </a:solidFill>
                <a:sym typeface="Symbol"/>
              </a:rPr>
              <a:t>wire</a:t>
            </a:r>
          </a:p>
          <a:p>
            <a:endParaRPr lang="en-US" sz="1600" dirty="0" smtClean="0">
              <a:sym typeface="Symbol"/>
            </a:endParaRPr>
          </a:p>
          <a:p>
            <a:pPr>
              <a:buFont typeface="Wingdings" pitchFamily="2" charset="2"/>
              <a:buChar char="Ø"/>
            </a:pPr>
            <a:r>
              <a:rPr lang="en-US" sz="1600" dirty="0" smtClean="0">
                <a:solidFill>
                  <a:srgbClr val="FF0000"/>
                </a:solidFill>
              </a:rPr>
              <a:t>Amplifier Type	  	Integrator </a:t>
            </a:r>
          </a:p>
          <a:p>
            <a:pPr>
              <a:buFont typeface="Wingdings" pitchFamily="2" charset="2"/>
              <a:buChar char="Ø"/>
            </a:pPr>
            <a:r>
              <a:rPr lang="en-US" sz="1600" dirty="0" smtClean="0">
                <a:solidFill>
                  <a:srgbClr val="FF0000"/>
                </a:solidFill>
              </a:rPr>
              <a:t>Input impedance 		50 </a:t>
            </a:r>
            <a:r>
              <a:rPr lang="en-US" sz="1600" dirty="0" smtClean="0">
                <a:solidFill>
                  <a:srgbClr val="FF0000"/>
                </a:solidFill>
                <a:sym typeface="Symbol"/>
              </a:rPr>
              <a:t></a:t>
            </a:r>
            <a:endParaRPr lang="en-US" sz="1600" dirty="0" smtClean="0">
              <a:solidFill>
                <a:srgbClr val="FF0000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en-US" sz="1600" dirty="0" smtClean="0">
                <a:solidFill>
                  <a:srgbClr val="FF0000"/>
                </a:solidFill>
              </a:rPr>
              <a:t>Bandwidth 		</a:t>
            </a:r>
            <a:r>
              <a:rPr lang="en-US" sz="1600" dirty="0" err="1" smtClean="0">
                <a:solidFill>
                  <a:srgbClr val="FF0000"/>
                </a:solidFill>
              </a:rPr>
              <a:t>5MHz</a:t>
            </a:r>
            <a:endParaRPr lang="en-US" sz="1600" dirty="0" smtClean="0">
              <a:solidFill>
                <a:srgbClr val="FF0000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en-US" sz="1600" dirty="0" smtClean="0">
                <a:solidFill>
                  <a:srgbClr val="FF0000"/>
                </a:solidFill>
              </a:rPr>
              <a:t>Equivalent input noise  	0.1</a:t>
            </a:r>
            <a:r>
              <a:rPr lang="en-US" sz="1600" dirty="0" smtClean="0">
                <a:solidFill>
                  <a:srgbClr val="FF0000"/>
                </a:solidFill>
                <a:sym typeface="Symbol"/>
              </a:rPr>
              <a:t> A</a:t>
            </a:r>
          </a:p>
          <a:p>
            <a:pPr>
              <a:buFont typeface="Wingdings" pitchFamily="2" charset="2"/>
              <a:buChar char="Ø"/>
            </a:pPr>
            <a:r>
              <a:rPr lang="en-US" sz="1600" dirty="0" smtClean="0">
                <a:solidFill>
                  <a:srgbClr val="FF0000"/>
                </a:solidFill>
                <a:sym typeface="Symbol"/>
              </a:rPr>
              <a:t>Sampling rate 		</a:t>
            </a:r>
            <a:r>
              <a:rPr lang="en-US" sz="1600" dirty="0" err="1" smtClean="0">
                <a:solidFill>
                  <a:srgbClr val="FF0000"/>
                </a:solidFill>
                <a:sym typeface="Symbol"/>
              </a:rPr>
              <a:t>10MHz</a:t>
            </a:r>
            <a:endParaRPr lang="en-US" sz="1600" dirty="0" smtClean="0">
              <a:solidFill>
                <a:srgbClr val="FF0000"/>
              </a:solidFill>
              <a:sym typeface="Symbol"/>
            </a:endParaRPr>
          </a:p>
          <a:p>
            <a:pPr>
              <a:buFont typeface="Wingdings" pitchFamily="2" charset="2"/>
              <a:buChar char="Ø"/>
            </a:pPr>
            <a:r>
              <a:rPr lang="en-US" sz="1600" dirty="0" smtClean="0">
                <a:solidFill>
                  <a:srgbClr val="FF0000"/>
                </a:solidFill>
                <a:sym typeface="Symbol"/>
              </a:rPr>
              <a:t>Cable length		the shorter the better (max ~</a:t>
            </a:r>
            <a:r>
              <a:rPr lang="en-US" sz="1600" dirty="0" err="1" smtClean="0">
                <a:solidFill>
                  <a:srgbClr val="FF0000"/>
                </a:solidFill>
                <a:sym typeface="Symbol"/>
              </a:rPr>
              <a:t>8m</a:t>
            </a:r>
            <a:r>
              <a:rPr lang="en-US" sz="1600" dirty="0" smtClean="0">
                <a:solidFill>
                  <a:srgbClr val="FF0000"/>
                </a:solidFill>
                <a:sym typeface="Symbol"/>
              </a:rPr>
              <a:t> </a:t>
            </a:r>
            <a:r>
              <a:rPr lang="en-US" sz="1600" dirty="0" err="1" smtClean="0">
                <a:solidFill>
                  <a:srgbClr val="FF0000"/>
                </a:solidFill>
                <a:sym typeface="Symbol"/>
              </a:rPr>
              <a:t>tbc</a:t>
            </a:r>
            <a:r>
              <a:rPr lang="en-US" sz="1600" dirty="0" smtClean="0">
                <a:solidFill>
                  <a:srgbClr val="FF0000"/>
                </a:solidFill>
                <a:sym typeface="Symbol"/>
              </a:rPr>
              <a:t>)</a:t>
            </a:r>
          </a:p>
          <a:p>
            <a:endParaRPr lang="en-US" dirty="0" smtClean="0">
              <a:sym typeface="Symbol"/>
            </a:endParaRPr>
          </a:p>
          <a:p>
            <a:r>
              <a:rPr lang="en-US" b="1" dirty="0" smtClean="0">
                <a:sym typeface="Symbol"/>
              </a:rPr>
              <a:t>Material </a:t>
            </a:r>
          </a:p>
          <a:p>
            <a:pPr>
              <a:buFont typeface="Arial" pitchFamily="34" charset="0"/>
              <a:buChar char="•"/>
            </a:pPr>
            <a:r>
              <a:rPr lang="en-US" sz="1600" dirty="0" smtClean="0">
                <a:solidFill>
                  <a:srgbClr val="0070C0"/>
                </a:solidFill>
                <a:sym typeface="Symbol"/>
              </a:rPr>
              <a:t>Tungsten would </a:t>
            </a:r>
            <a:r>
              <a:rPr lang="en-US" sz="1600" dirty="0" smtClean="0">
                <a:solidFill>
                  <a:srgbClr val="0070C0"/>
                </a:solidFill>
              </a:rPr>
              <a:t>yield ~</a:t>
            </a:r>
            <a:r>
              <a:rPr lang="en-US" sz="1600" dirty="0" err="1" smtClean="0">
                <a:solidFill>
                  <a:srgbClr val="0070C0"/>
                </a:solidFill>
              </a:rPr>
              <a:t>3x</a:t>
            </a:r>
            <a:r>
              <a:rPr lang="en-US" sz="1600" dirty="0" smtClean="0">
                <a:solidFill>
                  <a:srgbClr val="0070C0"/>
                </a:solidFill>
              </a:rPr>
              <a:t> larger signal but proton scattering is also larger</a:t>
            </a:r>
          </a:p>
          <a:p>
            <a:pPr>
              <a:buFont typeface="Arial" pitchFamily="34" charset="0"/>
              <a:buChar char="•"/>
            </a:pPr>
            <a:r>
              <a:rPr lang="en-US" sz="1600" dirty="0" smtClean="0">
                <a:solidFill>
                  <a:srgbClr val="0070C0"/>
                </a:solidFill>
              </a:rPr>
              <a:t>Can on rely on blow-up due to wires to remove protons ?</a:t>
            </a:r>
          </a:p>
          <a:p>
            <a:endParaRPr lang="en-US" dirty="0" smtClean="0">
              <a:sym typeface="Symbol"/>
            </a:endParaRPr>
          </a:p>
          <a:p>
            <a:r>
              <a:rPr lang="en-US" b="1" dirty="0" smtClean="0">
                <a:sym typeface="Symbol"/>
              </a:rPr>
              <a:t>Concerns on radiation ageing</a:t>
            </a:r>
          </a:p>
          <a:p>
            <a:pPr>
              <a:buFont typeface="Arial" pitchFamily="34" charset="0"/>
              <a:buChar char="•"/>
            </a:pPr>
            <a:r>
              <a:rPr lang="en-US" sz="1600" dirty="0" smtClean="0">
                <a:solidFill>
                  <a:srgbClr val="0070C0"/>
                </a:solidFill>
                <a:sym typeface="Symbol"/>
              </a:rPr>
              <a:t>Is sensibility of central wires seeing more beam reduced </a:t>
            </a:r>
            <a:r>
              <a:rPr lang="en-US" sz="1600" dirty="0" err="1" smtClean="0">
                <a:solidFill>
                  <a:srgbClr val="0070C0"/>
                </a:solidFill>
                <a:sym typeface="Symbol"/>
              </a:rPr>
              <a:t>w.r.t</a:t>
            </a:r>
            <a:r>
              <a:rPr lang="en-US" sz="1600" dirty="0" smtClean="0">
                <a:solidFill>
                  <a:srgbClr val="0070C0"/>
                </a:solidFill>
                <a:sym typeface="Symbol"/>
              </a:rPr>
              <a:t>. outer wires ? </a:t>
            </a:r>
            <a:endParaRPr lang="en-US" b="1" dirty="0" smtClean="0">
              <a:sym typeface="Symbol"/>
            </a:endParaRPr>
          </a:p>
          <a:p>
            <a:pPr>
              <a:buFont typeface="Arial" pitchFamily="34" charset="0"/>
              <a:buChar char="•"/>
            </a:pPr>
            <a:r>
              <a:rPr lang="en-US" sz="1600" dirty="0" smtClean="0">
                <a:solidFill>
                  <a:srgbClr val="0070C0"/>
                </a:solidFill>
                <a:sym typeface="Symbol"/>
              </a:rPr>
              <a:t>Amplifiers : should we keep them permanently in the machine or just for commissioning &amp; start-up time ?</a:t>
            </a:r>
            <a:endParaRPr lang="en-US" dirty="0" smtClean="0">
              <a:sym typeface="Symbo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 considerations (2)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09/11/2011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3CD561A-27E9-4FF6-8AFA-28C895031796}" type="slidenum">
              <a:rPr lang="en-US" smtClean="0"/>
              <a:pPr/>
              <a:t>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Review on PSB 160 MeV H</a:t>
            </a:r>
            <a:r>
              <a:rPr lang="en-GB" baseline="30000" smtClean="0"/>
              <a:t>-</a:t>
            </a:r>
            <a:r>
              <a:rPr lang="en-GB" smtClean="0"/>
              <a:t> Injection </a:t>
            </a:r>
            <a:endParaRPr lang="en-GB" dirty="0" smtClean="0"/>
          </a:p>
        </p:txBody>
      </p:sp>
      <p:sp>
        <p:nvSpPr>
          <p:cNvPr id="45" name="TextBox 44"/>
          <p:cNvSpPr txBox="1"/>
          <p:nvPr/>
        </p:nvSpPr>
        <p:spPr>
          <a:xfrm>
            <a:off x="2123728" y="1196753"/>
            <a:ext cx="6912768" cy="3024336"/>
          </a:xfrm>
          <a:prstGeom prst="rect">
            <a:avLst/>
          </a:prstGeom>
          <a:noFill/>
        </p:spPr>
        <p:txBody>
          <a:bodyPr wrap="square" rtlCol="0">
            <a:normAutofit fontScale="92500" lnSpcReduction="10000"/>
          </a:bodyPr>
          <a:lstStyle/>
          <a:p>
            <a:r>
              <a:rPr lang="en-US" b="1" dirty="0" smtClean="0">
                <a:sym typeface="Symbol"/>
              </a:rPr>
              <a:t>Space charge</a:t>
            </a:r>
          </a:p>
          <a:p>
            <a:pPr>
              <a:buFont typeface="Arial" pitchFamily="34" charset="0"/>
              <a:buChar char="•"/>
            </a:pPr>
            <a:r>
              <a:rPr lang="en-US" sz="1600" dirty="0" smtClean="0">
                <a:solidFill>
                  <a:srgbClr val="0070C0"/>
                </a:solidFill>
                <a:sym typeface="Symbol"/>
              </a:rPr>
              <a:t>Direct space charge tune shift -0.13 with bunching factor 0.5</a:t>
            </a:r>
          </a:p>
          <a:p>
            <a:pPr>
              <a:buFont typeface="Arial" pitchFamily="34" charset="0"/>
              <a:buChar char="•"/>
            </a:pPr>
            <a:r>
              <a:rPr lang="en-US" sz="1600" dirty="0" smtClean="0">
                <a:solidFill>
                  <a:srgbClr val="0070C0"/>
                </a:solidFill>
                <a:sym typeface="Symbol"/>
              </a:rPr>
              <a:t>Damping of turn-by-turn beam size ?</a:t>
            </a:r>
          </a:p>
          <a:p>
            <a:pPr>
              <a:buFont typeface="Arial" pitchFamily="34" charset="0"/>
              <a:buChar char="•"/>
            </a:pPr>
            <a:r>
              <a:rPr lang="en-US" sz="1600" dirty="0" smtClean="0">
                <a:solidFill>
                  <a:srgbClr val="0070C0"/>
                </a:solidFill>
                <a:sym typeface="Symbol"/>
              </a:rPr>
              <a:t>Mitigate space charge by reducing beam current for measurement ?</a:t>
            </a:r>
          </a:p>
          <a:p>
            <a:endParaRPr lang="en-US" dirty="0" smtClean="0">
              <a:sym typeface="Symbol"/>
            </a:endParaRPr>
          </a:p>
          <a:p>
            <a:r>
              <a:rPr lang="en-US" b="1" dirty="0" smtClean="0"/>
              <a:t>Beam dump</a:t>
            </a:r>
          </a:p>
          <a:p>
            <a:r>
              <a:rPr lang="en-US" sz="1700" dirty="0" smtClean="0">
                <a:solidFill>
                  <a:srgbClr val="0070C0"/>
                </a:solidFill>
              </a:rPr>
              <a:t>Pulse injection kicker to remove beam after 20 turns to prevent wire damage ?</a:t>
            </a:r>
          </a:p>
          <a:p>
            <a:endParaRPr lang="en-US" sz="1700" dirty="0" smtClean="0">
              <a:solidFill>
                <a:srgbClr val="0070C0"/>
              </a:solidFill>
              <a:sym typeface="Symbol"/>
            </a:endParaRPr>
          </a:p>
          <a:p>
            <a:r>
              <a:rPr lang="en-US" b="1" dirty="0" smtClean="0">
                <a:sym typeface="Symbol"/>
              </a:rPr>
              <a:t>Vacuum intervention requests</a:t>
            </a:r>
          </a:p>
          <a:p>
            <a:r>
              <a:rPr lang="en-US" dirty="0" smtClean="0">
                <a:solidFill>
                  <a:srgbClr val="0070C0"/>
                </a:solidFill>
                <a:sym typeface="Symbol"/>
              </a:rPr>
              <a:t>Proper vacuum </a:t>
            </a:r>
            <a:r>
              <a:rPr lang="en-US" dirty="0" err="1" smtClean="0">
                <a:solidFill>
                  <a:srgbClr val="0070C0"/>
                </a:solidFill>
                <a:sym typeface="Symbol"/>
              </a:rPr>
              <a:t>sectorization</a:t>
            </a:r>
            <a:endParaRPr lang="en-US" dirty="0" smtClean="0">
              <a:solidFill>
                <a:srgbClr val="0070C0"/>
              </a:solidFill>
              <a:sym typeface="Symbol"/>
            </a:endParaRPr>
          </a:p>
          <a:p>
            <a:r>
              <a:rPr lang="en-US" dirty="0" smtClean="0">
                <a:solidFill>
                  <a:srgbClr val="0070C0"/>
                </a:solidFill>
                <a:sym typeface="Symbol"/>
              </a:rPr>
              <a:t>Installation far from sensitive equipments (e.g. septa, </a:t>
            </a:r>
            <a:r>
              <a:rPr lang="en-US" dirty="0" err="1" smtClean="0">
                <a:solidFill>
                  <a:srgbClr val="0070C0"/>
                </a:solidFill>
                <a:sym typeface="Symbol"/>
              </a:rPr>
              <a:t>RF</a:t>
            </a:r>
            <a:r>
              <a:rPr lang="en-US" dirty="0" smtClean="0">
                <a:solidFill>
                  <a:srgbClr val="0070C0"/>
                </a:solidFill>
                <a:sym typeface="Symbol"/>
              </a:rPr>
              <a:t> cavities…)</a:t>
            </a:r>
          </a:p>
          <a:p>
            <a:endParaRPr lang="en-US" dirty="0" smtClean="0">
              <a:sym typeface="Symbol"/>
            </a:endParaRPr>
          </a:p>
          <a:p>
            <a:r>
              <a:rPr lang="en-US" b="1" dirty="0" smtClean="0">
                <a:sym typeface="Symbol"/>
              </a:rPr>
              <a:t>Available straight sections for the monitor in the </a:t>
            </a:r>
            <a:r>
              <a:rPr lang="en-US" b="1" dirty="0" err="1" smtClean="0">
                <a:sym typeface="Symbol"/>
              </a:rPr>
              <a:t>PSB</a:t>
            </a:r>
            <a:r>
              <a:rPr lang="en-US" b="1" dirty="0" smtClean="0">
                <a:sym typeface="Symbol"/>
              </a:rPr>
              <a:t> ring</a:t>
            </a:r>
          </a:p>
        </p:txBody>
      </p:sp>
      <p:pic>
        <p:nvPicPr>
          <p:cNvPr id="2050" name="Picture 2" descr="C:\Users\jtan\Desktop\P4L1_936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176464"/>
            <a:ext cx="1977583" cy="2636912"/>
          </a:xfrm>
          <a:prstGeom prst="rect">
            <a:avLst/>
          </a:prstGeom>
          <a:noFill/>
        </p:spPr>
      </p:pic>
      <p:pic>
        <p:nvPicPr>
          <p:cNvPr id="2051" name="Picture 3" descr="C:\Users\jtan\Desktop\P11L1_508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51720" y="4176464"/>
            <a:ext cx="3516065" cy="2636912"/>
          </a:xfrm>
          <a:prstGeom prst="rect">
            <a:avLst/>
          </a:prstGeom>
          <a:noFill/>
        </p:spPr>
      </p:pic>
      <p:pic>
        <p:nvPicPr>
          <p:cNvPr id="2052" name="Picture 4" descr="C:\Users\jtan\Desktop\P16L1_00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627936" y="4176464"/>
            <a:ext cx="3516064" cy="2636912"/>
          </a:xfrm>
          <a:prstGeom prst="rect">
            <a:avLst/>
          </a:prstGeom>
          <a:noFill/>
        </p:spPr>
      </p:pic>
      <p:sp>
        <p:nvSpPr>
          <p:cNvPr id="48" name="TextBox 47"/>
          <p:cNvSpPr txBox="1"/>
          <p:nvPr/>
        </p:nvSpPr>
        <p:spPr>
          <a:xfrm>
            <a:off x="1043608" y="6413266"/>
            <a:ext cx="628088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err="1" smtClean="0">
                <a:solidFill>
                  <a:schemeClr val="bg1"/>
                </a:solidFill>
              </a:rPr>
              <a:t>4L1</a:t>
            </a:r>
            <a:r>
              <a:rPr lang="en-US" sz="2000" b="1" dirty="0" smtClean="0">
                <a:solidFill>
                  <a:schemeClr val="bg1"/>
                </a:solidFill>
              </a:rPr>
              <a:t>		  </a:t>
            </a:r>
            <a:r>
              <a:rPr lang="en-US" sz="2000" b="1" dirty="0" err="1" smtClean="0">
                <a:solidFill>
                  <a:schemeClr val="bg1"/>
                </a:solidFill>
              </a:rPr>
              <a:t>11L1</a:t>
            </a:r>
            <a:r>
              <a:rPr lang="en-US" sz="2000" b="1" dirty="0" smtClean="0">
                <a:solidFill>
                  <a:schemeClr val="bg1"/>
                </a:solidFill>
              </a:rPr>
              <a:t>				 </a:t>
            </a:r>
            <a:r>
              <a:rPr lang="en-US" sz="2000" b="1" dirty="0" err="1" smtClean="0">
                <a:solidFill>
                  <a:schemeClr val="bg1"/>
                </a:solidFill>
              </a:rPr>
              <a:t>16L1</a:t>
            </a:r>
            <a:endParaRPr lang="en-US" sz="20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4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4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4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Beam trajectories at injection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09/11/2011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3CD561A-27E9-4FF6-8AFA-28C895031796}" type="slidenum">
              <a:rPr lang="en-US" smtClean="0"/>
              <a:pPr/>
              <a:t>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Review on PSB 160 MeV H</a:t>
            </a:r>
            <a:r>
              <a:rPr lang="en-GB" baseline="30000" smtClean="0"/>
              <a:t>-</a:t>
            </a:r>
            <a:r>
              <a:rPr lang="en-GB" smtClean="0"/>
              <a:t> Injection </a:t>
            </a:r>
            <a:endParaRPr lang="en-GB" dirty="0" smtClean="0"/>
          </a:p>
        </p:txBody>
      </p:sp>
      <p:sp>
        <p:nvSpPr>
          <p:cNvPr id="7" name="Rectangle 6"/>
          <p:cNvSpPr/>
          <p:nvPr/>
        </p:nvSpPr>
        <p:spPr>
          <a:xfrm>
            <a:off x="220980" y="1412776"/>
            <a:ext cx="8709660" cy="1323439"/>
          </a:xfrm>
          <a:prstGeom prst="rect">
            <a:avLst/>
          </a:prstGeom>
          <a:ln w="34925">
            <a:solidFill>
              <a:schemeClr val="accent6">
                <a:lumMod val="60000"/>
                <a:lumOff val="40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en-US" sz="1600" i="1" u="sng" dirty="0" smtClean="0">
                <a:solidFill>
                  <a:schemeClr val="accent1"/>
                </a:solidFill>
              </a:rPr>
              <a:t>From recommendations found in specification papers</a:t>
            </a:r>
            <a:r>
              <a:rPr lang="en-US" sz="1600" dirty="0" smtClean="0">
                <a:solidFill>
                  <a:schemeClr val="accent1"/>
                </a:solidFill>
              </a:rPr>
              <a:t>:</a:t>
            </a:r>
          </a:p>
          <a:p>
            <a:pPr lvl="1">
              <a:buFontTx/>
              <a:buChar char="-"/>
            </a:pPr>
            <a:r>
              <a:rPr lang="en-US" sz="1600" dirty="0" smtClean="0">
                <a:solidFill>
                  <a:srgbClr val="0070C0"/>
                </a:solidFill>
              </a:rPr>
              <a:t>Bump closure measurement</a:t>
            </a:r>
            <a:endParaRPr lang="en-US" sz="1600" dirty="0" smtClean="0">
              <a:solidFill>
                <a:srgbClr val="FF0000"/>
              </a:solidFill>
            </a:endParaRPr>
          </a:p>
          <a:p>
            <a:pPr lvl="1">
              <a:buFontTx/>
              <a:buChar char="-"/>
            </a:pPr>
            <a:r>
              <a:rPr lang="en-US" sz="1600" dirty="0" smtClean="0">
                <a:solidFill>
                  <a:srgbClr val="0070C0"/>
                </a:solidFill>
              </a:rPr>
              <a:t>Injection steering</a:t>
            </a:r>
          </a:p>
          <a:p>
            <a:pPr lvl="1">
              <a:buFontTx/>
              <a:buChar char="-"/>
            </a:pPr>
            <a:r>
              <a:rPr lang="en-US" sz="1600" dirty="0" smtClean="0">
                <a:solidFill>
                  <a:srgbClr val="0070C0"/>
                </a:solidFill>
              </a:rPr>
              <a:t>Injection trajectories turn-by-turn over the first ~100 turns</a:t>
            </a:r>
          </a:p>
          <a:p>
            <a:pPr lvl="1">
              <a:buFontTx/>
              <a:buChar char="-"/>
            </a:pPr>
            <a:r>
              <a:rPr lang="en-US" sz="1600" dirty="0" smtClean="0">
                <a:solidFill>
                  <a:srgbClr val="0070C0"/>
                </a:solidFill>
              </a:rPr>
              <a:t>Resolution / absolute precision : 0.2 mm / 0.3 mm</a:t>
            </a:r>
          </a:p>
        </p:txBody>
      </p:sp>
      <p:pic>
        <p:nvPicPr>
          <p:cNvPr id="9" name="Picture 8"/>
          <p:cNvPicPr preferRelativeResize="0">
            <a:picLocks noChangeAspect="1"/>
          </p:cNvPicPr>
          <p:nvPr/>
        </p:nvPicPr>
        <p:blipFill>
          <a:blip r:embed="rId2" cstate="print"/>
          <a:srcRect l="10554" r="15572" b="11484"/>
          <a:stretch>
            <a:fillRect/>
          </a:stretch>
        </p:blipFill>
        <p:spPr bwMode="auto">
          <a:xfrm>
            <a:off x="0" y="3128210"/>
            <a:ext cx="4176930" cy="37297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4096942" y="2805878"/>
            <a:ext cx="4860757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/>
              <a:t>Basic parameters</a:t>
            </a:r>
          </a:p>
          <a:p>
            <a:pPr>
              <a:lnSpc>
                <a:spcPct val="150000"/>
              </a:lnSpc>
            </a:pPr>
            <a:r>
              <a:rPr lang="en-US" sz="1400" dirty="0" smtClean="0">
                <a:solidFill>
                  <a:srgbClr val="0070C0"/>
                </a:solidFill>
                <a:sym typeface="Symbol"/>
              </a:rPr>
              <a:t>Injection energy		</a:t>
            </a:r>
            <a:r>
              <a:rPr lang="en-US" sz="1400" dirty="0" err="1" smtClean="0">
                <a:solidFill>
                  <a:srgbClr val="0070C0"/>
                </a:solidFill>
                <a:sym typeface="Symbol"/>
              </a:rPr>
              <a:t>160MeV</a:t>
            </a:r>
            <a:endParaRPr lang="en-US" sz="1400" dirty="0" smtClean="0">
              <a:solidFill>
                <a:srgbClr val="0070C0"/>
              </a:solidFill>
              <a:sym typeface="Symbol"/>
            </a:endParaRPr>
          </a:p>
          <a:p>
            <a:pPr>
              <a:lnSpc>
                <a:spcPct val="150000"/>
              </a:lnSpc>
            </a:pPr>
            <a:r>
              <a:rPr lang="en-US" sz="1400" dirty="0" smtClean="0">
                <a:solidFill>
                  <a:srgbClr val="0070C0"/>
                </a:solidFill>
                <a:sym typeface="Symbol"/>
              </a:rPr>
              <a:t>Filling half a </a:t>
            </a:r>
            <a:r>
              <a:rPr lang="en-US" sz="1400" dirty="0" err="1" smtClean="0">
                <a:solidFill>
                  <a:srgbClr val="0070C0"/>
                </a:solidFill>
                <a:sym typeface="Symbol"/>
              </a:rPr>
              <a:t>PSB</a:t>
            </a:r>
            <a:r>
              <a:rPr lang="en-US" sz="1400" dirty="0" smtClean="0">
                <a:solidFill>
                  <a:srgbClr val="0070C0"/>
                </a:solidFill>
                <a:sym typeface="Symbol"/>
              </a:rPr>
              <a:t> ring		</a:t>
            </a:r>
            <a:r>
              <a:rPr lang="en-US" sz="1400" dirty="0" err="1" smtClean="0">
                <a:solidFill>
                  <a:srgbClr val="0070C0"/>
                </a:solidFill>
                <a:sym typeface="Symbol"/>
              </a:rPr>
              <a:t>500ns</a:t>
            </a:r>
            <a:r>
              <a:rPr lang="en-US" sz="1400" dirty="0" smtClean="0">
                <a:solidFill>
                  <a:srgbClr val="0070C0"/>
                </a:solidFill>
                <a:sym typeface="Symbol"/>
              </a:rPr>
              <a:t> </a:t>
            </a:r>
            <a:r>
              <a:rPr lang="en-US" sz="1400" dirty="0" err="1" smtClean="0">
                <a:solidFill>
                  <a:srgbClr val="0070C0"/>
                </a:solidFill>
                <a:sym typeface="Symbol"/>
              </a:rPr>
              <a:t>Linac4</a:t>
            </a:r>
            <a:r>
              <a:rPr lang="en-US" sz="1400" dirty="0" smtClean="0">
                <a:solidFill>
                  <a:srgbClr val="0070C0"/>
                </a:solidFill>
                <a:sym typeface="Symbol"/>
              </a:rPr>
              <a:t> bunch length</a:t>
            </a:r>
          </a:p>
          <a:p>
            <a:pPr>
              <a:lnSpc>
                <a:spcPct val="150000"/>
              </a:lnSpc>
            </a:pPr>
            <a:r>
              <a:rPr lang="en-US" sz="1400" dirty="0" smtClean="0">
                <a:solidFill>
                  <a:srgbClr val="0070C0"/>
                </a:solidFill>
                <a:sym typeface="Symbol"/>
              </a:rPr>
              <a:t>Circulating particles		up to </a:t>
            </a:r>
            <a:r>
              <a:rPr lang="en-US" sz="1400" dirty="0" err="1" smtClean="0">
                <a:solidFill>
                  <a:srgbClr val="0070C0"/>
                </a:solidFill>
                <a:sym typeface="Symbol"/>
              </a:rPr>
              <a:t>2x10</a:t>
            </a:r>
            <a:r>
              <a:rPr lang="en-US" sz="1400" baseline="30000" dirty="0" err="1" smtClean="0">
                <a:solidFill>
                  <a:srgbClr val="0070C0"/>
                </a:solidFill>
                <a:sym typeface="Symbol"/>
              </a:rPr>
              <a:t>11</a:t>
            </a:r>
            <a:r>
              <a:rPr lang="en-US" sz="1400" dirty="0" smtClean="0">
                <a:solidFill>
                  <a:srgbClr val="0070C0"/>
                </a:solidFill>
                <a:sym typeface="Symbol"/>
              </a:rPr>
              <a:t> protons</a:t>
            </a:r>
          </a:p>
          <a:p>
            <a:pPr>
              <a:lnSpc>
                <a:spcPct val="150000"/>
              </a:lnSpc>
            </a:pPr>
            <a:r>
              <a:rPr lang="en-US" sz="1400" dirty="0" smtClean="0">
                <a:solidFill>
                  <a:srgbClr val="0070C0"/>
                </a:solidFill>
                <a:sym typeface="Symbol"/>
              </a:rPr>
              <a:t>Revolution frequency		0.99 MHz		</a:t>
            </a:r>
            <a:endParaRPr lang="en-US" sz="1400" dirty="0" smtClean="0"/>
          </a:p>
          <a:p>
            <a:endParaRPr lang="en-US" sz="1600" dirty="0"/>
          </a:p>
        </p:txBody>
      </p:sp>
      <p:sp>
        <p:nvSpPr>
          <p:cNvPr id="10" name="TextBox 9"/>
          <p:cNvSpPr txBox="1"/>
          <p:nvPr/>
        </p:nvSpPr>
        <p:spPr>
          <a:xfrm rot="19721920">
            <a:off x="539015" y="4196614"/>
            <a:ext cx="3060833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16 dual-plane </a:t>
            </a:r>
            <a:r>
              <a:rPr lang="en-US" dirty="0" err="1" smtClean="0"/>
              <a:t>PUs</a:t>
            </a:r>
            <a:r>
              <a:rPr lang="en-US" dirty="0" smtClean="0"/>
              <a:t> per ring</a:t>
            </a:r>
          </a:p>
          <a:p>
            <a:pPr algn="ctr"/>
            <a:r>
              <a:rPr lang="en-US" dirty="0" smtClean="0"/>
              <a:t>Total : 64 </a:t>
            </a:r>
            <a:r>
              <a:rPr lang="en-US" dirty="0" err="1" smtClean="0"/>
              <a:t>PUs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4337731" y="4655127"/>
            <a:ext cx="4654253" cy="1991276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0">
            <a:normAutofit/>
          </a:bodyPr>
          <a:lstStyle/>
          <a:p>
            <a:r>
              <a:rPr lang="en-US" sz="1400" dirty="0" smtClean="0">
                <a:solidFill>
                  <a:srgbClr val="C00000"/>
                </a:solidFill>
              </a:rPr>
              <a:t>STATUS : The present </a:t>
            </a:r>
            <a:r>
              <a:rPr lang="en-US" sz="1400" b="1" dirty="0" smtClean="0">
                <a:solidFill>
                  <a:srgbClr val="C00000"/>
                </a:solidFill>
              </a:rPr>
              <a:t>ORBIT</a:t>
            </a:r>
            <a:r>
              <a:rPr lang="en-US" sz="1400" dirty="0" smtClean="0">
                <a:solidFill>
                  <a:srgbClr val="C00000"/>
                </a:solidFill>
              </a:rPr>
              <a:t> measurement is obsolete</a:t>
            </a:r>
          </a:p>
          <a:p>
            <a:endParaRPr lang="en-US" sz="1400" dirty="0" smtClean="0"/>
          </a:p>
          <a:p>
            <a:r>
              <a:rPr lang="en-US" sz="1400" b="1" dirty="0" smtClean="0"/>
              <a:t>BI group proposal :</a:t>
            </a:r>
          </a:p>
          <a:p>
            <a:pPr>
              <a:buFont typeface="Arial" pitchFamily="34" charset="0"/>
              <a:buChar char="•"/>
            </a:pPr>
            <a:r>
              <a:rPr lang="en-US" sz="1400" dirty="0" smtClean="0">
                <a:solidFill>
                  <a:srgbClr val="0070C0"/>
                </a:solidFill>
              </a:rPr>
              <a:t>Keep the monitors</a:t>
            </a:r>
          </a:p>
          <a:p>
            <a:pPr>
              <a:buFont typeface="Arial" pitchFamily="34" charset="0"/>
              <a:buChar char="•"/>
            </a:pPr>
            <a:r>
              <a:rPr lang="en-US" sz="1400" dirty="0" smtClean="0">
                <a:solidFill>
                  <a:srgbClr val="0070C0"/>
                </a:solidFill>
              </a:rPr>
              <a:t>New Front-end electronics (amplifiers, ADCs..)</a:t>
            </a:r>
          </a:p>
          <a:p>
            <a:pPr>
              <a:buFont typeface="Arial" pitchFamily="34" charset="0"/>
              <a:buChar char="•"/>
            </a:pPr>
            <a:r>
              <a:rPr lang="en-US" sz="1400" dirty="0" smtClean="0">
                <a:solidFill>
                  <a:srgbClr val="0070C0"/>
                </a:solidFill>
              </a:rPr>
              <a:t>New Cables</a:t>
            </a:r>
          </a:p>
          <a:p>
            <a:pPr>
              <a:buFont typeface="Arial" pitchFamily="34" charset="0"/>
              <a:buChar char="•"/>
            </a:pPr>
            <a:r>
              <a:rPr lang="en-US" sz="1400" dirty="0" smtClean="0">
                <a:solidFill>
                  <a:srgbClr val="0070C0"/>
                </a:solidFill>
              </a:rPr>
              <a:t>Data processing : complete trajectories, orbit</a:t>
            </a:r>
          </a:p>
          <a:p>
            <a:pPr>
              <a:buFont typeface="Arial" pitchFamily="34" charset="0"/>
              <a:buChar char="•"/>
            </a:pPr>
            <a:r>
              <a:rPr lang="en-US" sz="1400" dirty="0" smtClean="0">
                <a:solidFill>
                  <a:srgbClr val="0070C0"/>
                </a:solidFill>
              </a:rPr>
              <a:t>Every ring will get its own acquisition (no multiplexing)</a:t>
            </a:r>
            <a:endParaRPr lang="en-US" sz="1400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2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cern.ch\dfs\Users\w\wetering\Public\review\Injection region-2.jpg"/>
          <p:cNvPicPr>
            <a:picLocks noChangeAspect="1" noChangeArrowheads="1"/>
          </p:cNvPicPr>
          <p:nvPr/>
        </p:nvPicPr>
        <p:blipFill>
          <a:blip r:embed="rId2" cstate="print"/>
          <a:srcRect l="10977" r="14926"/>
          <a:stretch>
            <a:fillRect/>
          </a:stretch>
        </p:blipFill>
        <p:spPr bwMode="auto">
          <a:xfrm>
            <a:off x="4679504" y="3068960"/>
            <a:ext cx="4464496" cy="3419809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7958" y="1464174"/>
            <a:ext cx="8229600" cy="4966855"/>
          </a:xfrm>
        </p:spPr>
        <p:txBody>
          <a:bodyPr>
            <a:normAutofit fontScale="62500" lnSpcReduction="20000"/>
          </a:bodyPr>
          <a:lstStyle/>
          <a:p>
            <a:pPr marL="361950" lvl="1">
              <a:buFont typeface="Arial" pitchFamily="34" charset="0"/>
              <a:buChar char="•"/>
            </a:pPr>
            <a:r>
              <a:rPr lang="en-US" b="1" dirty="0" smtClean="0">
                <a:solidFill>
                  <a:schemeClr val="accent1"/>
                </a:solidFill>
              </a:rPr>
              <a:t>Introduction</a:t>
            </a:r>
          </a:p>
          <a:p>
            <a:pPr marL="361950" lvl="1">
              <a:buFont typeface="Arial" pitchFamily="34" charset="0"/>
              <a:buChar char="•"/>
            </a:pPr>
            <a:endParaRPr lang="en-US" b="1" dirty="0" smtClean="0">
              <a:solidFill>
                <a:schemeClr val="accent1"/>
              </a:solidFill>
            </a:endParaRPr>
          </a:p>
          <a:p>
            <a:pPr marL="361950" lvl="1">
              <a:buFont typeface="Arial" pitchFamily="34" charset="0"/>
              <a:buChar char="•"/>
            </a:pPr>
            <a:r>
              <a:rPr lang="en-US" b="1" dirty="0" err="1" smtClean="0">
                <a:solidFill>
                  <a:schemeClr val="accent1"/>
                </a:solidFill>
              </a:rPr>
              <a:t>Intrumentations</a:t>
            </a:r>
            <a:r>
              <a:rPr lang="en-US" b="1" dirty="0" smtClean="0">
                <a:solidFill>
                  <a:schemeClr val="accent1"/>
                </a:solidFill>
              </a:rPr>
              <a:t> at  stripping foil </a:t>
            </a:r>
            <a:r>
              <a:rPr lang="en-US" dirty="0" smtClean="0">
                <a:solidFill>
                  <a:schemeClr val="accent1"/>
                </a:solidFill>
              </a:rPr>
              <a:t>: </a:t>
            </a:r>
          </a:p>
          <a:p>
            <a:pPr marL="819150" lvl="2"/>
            <a:r>
              <a:rPr lang="en-US" dirty="0" smtClean="0">
                <a:solidFill>
                  <a:schemeClr val="accent1"/>
                </a:solidFill>
              </a:rPr>
              <a:t>Beam profile</a:t>
            </a:r>
          </a:p>
          <a:p>
            <a:pPr marL="819150" lvl="2"/>
            <a:r>
              <a:rPr lang="en-US" dirty="0" smtClean="0">
                <a:solidFill>
                  <a:schemeClr val="accent1"/>
                </a:solidFill>
              </a:rPr>
              <a:t>Visual inspection</a:t>
            </a:r>
          </a:p>
          <a:p>
            <a:pPr marL="819150" lvl="2"/>
            <a:endParaRPr lang="en-US" dirty="0" smtClean="0">
              <a:solidFill>
                <a:schemeClr val="accent1"/>
              </a:solidFill>
            </a:endParaRPr>
          </a:p>
          <a:p>
            <a:pPr marL="361950" lvl="1">
              <a:buFont typeface="Arial" pitchFamily="34" charset="0"/>
              <a:buChar char="•"/>
            </a:pPr>
            <a:r>
              <a:rPr lang="en-US" b="1" dirty="0" smtClean="0">
                <a:solidFill>
                  <a:schemeClr val="accent1"/>
                </a:solidFill>
              </a:rPr>
              <a:t>Instrumentation in front of the injection dump </a:t>
            </a:r>
            <a:r>
              <a:rPr lang="en-US" dirty="0" smtClean="0">
                <a:solidFill>
                  <a:schemeClr val="accent1"/>
                </a:solidFill>
              </a:rPr>
              <a:t>:</a:t>
            </a:r>
          </a:p>
          <a:p>
            <a:pPr marL="819150" lvl="2"/>
            <a:r>
              <a:rPr lang="en-US" dirty="0" err="1" smtClean="0">
                <a:solidFill>
                  <a:schemeClr val="accent1"/>
                </a:solidFill>
              </a:rPr>
              <a:t>H0</a:t>
            </a:r>
            <a:r>
              <a:rPr lang="en-US" dirty="0" smtClean="0">
                <a:solidFill>
                  <a:schemeClr val="accent1"/>
                </a:solidFill>
              </a:rPr>
              <a:t>/H- population measurement</a:t>
            </a:r>
          </a:p>
          <a:p>
            <a:pPr marL="819150" lvl="2">
              <a:buNone/>
            </a:pPr>
            <a:r>
              <a:rPr lang="en-US" dirty="0" smtClean="0">
                <a:solidFill>
                  <a:schemeClr val="accent1"/>
                </a:solidFill>
              </a:rPr>
              <a:t>	</a:t>
            </a:r>
          </a:p>
          <a:p>
            <a:pPr marL="361950" lvl="2"/>
            <a:r>
              <a:rPr lang="en-US" sz="2900" b="1" dirty="0" smtClean="0">
                <a:solidFill>
                  <a:schemeClr val="accent1"/>
                </a:solidFill>
              </a:rPr>
              <a:t>Beam Loss Monitors</a:t>
            </a:r>
          </a:p>
          <a:p>
            <a:pPr marL="361950" lvl="2"/>
            <a:endParaRPr lang="en-US" b="1" dirty="0" smtClean="0">
              <a:solidFill>
                <a:schemeClr val="accent1"/>
              </a:solidFill>
            </a:endParaRPr>
          </a:p>
          <a:p>
            <a:pPr marL="361950" lvl="2"/>
            <a:r>
              <a:rPr lang="en-US" sz="2900" b="1" dirty="0" smtClean="0">
                <a:solidFill>
                  <a:schemeClr val="accent1"/>
                </a:solidFill>
              </a:rPr>
              <a:t>Injected beam matching and </a:t>
            </a:r>
            <a:r>
              <a:rPr lang="en-US" sz="2900" b="1" dirty="0" err="1" smtClean="0">
                <a:solidFill>
                  <a:schemeClr val="accent1"/>
                </a:solidFill>
              </a:rPr>
              <a:t>emittance</a:t>
            </a:r>
            <a:r>
              <a:rPr lang="en-US" sz="2900" b="1" dirty="0" smtClean="0">
                <a:solidFill>
                  <a:schemeClr val="accent1"/>
                </a:solidFill>
              </a:rPr>
              <a:t> monitor</a:t>
            </a:r>
          </a:p>
          <a:p>
            <a:pPr marL="819150" lvl="3">
              <a:buFont typeface="Arial" pitchFamily="34" charset="0"/>
              <a:buChar char="•"/>
            </a:pPr>
            <a:r>
              <a:rPr lang="en-US" sz="2300" dirty="0" smtClean="0">
                <a:solidFill>
                  <a:schemeClr val="accent1"/>
                </a:solidFill>
              </a:rPr>
              <a:t>Turn by turn transverse profiles measurements</a:t>
            </a:r>
          </a:p>
          <a:p>
            <a:pPr marL="819150" lvl="3">
              <a:buFont typeface="Arial" pitchFamily="34" charset="0"/>
              <a:buChar char="•"/>
            </a:pPr>
            <a:r>
              <a:rPr lang="en-US" sz="2300" dirty="0" smtClean="0">
                <a:solidFill>
                  <a:schemeClr val="accent1"/>
                </a:solidFill>
              </a:rPr>
              <a:t>Beam trajectories</a:t>
            </a:r>
          </a:p>
          <a:p>
            <a:pPr marL="361950" lvl="1">
              <a:buFont typeface="Arial" pitchFamily="34" charset="0"/>
              <a:buChar char="•"/>
            </a:pPr>
            <a:endParaRPr lang="en-US" b="1" dirty="0" smtClean="0">
              <a:solidFill>
                <a:schemeClr val="accent1"/>
              </a:solidFill>
            </a:endParaRPr>
          </a:p>
          <a:p>
            <a:pPr marL="361950" lvl="1">
              <a:buFont typeface="Arial" pitchFamily="34" charset="0"/>
              <a:buChar char="•"/>
            </a:pPr>
            <a:r>
              <a:rPr lang="en-US" b="1" dirty="0" smtClean="0">
                <a:solidFill>
                  <a:schemeClr val="accent1"/>
                </a:solidFill>
              </a:rPr>
              <a:t>Spare Policy</a:t>
            </a:r>
          </a:p>
          <a:p>
            <a:pPr marL="361950" lvl="1">
              <a:buFont typeface="Arial" pitchFamily="34" charset="0"/>
              <a:buChar char="•"/>
            </a:pPr>
            <a:endParaRPr lang="en-US" b="1" dirty="0" smtClean="0">
              <a:solidFill>
                <a:schemeClr val="accent1"/>
              </a:solidFill>
            </a:endParaRPr>
          </a:p>
          <a:p>
            <a:pPr marL="361950" lvl="1">
              <a:buFont typeface="Arial" pitchFamily="34" charset="0"/>
              <a:buChar char="•"/>
            </a:pPr>
            <a:r>
              <a:rPr lang="en-US" b="1" dirty="0" smtClean="0">
                <a:solidFill>
                  <a:schemeClr val="accent1"/>
                </a:solidFill>
              </a:rPr>
              <a:t>Summary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 smtClean="0"/>
              <a:t>09/11/2011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3CD561A-27E9-4FF6-8AFA-28C895031796}" type="slidenum">
              <a:rPr lang="en-US" smtClean="0"/>
              <a:pPr/>
              <a:t>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dirty="0" smtClean="0"/>
              <a:t>Review on </a:t>
            </a:r>
            <a:r>
              <a:rPr lang="en-GB" dirty="0" err="1" smtClean="0"/>
              <a:t>PSB</a:t>
            </a:r>
            <a:r>
              <a:rPr lang="en-GB" dirty="0" smtClean="0"/>
              <a:t> 160 </a:t>
            </a:r>
            <a:r>
              <a:rPr lang="en-GB" dirty="0" err="1" smtClean="0"/>
              <a:t>MeV</a:t>
            </a:r>
            <a:r>
              <a:rPr lang="en-GB" dirty="0" smtClean="0"/>
              <a:t> H</a:t>
            </a:r>
            <a:r>
              <a:rPr lang="en-GB" baseline="30000" dirty="0" smtClean="0"/>
              <a:t>-</a:t>
            </a:r>
            <a:r>
              <a:rPr lang="en-GB" dirty="0" smtClean="0"/>
              <a:t> Injection </a:t>
            </a:r>
          </a:p>
        </p:txBody>
      </p:sp>
      <p:sp>
        <p:nvSpPr>
          <p:cNvPr id="8" name="Rectangle 7"/>
          <p:cNvSpPr/>
          <p:nvPr/>
        </p:nvSpPr>
        <p:spPr>
          <a:xfrm>
            <a:off x="395536" y="1340767"/>
            <a:ext cx="5403850" cy="2815597"/>
          </a:xfrm>
          <a:prstGeom prst="rect">
            <a:avLst/>
          </a:prstGeom>
          <a:solidFill>
            <a:schemeClr val="bg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404353" y="4103464"/>
            <a:ext cx="4167647" cy="921957"/>
          </a:xfrm>
          <a:prstGeom prst="rect">
            <a:avLst/>
          </a:prstGeom>
          <a:solidFill>
            <a:schemeClr val="bg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4549329" y="4201708"/>
            <a:ext cx="881022" cy="309838"/>
          </a:xfrm>
          <a:prstGeom prst="rect">
            <a:avLst/>
          </a:prstGeom>
          <a:solidFill>
            <a:schemeClr val="bg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Spare policy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79418"/>
            <a:ext cx="8229600" cy="4922982"/>
          </a:xfrm>
        </p:spPr>
        <p:txBody>
          <a:bodyPr>
            <a:normAutofit fontScale="62500" lnSpcReduction="20000"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TV Screens at stripping foil : </a:t>
            </a:r>
          </a:p>
          <a:p>
            <a:pPr lvl="1"/>
            <a:r>
              <a:rPr lang="en-US" dirty="0" smtClean="0">
                <a:solidFill>
                  <a:srgbClr val="0070C0"/>
                </a:solidFill>
              </a:rPr>
              <a:t>Mechanics : two spares</a:t>
            </a:r>
          </a:p>
          <a:p>
            <a:pPr lvl="1"/>
            <a:r>
              <a:rPr lang="en-US" dirty="0" err="1" smtClean="0">
                <a:solidFill>
                  <a:srgbClr val="0070C0"/>
                </a:solidFill>
              </a:rPr>
              <a:t>Vidicon</a:t>
            </a:r>
            <a:r>
              <a:rPr lang="en-US" dirty="0" smtClean="0">
                <a:solidFill>
                  <a:srgbClr val="0070C0"/>
                </a:solidFill>
              </a:rPr>
              <a:t>-tube-based cameras : enough spares</a:t>
            </a:r>
          </a:p>
          <a:p>
            <a:pPr lvl="1"/>
            <a:endParaRPr lang="en-US" dirty="0" smtClean="0">
              <a:solidFill>
                <a:srgbClr val="0070C0"/>
              </a:solidFill>
            </a:endParaRPr>
          </a:p>
          <a:p>
            <a:r>
              <a:rPr lang="en-US" dirty="0" err="1" smtClean="0">
                <a:solidFill>
                  <a:srgbClr val="C00000"/>
                </a:solidFill>
              </a:rPr>
              <a:t>H0</a:t>
            </a:r>
            <a:r>
              <a:rPr lang="en-US" dirty="0" smtClean="0">
                <a:solidFill>
                  <a:srgbClr val="C00000"/>
                </a:solidFill>
              </a:rPr>
              <a:t>/H- current monitor attached to the dump, and integrated in </a:t>
            </a:r>
            <a:r>
              <a:rPr lang="en-US" dirty="0" err="1" smtClean="0">
                <a:solidFill>
                  <a:srgbClr val="C00000"/>
                </a:solidFill>
              </a:rPr>
              <a:t>BSW4</a:t>
            </a:r>
            <a:r>
              <a:rPr lang="en-US" dirty="0" smtClean="0">
                <a:solidFill>
                  <a:srgbClr val="C00000"/>
                </a:solidFill>
              </a:rPr>
              <a:t> : align spare policy of the monitor to the spares policy of the BS magnets</a:t>
            </a:r>
          </a:p>
          <a:p>
            <a:endParaRPr lang="en-US" dirty="0" smtClean="0">
              <a:solidFill>
                <a:srgbClr val="C00000"/>
              </a:solidFill>
            </a:endParaRPr>
          </a:p>
          <a:p>
            <a:r>
              <a:rPr lang="en-US" dirty="0" smtClean="0">
                <a:solidFill>
                  <a:srgbClr val="0070C0"/>
                </a:solidFill>
              </a:rPr>
              <a:t>Ionization chambers : enough spares</a:t>
            </a:r>
          </a:p>
          <a:p>
            <a:endParaRPr lang="en-US" dirty="0" smtClean="0">
              <a:solidFill>
                <a:srgbClr val="0070C0"/>
              </a:solidFill>
            </a:endParaRPr>
          </a:p>
          <a:p>
            <a:r>
              <a:rPr lang="en-US" dirty="0" err="1" smtClean="0">
                <a:solidFill>
                  <a:srgbClr val="C00000"/>
                </a:solidFill>
              </a:rPr>
              <a:t>SEM</a:t>
            </a:r>
            <a:r>
              <a:rPr lang="en-US" dirty="0" smtClean="0">
                <a:solidFill>
                  <a:srgbClr val="C00000"/>
                </a:solidFill>
              </a:rPr>
              <a:t> grids :</a:t>
            </a:r>
          </a:p>
          <a:p>
            <a:pPr lvl="1"/>
            <a:r>
              <a:rPr lang="en-US" dirty="0" smtClean="0">
                <a:solidFill>
                  <a:srgbClr val="C00000"/>
                </a:solidFill>
              </a:rPr>
              <a:t>Mechanics : one spare</a:t>
            </a:r>
          </a:p>
          <a:p>
            <a:pPr lvl="1"/>
            <a:r>
              <a:rPr lang="en-US" dirty="0" smtClean="0">
                <a:solidFill>
                  <a:srgbClr val="C00000"/>
                </a:solidFill>
              </a:rPr>
              <a:t>Amplifiers : 10-20 spares</a:t>
            </a:r>
          </a:p>
          <a:p>
            <a:pPr lvl="1"/>
            <a:endParaRPr lang="en-US" dirty="0" smtClean="0">
              <a:solidFill>
                <a:srgbClr val="C00000"/>
              </a:solidFill>
            </a:endParaRPr>
          </a:p>
          <a:p>
            <a:r>
              <a:rPr lang="en-US" dirty="0" smtClean="0">
                <a:solidFill>
                  <a:srgbClr val="0070C0"/>
                </a:solidFill>
              </a:rPr>
              <a:t>Pick-ups : </a:t>
            </a:r>
          </a:p>
          <a:p>
            <a:pPr lvl="1"/>
            <a:r>
              <a:rPr lang="en-US" dirty="0" smtClean="0">
                <a:solidFill>
                  <a:srgbClr val="0070C0"/>
                </a:solidFill>
              </a:rPr>
              <a:t>a stack of four monitors available</a:t>
            </a:r>
          </a:p>
          <a:p>
            <a:pPr lvl="1"/>
            <a:r>
              <a:rPr lang="en-US" dirty="0" smtClean="0">
                <a:solidFill>
                  <a:srgbClr val="0070C0"/>
                </a:solidFill>
              </a:rPr>
              <a:t>Amplifiers : 10 spares</a:t>
            </a:r>
          </a:p>
          <a:p>
            <a:pPr lvl="1">
              <a:buNone/>
            </a:pPr>
            <a:endParaRPr lang="en-US" dirty="0" smtClean="0">
              <a:solidFill>
                <a:srgbClr val="C00000"/>
              </a:solidFill>
            </a:endParaRPr>
          </a:p>
          <a:p>
            <a:endParaRPr lang="en-US" dirty="0" smtClean="0">
              <a:solidFill>
                <a:srgbClr val="C0000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09/11/2011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3CD561A-27E9-4FF6-8AFA-28C895031796}" type="slidenum">
              <a:rPr lang="en-US" smtClean="0"/>
              <a:pPr/>
              <a:t>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Review on PSB 160 MeV H</a:t>
            </a:r>
            <a:r>
              <a:rPr lang="en-GB" baseline="30000" smtClean="0"/>
              <a:t>-</a:t>
            </a:r>
            <a:r>
              <a:rPr lang="en-GB" smtClean="0"/>
              <a:t> Injection </a:t>
            </a:r>
            <a:endParaRPr lang="en-GB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09/11/2011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3CD561A-27E9-4FF6-8AFA-28C895031796}" type="slidenum">
              <a:rPr lang="en-US" smtClean="0"/>
              <a:pPr/>
              <a:t>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Review on PSB 160 MeV H</a:t>
            </a:r>
            <a:r>
              <a:rPr lang="en-GB" baseline="30000" smtClean="0"/>
              <a:t>-</a:t>
            </a:r>
            <a:r>
              <a:rPr lang="en-GB" smtClean="0"/>
              <a:t> Injection </a:t>
            </a:r>
            <a:endParaRPr lang="en-GB" dirty="0" smtClean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3273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200" b="1" dirty="0" smtClean="0"/>
              <a:t>A set of beam instruments proposed, based on specifications for </a:t>
            </a:r>
          </a:p>
          <a:p>
            <a:pPr lvl="1"/>
            <a:r>
              <a:rPr lang="en-US" sz="1800" b="1" dirty="0" smtClean="0">
                <a:solidFill>
                  <a:srgbClr val="0070C0"/>
                </a:solidFill>
              </a:rPr>
              <a:t>machine protection system</a:t>
            </a:r>
          </a:p>
          <a:p>
            <a:pPr lvl="1"/>
            <a:r>
              <a:rPr lang="en-US" sz="1800" b="1" dirty="0" smtClean="0">
                <a:solidFill>
                  <a:srgbClr val="0070C0"/>
                </a:solidFill>
              </a:rPr>
              <a:t>commissioning</a:t>
            </a:r>
          </a:p>
          <a:p>
            <a:pPr lvl="1"/>
            <a:r>
              <a:rPr lang="en-US" sz="1800" b="1" dirty="0" smtClean="0">
                <a:solidFill>
                  <a:srgbClr val="0070C0"/>
                </a:solidFill>
              </a:rPr>
              <a:t>routine operation</a:t>
            </a:r>
          </a:p>
          <a:p>
            <a:endParaRPr lang="en-US" sz="2200" b="1" dirty="0" smtClean="0">
              <a:solidFill>
                <a:schemeClr val="accent1"/>
              </a:solidFill>
            </a:endParaRPr>
          </a:p>
          <a:p>
            <a:r>
              <a:rPr lang="en-US" sz="2200" b="1" dirty="0" smtClean="0"/>
              <a:t>Spare should be fine</a:t>
            </a:r>
          </a:p>
          <a:p>
            <a:endParaRPr lang="en-US" sz="2200" b="1" dirty="0" smtClean="0"/>
          </a:p>
          <a:p>
            <a:r>
              <a:rPr lang="en-US" sz="2200" b="1" dirty="0" smtClean="0"/>
              <a:t>Concerns</a:t>
            </a:r>
          </a:p>
          <a:p>
            <a:pPr lvl="1"/>
            <a:r>
              <a:rPr lang="en-US" sz="1800" b="1" dirty="0" smtClean="0">
                <a:solidFill>
                  <a:schemeClr val="accent1"/>
                </a:solidFill>
              </a:rPr>
              <a:t>Zone characterized by little space available : Instrument integration is done in close collaboration with all equipment specialists</a:t>
            </a:r>
          </a:p>
          <a:p>
            <a:pPr lvl="1"/>
            <a:r>
              <a:rPr lang="en-US" sz="1800" b="1" dirty="0" smtClean="0">
                <a:solidFill>
                  <a:schemeClr val="accent1"/>
                </a:solidFill>
              </a:rPr>
              <a:t>Reliability due to heavy activation</a:t>
            </a:r>
          </a:p>
          <a:p>
            <a:pPr lvl="1"/>
            <a:r>
              <a:rPr lang="en-US" sz="1800" b="1" i="1" u="sng" dirty="0" smtClean="0">
                <a:solidFill>
                  <a:srgbClr val="C00000"/>
                </a:solidFill>
              </a:rPr>
              <a:t>Are the proposed instruments sufficient </a:t>
            </a:r>
            <a:r>
              <a:rPr lang="en-US" sz="1800" b="1" dirty="0" smtClean="0">
                <a:solidFill>
                  <a:srgbClr val="C00000"/>
                </a:solidFill>
              </a:rPr>
              <a:t>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New H</a:t>
            </a:r>
            <a:r>
              <a:rPr lang="en-US" baseline="30000" dirty="0" smtClean="0">
                <a:solidFill>
                  <a:srgbClr val="0070C0"/>
                </a:solidFill>
              </a:rPr>
              <a:t>-</a:t>
            </a:r>
            <a:r>
              <a:rPr lang="en-US" dirty="0" smtClean="0">
                <a:solidFill>
                  <a:srgbClr val="0070C0"/>
                </a:solidFill>
              </a:rPr>
              <a:t> charge-exchange injection through a thin foil requires a complete design of injection scheme with new magnets</a:t>
            </a:r>
          </a:p>
          <a:p>
            <a:endParaRPr lang="en-US" dirty="0" smtClean="0"/>
          </a:p>
          <a:p>
            <a:r>
              <a:rPr lang="en-US" dirty="0" smtClean="0">
                <a:solidFill>
                  <a:srgbClr val="C00000"/>
                </a:solidFill>
              </a:rPr>
              <a:t>Beam instrumentation is essential for</a:t>
            </a:r>
            <a:r>
              <a:rPr lang="en-US" dirty="0">
                <a:solidFill>
                  <a:srgbClr val="C00000"/>
                </a:solidFill>
              </a:rPr>
              <a:t> </a:t>
            </a:r>
            <a:endParaRPr lang="en-US" dirty="0" smtClean="0">
              <a:solidFill>
                <a:srgbClr val="C00000"/>
              </a:solidFill>
            </a:endParaRPr>
          </a:p>
          <a:p>
            <a:pPr lvl="1"/>
            <a:r>
              <a:rPr lang="en-US" dirty="0" smtClean="0">
                <a:solidFill>
                  <a:srgbClr val="C00000"/>
                </a:solidFill>
              </a:rPr>
              <a:t>a reliable machine protection system : beam permit, foil &amp; dump</a:t>
            </a:r>
          </a:p>
          <a:p>
            <a:pPr lvl="1"/>
            <a:r>
              <a:rPr lang="en-US" dirty="0" smtClean="0">
                <a:solidFill>
                  <a:srgbClr val="C00000"/>
                </a:solidFill>
              </a:rPr>
              <a:t>the commissioning phase : steering, injection matching</a:t>
            </a:r>
          </a:p>
          <a:p>
            <a:pPr lvl="1"/>
            <a:r>
              <a:rPr lang="en-US" dirty="0" smtClean="0">
                <a:solidFill>
                  <a:srgbClr val="C00000"/>
                </a:solidFill>
              </a:rPr>
              <a:t>Routine operation : regular checks, machine start-up</a:t>
            </a:r>
          </a:p>
          <a:p>
            <a:pPr lvl="1"/>
            <a:endParaRPr lang="en-US" dirty="0" smtClean="0"/>
          </a:p>
          <a:p>
            <a:r>
              <a:rPr lang="en-US" dirty="0" smtClean="0">
                <a:solidFill>
                  <a:srgbClr val="0070C0"/>
                </a:solidFill>
              </a:rPr>
              <a:t>Specifications are challenging</a:t>
            </a:r>
          </a:p>
          <a:p>
            <a:pPr lvl="1"/>
            <a:r>
              <a:rPr lang="en-US" dirty="0" smtClean="0">
                <a:solidFill>
                  <a:srgbClr val="0070C0"/>
                </a:solidFill>
              </a:rPr>
              <a:t>integration </a:t>
            </a:r>
          </a:p>
          <a:p>
            <a:pPr lvl="1"/>
            <a:r>
              <a:rPr lang="en-US" dirty="0" smtClean="0">
                <a:solidFill>
                  <a:srgbClr val="0070C0"/>
                </a:solidFill>
              </a:rPr>
              <a:t>reliability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09/11/2011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3CD561A-27E9-4FF6-8AFA-28C895031796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Review on PSB 160 MeV H</a:t>
            </a:r>
            <a:r>
              <a:rPr lang="en-GB" baseline="30000" smtClean="0"/>
              <a:t>-</a:t>
            </a:r>
            <a:r>
              <a:rPr lang="en-GB" smtClean="0"/>
              <a:t> Injection </a:t>
            </a:r>
            <a:endParaRPr lang="en-GB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Stripping foil : Beam profile monitor &amp; Visual Inspection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09/11/2011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3CD561A-27E9-4FF6-8AFA-28C895031796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Review on PSB 160 MeV H</a:t>
            </a:r>
            <a:r>
              <a:rPr lang="en-GB" baseline="30000" smtClean="0"/>
              <a:t>-</a:t>
            </a:r>
            <a:r>
              <a:rPr lang="en-GB" smtClean="0"/>
              <a:t> Injection </a:t>
            </a:r>
            <a:endParaRPr lang="en-GB" dirty="0" smtClean="0"/>
          </a:p>
        </p:txBody>
      </p:sp>
      <p:pic>
        <p:nvPicPr>
          <p:cNvPr id="7" name="Picture 2" descr="G:\Departments\AB\Groups\BI\Sections\PM\Stephane\BTV\Documentation\DIPAC 2005\BTV MTV principle.jpg"/>
          <p:cNvPicPr>
            <a:picLocks noChangeAspect="1" noChangeArrowheads="1"/>
          </p:cNvPicPr>
          <p:nvPr/>
        </p:nvPicPr>
        <p:blipFill>
          <a:blip r:embed="rId2" cstate="print"/>
          <a:srcRect l="22482" t="24978" r="19909" b="26934"/>
          <a:stretch>
            <a:fillRect/>
          </a:stretch>
        </p:blipFill>
        <p:spPr bwMode="auto">
          <a:xfrm>
            <a:off x="3886200" y="2944775"/>
            <a:ext cx="4975231" cy="3798925"/>
          </a:xfrm>
          <a:prstGeom prst="rect">
            <a:avLst/>
          </a:prstGeom>
          <a:noFill/>
        </p:spPr>
      </p:pic>
      <p:sp>
        <p:nvSpPr>
          <p:cNvPr id="8" name="Rectangle 7"/>
          <p:cNvSpPr/>
          <p:nvPr/>
        </p:nvSpPr>
        <p:spPr>
          <a:xfrm>
            <a:off x="323528" y="1412776"/>
            <a:ext cx="8424936" cy="1323439"/>
          </a:xfrm>
          <a:prstGeom prst="rect">
            <a:avLst/>
          </a:prstGeom>
          <a:ln w="34925">
            <a:solidFill>
              <a:schemeClr val="accent6">
                <a:lumMod val="60000"/>
                <a:lumOff val="40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en-US" sz="1600" i="1" u="sng" dirty="0" smtClean="0">
                <a:solidFill>
                  <a:schemeClr val="accent1"/>
                </a:solidFill>
              </a:rPr>
              <a:t>From recommendations found in specification papers</a:t>
            </a:r>
            <a:r>
              <a:rPr lang="en-US" sz="1600" dirty="0" smtClean="0">
                <a:solidFill>
                  <a:schemeClr val="accent1"/>
                </a:solidFill>
              </a:rPr>
              <a:t>:</a:t>
            </a:r>
          </a:p>
          <a:p>
            <a:r>
              <a:rPr lang="en-US" sz="1600" b="1" dirty="0" smtClean="0">
                <a:solidFill>
                  <a:schemeClr val="accent1"/>
                </a:solidFill>
              </a:rPr>
              <a:t>	</a:t>
            </a:r>
            <a:r>
              <a:rPr lang="en-US" sz="1600" dirty="0" smtClean="0">
                <a:solidFill>
                  <a:schemeClr val="accent1"/>
                </a:solidFill>
              </a:rPr>
              <a:t>- measure injected beam position and size to steer the beam onto the foil</a:t>
            </a:r>
          </a:p>
          <a:p>
            <a:r>
              <a:rPr lang="en-US" sz="1600" dirty="0" smtClean="0">
                <a:solidFill>
                  <a:schemeClr val="accent1"/>
                </a:solidFill>
              </a:rPr>
              <a:t>	- accuracy : </a:t>
            </a:r>
            <a:r>
              <a:rPr lang="en-US" sz="1600" dirty="0" err="1" smtClean="0">
                <a:solidFill>
                  <a:schemeClr val="accent1"/>
                </a:solidFill>
              </a:rPr>
              <a:t>0.2mm</a:t>
            </a:r>
            <a:endParaRPr lang="en-US" sz="1600" dirty="0" smtClean="0">
              <a:solidFill>
                <a:schemeClr val="accent1"/>
              </a:solidFill>
            </a:endParaRPr>
          </a:p>
          <a:p>
            <a:r>
              <a:rPr lang="en-US" sz="1600" dirty="0">
                <a:solidFill>
                  <a:schemeClr val="accent1"/>
                </a:solidFill>
              </a:rPr>
              <a:t>	</a:t>
            </a:r>
            <a:r>
              <a:rPr lang="en-US" sz="1600" dirty="0" smtClean="0">
                <a:solidFill>
                  <a:schemeClr val="accent1"/>
                </a:solidFill>
              </a:rPr>
              <a:t>- visualize stripping foil</a:t>
            </a:r>
          </a:p>
          <a:p>
            <a:r>
              <a:rPr lang="en-US" sz="1600" dirty="0" smtClean="0">
                <a:solidFill>
                  <a:schemeClr val="accent1"/>
                </a:solidFill>
              </a:rPr>
              <a:t>	- allow the measurement of the beam position after one turn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08288" y="2901320"/>
            <a:ext cx="8424936" cy="3847207"/>
          </a:xfrm>
          <a:prstGeom prst="rect">
            <a:avLst/>
          </a:prstGeom>
          <a:ln w="34925">
            <a:solidFill>
              <a:schemeClr val="accent6">
                <a:lumMod val="60000"/>
                <a:lumOff val="40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</a:rPr>
              <a:t>→ BTV system</a:t>
            </a:r>
          </a:p>
          <a:p>
            <a:endParaRPr lang="en-US" sz="1600" dirty="0">
              <a:solidFill>
                <a:schemeClr val="accent1"/>
              </a:solidFill>
            </a:endParaRPr>
          </a:p>
          <a:p>
            <a:r>
              <a:rPr lang="en-US" sz="1600" b="1" dirty="0">
                <a:solidFill>
                  <a:schemeClr val="accent1"/>
                </a:solidFill>
              </a:rPr>
              <a:t>Mechanics</a:t>
            </a:r>
          </a:p>
          <a:p>
            <a:r>
              <a:rPr lang="en-US" sz="1400" dirty="0" smtClean="0">
                <a:solidFill>
                  <a:schemeClr val="accent1"/>
                </a:solidFill>
              </a:rPr>
              <a:t>- </a:t>
            </a:r>
            <a:r>
              <a:rPr lang="en-US" sz="1400" dirty="0">
                <a:solidFill>
                  <a:schemeClr val="accent1"/>
                </a:solidFill>
              </a:rPr>
              <a:t>luminescent screen (Al</a:t>
            </a:r>
            <a:r>
              <a:rPr lang="en-US" sz="1400" baseline="-25000" dirty="0">
                <a:solidFill>
                  <a:schemeClr val="accent1"/>
                </a:solidFill>
              </a:rPr>
              <a:t>2</a:t>
            </a:r>
            <a:r>
              <a:rPr lang="en-US" sz="1400" dirty="0">
                <a:solidFill>
                  <a:schemeClr val="accent1"/>
                </a:solidFill>
              </a:rPr>
              <a:t>O</a:t>
            </a:r>
            <a:r>
              <a:rPr lang="en-US" sz="1400" baseline="-25000" dirty="0">
                <a:solidFill>
                  <a:schemeClr val="accent1"/>
                </a:solidFill>
              </a:rPr>
              <a:t>3</a:t>
            </a:r>
            <a:r>
              <a:rPr lang="en-US" sz="1400" dirty="0">
                <a:solidFill>
                  <a:schemeClr val="accent1"/>
                </a:solidFill>
              </a:rPr>
              <a:t>) insertion device</a:t>
            </a:r>
          </a:p>
          <a:p>
            <a:r>
              <a:rPr lang="en-US" sz="1400" dirty="0" smtClean="0">
                <a:solidFill>
                  <a:schemeClr val="accent1"/>
                </a:solidFill>
              </a:rPr>
              <a:t>- </a:t>
            </a:r>
            <a:r>
              <a:rPr lang="en-US" sz="1400" dirty="0">
                <a:solidFill>
                  <a:schemeClr val="accent1"/>
                </a:solidFill>
              </a:rPr>
              <a:t>lights for calibration and online visualization</a:t>
            </a:r>
          </a:p>
          <a:p>
            <a:r>
              <a:rPr lang="en-US" sz="1400" dirty="0" smtClean="0">
                <a:solidFill>
                  <a:schemeClr val="accent1"/>
                </a:solidFill>
              </a:rPr>
              <a:t>- </a:t>
            </a:r>
            <a:r>
              <a:rPr lang="en-US" sz="1400" dirty="0">
                <a:solidFill>
                  <a:schemeClr val="accent1"/>
                </a:solidFill>
              </a:rPr>
              <a:t>optical density filter wheel</a:t>
            </a:r>
          </a:p>
          <a:p>
            <a:r>
              <a:rPr lang="en-US" sz="1400" dirty="0" smtClean="0">
                <a:solidFill>
                  <a:schemeClr val="accent1"/>
                </a:solidFill>
              </a:rPr>
              <a:t>- </a:t>
            </a:r>
            <a:r>
              <a:rPr lang="en-US" sz="1400" dirty="0">
                <a:solidFill>
                  <a:schemeClr val="accent1"/>
                </a:solidFill>
              </a:rPr>
              <a:t>all support</a:t>
            </a:r>
          </a:p>
          <a:p>
            <a:endParaRPr lang="en-US" sz="1600" dirty="0" smtClean="0">
              <a:solidFill>
                <a:schemeClr val="accent1"/>
              </a:solidFill>
            </a:endParaRPr>
          </a:p>
          <a:p>
            <a:endParaRPr lang="en-US" sz="1600" dirty="0" smtClean="0">
              <a:solidFill>
                <a:schemeClr val="accent1"/>
              </a:solidFill>
            </a:endParaRPr>
          </a:p>
          <a:p>
            <a:endParaRPr lang="en-US" sz="1600" dirty="0">
              <a:solidFill>
                <a:schemeClr val="accent1"/>
              </a:solidFill>
            </a:endParaRPr>
          </a:p>
          <a:p>
            <a:r>
              <a:rPr lang="en-US" sz="1600" b="1" dirty="0">
                <a:solidFill>
                  <a:schemeClr val="accent1"/>
                </a:solidFill>
              </a:rPr>
              <a:t>Electronics/detector</a:t>
            </a:r>
          </a:p>
          <a:p>
            <a:r>
              <a:rPr lang="en-US" sz="1400" dirty="0" smtClean="0">
                <a:solidFill>
                  <a:schemeClr val="accent1"/>
                </a:solidFill>
              </a:rPr>
              <a:t>- radiation-hard camera </a:t>
            </a:r>
            <a:endParaRPr lang="en-US" sz="1400" dirty="0">
              <a:solidFill>
                <a:schemeClr val="accent1"/>
              </a:solidFill>
            </a:endParaRPr>
          </a:p>
          <a:p>
            <a:r>
              <a:rPr lang="en-US" sz="1400" dirty="0" smtClean="0">
                <a:solidFill>
                  <a:schemeClr val="accent1"/>
                </a:solidFill>
              </a:rPr>
              <a:t>- Drivers for screen</a:t>
            </a:r>
            <a:r>
              <a:rPr lang="en-US" sz="1400" dirty="0">
                <a:solidFill>
                  <a:schemeClr val="accent1"/>
                </a:solidFill>
              </a:rPr>
              <a:t>, filter wheel and </a:t>
            </a:r>
            <a:r>
              <a:rPr lang="en-US" sz="1400" dirty="0" smtClean="0">
                <a:solidFill>
                  <a:schemeClr val="accent1"/>
                </a:solidFill>
              </a:rPr>
              <a:t>lights</a:t>
            </a:r>
            <a:endParaRPr lang="en-US" sz="1400" dirty="0">
              <a:solidFill>
                <a:schemeClr val="accent1"/>
              </a:solidFill>
            </a:endParaRPr>
          </a:p>
          <a:p>
            <a:r>
              <a:rPr lang="en-US" sz="1400" dirty="0" smtClean="0">
                <a:solidFill>
                  <a:schemeClr val="accent1"/>
                </a:solidFill>
              </a:rPr>
              <a:t>- </a:t>
            </a:r>
            <a:r>
              <a:rPr lang="en-US" sz="1400" dirty="0">
                <a:solidFill>
                  <a:schemeClr val="accent1"/>
                </a:solidFill>
              </a:rPr>
              <a:t>frame grabber</a:t>
            </a:r>
          </a:p>
          <a:p>
            <a:r>
              <a:rPr lang="en-US" sz="1400" dirty="0" smtClean="0">
                <a:solidFill>
                  <a:schemeClr val="accent1"/>
                </a:solidFill>
              </a:rPr>
              <a:t>- </a:t>
            </a:r>
            <a:r>
              <a:rPr lang="en-US" sz="1400" dirty="0">
                <a:solidFill>
                  <a:schemeClr val="accent1"/>
                </a:solidFill>
              </a:rPr>
              <a:t>interlock </a:t>
            </a:r>
            <a:r>
              <a:rPr lang="en-US" sz="1400" dirty="0" smtClean="0">
                <a:solidFill>
                  <a:schemeClr val="accent1"/>
                </a:solidFill>
              </a:rPr>
              <a:t>system connected to the stripping</a:t>
            </a:r>
          </a:p>
          <a:p>
            <a:r>
              <a:rPr lang="en-US" sz="1400" dirty="0" smtClean="0">
                <a:solidFill>
                  <a:schemeClr val="accent1"/>
                </a:solidFill>
              </a:rPr>
              <a:t> foil mechanism : under investigation</a:t>
            </a:r>
            <a:endParaRPr lang="en-US" sz="1400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Space constraints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09/11/2011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6776904" y="6492875"/>
            <a:ext cx="2133600" cy="365125"/>
          </a:xfrm>
        </p:spPr>
        <p:txBody>
          <a:bodyPr/>
          <a:lstStyle/>
          <a:p>
            <a:fld id="{43CD561A-27E9-4FF6-8AFA-28C895031796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>
          <a:xfrm>
            <a:off x="3347904" y="6492875"/>
            <a:ext cx="2895600" cy="365125"/>
          </a:xfrm>
        </p:spPr>
        <p:txBody>
          <a:bodyPr/>
          <a:lstStyle/>
          <a:p>
            <a:r>
              <a:rPr lang="en-GB" smtClean="0"/>
              <a:t>Review on PSB 160 MeV H</a:t>
            </a:r>
            <a:r>
              <a:rPr lang="en-GB" baseline="30000" smtClean="0"/>
              <a:t>-</a:t>
            </a:r>
            <a:r>
              <a:rPr lang="en-GB" smtClean="0"/>
              <a:t> Injection </a:t>
            </a:r>
            <a:endParaRPr lang="en-GB" dirty="0" smtClean="0"/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 cstate="print"/>
          <a:srcRect l="13898" t="6996" r="18595" b="9055"/>
          <a:stretch>
            <a:fillRect/>
          </a:stretch>
        </p:blipFill>
        <p:spPr bwMode="auto">
          <a:xfrm>
            <a:off x="41275" y="1327882"/>
            <a:ext cx="3234581" cy="22832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39952" y="1340768"/>
            <a:ext cx="4204227" cy="27833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4" cstate="print"/>
          <a:srcRect l="1999" t="3140" r="12037"/>
          <a:stretch>
            <a:fillRect/>
          </a:stretch>
        </p:blipFill>
        <p:spPr bwMode="auto">
          <a:xfrm>
            <a:off x="91440" y="4273665"/>
            <a:ext cx="2837342" cy="20356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0" name="Straight Arrow Connector 9"/>
          <p:cNvCxnSpPr/>
          <p:nvPr/>
        </p:nvCxnSpPr>
        <p:spPr>
          <a:xfrm>
            <a:off x="2245444" y="4371975"/>
            <a:ext cx="0" cy="1322705"/>
          </a:xfrm>
          <a:prstGeom prst="straightConnector1">
            <a:avLst/>
          </a:prstGeom>
          <a:ln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ounded Rectangle 10"/>
          <p:cNvSpPr/>
          <p:nvPr/>
        </p:nvSpPr>
        <p:spPr>
          <a:xfrm>
            <a:off x="884495" y="5836285"/>
            <a:ext cx="779205" cy="228600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ounded Rectangle 11"/>
          <p:cNvSpPr/>
          <p:nvPr/>
        </p:nvSpPr>
        <p:spPr>
          <a:xfrm>
            <a:off x="1681420" y="5833110"/>
            <a:ext cx="385505" cy="228600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3" name="Straight Arrow Connector 12"/>
          <p:cNvCxnSpPr/>
          <p:nvPr/>
        </p:nvCxnSpPr>
        <p:spPr>
          <a:xfrm flipH="1">
            <a:off x="874797" y="5853749"/>
            <a:ext cx="1214353" cy="0"/>
          </a:xfrm>
          <a:prstGeom prst="straightConnector1">
            <a:avLst/>
          </a:prstGeom>
          <a:ln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2167195" y="4826635"/>
            <a:ext cx="51809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i="1" dirty="0" err="1" smtClean="0">
                <a:solidFill>
                  <a:srgbClr val="FF0000"/>
                </a:solidFill>
              </a:rPr>
              <a:t>60mm</a:t>
            </a:r>
            <a:endParaRPr lang="en-US" sz="1000" b="1" i="1" dirty="0" smtClean="0">
              <a:solidFill>
                <a:srgbClr val="FF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173420" y="5814060"/>
            <a:ext cx="51809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i="1" dirty="0" err="1" smtClean="0">
                <a:solidFill>
                  <a:srgbClr val="FF0000"/>
                </a:solidFill>
              </a:rPr>
              <a:t>70mm</a:t>
            </a:r>
            <a:endParaRPr lang="en-US" sz="1000" b="1" i="1" dirty="0" smtClean="0">
              <a:solidFill>
                <a:srgbClr val="FF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221045" y="4033520"/>
            <a:ext cx="171066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i="1" dirty="0" smtClean="0">
                <a:solidFill>
                  <a:srgbClr val="FF0000"/>
                </a:solidFill>
              </a:rPr>
              <a:t>Screen size and position</a:t>
            </a:r>
          </a:p>
        </p:txBody>
      </p:sp>
      <p:cxnSp>
        <p:nvCxnSpPr>
          <p:cNvPr id="17" name="Straight Connector 16"/>
          <p:cNvCxnSpPr/>
          <p:nvPr/>
        </p:nvCxnSpPr>
        <p:spPr>
          <a:xfrm flipH="1">
            <a:off x="1272540" y="3140968"/>
            <a:ext cx="4307572" cy="958592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flipH="1">
            <a:off x="2711450" y="3573016"/>
            <a:ext cx="3156694" cy="2335659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9" name="Table 18"/>
          <p:cNvGraphicFramePr>
            <a:graphicFrameLocks noGrp="1"/>
          </p:cNvGraphicFramePr>
          <p:nvPr/>
        </p:nvGraphicFramePr>
        <p:xfrm>
          <a:off x="3952702" y="4972216"/>
          <a:ext cx="5054138" cy="1271974"/>
        </p:xfrm>
        <a:graphic>
          <a:graphicData uri="http://schemas.openxmlformats.org/drawingml/2006/table">
            <a:tbl>
              <a:tblPr/>
              <a:tblGrid>
                <a:gridCol w="1095411"/>
                <a:gridCol w="897527"/>
                <a:gridCol w="1068783"/>
                <a:gridCol w="1108465"/>
                <a:gridCol w="883952"/>
              </a:tblGrid>
              <a:tr h="48667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 smtClean="0">
                          <a:solidFill>
                            <a:srgbClr val="0070C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Thickness</a:t>
                      </a:r>
                    </a:p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 smtClean="0">
                          <a:solidFill>
                            <a:srgbClr val="0070C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[mm</a:t>
                      </a:r>
                      <a:r>
                        <a:rPr lang="en-US" sz="1200" b="1" dirty="0">
                          <a:solidFill>
                            <a:srgbClr val="0070C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]</a:t>
                      </a:r>
                      <a:endParaRPr lang="en-US" sz="1200" dirty="0">
                        <a:solidFill>
                          <a:srgbClr val="0070C0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013" marR="6801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 err="1" smtClean="0">
                          <a:solidFill>
                            <a:srgbClr val="0070C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ε</a:t>
                      </a:r>
                      <a:r>
                        <a:rPr lang="en-US" sz="1200" b="1" baseline="-25000" dirty="0" err="1" smtClean="0">
                          <a:solidFill>
                            <a:srgbClr val="0070C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norm</a:t>
                      </a:r>
                      <a:r>
                        <a:rPr lang="en-US" sz="1200" b="1" baseline="0" dirty="0" smtClean="0">
                          <a:solidFill>
                            <a:srgbClr val="0070C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 [</a:t>
                      </a:r>
                      <a:r>
                        <a:rPr lang="el-GR" sz="1200" b="1" baseline="0" dirty="0" smtClean="0">
                          <a:solidFill>
                            <a:srgbClr val="0070C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μ</a:t>
                      </a:r>
                      <a:r>
                        <a:rPr lang="en-GB" sz="1200" b="1" baseline="0" dirty="0" smtClean="0">
                          <a:solidFill>
                            <a:srgbClr val="0070C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m]</a:t>
                      </a:r>
                      <a:r>
                        <a:rPr lang="en-US" sz="1200" b="1" dirty="0" smtClean="0">
                          <a:solidFill>
                            <a:srgbClr val="0070C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 </a:t>
                      </a:r>
                    </a:p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 smtClean="0">
                          <a:solidFill>
                            <a:srgbClr val="0070C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(Inj.)</a:t>
                      </a:r>
                      <a:endParaRPr lang="en-US" sz="1200" dirty="0">
                        <a:solidFill>
                          <a:srgbClr val="0070C0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013" marR="6801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 err="1" smtClean="0">
                          <a:solidFill>
                            <a:srgbClr val="0070C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ε</a:t>
                      </a:r>
                      <a:r>
                        <a:rPr lang="en-US" sz="1200" b="1" baseline="-25000" dirty="0" err="1" smtClean="0">
                          <a:solidFill>
                            <a:srgbClr val="0070C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norm</a:t>
                      </a:r>
                      <a:r>
                        <a:rPr lang="en-US" sz="1200" b="1" baseline="0" dirty="0" smtClean="0">
                          <a:solidFill>
                            <a:srgbClr val="0070C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 [</a:t>
                      </a:r>
                      <a:r>
                        <a:rPr lang="el-GR" sz="1200" b="1" baseline="0" dirty="0" smtClean="0">
                          <a:solidFill>
                            <a:srgbClr val="0070C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μ</a:t>
                      </a:r>
                      <a:r>
                        <a:rPr lang="en-GB" sz="1200" b="1" baseline="0" dirty="0" smtClean="0">
                          <a:solidFill>
                            <a:srgbClr val="0070C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m]</a:t>
                      </a:r>
                      <a:endParaRPr lang="en-US" sz="1200" b="1" baseline="-25000" dirty="0" smtClean="0">
                        <a:solidFill>
                          <a:srgbClr val="0070C0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 smtClean="0">
                          <a:solidFill>
                            <a:srgbClr val="0070C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(1</a:t>
                      </a:r>
                      <a:r>
                        <a:rPr lang="en-US" sz="1200" b="1" baseline="30000" dirty="0" smtClean="0">
                          <a:solidFill>
                            <a:srgbClr val="0070C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st</a:t>
                      </a:r>
                      <a:r>
                        <a:rPr lang="en-US" sz="1200" b="1" dirty="0" smtClean="0">
                          <a:solidFill>
                            <a:srgbClr val="0070C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 turn)</a:t>
                      </a:r>
                      <a:endParaRPr lang="en-US" sz="1200" dirty="0">
                        <a:solidFill>
                          <a:srgbClr val="0070C0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013" marR="6801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1200" b="1" dirty="0" smtClean="0">
                          <a:solidFill>
                            <a:srgbClr val="FF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ε</a:t>
                      </a:r>
                      <a:r>
                        <a:rPr lang="en-GB" sz="1200" b="1" baseline="-25000" dirty="0" smtClean="0">
                          <a:solidFill>
                            <a:srgbClr val="FF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norm</a:t>
                      </a:r>
                      <a:endParaRPr lang="en-US" sz="1200" b="1" baseline="-25000" dirty="0" smtClean="0">
                        <a:solidFill>
                          <a:srgbClr val="FF0000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baseline="0" dirty="0" smtClean="0">
                          <a:solidFill>
                            <a:srgbClr val="FF0000"/>
                          </a:solidFill>
                          <a:latin typeface="+mn-lt"/>
                          <a:ea typeface="Calibri"/>
                          <a:cs typeface="Times New Roman"/>
                        </a:rPr>
                        <a:t>ratio</a:t>
                      </a:r>
                      <a:endParaRPr lang="en-US" sz="1200" baseline="0" dirty="0">
                        <a:solidFill>
                          <a:srgbClr val="FF0000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013" marR="6801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 smtClean="0">
                          <a:solidFill>
                            <a:srgbClr val="0070C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Size</a:t>
                      </a:r>
                    </a:p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 smtClean="0">
                          <a:solidFill>
                            <a:srgbClr val="0070C0"/>
                          </a:solidFill>
                          <a:latin typeface="+mn-lt"/>
                          <a:ea typeface="Calibri"/>
                          <a:cs typeface="Times New Roman"/>
                        </a:rPr>
                        <a:t>ratio</a:t>
                      </a:r>
                      <a:endParaRPr lang="en-US" sz="1200" dirty="0">
                        <a:solidFill>
                          <a:srgbClr val="0070C0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013" marR="6801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5756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70C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0.5</a:t>
                      </a:r>
                      <a:endParaRPr lang="en-US" sz="1200" dirty="0">
                        <a:solidFill>
                          <a:srgbClr val="0070C0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013" marR="68013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70C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0.30</a:t>
                      </a:r>
                      <a:endParaRPr lang="en-US" sz="1200" dirty="0">
                        <a:solidFill>
                          <a:srgbClr val="0070C0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013" marR="68013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70C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2.60</a:t>
                      </a:r>
                      <a:endParaRPr lang="en-US" sz="1200" dirty="0">
                        <a:solidFill>
                          <a:srgbClr val="0070C0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013" marR="68013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FF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8.68</a:t>
                      </a:r>
                      <a:endParaRPr lang="en-US" sz="1200" dirty="0">
                        <a:solidFill>
                          <a:srgbClr val="FF0000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013" marR="68013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70C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2.95</a:t>
                      </a:r>
                      <a:endParaRPr lang="en-US" sz="1200">
                        <a:solidFill>
                          <a:srgbClr val="0070C0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013" marR="68013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</a:tr>
              <a:tr h="25756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70C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1</a:t>
                      </a:r>
                      <a:endParaRPr lang="en-US" sz="1200">
                        <a:solidFill>
                          <a:srgbClr val="0070C0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013" marR="68013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70C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0.30</a:t>
                      </a:r>
                      <a:endParaRPr lang="en-US" sz="1200">
                        <a:solidFill>
                          <a:srgbClr val="0070C0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013" marR="68013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70C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3.63</a:t>
                      </a:r>
                      <a:endParaRPr lang="en-US" sz="1200" dirty="0">
                        <a:solidFill>
                          <a:srgbClr val="0070C0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013" marR="68013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FF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12.11</a:t>
                      </a:r>
                      <a:endParaRPr lang="en-US" sz="1200" dirty="0">
                        <a:solidFill>
                          <a:srgbClr val="FF0000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013" marR="68013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70C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3.48</a:t>
                      </a:r>
                      <a:endParaRPr lang="en-US" sz="1200" dirty="0">
                        <a:solidFill>
                          <a:srgbClr val="0070C0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013" marR="68013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</a:tr>
              <a:tr h="27016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70C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2</a:t>
                      </a:r>
                      <a:endParaRPr lang="en-US" sz="1200" dirty="0">
                        <a:solidFill>
                          <a:srgbClr val="0070C0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013" marR="68013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70C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0.30</a:t>
                      </a:r>
                      <a:endParaRPr lang="en-US" sz="1200" dirty="0">
                        <a:solidFill>
                          <a:srgbClr val="0070C0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013" marR="68013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70C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20.43</a:t>
                      </a:r>
                      <a:endParaRPr lang="en-US" sz="1200" dirty="0">
                        <a:solidFill>
                          <a:srgbClr val="0070C0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013" marR="68013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FF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68.17</a:t>
                      </a:r>
                      <a:endParaRPr lang="en-US" sz="1200" dirty="0">
                        <a:solidFill>
                          <a:srgbClr val="FF0000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013" marR="68013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70C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8.26</a:t>
                      </a:r>
                      <a:endParaRPr lang="en-US" sz="1200" dirty="0">
                        <a:solidFill>
                          <a:srgbClr val="0070C0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013" marR="68013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20" name="TextBox 19"/>
          <p:cNvSpPr txBox="1"/>
          <p:nvPr/>
        </p:nvSpPr>
        <p:spPr>
          <a:xfrm>
            <a:off x="5242955" y="4394480"/>
            <a:ext cx="313380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i="1" dirty="0" smtClean="0">
                <a:solidFill>
                  <a:schemeClr val="accent1"/>
                </a:solidFill>
              </a:rPr>
              <a:t>Simulation of the emittance blow up as </a:t>
            </a:r>
          </a:p>
          <a:p>
            <a:pPr algn="ctr"/>
            <a:r>
              <a:rPr lang="en-US" sz="1400" b="1" i="1" dirty="0" smtClean="0">
                <a:solidFill>
                  <a:schemeClr val="accent1"/>
                </a:solidFill>
              </a:rPr>
              <a:t>a function of </a:t>
            </a:r>
            <a:r>
              <a:rPr lang="en-US" sz="1400" b="1" i="1" dirty="0" smtClean="0">
                <a:solidFill>
                  <a:srgbClr val="FF0000"/>
                </a:solidFill>
              </a:rPr>
              <a:t>screen thickness</a:t>
            </a:r>
            <a:endParaRPr lang="en-GB" sz="1400" b="1" i="1" dirty="0" err="1" smtClean="0">
              <a:solidFill>
                <a:srgbClr val="FF000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3718476" y="6314534"/>
            <a:ext cx="54255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i="1" dirty="0" smtClean="0">
                <a:solidFill>
                  <a:schemeClr val="accent1"/>
                </a:solidFill>
              </a:rPr>
              <a:t>Not much use in measuring the beam size after one turn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4" grpId="0"/>
      <p:bldP spid="15" grpId="0"/>
      <p:bldP spid="16" grpId="0"/>
      <p:bldP spid="20" grpId="0"/>
      <p:bldP spid="2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Screen mechanism idea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09/11/2011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3CD561A-27E9-4FF6-8AFA-28C895031796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Review on PSB 160 MeV H</a:t>
            </a:r>
            <a:r>
              <a:rPr lang="en-GB" baseline="30000" smtClean="0"/>
              <a:t>-</a:t>
            </a:r>
            <a:r>
              <a:rPr lang="en-GB" smtClean="0"/>
              <a:t> Injection </a:t>
            </a:r>
            <a:endParaRPr lang="en-GB" dirty="0" smtClean="0"/>
          </a:p>
        </p:txBody>
      </p:sp>
      <p:cxnSp>
        <p:nvCxnSpPr>
          <p:cNvPr id="7" name="Straight Arrow Connector 6"/>
          <p:cNvCxnSpPr/>
          <p:nvPr/>
        </p:nvCxnSpPr>
        <p:spPr>
          <a:xfrm flipV="1">
            <a:off x="4932040" y="3395092"/>
            <a:ext cx="2664296" cy="1368152"/>
          </a:xfrm>
          <a:prstGeom prst="straightConnector1">
            <a:avLst/>
          </a:prstGeom>
          <a:ln w="38100">
            <a:solidFill>
              <a:schemeClr val="accent3">
                <a:lumMod val="60000"/>
                <a:lumOff val="40000"/>
              </a:schemeClr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7"/>
          <p:cNvSpPr/>
          <p:nvPr/>
        </p:nvSpPr>
        <p:spPr>
          <a:xfrm>
            <a:off x="3995936" y="4299023"/>
            <a:ext cx="648072" cy="752253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>
            <a:solidFill>
              <a:schemeClr val="bg2">
                <a:lumMod val="90000"/>
              </a:schemeClr>
            </a:solidFill>
          </a:ln>
          <a:effectLst>
            <a:outerShdw blurRad="225425" dist="50800" dir="5220000" algn="ctr">
              <a:schemeClr val="tx1">
                <a:alpha val="33000"/>
              </a:schemeClr>
            </a:outerShdw>
          </a:effectLst>
          <a:scene3d>
            <a:camera prst="perspectiveFront" fov="3300000">
              <a:rot lat="19567364" lon="19579826" rev="2907643"/>
            </a:camera>
            <a:lightRig rig="harsh" dir="t">
              <a:rot lat="0" lon="0" rev="3000000"/>
            </a:lightRig>
          </a:scene3d>
          <a:sp3d extrusionH="25400" contourW="19050">
            <a:bevelT w="0" h="0" prst="angle"/>
            <a:bevelB w="0" h="0" prst="angle"/>
            <a:extrusionClr>
              <a:schemeClr val="bg2">
                <a:lumMod val="90000"/>
              </a:schemeClr>
            </a:extrusionClr>
            <a:contourClr>
              <a:schemeClr val="bg2">
                <a:lumMod val="75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/>
          <p:nvPr/>
        </p:nvGrpSpPr>
        <p:grpSpPr>
          <a:xfrm rot="20162524">
            <a:off x="3151927" y="3329967"/>
            <a:ext cx="2236108" cy="699822"/>
            <a:chOff x="3779912" y="5733256"/>
            <a:chExt cx="1872208" cy="432048"/>
          </a:xfrm>
          <a:solidFill>
            <a:schemeClr val="bg2"/>
          </a:solidFill>
          <a:scene3d>
            <a:camera prst="orthographicFront">
              <a:rot lat="0" lon="12599978" rev="0"/>
            </a:camera>
            <a:lightRig rig="threePt" dir="t"/>
          </a:scene3d>
        </p:grpSpPr>
        <p:sp>
          <p:nvSpPr>
            <p:cNvPr id="10" name="Flowchart: Delay 9"/>
            <p:cNvSpPr/>
            <p:nvPr/>
          </p:nvSpPr>
          <p:spPr>
            <a:xfrm>
              <a:off x="4716016" y="5733256"/>
              <a:ext cx="936104" cy="432048"/>
            </a:xfrm>
            <a:prstGeom prst="flowChartDelay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Flowchart: Delay 10"/>
            <p:cNvSpPr/>
            <p:nvPr/>
          </p:nvSpPr>
          <p:spPr>
            <a:xfrm flipH="1">
              <a:off x="3779912" y="5733256"/>
              <a:ext cx="936104" cy="432048"/>
            </a:xfrm>
            <a:prstGeom prst="flowChartDelay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2" name="Rectangle 11"/>
          <p:cNvSpPr/>
          <p:nvPr/>
        </p:nvSpPr>
        <p:spPr>
          <a:xfrm>
            <a:off x="4283968" y="4077072"/>
            <a:ext cx="648072" cy="864096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>
            <a:solidFill>
              <a:schemeClr val="bg2">
                <a:lumMod val="90000"/>
              </a:schemeClr>
            </a:solidFill>
          </a:ln>
          <a:effectLst>
            <a:outerShdw blurRad="225425" dist="50800" dir="5220000" algn="ctr">
              <a:schemeClr val="tx1">
                <a:alpha val="33000"/>
              </a:schemeClr>
            </a:outerShdw>
          </a:effectLst>
          <a:scene3d>
            <a:camera prst="perspectiveFront" fov="3300000">
              <a:rot lat="1646673" lon="19200000" rev="188964"/>
            </a:camera>
            <a:lightRig rig="harsh" dir="t">
              <a:rot lat="0" lon="0" rev="3000000"/>
            </a:lightRig>
          </a:scene3d>
          <a:sp3d extrusionH="25400" contourW="19050">
            <a:bevelT w="0" h="0" prst="angle"/>
            <a:bevelB w="0" h="0" prst="angle"/>
            <a:extrusionClr>
              <a:schemeClr val="bg2">
                <a:lumMod val="90000"/>
              </a:schemeClr>
            </a:extrusionClr>
            <a:contourClr>
              <a:schemeClr val="bg2">
                <a:lumMod val="75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424569">
            <a:off x="3455656" y="2367788"/>
            <a:ext cx="936104" cy="645973"/>
          </a:xfrm>
          <a:prstGeom prst="rect">
            <a:avLst/>
          </a:prstGeom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000000">
              <a:rot lat="2101987" lon="16380170" rev="19395994"/>
            </a:camera>
            <a:lightRig rig="harsh" dir="t">
              <a:rot lat="0" lon="0" rev="3000000"/>
            </a:lightRig>
          </a:scene3d>
          <a:sp3d extrusionH="234950" contourW="19050">
            <a:bevelT w="44450" h="44450" prst="angle"/>
            <a:bevelB w="82550" h="44450" prst="angle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6206976" y="1268760"/>
            <a:ext cx="1584176" cy="1008112"/>
          </a:xfrm>
          <a:prstGeom prst="rect">
            <a:avLst/>
          </a:prstGeom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000000">
              <a:rot lat="2472953" lon="8471390" rev="20840076"/>
            </a:camera>
            <a:lightRig rig="harsh" dir="t">
              <a:rot lat="0" lon="0" rev="3000000"/>
            </a:lightRig>
          </a:scene3d>
          <a:sp3d extrusionH="736600" contourW="19050">
            <a:bevelT w="0" h="0" prst="angle"/>
            <a:bevelB w="0" h="0" prst="angle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/>
          <p:cNvSpPr/>
          <p:nvPr/>
        </p:nvSpPr>
        <p:spPr>
          <a:xfrm>
            <a:off x="6206976" y="1988840"/>
            <a:ext cx="504056" cy="432048"/>
          </a:xfrm>
          <a:prstGeom prst="ellipse">
            <a:avLst/>
          </a:prstGeom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000000">
              <a:rot lat="896520" lon="14244093" rev="80262"/>
            </a:camera>
            <a:lightRig rig="harsh" dir="t">
              <a:rot lat="0" lon="0" rev="3000000"/>
            </a:lightRig>
          </a:scene3d>
          <a:sp3d extrusionH="349250" contourW="19050">
            <a:bevelT w="0" h="0" prst="angle"/>
            <a:bevelB w="0" h="0" prst="angle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3851920" y="2276872"/>
            <a:ext cx="3672408" cy="2952328"/>
          </a:xfrm>
          <a:prstGeom prst="rect">
            <a:avLst/>
          </a:prstGeom>
          <a:noFill/>
          <a:ln w="3175" cap="flat">
            <a:noFill/>
            <a:round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1783743" lon="19207848" rev="106106"/>
            </a:camera>
            <a:lightRig rig="harsh" dir="t">
              <a:rot lat="0" lon="0" rev="3000000"/>
            </a:lightRig>
          </a:scene3d>
          <a:sp3d extrusionH="2254250" contourW="19050">
            <a:bevelT w="82550" h="44450" prst="angle"/>
            <a:bevelB w="82550" h="44450" prst="angle"/>
            <a:contourClr>
              <a:schemeClr val="tx1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4427984" y="4221088"/>
            <a:ext cx="648072" cy="792088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chemeClr val="bg2">
                <a:lumMod val="90000"/>
              </a:schemeClr>
            </a:solidFill>
          </a:ln>
          <a:effectLst>
            <a:outerShdw blurRad="225425" dist="50800" dir="5220000" algn="ctr">
              <a:schemeClr val="tx1">
                <a:alpha val="33000"/>
              </a:schemeClr>
            </a:outerShdw>
          </a:effectLst>
          <a:scene3d>
            <a:camera prst="perspectiveFront" fov="3300000">
              <a:rot lat="1646673" lon="19200000" rev="188964"/>
            </a:camera>
            <a:lightRig rig="harsh" dir="t">
              <a:rot lat="0" lon="0" rev="3000000"/>
            </a:lightRig>
          </a:scene3d>
          <a:sp3d extrusionH="25400" contourW="19050">
            <a:bevelT w="0" h="0" prst="angle"/>
            <a:bevelB w="0" h="0" prst="angle"/>
            <a:extrusionClr>
              <a:schemeClr val="bg2">
                <a:lumMod val="90000"/>
              </a:schemeClr>
            </a:extrusionClr>
            <a:contourClr>
              <a:schemeClr val="bg2">
                <a:lumMod val="75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9" name="Group 18"/>
          <p:cNvGrpSpPr/>
          <p:nvPr/>
        </p:nvGrpSpPr>
        <p:grpSpPr>
          <a:xfrm rot="19939491">
            <a:off x="4403363" y="4103558"/>
            <a:ext cx="2183775" cy="741963"/>
            <a:chOff x="3779912" y="5733256"/>
            <a:chExt cx="1872208" cy="432048"/>
          </a:xfrm>
          <a:solidFill>
            <a:schemeClr val="bg2">
              <a:lumMod val="90000"/>
              <a:alpha val="46000"/>
            </a:schemeClr>
          </a:solidFill>
          <a:scene3d>
            <a:camera prst="orthographicFront">
              <a:rot lat="0" lon="12299976" rev="0"/>
            </a:camera>
            <a:lightRig rig="threePt" dir="t"/>
          </a:scene3d>
        </p:grpSpPr>
        <p:sp>
          <p:nvSpPr>
            <p:cNvPr id="20" name="Flowchart: Delay 19"/>
            <p:cNvSpPr/>
            <p:nvPr/>
          </p:nvSpPr>
          <p:spPr>
            <a:xfrm>
              <a:off x="4716016" y="5733256"/>
              <a:ext cx="936104" cy="432048"/>
            </a:xfrm>
            <a:prstGeom prst="flowChartDelay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Flowchart: Delay 20"/>
            <p:cNvSpPr/>
            <p:nvPr/>
          </p:nvSpPr>
          <p:spPr>
            <a:xfrm flipH="1">
              <a:off x="3779912" y="5733256"/>
              <a:ext cx="936104" cy="432048"/>
            </a:xfrm>
            <a:prstGeom prst="flowChartDelay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2" name="Arc 21"/>
          <p:cNvSpPr/>
          <p:nvPr/>
        </p:nvSpPr>
        <p:spPr>
          <a:xfrm rot="6972897">
            <a:off x="6028453" y="1348582"/>
            <a:ext cx="1368152" cy="5221911"/>
          </a:xfrm>
          <a:prstGeom prst="arc">
            <a:avLst>
              <a:gd name="adj1" fmla="val 17055133"/>
              <a:gd name="adj2" fmla="val 5043871"/>
            </a:avLst>
          </a:prstGeom>
          <a:ln w="25400">
            <a:headEnd type="triangle" w="lg" len="med"/>
            <a:tailEnd type="non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3" name="Straight Connector 22"/>
          <p:cNvCxnSpPr/>
          <p:nvPr/>
        </p:nvCxnSpPr>
        <p:spPr>
          <a:xfrm>
            <a:off x="7753052" y="1234852"/>
            <a:ext cx="1440160" cy="43204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 rot="16200000" flipV="1">
            <a:off x="7740352" y="1268760"/>
            <a:ext cx="1008112" cy="100811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Arc 24"/>
          <p:cNvSpPr/>
          <p:nvPr/>
        </p:nvSpPr>
        <p:spPr>
          <a:xfrm rot="5639621">
            <a:off x="7939260" y="1237625"/>
            <a:ext cx="504056" cy="360040"/>
          </a:xfrm>
          <a:prstGeom prst="arc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Oval 25"/>
          <p:cNvSpPr/>
          <p:nvPr/>
        </p:nvSpPr>
        <p:spPr>
          <a:xfrm rot="21097508">
            <a:off x="5817344" y="1963440"/>
            <a:ext cx="660772" cy="576064"/>
          </a:xfrm>
          <a:prstGeom prst="ellipse">
            <a:avLst/>
          </a:prstGeom>
          <a:noFill/>
          <a:ln>
            <a:solidFill>
              <a:schemeClr val="tx1"/>
            </a:solidFill>
          </a:ln>
          <a:scene3d>
            <a:camera prst="orthographicFront">
              <a:rot lat="0" lon="18599986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Oval 26"/>
          <p:cNvSpPr/>
          <p:nvPr/>
        </p:nvSpPr>
        <p:spPr>
          <a:xfrm>
            <a:off x="4644008" y="3395092"/>
            <a:ext cx="144016" cy="144016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/>
          <p:cNvSpPr/>
          <p:nvPr/>
        </p:nvSpPr>
        <p:spPr>
          <a:xfrm>
            <a:off x="5796136" y="4221088"/>
            <a:ext cx="144016" cy="144016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TextBox 28"/>
          <p:cNvSpPr txBox="1"/>
          <p:nvPr/>
        </p:nvSpPr>
        <p:spPr>
          <a:xfrm>
            <a:off x="137293" y="5229200"/>
            <a:ext cx="6019212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Tx/>
              <a:buChar char="-"/>
            </a:pPr>
            <a:r>
              <a:rPr lang="en-US" dirty="0" smtClean="0"/>
              <a:t> H</a:t>
            </a:r>
            <a:r>
              <a:rPr lang="en-US" baseline="30000" dirty="0" smtClean="0"/>
              <a:t>-</a:t>
            </a:r>
            <a:r>
              <a:rPr lang="en-US" dirty="0" smtClean="0"/>
              <a:t> beam observed</a:t>
            </a:r>
          </a:p>
          <a:p>
            <a:pPr>
              <a:buFontTx/>
              <a:buChar char="-"/>
            </a:pPr>
            <a:r>
              <a:rPr lang="en-US" dirty="0" smtClean="0"/>
              <a:t> Image of front of screen and front of foil</a:t>
            </a:r>
          </a:p>
          <a:p>
            <a:pPr>
              <a:buFontTx/>
              <a:buChar char="-"/>
            </a:pPr>
            <a:r>
              <a:rPr lang="en-US" dirty="0" smtClean="0"/>
              <a:t> Fixed mirror inside the chamber -&gt; single movement (screen)</a:t>
            </a:r>
          </a:p>
          <a:p>
            <a:pPr>
              <a:buFontTx/>
              <a:buChar char="-"/>
            </a:pPr>
            <a:r>
              <a:rPr lang="en-US" dirty="0" smtClean="0"/>
              <a:t> Tricky design of supports (tilted)</a:t>
            </a:r>
          </a:p>
          <a:p>
            <a:pPr>
              <a:buFontTx/>
              <a:buChar char="-"/>
            </a:pPr>
            <a:endParaRPr lang="en-US" dirty="0" smtClean="0"/>
          </a:p>
        </p:txBody>
      </p:sp>
      <p:cxnSp>
        <p:nvCxnSpPr>
          <p:cNvPr id="30" name="Straight Arrow Connector 29"/>
          <p:cNvCxnSpPr/>
          <p:nvPr/>
        </p:nvCxnSpPr>
        <p:spPr>
          <a:xfrm>
            <a:off x="2267744" y="2584553"/>
            <a:ext cx="1787983" cy="1636535"/>
          </a:xfrm>
          <a:prstGeom prst="straightConnector1">
            <a:avLst/>
          </a:prstGeom>
          <a:ln w="25400"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Oval 30"/>
          <p:cNvSpPr/>
          <p:nvPr/>
        </p:nvSpPr>
        <p:spPr>
          <a:xfrm>
            <a:off x="3661296" y="3861048"/>
            <a:ext cx="144016" cy="144016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TextBox 31"/>
          <p:cNvSpPr txBox="1"/>
          <p:nvPr/>
        </p:nvSpPr>
        <p:spPr>
          <a:xfrm>
            <a:off x="1564060" y="2906110"/>
            <a:ext cx="23042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Injected beam</a:t>
            </a:r>
            <a:endParaRPr lang="en-GB" sz="1200" dirty="0"/>
          </a:p>
        </p:txBody>
      </p:sp>
      <p:sp>
        <p:nvSpPr>
          <p:cNvPr id="33" name="TextBox 32"/>
          <p:cNvSpPr txBox="1"/>
          <p:nvPr/>
        </p:nvSpPr>
        <p:spPr>
          <a:xfrm>
            <a:off x="6842024" y="4589607"/>
            <a:ext cx="23042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Circulating beam</a:t>
            </a:r>
            <a:endParaRPr lang="en-GB" sz="1200" dirty="0"/>
          </a:p>
        </p:txBody>
      </p:sp>
      <p:sp>
        <p:nvSpPr>
          <p:cNvPr id="34" name="Curved Left Arrow 33"/>
          <p:cNvSpPr/>
          <p:nvPr/>
        </p:nvSpPr>
        <p:spPr>
          <a:xfrm>
            <a:off x="7349447" y="3395092"/>
            <a:ext cx="102873" cy="309598"/>
          </a:xfrm>
          <a:prstGeom prst="curvedLeftArrow">
            <a:avLst/>
          </a:prstGeom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2" grpId="0" animBg="1"/>
      <p:bldP spid="3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BTV</a:t>
            </a:r>
            <a:r>
              <a:rPr lang="en-US" dirty="0" smtClean="0"/>
              <a:t> acquisition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09/11/2011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3CD561A-27E9-4FF6-8AFA-28C895031796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Review on PSB 160 MeV H</a:t>
            </a:r>
            <a:r>
              <a:rPr lang="en-GB" baseline="30000" smtClean="0"/>
              <a:t>-</a:t>
            </a:r>
            <a:r>
              <a:rPr lang="en-GB" smtClean="0"/>
              <a:t> Injection </a:t>
            </a:r>
            <a:endParaRPr lang="en-GB" dirty="0" smtClean="0"/>
          </a:p>
        </p:txBody>
      </p:sp>
      <p:pic>
        <p:nvPicPr>
          <p:cNvPr id="7" name="Picture 11" descr="DSCN2221"/>
          <p:cNvPicPr>
            <a:picLocks noChangeAspect="1" noChangeArrowheads="1"/>
          </p:cNvPicPr>
          <p:nvPr/>
        </p:nvPicPr>
        <p:blipFill>
          <a:blip r:embed="rId2" cstate="print">
            <a:lum bright="18000" contrast="18000"/>
          </a:blip>
          <a:srcRect/>
          <a:stretch>
            <a:fillRect/>
          </a:stretch>
        </p:blipFill>
        <p:spPr bwMode="auto">
          <a:xfrm>
            <a:off x="1664992" y="1467311"/>
            <a:ext cx="2694126" cy="2023032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96530" y="1476287"/>
            <a:ext cx="2856870" cy="2067713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1395312" y="3603307"/>
            <a:ext cx="307366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80975" algn="ctr">
              <a:spcBef>
                <a:spcPts val="1000"/>
              </a:spcBef>
              <a:tabLst>
                <a:tab pos="1343025" algn="l"/>
              </a:tabLst>
            </a:pPr>
            <a:r>
              <a:rPr lang="en-US" sz="1200" b="1" dirty="0" err="1" smtClean="0">
                <a:solidFill>
                  <a:schemeClr val="accent1"/>
                </a:solidFill>
              </a:rPr>
              <a:t>VIDICON</a:t>
            </a:r>
            <a:r>
              <a:rPr lang="en-US" sz="1200" dirty="0" smtClean="0">
                <a:solidFill>
                  <a:schemeClr val="accent1"/>
                </a:solidFill>
              </a:rPr>
              <a:t> tube-based radiation-hard camera</a:t>
            </a:r>
          </a:p>
          <a:p>
            <a:pPr marL="180975" algn="ctr">
              <a:tabLst>
                <a:tab pos="1343025" algn="l"/>
              </a:tabLst>
            </a:pPr>
            <a:r>
              <a:rPr lang="en-US" sz="1200" dirty="0" smtClean="0">
                <a:solidFill>
                  <a:schemeClr val="accent1"/>
                </a:solidFill>
              </a:rPr>
              <a:t>CERN’s standard installation  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010150" y="3603307"/>
            <a:ext cx="334713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80975">
              <a:spcBef>
                <a:spcPts val="1000"/>
              </a:spcBef>
              <a:tabLst>
                <a:tab pos="1343025" algn="l"/>
              </a:tabLst>
            </a:pPr>
            <a:r>
              <a:rPr lang="en-US" sz="1200" b="1" dirty="0" err="1" smtClean="0">
                <a:solidFill>
                  <a:schemeClr val="accent1"/>
                </a:solidFill>
              </a:rPr>
              <a:t>CIDTEC</a:t>
            </a:r>
            <a:r>
              <a:rPr lang="en-US" sz="1200" dirty="0" smtClean="0">
                <a:solidFill>
                  <a:schemeClr val="accent1"/>
                </a:solidFill>
              </a:rPr>
              <a:t> CID Radiation-Hard camera</a:t>
            </a:r>
          </a:p>
          <a:p>
            <a:pPr marL="180975">
              <a:tabLst>
                <a:tab pos="1343025" algn="l"/>
              </a:tabLst>
            </a:pPr>
            <a:r>
              <a:rPr lang="en-US" sz="1200" dirty="0" smtClean="0">
                <a:solidFill>
                  <a:schemeClr val="accent1"/>
                </a:solidFill>
              </a:rPr>
              <a:t>Pros : More sensitive and better linearity, </a:t>
            </a:r>
          </a:p>
          <a:p>
            <a:pPr marL="180975">
              <a:tabLst>
                <a:tab pos="1343025" algn="l"/>
              </a:tabLst>
            </a:pPr>
            <a:r>
              <a:rPr lang="en-US" sz="1200" dirty="0" smtClean="0">
                <a:solidFill>
                  <a:schemeClr val="accent1"/>
                </a:solidFill>
              </a:rPr>
              <a:t>Cons : less resistant to radiation : ~5 </a:t>
            </a:r>
            <a:r>
              <a:rPr lang="en-US" sz="1200" dirty="0" err="1" smtClean="0">
                <a:solidFill>
                  <a:schemeClr val="accent1"/>
                </a:solidFill>
              </a:rPr>
              <a:t>MRad</a:t>
            </a:r>
            <a:r>
              <a:rPr lang="en-US" sz="1200" dirty="0" smtClean="0">
                <a:solidFill>
                  <a:schemeClr val="accent1"/>
                </a:solidFill>
              </a:rPr>
              <a:t> for </a:t>
            </a:r>
            <a:r>
              <a:rPr lang="el-GR" sz="1200" dirty="0" smtClean="0">
                <a:solidFill>
                  <a:schemeClr val="accent1"/>
                </a:solidFill>
              </a:rPr>
              <a:t>ϒ</a:t>
            </a:r>
            <a:endParaRPr lang="en-US" sz="1200" dirty="0" smtClean="0">
              <a:solidFill>
                <a:schemeClr val="accent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 flipH="1">
            <a:off x="251520" y="1374448"/>
            <a:ext cx="8424937" cy="5206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dirty="0" smtClean="0"/>
              <a:t>Cameras</a:t>
            </a:r>
            <a:r>
              <a:rPr lang="en-US" dirty="0" smtClean="0">
                <a:solidFill>
                  <a:srgbClr val="0070C0"/>
                </a:solidFill>
              </a:rPr>
              <a:t/>
            </a:r>
            <a:br>
              <a:rPr lang="en-US" dirty="0" smtClean="0">
                <a:solidFill>
                  <a:srgbClr val="0070C0"/>
                </a:solidFill>
              </a:rPr>
            </a:br>
            <a:endParaRPr lang="en-US" dirty="0" smtClean="0">
              <a:solidFill>
                <a:srgbClr val="0070C0"/>
              </a:solidFill>
            </a:endParaRPr>
          </a:p>
          <a:p>
            <a:endParaRPr lang="en-US" dirty="0" smtClean="0">
              <a:solidFill>
                <a:srgbClr val="0070C0"/>
              </a:solidFill>
            </a:endParaRPr>
          </a:p>
          <a:p>
            <a:endParaRPr lang="en-US" dirty="0" smtClean="0">
              <a:solidFill>
                <a:srgbClr val="0070C0"/>
              </a:solidFill>
            </a:endParaRPr>
          </a:p>
          <a:p>
            <a:endParaRPr lang="en-US" dirty="0" smtClean="0">
              <a:solidFill>
                <a:srgbClr val="0070C0"/>
              </a:solidFill>
            </a:endParaRPr>
          </a:p>
          <a:p>
            <a:endParaRPr lang="en-US" dirty="0" smtClean="0">
              <a:solidFill>
                <a:srgbClr val="0070C0"/>
              </a:solidFill>
            </a:endParaRPr>
          </a:p>
          <a:p>
            <a:endParaRPr lang="en-US" dirty="0" smtClean="0">
              <a:solidFill>
                <a:srgbClr val="0070C0"/>
              </a:solidFill>
            </a:endParaRPr>
          </a:p>
          <a:p>
            <a:endParaRPr lang="en-US" dirty="0" smtClean="0">
              <a:solidFill>
                <a:srgbClr val="0070C0"/>
              </a:solidFill>
            </a:endParaRPr>
          </a:p>
          <a:p>
            <a:endParaRPr lang="en-US" dirty="0" smtClean="0">
              <a:solidFill>
                <a:srgbClr val="0070C0"/>
              </a:solidFill>
            </a:endParaRPr>
          </a:p>
          <a:p>
            <a:endParaRPr lang="en-US" dirty="0" smtClean="0">
              <a:solidFill>
                <a:srgbClr val="0070C0"/>
              </a:solidFill>
            </a:endParaRPr>
          </a:p>
          <a:p>
            <a:r>
              <a:rPr lang="en-US" dirty="0" smtClean="0">
                <a:solidFill>
                  <a:srgbClr val="0070C0"/>
                </a:solidFill>
              </a:rPr>
              <a:t>We will need 4 or 8 cameras depending if one camera can visualize both the screen and the stripping foil or not</a:t>
            </a:r>
          </a:p>
          <a:p>
            <a:endParaRPr lang="en-US" b="1" i="1" dirty="0" smtClean="0">
              <a:solidFill>
                <a:srgbClr val="0070C0"/>
              </a:solidFill>
            </a:endParaRPr>
          </a:p>
          <a:p>
            <a:r>
              <a:rPr lang="en-US" b="1" i="1" dirty="0" smtClean="0"/>
              <a:t>Electronics</a:t>
            </a:r>
            <a:r>
              <a:rPr lang="en-US" b="1" i="1" dirty="0" smtClean="0">
                <a:solidFill>
                  <a:srgbClr val="0070C0"/>
                </a:solidFill>
              </a:rPr>
              <a:t> 	</a:t>
            </a:r>
          </a:p>
          <a:p>
            <a:pPr marL="714375">
              <a:spcBef>
                <a:spcPts val="1000"/>
              </a:spcBef>
            </a:pPr>
            <a:r>
              <a:rPr lang="en-US" dirty="0" smtClean="0">
                <a:solidFill>
                  <a:srgbClr val="0070C0"/>
                </a:solidFill>
              </a:rPr>
              <a:t>Present BTV card can be used</a:t>
            </a:r>
          </a:p>
          <a:p>
            <a:pPr marL="895350" indent="-180975">
              <a:buFont typeface="Arial" pitchFamily="34" charset="0"/>
              <a:buChar char="•"/>
            </a:pPr>
            <a:r>
              <a:rPr lang="en-US" dirty="0" smtClean="0">
                <a:solidFill>
                  <a:srgbClr val="0070C0"/>
                </a:solidFill>
              </a:rPr>
              <a:t>Driver for VIDICON camera</a:t>
            </a:r>
          </a:p>
          <a:p>
            <a:pPr marL="895350" indent="-180975">
              <a:buFont typeface="Arial" pitchFamily="34" charset="0"/>
              <a:buChar char="•"/>
            </a:pPr>
            <a:r>
              <a:rPr lang="en-US" dirty="0" smtClean="0">
                <a:solidFill>
                  <a:srgbClr val="0070C0"/>
                </a:solidFill>
              </a:rPr>
              <a:t>Drivers for  screen / filter wheel / lights</a:t>
            </a:r>
          </a:p>
          <a:p>
            <a:pPr marL="895350" indent="-180975">
              <a:buFont typeface="Arial" pitchFamily="34" charset="0"/>
              <a:buChar char="•"/>
            </a:pPr>
            <a:r>
              <a:rPr lang="en-US" dirty="0" smtClean="0">
                <a:solidFill>
                  <a:srgbClr val="0070C0"/>
                </a:solidFill>
              </a:rPr>
              <a:t>Frame grabber @ 1.11Hz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cern.ch\dfs\Users\w\wetering\Public\review\Injection region-2.jpg"/>
          <p:cNvPicPr>
            <a:picLocks noChangeAspect="1" noChangeArrowheads="1"/>
          </p:cNvPicPr>
          <p:nvPr/>
        </p:nvPicPr>
        <p:blipFill>
          <a:blip r:embed="rId2" cstate="print"/>
          <a:srcRect l="10977" r="14926"/>
          <a:stretch>
            <a:fillRect/>
          </a:stretch>
        </p:blipFill>
        <p:spPr bwMode="auto">
          <a:xfrm>
            <a:off x="4679504" y="3068960"/>
            <a:ext cx="4464496" cy="3419809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7958" y="1464174"/>
            <a:ext cx="8229600" cy="4966855"/>
          </a:xfrm>
        </p:spPr>
        <p:txBody>
          <a:bodyPr>
            <a:normAutofit fontScale="62500" lnSpcReduction="20000"/>
          </a:bodyPr>
          <a:lstStyle/>
          <a:p>
            <a:pPr marL="361950" lvl="1">
              <a:buFont typeface="Arial" pitchFamily="34" charset="0"/>
              <a:buChar char="•"/>
            </a:pPr>
            <a:r>
              <a:rPr lang="en-US" b="1" dirty="0" smtClean="0">
                <a:solidFill>
                  <a:schemeClr val="accent1"/>
                </a:solidFill>
              </a:rPr>
              <a:t>Introduction</a:t>
            </a:r>
          </a:p>
          <a:p>
            <a:pPr marL="361950" lvl="1">
              <a:buFont typeface="Arial" pitchFamily="34" charset="0"/>
              <a:buChar char="•"/>
            </a:pPr>
            <a:endParaRPr lang="en-US" b="1" dirty="0" smtClean="0">
              <a:solidFill>
                <a:schemeClr val="accent1"/>
              </a:solidFill>
            </a:endParaRPr>
          </a:p>
          <a:p>
            <a:pPr marL="361950" lvl="1">
              <a:buFont typeface="Arial" pitchFamily="34" charset="0"/>
              <a:buChar char="•"/>
            </a:pPr>
            <a:r>
              <a:rPr lang="en-US" b="1" dirty="0" err="1" smtClean="0">
                <a:solidFill>
                  <a:schemeClr val="accent1"/>
                </a:solidFill>
              </a:rPr>
              <a:t>Intrumentations</a:t>
            </a:r>
            <a:r>
              <a:rPr lang="en-US" b="1" dirty="0" smtClean="0">
                <a:solidFill>
                  <a:schemeClr val="accent1"/>
                </a:solidFill>
              </a:rPr>
              <a:t> at  stripping foil </a:t>
            </a:r>
            <a:r>
              <a:rPr lang="en-US" dirty="0" smtClean="0">
                <a:solidFill>
                  <a:schemeClr val="accent1"/>
                </a:solidFill>
              </a:rPr>
              <a:t>: </a:t>
            </a:r>
          </a:p>
          <a:p>
            <a:pPr marL="819150" lvl="2"/>
            <a:r>
              <a:rPr lang="en-US" dirty="0" smtClean="0">
                <a:solidFill>
                  <a:schemeClr val="accent1"/>
                </a:solidFill>
              </a:rPr>
              <a:t>Beam profile</a:t>
            </a:r>
          </a:p>
          <a:p>
            <a:pPr marL="819150" lvl="2"/>
            <a:r>
              <a:rPr lang="en-US" dirty="0" smtClean="0">
                <a:solidFill>
                  <a:schemeClr val="accent1"/>
                </a:solidFill>
              </a:rPr>
              <a:t>Visual inspection</a:t>
            </a:r>
          </a:p>
          <a:p>
            <a:pPr marL="819150" lvl="2"/>
            <a:endParaRPr lang="en-US" dirty="0" smtClean="0">
              <a:solidFill>
                <a:schemeClr val="accent1"/>
              </a:solidFill>
            </a:endParaRPr>
          </a:p>
          <a:p>
            <a:pPr marL="361950" lvl="1">
              <a:buFont typeface="Arial" pitchFamily="34" charset="0"/>
              <a:buChar char="•"/>
            </a:pPr>
            <a:r>
              <a:rPr lang="en-US" b="1" dirty="0" smtClean="0">
                <a:solidFill>
                  <a:schemeClr val="accent1"/>
                </a:solidFill>
              </a:rPr>
              <a:t>Instrumentation in front of the injection dump </a:t>
            </a:r>
            <a:r>
              <a:rPr lang="en-US" dirty="0" smtClean="0">
                <a:solidFill>
                  <a:schemeClr val="accent1"/>
                </a:solidFill>
              </a:rPr>
              <a:t>:</a:t>
            </a:r>
          </a:p>
          <a:p>
            <a:pPr marL="819150" lvl="2"/>
            <a:r>
              <a:rPr lang="en-US" dirty="0" err="1" smtClean="0">
                <a:solidFill>
                  <a:schemeClr val="accent1"/>
                </a:solidFill>
              </a:rPr>
              <a:t>H0</a:t>
            </a:r>
            <a:r>
              <a:rPr lang="en-US" dirty="0" smtClean="0">
                <a:solidFill>
                  <a:schemeClr val="accent1"/>
                </a:solidFill>
              </a:rPr>
              <a:t>/H- population measurement</a:t>
            </a:r>
          </a:p>
          <a:p>
            <a:pPr marL="819150" lvl="2">
              <a:buNone/>
            </a:pPr>
            <a:r>
              <a:rPr lang="en-US" dirty="0" smtClean="0">
                <a:solidFill>
                  <a:schemeClr val="accent1"/>
                </a:solidFill>
              </a:rPr>
              <a:t>	</a:t>
            </a:r>
          </a:p>
          <a:p>
            <a:pPr marL="361950" lvl="2"/>
            <a:r>
              <a:rPr lang="en-US" sz="2900" b="1" dirty="0" smtClean="0">
                <a:solidFill>
                  <a:schemeClr val="accent1"/>
                </a:solidFill>
              </a:rPr>
              <a:t>Beam Loss Monitors</a:t>
            </a:r>
          </a:p>
          <a:p>
            <a:pPr marL="361950" lvl="2"/>
            <a:endParaRPr lang="en-US" b="1" dirty="0" smtClean="0">
              <a:solidFill>
                <a:schemeClr val="accent1"/>
              </a:solidFill>
            </a:endParaRPr>
          </a:p>
          <a:p>
            <a:pPr marL="361950" lvl="2"/>
            <a:r>
              <a:rPr lang="en-US" sz="2900" b="1" dirty="0" smtClean="0">
                <a:solidFill>
                  <a:schemeClr val="accent1"/>
                </a:solidFill>
              </a:rPr>
              <a:t>Injected beam matching and </a:t>
            </a:r>
            <a:r>
              <a:rPr lang="en-US" sz="2900" b="1" dirty="0" err="1" smtClean="0">
                <a:solidFill>
                  <a:schemeClr val="accent1"/>
                </a:solidFill>
              </a:rPr>
              <a:t>emittance</a:t>
            </a:r>
            <a:r>
              <a:rPr lang="en-US" sz="2900" b="1" dirty="0" smtClean="0">
                <a:solidFill>
                  <a:schemeClr val="accent1"/>
                </a:solidFill>
              </a:rPr>
              <a:t> monitor</a:t>
            </a:r>
          </a:p>
          <a:p>
            <a:pPr marL="819150" lvl="3">
              <a:buFont typeface="Arial" pitchFamily="34" charset="0"/>
              <a:buChar char="•"/>
            </a:pPr>
            <a:r>
              <a:rPr lang="en-US" sz="2300" dirty="0" smtClean="0">
                <a:solidFill>
                  <a:schemeClr val="accent1"/>
                </a:solidFill>
              </a:rPr>
              <a:t>Turn by turn transverse profiles measurements</a:t>
            </a:r>
          </a:p>
          <a:p>
            <a:pPr marL="819150" lvl="3">
              <a:buFont typeface="Arial" pitchFamily="34" charset="0"/>
              <a:buChar char="•"/>
            </a:pPr>
            <a:r>
              <a:rPr lang="en-US" sz="2300" dirty="0" smtClean="0">
                <a:solidFill>
                  <a:schemeClr val="accent1"/>
                </a:solidFill>
              </a:rPr>
              <a:t>Beam trajectories</a:t>
            </a:r>
          </a:p>
          <a:p>
            <a:pPr marL="361950" lvl="1">
              <a:buFont typeface="Arial" pitchFamily="34" charset="0"/>
              <a:buChar char="•"/>
            </a:pPr>
            <a:endParaRPr lang="en-US" b="1" dirty="0" smtClean="0">
              <a:solidFill>
                <a:schemeClr val="accent1"/>
              </a:solidFill>
            </a:endParaRPr>
          </a:p>
          <a:p>
            <a:pPr marL="361950" lvl="1">
              <a:buFont typeface="Arial" pitchFamily="34" charset="0"/>
              <a:buChar char="•"/>
            </a:pPr>
            <a:r>
              <a:rPr lang="en-US" b="1" dirty="0" smtClean="0">
                <a:solidFill>
                  <a:schemeClr val="accent1"/>
                </a:solidFill>
              </a:rPr>
              <a:t>Spare Policy</a:t>
            </a:r>
          </a:p>
          <a:p>
            <a:pPr marL="361950" lvl="1">
              <a:buFont typeface="Arial" pitchFamily="34" charset="0"/>
              <a:buChar char="•"/>
            </a:pPr>
            <a:endParaRPr lang="en-US" b="1" dirty="0" smtClean="0">
              <a:solidFill>
                <a:schemeClr val="accent1"/>
              </a:solidFill>
            </a:endParaRPr>
          </a:p>
          <a:p>
            <a:pPr marL="361950" lvl="1">
              <a:buFont typeface="Arial" pitchFamily="34" charset="0"/>
              <a:buChar char="•"/>
            </a:pPr>
            <a:r>
              <a:rPr lang="en-US" b="1" dirty="0" smtClean="0">
                <a:solidFill>
                  <a:schemeClr val="accent1"/>
                </a:solidFill>
              </a:rPr>
              <a:t>Summary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 smtClean="0"/>
              <a:t>09/11/2011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3CD561A-27E9-4FF6-8AFA-28C895031796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dirty="0" smtClean="0"/>
              <a:t>Review on </a:t>
            </a:r>
            <a:r>
              <a:rPr lang="en-GB" dirty="0" err="1" smtClean="0"/>
              <a:t>PSB</a:t>
            </a:r>
            <a:r>
              <a:rPr lang="en-GB" dirty="0" smtClean="0"/>
              <a:t> 160 </a:t>
            </a:r>
            <a:r>
              <a:rPr lang="en-GB" dirty="0" err="1" smtClean="0"/>
              <a:t>MeV</a:t>
            </a:r>
            <a:r>
              <a:rPr lang="en-GB" dirty="0" smtClean="0"/>
              <a:t> H</a:t>
            </a:r>
            <a:r>
              <a:rPr lang="en-GB" baseline="30000" dirty="0" smtClean="0"/>
              <a:t>-</a:t>
            </a:r>
            <a:r>
              <a:rPr lang="en-GB" dirty="0" smtClean="0"/>
              <a:t> Injection </a:t>
            </a:r>
          </a:p>
        </p:txBody>
      </p:sp>
      <p:sp>
        <p:nvSpPr>
          <p:cNvPr id="8" name="Rectangle 7"/>
          <p:cNvSpPr/>
          <p:nvPr/>
        </p:nvSpPr>
        <p:spPr>
          <a:xfrm>
            <a:off x="395536" y="1340768"/>
            <a:ext cx="5403850" cy="1656184"/>
          </a:xfrm>
          <a:prstGeom prst="rect">
            <a:avLst/>
          </a:prstGeom>
          <a:solidFill>
            <a:schemeClr val="bg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404353" y="3503336"/>
            <a:ext cx="4167647" cy="2693423"/>
          </a:xfrm>
          <a:prstGeom prst="rect">
            <a:avLst/>
          </a:prstGeom>
          <a:solidFill>
            <a:schemeClr val="bg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4503987" y="4186593"/>
            <a:ext cx="881022" cy="309838"/>
          </a:xfrm>
          <a:prstGeom prst="rect">
            <a:avLst/>
          </a:prstGeom>
          <a:solidFill>
            <a:schemeClr val="bg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H0</a:t>
            </a:r>
            <a:r>
              <a:rPr lang="en-US" dirty="0" smtClean="0"/>
              <a:t>/H</a:t>
            </a:r>
            <a:r>
              <a:rPr lang="en-US" baseline="30000" dirty="0" smtClean="0"/>
              <a:t>-</a:t>
            </a:r>
            <a:r>
              <a:rPr lang="en-US" dirty="0" smtClean="0"/>
              <a:t> population measurement after the stripping foil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09/11/2011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3CD561A-27E9-4FF6-8AFA-28C895031796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Review on PSB 160 MeV H</a:t>
            </a:r>
            <a:r>
              <a:rPr lang="en-GB" baseline="30000" smtClean="0"/>
              <a:t>-</a:t>
            </a:r>
            <a:r>
              <a:rPr lang="en-GB" smtClean="0"/>
              <a:t> Injection </a:t>
            </a:r>
            <a:endParaRPr lang="en-GB" dirty="0" smtClean="0"/>
          </a:p>
        </p:txBody>
      </p:sp>
      <p:sp>
        <p:nvSpPr>
          <p:cNvPr id="7" name="Rectangle 6"/>
          <p:cNvSpPr/>
          <p:nvPr/>
        </p:nvSpPr>
        <p:spPr>
          <a:xfrm>
            <a:off x="395536" y="1412776"/>
            <a:ext cx="8441853" cy="1077218"/>
          </a:xfrm>
          <a:prstGeom prst="rect">
            <a:avLst/>
          </a:prstGeom>
          <a:ln w="34925">
            <a:solidFill>
              <a:schemeClr val="accent6">
                <a:lumMod val="60000"/>
                <a:lumOff val="40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en-US" sz="1600" i="1" u="sng" dirty="0" smtClean="0">
                <a:solidFill>
                  <a:schemeClr val="accent1"/>
                </a:solidFill>
              </a:rPr>
              <a:t>From recommendations found in specification papers</a:t>
            </a:r>
            <a:r>
              <a:rPr lang="en-US" sz="1600" dirty="0" smtClean="0">
                <a:solidFill>
                  <a:schemeClr val="accent1"/>
                </a:solidFill>
              </a:rPr>
              <a:t>: </a:t>
            </a:r>
            <a:r>
              <a:rPr lang="en-US" sz="1600" dirty="0" smtClean="0">
                <a:solidFill>
                  <a:srgbClr val="0070C0"/>
                </a:solidFill>
              </a:rPr>
              <a:t>measure the </a:t>
            </a:r>
            <a:r>
              <a:rPr lang="en-US" sz="1600" dirty="0" err="1" smtClean="0">
                <a:solidFill>
                  <a:srgbClr val="0070C0"/>
                </a:solidFill>
              </a:rPr>
              <a:t>H</a:t>
            </a:r>
            <a:r>
              <a:rPr lang="en-US" sz="1600" baseline="30000" dirty="0" err="1" smtClean="0">
                <a:solidFill>
                  <a:srgbClr val="0070C0"/>
                </a:solidFill>
              </a:rPr>
              <a:t>0</a:t>
            </a:r>
            <a:r>
              <a:rPr lang="en-US" sz="1600" dirty="0" smtClean="0">
                <a:solidFill>
                  <a:srgbClr val="0070C0"/>
                </a:solidFill>
              </a:rPr>
              <a:t> and H</a:t>
            </a:r>
            <a:r>
              <a:rPr lang="en-US" sz="1600" baseline="30000" dirty="0" smtClean="0">
                <a:solidFill>
                  <a:srgbClr val="0070C0"/>
                </a:solidFill>
              </a:rPr>
              <a:t>-</a:t>
            </a:r>
            <a:r>
              <a:rPr lang="en-US" sz="1600" dirty="0" smtClean="0">
                <a:solidFill>
                  <a:srgbClr val="0070C0"/>
                </a:solidFill>
              </a:rPr>
              <a:t> beam current </a:t>
            </a:r>
            <a:endParaRPr lang="en-US" sz="1600" dirty="0" smtClean="0">
              <a:solidFill>
                <a:schemeClr val="accent1"/>
              </a:solidFill>
            </a:endParaRPr>
          </a:p>
          <a:p>
            <a:pPr lvl="1">
              <a:buFontTx/>
              <a:buChar char="-"/>
            </a:pPr>
            <a:r>
              <a:rPr lang="en-US" sz="1600" dirty="0" smtClean="0">
                <a:solidFill>
                  <a:srgbClr val="0070C0"/>
                </a:solidFill>
              </a:rPr>
              <a:t>to allow efficient set-up of the injection</a:t>
            </a:r>
          </a:p>
          <a:p>
            <a:pPr lvl="1">
              <a:buFontTx/>
              <a:buChar char="-"/>
            </a:pPr>
            <a:r>
              <a:rPr lang="en-US" sz="1600" dirty="0" smtClean="0">
                <a:solidFill>
                  <a:srgbClr val="0070C0"/>
                </a:solidFill>
              </a:rPr>
              <a:t>to monitor the stripping efficiency</a:t>
            </a:r>
          </a:p>
          <a:p>
            <a:pPr lvl="1">
              <a:buFontTx/>
              <a:buChar char="-"/>
            </a:pPr>
            <a:r>
              <a:rPr lang="en-US" sz="1600" dirty="0" smtClean="0">
                <a:solidFill>
                  <a:srgbClr val="0070C0"/>
                </a:solidFill>
              </a:rPr>
              <a:t>to be able to detect any foil degradation or failure</a:t>
            </a:r>
          </a:p>
        </p:txBody>
      </p:sp>
      <p:pic>
        <p:nvPicPr>
          <p:cNvPr id="8" name="Picture 2" descr="350mmBS1"/>
          <p:cNvPicPr>
            <a:picLocks noChangeAspect="1" noChangeArrowheads="1"/>
          </p:cNvPicPr>
          <p:nvPr/>
        </p:nvPicPr>
        <p:blipFill>
          <a:blip r:embed="rId2" cstate="print"/>
          <a:srcRect l="6633" r="6802" b="3881"/>
          <a:stretch>
            <a:fillRect/>
          </a:stretch>
        </p:blipFill>
        <p:spPr bwMode="auto">
          <a:xfrm>
            <a:off x="1292226" y="2509721"/>
            <a:ext cx="6673056" cy="40876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8"/>
          <p:cNvSpPr/>
          <p:nvPr/>
        </p:nvSpPr>
        <p:spPr>
          <a:xfrm>
            <a:off x="6084168" y="2636912"/>
            <a:ext cx="1973228" cy="3960440"/>
          </a:xfrm>
          <a:prstGeom prst="rect">
            <a:avLst/>
          </a:prstGeom>
          <a:noFill/>
          <a:ln w="2540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1756</TotalTime>
  <Words>1700</Words>
  <Application>Microsoft Office PowerPoint</Application>
  <PresentationFormat>On-screen Show (4:3)</PresentationFormat>
  <Paragraphs>536</Paragraphs>
  <Slides>25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6" baseType="lpstr">
      <vt:lpstr>Office Theme</vt:lpstr>
      <vt:lpstr>Beam Intrumentation in the PS BOOSTER injection region</vt:lpstr>
      <vt:lpstr>Outline</vt:lpstr>
      <vt:lpstr>Introduction</vt:lpstr>
      <vt:lpstr>Stripping foil : Beam profile monitor &amp; Visual Inspection</vt:lpstr>
      <vt:lpstr>Space constraints</vt:lpstr>
      <vt:lpstr>Screen mechanism idea</vt:lpstr>
      <vt:lpstr>BTV acquisition</vt:lpstr>
      <vt:lpstr>Outline</vt:lpstr>
      <vt:lpstr>H0/H- population measurement after the stripping foil</vt:lpstr>
      <vt:lpstr>Challenging specifications</vt:lpstr>
      <vt:lpstr>Measurement principle</vt:lpstr>
      <vt:lpstr>Faraday Cup for H0/H- meas.</vt:lpstr>
      <vt:lpstr>Outline</vt:lpstr>
      <vt:lpstr>Machine protection concerns</vt:lpstr>
      <vt:lpstr>BLM types</vt:lpstr>
      <vt:lpstr>System features</vt:lpstr>
      <vt:lpstr>Outline</vt:lpstr>
      <vt:lpstr>Injection matching and Emittance measurement </vt:lpstr>
      <vt:lpstr>Scattering angles and energy loss with graphite </vt:lpstr>
      <vt:lpstr>Other considerations (1)</vt:lpstr>
      <vt:lpstr>Other considerations (2)</vt:lpstr>
      <vt:lpstr>Beam trajectories at injection</vt:lpstr>
      <vt:lpstr>Outline</vt:lpstr>
      <vt:lpstr>Spare policy</vt:lpstr>
      <vt:lpstr>Summary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wetering</dc:creator>
  <cp:lastModifiedBy>ccazenov</cp:lastModifiedBy>
  <cp:revision>229</cp:revision>
  <dcterms:created xsi:type="dcterms:W3CDTF">2011-11-04T08:40:35Z</dcterms:created>
  <dcterms:modified xsi:type="dcterms:W3CDTF">2011-11-09T11:35:58Z</dcterms:modified>
</cp:coreProperties>
</file>