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7" r:id="rId4"/>
    <p:sldId id="261" r:id="rId5"/>
    <p:sldId id="263" r:id="rId6"/>
    <p:sldId id="264" r:id="rId7"/>
    <p:sldId id="262" r:id="rId8"/>
    <p:sldId id="269" r:id="rId9"/>
    <p:sldId id="271" r:id="rId10"/>
    <p:sldId id="273" r:id="rId11"/>
    <p:sldId id="275" r:id="rId12"/>
    <p:sldId id="276" r:id="rId13"/>
    <p:sldId id="277" r:id="rId14"/>
    <p:sldId id="278" r:id="rId15"/>
    <p:sldId id="282" r:id="rId16"/>
    <p:sldId id="285" r:id="rId17"/>
    <p:sldId id="280" r:id="rId18"/>
    <p:sldId id="281" r:id="rId19"/>
    <p:sldId id="283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13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9532-5788-404F-846F-2AB70668B9FE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AEB2D-1D97-4D18-B5C4-7F2ACEDA6B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pic>
        <p:nvPicPr>
          <p:cNvPr id="7" name="Picture 6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915816" y="188640"/>
            <a:ext cx="3182112" cy="2432304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09/11/2011</a:t>
            </a:r>
            <a:endParaRPr lang="en-GB" noProof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454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3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561A-27E9-4FF6-8AFA-28C89503179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7" name="Picture 6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3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561A-27E9-4FF6-8AFA-28C8950317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2771800" y="63813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454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pic>
        <p:nvPicPr>
          <p:cNvPr id="10" name="Picture 9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09/11/2011</a:t>
            </a:r>
            <a:endParaRPr lang="en-GB"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454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3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561A-27E9-4FF6-8AFA-28C89503179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pic>
        <p:nvPicPr>
          <p:cNvPr id="6" name="Picture 5" descr="Picture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76400" cy="1281386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smtClean="0"/>
              <a:t>09/11/2011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CD561A-27E9-4FF6-8AFA-28C895031796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7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smtClean="0"/>
              <a:t>09/11/2011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4544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635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D561A-27E9-4FF6-8AFA-28C895031796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Users\w\wetering\Public\review\P1020375.mov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hyperlink" Target="file:///\\cern.ch\dfs\Users\w\wetering\Public\review\P1020380.mov" TargetMode="Externa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cid:image001.png@01CB8581.DED1FC1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188640"/>
            <a:ext cx="3182112" cy="2432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924944"/>
            <a:ext cx="8352928" cy="1470025"/>
          </a:xfrm>
        </p:spPr>
        <p:txBody>
          <a:bodyPr/>
          <a:lstStyle/>
          <a:p>
            <a:r>
              <a:rPr lang="en-US" dirty="0" smtClean="0"/>
              <a:t>Injection foils and handling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653136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Review on PSB 160 </a:t>
            </a:r>
            <a:r>
              <a:rPr lang="en-US" dirty="0" err="1" smtClean="0"/>
              <a:t>MeV</a:t>
            </a:r>
            <a:r>
              <a:rPr lang="en-US" dirty="0" smtClean="0"/>
              <a:t> H</a:t>
            </a:r>
            <a:r>
              <a:rPr lang="en-US" baseline="30000" dirty="0" smtClean="0"/>
              <a:t>-</a:t>
            </a:r>
            <a:r>
              <a:rPr lang="en-US" dirty="0" smtClean="0"/>
              <a:t> Injection </a:t>
            </a:r>
          </a:p>
          <a:p>
            <a:r>
              <a:rPr lang="en-US" dirty="0" smtClean="0"/>
              <a:t>9-10 November 2011</a:t>
            </a:r>
          </a:p>
          <a:p>
            <a:endParaRPr lang="en-US" dirty="0" smtClean="0"/>
          </a:p>
          <a:p>
            <a:r>
              <a:rPr lang="en-US" dirty="0" smtClean="0"/>
              <a:t>W. Weterings</a:t>
            </a:r>
          </a:p>
          <a:p>
            <a:r>
              <a:rPr lang="en-US" sz="1800" dirty="0" smtClean="0"/>
              <a:t>C. Boucly, M. Hourican, R. Noulibos, Y. Sillanoli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heat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451" y="1646695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76526" y="5006322"/>
            <a:ext cx="4297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Temperature rise in carbon foil for CNGS beam. The peak is about 280 K.</a:t>
            </a:r>
          </a:p>
          <a:p>
            <a:pPr algn="just"/>
            <a:endParaRPr lang="en-GB" sz="800" dirty="0" smtClean="0"/>
          </a:p>
          <a:p>
            <a:pPr algn="just"/>
            <a:r>
              <a:rPr lang="en-US" dirty="0" smtClean="0"/>
              <a:t>Thermal dynamic stresses currently  studied by  technical student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43114" y="5007039"/>
            <a:ext cx="4226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Evolution of maximum temperature in carbon foil for 1.3 </a:t>
            </a:r>
            <a:r>
              <a:rPr lang="en-GB" dirty="0" smtClean="0">
                <a:sym typeface="Symbol"/>
              </a:rPr>
              <a:t></a:t>
            </a:r>
            <a:r>
              <a:rPr lang="en-GB" dirty="0" smtClean="0"/>
              <a:t> 10</a:t>
            </a:r>
            <a:r>
              <a:rPr lang="en-GB" baseline="30000" dirty="0" smtClean="0"/>
              <a:t>13</a:t>
            </a:r>
            <a:r>
              <a:rPr lang="en-GB" dirty="0" smtClean="0"/>
              <a:t> p+ CNGS beam injected at 1.2 s intervals. The equilibrium peak temperature is about 650 K.</a:t>
            </a:r>
            <a:endParaRPr lang="en-GB" dirty="0"/>
          </a:p>
        </p:txBody>
      </p:sp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2" cstate="print"/>
          <a:srcRect l="7738" t="5223" r="7540" b="5475"/>
          <a:stretch>
            <a:fillRect/>
          </a:stretch>
        </p:blipFill>
        <p:spPr bwMode="auto">
          <a:xfrm>
            <a:off x="4819261" y="1367552"/>
            <a:ext cx="4114427" cy="330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 l="4624" t="901" r="5327" b="1526"/>
          <a:stretch>
            <a:fillRect/>
          </a:stretch>
        </p:blipFill>
        <p:spPr bwMode="auto">
          <a:xfrm>
            <a:off x="-14150" y="1272987"/>
            <a:ext cx="4729585" cy="3415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 l="12778" t="7444" r="18477" b="10813"/>
          <a:stretch>
            <a:fillRect/>
          </a:stretch>
        </p:blipFill>
        <p:spPr bwMode="auto">
          <a:xfrm flipH="1">
            <a:off x="424985" y="1510961"/>
            <a:ext cx="3593563" cy="286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exchange unit - 1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38" y="1309607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238" y="1309607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238" y="1309607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6238" y="1309607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162373" y="1332854"/>
            <a:ext cx="1542081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Vacuum Valve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2704454" y="1517520"/>
            <a:ext cx="953146" cy="18466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04454" y="2971866"/>
            <a:ext cx="1728061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Foil Mechanism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72019" y="3341198"/>
            <a:ext cx="2324008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Compensation Bellow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66132" y="2001909"/>
            <a:ext cx="1394823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Motorisation</a:t>
            </a:r>
            <a:endParaRPr lang="en-US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283066" y="1417638"/>
            <a:ext cx="916995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Bellow</a:t>
            </a:r>
          </a:p>
        </p:txBody>
      </p:sp>
      <p:cxnSp>
        <p:nvCxnSpPr>
          <p:cNvPr id="21" name="Straight Arrow Connector 20"/>
          <p:cNvCxnSpPr>
            <a:stCxn id="17" idx="1"/>
          </p:cNvCxnSpPr>
          <p:nvPr/>
        </p:nvCxnSpPr>
        <p:spPr>
          <a:xfrm flipH="1">
            <a:off x="5176434" y="2186575"/>
            <a:ext cx="689698" cy="37432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9" idx="1"/>
          </p:cNvCxnSpPr>
          <p:nvPr/>
        </p:nvCxnSpPr>
        <p:spPr>
          <a:xfrm flipH="1">
            <a:off x="4757980" y="1602304"/>
            <a:ext cx="525086" cy="621703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0"/>
          </p:cNvCxnSpPr>
          <p:nvPr/>
        </p:nvCxnSpPr>
        <p:spPr>
          <a:xfrm flipV="1">
            <a:off x="3568485" y="2738078"/>
            <a:ext cx="1100380" cy="23378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6" idx="1"/>
          </p:cNvCxnSpPr>
          <p:nvPr/>
        </p:nvCxnSpPr>
        <p:spPr>
          <a:xfrm flipH="1" flipV="1">
            <a:off x="5866132" y="2971866"/>
            <a:ext cx="705887" cy="55399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52443" y="2555907"/>
            <a:ext cx="1943584" cy="369332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Retraction system</a:t>
            </a:r>
          </a:p>
        </p:txBody>
      </p:sp>
      <p:cxnSp>
        <p:nvCxnSpPr>
          <p:cNvPr id="33" name="Straight Arrow Connector 32"/>
          <p:cNvCxnSpPr>
            <a:stCxn id="32" idx="1"/>
          </p:cNvCxnSpPr>
          <p:nvPr/>
        </p:nvCxnSpPr>
        <p:spPr>
          <a:xfrm flipH="1">
            <a:off x="6455783" y="2740573"/>
            <a:ext cx="496660" cy="18466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68864" y="5795609"/>
            <a:ext cx="157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Injection zone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7" grpId="0" animBg="1"/>
      <p:bldP spid="19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exchange unit - 2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193" y="1297982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193" y="1297982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193" y="1297982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26180" y="2127076"/>
            <a:ext cx="2498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Foil “in beam” position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6180" y="2127076"/>
            <a:ext cx="24989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Foil “retracted” position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72360" y="2366970"/>
            <a:ext cx="2340244" cy="646331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Valve can now close to isolate system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4548753" y="3013301"/>
            <a:ext cx="193729" cy="1212744"/>
          </a:xfrm>
          <a:prstGeom prst="straightConnector1">
            <a:avLst/>
          </a:prstGeom>
          <a:ln w="1587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3665337" y="4387296"/>
            <a:ext cx="2898208" cy="1950687"/>
            <a:chOff x="3665337" y="4387296"/>
            <a:chExt cx="2898208" cy="1950687"/>
          </a:xfrm>
        </p:grpSpPr>
        <p:cxnSp>
          <p:nvCxnSpPr>
            <p:cNvPr id="18" name="Straight Arrow Connector 17"/>
            <p:cNvCxnSpPr/>
            <p:nvPr/>
          </p:nvCxnSpPr>
          <p:spPr>
            <a:xfrm flipH="1" flipV="1">
              <a:off x="3665337" y="5529487"/>
              <a:ext cx="1821063" cy="808496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486400" y="5195791"/>
              <a:ext cx="1077145" cy="1142191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3665337" y="4387296"/>
              <a:ext cx="1077145" cy="1142191"/>
            </a:xfrm>
            <a:prstGeom prst="lin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1423016">
              <a:off x="3671168" y="5715903"/>
              <a:ext cx="214262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Minimum required length for retraction</a:t>
              </a:r>
              <a:endParaRPr lang="en-US" sz="16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9221" y="1297982"/>
            <a:ext cx="8879063" cy="5194893"/>
            <a:chOff x="109221" y="1297982"/>
            <a:chExt cx="8879063" cy="5194893"/>
          </a:xfrm>
        </p:grpSpPr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09221" y="1297982"/>
              <a:ext cx="8879063" cy="50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Rectangle 30"/>
            <p:cNvSpPr/>
            <p:nvPr/>
          </p:nvSpPr>
          <p:spPr>
            <a:xfrm>
              <a:off x="4448015" y="6075336"/>
              <a:ext cx="1038386" cy="4175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animBg="1"/>
      <p:bldP spid="13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mechanism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39" y="1208689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739" y="1208689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239505" y="1415534"/>
            <a:ext cx="3301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Limited space for foil rotation 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847400" y="1784866"/>
            <a:ext cx="755597" cy="896341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239505" y="1784866"/>
            <a:ext cx="1607897" cy="239967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85585" y="1600200"/>
            <a:ext cx="15747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Possibility for </a:t>
            </a:r>
            <a:br>
              <a:rPr lang="en-US" dirty="0" smtClean="0"/>
            </a:br>
            <a:r>
              <a:rPr lang="en-US" dirty="0" smtClean="0"/>
              <a:t>‘in situ’</a:t>
            </a:r>
            <a:br>
              <a:rPr lang="en-US" dirty="0" smtClean="0"/>
            </a:br>
            <a:r>
              <a:rPr lang="en-US" dirty="0" smtClean="0"/>
              <a:t>foil changing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300655" y="2558846"/>
            <a:ext cx="362842" cy="896341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641134" y="4010153"/>
            <a:ext cx="1510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Valve Closed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5226269" y="2963917"/>
            <a:ext cx="959476" cy="104623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739" y="1208689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5785244" y="3409988"/>
            <a:ext cx="19030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Avoid interference with BTV screens. 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6780508" y="2558846"/>
            <a:ext cx="185980" cy="851142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430370" y="4974956"/>
            <a:ext cx="1510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Valve open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 flipV="1">
            <a:off x="5300775" y="3192239"/>
            <a:ext cx="884970" cy="188345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28" grpId="0" build="p"/>
      <p:bldP spid="32" grpId="0" build="p"/>
      <p:bldP spid="36" grpId="0" uiExpand="1" build="allAtOnce" animBg="1"/>
      <p:bldP spid="4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carrier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951" y="1086163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951" y="1086163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478262" y="900185"/>
            <a:ext cx="2044310" cy="271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27873" y="3212747"/>
            <a:ext cx="300667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Foil support band from NEC</a:t>
            </a:r>
            <a:r>
              <a:rPr lang="en-US" baseline="30000" dirty="0" smtClean="0"/>
              <a:t>*</a:t>
            </a:r>
            <a:r>
              <a:rPr lang="en-US" dirty="0" smtClean="0"/>
              <a:t> Foil/Target Changer Model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59884" y="3533614"/>
            <a:ext cx="472252" cy="32546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6126163"/>
            <a:ext cx="4541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* National Electrostatics Corp.</a:t>
            </a:r>
          </a:p>
          <a:p>
            <a:r>
              <a:rPr lang="en-US" sz="900" dirty="0" smtClean="0"/>
              <a:t>7540 Graber Rd., P.O. Box 620310, Middleton, WI 53562-0310 USA</a:t>
            </a:r>
            <a:endParaRPr lang="en-US" sz="900" baseline="30000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4168" y="274638"/>
            <a:ext cx="2415846" cy="197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6881649" y="2249889"/>
            <a:ext cx="22623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Magnetic rotary vacuum </a:t>
            </a:r>
            <a:r>
              <a:rPr lang="en-US" dirty="0" err="1" smtClean="0"/>
              <a:t>feedthrough</a:t>
            </a:r>
            <a:r>
              <a:rPr lang="en-US" baseline="30000" dirty="0" smtClean="0"/>
              <a:t>*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6563544" y="2479729"/>
            <a:ext cx="566080" cy="93326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134543" y="1600200"/>
            <a:ext cx="2537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VSS25 </a:t>
            </a:r>
            <a:r>
              <a:rPr lang="en-US" dirty="0" err="1" smtClean="0"/>
              <a:t>Phytron</a:t>
            </a:r>
            <a:endParaRPr lang="en-US" dirty="0" smtClean="0"/>
          </a:p>
          <a:p>
            <a:r>
              <a:rPr lang="en-US" dirty="0" smtClean="0"/>
              <a:t>stepping motor</a:t>
            </a:r>
          </a:p>
          <a:p>
            <a:endParaRPr lang="en-US" dirty="0" smtClean="0"/>
          </a:p>
          <a:p>
            <a:r>
              <a:rPr lang="en-US" dirty="0" smtClean="0"/>
              <a:t>90° angle worm gearbox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827722" y="1417641"/>
            <a:ext cx="751668" cy="473153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4868188" y="1787420"/>
            <a:ext cx="844658" cy="588935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478650" y="5281503"/>
            <a:ext cx="366535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Foil frame with bracket for </a:t>
            </a:r>
          </a:p>
          <a:p>
            <a:pPr algn="ctr"/>
            <a:r>
              <a:rPr lang="en-US" dirty="0" smtClean="0"/>
              <a:t>micro-switch foil position indexation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 flipH="1" flipV="1">
            <a:off x="6237234" y="4201510"/>
            <a:ext cx="366934" cy="1079993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201119" y="5479832"/>
            <a:ext cx="408939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Foil fitting on frame</a:t>
            </a:r>
            <a:br>
              <a:rPr lang="en-US" dirty="0" smtClean="0"/>
            </a:br>
            <a:r>
              <a:rPr lang="en-US" dirty="0" smtClean="0"/>
              <a:t>(manipulation, gluing, storage, transport ) 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619932" y="5281506"/>
            <a:ext cx="581187" cy="521492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" descr="C:\Documents and Settings\wetering\Local Settings\Temporary Internet Files\Content.IE5\WVKSKI43\MM900283551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55254" y="5281503"/>
            <a:ext cx="571500" cy="542925"/>
          </a:xfrm>
          <a:prstGeom prst="rect">
            <a:avLst/>
          </a:prstGeom>
          <a:noFill/>
        </p:spPr>
      </p:pic>
      <p:sp>
        <p:nvSpPr>
          <p:cNvPr id="60" name="TextBox 59"/>
          <p:cNvSpPr txBox="1"/>
          <p:nvPr/>
        </p:nvSpPr>
        <p:spPr>
          <a:xfrm>
            <a:off x="7132531" y="3281807"/>
            <a:ext cx="201147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Types of foils:</a:t>
            </a:r>
          </a:p>
          <a:p>
            <a:r>
              <a:rPr lang="en-GB" dirty="0" smtClean="0"/>
              <a:t>- ACF-200 Carbon</a:t>
            </a:r>
          </a:p>
          <a:p>
            <a:r>
              <a:rPr lang="en-GB" dirty="0" smtClean="0"/>
              <a:t>- </a:t>
            </a:r>
            <a:r>
              <a:rPr lang="en-GB" dirty="0" err="1" smtClean="0"/>
              <a:t>MicroMatter</a:t>
            </a:r>
            <a:r>
              <a:rPr lang="en-GB" dirty="0" smtClean="0"/>
              <a:t> DLC</a:t>
            </a:r>
          </a:p>
          <a:p>
            <a:r>
              <a:rPr lang="en-GB" dirty="0" smtClean="0"/>
              <a:t>- ?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6703017" y="3533614"/>
            <a:ext cx="429514" cy="47269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" descr="C:\Documents and Settings\wetering\Local Settings\Temporary Internet Files\Content.IE5\WVKSKI43\MM900283551[1]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2915" y="4201510"/>
            <a:ext cx="571500" cy="54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  <p:bldP spid="20" grpId="0" build="allAtOnce"/>
      <p:bldP spid="22" grpId="0" build="allAtOnce" animBg="1"/>
      <p:bldP spid="27" grpId="0" build="allAtOnce"/>
      <p:bldP spid="45" grpId="0" build="allAtOnce" animBg="1"/>
      <p:bldP spid="49" grpId="0" build="allAtOnce" animBg="1"/>
      <p:bldP spid="60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positioning control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308235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flipH="1">
            <a:off x="4881967" y="1991533"/>
            <a:ext cx="3084162" cy="286719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21294195">
            <a:off x="4783491" y="1309364"/>
            <a:ext cx="3225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Horizontal movement:</a:t>
            </a:r>
          </a:p>
          <a:p>
            <a:pPr algn="ctr"/>
            <a:r>
              <a:rPr lang="en-US" sz="1600" dirty="0" smtClean="0"/>
              <a:t>260mm stroke, </a:t>
            </a:r>
            <a:r>
              <a:rPr lang="en-GB" sz="1600" dirty="0" smtClean="0">
                <a:sym typeface="Symbol"/>
              </a:rPr>
              <a:t></a:t>
            </a:r>
            <a:r>
              <a:rPr lang="en-GB" sz="1600" dirty="0" smtClean="0"/>
              <a:t>8mm rough injection adjustment</a:t>
            </a:r>
            <a:endParaRPr lang="en-US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232115" y="4757980"/>
            <a:ext cx="813661" cy="73881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1279837">
            <a:off x="599465" y="4806976"/>
            <a:ext cx="22996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Horizontal movement: 90mm stroke, </a:t>
            </a:r>
            <a:r>
              <a:rPr lang="en-GB" sz="1600" dirty="0" smtClean="0">
                <a:sym typeface="Symbol"/>
              </a:rPr>
              <a:t></a:t>
            </a:r>
            <a:r>
              <a:rPr lang="en-GB" sz="1600" dirty="0" smtClean="0"/>
              <a:t>2 mm fine adjustment, speed ~1mm/sec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964976" y="5936674"/>
            <a:ext cx="213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4-10 foils / carrier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3336595" y="4162598"/>
            <a:ext cx="450478" cy="171222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85979" y="1290233"/>
            <a:ext cx="4525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Radiation </a:t>
            </a:r>
            <a:r>
              <a:rPr lang="en-US" sz="1600" dirty="0" smtClean="0"/>
              <a:t>hard</a:t>
            </a:r>
            <a:r>
              <a:rPr lang="en-US" dirty="0" smtClean="0"/>
              <a:t> VSS25 </a:t>
            </a:r>
            <a:r>
              <a:rPr lang="en-US" dirty="0" err="1" smtClean="0"/>
              <a:t>Phytron</a:t>
            </a:r>
            <a:r>
              <a:rPr lang="en-US" dirty="0" smtClean="0"/>
              <a:t> stepping motor</a:t>
            </a:r>
          </a:p>
          <a:p>
            <a:pPr algn="ctr"/>
            <a:r>
              <a:rPr lang="en-US" dirty="0" smtClean="0"/>
              <a:t>0.45° step size, ~1160 steps/foil change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525864" y="1960536"/>
            <a:ext cx="635431" cy="20147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0" y="2357881"/>
            <a:ext cx="24332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Radiation hard </a:t>
            </a:r>
            <a:r>
              <a:rPr lang="en-US" dirty="0" err="1" smtClean="0"/>
              <a:t>Yaskawa</a:t>
            </a:r>
            <a:r>
              <a:rPr lang="en-US" dirty="0" smtClean="0"/>
              <a:t> JKPM-9ZFG DC servo motor with reduction gear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635071" y="3324387"/>
            <a:ext cx="340963" cy="263471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0"/>
      <p:bldP spid="36" grpId="0"/>
      <p:bldP spid="39" grpId="0" build="allAtOnce"/>
      <p:bldP spid="48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823" y="1521861"/>
            <a:ext cx="6596062" cy="3348037"/>
          </a:xfrm>
          <a:prstGeom prst="rect">
            <a:avLst/>
          </a:prstGeom>
          <a:noFill/>
          <a:ln w="63500">
            <a:noFill/>
            <a:miter lim="800000"/>
            <a:headEnd/>
            <a:tailEnd/>
          </a:ln>
        </p:spPr>
      </p:pic>
      <p:cxnSp>
        <p:nvCxnSpPr>
          <p:cNvPr id="8" name="Straight Arrow Connector 16"/>
          <p:cNvCxnSpPr>
            <a:cxnSpLocks noChangeShapeType="1"/>
          </p:cNvCxnSpPr>
          <p:nvPr/>
        </p:nvCxnSpPr>
        <p:spPr bwMode="auto">
          <a:xfrm flipV="1">
            <a:off x="2506317" y="3567320"/>
            <a:ext cx="815009" cy="477078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096773" y="1602270"/>
            <a:ext cx="2362200" cy="5238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u="none" dirty="0"/>
              <a:t>NEC FS6 foil changer used in </a:t>
            </a:r>
            <a:r>
              <a:rPr lang="en-US" sz="1400" u="none" dirty="0" err="1"/>
              <a:t>Pelletron</a:t>
            </a:r>
            <a:r>
              <a:rPr lang="en-US" sz="1400" u="none" baseline="30000" dirty="0"/>
              <a:t>®</a:t>
            </a:r>
            <a:r>
              <a:rPr lang="en-US" sz="1400" u="none" dirty="0"/>
              <a:t> Systems</a:t>
            </a:r>
          </a:p>
        </p:txBody>
      </p:sp>
      <p:cxnSp>
        <p:nvCxnSpPr>
          <p:cNvPr id="10" name="Straight Arrow Connector 16"/>
          <p:cNvCxnSpPr>
            <a:cxnSpLocks noChangeShapeType="1"/>
          </p:cNvCxnSpPr>
          <p:nvPr/>
        </p:nvCxnSpPr>
        <p:spPr bwMode="auto">
          <a:xfrm rot="5400000" flipH="1" flipV="1">
            <a:off x="4861891" y="3222763"/>
            <a:ext cx="1007166" cy="304800"/>
          </a:xfrm>
          <a:prstGeom prst="straightConnector1">
            <a:avLst/>
          </a:prstGeom>
          <a:noFill/>
          <a:ln w="63500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4515058" y="3881645"/>
            <a:ext cx="2217737" cy="52228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 u="none" dirty="0"/>
              <a:t>316 SST belt with riveted foil holder attachments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503777" y="3999603"/>
            <a:ext cx="1851025" cy="73818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400" u="none" dirty="0"/>
              <a:t>Simulating vacuum chamber walls and DN100 flanges</a:t>
            </a:r>
            <a:endParaRPr lang="en-US" sz="1400" u="none" dirty="0"/>
          </a:p>
        </p:txBody>
      </p:sp>
      <p:pic>
        <p:nvPicPr>
          <p:cNvPr id="18" name="Picture 3" descr="T:\WETERINGS\PSB\Stripping Foil\Prototype\P1020375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4358" y="5022795"/>
            <a:ext cx="2414642" cy="1366577"/>
          </a:xfrm>
          <a:prstGeom prst="rect">
            <a:avLst/>
          </a:prstGeom>
          <a:noFill/>
        </p:spPr>
      </p:pic>
      <p:pic>
        <p:nvPicPr>
          <p:cNvPr id="19" name="Picture 4" descr="T:\WETERINGS\PSB\Stripping Foil\Prototype\P1020380.JP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2708" y="5003052"/>
            <a:ext cx="2363492" cy="133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3588" y="0"/>
            <a:ext cx="6995120" cy="1143000"/>
          </a:xfrm>
        </p:spPr>
        <p:txBody>
          <a:bodyPr/>
          <a:lstStyle/>
          <a:p>
            <a:r>
              <a:rPr lang="en-US" dirty="0" smtClean="0"/>
              <a:t>Space limitation - 1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11266" name="Picture 2" descr="\\cern.ch\dfs\Users\w\wetering\Public\review\BISMH2010_1.JPG"/>
          <p:cNvPicPr>
            <a:picLocks noChangeAspect="1" noChangeArrowheads="1"/>
          </p:cNvPicPr>
          <p:nvPr/>
        </p:nvPicPr>
        <p:blipFill>
          <a:blip r:embed="rId2" cstate="print"/>
          <a:srcRect l="1203" t="3396" r="3679"/>
          <a:stretch>
            <a:fillRect/>
          </a:stretch>
        </p:blipFill>
        <p:spPr bwMode="auto">
          <a:xfrm>
            <a:off x="0" y="1248374"/>
            <a:ext cx="9144000" cy="5142025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t="3587"/>
          <a:stretch>
            <a:fillRect/>
          </a:stretch>
        </p:blipFill>
        <p:spPr bwMode="auto">
          <a:xfrm>
            <a:off x="0" y="1248374"/>
            <a:ext cx="9144000" cy="521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563544" y="2216258"/>
            <a:ext cx="2270489" cy="646331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Blocking of the passage acceptable ?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5" descr="C:\Documents and Settings\wetering\Local Settings\Temporary Internet Files\Content.IE5\WVKSKI43\MM90028355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7208" y="1944795"/>
            <a:ext cx="571500" cy="542925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/>
          <p:nvPr/>
        </p:nvCxnSpPr>
        <p:spPr>
          <a:xfrm>
            <a:off x="5850610" y="3642102"/>
            <a:ext cx="31771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30144" y="3642102"/>
            <a:ext cx="1060331" cy="7749"/>
          </a:xfrm>
          <a:prstGeom prst="line">
            <a:avLst/>
          </a:prstGeom>
          <a:ln w="38100">
            <a:solidFill>
              <a:srgbClr val="FF0000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424048" y="3649851"/>
            <a:ext cx="132510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751092" y="3195399"/>
            <a:ext cx="880244" cy="369332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~20 cm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98543" y="1372914"/>
            <a:ext cx="18442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Present Situation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898543" y="1372914"/>
            <a:ext cx="18442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Future Situation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  <p:bldP spid="27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limitation - 2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14" y="1460714"/>
            <a:ext cx="8879063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>
          <a:xfrm>
            <a:off x="116237" y="4378271"/>
            <a:ext cx="2580468" cy="2123268"/>
          </a:xfrm>
          <a:custGeom>
            <a:avLst/>
            <a:gdLst>
              <a:gd name="connsiteX0" fmla="*/ 7749 w 2580468"/>
              <a:gd name="connsiteY0" fmla="*/ 0 h 2123268"/>
              <a:gd name="connsiteX1" fmla="*/ 1782305 w 2580468"/>
              <a:gd name="connsiteY1" fmla="*/ 38746 h 2123268"/>
              <a:gd name="connsiteX2" fmla="*/ 2580468 w 2580468"/>
              <a:gd name="connsiteY2" fmla="*/ 2123268 h 2123268"/>
              <a:gd name="connsiteX3" fmla="*/ 0 w 2580468"/>
              <a:gd name="connsiteY3" fmla="*/ 2123268 h 2123268"/>
              <a:gd name="connsiteX4" fmla="*/ 7749 w 2580468"/>
              <a:gd name="connsiteY4" fmla="*/ 0 h 2123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0468" h="2123268">
                <a:moveTo>
                  <a:pt x="7749" y="0"/>
                </a:moveTo>
                <a:lnTo>
                  <a:pt x="1782305" y="38746"/>
                </a:lnTo>
                <a:lnTo>
                  <a:pt x="2580468" y="2123268"/>
                </a:lnTo>
                <a:lnTo>
                  <a:pt x="0" y="2123268"/>
                </a:lnTo>
                <a:lnTo>
                  <a:pt x="7749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8970" y="1697064"/>
            <a:ext cx="309191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Obstruction of the outside PSB passage.</a:t>
            </a:r>
          </a:p>
          <a:p>
            <a:pPr marL="271463" indent="-271463">
              <a:buFont typeface="Arial" pitchFamily="34" charset="0"/>
              <a:buChar char="•"/>
            </a:pPr>
            <a:endParaRPr lang="en-US" sz="800" dirty="0" smtClean="0"/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Limited space for removal of complete foil mechanism.</a:t>
            </a:r>
          </a:p>
          <a:p>
            <a:pPr marL="271463" indent="-271463"/>
            <a:endParaRPr lang="en-US" sz="800" dirty="0" smtClean="0"/>
          </a:p>
          <a:p>
            <a:pPr marL="271463" indent="-271463">
              <a:buFont typeface="Arial" pitchFamily="34" charset="0"/>
              <a:buChar char="•"/>
            </a:pPr>
            <a:r>
              <a:rPr lang="en-US" dirty="0" smtClean="0"/>
              <a:t>Possibility to remove part of the wall to be discussed.</a:t>
            </a:r>
          </a:p>
          <a:p>
            <a:pPr marL="271463" indent="-271463">
              <a:buFont typeface="Arial" pitchFamily="34" charset="0"/>
              <a:buChar char="•"/>
            </a:pPr>
            <a:endParaRPr lang="en-US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rot="20246963">
            <a:off x="1664353" y="4581055"/>
            <a:ext cx="31771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686962" y="4159161"/>
            <a:ext cx="1156672" cy="476213"/>
          </a:xfrm>
          <a:prstGeom prst="line">
            <a:avLst/>
          </a:prstGeom>
          <a:ln w="38100">
            <a:solidFill>
              <a:srgbClr val="FF0000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734882" y="4007667"/>
            <a:ext cx="506258" cy="1971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20246963">
            <a:off x="1840737" y="3973152"/>
            <a:ext cx="880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~20 cm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 flipH="1" flipV="1">
            <a:off x="2722075" y="4092166"/>
            <a:ext cx="126749" cy="32290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&amp; Outstanding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234" y="1294108"/>
            <a:ext cx="8826285" cy="5238428"/>
          </a:xfrm>
          <a:solidFill>
            <a:schemeClr val="tx2">
              <a:lumMod val="20000"/>
              <a:lumOff val="80000"/>
              <a:alpha val="39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en-US" sz="2300" dirty="0" smtClean="0"/>
              <a:t>Stripping foil mechanism with 4-10 foils, replacement of single foils or complete system to be studied (ALARA). </a:t>
            </a:r>
          </a:p>
          <a:p>
            <a:pPr lvl="0"/>
            <a:r>
              <a:rPr lang="en-US" sz="2300" dirty="0" smtClean="0"/>
              <a:t>How to recuperate damaged foils and debris inside the vacuum system.</a:t>
            </a:r>
          </a:p>
          <a:p>
            <a:pPr lvl="0"/>
            <a:r>
              <a:rPr lang="en-US" sz="2300" dirty="0" smtClean="0"/>
              <a:t>Vacuum isolation system foreseen, but will valve shock damage foils? (manual or automatic valve) </a:t>
            </a:r>
          </a:p>
          <a:p>
            <a:pPr lvl="0"/>
            <a:r>
              <a:rPr lang="en-US" sz="2300" dirty="0" smtClean="0"/>
              <a:t>Foil thickness &lt; 200 µg/cm2, handling and foil fitting issues to be studied.</a:t>
            </a:r>
          </a:p>
          <a:p>
            <a:pPr lvl="0"/>
            <a:r>
              <a:rPr lang="en-GB" sz="2300" dirty="0" smtClean="0"/>
              <a:t>Prototype with ACF</a:t>
            </a:r>
            <a:r>
              <a:rPr lang="en-GB" sz="2300" baseline="30000" dirty="0" smtClean="0"/>
              <a:t>© </a:t>
            </a:r>
            <a:r>
              <a:rPr lang="en-GB" sz="2300" dirty="0" smtClean="0"/>
              <a:t>and </a:t>
            </a:r>
            <a:r>
              <a:rPr lang="en-GB" sz="2300" dirty="0" err="1" smtClean="0"/>
              <a:t>MicroMatter</a:t>
            </a:r>
            <a:r>
              <a:rPr lang="en-GB" sz="2300" baseline="30000" dirty="0" smtClean="0"/>
              <a:t>©</a:t>
            </a:r>
            <a:r>
              <a:rPr lang="en-GB" sz="2300" dirty="0" smtClean="0"/>
              <a:t> DLC foils, other suggestions?</a:t>
            </a:r>
            <a:endParaRPr lang="en-US" sz="2300" dirty="0" smtClean="0"/>
          </a:p>
          <a:p>
            <a:pPr lvl="0"/>
            <a:r>
              <a:rPr lang="en-US" sz="2300" dirty="0" smtClean="0"/>
              <a:t>Guidance system to prevent bellows sagging to be studied.</a:t>
            </a:r>
          </a:p>
          <a:p>
            <a:pPr lvl="0"/>
            <a:r>
              <a:rPr lang="en-US" sz="2300" dirty="0" smtClean="0"/>
              <a:t>Space between equipment and concrete wall tight. </a:t>
            </a:r>
          </a:p>
          <a:p>
            <a:pPr lvl="0"/>
            <a:r>
              <a:rPr lang="en-US" sz="2300" dirty="0" smtClean="0"/>
              <a:t>Limited space for support structure (integration still to be studied).</a:t>
            </a:r>
          </a:p>
          <a:p>
            <a:pPr lvl="0"/>
            <a:r>
              <a:rPr lang="en-US" sz="2300" dirty="0" smtClean="0"/>
              <a:t>Influence BSW2-3 leak field on foil performance (see talk J. Borburgh).</a:t>
            </a:r>
            <a:endParaRPr lang="en-US" sz="23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Abstract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GB" dirty="0" smtClean="0"/>
              <a:t>The linac4 beam will be injected horizontally into the PSB by means of an H</a:t>
            </a:r>
            <a:r>
              <a:rPr lang="en-GB" baseline="30000" dirty="0" smtClean="0"/>
              <a:t>-</a:t>
            </a:r>
            <a:r>
              <a:rPr lang="en-GB" dirty="0" smtClean="0"/>
              <a:t> charge-exchange injection system using a graphite stripping foil to paint the beam into the required </a:t>
            </a:r>
            <a:r>
              <a:rPr lang="en-GB" dirty="0" err="1" smtClean="0"/>
              <a:t>emittance</a:t>
            </a:r>
            <a:r>
              <a:rPr lang="en-GB" dirty="0" smtClean="0"/>
              <a:t>.</a:t>
            </a:r>
          </a:p>
          <a:p>
            <a:pPr marL="0" indent="0" algn="just">
              <a:buNone/>
            </a:pPr>
            <a:r>
              <a:rPr lang="en-GB" dirty="0" smtClean="0"/>
              <a:t>This presentation will describe the hardware requirements and constraints, the performance specifications of the stripping foil and the conceptual design of the foil exchange unit and motorisation.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44678"/>
            <a:ext cx="8229600" cy="31814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Thank you for your attention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301" y="1367554"/>
            <a:ext cx="8747489" cy="5143172"/>
          </a:xfr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Requirements</a:t>
            </a:r>
          </a:p>
          <a:p>
            <a:r>
              <a:rPr lang="en-GB" dirty="0" smtClean="0"/>
              <a:t>Constraints</a:t>
            </a:r>
          </a:p>
          <a:p>
            <a:r>
              <a:rPr lang="en-GB" dirty="0" smtClean="0"/>
              <a:t>Stripping foil specifications</a:t>
            </a:r>
          </a:p>
          <a:p>
            <a:pPr lvl="1"/>
            <a:r>
              <a:rPr lang="en-GB" dirty="0" smtClean="0"/>
              <a:t>Stripping efficiency</a:t>
            </a:r>
          </a:p>
          <a:p>
            <a:pPr lvl="1"/>
            <a:r>
              <a:rPr lang="en-GB" dirty="0" smtClean="0"/>
              <a:t>Beam losses</a:t>
            </a:r>
          </a:p>
          <a:p>
            <a:pPr lvl="1"/>
            <a:r>
              <a:rPr lang="en-GB" dirty="0" err="1" smtClean="0"/>
              <a:t>Emittance</a:t>
            </a:r>
            <a:r>
              <a:rPr lang="en-GB" dirty="0" smtClean="0"/>
              <a:t> growth</a:t>
            </a:r>
          </a:p>
          <a:p>
            <a:r>
              <a:rPr lang="en-GB" dirty="0" smtClean="0"/>
              <a:t>Conceptual design</a:t>
            </a:r>
          </a:p>
          <a:p>
            <a:r>
              <a:rPr lang="en-GB" dirty="0" smtClean="0"/>
              <a:t>Motorisation</a:t>
            </a:r>
          </a:p>
          <a:p>
            <a:r>
              <a:rPr lang="en-GB" dirty="0" smtClean="0"/>
              <a:t>Outstanding issues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117" y="1375645"/>
            <a:ext cx="8778371" cy="5040000"/>
          </a:xfrm>
          <a:solidFill>
            <a:schemeClr val="tx2">
              <a:lumMod val="20000"/>
              <a:lumOff val="80000"/>
              <a:alpha val="40000"/>
            </a:schemeClr>
          </a:solidFill>
        </p:spPr>
        <p:txBody>
          <a:bodyPr>
            <a:normAutofit fontScale="55000" lnSpcReduction="20000"/>
          </a:bodyPr>
          <a:lstStyle/>
          <a:p>
            <a:r>
              <a:rPr lang="en-GB" b="1" i="1" u="sng" dirty="0" smtClean="0"/>
              <a:t>Number of foils</a:t>
            </a:r>
            <a:endParaRPr lang="en-US" b="1" dirty="0" smtClean="0"/>
          </a:p>
          <a:p>
            <a:pPr lvl="1"/>
            <a:r>
              <a:rPr lang="en-GB" dirty="0" smtClean="0"/>
              <a:t>The foil lifetime is expected to be dominated by mechanical effects or by accidents. </a:t>
            </a:r>
          </a:p>
          <a:p>
            <a:pPr lvl="1"/>
            <a:r>
              <a:rPr lang="en-GB" dirty="0" smtClean="0"/>
              <a:t>A </a:t>
            </a:r>
            <a:r>
              <a:rPr lang="en-GB" u="sng" dirty="0" smtClean="0"/>
              <a:t>minimum of 4 foils</a:t>
            </a:r>
            <a:r>
              <a:rPr lang="en-GB" dirty="0" smtClean="0"/>
              <a:t> per ring, and per type, should be available in the exchange unit.</a:t>
            </a:r>
            <a:endParaRPr lang="en-US" dirty="0" smtClean="0"/>
          </a:p>
          <a:p>
            <a:endParaRPr lang="en-US" sz="1500" i="1" u="sng" dirty="0" smtClean="0"/>
          </a:p>
          <a:p>
            <a:r>
              <a:rPr lang="en-GB" b="1" i="1" u="sng" dirty="0" smtClean="0"/>
              <a:t>Positioning and adjustment</a:t>
            </a:r>
            <a:endParaRPr lang="en-US" b="1" dirty="0" smtClean="0"/>
          </a:p>
          <a:p>
            <a:pPr lvl="1"/>
            <a:r>
              <a:rPr lang="en-GB" u="sng" dirty="0" smtClean="0"/>
              <a:t>Horizontal movement of </a:t>
            </a:r>
            <a:r>
              <a:rPr lang="en-GB" u="sng" dirty="0" smtClean="0">
                <a:sym typeface="Symbol"/>
              </a:rPr>
              <a:t></a:t>
            </a:r>
            <a:r>
              <a:rPr lang="en-GB" u="sng" dirty="0" smtClean="0"/>
              <a:t>8 mm</a:t>
            </a:r>
            <a:r>
              <a:rPr lang="en-GB" dirty="0" smtClean="0"/>
              <a:t> will be needed for injection adjustment. </a:t>
            </a:r>
          </a:p>
          <a:p>
            <a:pPr lvl="1"/>
            <a:r>
              <a:rPr lang="en-GB" u="sng" dirty="0" smtClean="0"/>
              <a:t>No vertical adjustment</a:t>
            </a:r>
            <a:r>
              <a:rPr lang="en-GB" dirty="0" smtClean="0"/>
              <a:t> necessary, the foil should cover the total vertical acceptance of the PSB.</a:t>
            </a:r>
          </a:p>
          <a:p>
            <a:pPr lvl="1"/>
            <a:r>
              <a:rPr lang="en-GB" dirty="0" smtClean="0"/>
              <a:t>The </a:t>
            </a:r>
            <a:r>
              <a:rPr lang="en-GB" u="sng" dirty="0" smtClean="0"/>
              <a:t>foil position </a:t>
            </a:r>
            <a:r>
              <a:rPr lang="en-GB" dirty="0" smtClean="0"/>
              <a:t>known and adjustable at the level of ±0.1 mm.</a:t>
            </a:r>
            <a:endParaRPr lang="en-US" dirty="0" smtClean="0"/>
          </a:p>
          <a:p>
            <a:endParaRPr lang="en-GB" sz="1500" i="1" u="sng" dirty="0" smtClean="0"/>
          </a:p>
          <a:p>
            <a:r>
              <a:rPr lang="en-GB" b="1" i="1" u="sng" dirty="0" smtClean="0"/>
              <a:t>Alignment</a:t>
            </a:r>
            <a:endParaRPr lang="en-US" b="1" dirty="0" smtClean="0"/>
          </a:p>
          <a:p>
            <a:pPr lvl="1"/>
            <a:r>
              <a:rPr lang="en-GB" dirty="0" smtClean="0"/>
              <a:t>Mechanism aligned with </a:t>
            </a:r>
            <a:r>
              <a:rPr lang="en-GB" u="sng" dirty="0" smtClean="0"/>
              <a:t>±0.5mm precision</a:t>
            </a:r>
            <a:r>
              <a:rPr lang="en-GB" dirty="0" smtClean="0"/>
              <a:t>, including manufacture and assembly tolerances .</a:t>
            </a:r>
          </a:p>
          <a:p>
            <a:endParaRPr lang="en-GB" sz="1500" i="1" u="sng" dirty="0" smtClean="0"/>
          </a:p>
          <a:p>
            <a:r>
              <a:rPr lang="en-GB" b="1" i="1" u="sng" dirty="0" smtClean="0"/>
              <a:t>Vacuum</a:t>
            </a:r>
            <a:r>
              <a:rPr lang="en-GB" b="1" u="sng" dirty="0" smtClean="0"/>
              <a:t> </a:t>
            </a:r>
            <a:r>
              <a:rPr lang="en-GB" b="1" i="1" u="sng" dirty="0" smtClean="0"/>
              <a:t>isolation</a:t>
            </a:r>
            <a:endParaRPr lang="en-US" b="1" i="1" dirty="0" smtClean="0"/>
          </a:p>
          <a:p>
            <a:pPr lvl="1"/>
            <a:r>
              <a:rPr lang="en-GB" dirty="0" smtClean="0"/>
              <a:t>Possibility to isolate foils from PSB vacuum to avoid foil damage due to differential pressure. </a:t>
            </a:r>
          </a:p>
          <a:p>
            <a:pPr lvl="1"/>
            <a:r>
              <a:rPr lang="en-GB" dirty="0" smtClean="0"/>
              <a:t>Interlock to avoid venting of the PSB vacuum system before isolation of foil exchange unit.</a:t>
            </a:r>
          </a:p>
          <a:p>
            <a:endParaRPr lang="en-GB" sz="1500" i="1" u="sng" dirty="0" smtClean="0"/>
          </a:p>
          <a:p>
            <a:r>
              <a:rPr lang="en-GB" b="1" i="1" u="sng" dirty="0" smtClean="0"/>
              <a:t>Radiation considerations</a:t>
            </a:r>
            <a:endParaRPr lang="en-US" b="1" i="1" dirty="0" smtClean="0"/>
          </a:p>
          <a:p>
            <a:pPr lvl="1"/>
            <a:r>
              <a:rPr lang="en-GB" dirty="0" smtClean="0"/>
              <a:t>Reduced radiation exposure of personnel during replacement, repair or maintenance (ALARA).</a:t>
            </a:r>
          </a:p>
          <a:p>
            <a:pPr lvl="1"/>
            <a:r>
              <a:rPr lang="en-GB" dirty="0" smtClean="0"/>
              <a:t>Remove complete systems without dismantling and replaced by spare assembly. </a:t>
            </a:r>
            <a:endParaRPr lang="en-US" dirty="0" smtClean="0"/>
          </a:p>
          <a:p>
            <a:endParaRPr lang="en-GB" sz="1500" i="1" u="sng" dirty="0" smtClean="0"/>
          </a:p>
          <a:p>
            <a:r>
              <a:rPr lang="en-GB" b="1" i="1" u="sng" dirty="0" smtClean="0"/>
              <a:t>Foil recuperation</a:t>
            </a:r>
            <a:endParaRPr lang="en-US" b="1" i="1" dirty="0" smtClean="0"/>
          </a:p>
          <a:p>
            <a:pPr lvl="1"/>
            <a:r>
              <a:rPr lang="en-GB" dirty="0" smtClean="0"/>
              <a:t>Foil dust-debris recuperation system for activated foils that break or disintegrate during operation or maintenance (inhalation or pollution inside vacuum).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3077" name="Picture 5" descr="C:\Documents and Settings\wetering\Local Settings\Temporary Internet Files\Content.IE5\WVKSKI43\MM900283551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157192"/>
            <a:ext cx="571500" cy="542925"/>
          </a:xfrm>
          <a:prstGeom prst="rect">
            <a:avLst/>
          </a:prstGeom>
          <a:noFill/>
        </p:spPr>
      </p:pic>
      <p:pic>
        <p:nvPicPr>
          <p:cNvPr id="11" name="Picture 5" descr="C:\Documents and Settings\wetering\Local Settings\Temporary Internet Files\Content.IE5\WVKSKI43\MM900283551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6021288"/>
            <a:ext cx="571500" cy="54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25144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4098" name="Picture 2" descr="\\cern.ch\dfs\Users\w\wetering\Public\review\chicane.emf"/>
          <p:cNvPicPr>
            <a:picLocks noChangeAspect="1" noChangeArrowheads="1"/>
          </p:cNvPicPr>
          <p:nvPr/>
        </p:nvPicPr>
        <p:blipFill>
          <a:blip r:embed="rId2" cstate="print"/>
          <a:srcRect l="7086" t="3831" r="6707" b="4231"/>
          <a:stretch>
            <a:fillRect/>
          </a:stretch>
        </p:blipFill>
        <p:spPr bwMode="auto">
          <a:xfrm>
            <a:off x="899592" y="1412776"/>
            <a:ext cx="7632848" cy="5018859"/>
          </a:xfrm>
          <a:prstGeom prst="rect">
            <a:avLst/>
          </a:prstGeom>
          <a:noFill/>
        </p:spPr>
      </p:pic>
      <p:cxnSp>
        <p:nvCxnSpPr>
          <p:cNvPr id="12" name="Straight Connector 11"/>
          <p:cNvCxnSpPr/>
          <p:nvPr/>
        </p:nvCxnSpPr>
        <p:spPr>
          <a:xfrm>
            <a:off x="4581525" y="4941168"/>
            <a:ext cx="0" cy="7850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958234" y="5174457"/>
            <a:ext cx="1910" cy="544512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957763" y="4945931"/>
            <a:ext cx="0" cy="7850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77234" y="5174457"/>
            <a:ext cx="1910" cy="544512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12690" y="5284471"/>
            <a:ext cx="9182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148mm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4955852" y="5661248"/>
            <a:ext cx="1080119" cy="0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139952" y="5661248"/>
            <a:ext cx="432049" cy="0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572000" y="5661248"/>
            <a:ext cx="504056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3154680" y="4907280"/>
            <a:ext cx="3215640" cy="1097280"/>
          </a:xfrm>
          <a:prstGeom prst="ellipse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504873" cy="48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8507413" cy="482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556792"/>
            <a:ext cx="8504874" cy="48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4661694" y="2019300"/>
            <a:ext cx="794" cy="45402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405314" y="2107406"/>
            <a:ext cx="135" cy="338614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431994">
            <a:off x="4687212" y="1635858"/>
            <a:ext cx="9182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148mm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rot="20546606" flipH="1">
            <a:off x="4642295" y="1950737"/>
            <a:ext cx="933747" cy="6127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20546606">
            <a:off x="3993272" y="2242553"/>
            <a:ext cx="432049" cy="0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4401012" y="2093119"/>
            <a:ext cx="285288" cy="91874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4857750" y="4036355"/>
            <a:ext cx="4114800" cy="2613662"/>
            <a:chOff x="4672013" y="4060167"/>
            <a:chExt cx="4114800" cy="2613662"/>
          </a:xfrm>
        </p:grpSpPr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l="13285" t="12636" r="15074" b="9553"/>
            <a:stretch>
              <a:fillRect/>
            </a:stretch>
          </p:blipFill>
          <p:spPr bwMode="auto">
            <a:xfrm>
              <a:off x="4672013" y="4060167"/>
              <a:ext cx="4114800" cy="2442930"/>
            </a:xfrm>
            <a:prstGeom prst="rect">
              <a:avLst/>
            </a:prstGeom>
            <a:noFill/>
            <a:ln w="60325">
              <a:solidFill>
                <a:schemeClr val="bg1"/>
              </a:solidFill>
              <a:miter lim="800000"/>
              <a:headEnd/>
              <a:tailEnd/>
            </a:ln>
          </p:spPr>
        </p:pic>
        <p:sp>
          <p:nvSpPr>
            <p:cNvPr id="41" name="TextBox 40"/>
            <p:cNvSpPr txBox="1"/>
            <p:nvPr/>
          </p:nvSpPr>
          <p:spPr>
            <a:xfrm>
              <a:off x="6017913" y="6176255"/>
              <a:ext cx="1604493" cy="497574"/>
            </a:xfrm>
            <a:prstGeom prst="rect">
              <a:avLst/>
            </a:prstGeom>
            <a:noFill/>
            <a:ln w="6032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Top-View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75660" y="4373784"/>
              <a:ext cx="1589079" cy="497573"/>
            </a:xfrm>
            <a:prstGeom prst="rect">
              <a:avLst/>
            </a:prstGeom>
            <a:noFill/>
            <a:ln w="6032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~120mm</a:t>
              </a:r>
              <a:endParaRPr lang="en-US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46572" flipH="1">
              <a:off x="6965679" y="4773179"/>
              <a:ext cx="1306324" cy="825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46572">
              <a:off x="5887926" y="4765034"/>
              <a:ext cx="604443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6483393" y="4780865"/>
              <a:ext cx="508925" cy="11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457200" y="1542081"/>
            <a:ext cx="3130657" cy="4881579"/>
          </a:xfrm>
          <a:prstGeom prst="rect">
            <a:avLst/>
          </a:prstGeom>
          <a:solidFill>
            <a:schemeClr val="accent1">
              <a:lumMod val="75000"/>
              <a:alpha val="46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177800" marR="0" lvl="1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solidFill>
                    <a:schemeClr val="tx1"/>
                  </a:solidFill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Small vacuum tank shared with BI (Camera and BTV)</a:t>
            </a:r>
          </a:p>
          <a:p>
            <a:pPr marL="177800" marR="0" lvl="1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solidFill>
                    <a:schemeClr val="tx1"/>
                  </a:solidFill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Limited space between BSW magnets, Vacuum equipment and support structure</a:t>
            </a:r>
          </a:p>
          <a:p>
            <a:pPr marL="177800" marR="0" lvl="1" indent="-1778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noProof="0" dirty="0" smtClean="0">
                <a:ln>
                  <a:solidFill>
                    <a:schemeClr val="tx1"/>
                  </a:solidFill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Entrance area with concrete wall and outside passage PSB</a:t>
            </a:r>
            <a:endParaRPr kumimoji="0" lang="en-US" sz="2800" b="0" i="0" u="none" strike="noStrike" kern="1200" cap="none" spc="0" normalizeH="0" noProof="0" dirty="0">
              <a:ln>
                <a:solidFill>
                  <a:schemeClr val="tx1"/>
                </a:solidFill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uiExpand="1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specification - 1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12387" t="30119" r="11800" b="15955"/>
          <a:stretch>
            <a:fillRect/>
          </a:stretch>
        </p:blipFill>
        <p:spPr bwMode="auto">
          <a:xfrm>
            <a:off x="116236" y="1200150"/>
            <a:ext cx="5021451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 flipH="1" flipV="1">
            <a:off x="2217984" y="2133000"/>
            <a:ext cx="1440" cy="143389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30141" y="2138766"/>
            <a:ext cx="1686117" cy="272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68001" y="5805263"/>
            <a:ext cx="1103885" cy="4320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5191932" y="1343025"/>
            <a:ext cx="3723469" cy="5314950"/>
          </a:xfrm>
        </p:spPr>
        <p:txBody>
          <a:bodyPr/>
          <a:lstStyle/>
          <a:p>
            <a:pPr>
              <a:buNone/>
            </a:pPr>
            <a:r>
              <a:rPr lang="en-US" sz="1800" b="1" i="1" u="sng" dirty="0" smtClean="0"/>
              <a:t>Stripping Efficiency</a:t>
            </a:r>
          </a:p>
          <a:p>
            <a:pPr marL="180975" lvl="1" indent="0">
              <a:buNone/>
            </a:pPr>
            <a:r>
              <a:rPr lang="en-US" sz="1500" dirty="0" smtClean="0"/>
              <a:t>H</a:t>
            </a:r>
            <a:r>
              <a:rPr lang="en-US" sz="1500" baseline="30000" dirty="0" smtClean="0"/>
              <a:t>-</a:t>
            </a:r>
            <a:r>
              <a:rPr lang="en-US" sz="1500" dirty="0" smtClean="0"/>
              <a:t>, H</a:t>
            </a:r>
            <a:r>
              <a:rPr lang="en-US" sz="1500" baseline="30000" dirty="0" smtClean="0"/>
              <a:t>0</a:t>
            </a:r>
            <a:r>
              <a:rPr lang="en-US" sz="1500" dirty="0" smtClean="0"/>
              <a:t> and p</a:t>
            </a:r>
            <a:r>
              <a:rPr lang="en-US" sz="1500" baseline="30000" dirty="0" smtClean="0"/>
              <a:t>+</a:t>
            </a:r>
            <a:r>
              <a:rPr lang="en-US" sz="1500" dirty="0" smtClean="0"/>
              <a:t> yield as a function of stripping foil thickness.</a:t>
            </a:r>
          </a:p>
          <a:p>
            <a:pPr marL="361950" lvl="1" indent="-180975"/>
            <a:r>
              <a:rPr lang="en-US" sz="1600" i="1" dirty="0" smtClean="0"/>
              <a:t>Stripping efficiency of &gt; 99%</a:t>
            </a:r>
          </a:p>
          <a:p>
            <a:pPr marL="361950" lvl="1" indent="-180975"/>
            <a:r>
              <a:rPr lang="en-US" sz="1600" i="1" dirty="0" smtClean="0"/>
              <a:t>Foil thickness &lt; 150 µg/cm</a:t>
            </a:r>
            <a:r>
              <a:rPr lang="en-US" sz="1600" i="1" baseline="30000" dirty="0" smtClean="0"/>
              <a:t>2</a:t>
            </a:r>
          </a:p>
          <a:p>
            <a:pPr lvl="1"/>
            <a:endParaRPr lang="en-US" sz="1600" i="1" baseline="30000" dirty="0" smtClean="0"/>
          </a:p>
          <a:p>
            <a:pPr lvl="1"/>
            <a:endParaRPr lang="en-US" sz="1600" i="1" baseline="30000" dirty="0" smtClean="0"/>
          </a:p>
          <a:p>
            <a:pPr lvl="1"/>
            <a:endParaRPr lang="en-US" sz="1600" i="1" baseline="30000" dirty="0" smtClean="0"/>
          </a:p>
          <a:p>
            <a:pPr lvl="1"/>
            <a:endParaRPr lang="en-US" sz="1600" i="1" baseline="30000" dirty="0" smtClean="0"/>
          </a:p>
          <a:p>
            <a:pPr lvl="1"/>
            <a:endParaRPr lang="en-US" sz="1600" i="1" baseline="30000" dirty="0" smtClean="0"/>
          </a:p>
          <a:p>
            <a:pPr lvl="1"/>
            <a:endParaRPr lang="en-US" sz="1600" i="1" baseline="30000" dirty="0" smtClean="0"/>
          </a:p>
          <a:p>
            <a:pPr lvl="1"/>
            <a:endParaRPr lang="en-US" sz="1600" i="1" baseline="30000" dirty="0" smtClean="0"/>
          </a:p>
          <a:p>
            <a:pPr>
              <a:buNone/>
            </a:pPr>
            <a:r>
              <a:rPr lang="en-US" sz="1800" b="1" i="1" u="sng" dirty="0" smtClean="0"/>
              <a:t>Beam loss by nuclear scattering</a:t>
            </a:r>
          </a:p>
          <a:p>
            <a:pPr marL="180975" lvl="1" indent="0">
              <a:buNone/>
            </a:pPr>
            <a:r>
              <a:rPr lang="en-US" sz="1500" dirty="0" smtClean="0"/>
              <a:t>Beam loss through nuclear scattering as a function of stripping foil thickness, assuming 10 and 25 hits per proton on average, for zero and matched dispersion, respectively.</a:t>
            </a:r>
          </a:p>
          <a:p>
            <a:pPr marL="361950" lvl="1" indent="-180975"/>
            <a:r>
              <a:rPr lang="en-GB" sz="1600" i="1" dirty="0" smtClean="0"/>
              <a:t>Uncontrolled beam loss &lt; 10</a:t>
            </a:r>
            <a:r>
              <a:rPr lang="en-GB" sz="1600" i="1" baseline="30000" dirty="0" smtClean="0"/>
              <a:t>-4</a:t>
            </a:r>
            <a:r>
              <a:rPr lang="en-GB" sz="1600" i="1" dirty="0" smtClean="0"/>
              <a:t> level</a:t>
            </a:r>
          </a:p>
          <a:p>
            <a:pPr marL="361950" lvl="1" indent="-180975"/>
            <a:r>
              <a:rPr lang="en-GB" sz="1600" i="1" dirty="0" smtClean="0"/>
              <a:t>Foil thickness &lt; 250 µg/cm</a:t>
            </a:r>
            <a:r>
              <a:rPr lang="en-GB" sz="1600" i="1" baseline="30000" dirty="0" smtClean="0"/>
              <a:t>2</a:t>
            </a:r>
            <a:endParaRPr lang="en-GB" sz="1600" i="1" dirty="0" smtClean="0"/>
          </a:p>
          <a:p>
            <a:pPr lvl="1"/>
            <a:endParaRPr lang="en-US" sz="1500" dirty="0"/>
          </a:p>
        </p:txBody>
      </p: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3" cstate="print"/>
          <a:srcRect l="20019" t="49293" r="18927" b="13878"/>
          <a:stretch>
            <a:fillRect/>
          </a:stretch>
        </p:blipFill>
        <p:spPr bwMode="auto">
          <a:xfrm>
            <a:off x="161925" y="3838575"/>
            <a:ext cx="5043565" cy="259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9" name="Straight Connector 38"/>
          <p:cNvCxnSpPr/>
          <p:nvPr/>
        </p:nvCxnSpPr>
        <p:spPr>
          <a:xfrm flipV="1">
            <a:off x="3357063" y="5097412"/>
            <a:ext cx="583" cy="108278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524076" y="5095009"/>
            <a:ext cx="2836184" cy="452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08487" y="1270861"/>
            <a:ext cx="5176434" cy="2533972"/>
            <a:chOff x="116236" y="1325105"/>
            <a:chExt cx="5176434" cy="253397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850" t="5628"/>
            <a:stretch>
              <a:fillRect/>
            </a:stretch>
          </p:blipFill>
          <p:spPr bwMode="auto">
            <a:xfrm>
              <a:off x="116236" y="1325105"/>
              <a:ext cx="5176434" cy="2533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2" name="Straight Connector 11"/>
            <p:cNvCxnSpPr/>
            <p:nvPr/>
          </p:nvCxnSpPr>
          <p:spPr>
            <a:xfrm rot="16200000" flipV="1">
              <a:off x="2225031" y="3102482"/>
              <a:ext cx="888606" cy="143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>
              <a:off x="560905" y="2645147"/>
              <a:ext cx="2107711" cy="137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568866" y="3004916"/>
              <a:ext cx="2107711" cy="1375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Foil specification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237" y="3758339"/>
            <a:ext cx="8919275" cy="2859437"/>
          </a:xfrm>
        </p:spPr>
        <p:txBody>
          <a:bodyPr>
            <a:normAutofit fontScale="85000" lnSpcReduction="10000"/>
          </a:bodyPr>
          <a:lstStyle/>
          <a:p>
            <a:r>
              <a:rPr lang="en-GB" sz="1800" b="1" i="1" u="sng" dirty="0" smtClean="0"/>
              <a:t>Thickness</a:t>
            </a:r>
            <a:endParaRPr lang="en-US" sz="1800" b="1" i="1" u="sng" dirty="0" smtClean="0"/>
          </a:p>
          <a:p>
            <a:pPr lvl="1" indent="-385763">
              <a:buNone/>
            </a:pPr>
            <a:r>
              <a:rPr lang="en-GB" sz="1600" u="sng" dirty="0" smtClean="0"/>
              <a:t>Foil thickness of 200 </a:t>
            </a:r>
            <a:r>
              <a:rPr lang="en-GB" sz="1600" u="sng" dirty="0" err="1" smtClean="0"/>
              <a:t>μg</a:t>
            </a:r>
            <a:r>
              <a:rPr lang="en-GB" sz="1600" u="sng" dirty="0" smtClean="0"/>
              <a:t>/cm</a:t>
            </a:r>
            <a:r>
              <a:rPr lang="en-GB" sz="1600" u="sng" baseline="30000" dirty="0" smtClean="0"/>
              <a:t>2</a:t>
            </a:r>
            <a:r>
              <a:rPr lang="en-GB" sz="1600" dirty="0" smtClean="0"/>
              <a:t> (~1 </a:t>
            </a:r>
            <a:r>
              <a:rPr lang="en-GB" sz="1600" dirty="0" err="1" smtClean="0"/>
              <a:t>μm</a:t>
            </a:r>
            <a:r>
              <a:rPr lang="en-GB" sz="1600" dirty="0" smtClean="0"/>
              <a:t>) has been chosen.</a:t>
            </a:r>
          </a:p>
          <a:p>
            <a:pPr>
              <a:buNone/>
            </a:pPr>
            <a:r>
              <a:rPr lang="en-GB" sz="1600" dirty="0" smtClean="0"/>
              <a:t>	The benefits of a thicker foil outweighs the disadvantages of extra foil heating, beam losses and </a:t>
            </a:r>
            <a:r>
              <a:rPr lang="en-GB" sz="1600" dirty="0" err="1" smtClean="0"/>
              <a:t>emittance</a:t>
            </a:r>
            <a:r>
              <a:rPr lang="en-GB" sz="1600" dirty="0" smtClean="0"/>
              <a:t> blow-up.</a:t>
            </a:r>
            <a:endParaRPr lang="en-US" sz="16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1800" b="1" i="1" u="sng" dirty="0" smtClean="0"/>
              <a:t>Composition</a:t>
            </a:r>
          </a:p>
          <a:p>
            <a:pPr marL="742950" lvl="2" indent="-385763">
              <a:buNone/>
            </a:pPr>
            <a:r>
              <a:rPr lang="en-US" sz="1600" i="1" u="sng" dirty="0" smtClean="0"/>
              <a:t>Carbon </a:t>
            </a:r>
            <a:r>
              <a:rPr lang="en-GB" sz="1600" i="1" u="sng" cap="all" dirty="0" smtClean="0"/>
              <a:t>S</a:t>
            </a:r>
            <a:r>
              <a:rPr lang="en-US" sz="1600" i="1" u="sng" dirty="0" smtClean="0"/>
              <a:t>tripping foil material  </a:t>
            </a:r>
            <a:r>
              <a:rPr lang="en-US" sz="1600" dirty="0" smtClean="0"/>
              <a:t>(Amorphous carbon or diamond form)</a:t>
            </a:r>
          </a:p>
          <a:p>
            <a:pPr lvl="2"/>
            <a:r>
              <a:rPr lang="en-US" sz="1600" dirty="0" smtClean="0"/>
              <a:t>Thermal stability</a:t>
            </a:r>
          </a:p>
          <a:p>
            <a:pPr lvl="2"/>
            <a:r>
              <a:rPr lang="en-US" sz="1600" dirty="0" smtClean="0"/>
              <a:t>High sublimation temperature</a:t>
            </a:r>
          </a:p>
          <a:p>
            <a:pPr lvl="2"/>
            <a:r>
              <a:rPr lang="en-US" sz="1600" dirty="0" smtClean="0"/>
              <a:t>Radiation resistance</a:t>
            </a:r>
          </a:p>
          <a:p>
            <a:pPr lvl="2"/>
            <a:r>
              <a:rPr lang="en-US" sz="1600" dirty="0" smtClean="0"/>
              <a:t>sufficient strength</a:t>
            </a:r>
          </a:p>
          <a:p>
            <a:pPr lvl="2"/>
            <a:r>
              <a:rPr lang="en-US" sz="1600" dirty="0" smtClean="0"/>
              <a:t>low Z (atomic number Z=6)</a:t>
            </a:r>
          </a:p>
          <a:p>
            <a:pPr>
              <a:buNone/>
            </a:pPr>
            <a:r>
              <a:rPr lang="en-US" sz="1600" dirty="0" smtClean="0"/>
              <a:t>	</a:t>
            </a:r>
            <a:r>
              <a:rPr lang="en-US" sz="1400" dirty="0" smtClean="0"/>
              <a:t>S</a:t>
            </a:r>
            <a:r>
              <a:rPr lang="en-GB" sz="1400" dirty="0" smtClean="0"/>
              <a:t>elf-supported carbon foils having natural isotopic composition are made by evaporation from a vacuum arc onto glass microscope slides or substrates. Evaporated </a:t>
            </a:r>
            <a:r>
              <a:rPr lang="en-GB" sz="1400" u="sng" dirty="0" smtClean="0"/>
              <a:t>carbon foil bulk density is 1.7-2.0 g/cm</a:t>
            </a:r>
            <a:r>
              <a:rPr lang="en-GB" sz="1400" u="sng" baseline="30000" dirty="0" smtClean="0"/>
              <a:t>3</a:t>
            </a:r>
            <a:r>
              <a:rPr lang="en-GB" sz="1400" dirty="0" smtClean="0"/>
              <a:t>.</a:t>
            </a:r>
            <a:endParaRPr lang="en-US" sz="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Review on PSB 160 </a:t>
            </a:r>
            <a:r>
              <a:rPr lang="en-GB" dirty="0" err="1" smtClean="0"/>
              <a:t>MeV</a:t>
            </a:r>
            <a:r>
              <a:rPr lang="en-GB" dirty="0" smtClean="0"/>
              <a:t> H</a:t>
            </a:r>
            <a:r>
              <a:rPr lang="en-GB" baseline="30000" dirty="0" smtClean="0"/>
              <a:t>-</a:t>
            </a:r>
            <a:r>
              <a:rPr lang="en-GB" dirty="0" smtClean="0"/>
              <a:t> Injection 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191932" y="1343025"/>
            <a:ext cx="3723469" cy="5314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US" b="1" i="1" u="sng" dirty="0" err="1" smtClean="0"/>
              <a:t>Emittance</a:t>
            </a:r>
            <a:r>
              <a:rPr lang="en-US" b="1" i="1" u="sng" dirty="0" smtClean="0"/>
              <a:t> growth by Coulomb scattering</a:t>
            </a:r>
            <a:endParaRPr lang="en-US" sz="1200" i="1" dirty="0" smtClean="0"/>
          </a:p>
          <a:p>
            <a:pPr marL="177800" lvl="0">
              <a:spcBef>
                <a:spcPct val="20000"/>
              </a:spcBef>
            </a:pPr>
            <a:r>
              <a:rPr kumimoji="0" lang="en-US" sz="15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Emittance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growth by multiple coulomb scattering as a function of foil thickness, assuming 10 and 25 hits per proton on average. </a:t>
            </a:r>
            <a:r>
              <a:rPr lang="en-US" sz="1600" dirty="0" smtClean="0"/>
              <a:t>The required LHC beam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was </a:t>
            </a:r>
            <a:r>
              <a:rPr lang="en-GB" sz="1600" dirty="0" smtClean="0">
                <a:sym typeface="Symbol"/>
              </a:rPr>
              <a:t> </a:t>
            </a:r>
            <a:r>
              <a:rPr lang="en-US" sz="1600" dirty="0" smtClean="0"/>
              <a:t>2</a:t>
            </a:r>
            <a:r>
              <a:rPr lang="el-GR" sz="1200" dirty="0" smtClean="0"/>
              <a:t> </a:t>
            </a:r>
            <a:r>
              <a:rPr lang="el-GR" sz="1400" dirty="0" smtClean="0"/>
              <a:t>π</a:t>
            </a:r>
            <a:r>
              <a:rPr lang="el-GR" sz="1200" dirty="0" smtClean="0"/>
              <a:t> </a:t>
            </a:r>
            <a:r>
              <a:rPr lang="en-GB" sz="1600" dirty="0" smtClean="0"/>
              <a:t>·µ</a:t>
            </a:r>
            <a:r>
              <a:rPr lang="en-GB" sz="1600" dirty="0" err="1" smtClean="0"/>
              <a:t>rad</a:t>
            </a:r>
            <a:r>
              <a:rPr lang="en-GB" sz="1600" dirty="0" smtClean="0"/>
              <a:t> (now “as small as possible”)</a:t>
            </a: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61950" lvl="1" indent="-180975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 i="1" dirty="0" err="1" smtClean="0"/>
              <a:t>Emittance</a:t>
            </a:r>
            <a:r>
              <a:rPr lang="en-US" sz="1600" i="1" dirty="0" smtClean="0"/>
              <a:t> growth &lt; 0.15-0.25 π·µ</a:t>
            </a:r>
            <a:r>
              <a:rPr lang="en-US" sz="1600" i="1" dirty="0" err="1" smtClean="0"/>
              <a:t>rad</a:t>
            </a:r>
            <a:endParaRPr lang="en-US" sz="1600" i="1" dirty="0" smtClean="0"/>
          </a:p>
          <a:p>
            <a:pPr marL="361950" lvl="1" indent="-180975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1600" i="1" dirty="0" smtClean="0"/>
              <a:t>Foil thickness &lt; 200 µg/cm2</a:t>
            </a:r>
            <a:endParaRPr kumimoji="0" lang="en-US" sz="1600" b="0" i="1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08508" y="1108130"/>
            <a:ext cx="720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160MeV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Autofit/>
          </a:bodyPr>
          <a:lstStyle/>
          <a:p>
            <a:r>
              <a:rPr lang="en-GB" sz="1800" b="1" i="1" u="sng" dirty="0" smtClean="0"/>
              <a:t>Foil Dimensions</a:t>
            </a:r>
          </a:p>
          <a:p>
            <a:pPr lvl="1"/>
            <a:r>
              <a:rPr lang="en-GB" sz="1400" dirty="0" smtClean="0"/>
              <a:t>Sufficiently large to cover the incoming H</a:t>
            </a:r>
            <a:r>
              <a:rPr lang="en-GB" sz="1400" baseline="30000" dirty="0" smtClean="0"/>
              <a:t>-</a:t>
            </a:r>
            <a:r>
              <a:rPr lang="en-GB" sz="1400" dirty="0" smtClean="0"/>
              <a:t> beam fully.</a:t>
            </a:r>
          </a:p>
          <a:p>
            <a:pPr lvl="1"/>
            <a:r>
              <a:rPr lang="en-GB" sz="1400" dirty="0" smtClean="0"/>
              <a:t>Small enough to avoid larger numbers of foil hits per proton during injection.</a:t>
            </a:r>
            <a:endParaRPr lang="en-US" sz="1400" dirty="0" smtClean="0"/>
          </a:p>
          <a:p>
            <a:pPr lvl="1"/>
            <a:r>
              <a:rPr lang="en-GB" sz="1400" dirty="0" smtClean="0"/>
              <a:t>Foil holder outside the acceptance of the PSB.</a:t>
            </a:r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  <a:p>
            <a:pPr lvl="1"/>
            <a:endParaRPr lang="en-US" sz="1400" dirty="0" smtClean="0"/>
          </a:p>
          <a:p>
            <a:pPr marL="449263" lvl="1" indent="7938">
              <a:buNone/>
            </a:pPr>
            <a:r>
              <a:rPr lang="en-GB" sz="1400" dirty="0" smtClean="0"/>
              <a:t>Foil and support size and clearances required for zero dispersion (left) and matched (-1.4 m) dispersion (right) at injection point. </a:t>
            </a:r>
            <a:endParaRPr lang="en-US" sz="1400" dirty="0" smtClean="0"/>
          </a:p>
          <a:p>
            <a:endParaRPr lang="en-US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t="4994" b="5579"/>
          <a:stretch>
            <a:fillRect/>
          </a:stretch>
        </p:blipFill>
        <p:spPr bwMode="auto">
          <a:xfrm>
            <a:off x="333213" y="2718580"/>
            <a:ext cx="3136900" cy="312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1" descr="cid:image001.png@01CB8581.DED1FC10"/>
          <p:cNvPicPr>
            <a:picLocks noChangeAspect="1" noChangeArrowheads="1"/>
          </p:cNvPicPr>
          <p:nvPr/>
        </p:nvPicPr>
        <p:blipFill>
          <a:blip r:embed="rId3" r:link="rId4" cstate="print"/>
          <a:srcRect l="-758" t="2077" r="2501" b="3933"/>
          <a:stretch>
            <a:fillRect/>
          </a:stretch>
        </p:blipFill>
        <p:spPr bwMode="auto">
          <a:xfrm>
            <a:off x="3594100" y="2484837"/>
            <a:ext cx="2901950" cy="336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Foil specification - 2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3CD561A-27E9-4FF6-8AFA-28C89503179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Review on PSB 160 MeV H</a:t>
            </a:r>
            <a:r>
              <a:rPr lang="en-GB" baseline="30000" smtClean="0"/>
              <a:t>-</a:t>
            </a:r>
            <a:r>
              <a:rPr lang="en-GB" smtClean="0"/>
              <a:t> Injection </a:t>
            </a:r>
            <a:endParaRPr lang="en-GB" dirty="0" smtClean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 l="26986" r="30223"/>
          <a:stretch>
            <a:fillRect/>
          </a:stretch>
        </p:blipFill>
        <p:spPr bwMode="auto">
          <a:xfrm>
            <a:off x="6879709" y="2290046"/>
            <a:ext cx="1814902" cy="254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6643562" y="4919957"/>
            <a:ext cx="1966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Foil changer system pulley (Ø24mm) </a:t>
            </a:r>
            <a:endParaRPr lang="en-US" sz="1400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 flipV="1">
            <a:off x="6069028" y="4677197"/>
            <a:ext cx="574534" cy="504370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3130269"/>
            <a:ext cx="1966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Beam envelope (Ø54mm)</a:t>
            </a:r>
            <a:endParaRPr lang="en-US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49664" y="3431023"/>
            <a:ext cx="679731" cy="493614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4824</TotalTime>
  <Words>1079</Words>
  <Application>Microsoft Office PowerPoint</Application>
  <PresentationFormat>On-screen Show (4:3)</PresentationFormat>
  <Paragraphs>238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Injection foils and handling system</vt:lpstr>
      <vt:lpstr>Abstract</vt:lpstr>
      <vt:lpstr>Outline</vt:lpstr>
      <vt:lpstr>Requirements</vt:lpstr>
      <vt:lpstr>Constraints</vt:lpstr>
      <vt:lpstr>Constraints</vt:lpstr>
      <vt:lpstr>Foil specification - 1</vt:lpstr>
      <vt:lpstr>Foil specification - 2</vt:lpstr>
      <vt:lpstr>Foil specification - 2</vt:lpstr>
      <vt:lpstr>Foil heat generation</vt:lpstr>
      <vt:lpstr>Foil exchange unit - 1</vt:lpstr>
      <vt:lpstr>Foil exchange unit - 2</vt:lpstr>
      <vt:lpstr>Foil mechanism</vt:lpstr>
      <vt:lpstr>Foil carrier</vt:lpstr>
      <vt:lpstr>Foil positioning control</vt:lpstr>
      <vt:lpstr>Prototype</vt:lpstr>
      <vt:lpstr>Space limitation - 1</vt:lpstr>
      <vt:lpstr>Space limitation - 2</vt:lpstr>
      <vt:lpstr>Summary &amp; Outstanding issues</vt:lpstr>
      <vt:lpstr>Slide 20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wetering</dc:creator>
  <cp:lastModifiedBy>Wim Weterings</cp:lastModifiedBy>
  <cp:revision>122</cp:revision>
  <dcterms:created xsi:type="dcterms:W3CDTF">2011-11-04T08:40:35Z</dcterms:created>
  <dcterms:modified xsi:type="dcterms:W3CDTF">2011-11-09T08:25:08Z</dcterms:modified>
</cp:coreProperties>
</file>