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vml" ContentType="application/vnd.openxmlformats-officedocument.vmlDrawing"/>
  <Default Extension="png" ContentType="image/png"/>
  <Default Extension="bin" ContentType="application/vnd.openxmlformats-officedocument.presentationml.printerSettings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51" r:id="rId1"/>
    <p:sldMasterId id="2147483653" r:id="rId2"/>
  </p:sldMasterIdLst>
  <p:notesMasterIdLst>
    <p:notesMasterId r:id="rId17"/>
  </p:notesMasterIdLst>
  <p:handoutMasterIdLst>
    <p:handoutMasterId r:id="rId18"/>
  </p:handoutMasterIdLst>
  <p:sldIdLst>
    <p:sldId id="496" r:id="rId3"/>
    <p:sldId id="503" r:id="rId4"/>
    <p:sldId id="501" r:id="rId5"/>
    <p:sldId id="502" r:id="rId6"/>
    <p:sldId id="504" r:id="rId7"/>
    <p:sldId id="498" r:id="rId8"/>
    <p:sldId id="507" r:id="rId9"/>
    <p:sldId id="508" r:id="rId10"/>
    <p:sldId id="509" r:id="rId11"/>
    <p:sldId id="505" r:id="rId12"/>
    <p:sldId id="493" r:id="rId13"/>
    <p:sldId id="490" r:id="rId14"/>
    <p:sldId id="495" r:id="rId15"/>
    <p:sldId id="506" r:id="rId16"/>
  </p:sldIdLst>
  <p:sldSz cx="9144000" cy="6858000" type="screen4x3"/>
  <p:notesSz cx="6731000" cy="9856788"/>
  <p:custDataLst>
    <p:tags r:id="rId20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Garamond" charset="0"/>
        <a:ea typeface="ＭＳ Ｐゴシック" charset="0"/>
        <a:cs typeface="ＭＳ Ｐゴシック" charset="0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Garamond" charset="0"/>
        <a:ea typeface="ＭＳ Ｐゴシック" charset="0"/>
        <a:cs typeface="ＭＳ Ｐゴシック" charset="0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Garamond" charset="0"/>
        <a:ea typeface="ＭＳ Ｐゴシック" charset="0"/>
        <a:cs typeface="ＭＳ Ｐゴシック" charset="0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Garamond" charset="0"/>
        <a:ea typeface="ＭＳ Ｐゴシック" charset="0"/>
        <a:cs typeface="ＭＳ Ｐゴシック" charset="0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400" kern="1200">
        <a:solidFill>
          <a:schemeClr val="tx1"/>
        </a:solidFill>
        <a:latin typeface="Garamond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kern="1200">
        <a:solidFill>
          <a:schemeClr val="tx1"/>
        </a:solidFill>
        <a:latin typeface="Garamond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kern="1200">
        <a:solidFill>
          <a:schemeClr val="tx1"/>
        </a:solidFill>
        <a:latin typeface="Garamond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kern="1200">
        <a:solidFill>
          <a:schemeClr val="tx1"/>
        </a:solidFill>
        <a:latin typeface="Garamond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kern="1200">
        <a:solidFill>
          <a:schemeClr val="tx1"/>
        </a:solidFill>
        <a:latin typeface="Garamond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FF"/>
    <a:srgbClr val="008000"/>
    <a:srgbClr val="800080"/>
    <a:srgbClr val="66FF33"/>
    <a:srgbClr val="FF3300"/>
    <a:srgbClr val="FFD711"/>
    <a:srgbClr val="CDDCFF"/>
    <a:srgbClr val="FFF0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1376" y="-1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03"/>
        <p:guide pos="211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2.xml"/><Relationship Id="rId20" Type="http://schemas.openxmlformats.org/officeDocument/2006/relationships/tags" Target="tags/tag1.xml"/><Relationship Id="rId4" Type="http://schemas.openxmlformats.org/officeDocument/2006/relationships/slide" Target="slides/slide2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5.xml"/><Relationship Id="rId11" Type="http://schemas.openxmlformats.org/officeDocument/2006/relationships/slide" Target="slides/slide9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4.xml"/><Relationship Id="rId16" Type="http://schemas.openxmlformats.org/officeDocument/2006/relationships/slide" Target="slides/slide14.xml"/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0" Type="http://schemas.openxmlformats.org/officeDocument/2006/relationships/slide" Target="slides/slide8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19" Type="http://schemas.openxmlformats.org/officeDocument/2006/relationships/printerSettings" Target="printerSettings/printerSettings1.bin"/><Relationship Id="rId2" Type="http://schemas.openxmlformats.org/officeDocument/2006/relationships/slideMaster" Target="slideMasters/slideMaster2.xml"/><Relationship Id="rId9" Type="http://schemas.openxmlformats.org/officeDocument/2006/relationships/slide" Target="slides/slide7.xml"/><Relationship Id="rId3" Type="http://schemas.openxmlformats.org/officeDocument/2006/relationships/slide" Target="slides/slide1.xml"/><Relationship Id="rId18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62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14763" y="0"/>
            <a:ext cx="2916237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842" tIns="46422" rIns="92842" bIns="46422" numCol="1" anchor="t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64663"/>
            <a:ext cx="2916238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l" defTabSz="925513" eaLnBrk="1" hangingPunct="1">
              <a:defRPr sz="1200">
                <a:latin typeface="Helvetica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14763" y="9364663"/>
            <a:ext cx="2916237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2842" tIns="46422" rIns="92842" bIns="46422" numCol="1" anchor="b" anchorCtr="0" compatLnSpc="1">
            <a:prstTxWarp prst="textNoShape">
              <a:avLst/>
            </a:prstTxWarp>
          </a:bodyPr>
          <a:lstStyle>
            <a:lvl1pPr algn="r" defTabSz="925513" eaLnBrk="1" hangingPunct="1">
              <a:defRPr sz="1200">
                <a:latin typeface="Helvetica" charset="0"/>
                <a:cs typeface="+mn-cs"/>
              </a:defRPr>
            </a:lvl1pPr>
          </a:lstStyle>
          <a:p>
            <a:pPr>
              <a:defRPr/>
            </a:pPr>
            <a:fld id="{E267F80F-D957-4B41-850A-D777DB84A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35681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37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13175" y="0"/>
            <a:ext cx="29337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25488"/>
            <a:ext cx="4967288" cy="37258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79475" y="4694238"/>
            <a:ext cx="4987925" cy="4454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311" tIns="45655" rIns="91311" bIns="4565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90063"/>
            <a:ext cx="29337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l" defTabSz="911225" eaLnBrk="1" hangingPunct="1">
              <a:defRPr sz="1200">
                <a:latin typeface="Helvetica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13175" y="9390063"/>
            <a:ext cx="2933700" cy="485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311" tIns="45655" rIns="91311" bIns="45655" numCol="1" anchor="b" anchorCtr="0" compatLnSpc="1">
            <a:prstTxWarp prst="textNoShape">
              <a:avLst/>
            </a:prstTxWarp>
          </a:bodyPr>
          <a:lstStyle>
            <a:lvl1pPr algn="r" defTabSz="911225" eaLnBrk="1" hangingPunct="1">
              <a:defRPr sz="1200">
                <a:latin typeface="Helvetica" charset="0"/>
                <a:cs typeface="+mn-cs"/>
              </a:defRPr>
            </a:lvl1pPr>
          </a:lstStyle>
          <a:p>
            <a:pPr>
              <a:defRPr/>
            </a:pPr>
            <a:fld id="{90F701DD-B51F-564F-832D-65B26B44D1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1482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/>
        </p:nvSpPr>
        <p:spPr bwMode="hidden">
          <a:xfrm>
            <a:off x="1462088" y="1588"/>
            <a:ext cx="7681912" cy="2457450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endParaRPr lang="en-GB" sz="2400">
              <a:latin typeface="Times New Roman" charset="0"/>
            </a:endParaRPr>
          </a:p>
        </p:txBody>
      </p:sp>
      <p:grpSp>
        <p:nvGrpSpPr>
          <p:cNvPr id="5" name="Group 5"/>
          <p:cNvGrpSpPr>
            <a:grpSpLocks/>
          </p:cNvGrpSpPr>
          <p:nvPr/>
        </p:nvGrpSpPr>
        <p:grpSpPr bwMode="auto">
          <a:xfrm>
            <a:off x="0" y="0"/>
            <a:ext cx="2435225" cy="2446338"/>
            <a:chOff x="0" y="672"/>
            <a:chExt cx="1806" cy="1989"/>
          </a:xfrm>
        </p:grpSpPr>
        <p:sp>
          <p:nvSpPr>
            <p:cNvPr id="6" name="Rectangle 6"/>
            <p:cNvSpPr>
              <a:spLocks noChangeArrowheads="1"/>
            </p:cNvSpPr>
            <p:nvPr userDrawn="1"/>
          </p:nvSpPr>
          <p:spPr bwMode="auto">
            <a:xfrm>
              <a:off x="361" y="2257"/>
              <a:ext cx="363" cy="40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GB" sz="2400">
                <a:latin typeface="Times New Roman" charset="0"/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 userDrawn="1"/>
          </p:nvSpPr>
          <p:spPr bwMode="auto">
            <a:xfrm>
              <a:off x="1081" y="1065"/>
              <a:ext cx="362" cy="405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GB" sz="2400">
                <a:latin typeface="Times New Roman" charset="0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 userDrawn="1"/>
          </p:nvSpPr>
          <p:spPr bwMode="auto">
            <a:xfrm>
              <a:off x="1437" y="672"/>
              <a:ext cx="369" cy="400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GB" sz="2400">
                <a:latin typeface="Times New Roman" charset="0"/>
              </a:endParaRPr>
            </a:p>
          </p:txBody>
        </p:sp>
        <p:sp>
          <p:nvSpPr>
            <p:cNvPr id="9" name="Rectangle 9"/>
            <p:cNvSpPr>
              <a:spLocks noChangeArrowheads="1"/>
            </p:cNvSpPr>
            <p:nvPr userDrawn="1"/>
          </p:nvSpPr>
          <p:spPr bwMode="auto">
            <a:xfrm>
              <a:off x="719" y="2257"/>
              <a:ext cx="368" cy="404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GB" sz="2400">
                <a:latin typeface="Times New Roman" charset="0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 userDrawn="1"/>
          </p:nvSpPr>
          <p:spPr bwMode="auto">
            <a:xfrm>
              <a:off x="1437" y="1065"/>
              <a:ext cx="369" cy="40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GB" sz="2400">
                <a:latin typeface="Times New Roman" charset="0"/>
              </a:endParaRPr>
            </a:p>
          </p:txBody>
        </p:sp>
        <p:sp>
          <p:nvSpPr>
            <p:cNvPr id="11" name="Rectangle 11"/>
            <p:cNvSpPr>
              <a:spLocks noChangeArrowheads="1"/>
            </p:cNvSpPr>
            <p:nvPr userDrawn="1"/>
          </p:nvSpPr>
          <p:spPr bwMode="auto">
            <a:xfrm>
              <a:off x="719" y="1464"/>
              <a:ext cx="368" cy="399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GB" sz="2400">
                <a:latin typeface="Times New Roman" charset="0"/>
              </a:endParaRPr>
            </a:p>
          </p:txBody>
        </p:sp>
        <p:sp>
          <p:nvSpPr>
            <p:cNvPr id="12" name="Rectangle 12"/>
            <p:cNvSpPr>
              <a:spLocks noChangeArrowheads="1"/>
            </p:cNvSpPr>
            <p:nvPr userDrawn="1"/>
          </p:nvSpPr>
          <p:spPr bwMode="auto">
            <a:xfrm>
              <a:off x="0" y="1464"/>
              <a:ext cx="367" cy="399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GB" sz="2400">
                <a:latin typeface="Times New Roman" charset="0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 userDrawn="1"/>
          </p:nvSpPr>
          <p:spPr bwMode="auto">
            <a:xfrm>
              <a:off x="1081" y="1464"/>
              <a:ext cx="362" cy="39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GB" sz="2400">
                <a:latin typeface="Times New Roman" charset="0"/>
              </a:endParaRPr>
            </a:p>
          </p:txBody>
        </p:sp>
        <p:sp>
          <p:nvSpPr>
            <p:cNvPr id="14" name="Rectangle 14"/>
            <p:cNvSpPr>
              <a:spLocks noChangeArrowheads="1"/>
            </p:cNvSpPr>
            <p:nvPr userDrawn="1"/>
          </p:nvSpPr>
          <p:spPr bwMode="auto">
            <a:xfrm>
              <a:off x="361" y="1857"/>
              <a:ext cx="363" cy="406"/>
            </a:xfrm>
            <a:prstGeom prst="rect">
              <a:avLst/>
            </a:prstGeom>
            <a:solidFill>
              <a:schemeClr val="folHlink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GB" sz="2400">
                <a:latin typeface="Times New Roman" charset="0"/>
              </a:endParaRPr>
            </a:p>
          </p:txBody>
        </p:sp>
        <p:sp>
          <p:nvSpPr>
            <p:cNvPr id="15" name="Rectangle 15"/>
            <p:cNvSpPr>
              <a:spLocks noChangeArrowheads="1"/>
            </p:cNvSpPr>
            <p:nvPr userDrawn="1"/>
          </p:nvSpPr>
          <p:spPr bwMode="auto">
            <a:xfrm>
              <a:off x="719" y="1857"/>
              <a:ext cx="368" cy="406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pPr algn="l" eaLnBrk="1" hangingPunct="1"/>
              <a:endParaRPr lang="en-GB" sz="2400">
                <a:latin typeface="Times New Roman" charset="0"/>
              </a:endParaRPr>
            </a:p>
          </p:txBody>
        </p:sp>
      </p:grpSp>
      <p:sp>
        <p:nvSpPr>
          <p:cNvPr id="16" name="Rectangle 58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US" sz="1800">
              <a:cs typeface="+mn-cs"/>
            </a:endParaRPr>
          </a:p>
        </p:txBody>
      </p:sp>
      <p:sp>
        <p:nvSpPr>
          <p:cNvPr id="17" name="Rectangle 59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US" sz="1800">
              <a:cs typeface="+mn-cs"/>
            </a:endParaRPr>
          </a:p>
        </p:txBody>
      </p:sp>
      <p:sp>
        <p:nvSpPr>
          <p:cNvPr id="278547" name="Rectangle 19"/>
          <p:cNvSpPr>
            <a:spLocks noGrp="1" noChangeArrowheads="1"/>
          </p:cNvSpPr>
          <p:nvPr>
            <p:ph type="ctrTitle"/>
          </p:nvPr>
        </p:nvSpPr>
        <p:spPr bwMode="auto">
          <a:xfrm>
            <a:off x="2590800" y="193675"/>
            <a:ext cx="56007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5000">
                <a:solidFill>
                  <a:srgbClr val="FFFF00"/>
                </a:solidFill>
              </a:defRPr>
            </a:lvl1pPr>
          </a:lstStyle>
          <a:p>
            <a:pPr lvl="0"/>
            <a:r>
              <a:rPr lang="en-US" noProof="0" smtClean="0"/>
              <a:t>Cliquez et modifiez le titre</a:t>
            </a:r>
          </a:p>
        </p:txBody>
      </p:sp>
      <p:sp>
        <p:nvSpPr>
          <p:cNvPr id="278548" name="Rectangle 20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2903538" y="3606800"/>
            <a:ext cx="6019800" cy="2395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Font typeface="Wingdings" charset="0"/>
              <a:buNone/>
              <a:defRPr sz="3400"/>
            </a:lvl1pPr>
          </a:lstStyle>
          <a:p>
            <a:pPr lvl="0"/>
            <a:r>
              <a:rPr lang="en-US" noProof="0" smtClean="0"/>
              <a:t>Cliquez pour modifier le style des sous-titres du masque</a:t>
            </a:r>
          </a:p>
        </p:txBody>
      </p:sp>
      <p:sp>
        <p:nvSpPr>
          <p:cNvPr id="19" name="Date Placeholder 18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31st October 2010</a:t>
            </a:r>
            <a:endParaRPr lang="en-US"/>
          </a:p>
        </p:txBody>
      </p:sp>
      <p:sp>
        <p:nvSpPr>
          <p:cNvPr id="20" name="Footer Placeholder 19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317500" y="6248400"/>
            <a:ext cx="86487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"Beam Losses"                                                     PSB 160 MeV H- Injection Review, 9th November 2011</a:t>
            </a:r>
            <a:endParaRPr lang="en-US" dirty="0"/>
          </a:p>
        </p:txBody>
      </p:sp>
      <p:sp>
        <p:nvSpPr>
          <p:cNvPr id="21" name="Slide Number Placeholder 20"/>
          <p:cNvSpPr>
            <a:spLocks noGrp="1" noChangeArrowheads="1"/>
          </p:cNvSpPr>
          <p:nvPr>
            <p:ph type="sldNum" sz="quarter" idx="12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 Black" charset="0"/>
                <a:cs typeface="+mn-cs"/>
              </a:defRPr>
            </a:lvl1pPr>
          </a:lstStyle>
          <a:p>
            <a:pPr>
              <a:defRPr/>
            </a:pPr>
            <a:fld id="{0A1D3441-9E1B-CF40-BF9F-7715C62634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2" name="Picture 6" descr="Picture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3066" y="16934"/>
            <a:ext cx="1540933" cy="1177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41078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2670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46405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C. Carli          </a:t>
            </a:r>
            <a:fld id="{854361BC-A264-4A46-8011-DF5343D984CA}" type="slidenum">
              <a:rPr lang="en-US"/>
              <a:pPr>
                <a:defRPr/>
              </a:pPr>
              <a:t>‹#›</a:t>
            </a:fld>
            <a:r>
              <a:rPr lang="en-US"/>
              <a:t>/3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31st October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60733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C. Carli          </a:t>
            </a:r>
            <a:fld id="{CBD6AAF5-CCFC-BE42-BBDA-61D355446614}" type="slidenum">
              <a:rPr lang="en-US"/>
              <a:pPr>
                <a:defRPr/>
              </a:pPr>
              <a:t>‹#›</a:t>
            </a:fld>
            <a:r>
              <a:rPr lang="en-US"/>
              <a:t>/3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31st October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90351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C. Carli          </a:t>
            </a:r>
            <a:fld id="{2BB49B89-4996-0340-A7C4-4E27ED4A972F}" type="slidenum">
              <a:rPr lang="en-US"/>
              <a:pPr>
                <a:defRPr/>
              </a:pPr>
              <a:t>‹#›</a:t>
            </a:fld>
            <a:r>
              <a:rPr lang="en-US"/>
              <a:t>/3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31st October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01762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C. Carli          </a:t>
            </a:r>
            <a:fld id="{9495182B-D884-7241-867B-22A228C821E1}" type="slidenum">
              <a:rPr lang="en-US"/>
              <a:pPr>
                <a:defRPr/>
              </a:pPr>
              <a:t>‹#›</a:t>
            </a:fld>
            <a:r>
              <a:rPr lang="en-US"/>
              <a:t>/3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31st October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8177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C. Carli          </a:t>
            </a:r>
            <a:fld id="{C203E677-A0EC-5F4B-9412-FB7A0FF76CDF}" type="slidenum">
              <a:rPr lang="en-US"/>
              <a:pPr>
                <a:defRPr/>
              </a:pPr>
              <a:t>‹#›</a:t>
            </a:fld>
            <a:r>
              <a:rPr lang="en-US"/>
              <a:t>/3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31st October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9511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C. Carli          </a:t>
            </a:r>
            <a:fld id="{D19B3378-F1E3-6D4D-84E3-C980BE83B123}" type="slidenum">
              <a:rPr lang="en-US"/>
              <a:pPr>
                <a:defRPr/>
              </a:pPr>
              <a:t>‹#›</a:t>
            </a:fld>
            <a:r>
              <a:rPr lang="en-US"/>
              <a:t>/3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31st October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7657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C. Carli          </a:t>
            </a:r>
            <a:fld id="{9ED3C74E-9887-6642-BE87-BF1EA3736F56}" type="slidenum">
              <a:rPr lang="en-US"/>
              <a:pPr>
                <a:defRPr/>
              </a:pPr>
              <a:t>‹#›</a:t>
            </a:fld>
            <a:r>
              <a:rPr lang="en-US"/>
              <a:t>/3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31st October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473100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C. Carli          </a:t>
            </a:r>
            <a:fld id="{55C57AC2-1F20-2D44-8A84-36458C7C6AF1}" type="slidenum">
              <a:rPr lang="en-US"/>
              <a:pPr>
                <a:defRPr/>
              </a:pPr>
              <a:t>‹#›</a:t>
            </a:fld>
            <a:r>
              <a:rPr lang="en-US"/>
              <a:t>/3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31st October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225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936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C. Carli          </a:t>
            </a:r>
            <a:fld id="{F91189A5-83B0-2D40-A2A9-FBB5362D2DC3}" type="slidenum">
              <a:rPr lang="en-US"/>
              <a:pPr>
                <a:defRPr/>
              </a:pPr>
              <a:t>‹#›</a:t>
            </a:fld>
            <a:r>
              <a:rPr lang="en-US"/>
              <a:t>/3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31st October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140406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C. Carli          </a:t>
            </a:r>
            <a:fld id="{BCE8D0DA-4F31-7348-840C-202FA8A6F02E}" type="slidenum">
              <a:rPr lang="en-US"/>
              <a:pPr>
                <a:defRPr/>
              </a:pPr>
              <a:t>‹#›</a:t>
            </a:fld>
            <a:r>
              <a:rPr lang="en-US"/>
              <a:t>/3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31st October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853057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 C. Carli          </a:t>
            </a:r>
            <a:fld id="{C04BC795-FD6B-104A-84E7-D8889430CDD2}" type="slidenum">
              <a:rPr lang="en-US"/>
              <a:pPr>
                <a:defRPr/>
              </a:pPr>
              <a:t>‹#›</a:t>
            </a:fld>
            <a:r>
              <a:rPr lang="en-US"/>
              <a:t>/3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31st October 2010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849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105123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669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74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41264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82046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5678561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1898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_rels/slideMaster2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bg2"/>
          </a:solidFill>
          <a:latin typeface="Garamond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0"/>
        <a:buChar char="n"/>
        <a:defRPr sz="3200">
          <a:solidFill>
            <a:schemeClr val="bg2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0"/>
        <a:buChar char="¨"/>
        <a:defRPr sz="2800">
          <a:solidFill>
            <a:schemeClr val="bg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0"/>
        <a:buChar char="n"/>
        <a:defRPr sz="2400">
          <a:solidFill>
            <a:schemeClr val="bg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¨"/>
        <a:defRPr sz="2000">
          <a:solidFill>
            <a:schemeClr val="bg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§"/>
        <a:defRPr sz="2000">
          <a:solidFill>
            <a:schemeClr val="bg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§"/>
        <a:defRPr sz="2000">
          <a:solidFill>
            <a:schemeClr val="bg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§"/>
        <a:defRPr sz="2000">
          <a:solidFill>
            <a:schemeClr val="bg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§"/>
        <a:defRPr sz="2000">
          <a:solidFill>
            <a:schemeClr val="bg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§"/>
        <a:defRPr sz="20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endParaRPr lang="en-GB" sz="2400">
              <a:latin typeface="Times New Roman" charset="0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70933" y="6570663"/>
            <a:ext cx="8873067" cy="28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solidFill>
                  <a:srgbClr val="FFFF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dirty="0" smtClean="0"/>
              <a:t>"Beam Losses"                                                     PSB 160 MeV H- Injection Review, 9th November 2011</a:t>
            </a:r>
            <a:endParaRPr lang="en-US" dirty="0"/>
          </a:p>
        </p:txBody>
      </p:sp>
      <p:sp>
        <p:nvSpPr>
          <p:cNvPr id="733187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567488"/>
            <a:ext cx="2133600" cy="290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solidFill>
                  <a:srgbClr val="FFFF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 C. Carli          </a:t>
            </a:r>
            <a:fld id="{3161EFE0-0C51-CE46-B1FD-3442DD6BE1D9}" type="slidenum">
              <a:rPr lang="en-US"/>
              <a:pPr>
                <a:defRPr/>
              </a:pPr>
              <a:t>‹#›</a:t>
            </a:fld>
            <a:r>
              <a:rPr lang="en-US"/>
              <a:t>/3</a:t>
            </a:r>
          </a:p>
        </p:txBody>
      </p:sp>
      <p:sp>
        <p:nvSpPr>
          <p:cNvPr id="3077" name="Rectangle 6"/>
          <p:cNvSpPr>
            <a:spLocks noChangeArrowheads="1"/>
          </p:cNvSpPr>
          <p:nvPr userDrawn="1"/>
        </p:nvSpPr>
        <p:spPr bwMode="auto">
          <a:xfrm>
            <a:off x="0" y="0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l" eaLnBrk="1" hangingPunct="1"/>
            <a:endParaRPr lang="en-GB" sz="2400">
              <a:latin typeface="Times New Roman" charset="0"/>
            </a:endParaRPr>
          </a:p>
        </p:txBody>
      </p:sp>
      <p:sp>
        <p:nvSpPr>
          <p:cNvPr id="733198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679450" y="188913"/>
            <a:ext cx="7370763" cy="739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et modifiez le titre</a:t>
            </a:r>
          </a:p>
        </p:txBody>
      </p:sp>
      <p:sp>
        <p:nvSpPr>
          <p:cNvPr id="733199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Cliquez pour modifier les styles du texte du masque</a:t>
            </a:r>
          </a:p>
          <a:p>
            <a:pPr lvl="1"/>
            <a:r>
              <a:rPr lang="en-US"/>
              <a:t>Deuxième niveau</a:t>
            </a:r>
          </a:p>
          <a:p>
            <a:pPr lvl="2"/>
            <a:r>
              <a:rPr lang="en-US"/>
              <a:t>Troisième niveau</a:t>
            </a:r>
          </a:p>
          <a:p>
            <a:pPr lvl="3"/>
            <a:r>
              <a:rPr lang="en-US"/>
              <a:t>Quatrième niveau</a:t>
            </a:r>
          </a:p>
          <a:p>
            <a:pPr lvl="4"/>
            <a:r>
              <a:rPr lang="en-US"/>
              <a:t>Cinquième niveau</a:t>
            </a:r>
          </a:p>
        </p:txBody>
      </p:sp>
      <p:sp>
        <p:nvSpPr>
          <p:cNvPr id="733200" name="Rectangle 1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569075"/>
            <a:ext cx="2133600" cy="28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hangingPunct="1">
              <a:defRPr sz="1400">
                <a:solidFill>
                  <a:srgbClr val="FFFF00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31st October 2010</a:t>
            </a:r>
            <a:endParaRPr lang="en-US"/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301783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US" sz="1800">
              <a:cs typeface="+mn-cs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6304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defRPr/>
            </a:pPr>
            <a:endParaRPr lang="en-US" sz="1800">
              <a:cs typeface="+mn-cs"/>
            </a:endParaRPr>
          </a:p>
        </p:txBody>
      </p:sp>
      <p:pic>
        <p:nvPicPr>
          <p:cNvPr id="12" name="Picture 6" descr="Picture1.jpg"/>
          <p:cNvPicPr>
            <a:picLocks noChangeAspect="1"/>
          </p:cNvPicPr>
          <p:nvPr userDrawn="1"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7" b="1757"/>
          <a:stretch/>
        </p:blipFill>
        <p:spPr bwMode="auto">
          <a:xfrm>
            <a:off x="7903146" y="-2118"/>
            <a:ext cx="1240854" cy="9863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2" descr="THECERNlogoWhite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68375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+mj-ea"/>
          <a:cs typeface="ＭＳ Ｐゴシック" charset="0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charset="0"/>
          <a:ea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charset="0"/>
          <a:ea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charset="0"/>
          <a:ea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charset="0"/>
          <a:ea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charset="0"/>
        <a:buChar char="n"/>
        <a:defRPr sz="3200">
          <a:solidFill>
            <a:schemeClr val="bg2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charset="0"/>
        <a:buChar char="¨"/>
        <a:defRPr sz="2800">
          <a:solidFill>
            <a:schemeClr val="bg2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charset="0"/>
        <a:buChar char="n"/>
        <a:defRPr sz="2400">
          <a:solidFill>
            <a:schemeClr val="bg2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charset="0"/>
        <a:buChar char="¨"/>
        <a:defRPr sz="2000">
          <a:solidFill>
            <a:schemeClr val="bg2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§"/>
        <a:defRPr sz="2000">
          <a:solidFill>
            <a:schemeClr val="bg2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§"/>
        <a:defRPr sz="2000">
          <a:solidFill>
            <a:schemeClr val="bg2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§"/>
        <a:defRPr sz="2000">
          <a:solidFill>
            <a:schemeClr val="bg2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§"/>
        <a:defRPr sz="2000">
          <a:solidFill>
            <a:schemeClr val="bg2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charset="0"/>
        <a:buChar char="§"/>
        <a:defRPr sz="2000">
          <a:solidFill>
            <a:schemeClr val="bg2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3.xml"/><Relationship Id="rId3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90800" y="180975"/>
            <a:ext cx="6184900" cy="22098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“Beam Losses”</a:t>
            </a:r>
            <a:br>
              <a:rPr lang="en-US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 </a:t>
            </a:r>
            <a:r>
              <a:rPr lang="en-US" sz="2800" dirty="0" smtClean="0"/>
              <a:t> </a:t>
            </a:r>
            <a:r>
              <a:rPr lang="en-US" sz="3600" dirty="0"/>
              <a:t/>
            </a:r>
            <a:br>
              <a:rPr lang="en-US" sz="3600" dirty="0"/>
            </a:br>
            <a:r>
              <a:rPr lang="en-US" sz="1200" dirty="0" smtClean="0"/>
              <a:t>Christian Carli    </a:t>
            </a:r>
            <a:r>
              <a:rPr lang="en-US" sz="1200" dirty="0" smtClean="0"/>
              <a:t>                                            </a:t>
            </a:r>
            <a:r>
              <a:rPr lang="en-US" sz="1200" dirty="0" smtClean="0"/>
              <a:t>PSB H</a:t>
            </a:r>
            <a:r>
              <a:rPr lang="en-US" sz="1200" baseline="30000" dirty="0" smtClean="0"/>
              <a:t>-</a:t>
            </a:r>
            <a:r>
              <a:rPr lang="en-US" sz="1200" dirty="0" smtClean="0"/>
              <a:t> Injection Review, 9</a:t>
            </a:r>
            <a:r>
              <a:rPr lang="en-US" sz="1200" baseline="30000" dirty="0" smtClean="0"/>
              <a:t>th</a:t>
            </a:r>
            <a:r>
              <a:rPr lang="en-US" sz="1200" dirty="0" smtClean="0"/>
              <a:t> November 2011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29771" y="2472265"/>
            <a:ext cx="7015162" cy="3467100"/>
          </a:xfrm>
        </p:spPr>
        <p:txBody>
          <a:bodyPr/>
          <a:lstStyle/>
          <a:p>
            <a:pPr>
              <a:defRPr/>
            </a:pPr>
            <a:r>
              <a:rPr lang="en-US" sz="1800" dirty="0" smtClean="0"/>
              <a:t>Several topics more or less related to beam losses, a study still somewhat at the starting phase (resources)</a:t>
            </a:r>
          </a:p>
          <a:p>
            <a:pPr>
              <a:defRPr/>
            </a:pPr>
            <a:endParaRPr lang="en-US" sz="900" dirty="0" smtClean="0"/>
          </a:p>
          <a:p>
            <a:pPr>
              <a:defRPr/>
            </a:pPr>
            <a:r>
              <a:rPr lang="en-US" sz="1800" dirty="0" smtClean="0"/>
              <a:t>Outline:</a:t>
            </a:r>
            <a:endParaRPr lang="en-US" sz="1800" dirty="0" smtClean="0"/>
          </a:p>
          <a:p>
            <a:pPr marL="457200" indent="-457200">
              <a:buFont typeface="Arial"/>
              <a:buChar char="•"/>
              <a:defRPr/>
            </a:pPr>
            <a:r>
              <a:rPr lang="en-US" sz="1800" dirty="0" smtClean="0"/>
              <a:t>Beam </a:t>
            </a:r>
            <a:r>
              <a:rPr lang="en-US" sz="1800" dirty="0" smtClean="0"/>
              <a:t>Losses and Activation to be expected</a:t>
            </a:r>
          </a:p>
          <a:p>
            <a:pPr marL="1200150" lvl="1" indent="-457200">
              <a:buFont typeface="Arial"/>
              <a:buChar char="•"/>
              <a:defRPr/>
            </a:pPr>
            <a:r>
              <a:rPr lang="en-US" sz="1600" dirty="0" smtClean="0"/>
              <a:t>Losses to be expected (vague estimates)</a:t>
            </a:r>
          </a:p>
          <a:p>
            <a:pPr marL="1200150" lvl="1" indent="-457200">
              <a:buFont typeface="Arial"/>
              <a:buChar char="•"/>
              <a:defRPr/>
            </a:pPr>
            <a:r>
              <a:rPr lang="en-US" sz="1600" dirty="0" smtClean="0"/>
              <a:t>Activation at present and in future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en-US" sz="1800" dirty="0" smtClean="0"/>
              <a:t>PSB Acceptance and Apertures</a:t>
            </a:r>
          </a:p>
          <a:p>
            <a:pPr marL="1200150" lvl="1" indent="-457200">
              <a:buFont typeface="Arial"/>
              <a:buChar char="•"/>
              <a:defRPr/>
            </a:pPr>
            <a:r>
              <a:rPr lang="en-US" sz="1800" dirty="0" smtClean="0"/>
              <a:t>Smaller “</a:t>
            </a:r>
            <a:r>
              <a:rPr lang="en-US" sz="1800" dirty="0" err="1" smtClean="0"/>
              <a:t>BeamScope</a:t>
            </a:r>
            <a:r>
              <a:rPr lang="en-US" sz="1800" dirty="0" smtClean="0"/>
              <a:t>” Window</a:t>
            </a:r>
          </a:p>
          <a:p>
            <a:pPr marL="1200150" lvl="1" indent="-457200">
              <a:buFont typeface="Arial"/>
              <a:buChar char="•"/>
              <a:defRPr/>
            </a:pPr>
            <a:r>
              <a:rPr lang="en-US" sz="1800" dirty="0" smtClean="0"/>
              <a:t>Apertures and acceptance</a:t>
            </a:r>
            <a:endParaRPr lang="en-US" sz="1800" dirty="0" smtClean="0"/>
          </a:p>
          <a:p>
            <a:pPr marL="457200" indent="-457200">
              <a:buFont typeface="Arial"/>
              <a:buChar char="•"/>
              <a:defRPr/>
            </a:pPr>
            <a:r>
              <a:rPr lang="en-US" sz="1800" dirty="0" smtClean="0"/>
              <a:t>Very preliminary study on Collimation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en-US" sz="1800" dirty="0" smtClean="0"/>
              <a:t>Injection steering</a:t>
            </a:r>
          </a:p>
          <a:p>
            <a:pPr marL="457200" indent="-457200">
              <a:buFont typeface="Arial"/>
              <a:buChar char="•"/>
              <a:defRPr/>
            </a:pPr>
            <a:r>
              <a:rPr lang="en-US" sz="1800" dirty="0" smtClean="0"/>
              <a:t>Summary and questions </a:t>
            </a:r>
            <a:endParaRPr lang="en-US" sz="18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585" y="121181"/>
            <a:ext cx="6790282" cy="739775"/>
          </a:xfrm>
        </p:spPr>
        <p:txBody>
          <a:bodyPr/>
          <a:lstStyle/>
          <a:p>
            <a:r>
              <a:rPr lang="en-US" sz="3200" dirty="0" smtClean="0"/>
              <a:t>Very preliminary study on collimation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937" y="942980"/>
            <a:ext cx="8686800" cy="5111750"/>
          </a:xfrm>
        </p:spPr>
        <p:txBody>
          <a:bodyPr/>
          <a:lstStyle/>
          <a:p>
            <a:r>
              <a:rPr lang="en-US" sz="1800" dirty="0" smtClean="0"/>
              <a:t>First investigations on collimation assuming (LHC like) </a:t>
            </a:r>
            <a:r>
              <a:rPr lang="en-US" sz="1800" dirty="0" err="1" smtClean="0"/>
              <a:t>multiturn</a:t>
            </a:r>
            <a:r>
              <a:rPr lang="en-US" sz="1800" dirty="0" smtClean="0"/>
              <a:t> approach (by doctoral student P. Jackson)</a:t>
            </a:r>
          </a:p>
          <a:p>
            <a:pPr lvl="1"/>
            <a:r>
              <a:rPr lang="en-US" sz="1600" dirty="0" smtClean="0"/>
              <a:t>Profit from acceptance margin; collimation may reduce PSB acceptance by almost a factor two</a:t>
            </a:r>
          </a:p>
          <a:p>
            <a:pPr lvl="1"/>
            <a:r>
              <a:rPr lang="en-US" sz="1600" dirty="0" smtClean="0"/>
              <a:t>Proton interacting with collimator still makes many turns and several interactions with collimation</a:t>
            </a:r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endParaRPr lang="en-US" sz="1800" dirty="0" smtClean="0"/>
          </a:p>
          <a:p>
            <a:endParaRPr lang="en-US" sz="1800" dirty="0"/>
          </a:p>
          <a:p>
            <a:pPr marL="0" indent="0">
              <a:buNone/>
            </a:pPr>
            <a:endParaRPr lang="en-US" sz="1800" dirty="0" smtClean="0"/>
          </a:p>
          <a:p>
            <a:pPr marL="457200" lvl="1" indent="0">
              <a:buNone/>
            </a:pPr>
            <a:r>
              <a:rPr lang="en-US" sz="1600" dirty="0" smtClean="0"/>
              <a:t>Efficiency (simplified model) for vertical loss at 160 MeV (from a presentation by P. Jackson)</a:t>
            </a:r>
          </a:p>
          <a:p>
            <a:pPr lvl="1">
              <a:buSzPct val="100000"/>
              <a:buFont typeface="Wingdings" charset="2"/>
              <a:buChar char="➠"/>
            </a:pPr>
            <a:r>
              <a:rPr lang="en-US" sz="1600" dirty="0" smtClean="0"/>
              <a:t> Very thin primary collimators (otherwise no </a:t>
            </a:r>
            <a:r>
              <a:rPr lang="en-US" sz="1600" dirty="0" err="1" smtClean="0"/>
              <a:t>multiturn</a:t>
            </a:r>
            <a:r>
              <a:rPr lang="en-US" sz="1600" dirty="0" smtClean="0"/>
              <a:t> </a:t>
            </a:r>
            <a:r>
              <a:rPr lang="en-US" sz="1600" dirty="0" err="1" smtClean="0"/>
              <a:t>behaviour</a:t>
            </a:r>
            <a:r>
              <a:rPr lang="en-US" sz="1600" dirty="0" smtClean="0"/>
              <a:t>), heating an issue</a:t>
            </a:r>
            <a:endParaRPr lang="en-US" sz="1800" dirty="0" smtClean="0"/>
          </a:p>
          <a:p>
            <a:r>
              <a:rPr lang="en-US" sz="1800" dirty="0"/>
              <a:t>A</a:t>
            </a:r>
            <a:r>
              <a:rPr lang="en-US" sz="1800" dirty="0" smtClean="0"/>
              <a:t>round 1995, first study by </a:t>
            </a:r>
            <a:r>
              <a:rPr lang="en-US" sz="1800" dirty="0" err="1" smtClean="0"/>
              <a:t>T.Trenkler</a:t>
            </a:r>
            <a:r>
              <a:rPr lang="en-US" sz="1800" dirty="0" smtClean="0"/>
              <a:t> and </a:t>
            </a:r>
            <a:r>
              <a:rPr lang="en-US" sz="1800" dirty="0" err="1" smtClean="0"/>
              <a:t>H.Schonauer</a:t>
            </a:r>
            <a:r>
              <a:rPr lang="en-US" sz="1800" dirty="0" smtClean="0"/>
              <a:t> on single turn system</a:t>
            </a:r>
          </a:p>
          <a:p>
            <a:r>
              <a:rPr lang="en-US" sz="1800" dirty="0" smtClean="0"/>
              <a:t>Study should start with better understanding of present situation</a:t>
            </a:r>
          </a:p>
          <a:p>
            <a:pPr>
              <a:buSzPct val="100000"/>
              <a:buFont typeface="Wingdings" charset="2"/>
              <a:buChar char="➠"/>
            </a:pPr>
            <a:r>
              <a:rPr lang="en-US" sz="1800" dirty="0" smtClean="0"/>
              <a:t>NO RESOURCES AVAILABLE SO FAR TO STUDY COLLIMATION IN PSB LINE AND RING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64" y="2260613"/>
            <a:ext cx="7992537" cy="256688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43609" y="2286000"/>
            <a:ext cx="40318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Absorption mainly after first</a:t>
            </a:r>
          </a:p>
          <a:p>
            <a:r>
              <a:rPr lang="en-US" sz="1600" dirty="0" smtClean="0"/>
              <a:t> interaction (model realistic?) for high Z primary</a:t>
            </a:r>
            <a:endParaRPr lang="en-US" sz="1600" dirty="0"/>
          </a:p>
        </p:txBody>
      </p:sp>
      <p:cxnSp>
        <p:nvCxnSpPr>
          <p:cNvPr id="10" name="Straight Arrow Connector 9"/>
          <p:cNvCxnSpPr/>
          <p:nvPr/>
        </p:nvCxnSpPr>
        <p:spPr bwMode="auto">
          <a:xfrm flipH="1">
            <a:off x="2489200" y="2895600"/>
            <a:ext cx="1303868" cy="1151467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Arrow Connector 12"/>
          <p:cNvCxnSpPr/>
          <p:nvPr/>
        </p:nvCxnSpPr>
        <p:spPr bwMode="auto">
          <a:xfrm flipH="1">
            <a:off x="1405467" y="2895600"/>
            <a:ext cx="2048933" cy="1134533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2299662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sp>
        <p:nvSpPr>
          <p:cNvPr id="79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81100" y="125413"/>
            <a:ext cx="6856413" cy="739775"/>
          </a:xfrm>
        </p:spPr>
        <p:txBody>
          <a:bodyPr/>
          <a:lstStyle/>
          <a:p>
            <a:pPr eaLnBrk="1" hangingPunct="1">
              <a:defRPr/>
            </a:pPr>
            <a:r>
              <a:rPr lang="en-GB" dirty="0" smtClean="0">
                <a:cs typeface="+mj-cs"/>
              </a:rPr>
              <a:t>PSB Injection Steering</a:t>
            </a:r>
          </a:p>
        </p:txBody>
      </p:sp>
      <p:sp>
        <p:nvSpPr>
          <p:cNvPr id="798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39725" y="1001713"/>
            <a:ext cx="8229600" cy="492125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000" dirty="0" smtClean="0">
                <a:cs typeface="+mn-cs"/>
              </a:rPr>
              <a:t>Update of the study from 2008 taking voluntary offsets introduced since then into account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000" dirty="0" smtClean="0">
                <a:cs typeface="+mn-cs"/>
              </a:rPr>
              <a:t>Principle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1800" dirty="0" smtClean="0"/>
              <a:t>Two </a:t>
            </a:r>
            <a:r>
              <a:rPr lang="en-GB" sz="1800" dirty="0" err="1" smtClean="0"/>
              <a:t>steerers</a:t>
            </a:r>
            <a:r>
              <a:rPr lang="en-GB" sz="1800" dirty="0" smtClean="0"/>
              <a:t>/plane and ring in last part of the line to adjust position and angle at the injection septum (individual for all four rings)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sz="20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GB" sz="20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GB" sz="20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GB" sz="20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GB" sz="20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GB" sz="20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GB" sz="20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r>
              <a:rPr lang="en-GB" sz="2000" dirty="0" smtClean="0">
                <a:cs typeface="+mn-cs"/>
              </a:rPr>
              <a:t>Shifting second dipole upstream increases deflections needed</a:t>
            </a:r>
          </a:p>
          <a:p>
            <a:pPr eaLnBrk="1" hangingPunct="1">
              <a:lnSpc>
                <a:spcPct val="90000"/>
              </a:lnSpc>
              <a:defRPr/>
            </a:pPr>
            <a:endParaRPr lang="en-GB" sz="20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GB" sz="20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GB" sz="2000" dirty="0" smtClean="0">
              <a:cs typeface="+mn-cs"/>
            </a:endParaRPr>
          </a:p>
          <a:p>
            <a:pPr eaLnBrk="1" hangingPunct="1">
              <a:lnSpc>
                <a:spcPct val="90000"/>
              </a:lnSpc>
              <a:defRPr/>
            </a:pPr>
            <a:endParaRPr lang="en-GB" sz="2000" dirty="0" smtClean="0">
              <a:cs typeface="+mn-cs"/>
            </a:endParaRPr>
          </a:p>
        </p:txBody>
      </p:sp>
      <p:grpSp>
        <p:nvGrpSpPr>
          <p:cNvPr id="17414" name="Group 37"/>
          <p:cNvGrpSpPr>
            <a:grpSpLocks/>
          </p:cNvGrpSpPr>
          <p:nvPr/>
        </p:nvGrpSpPr>
        <p:grpSpPr bwMode="auto">
          <a:xfrm>
            <a:off x="928688" y="2563813"/>
            <a:ext cx="6477000" cy="1957387"/>
            <a:chOff x="500" y="1716"/>
            <a:chExt cx="4648" cy="1628"/>
          </a:xfrm>
        </p:grpSpPr>
        <p:sp>
          <p:nvSpPr>
            <p:cNvPr id="798725" name="Line 5"/>
            <p:cNvSpPr>
              <a:spLocks noChangeShapeType="1"/>
            </p:cNvSpPr>
            <p:nvPr/>
          </p:nvSpPr>
          <p:spPr bwMode="auto">
            <a:xfrm>
              <a:off x="640" y="1984"/>
              <a:ext cx="4479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26" name="Rectangle 6"/>
            <p:cNvSpPr>
              <a:spLocks noChangeArrowheads="1"/>
            </p:cNvSpPr>
            <p:nvPr/>
          </p:nvSpPr>
          <p:spPr bwMode="auto">
            <a:xfrm>
              <a:off x="757" y="1830"/>
              <a:ext cx="328" cy="305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27" name="Rectangle 7"/>
            <p:cNvSpPr>
              <a:spLocks noChangeArrowheads="1"/>
            </p:cNvSpPr>
            <p:nvPr/>
          </p:nvSpPr>
          <p:spPr bwMode="auto">
            <a:xfrm>
              <a:off x="3643" y="1828"/>
              <a:ext cx="328" cy="30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31" name="Text Box 11"/>
            <p:cNvSpPr txBox="1">
              <a:spLocks noChangeArrowheads="1"/>
            </p:cNvSpPr>
            <p:nvPr/>
          </p:nvSpPr>
          <p:spPr bwMode="auto">
            <a:xfrm>
              <a:off x="500" y="2141"/>
              <a:ext cx="754" cy="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n-GB" sz="1200">
                  <a:cs typeface="+mn-cs"/>
                </a:rPr>
                <a:t>DHZ/DVT50</a:t>
              </a:r>
              <a:endParaRPr lang="en-GB" sz="1800">
                <a:cs typeface="+mn-cs"/>
              </a:endParaRPr>
            </a:p>
          </p:txBody>
        </p:sp>
        <p:sp>
          <p:nvSpPr>
            <p:cNvPr id="798733" name="AutoShape 13"/>
            <p:cNvSpPr>
              <a:spLocks noChangeArrowheads="1"/>
            </p:cNvSpPr>
            <p:nvPr/>
          </p:nvSpPr>
          <p:spPr bwMode="auto">
            <a:xfrm>
              <a:off x="4763" y="1955"/>
              <a:ext cx="57" cy="58"/>
            </a:xfrm>
            <a:prstGeom prst="star5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34" name="Text Box 14"/>
            <p:cNvSpPr txBox="1">
              <a:spLocks noChangeArrowheads="1"/>
            </p:cNvSpPr>
            <p:nvPr/>
          </p:nvSpPr>
          <p:spPr bwMode="auto">
            <a:xfrm>
              <a:off x="4484" y="1946"/>
              <a:ext cx="664" cy="4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n-GB">
                  <a:cs typeface="+mn-cs"/>
                </a:rPr>
                <a:t>Injection</a:t>
              </a:r>
            </a:p>
            <a:p>
              <a:pPr>
                <a:defRPr/>
              </a:pPr>
              <a:r>
                <a:rPr lang="en-GB">
                  <a:cs typeface="+mn-cs"/>
                </a:rPr>
                <a:t>(reference)</a:t>
              </a:r>
              <a:endParaRPr lang="en-GB" sz="1800">
                <a:cs typeface="+mn-cs"/>
              </a:endParaRPr>
            </a:p>
          </p:txBody>
        </p:sp>
        <p:sp>
          <p:nvSpPr>
            <p:cNvPr id="798735" name="Rectangle 15"/>
            <p:cNvSpPr>
              <a:spLocks noChangeArrowheads="1"/>
            </p:cNvSpPr>
            <p:nvPr/>
          </p:nvSpPr>
          <p:spPr bwMode="auto">
            <a:xfrm>
              <a:off x="2985" y="1832"/>
              <a:ext cx="328" cy="30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37" name="Line 17"/>
            <p:cNvSpPr>
              <a:spLocks noChangeShapeType="1"/>
            </p:cNvSpPr>
            <p:nvPr/>
          </p:nvSpPr>
          <p:spPr bwMode="auto">
            <a:xfrm flipV="1">
              <a:off x="920" y="1724"/>
              <a:ext cx="2880" cy="264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38" name="Line 18"/>
            <p:cNvSpPr>
              <a:spLocks noChangeShapeType="1"/>
            </p:cNvSpPr>
            <p:nvPr/>
          </p:nvSpPr>
          <p:spPr bwMode="auto">
            <a:xfrm flipH="1">
              <a:off x="3796" y="1720"/>
              <a:ext cx="1104" cy="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39" name="Line 19"/>
            <p:cNvSpPr>
              <a:spLocks noChangeShapeType="1"/>
            </p:cNvSpPr>
            <p:nvPr/>
          </p:nvSpPr>
          <p:spPr bwMode="auto">
            <a:xfrm flipH="1">
              <a:off x="3134" y="1723"/>
              <a:ext cx="1754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40" name="Line 20"/>
            <p:cNvSpPr>
              <a:spLocks noChangeShapeType="1"/>
            </p:cNvSpPr>
            <p:nvPr/>
          </p:nvSpPr>
          <p:spPr bwMode="auto">
            <a:xfrm flipV="1">
              <a:off x="929" y="1716"/>
              <a:ext cx="2215" cy="26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41" name="Line 21"/>
            <p:cNvSpPr>
              <a:spLocks noChangeShapeType="1"/>
            </p:cNvSpPr>
            <p:nvPr/>
          </p:nvSpPr>
          <p:spPr bwMode="auto">
            <a:xfrm flipH="1">
              <a:off x="928" y="1749"/>
              <a:ext cx="5" cy="75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42" name="Line 22"/>
            <p:cNvSpPr>
              <a:spLocks noChangeShapeType="1"/>
            </p:cNvSpPr>
            <p:nvPr/>
          </p:nvSpPr>
          <p:spPr bwMode="auto">
            <a:xfrm flipH="1">
              <a:off x="3803" y="1849"/>
              <a:ext cx="7" cy="58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43" name="Line 23"/>
            <p:cNvSpPr>
              <a:spLocks noChangeShapeType="1"/>
            </p:cNvSpPr>
            <p:nvPr/>
          </p:nvSpPr>
          <p:spPr bwMode="auto">
            <a:xfrm flipH="1">
              <a:off x="4790" y="1861"/>
              <a:ext cx="5" cy="758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44" name="Line 24"/>
            <p:cNvSpPr>
              <a:spLocks noChangeShapeType="1"/>
            </p:cNvSpPr>
            <p:nvPr/>
          </p:nvSpPr>
          <p:spPr bwMode="auto">
            <a:xfrm>
              <a:off x="3803" y="2363"/>
              <a:ext cx="98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32" name="Text Box 12"/>
            <p:cNvSpPr txBox="1">
              <a:spLocks noChangeArrowheads="1"/>
            </p:cNvSpPr>
            <p:nvPr/>
          </p:nvSpPr>
          <p:spPr bwMode="auto">
            <a:xfrm>
              <a:off x="3093" y="2131"/>
              <a:ext cx="755" cy="22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n-GB" sz="1200" dirty="0">
                  <a:cs typeface="+mn-cs"/>
                </a:rPr>
                <a:t>DHZ/DVT70</a:t>
              </a:r>
              <a:endParaRPr lang="en-GB" sz="1800" dirty="0">
                <a:cs typeface="+mn-cs"/>
              </a:endParaRPr>
            </a:p>
          </p:txBody>
        </p:sp>
        <p:sp>
          <p:nvSpPr>
            <p:cNvPr id="798745" name="Text Box 25"/>
            <p:cNvSpPr txBox="1">
              <a:spLocks noChangeArrowheads="1"/>
            </p:cNvSpPr>
            <p:nvPr/>
          </p:nvSpPr>
          <p:spPr bwMode="auto">
            <a:xfrm>
              <a:off x="4193" y="2242"/>
              <a:ext cx="198" cy="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n-GB">
                  <a:cs typeface="+mn-cs"/>
                </a:rPr>
                <a:t>l</a:t>
              </a:r>
              <a:r>
                <a:rPr lang="en-GB" baseline="-25000">
                  <a:cs typeface="+mn-cs"/>
                </a:rPr>
                <a:t>2</a:t>
              </a:r>
              <a:endParaRPr lang="en-GB" sz="1800">
                <a:cs typeface="+mn-cs"/>
              </a:endParaRPr>
            </a:p>
          </p:txBody>
        </p:sp>
        <p:sp>
          <p:nvSpPr>
            <p:cNvPr id="798746" name="Line 26"/>
            <p:cNvSpPr>
              <a:spLocks noChangeShapeType="1"/>
            </p:cNvSpPr>
            <p:nvPr/>
          </p:nvSpPr>
          <p:spPr bwMode="auto">
            <a:xfrm>
              <a:off x="922" y="2454"/>
              <a:ext cx="3872" cy="1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triangle" w="sm" len="sm"/>
              <a:tailEnd type="triangl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47" name="Text Box 27"/>
            <p:cNvSpPr txBox="1">
              <a:spLocks noChangeArrowheads="1"/>
            </p:cNvSpPr>
            <p:nvPr/>
          </p:nvSpPr>
          <p:spPr bwMode="auto">
            <a:xfrm>
              <a:off x="2508" y="2338"/>
              <a:ext cx="198" cy="2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 type="none" w="sm" len="sm"/>
                  <a:tailEnd type="none" w="sm" len="sm"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pPr>
                <a:defRPr/>
              </a:pPr>
              <a:r>
                <a:rPr lang="en-GB">
                  <a:cs typeface="+mn-cs"/>
                </a:rPr>
                <a:t>l</a:t>
              </a:r>
              <a:r>
                <a:rPr lang="en-GB" baseline="-25000">
                  <a:cs typeface="+mn-cs"/>
                </a:rPr>
                <a:t>1</a:t>
              </a:r>
              <a:endParaRPr lang="en-GB" sz="1800">
                <a:cs typeface="+mn-cs"/>
              </a:endParaRPr>
            </a:p>
          </p:txBody>
        </p:sp>
        <p:sp>
          <p:nvSpPr>
            <p:cNvPr id="798748" name="Line 28"/>
            <p:cNvSpPr>
              <a:spLocks noChangeShapeType="1"/>
            </p:cNvSpPr>
            <p:nvPr/>
          </p:nvSpPr>
          <p:spPr bwMode="auto">
            <a:xfrm>
              <a:off x="624" y="3046"/>
              <a:ext cx="447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49" name="Rectangle 29"/>
            <p:cNvSpPr>
              <a:spLocks noChangeArrowheads="1"/>
            </p:cNvSpPr>
            <p:nvPr/>
          </p:nvSpPr>
          <p:spPr bwMode="auto">
            <a:xfrm>
              <a:off x="742" y="2892"/>
              <a:ext cx="328" cy="30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50" name="Rectangle 30"/>
            <p:cNvSpPr>
              <a:spLocks noChangeArrowheads="1"/>
            </p:cNvSpPr>
            <p:nvPr/>
          </p:nvSpPr>
          <p:spPr bwMode="auto">
            <a:xfrm>
              <a:off x="3627" y="2890"/>
              <a:ext cx="328" cy="30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51" name="AutoShape 31"/>
            <p:cNvSpPr>
              <a:spLocks noChangeArrowheads="1"/>
            </p:cNvSpPr>
            <p:nvPr/>
          </p:nvSpPr>
          <p:spPr bwMode="auto">
            <a:xfrm>
              <a:off x="4747" y="3017"/>
              <a:ext cx="57" cy="58"/>
            </a:xfrm>
            <a:prstGeom prst="star5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52" name="Rectangle 32"/>
            <p:cNvSpPr>
              <a:spLocks noChangeArrowheads="1"/>
            </p:cNvSpPr>
            <p:nvPr/>
          </p:nvSpPr>
          <p:spPr bwMode="auto">
            <a:xfrm>
              <a:off x="2969" y="2894"/>
              <a:ext cx="328" cy="304"/>
            </a:xfrm>
            <a:prstGeom prst="rect">
              <a:avLst/>
            </a:prstGeom>
            <a:noFill/>
            <a:ln w="12700">
              <a:solidFill>
                <a:schemeClr val="tx1"/>
              </a:solidFill>
              <a:prstDash val="dash"/>
              <a:miter lim="800000"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53" name="Line 33"/>
            <p:cNvSpPr>
              <a:spLocks noChangeShapeType="1"/>
            </p:cNvSpPr>
            <p:nvPr/>
          </p:nvSpPr>
          <p:spPr bwMode="auto">
            <a:xfrm>
              <a:off x="904" y="3050"/>
              <a:ext cx="2886" cy="173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54" name="Line 34"/>
            <p:cNvSpPr>
              <a:spLocks noChangeShapeType="1"/>
            </p:cNvSpPr>
            <p:nvPr/>
          </p:nvSpPr>
          <p:spPr bwMode="auto">
            <a:xfrm flipH="1">
              <a:off x="3801" y="2990"/>
              <a:ext cx="1184" cy="232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55" name="Line 35"/>
            <p:cNvSpPr>
              <a:spLocks noChangeShapeType="1"/>
            </p:cNvSpPr>
            <p:nvPr/>
          </p:nvSpPr>
          <p:spPr bwMode="auto">
            <a:xfrm flipH="1">
              <a:off x="3145" y="3003"/>
              <a:ext cx="1850" cy="34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  <p:sp>
          <p:nvSpPr>
            <p:cNvPr id="798756" name="Line 36"/>
            <p:cNvSpPr>
              <a:spLocks noChangeShapeType="1"/>
            </p:cNvSpPr>
            <p:nvPr/>
          </p:nvSpPr>
          <p:spPr bwMode="auto">
            <a:xfrm>
              <a:off x="914" y="3040"/>
              <a:ext cx="2232" cy="297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prstDash val="dash"/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>
                <a:defRPr/>
              </a:pPr>
              <a:endParaRPr lang="en-US" sz="1800">
                <a:cs typeface="+mn-cs"/>
              </a:endParaRPr>
            </a:p>
          </p:txBody>
        </p:sp>
      </p:grpSp>
      <p:graphicFrame>
        <p:nvGraphicFramePr>
          <p:cNvPr id="17415" name="Object 38"/>
          <p:cNvGraphicFramePr>
            <a:graphicFrameLocks noChangeAspect="1"/>
          </p:cNvGraphicFramePr>
          <p:nvPr/>
        </p:nvGraphicFramePr>
        <p:xfrm>
          <a:off x="774700" y="5259388"/>
          <a:ext cx="7986713" cy="923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68" name="Équation" r:id="rId3" imgW="5156200" imgH="596900" progId="Equation.3">
                  <p:embed/>
                </p:oleObj>
              </mc:Choice>
              <mc:Fallback>
                <p:oleObj name="Équation" r:id="rId3" imgW="5156200" imgH="596900" progId="Equation.3">
                  <p:embed/>
                  <p:pic>
                    <p:nvPicPr>
                      <p:cNvPr id="0" name="Object 3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74700" y="5259388"/>
                        <a:ext cx="7986713" cy="9239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blurRad="63500"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sp>
        <p:nvSpPr>
          <p:cNvPr id="77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55699" y="100013"/>
            <a:ext cx="6894513" cy="739775"/>
          </a:xfrm>
        </p:spPr>
        <p:txBody>
          <a:bodyPr/>
          <a:lstStyle/>
          <a:p>
            <a:pPr eaLnBrk="1" hangingPunct="1">
              <a:defRPr/>
            </a:pPr>
            <a:r>
              <a:rPr lang="en-GB" sz="3200" dirty="0" smtClean="0">
                <a:cs typeface="+mj-cs"/>
              </a:rPr>
              <a:t>PSB Injection Steering:</a:t>
            </a:r>
            <a:br>
              <a:rPr lang="en-GB" sz="3200" dirty="0" smtClean="0">
                <a:cs typeface="+mj-cs"/>
              </a:rPr>
            </a:br>
            <a:r>
              <a:rPr lang="en-GB" sz="2800" dirty="0" smtClean="0">
                <a:cs typeface="+mj-cs"/>
              </a:rPr>
              <a:t>Analysis of present situation</a:t>
            </a:r>
            <a:endParaRPr lang="en-GB" sz="4000" dirty="0" smtClean="0">
              <a:cs typeface="+mj-cs"/>
            </a:endParaRPr>
          </a:p>
        </p:txBody>
      </p:sp>
      <p:sp>
        <p:nvSpPr>
          <p:cNvPr id="7731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88900" y="955675"/>
            <a:ext cx="8928100" cy="5597525"/>
          </a:xfrm>
        </p:spPr>
        <p:txBody>
          <a:bodyPr/>
          <a:lstStyle/>
          <a:p>
            <a:pPr eaLnBrk="1" hangingPunct="1">
              <a:defRPr/>
            </a:pPr>
            <a:r>
              <a:rPr lang="en-GB" sz="1800" dirty="0" smtClean="0">
                <a:cs typeface="+mn-cs"/>
              </a:rPr>
              <a:t>Currents programmed for DHZ/DVT 50 and 70 (for both planes, all four rings, different USERs, in 2008 and 2011) converted into position and angle</a:t>
            </a:r>
          </a:p>
          <a:p>
            <a:pPr eaLnBrk="1" hangingPunct="1">
              <a:defRPr/>
            </a:pPr>
            <a:r>
              <a:rPr lang="en-GB" sz="1800" dirty="0" smtClean="0">
                <a:cs typeface="+mn-cs"/>
              </a:rPr>
              <a:t>Scatter plots of position and angle (left) and integrated strengths (right)</a:t>
            </a:r>
          </a:p>
          <a:p>
            <a:pPr lvl="1" eaLnBrk="1" hangingPunct="1">
              <a:defRPr/>
            </a:pPr>
            <a:r>
              <a:rPr lang="en-GB" sz="1600" dirty="0" smtClean="0"/>
              <a:t>Data from 2008: different colour for USERs </a:t>
            </a:r>
            <a:r>
              <a:rPr lang="en-GB" sz="1600" dirty="0" smtClean="0">
                <a:solidFill>
                  <a:srgbClr val="FF3300"/>
                </a:solidFill>
              </a:rPr>
              <a:t>LHC25A</a:t>
            </a:r>
            <a:r>
              <a:rPr lang="en-GB" sz="1600" dirty="0" smtClean="0"/>
              <a:t> , NORMGPS and </a:t>
            </a:r>
            <a:r>
              <a:rPr lang="en-GB" sz="1600" dirty="0" smtClean="0">
                <a:solidFill>
                  <a:srgbClr val="66FF33"/>
                </a:solidFill>
              </a:rPr>
              <a:t>LHCINDIV</a:t>
            </a:r>
            <a:endParaRPr lang="en-GB" sz="1600" dirty="0" smtClean="0"/>
          </a:p>
          <a:p>
            <a:pPr lvl="1" eaLnBrk="1" hangingPunct="1">
              <a:defRPr/>
            </a:pPr>
            <a:r>
              <a:rPr lang="en-GB" sz="1600" dirty="0" smtClean="0"/>
              <a:t>Data from 2011: </a:t>
            </a:r>
            <a:br>
              <a:rPr lang="en-GB" sz="1600" dirty="0" smtClean="0"/>
            </a:br>
            <a:r>
              <a:rPr lang="en-GB" sz="1600" dirty="0" smtClean="0"/>
              <a:t>Two USERS, all </a:t>
            </a:r>
            <a:br>
              <a:rPr lang="en-GB" sz="1600" dirty="0" smtClean="0"/>
            </a:br>
            <a:r>
              <a:rPr lang="en-GB" sz="1600" dirty="0" smtClean="0"/>
              <a:t>plotted in </a:t>
            </a:r>
            <a:r>
              <a:rPr lang="en-GB" sz="1600" dirty="0" err="1" smtClean="0"/>
              <a:t>gray</a:t>
            </a:r>
            <a:endParaRPr lang="en-GB" sz="1600" dirty="0" smtClean="0"/>
          </a:p>
          <a:p>
            <a:pPr lvl="1" eaLnBrk="1" hangingPunct="1">
              <a:defRPr/>
            </a:pPr>
            <a:r>
              <a:rPr lang="en-GB" sz="1600" dirty="0" smtClean="0"/>
              <a:t>Stars and diamonds</a:t>
            </a:r>
            <a:br>
              <a:rPr lang="en-GB" sz="1600" dirty="0" smtClean="0"/>
            </a:br>
            <a:r>
              <a:rPr lang="en-GB" sz="1600" dirty="0" smtClean="0"/>
              <a:t>for horizontal and </a:t>
            </a:r>
            <a:br>
              <a:rPr lang="en-GB" sz="1600" dirty="0" smtClean="0"/>
            </a:br>
            <a:r>
              <a:rPr lang="en-GB" sz="1600" dirty="0" smtClean="0"/>
              <a:t>vertical plane</a:t>
            </a:r>
            <a:br>
              <a:rPr lang="en-GB" sz="1600" dirty="0" smtClean="0"/>
            </a:br>
            <a:r>
              <a:rPr lang="en-GB" sz="1600" dirty="0" smtClean="0"/>
              <a:t>(similar picture in</a:t>
            </a:r>
            <a:br>
              <a:rPr lang="en-GB" sz="1600" dirty="0" smtClean="0"/>
            </a:br>
            <a:r>
              <a:rPr lang="en-GB" sz="1600" dirty="0" smtClean="0"/>
              <a:t>both planes)</a:t>
            </a:r>
            <a:br>
              <a:rPr lang="en-GB" sz="1600" dirty="0" smtClean="0"/>
            </a:br>
            <a:endParaRPr lang="en-GB" sz="1600" dirty="0" smtClean="0"/>
          </a:p>
          <a:p>
            <a:pPr lvl="1" eaLnBrk="1" hangingPunct="1">
              <a:defRPr/>
            </a:pPr>
            <a:endParaRPr lang="en-GB" sz="1600" dirty="0" smtClean="0"/>
          </a:p>
          <a:p>
            <a:pPr marL="457200" lvl="1" indent="0" eaLnBrk="1" hangingPunct="1">
              <a:buFont typeface="Wingdings" charset="0"/>
              <a:buNone/>
              <a:defRPr/>
            </a:pPr>
            <a:endParaRPr lang="en-GB" sz="1600" dirty="0" smtClean="0"/>
          </a:p>
          <a:p>
            <a:pPr lvl="1" eaLnBrk="1" hangingPunct="1">
              <a:defRPr/>
            </a:pPr>
            <a:r>
              <a:rPr lang="en-GB" sz="1600" dirty="0" smtClean="0"/>
              <a:t>Contours describe estimated tuning range required</a:t>
            </a:r>
          </a:p>
          <a:p>
            <a:pPr lvl="2" eaLnBrk="1" hangingPunct="1">
              <a:defRPr/>
            </a:pPr>
            <a:r>
              <a:rPr lang="en-GB" sz="1600" dirty="0" smtClean="0"/>
              <a:t>Up to ±12 mm and ±2.4 </a:t>
            </a:r>
            <a:r>
              <a:rPr lang="en-GB" sz="1600" dirty="0" err="1" smtClean="0"/>
              <a:t>mrad</a:t>
            </a:r>
            <a:r>
              <a:rPr lang="en-GB" sz="1600" dirty="0" smtClean="0"/>
              <a:t> (ratio is ~5m, i.e. the </a:t>
            </a:r>
            <a:r>
              <a:rPr lang="en-GB" sz="1600" dirty="0" err="1" smtClean="0"/>
              <a:t>betatron</a:t>
            </a:r>
            <a:r>
              <a:rPr lang="en-GB" sz="1600" dirty="0" smtClean="0"/>
              <a:t> function) around origin …</a:t>
            </a:r>
          </a:p>
          <a:p>
            <a:pPr lvl="2" eaLnBrk="1" hangingPunct="1">
              <a:defRPr/>
            </a:pPr>
            <a:r>
              <a:rPr lang="en-GB" sz="1600" dirty="0" smtClean="0"/>
              <a:t>Smaller contour (not used further) … if mean correction can be done upstream </a:t>
            </a:r>
          </a:p>
          <a:p>
            <a:pPr lvl="1" eaLnBrk="1" hangingPunct="1">
              <a:defRPr/>
            </a:pPr>
            <a:r>
              <a:rPr lang="en-GB" sz="1600" dirty="0" smtClean="0"/>
              <a:t>Required strength well below maximum possible strengths</a:t>
            </a:r>
          </a:p>
        </p:txBody>
      </p:sp>
      <p:pic>
        <p:nvPicPr>
          <p:cNvPr id="18438" name="Picture 1" descr="InjSteerLin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9" t="3510" r="1060" b="3522"/>
          <a:stretch>
            <a:fillRect/>
          </a:stretch>
        </p:blipFill>
        <p:spPr bwMode="auto">
          <a:xfrm>
            <a:off x="2578100" y="2320925"/>
            <a:ext cx="6343650" cy="277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sp>
        <p:nvSpPr>
          <p:cNvPr id="773122" name="Rectangle 2"/>
          <p:cNvSpPr>
            <a:spLocks noGrp="1" noChangeArrowheads="1"/>
          </p:cNvSpPr>
          <p:nvPr>
            <p:ph type="title"/>
          </p:nvPr>
        </p:nvSpPr>
        <p:spPr>
          <a:xfrm>
            <a:off x="1130299" y="100013"/>
            <a:ext cx="6642101" cy="739775"/>
          </a:xfrm>
        </p:spPr>
        <p:txBody>
          <a:bodyPr/>
          <a:lstStyle/>
          <a:p>
            <a:pPr eaLnBrk="1" hangingPunct="1">
              <a:defRPr/>
            </a:pPr>
            <a:r>
              <a:rPr lang="en-GB" sz="3600" dirty="0"/>
              <a:t>PSB Injection Steering:</a:t>
            </a:r>
            <a:br>
              <a:rPr lang="en-GB" sz="3600" dirty="0"/>
            </a:br>
            <a:r>
              <a:rPr lang="en-GB" sz="3200" dirty="0"/>
              <a:t>Analysis </a:t>
            </a:r>
            <a:r>
              <a:rPr lang="en-GB" sz="3200" dirty="0" smtClean="0">
                <a:cs typeface="+mj-cs"/>
              </a:rPr>
              <a:t>Extrapolation to Linac4</a:t>
            </a:r>
          </a:p>
        </p:txBody>
      </p:sp>
      <p:sp>
        <p:nvSpPr>
          <p:cNvPr id="773128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190500" y="981075"/>
            <a:ext cx="8928100" cy="5991225"/>
          </a:xfrm>
        </p:spPr>
        <p:txBody>
          <a:bodyPr/>
          <a:lstStyle/>
          <a:p>
            <a:pPr eaLnBrk="1" hangingPunct="1">
              <a:spcBef>
                <a:spcPts val="400"/>
              </a:spcBef>
              <a:defRPr/>
            </a:pPr>
            <a:r>
              <a:rPr lang="en-GB" sz="1800" dirty="0" smtClean="0">
                <a:cs typeface="+mn-cs"/>
              </a:rPr>
              <a:t>Beam rigidity increased by a factor ~1.9</a:t>
            </a:r>
          </a:p>
          <a:p>
            <a:pPr eaLnBrk="1" hangingPunct="1">
              <a:spcBef>
                <a:spcPts val="400"/>
              </a:spcBef>
              <a:defRPr/>
            </a:pPr>
            <a:r>
              <a:rPr lang="en-GB" sz="1800" dirty="0" smtClean="0">
                <a:cs typeface="+mn-cs"/>
              </a:rPr>
              <a:t>DHZ/DVT70 moved upstream by ~2 m (precise position to be determined)</a:t>
            </a:r>
          </a:p>
          <a:p>
            <a:pPr lvl="1" eaLnBrk="1" hangingPunct="1">
              <a:spcBef>
                <a:spcPts val="400"/>
              </a:spcBef>
              <a:defRPr/>
            </a:pPr>
            <a:r>
              <a:rPr lang="en-GB" sz="1600" dirty="0" smtClean="0"/>
              <a:t>Assumption l</a:t>
            </a:r>
            <a:r>
              <a:rPr lang="en-GB" sz="1600" baseline="-25000" dirty="0" smtClean="0"/>
              <a:t>D50</a:t>
            </a:r>
            <a:r>
              <a:rPr lang="en-GB" sz="1600" dirty="0" smtClean="0"/>
              <a:t> = 7.27 m and l</a:t>
            </a:r>
            <a:r>
              <a:rPr lang="en-GB" sz="1600" baseline="-25000" dirty="0" smtClean="0"/>
              <a:t>D70</a:t>
            </a:r>
            <a:r>
              <a:rPr lang="en-GB" sz="1600" dirty="0" smtClean="0"/>
              <a:t> = 3.14 m</a:t>
            </a:r>
          </a:p>
          <a:p>
            <a:pPr eaLnBrk="1" hangingPunct="1">
              <a:spcBef>
                <a:spcPts val="400"/>
              </a:spcBef>
              <a:defRPr/>
            </a:pPr>
            <a:r>
              <a:rPr lang="en-GB" sz="1800" dirty="0" smtClean="0">
                <a:cs typeface="+mn-cs"/>
              </a:rPr>
              <a:t>Offset of ~10 mm at the injection point required</a:t>
            </a:r>
          </a:p>
          <a:p>
            <a:pPr lvl="1" eaLnBrk="1" hangingPunct="1">
              <a:spcBef>
                <a:spcPts val="400"/>
              </a:spcBef>
              <a:defRPr/>
            </a:pPr>
            <a:r>
              <a:rPr lang="en-GB" sz="1600" dirty="0" smtClean="0"/>
              <a:t>10 mm in horizontal with reference position of incoming beam moved towards PSB </a:t>
            </a:r>
            <a:r>
              <a:rPr lang="en-GB" sz="1600" dirty="0" err="1" smtClean="0"/>
              <a:t>center</a:t>
            </a:r>
            <a:endParaRPr lang="en-GB" sz="1600" dirty="0" smtClean="0"/>
          </a:p>
          <a:p>
            <a:pPr lvl="1" eaLnBrk="1" hangingPunct="1">
              <a:spcBef>
                <a:spcPts val="400"/>
              </a:spcBef>
              <a:defRPr/>
            </a:pPr>
            <a:r>
              <a:rPr lang="en-GB" sz="1600" dirty="0" smtClean="0"/>
              <a:t>Up to 10 mm in vertical to generate required </a:t>
            </a:r>
            <a:r>
              <a:rPr lang="en-GB" sz="1600" dirty="0" err="1" smtClean="0"/>
              <a:t>emittance</a:t>
            </a:r>
            <a:r>
              <a:rPr lang="en-GB" sz="1600" dirty="0" smtClean="0"/>
              <a:t> (no active painting)</a:t>
            </a:r>
          </a:p>
          <a:p>
            <a:pPr lvl="1" eaLnBrk="1" hangingPunct="1">
              <a:spcBef>
                <a:spcPts val="400"/>
              </a:spcBef>
              <a:defRPr/>
            </a:pPr>
            <a:endParaRPr lang="en-GB" sz="1600" dirty="0" smtClean="0"/>
          </a:p>
          <a:p>
            <a:pPr lvl="1" eaLnBrk="1" hangingPunct="1">
              <a:spcBef>
                <a:spcPts val="400"/>
              </a:spcBef>
              <a:defRPr/>
            </a:pPr>
            <a:endParaRPr lang="en-GB" sz="1600" dirty="0" smtClean="0"/>
          </a:p>
          <a:p>
            <a:pPr lvl="1" eaLnBrk="1" hangingPunct="1">
              <a:spcBef>
                <a:spcPts val="400"/>
              </a:spcBef>
              <a:defRPr/>
            </a:pPr>
            <a:endParaRPr lang="en-GB" sz="1600" dirty="0" smtClean="0"/>
          </a:p>
          <a:p>
            <a:pPr lvl="1" eaLnBrk="1" hangingPunct="1">
              <a:spcBef>
                <a:spcPts val="400"/>
              </a:spcBef>
              <a:defRPr/>
            </a:pPr>
            <a:endParaRPr lang="en-GB" sz="1600" dirty="0" smtClean="0"/>
          </a:p>
          <a:p>
            <a:pPr lvl="1" eaLnBrk="1" hangingPunct="1">
              <a:spcBef>
                <a:spcPts val="400"/>
              </a:spcBef>
              <a:defRPr/>
            </a:pPr>
            <a:endParaRPr lang="en-GB" sz="1600" dirty="0" smtClean="0"/>
          </a:p>
          <a:p>
            <a:pPr lvl="1" eaLnBrk="1" hangingPunct="1">
              <a:spcBef>
                <a:spcPts val="400"/>
              </a:spcBef>
              <a:defRPr/>
            </a:pPr>
            <a:endParaRPr lang="en-GB" sz="1600" dirty="0" smtClean="0"/>
          </a:p>
          <a:p>
            <a:pPr lvl="1" eaLnBrk="1" hangingPunct="1">
              <a:spcBef>
                <a:spcPts val="400"/>
              </a:spcBef>
              <a:defRPr/>
            </a:pPr>
            <a:endParaRPr lang="en-GB" sz="1600" dirty="0" smtClean="0"/>
          </a:p>
          <a:p>
            <a:pPr lvl="1" eaLnBrk="1" hangingPunct="1">
              <a:spcBef>
                <a:spcPts val="400"/>
              </a:spcBef>
              <a:defRPr/>
            </a:pPr>
            <a:endParaRPr lang="en-GB" sz="1600" dirty="0" smtClean="0"/>
          </a:p>
          <a:p>
            <a:pPr lvl="2" eaLnBrk="1" hangingPunct="1">
              <a:spcBef>
                <a:spcPts val="400"/>
              </a:spcBef>
              <a:defRPr/>
            </a:pPr>
            <a:endParaRPr lang="en-GB" sz="1200" dirty="0" smtClean="0"/>
          </a:p>
          <a:p>
            <a:pPr lvl="2" eaLnBrk="1" hangingPunct="1">
              <a:spcBef>
                <a:spcPts val="400"/>
              </a:spcBef>
              <a:defRPr/>
            </a:pPr>
            <a:endParaRPr lang="en-GB" sz="1200" dirty="0" smtClean="0"/>
          </a:p>
          <a:p>
            <a:pPr lvl="2" eaLnBrk="1" hangingPunct="1">
              <a:spcBef>
                <a:spcPts val="400"/>
              </a:spcBef>
              <a:defRPr/>
            </a:pPr>
            <a:endParaRPr lang="en-GB" sz="1400" dirty="0" smtClean="0"/>
          </a:p>
          <a:p>
            <a:pPr eaLnBrk="1" hangingPunct="1">
              <a:spcBef>
                <a:spcPts val="400"/>
              </a:spcBef>
              <a:defRPr/>
            </a:pPr>
            <a:r>
              <a:rPr lang="en-GB" sz="1800" dirty="0" smtClean="0">
                <a:cs typeface="+mn-cs"/>
              </a:rPr>
              <a:t>Maximum strength of 130 </a:t>
            </a:r>
            <a:r>
              <a:rPr lang="en-GB" sz="1800" dirty="0" err="1" smtClean="0">
                <a:cs typeface="+mn-cs"/>
              </a:rPr>
              <a:t>Gm</a:t>
            </a:r>
            <a:r>
              <a:rPr lang="en-GB" sz="1800" dirty="0" smtClean="0">
                <a:cs typeface="+mn-cs"/>
              </a:rPr>
              <a:t> and 160 </a:t>
            </a:r>
            <a:r>
              <a:rPr lang="en-GB" sz="1800" dirty="0" err="1" smtClean="0">
                <a:cs typeface="+mn-cs"/>
              </a:rPr>
              <a:t>Gm</a:t>
            </a:r>
            <a:r>
              <a:rPr lang="en-GB" sz="1800" dirty="0" smtClean="0">
                <a:cs typeface="+mn-cs"/>
              </a:rPr>
              <a:t> to have some safety margin</a:t>
            </a:r>
          </a:p>
          <a:p>
            <a:pPr lvl="1" eaLnBrk="1" hangingPunct="1">
              <a:spcBef>
                <a:spcPts val="400"/>
              </a:spcBef>
              <a:defRPr/>
            </a:pPr>
            <a:r>
              <a:rPr lang="en-GB" sz="1600" dirty="0" smtClean="0"/>
              <a:t>DHZ/DVT50 position further upstream increases required strengths</a:t>
            </a:r>
          </a:p>
        </p:txBody>
      </p:sp>
      <p:pic>
        <p:nvPicPr>
          <p:cNvPr id="19462" name="Picture 2" descr="InjSteerL4Sh2m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3188" y="2884488"/>
            <a:ext cx="6716712" cy="309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22" name="Rectangle 2"/>
          <p:cNvSpPr>
            <a:spLocks noGrp="1" noChangeArrowheads="1"/>
          </p:cNvSpPr>
          <p:nvPr>
            <p:ph type="title"/>
          </p:nvPr>
        </p:nvSpPr>
        <p:spPr>
          <a:xfrm>
            <a:off x="1221306" y="87315"/>
            <a:ext cx="7370763" cy="739775"/>
          </a:xfrm>
        </p:spPr>
        <p:txBody>
          <a:bodyPr/>
          <a:lstStyle/>
          <a:p>
            <a:pPr eaLnBrk="1" hangingPunct="1">
              <a:defRPr/>
            </a:pPr>
            <a:r>
              <a:rPr lang="en-GB" sz="2800" dirty="0" smtClean="0">
                <a:cs typeface="+mj-cs"/>
              </a:rPr>
              <a:t>Summary and Questions</a:t>
            </a:r>
            <a:endParaRPr lang="en-GB" sz="2800" dirty="0" smtClean="0">
              <a:cs typeface="+mj-cs"/>
            </a:endParaRPr>
          </a:p>
        </p:txBody>
      </p:sp>
      <p:sp>
        <p:nvSpPr>
          <p:cNvPr id="7987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en-GB" sz="2000" dirty="0" smtClean="0">
                <a:cs typeface="+mn-cs"/>
              </a:rPr>
              <a:t>Many of the topics presented at a very preliminary stage (resources)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000" dirty="0" smtClean="0">
                <a:cs typeface="+mn-cs"/>
              </a:rPr>
              <a:t>Preliminary estimates on </a:t>
            </a:r>
            <a:r>
              <a:rPr lang="en-GB" sz="2000" dirty="0">
                <a:cs typeface="+mn-cs"/>
              </a:rPr>
              <a:t>machine activation and annual dose to be </a:t>
            </a:r>
            <a:r>
              <a:rPr lang="en-GB" sz="2000" dirty="0" smtClean="0">
                <a:cs typeface="+mn-cs"/>
              </a:rPr>
              <a:t>expected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1600" dirty="0" smtClean="0">
                <a:cs typeface="+mn-cs"/>
              </a:rPr>
              <a:t>Increase (not dramatic) to be expected without mitigation measure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1600" dirty="0" smtClean="0">
                <a:cs typeface="+mn-cs"/>
              </a:rPr>
              <a:t>Can losses be an issue for </a:t>
            </a:r>
            <a:r>
              <a:rPr lang="en-GB" sz="1600" dirty="0" err="1" smtClean="0">
                <a:cs typeface="+mn-cs"/>
              </a:rPr>
              <a:t>equipments</a:t>
            </a:r>
            <a:r>
              <a:rPr lang="en-GB" sz="1600" dirty="0" smtClean="0">
                <a:cs typeface="+mn-cs"/>
              </a:rPr>
              <a:t> (accumulated doses ..) and people (activation)?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000" dirty="0" smtClean="0">
                <a:cs typeface="+mn-cs"/>
              </a:rPr>
              <a:t>PSB acce</a:t>
            </a:r>
            <a:r>
              <a:rPr lang="en-GB" sz="2000" dirty="0" smtClean="0">
                <a:cs typeface="+mn-cs"/>
              </a:rPr>
              <a:t>p</a:t>
            </a:r>
            <a:r>
              <a:rPr lang="en-GB" sz="2000" dirty="0" smtClean="0">
                <a:cs typeface="+mn-cs"/>
              </a:rPr>
              <a:t>tance and apertures</a:t>
            </a:r>
            <a:endParaRPr lang="en-GB" sz="2000" dirty="0" smtClean="0">
              <a:cs typeface="+mn-cs"/>
            </a:endParaRP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1600" dirty="0">
                <a:cs typeface="+mn-cs"/>
              </a:rPr>
              <a:t>M</a:t>
            </a:r>
            <a:r>
              <a:rPr lang="en-GB" sz="1600" dirty="0" smtClean="0">
                <a:cs typeface="+mn-cs"/>
              </a:rPr>
              <a:t>achine acceptance reduction only a proposal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1600" dirty="0">
                <a:cs typeface="+mn-cs"/>
              </a:rPr>
              <a:t>S</a:t>
            </a:r>
            <a:r>
              <a:rPr lang="en-GB" sz="1600" dirty="0" smtClean="0">
                <a:cs typeface="+mn-cs"/>
              </a:rPr>
              <a:t>hould we implement it?</a:t>
            </a:r>
            <a:br>
              <a:rPr lang="en-GB" sz="1600" dirty="0" smtClean="0">
                <a:cs typeface="+mn-cs"/>
              </a:rPr>
            </a:br>
            <a:r>
              <a:rPr lang="en-GB" sz="1600" dirty="0" smtClean="0">
                <a:cs typeface="+mn-cs"/>
              </a:rPr>
              <a:t>  … would require a serious study and design (too late anyhow?)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000" dirty="0" smtClean="0">
                <a:cs typeface="+mn-cs"/>
              </a:rPr>
              <a:t>Collimation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1600" dirty="0" smtClean="0">
                <a:cs typeface="+mn-cs"/>
              </a:rPr>
              <a:t>Conclusion of </a:t>
            </a:r>
            <a:r>
              <a:rPr lang="en-GB" sz="1600" dirty="0">
                <a:cs typeface="+mn-cs"/>
              </a:rPr>
              <a:t>v</a:t>
            </a:r>
            <a:r>
              <a:rPr lang="en-GB" sz="1600" dirty="0" smtClean="0">
                <a:cs typeface="+mn-cs"/>
              </a:rPr>
              <a:t>ery preliminary study: </a:t>
            </a:r>
            <a:r>
              <a:rPr lang="en-GB" sz="1600" dirty="0" err="1" smtClean="0">
                <a:cs typeface="+mn-cs"/>
              </a:rPr>
              <a:t>multiturn</a:t>
            </a:r>
            <a:r>
              <a:rPr lang="en-GB" sz="1600" dirty="0" smtClean="0">
                <a:cs typeface="+mn-cs"/>
              </a:rPr>
              <a:t> approach looks not feasible 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1600" dirty="0" smtClean="0">
                <a:cs typeface="+mn-cs"/>
              </a:rPr>
              <a:t>Priority/time-scale to study another scheme? </a:t>
            </a:r>
            <a:br>
              <a:rPr lang="en-GB" sz="1600" dirty="0" smtClean="0">
                <a:cs typeface="+mn-cs"/>
              </a:rPr>
            </a:br>
            <a:r>
              <a:rPr lang="en-GB" sz="1600" dirty="0" smtClean="0">
                <a:cs typeface="+mn-cs"/>
              </a:rPr>
              <a:t>  ….. first understand present beam losses, then try to design a collimation system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1600" dirty="0" smtClean="0">
                <a:cs typeface="+mn-cs"/>
              </a:rPr>
              <a:t>Study of collimation in the injection line?</a:t>
            </a:r>
            <a:br>
              <a:rPr lang="en-GB" sz="1600" dirty="0" smtClean="0">
                <a:cs typeface="+mn-cs"/>
              </a:rPr>
            </a:br>
            <a:r>
              <a:rPr lang="en-GB" sz="1600" dirty="0" smtClean="0">
                <a:cs typeface="+mn-cs"/>
              </a:rPr>
              <a:t>  ….. discussed, but never studied, to protect sensible devices like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en-GB" sz="2000" dirty="0" smtClean="0">
                <a:cs typeface="+mn-cs"/>
              </a:rPr>
              <a:t>Injection steering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1600" dirty="0" smtClean="0">
                <a:cs typeface="+mn-cs"/>
              </a:rPr>
              <a:t>New </a:t>
            </a:r>
            <a:r>
              <a:rPr lang="en-GB" sz="1600" dirty="0" err="1" smtClean="0">
                <a:cs typeface="+mn-cs"/>
              </a:rPr>
              <a:t>steerers</a:t>
            </a:r>
            <a:r>
              <a:rPr lang="en-GB" sz="1600" dirty="0" smtClean="0">
                <a:cs typeface="+mn-cs"/>
              </a:rPr>
              <a:t> to be constructed and installed</a:t>
            </a:r>
          </a:p>
          <a:p>
            <a:pPr lvl="1" eaLnBrk="1" hangingPunct="1">
              <a:lnSpc>
                <a:spcPct val="90000"/>
              </a:lnSpc>
              <a:defRPr/>
            </a:pPr>
            <a:r>
              <a:rPr lang="en-GB" sz="1600" dirty="0" smtClean="0">
                <a:cs typeface="+mn-cs"/>
              </a:rPr>
              <a:t>Approach and requested strength appropriate?</a:t>
            </a:r>
          </a:p>
        </p:txBody>
      </p:sp>
      <p:sp>
        <p:nvSpPr>
          <p:cNvPr id="3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06198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8550" y="112713"/>
            <a:ext cx="7370763" cy="739775"/>
          </a:xfrm>
        </p:spPr>
        <p:txBody>
          <a:bodyPr/>
          <a:lstStyle/>
          <a:p>
            <a:r>
              <a:rPr lang="en-US" sz="3600" dirty="0" smtClean="0"/>
              <a:t>Losses to be expected – first 5 </a:t>
            </a:r>
            <a:r>
              <a:rPr lang="en-US" sz="3600" dirty="0" err="1" smtClean="0"/>
              <a:t>ms</a:t>
            </a:r>
            <a:endParaRPr lang="en-US" sz="36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"Beam Losses"                                                     PSB 160 MeV H- Injection Review, 9th November 2011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287870" y="1196975"/>
            <a:ext cx="8229600" cy="5111750"/>
          </a:xfrm>
        </p:spPr>
        <p:txBody>
          <a:bodyPr/>
          <a:lstStyle/>
          <a:p>
            <a:r>
              <a:rPr lang="en-US" sz="2000" dirty="0" smtClean="0"/>
              <a:t>Partially stripped and </a:t>
            </a:r>
            <a:r>
              <a:rPr lang="en-US" sz="2000" dirty="0" err="1"/>
              <a:t>u</a:t>
            </a:r>
            <a:r>
              <a:rPr lang="en-US" sz="2000" dirty="0" err="1" smtClean="0"/>
              <a:t>nstripped</a:t>
            </a:r>
            <a:r>
              <a:rPr lang="en-US" sz="2000" dirty="0" smtClean="0"/>
              <a:t> H</a:t>
            </a:r>
            <a:r>
              <a:rPr lang="en-US" sz="2000" baseline="30000" dirty="0" smtClean="0"/>
              <a:t>0</a:t>
            </a:r>
            <a:r>
              <a:rPr lang="en-US" sz="2000" dirty="0" smtClean="0"/>
              <a:t> and H</a:t>
            </a:r>
            <a:r>
              <a:rPr lang="en-US" sz="2000" baseline="30000" dirty="0" smtClean="0"/>
              <a:t>-</a:t>
            </a:r>
            <a:r>
              <a:rPr lang="en-US" sz="2000" dirty="0" smtClean="0"/>
              <a:t>: 1% to 2 % (see previous presentations)</a:t>
            </a:r>
          </a:p>
          <a:p>
            <a:r>
              <a:rPr lang="en-US" sz="2000" dirty="0" smtClean="0"/>
              <a:t>During injection and chicane fall: ~5% (from Diploma thesis of </a:t>
            </a:r>
            <a:br>
              <a:rPr lang="en-US" sz="2000" dirty="0" smtClean="0"/>
            </a:br>
            <a:r>
              <a:rPr lang="en-US" sz="2000" dirty="0" smtClean="0"/>
              <a:t>M. </a:t>
            </a:r>
            <a:r>
              <a:rPr lang="en-US" sz="2000" dirty="0" err="1" smtClean="0"/>
              <a:t>Scholz</a:t>
            </a:r>
            <a:r>
              <a:rPr lang="en-US" sz="2000" dirty="0" smtClean="0"/>
              <a:t>)</a:t>
            </a:r>
          </a:p>
          <a:p>
            <a:pPr lvl="1"/>
            <a:r>
              <a:rPr lang="en-US" sz="1800" dirty="0" smtClean="0"/>
              <a:t>Perturbations of lattice</a:t>
            </a:r>
            <a:br>
              <a:rPr lang="en-US" sz="1800" dirty="0" smtClean="0"/>
            </a:br>
            <a:r>
              <a:rPr lang="en-US" sz="1800" dirty="0" smtClean="0"/>
              <a:t>due to new injection</a:t>
            </a:r>
          </a:p>
          <a:p>
            <a:pPr lvl="1"/>
            <a:r>
              <a:rPr lang="en-US" sz="1800" dirty="0" smtClean="0"/>
              <a:t>Compensation with additional</a:t>
            </a:r>
            <a:br>
              <a:rPr lang="en-US" sz="1800" dirty="0" smtClean="0"/>
            </a:br>
            <a:r>
              <a:rPr lang="en-US" sz="1800" dirty="0" err="1" smtClean="0"/>
              <a:t>quadrupolar</a:t>
            </a:r>
            <a:r>
              <a:rPr lang="en-US" sz="1800" dirty="0" smtClean="0"/>
              <a:t> components (trims</a:t>
            </a:r>
            <a:br>
              <a:rPr lang="en-US" sz="1800" dirty="0" smtClean="0"/>
            </a:br>
            <a:r>
              <a:rPr lang="en-US" sz="1800" dirty="0" smtClean="0"/>
              <a:t>on lattice </a:t>
            </a:r>
            <a:r>
              <a:rPr lang="en-US" sz="1800" dirty="0" err="1" smtClean="0"/>
              <a:t>quadrupoles</a:t>
            </a:r>
            <a:r>
              <a:rPr lang="en-US" sz="1800" dirty="0" smtClean="0"/>
              <a:t>)</a:t>
            </a:r>
          </a:p>
          <a:p>
            <a:pPr lvl="2"/>
            <a:r>
              <a:rPr lang="en-US" sz="1600" dirty="0"/>
              <a:t> </a:t>
            </a:r>
            <a:r>
              <a:rPr lang="en-US" sz="1600" dirty="0" smtClean="0"/>
              <a:t>Blue: perfect compensation</a:t>
            </a:r>
          </a:p>
          <a:p>
            <a:pPr lvl="2"/>
            <a:r>
              <a:rPr lang="en-US" sz="1600" dirty="0"/>
              <a:t> </a:t>
            </a:r>
            <a:r>
              <a:rPr lang="en-US" sz="1600" dirty="0" smtClean="0"/>
              <a:t>Green and red: too high</a:t>
            </a:r>
            <a:br>
              <a:rPr lang="en-US" sz="1600" dirty="0" smtClean="0"/>
            </a:br>
            <a:r>
              <a:rPr lang="en-US" sz="1600" dirty="0" smtClean="0"/>
              <a:t>(+10%) and too low (-10%)</a:t>
            </a:r>
            <a:br>
              <a:rPr lang="en-US" sz="1600" dirty="0" smtClean="0"/>
            </a:br>
            <a:r>
              <a:rPr lang="en-US" sz="1600" dirty="0" smtClean="0"/>
              <a:t>compensation settings </a:t>
            </a:r>
          </a:p>
          <a:p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6399" y="2786571"/>
            <a:ext cx="4597399" cy="30215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795950" y="5757334"/>
            <a:ext cx="356369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Accumulated versus number of times</a:t>
            </a:r>
          </a:p>
          <a:p>
            <a:r>
              <a:rPr lang="en-US" sz="1600" dirty="0" smtClean="0"/>
              <a:t>(“slow” chicane with active compensation)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57714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0" y="87315"/>
            <a:ext cx="7370233" cy="739775"/>
          </a:xfrm>
        </p:spPr>
        <p:txBody>
          <a:bodyPr/>
          <a:lstStyle/>
          <a:p>
            <a:r>
              <a:rPr lang="en-US" sz="2800" dirty="0" smtClean="0"/>
              <a:t>Losses to expected </a:t>
            </a:r>
            <a:r>
              <a:rPr lang="en-US" sz="2400" dirty="0" smtClean="0"/>
              <a:t>- extrapolations from present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809067"/>
            <a:ext cx="8229600" cy="1499657"/>
          </a:xfrm>
        </p:spPr>
        <p:txBody>
          <a:bodyPr/>
          <a:lstStyle/>
          <a:p>
            <a:r>
              <a:rPr lang="en-US" sz="2000" dirty="0" smtClean="0"/>
              <a:t>Circulating beam intensity as function of time for User NTOF (one high intensity bunch for the PS)</a:t>
            </a:r>
            <a:endParaRPr lang="en-US" sz="1800" dirty="0" smtClean="0"/>
          </a:p>
          <a:p>
            <a:pPr lvl="1"/>
            <a:r>
              <a:rPr lang="en-US" sz="1800" dirty="0" smtClean="0"/>
              <a:t>About 15 % or 1.5 10</a:t>
            </a:r>
            <a:r>
              <a:rPr lang="en-US" sz="1800" baseline="30000" dirty="0" smtClean="0"/>
              <a:t>12</a:t>
            </a:r>
            <a:r>
              <a:rPr lang="en-US" sz="1800" dirty="0" smtClean="0"/>
              <a:t> protons lost </a:t>
            </a:r>
            <a:endParaRPr lang="en-US" sz="1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1724" t="26847" r="30209" b="16980"/>
          <a:stretch/>
        </p:blipFill>
        <p:spPr>
          <a:xfrm>
            <a:off x="1399700" y="1121800"/>
            <a:ext cx="5601600" cy="3459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 rot="16200000">
            <a:off x="1020169" y="1562102"/>
            <a:ext cx="879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Intensity</a:t>
            </a:r>
            <a:endParaRPr lang="en-US" sz="1600" dirty="0"/>
          </a:p>
        </p:txBody>
      </p:sp>
      <p:sp>
        <p:nvSpPr>
          <p:cNvPr id="7" name="TextBox 6"/>
          <p:cNvSpPr txBox="1"/>
          <p:nvPr/>
        </p:nvSpPr>
        <p:spPr>
          <a:xfrm>
            <a:off x="7154527" y="1841500"/>
            <a:ext cx="14712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&gt; 0.9 10</a:t>
            </a:r>
            <a:r>
              <a:rPr lang="en-US" baseline="30000" dirty="0" smtClean="0"/>
              <a:t>13</a:t>
            </a:r>
            <a:r>
              <a:rPr lang="en-US" dirty="0" smtClean="0"/>
              <a:t> protons </a:t>
            </a:r>
          </a:p>
          <a:p>
            <a:r>
              <a:rPr lang="en-US" dirty="0" smtClean="0"/>
              <a:t>ejected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 flipV="1">
            <a:off x="6870700" y="1955800"/>
            <a:ext cx="304800" cy="38100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5132786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3300" y="104248"/>
            <a:ext cx="7031569" cy="739775"/>
          </a:xfrm>
        </p:spPr>
        <p:txBody>
          <a:bodyPr/>
          <a:lstStyle/>
          <a:p>
            <a:r>
              <a:rPr lang="en-US" sz="2800" dirty="0"/>
              <a:t>Losses to expected </a:t>
            </a:r>
            <a:r>
              <a:rPr lang="en-US" sz="2400" dirty="0" smtClean="0"/>
              <a:t>- extrapolations </a:t>
            </a:r>
            <a:r>
              <a:rPr lang="en-US" sz="2400" dirty="0"/>
              <a:t>from present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910667"/>
            <a:ext cx="8229600" cy="1398057"/>
          </a:xfrm>
        </p:spPr>
        <p:txBody>
          <a:bodyPr/>
          <a:lstStyle/>
          <a:p>
            <a:r>
              <a:rPr lang="en-US" sz="1800" dirty="0" smtClean="0"/>
              <a:t>Intensity versus time for a high intensity cycle for ISOLDE</a:t>
            </a:r>
          </a:p>
          <a:p>
            <a:pPr lvl="1"/>
            <a:r>
              <a:rPr lang="en-US" sz="1400" dirty="0" smtClean="0"/>
              <a:t>Normal loss for the two rings with highest initial intensities?</a:t>
            </a:r>
          </a:p>
          <a:p>
            <a:pPr lvl="1"/>
            <a:r>
              <a:rPr lang="en-US" sz="1400" dirty="0" smtClean="0"/>
              <a:t> Say about 15 % of protons lost at low energy</a:t>
            </a:r>
            <a:endParaRPr lang="en-US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pic>
        <p:nvPicPr>
          <p:cNvPr id="10" name="Content Placeholder 6"/>
          <p:cNvPicPr>
            <a:picLocks noChangeAspect="1"/>
          </p:cNvPicPr>
          <p:nvPr/>
        </p:nvPicPr>
        <p:blipFill rotWithShape="1">
          <a:blip r:embed="rId2"/>
          <a:srcRect l="1296" t="28078" r="23636" b="37488"/>
          <a:stretch/>
        </p:blipFill>
        <p:spPr bwMode="auto">
          <a:xfrm>
            <a:off x="742334" y="1202630"/>
            <a:ext cx="7174000" cy="32191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</p:pic>
      <p:sp>
        <p:nvSpPr>
          <p:cNvPr id="11" name="TextBox 10"/>
          <p:cNvSpPr txBox="1"/>
          <p:nvPr/>
        </p:nvSpPr>
        <p:spPr>
          <a:xfrm rot="16200000">
            <a:off x="347069" y="1981202"/>
            <a:ext cx="8790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Intensity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4770380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2203" y="104248"/>
            <a:ext cx="6769098" cy="739775"/>
          </a:xfrm>
        </p:spPr>
        <p:txBody>
          <a:bodyPr/>
          <a:lstStyle/>
          <a:p>
            <a:r>
              <a:rPr lang="en-US" sz="3000" dirty="0"/>
              <a:t>Losses to </a:t>
            </a:r>
            <a:r>
              <a:rPr lang="en-US" sz="3000" dirty="0" smtClean="0"/>
              <a:t>expected</a:t>
            </a:r>
            <a:r>
              <a:rPr lang="en-US" sz="2400" dirty="0" smtClean="0"/>
              <a:t> - comparison with present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733" y="965202"/>
            <a:ext cx="8652932" cy="5587997"/>
          </a:xfrm>
        </p:spPr>
        <p:txBody>
          <a:bodyPr/>
          <a:lstStyle/>
          <a:p>
            <a:r>
              <a:rPr lang="en-US" sz="2000" dirty="0" smtClean="0"/>
              <a:t>“Low energy” losses</a:t>
            </a:r>
          </a:p>
          <a:p>
            <a:pPr lvl="1"/>
            <a:r>
              <a:rPr lang="en-US" sz="1800" dirty="0" smtClean="0"/>
              <a:t>L</a:t>
            </a:r>
            <a:r>
              <a:rPr lang="en-US" sz="1800" dirty="0" smtClean="0"/>
              <a:t>osses at present with </a:t>
            </a:r>
            <a:r>
              <a:rPr lang="en-US" sz="1800" dirty="0" smtClean="0"/>
              <a:t>L</a:t>
            </a:r>
            <a:r>
              <a:rPr lang="en-US" sz="1800" dirty="0" smtClean="0"/>
              <a:t>inac2: </a:t>
            </a:r>
            <a:endParaRPr lang="en-US" sz="1800" dirty="0"/>
          </a:p>
          <a:p>
            <a:pPr lvl="2"/>
            <a:r>
              <a:rPr lang="en-US" sz="1600" dirty="0" smtClean="0"/>
              <a:t>For high intensity beams, about 55% of the protons from Linac2 are lost (most at injection at 50 MeV)</a:t>
            </a:r>
          </a:p>
          <a:p>
            <a:pPr lvl="2"/>
            <a:r>
              <a:rPr lang="en-US" sz="1600" dirty="0" smtClean="0"/>
              <a:t>Losses to generate one high intensity bunch with 10</a:t>
            </a:r>
            <a:r>
              <a:rPr lang="en-US" sz="1600" baseline="30000" dirty="0" smtClean="0"/>
              <a:t>13</a:t>
            </a:r>
            <a:r>
              <a:rPr lang="en-US" sz="1600" dirty="0" smtClean="0"/>
              <a:t> protons:  1.2 10</a:t>
            </a:r>
            <a:r>
              <a:rPr lang="en-US" sz="1600" baseline="30000" dirty="0" smtClean="0"/>
              <a:t>13</a:t>
            </a:r>
            <a:r>
              <a:rPr lang="en-US" sz="1600" dirty="0" smtClean="0"/>
              <a:t> protons</a:t>
            </a:r>
          </a:p>
          <a:p>
            <a:pPr lvl="1"/>
            <a:r>
              <a:rPr lang="en-US" sz="1800" dirty="0" smtClean="0"/>
              <a:t>Losses to be expected with Linac4 (from simple extrapolations)</a:t>
            </a:r>
            <a:endParaRPr lang="en-US" sz="1800" dirty="0" smtClean="0"/>
          </a:p>
          <a:p>
            <a:pPr lvl="2"/>
            <a:r>
              <a:rPr lang="en-US" sz="1600" dirty="0" smtClean="0"/>
              <a:t>A</a:t>
            </a:r>
            <a:r>
              <a:rPr lang="en-US" sz="1600" dirty="0" smtClean="0"/>
              <a:t>bout 20 % (5 to 10% during injection and chicane fall plus 10 to 15% during low energy part)</a:t>
            </a:r>
            <a:br>
              <a:rPr lang="en-US" sz="1600" dirty="0" smtClean="0"/>
            </a:br>
            <a:r>
              <a:rPr lang="en-US" sz="1600" dirty="0" smtClean="0"/>
              <a:t>(disregarding effect of higher injection energy on </a:t>
            </a:r>
          </a:p>
          <a:p>
            <a:pPr lvl="2"/>
            <a:r>
              <a:rPr lang="en-US" sz="1600" dirty="0" smtClean="0"/>
              <a:t>Losses to generate one high intensity bunch with 1.6 10</a:t>
            </a:r>
            <a:r>
              <a:rPr lang="en-US" sz="1600" baseline="30000" dirty="0" smtClean="0"/>
              <a:t>13</a:t>
            </a:r>
            <a:r>
              <a:rPr lang="en-US" sz="1600" dirty="0" smtClean="0"/>
              <a:t> protons: 0.4 10</a:t>
            </a:r>
            <a:r>
              <a:rPr lang="en-US" sz="1600" baseline="30000" dirty="0" smtClean="0"/>
              <a:t>13</a:t>
            </a:r>
            <a:r>
              <a:rPr lang="en-US" sz="1600" dirty="0" smtClean="0"/>
              <a:t> protons</a:t>
            </a:r>
          </a:p>
          <a:p>
            <a:pPr lvl="1"/>
            <a:r>
              <a:rPr lang="en-US" sz="1800" dirty="0" smtClean="0"/>
              <a:t>Effect on activation assuming 10 times higher activation per lost proton at 160 MeV</a:t>
            </a:r>
          </a:p>
          <a:p>
            <a:pPr lvl="2"/>
            <a:r>
              <a:rPr lang="en-US" sz="1600" dirty="0" smtClean="0"/>
              <a:t>About a factor three more activation</a:t>
            </a:r>
          </a:p>
          <a:p>
            <a:r>
              <a:rPr lang="en-US" sz="2000" dirty="0" smtClean="0"/>
              <a:t>“High energy” losses</a:t>
            </a:r>
          </a:p>
          <a:p>
            <a:pPr lvl="1"/>
            <a:r>
              <a:rPr lang="en-US" sz="1800" dirty="0" smtClean="0"/>
              <a:t>Linac4 aims at increasing the intensity by a bit less than a factor 2</a:t>
            </a:r>
          </a:p>
          <a:p>
            <a:pPr lvl="1"/>
            <a:r>
              <a:rPr lang="en-US" sz="1800" dirty="0" smtClean="0"/>
              <a:t>Larger energies with upgrade (2.0 </a:t>
            </a:r>
            <a:r>
              <a:rPr lang="en-US" sz="1800" dirty="0" err="1" smtClean="0"/>
              <a:t>GeV</a:t>
            </a:r>
            <a:r>
              <a:rPr lang="en-US" sz="1800" dirty="0" smtClean="0"/>
              <a:t> instead of 1.4 </a:t>
            </a:r>
            <a:r>
              <a:rPr lang="en-US" sz="1800" dirty="0" err="1" smtClean="0"/>
              <a:t>GeV</a:t>
            </a:r>
            <a:r>
              <a:rPr lang="en-US" sz="1800" dirty="0" smtClean="0"/>
              <a:t>)</a:t>
            </a:r>
          </a:p>
          <a:p>
            <a:pPr lvl="1"/>
            <a:r>
              <a:rPr lang="en-US" sz="1800" dirty="0" smtClean="0"/>
              <a:t>Expect a factor two more activation and integrated dose per year to equipment</a:t>
            </a:r>
          </a:p>
          <a:p>
            <a:r>
              <a:rPr lang="en-US" sz="2000" dirty="0" smtClean="0"/>
              <a:t>Expect an increase of PSB activation and annual dose with Linac4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832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15900" y="1222375"/>
            <a:ext cx="8394700" cy="5111750"/>
          </a:xfrm>
        </p:spPr>
        <p:txBody>
          <a:bodyPr/>
          <a:lstStyle/>
          <a:p>
            <a:pPr>
              <a:defRPr/>
            </a:pPr>
            <a:r>
              <a:rPr lang="en-US" sz="1800" dirty="0" smtClean="0"/>
              <a:t>SB </a:t>
            </a:r>
            <a:r>
              <a:rPr lang="en-US" sz="1800" dirty="0" smtClean="0"/>
              <a:t>Radiation Survey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on </a:t>
            </a:r>
            <a:r>
              <a:rPr lang="en-US" sz="1800" dirty="0" smtClean="0"/>
              <a:t>23/11/2010</a:t>
            </a:r>
            <a:r>
              <a:rPr lang="en-US" sz="1800" dirty="0"/>
              <a:t> </a:t>
            </a:r>
            <a:r>
              <a:rPr lang="en-US" sz="1800" dirty="0" smtClean="0"/>
              <a:t>and</a:t>
            </a:r>
            <a:br>
              <a:rPr lang="en-US" sz="1800" dirty="0" smtClean="0"/>
            </a:br>
            <a:r>
              <a:rPr lang="en-US" sz="1800" dirty="0" smtClean="0"/>
              <a:t>38 </a:t>
            </a:r>
            <a:r>
              <a:rPr lang="en-US" sz="1800" dirty="0" smtClean="0"/>
              <a:t>hours after the end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of </a:t>
            </a:r>
            <a:r>
              <a:rPr lang="en-US" sz="1800" dirty="0" smtClean="0"/>
              <a:t>operation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(</a:t>
            </a:r>
            <a:r>
              <a:rPr lang="en-US" sz="1800" dirty="0" smtClean="0"/>
              <a:t>M. </a:t>
            </a:r>
            <a:r>
              <a:rPr lang="en-US" sz="1800" dirty="0" err="1" smtClean="0"/>
              <a:t>Widorski</a:t>
            </a:r>
            <a:r>
              <a:rPr lang="en-US" sz="1800" dirty="0" smtClean="0"/>
              <a:t>)</a:t>
            </a:r>
            <a:endParaRPr lang="en-US" sz="1600" dirty="0"/>
          </a:p>
          <a:p>
            <a:pPr>
              <a:defRPr/>
            </a:pPr>
            <a:endParaRPr lang="en-US" sz="1600" dirty="0" smtClean="0"/>
          </a:p>
          <a:p>
            <a:pPr>
              <a:defRPr/>
            </a:pPr>
            <a:r>
              <a:rPr lang="en-US" sz="1800" dirty="0" smtClean="0"/>
              <a:t>Impact of Linac4 (apart</a:t>
            </a:r>
            <a:br>
              <a:rPr lang="en-US" sz="1800" dirty="0" smtClean="0"/>
            </a:br>
            <a:r>
              <a:rPr lang="en-US" sz="1800" dirty="0" smtClean="0"/>
              <a:t>possible average increase) </a:t>
            </a:r>
            <a:endParaRPr lang="en-US" sz="1800" dirty="0" smtClean="0"/>
          </a:p>
          <a:p>
            <a:pPr lvl="1">
              <a:defRPr/>
            </a:pPr>
            <a:r>
              <a:rPr lang="en-US" sz="1600" dirty="0" smtClean="0"/>
              <a:t>Reduction of the spike</a:t>
            </a:r>
            <a:br>
              <a:rPr lang="en-US" sz="1600" dirty="0" smtClean="0"/>
            </a:br>
            <a:r>
              <a:rPr lang="en-US" sz="1600" dirty="0" smtClean="0"/>
              <a:t>in section 1 (from conv</a:t>
            </a:r>
            <a:r>
              <a:rPr lang="en-US" sz="1600" dirty="0" smtClean="0"/>
              <a:t>.</a:t>
            </a:r>
            <a:br>
              <a:rPr lang="en-US" sz="1600" dirty="0" smtClean="0"/>
            </a:br>
            <a:r>
              <a:rPr lang="en-US" sz="1600" dirty="0" err="1"/>
              <a:t>m</a:t>
            </a:r>
            <a:r>
              <a:rPr lang="en-US" sz="1600" dirty="0" err="1" smtClean="0"/>
              <a:t>ultiturn</a:t>
            </a:r>
            <a:r>
              <a:rPr lang="en-US" sz="1600" dirty="0" smtClean="0"/>
              <a:t> injection</a:t>
            </a:r>
            <a:r>
              <a:rPr lang="en-US" sz="1600" dirty="0" smtClean="0"/>
              <a:t>)</a:t>
            </a:r>
            <a:endParaRPr lang="en-US" sz="1600" dirty="0"/>
          </a:p>
          <a:p>
            <a:pPr lvl="1">
              <a:defRPr/>
            </a:pPr>
            <a:r>
              <a:rPr lang="en-US" sz="1600" dirty="0" smtClean="0"/>
              <a:t>Increase downstream</a:t>
            </a:r>
            <a:br>
              <a:rPr lang="en-US" sz="1600" dirty="0" smtClean="0"/>
            </a:br>
            <a:r>
              <a:rPr lang="en-US" sz="1600" dirty="0" smtClean="0"/>
              <a:t>from </a:t>
            </a:r>
            <a:r>
              <a:rPr lang="en-US" sz="1600" dirty="0" err="1" smtClean="0"/>
              <a:t>BeamScope</a:t>
            </a:r>
            <a:r>
              <a:rPr lang="en-US" sz="1600" dirty="0" smtClean="0"/>
              <a:t> window</a:t>
            </a:r>
            <a:br>
              <a:rPr lang="en-US" sz="1600" dirty="0" smtClean="0"/>
            </a:br>
            <a:r>
              <a:rPr lang="en-US" sz="1600" dirty="0" smtClean="0"/>
              <a:t>(possible shifted into</a:t>
            </a:r>
            <a:br>
              <a:rPr lang="en-US" sz="1600" dirty="0" smtClean="0"/>
            </a:br>
            <a:r>
              <a:rPr lang="en-US" sz="1600" dirty="0" smtClean="0"/>
              <a:t>section?)</a:t>
            </a:r>
          </a:p>
        </p:txBody>
      </p:sp>
      <p:pic>
        <p:nvPicPr>
          <p:cNvPr id="23553" name="Picture 2" descr="E:\Booster\ResidualDose-Test\Measurement_23_11_201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316"/>
          <a:stretch>
            <a:fillRect/>
          </a:stretch>
        </p:blipFill>
        <p:spPr bwMode="auto">
          <a:xfrm>
            <a:off x="3074965" y="1036643"/>
            <a:ext cx="5832475" cy="450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411811" y="112713"/>
            <a:ext cx="6004989" cy="739775"/>
          </a:xfrm>
        </p:spPr>
        <p:txBody>
          <a:bodyPr/>
          <a:lstStyle/>
          <a:p>
            <a:pPr>
              <a:defRPr/>
            </a:pPr>
            <a:r>
              <a:rPr lang="en-US" sz="3600" dirty="0" smtClean="0"/>
              <a:t>Beam Losses to be expected</a:t>
            </a:r>
            <a:endParaRPr lang="en-US" sz="3600" dirty="0"/>
          </a:p>
        </p:txBody>
      </p:sp>
      <p:cxnSp>
        <p:nvCxnSpPr>
          <p:cNvPr id="3" name="Straight Connector 2"/>
          <p:cNvCxnSpPr/>
          <p:nvPr/>
        </p:nvCxnSpPr>
        <p:spPr bwMode="auto">
          <a:xfrm flipV="1">
            <a:off x="4527527" y="3378205"/>
            <a:ext cx="615950" cy="7747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57" name="TextBox 11"/>
          <p:cNvSpPr txBox="1">
            <a:spLocks noChangeArrowheads="1"/>
          </p:cNvSpPr>
          <p:nvPr/>
        </p:nvSpPr>
        <p:spPr bwMode="auto">
          <a:xfrm>
            <a:off x="3863952" y="4121155"/>
            <a:ext cx="979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r>
              <a:rPr lang="en-US"/>
              <a:t>BR.BHZ51</a:t>
            </a:r>
          </a:p>
        </p:txBody>
      </p:sp>
      <p:cxnSp>
        <p:nvCxnSpPr>
          <p:cNvPr id="17" name="Straight Connector 16"/>
          <p:cNvCxnSpPr/>
          <p:nvPr/>
        </p:nvCxnSpPr>
        <p:spPr bwMode="auto">
          <a:xfrm flipV="1">
            <a:off x="4565627" y="3841755"/>
            <a:ext cx="533400" cy="3619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3559" name="TextBox 19"/>
          <p:cNvSpPr txBox="1">
            <a:spLocks noChangeArrowheads="1"/>
          </p:cNvSpPr>
          <p:nvPr/>
        </p:nvSpPr>
        <p:spPr bwMode="auto">
          <a:xfrm>
            <a:off x="5654652" y="4152905"/>
            <a:ext cx="979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r>
              <a:rPr lang="en-US" dirty="0"/>
              <a:t>BR.BHZ52</a:t>
            </a:r>
          </a:p>
        </p:txBody>
      </p:sp>
      <p:sp>
        <p:nvSpPr>
          <p:cNvPr id="23560" name="TextBox 20"/>
          <p:cNvSpPr txBox="1">
            <a:spLocks noChangeArrowheads="1"/>
          </p:cNvSpPr>
          <p:nvPr/>
        </p:nvSpPr>
        <p:spPr bwMode="auto">
          <a:xfrm>
            <a:off x="4830740" y="4140205"/>
            <a:ext cx="9255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r>
              <a:rPr lang="en-US"/>
              <a:t>BR.QDE5</a:t>
            </a:r>
          </a:p>
        </p:txBody>
      </p:sp>
      <p:cxnSp>
        <p:nvCxnSpPr>
          <p:cNvPr id="24" name="Straight Connector 23"/>
          <p:cNvCxnSpPr/>
          <p:nvPr/>
        </p:nvCxnSpPr>
        <p:spPr bwMode="auto">
          <a:xfrm flipV="1">
            <a:off x="5213327" y="4044955"/>
            <a:ext cx="19050" cy="1651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 flipH="1" flipV="1">
            <a:off x="5276827" y="3886205"/>
            <a:ext cx="6350" cy="3302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3" name="Straight Connector 32"/>
          <p:cNvCxnSpPr/>
          <p:nvPr/>
        </p:nvCxnSpPr>
        <p:spPr bwMode="auto">
          <a:xfrm flipH="1" flipV="1">
            <a:off x="5384777" y="3879855"/>
            <a:ext cx="425450" cy="33655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Straight Connector 35"/>
          <p:cNvCxnSpPr/>
          <p:nvPr/>
        </p:nvCxnSpPr>
        <p:spPr bwMode="auto">
          <a:xfrm flipH="1" flipV="1">
            <a:off x="5340327" y="3568705"/>
            <a:ext cx="508000" cy="66040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4" name="Straight Connector 13"/>
          <p:cNvCxnSpPr/>
          <p:nvPr/>
        </p:nvCxnSpPr>
        <p:spPr bwMode="auto">
          <a:xfrm>
            <a:off x="5858933" y="1981200"/>
            <a:ext cx="203200" cy="982133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9"/>
          <p:cNvSpPr txBox="1">
            <a:spLocks noChangeArrowheads="1"/>
          </p:cNvSpPr>
          <p:nvPr/>
        </p:nvSpPr>
        <p:spPr bwMode="auto">
          <a:xfrm>
            <a:off x="4772324" y="1274240"/>
            <a:ext cx="1762021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r>
              <a:rPr lang="en-US" dirty="0" smtClean="0"/>
              <a:t>“</a:t>
            </a:r>
            <a:r>
              <a:rPr lang="en-US" dirty="0" err="1" smtClean="0"/>
              <a:t>BeamScope</a:t>
            </a:r>
            <a:r>
              <a:rPr lang="en-US" dirty="0" smtClean="0"/>
              <a:t>” window</a:t>
            </a:r>
          </a:p>
          <a:p>
            <a:r>
              <a:rPr lang="en-US" dirty="0" smtClean="0"/>
              <a:t>(determines PSB </a:t>
            </a:r>
          </a:p>
          <a:p>
            <a:r>
              <a:rPr lang="en-US" dirty="0" err="1" smtClean="0"/>
              <a:t>aceptance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6858164" y="1426639"/>
            <a:ext cx="134954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2pPr>
            <a:lvl3pPr marL="1143000" indent="-22860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3pPr>
            <a:lvl4pPr marL="1600200" indent="-22860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4pPr>
            <a:lvl5pPr marL="2057400" indent="-228600"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400">
                <a:solidFill>
                  <a:schemeClr val="tx1"/>
                </a:solidFill>
                <a:latin typeface="Garamond" charset="0"/>
                <a:ea typeface="ＭＳ Ｐゴシック" charset="0"/>
              </a:defRPr>
            </a:lvl9pPr>
          </a:lstStyle>
          <a:p>
            <a:r>
              <a:rPr lang="en-US" dirty="0" smtClean="0"/>
              <a:t>Spike related </a:t>
            </a:r>
          </a:p>
          <a:p>
            <a:r>
              <a:rPr lang="en-US" dirty="0"/>
              <a:t>t</a:t>
            </a:r>
            <a:r>
              <a:rPr lang="en-US" dirty="0" smtClean="0"/>
              <a:t>o “</a:t>
            </a:r>
            <a:r>
              <a:rPr lang="en-US" dirty="0" err="1" smtClean="0"/>
              <a:t>BeamScope</a:t>
            </a:r>
            <a:r>
              <a:rPr lang="en-US" dirty="0" smtClean="0"/>
              <a:t>”</a:t>
            </a:r>
            <a:endParaRPr lang="en-US" dirty="0"/>
          </a:p>
        </p:txBody>
      </p:sp>
      <p:cxnSp>
        <p:nvCxnSpPr>
          <p:cNvPr id="21" name="Straight Connector 20"/>
          <p:cNvCxnSpPr/>
          <p:nvPr/>
        </p:nvCxnSpPr>
        <p:spPr bwMode="auto">
          <a:xfrm flipH="1">
            <a:off x="6485467" y="1794933"/>
            <a:ext cx="440266" cy="16934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triangle" w="sm" len="sm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Footer Placeholder 1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2551" y="100013"/>
            <a:ext cx="5962650" cy="739775"/>
          </a:xfrm>
        </p:spPr>
        <p:txBody>
          <a:bodyPr/>
          <a:lstStyle/>
          <a:p>
            <a:pPr lvl="1"/>
            <a:r>
              <a:rPr lang="en-US" sz="2800" dirty="0"/>
              <a:t>PSB Acceptance and </a:t>
            </a:r>
            <a:r>
              <a:rPr lang="en-US" sz="2800" dirty="0" smtClean="0"/>
              <a:t>Apertures -</a:t>
            </a:r>
            <a:br>
              <a:rPr lang="en-US" sz="2800" dirty="0" smtClean="0"/>
            </a:br>
            <a:r>
              <a:rPr lang="en-US" sz="2200" dirty="0"/>
              <a:t>Smaller “</a:t>
            </a:r>
            <a:r>
              <a:rPr lang="en-US" sz="2200" dirty="0" err="1"/>
              <a:t>BeamScope</a:t>
            </a:r>
            <a:r>
              <a:rPr lang="en-US" sz="2200" dirty="0"/>
              <a:t>” </a:t>
            </a:r>
            <a:r>
              <a:rPr lang="en-US" sz="2200" dirty="0" smtClean="0"/>
              <a:t>Window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With 160 MeV injection energy, maximum normalized </a:t>
            </a:r>
            <a:r>
              <a:rPr lang="en-US" sz="2000" dirty="0" err="1" smtClean="0"/>
              <a:t>emittance</a:t>
            </a:r>
            <a:r>
              <a:rPr lang="en-US" sz="2000" dirty="0" smtClean="0"/>
              <a:t> possible at injection increased by almost a factor two</a:t>
            </a:r>
          </a:p>
          <a:p>
            <a:r>
              <a:rPr lang="en-US" sz="2000" dirty="0" smtClean="0"/>
              <a:t>Aim with Linac4: similar normalized </a:t>
            </a:r>
            <a:r>
              <a:rPr lang="en-US" sz="2000" dirty="0" err="1"/>
              <a:t>e</a:t>
            </a:r>
            <a:r>
              <a:rPr lang="en-US" sz="2000" dirty="0" err="1" smtClean="0"/>
              <a:t>mittances</a:t>
            </a:r>
            <a:r>
              <a:rPr lang="en-US" sz="2000" dirty="0" smtClean="0"/>
              <a:t> available at ejection</a:t>
            </a:r>
          </a:p>
          <a:p>
            <a:pPr lvl="1"/>
            <a:r>
              <a:rPr lang="en-US" sz="1800" dirty="0" smtClean="0"/>
              <a:t> </a:t>
            </a:r>
            <a:r>
              <a:rPr lang="en-US" sz="1800" dirty="0"/>
              <a:t>I</a:t>
            </a:r>
            <a:r>
              <a:rPr lang="en-US" sz="1800" dirty="0" smtClean="0"/>
              <a:t>s this still valid with a 2 </a:t>
            </a:r>
            <a:r>
              <a:rPr lang="en-US" sz="1800" dirty="0" err="1" smtClean="0"/>
              <a:t>GeV</a:t>
            </a:r>
            <a:r>
              <a:rPr lang="en-US" sz="1800" dirty="0" smtClean="0"/>
              <a:t> upgrade?</a:t>
            </a:r>
            <a:br>
              <a:rPr lang="en-US" sz="1800" dirty="0" smtClean="0"/>
            </a:br>
            <a:r>
              <a:rPr lang="en-US" sz="1800" dirty="0" smtClean="0"/>
              <a:t> (slight) decrease of physical </a:t>
            </a:r>
            <a:r>
              <a:rPr lang="en-US" sz="1800" dirty="0" err="1" smtClean="0"/>
              <a:t>emittance</a:t>
            </a:r>
            <a:r>
              <a:rPr lang="en-US" sz="1800" dirty="0" smtClean="0"/>
              <a:t> with higher energy</a:t>
            </a:r>
          </a:p>
          <a:p>
            <a:r>
              <a:rPr lang="en-US" sz="2000" dirty="0" smtClean="0"/>
              <a:t>Decrease of the machine acceptance possible</a:t>
            </a:r>
          </a:p>
          <a:p>
            <a:pPr lvl="1"/>
            <a:r>
              <a:rPr lang="en-US" sz="1800" dirty="0" smtClean="0"/>
              <a:t>Installation of a window similar to “</a:t>
            </a:r>
            <a:r>
              <a:rPr lang="en-US" sz="1800" dirty="0" err="1" smtClean="0"/>
              <a:t>BeamScope</a:t>
            </a:r>
            <a:r>
              <a:rPr lang="en-US" sz="1800" dirty="0" smtClean="0"/>
              <a:t>” window </a:t>
            </a:r>
          </a:p>
          <a:p>
            <a:pPr lvl="1"/>
            <a:r>
              <a:rPr lang="en-US" sz="1800" dirty="0" smtClean="0"/>
              <a:t>Loss of large amplitude protons at low energy (less radiation and activation) and not after acceleration in the ejection channel</a:t>
            </a:r>
          </a:p>
          <a:p>
            <a:pPr lvl="1"/>
            <a:r>
              <a:rPr lang="en-US" sz="1800" dirty="0" smtClean="0"/>
              <a:t>Profit from larger acceptance in rest of the ring for a (rough) collimation system</a:t>
            </a:r>
          </a:p>
          <a:p>
            <a:pPr lvl="1"/>
            <a:r>
              <a:rPr lang="en-US" sz="1800" dirty="0"/>
              <a:t>I</a:t>
            </a:r>
            <a:r>
              <a:rPr lang="en-US" sz="1800" dirty="0" smtClean="0"/>
              <a:t>njection foil less in machine acceptance after fall of injection painting bump (only chicane fall moves foil definitely out of acceptance)</a:t>
            </a:r>
            <a:endParaRPr lang="en-US" sz="1400" dirty="0" smtClean="0"/>
          </a:p>
          <a:p>
            <a:pPr lvl="1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79942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2551" y="100013"/>
            <a:ext cx="5962650" cy="739775"/>
          </a:xfrm>
        </p:spPr>
        <p:txBody>
          <a:bodyPr/>
          <a:lstStyle/>
          <a:p>
            <a:pPr lvl="1"/>
            <a:r>
              <a:rPr lang="en-US" sz="2800" dirty="0"/>
              <a:t>PSB Acceptance and </a:t>
            </a:r>
            <a:r>
              <a:rPr lang="en-US" sz="2800" dirty="0" smtClean="0"/>
              <a:t>Apertures –</a:t>
            </a:r>
            <a:br>
              <a:rPr lang="en-US" sz="2800" dirty="0" smtClean="0"/>
            </a:br>
            <a:r>
              <a:rPr lang="en-US" sz="2200" dirty="0" smtClean="0"/>
              <a:t>Apertures and acceptance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700" y="1257299"/>
            <a:ext cx="8229600" cy="2854325"/>
          </a:xfrm>
        </p:spPr>
        <p:txBody>
          <a:bodyPr/>
          <a:lstStyle/>
          <a:p>
            <a:r>
              <a:rPr lang="en-US" sz="1600" dirty="0" err="1" smtClean="0"/>
              <a:t>D</a:t>
            </a:r>
            <a:r>
              <a:rPr lang="en-US" sz="1600" baseline="-25000" dirty="0" err="1" smtClean="0"/>
              <a:t>inj</a:t>
            </a:r>
            <a:r>
              <a:rPr lang="en-US" sz="1600" dirty="0" smtClean="0"/>
              <a:t> = 0 m, </a:t>
            </a:r>
            <a:br>
              <a:rPr lang="en-US" sz="1600" dirty="0" smtClean="0"/>
            </a:br>
            <a:r>
              <a:rPr lang="en-US" sz="1600" dirty="0" smtClean="0"/>
              <a:t>35 mm painting bump</a:t>
            </a:r>
          </a:p>
          <a:p>
            <a:r>
              <a:rPr lang="en-US" sz="1600" dirty="0" smtClean="0"/>
              <a:t>Colors:</a:t>
            </a:r>
          </a:p>
          <a:p>
            <a:pPr lvl="1"/>
            <a:r>
              <a:rPr lang="en-US" sz="1600" dirty="0" smtClean="0"/>
              <a:t>Blue: 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p</a:t>
            </a:r>
            <a:r>
              <a:rPr lang="en-US" sz="1600" dirty="0" smtClean="0"/>
              <a:t>/p = -4.4 10</a:t>
            </a:r>
            <a:r>
              <a:rPr lang="en-US" sz="1600" baseline="30000" dirty="0" smtClean="0"/>
              <a:t>-3</a:t>
            </a:r>
          </a:p>
          <a:p>
            <a:pPr lvl="1"/>
            <a:r>
              <a:rPr lang="en-US" sz="1600" dirty="0" smtClean="0"/>
              <a:t>violet: </a:t>
            </a:r>
            <a:r>
              <a:rPr lang="en-US" sz="1600" dirty="0" err="1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p</a:t>
            </a:r>
            <a:r>
              <a:rPr lang="en-US" sz="1600" dirty="0"/>
              <a:t>/p = </a:t>
            </a:r>
            <a:r>
              <a:rPr lang="en-US" sz="1600" dirty="0" smtClean="0"/>
              <a:t>0.0 </a:t>
            </a:r>
            <a:r>
              <a:rPr lang="en-US" sz="1600" dirty="0"/>
              <a:t>10</a:t>
            </a:r>
            <a:r>
              <a:rPr lang="en-US" sz="1600" baseline="30000" dirty="0"/>
              <a:t>-3</a:t>
            </a:r>
          </a:p>
          <a:p>
            <a:pPr lvl="1"/>
            <a:r>
              <a:rPr lang="en-US" sz="1600" dirty="0" smtClean="0"/>
              <a:t>Red: </a:t>
            </a:r>
            <a:r>
              <a:rPr lang="en-US" sz="1600" dirty="0" err="1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p</a:t>
            </a:r>
            <a:r>
              <a:rPr lang="en-US" sz="1600" dirty="0"/>
              <a:t>/p = </a:t>
            </a:r>
            <a:r>
              <a:rPr lang="en-US" sz="1600" dirty="0" smtClean="0"/>
              <a:t>4.4 </a:t>
            </a:r>
            <a:r>
              <a:rPr lang="en-US" sz="1600" dirty="0"/>
              <a:t>10</a:t>
            </a:r>
            <a:r>
              <a:rPr lang="en-US" sz="1600" baseline="30000" dirty="0"/>
              <a:t>-3</a:t>
            </a:r>
          </a:p>
          <a:p>
            <a:r>
              <a:rPr lang="en-US" sz="1600" dirty="0" smtClean="0"/>
              <a:t>Solid lines: start of injection</a:t>
            </a:r>
          </a:p>
          <a:p>
            <a:r>
              <a:rPr lang="en-US" sz="1600" dirty="0" smtClean="0"/>
              <a:t>Dashed: largest </a:t>
            </a:r>
            <a:r>
              <a:rPr lang="en-US" sz="1600" dirty="0" err="1" smtClean="0"/>
              <a:t>emittances</a:t>
            </a:r>
            <a:r>
              <a:rPr lang="en-US" sz="1600" dirty="0" smtClean="0"/>
              <a:t> for</a:t>
            </a:r>
            <a:br>
              <a:rPr lang="en-US" sz="1600" dirty="0" smtClean="0"/>
            </a:br>
            <a:r>
              <a:rPr lang="en-US" sz="1600" dirty="0" smtClean="0"/>
              <a:t>given momentum offset</a:t>
            </a:r>
          </a:p>
          <a:p>
            <a:pPr marL="457200" lvl="1" indent="0">
              <a:buNone/>
            </a:pPr>
            <a:endParaRPr lang="en-US" sz="1600" dirty="0" smtClean="0"/>
          </a:p>
          <a:p>
            <a:r>
              <a:rPr lang="en-US" sz="1600" dirty="0" smtClean="0"/>
              <a:t>Black: maximum beam position</a:t>
            </a:r>
            <a:br>
              <a:rPr lang="en-US" sz="1600" dirty="0" smtClean="0"/>
            </a:br>
            <a:r>
              <a:rPr lang="en-US" sz="1600" dirty="0" smtClean="0"/>
              <a:t>after painting bump fall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pic>
        <p:nvPicPr>
          <p:cNvPr id="7" name="Picture 15" descr="AperturesAllWWBG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1500" y="1174750"/>
            <a:ext cx="5956300" cy="239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 descr="AperturesZoomWWBG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7900" y="3594100"/>
            <a:ext cx="5289550" cy="213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7859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2551" y="100013"/>
            <a:ext cx="5962650" cy="739775"/>
          </a:xfrm>
        </p:spPr>
        <p:txBody>
          <a:bodyPr/>
          <a:lstStyle/>
          <a:p>
            <a:pPr lvl="1"/>
            <a:r>
              <a:rPr lang="en-US" sz="2800" dirty="0"/>
              <a:t>PSB Acceptance and </a:t>
            </a:r>
            <a:r>
              <a:rPr lang="en-US" sz="2800" dirty="0" smtClean="0"/>
              <a:t>Apertures –</a:t>
            </a:r>
            <a:br>
              <a:rPr lang="en-US" sz="2800" dirty="0" smtClean="0"/>
            </a:br>
            <a:r>
              <a:rPr lang="en-US" sz="2200" dirty="0" smtClean="0"/>
              <a:t>Apertures and acceptance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700" y="1257299"/>
            <a:ext cx="8229600" cy="2854325"/>
          </a:xfrm>
        </p:spPr>
        <p:txBody>
          <a:bodyPr/>
          <a:lstStyle/>
          <a:p>
            <a:r>
              <a:rPr lang="en-US" sz="1600" dirty="0" err="1" smtClean="0"/>
              <a:t>D</a:t>
            </a:r>
            <a:r>
              <a:rPr lang="en-US" sz="1600" baseline="-25000" dirty="0" err="1" smtClean="0"/>
              <a:t>inj</a:t>
            </a:r>
            <a:r>
              <a:rPr lang="en-US" sz="1600" dirty="0" smtClean="0"/>
              <a:t> = -1.4 m (matched), </a:t>
            </a:r>
            <a:br>
              <a:rPr lang="en-US" sz="1600" dirty="0" smtClean="0"/>
            </a:br>
            <a:r>
              <a:rPr lang="en-US" sz="1600" dirty="0" smtClean="0"/>
              <a:t>50 mm painting bump,</a:t>
            </a:r>
            <a:br>
              <a:rPr lang="en-US" sz="1600" dirty="0" smtClean="0"/>
            </a:br>
            <a:r>
              <a:rPr lang="en-US" sz="1600" dirty="0" smtClean="0"/>
              <a:t>window shifted by 10 mm</a:t>
            </a:r>
          </a:p>
          <a:p>
            <a:r>
              <a:rPr lang="en-US" sz="1600" dirty="0" smtClean="0"/>
              <a:t>Colors:</a:t>
            </a:r>
          </a:p>
          <a:p>
            <a:pPr lvl="1"/>
            <a:r>
              <a:rPr lang="en-US" sz="1600" dirty="0" smtClean="0"/>
              <a:t>Blue: </a:t>
            </a:r>
            <a:r>
              <a:rPr lang="en-US" sz="1600" dirty="0" err="1" smtClean="0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p</a:t>
            </a:r>
            <a:r>
              <a:rPr lang="en-US" sz="1600" dirty="0" smtClean="0"/>
              <a:t>/p = -4.4 10</a:t>
            </a:r>
            <a:r>
              <a:rPr lang="en-US" sz="1600" baseline="30000" dirty="0" smtClean="0"/>
              <a:t>-3</a:t>
            </a:r>
          </a:p>
          <a:p>
            <a:pPr lvl="1"/>
            <a:r>
              <a:rPr lang="en-US" sz="1600" dirty="0" smtClean="0"/>
              <a:t>violet: </a:t>
            </a:r>
            <a:r>
              <a:rPr lang="en-US" sz="1600" dirty="0" err="1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p</a:t>
            </a:r>
            <a:r>
              <a:rPr lang="en-US" sz="1600" dirty="0"/>
              <a:t>/p = </a:t>
            </a:r>
            <a:r>
              <a:rPr lang="en-US" sz="1600" dirty="0" smtClean="0"/>
              <a:t>0.0 </a:t>
            </a:r>
            <a:r>
              <a:rPr lang="en-US" sz="1600" dirty="0"/>
              <a:t>10</a:t>
            </a:r>
            <a:r>
              <a:rPr lang="en-US" sz="1600" baseline="30000" dirty="0"/>
              <a:t>-3</a:t>
            </a:r>
          </a:p>
          <a:p>
            <a:pPr lvl="1"/>
            <a:r>
              <a:rPr lang="en-US" sz="1600" dirty="0" smtClean="0"/>
              <a:t>Red: </a:t>
            </a:r>
            <a:r>
              <a:rPr lang="en-US" sz="1600" dirty="0" err="1">
                <a:latin typeface="Symbol" charset="2"/>
                <a:cs typeface="Symbol" charset="2"/>
              </a:rPr>
              <a:t>D</a:t>
            </a:r>
            <a:r>
              <a:rPr lang="en-US" sz="1600" dirty="0" err="1" smtClean="0"/>
              <a:t>p</a:t>
            </a:r>
            <a:r>
              <a:rPr lang="en-US" sz="1600" dirty="0"/>
              <a:t>/p = </a:t>
            </a:r>
            <a:r>
              <a:rPr lang="en-US" sz="1600" dirty="0" smtClean="0"/>
              <a:t>4.4 </a:t>
            </a:r>
            <a:r>
              <a:rPr lang="en-US" sz="1600" dirty="0"/>
              <a:t>10</a:t>
            </a:r>
            <a:r>
              <a:rPr lang="en-US" sz="1600" baseline="30000" dirty="0"/>
              <a:t>-3</a:t>
            </a:r>
          </a:p>
          <a:p>
            <a:r>
              <a:rPr lang="en-US" sz="1600" dirty="0" smtClean="0"/>
              <a:t>Solid lines: start of injection</a:t>
            </a:r>
          </a:p>
          <a:p>
            <a:r>
              <a:rPr lang="en-US" sz="1600" dirty="0" smtClean="0"/>
              <a:t>Dashed: largest </a:t>
            </a:r>
            <a:r>
              <a:rPr lang="en-US" sz="1600" dirty="0" err="1" smtClean="0"/>
              <a:t>emittances</a:t>
            </a:r>
            <a:r>
              <a:rPr lang="en-US" sz="1600" dirty="0" smtClean="0"/>
              <a:t> for</a:t>
            </a:r>
            <a:br>
              <a:rPr lang="en-US" sz="1600" dirty="0" smtClean="0"/>
            </a:br>
            <a:r>
              <a:rPr lang="en-US" sz="1600" dirty="0" smtClean="0"/>
              <a:t>given momentum offset</a:t>
            </a:r>
          </a:p>
          <a:p>
            <a:pPr marL="457200" lvl="1" indent="0">
              <a:buNone/>
            </a:pPr>
            <a:endParaRPr lang="en-US" sz="1600" dirty="0" smtClean="0"/>
          </a:p>
          <a:p>
            <a:r>
              <a:rPr lang="en-US" sz="1600" dirty="0" smtClean="0"/>
              <a:t>Black: maximum beam position</a:t>
            </a:r>
            <a:br>
              <a:rPr lang="en-US" sz="1600" dirty="0" smtClean="0"/>
            </a:br>
            <a:r>
              <a:rPr lang="en-US" sz="1600" dirty="0" smtClean="0"/>
              <a:t>after painting bump fall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"Beam Losses"                                                     PSB 160 MeV H- Injection Review, 9th November 2011</a:t>
            </a:r>
            <a:endParaRPr lang="en-US"/>
          </a:p>
        </p:txBody>
      </p:sp>
      <p:pic>
        <p:nvPicPr>
          <p:cNvPr id="10" name="Picture 11" descr="AperturesAllCCMC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9997" y="1377950"/>
            <a:ext cx="5705403" cy="229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2" descr="AperturesZoomCCMC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74765" y="3838575"/>
            <a:ext cx="5439035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97499157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Pixel">
  <a:themeElements>
    <a:clrScheme name="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Pixel">
      <a:majorFont>
        <a:latin typeface="Garamond"/>
        <a:ea typeface="ＭＳ Ｐゴシック"/>
        <a:cs typeface=""/>
      </a:majorFont>
      <a:minorFont>
        <a:latin typeface="Garamond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aramond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aramond" charset="0"/>
            <a:ea typeface="ＭＳ Ｐゴシック" charset="0"/>
          </a:defRPr>
        </a:defPPr>
      </a:lstStyle>
    </a:lnDef>
  </a:objectDefaults>
  <a:extraClrSchemeLst>
    <a:extraClrScheme>
      <a:clrScheme name="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ＭＳ Ｐゴシック"/>
        <a:cs typeface=""/>
      </a:majorFont>
      <a:minorFont>
        <a:latin typeface="Garamond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aramond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Garamond" charset="0"/>
            <a:ea typeface="ＭＳ Ｐゴシック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49782</TotalTime>
  <Words>1033</Words>
  <Application>Microsoft Macintosh PowerPoint</Application>
  <PresentationFormat>On-screen Show (4:3)</PresentationFormat>
  <Paragraphs>190</Paragraphs>
  <Slides>14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7" baseType="lpstr">
      <vt:lpstr>Pixel</vt:lpstr>
      <vt:lpstr>1_Pixel</vt:lpstr>
      <vt:lpstr>Équation</vt:lpstr>
      <vt:lpstr>“Beam Losses”     Christian Carli                                                PSB H- Injection Review, 9th November 2011</vt:lpstr>
      <vt:lpstr>Losses to be expected – first 5 ms</vt:lpstr>
      <vt:lpstr>Losses to expected - extrapolations from present</vt:lpstr>
      <vt:lpstr>Losses to expected - extrapolations from present</vt:lpstr>
      <vt:lpstr>Losses to expected - comparison with present</vt:lpstr>
      <vt:lpstr>Beam Losses to be expected</vt:lpstr>
      <vt:lpstr>PSB Acceptance and Apertures - Smaller “BeamScope” Window</vt:lpstr>
      <vt:lpstr>PSB Acceptance and Apertures – Apertures and acceptance</vt:lpstr>
      <vt:lpstr>PSB Acceptance and Apertures – Apertures and acceptance</vt:lpstr>
      <vt:lpstr>Very preliminary study on collimation</vt:lpstr>
      <vt:lpstr>PSB Injection Steering</vt:lpstr>
      <vt:lpstr>PSB Injection Steering: Analysis of present situation</vt:lpstr>
      <vt:lpstr>PSB Injection Steering: Analysis Extrapolation to Linac4</vt:lpstr>
      <vt:lpstr>Summary and Questions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Optics Considerations for PS2</dc:title>
  <dc:creator>Christian Carli</dc:creator>
  <cp:lastModifiedBy>Christian Carli</cp:lastModifiedBy>
  <cp:revision>2288</cp:revision>
  <cp:lastPrinted>2008-09-03T07:15:04Z</cp:lastPrinted>
  <dcterms:created xsi:type="dcterms:W3CDTF">2000-02-17T14:31:25Z</dcterms:created>
  <dcterms:modified xsi:type="dcterms:W3CDTF">2011-11-09T10:15:03Z</dcterms:modified>
</cp:coreProperties>
</file>