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6" r:id="rId2"/>
  </p:sldMasterIdLst>
  <p:notesMasterIdLst>
    <p:notesMasterId r:id="rId9"/>
  </p:notesMasterIdLst>
  <p:handoutMasterIdLst>
    <p:handoutMasterId r:id="rId10"/>
  </p:handoutMasterIdLst>
  <p:sldIdLst>
    <p:sldId id="256" r:id="rId3"/>
    <p:sldId id="2489" r:id="rId4"/>
    <p:sldId id="2488" r:id="rId5"/>
    <p:sldId id="2484" r:id="rId6"/>
    <p:sldId id="2486" r:id="rId7"/>
    <p:sldId id="258" r:id="rId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9900"/>
    <a:srgbClr val="FF9999"/>
    <a:srgbClr val="33CCFF"/>
    <a:srgbClr val="FF7C8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86"/>
  </p:normalViewPr>
  <p:slideViewPr>
    <p:cSldViewPr snapToGrid="0" snapToObjects="1">
      <p:cViewPr varScale="1">
        <p:scale>
          <a:sx n="83" d="100"/>
          <a:sy n="83" d="100"/>
        </p:scale>
        <p:origin x="36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Vicenza small city where I had my technical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8B34ED-4CDD-41C9-90F7-D768D5559A6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3018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Other tasks I’m in charge of are:</a:t>
            </a:r>
          </a:p>
          <a:p>
            <a:pPr marL="171450" indent="-171450">
              <a:buFontTx/>
              <a:buChar char="-"/>
            </a:pPr>
            <a:r>
              <a:rPr lang="it-IT" dirty="0"/>
              <a:t>Assembly and wiring of subrack crates</a:t>
            </a:r>
          </a:p>
          <a:p>
            <a:pPr marL="171450" indent="-171450">
              <a:buFontTx/>
              <a:buChar char="-"/>
            </a:pPr>
            <a:r>
              <a:rPr lang="it-IT" dirty="0"/>
              <a:t>Preparation of cables and connectors</a:t>
            </a:r>
          </a:p>
          <a:p>
            <a:pPr marL="171450" indent="-171450">
              <a:buFontTx/>
              <a:buChar char="-"/>
            </a:pPr>
            <a:r>
              <a:rPr lang="it-IT" dirty="0"/>
              <a:t>To finally assemble test benches</a:t>
            </a:r>
          </a:p>
          <a:p>
            <a:pPr marL="0" indent="0">
              <a:buFontTx/>
              <a:buNone/>
            </a:pPr>
            <a:r>
              <a:rPr lang="it-IT" dirty="0"/>
              <a:t>This specifically is the installations of ....</a:t>
            </a:r>
          </a:p>
          <a:p>
            <a:pPr marL="0" indent="0">
              <a:buFontTx/>
              <a:buNone/>
            </a:pPr>
            <a:r>
              <a:rPr lang="it-IT" dirty="0"/>
              <a:t>Aside, the team is taking care of the </a:t>
            </a:r>
            <a:r>
              <a:rPr lang="it-IT" b="0" dirty="0"/>
              <a:t>maintenance of electrical equipement </a:t>
            </a:r>
          </a:p>
          <a:p>
            <a:pPr marL="0" indent="0">
              <a:buFontTx/>
              <a:buNone/>
            </a:pPr>
            <a:r>
              <a:rPr lang="it-IT" b="0" dirty="0"/>
              <a:t>In this project specifically I had to 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8B34ED-4CDD-41C9-90F7-D768D5559A6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6745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Other additional skills I have acquired during my time at cern are</a:t>
            </a:r>
            <a:r>
              <a:rPr lang="en-GB" dirty="0"/>
              <a:t>:</a:t>
            </a:r>
          </a:p>
          <a:p>
            <a:pPr marL="171450" indent="-171450">
              <a:buFontTx/>
              <a:buChar char="-"/>
            </a:pPr>
            <a:r>
              <a:rPr lang="en-GB" dirty="0"/>
              <a:t>Soldering of PCBs at the microscope</a:t>
            </a:r>
          </a:p>
          <a:p>
            <a:pPr marL="171450" indent="-171450">
              <a:buFontTx/>
              <a:buChar char="-"/>
            </a:pPr>
            <a:r>
              <a:rPr lang="en-GB" dirty="0"/>
              <a:t>Mechanical processing of prototypes pieces in the workshop</a:t>
            </a:r>
          </a:p>
          <a:p>
            <a:pPr marL="171450" indent="-171450">
              <a:buFontTx/>
              <a:buChar char="-"/>
            </a:pPr>
            <a:r>
              <a:rPr lang="en-GB" dirty="0"/>
              <a:t>The design of back panels based on electrical drawings</a:t>
            </a:r>
          </a:p>
          <a:p>
            <a:pPr marL="171450" indent="-171450">
              <a:buFontTx/>
              <a:buChar char="-"/>
            </a:pPr>
            <a:r>
              <a:rPr lang="en-GB" dirty="0"/>
              <a:t>Intervention in the tunnels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8B34ED-4CDD-41C9-90F7-D768D5559A6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7074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I really liked my experience at CERN so far , the last 3 years have been amazing</a:t>
            </a:r>
          </a:p>
          <a:p>
            <a:r>
              <a:rPr lang="it-IT" dirty="0"/>
              <a:t>I really love be part </a:t>
            </a:r>
            <a:r>
              <a:rPr lang="it-IT"/>
              <a:t>CERN comunity and to </a:t>
            </a:r>
            <a:endParaRPr lang="it-IT" dirty="0"/>
          </a:p>
          <a:p>
            <a:pPr marL="0" indent="0">
              <a:buFontTx/>
              <a:buNone/>
            </a:pPr>
            <a:r>
              <a:rPr lang="it-IT" dirty="0"/>
              <a:t>As you can see I’m active part of numerous clubs and I love to partecipate to the activities the CERN propose!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8B34ED-4CDD-41C9-90F7-D768D5559A6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95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35FD8-712D-4EE2-A5B6-3DD8DE9C25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0209DF-C4D9-43B8-AA05-F536191530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12343" y="5922140"/>
            <a:ext cx="5167313" cy="518795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spc="3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58235C5-25B1-4243-9762-4AAD3C08E8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038600" y="3608511"/>
            <a:ext cx="4114800" cy="518795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</p:spPr>
        <p:txBody>
          <a:bodyPr rtlCol="0">
            <a:noAutofit/>
          </a:bodyPr>
          <a:lstStyle>
            <a:lvl1pPr marL="0" indent="0" algn="ctr">
              <a:buNone/>
              <a:defRPr sz="1800" cap="all" baseline="0"/>
            </a:lvl1pPr>
          </a:lstStyle>
          <a:p>
            <a:pPr rtl="0"/>
            <a:r>
              <a:rPr lang="en-GB" spc="300" noProof="0"/>
              <a:t>ANNUAL REVIEW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8B2C6E-DB6F-4476-8E95-9F6EC79392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0836" y="2445633"/>
            <a:ext cx="11490325" cy="823913"/>
          </a:xfrm>
        </p:spPr>
        <p:txBody>
          <a:bodyPr rtlCol="0">
            <a:noAutofit/>
          </a:bodyPr>
          <a:lstStyle>
            <a:lvl1pPr>
              <a:lnSpc>
                <a:spcPct val="150000"/>
              </a:lnSpc>
              <a:spcBef>
                <a:spcPts val="1000"/>
              </a:spcBef>
              <a:defRPr sz="4000" cap="all" spc="300" baseline="0"/>
            </a:lvl1pPr>
          </a:lstStyle>
          <a:p>
            <a:pPr rt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7567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2AA41C-A030-4521-8130-6A8E4543F2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prstGeom prst="parallelogram">
            <a:avLst/>
          </a:prstGeom>
          <a:effectLst/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83D428-B974-43F4-9246-0A2EECA11A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8819" y="642927"/>
            <a:ext cx="4846320" cy="1435947"/>
          </a:xfrm>
        </p:spPr>
        <p:txBody>
          <a:bodyPr rtlCol="0" anchor="t">
            <a:noAutofit/>
          </a:bodyPr>
          <a:lstStyle>
            <a:lvl1pPr algn="l">
              <a:lnSpc>
                <a:spcPct val="150000"/>
              </a:lnSpc>
              <a:spcBef>
                <a:spcPts val="1000"/>
              </a:spcBef>
              <a:defRPr sz="5400" baseline="0"/>
            </a:lvl1pPr>
          </a:lstStyle>
          <a:p>
            <a:pPr rtl="0"/>
            <a:r>
              <a:rPr lang="en-GB" noProof="0"/>
              <a:t>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732E-D749-40DD-8365-050285187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55E23-C4CC-4E9B-80F4-C4BEA6E2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00A38D-CFE8-4333-B9D2-D3E7EACA4F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68820" y="2078875"/>
            <a:ext cx="4114800" cy="3798888"/>
          </a:xfrm>
        </p:spPr>
        <p:txBody>
          <a:bodyPr rtlCol="0">
            <a:noAutofit/>
          </a:bodyPr>
          <a:lstStyle>
            <a:lvl1pPr marL="0" indent="0">
              <a:buNone/>
              <a:defRPr sz="1800" spc="3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A8588E-221D-4931-A290-C5C418443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68820" y="6303963"/>
            <a:ext cx="301498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817223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5539E44-E270-49B4-8B0A-07870325AA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25539" y="1546138"/>
            <a:ext cx="4023360" cy="464871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spc="300" baseline="0" dirty="0">
                <a:solidFill>
                  <a:schemeClr val="lt1"/>
                </a:solidFill>
              </a:defRPr>
            </a:lvl1pPr>
          </a:lstStyle>
          <a:p>
            <a:pPr marL="0" lvl="0" algn="ctr" rtl="0"/>
            <a:r>
              <a:rPr lang="en-GB" noProof="0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6FE9B2-6286-484B-8943-95EE0B6B0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416550" cy="6846932"/>
          </a:xfrm>
          <a:effectLst/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D4E8708-8565-4A5B-9D9E-1D4F40EAF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42436126-0370-4532-A8AD-D20897982A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0" y="2799617"/>
            <a:ext cx="4646246" cy="2218585"/>
          </a:xfrm>
        </p:spPr>
        <p:txBody>
          <a:bodyPr rtlCol="0">
            <a:noAutofit/>
          </a:bodyPr>
          <a:lstStyle>
            <a:lvl1pPr>
              <a:defRPr/>
            </a:lvl1pPr>
          </a:lstStyle>
          <a:p>
            <a:pPr marL="0" indent="0" rtl="0">
              <a:lnSpc>
                <a:spcPct val="100000"/>
              </a:lnSpc>
              <a:buNone/>
            </a:pPr>
            <a:r>
              <a:rPr lang="en-GB" sz="1600" noProof="0">
                <a:cs typeface="Biome Light" panose="020B0303030204020804" pitchFamily="34" charset="0"/>
              </a:rPr>
              <a:t>Click to edit master text style.</a:t>
            </a:r>
          </a:p>
          <a:p>
            <a:pPr marL="0" indent="0" rtl="0">
              <a:buNone/>
            </a:pPr>
            <a:endParaRPr lang="en-GB" noProof="0"/>
          </a:p>
        </p:txBody>
      </p:sp>
      <p:sp>
        <p:nvSpPr>
          <p:cNvPr id="17" name="Slide Number Placeholder 70">
            <a:extLst>
              <a:ext uri="{FF2B5EF4-FFF2-40B4-BE49-F238E27FC236}">
                <a16:creationId xmlns:a16="http://schemas.microsoft.com/office/drawing/2014/main" id="{AEC105AD-E933-4969-B038-0ABD6F013167}"/>
              </a:ext>
            </a:extLst>
          </p:cNvPr>
          <p:cNvSpPr txBox="1">
            <a:spLocks/>
          </p:cNvSpPr>
          <p:nvPr userDrawn="1"/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8C2E478F-E849-4A8C-AF1F-CBCC78A7CBFA}" type="slidenum">
              <a:rPr lang="en-GB" noProof="0" smtClean="0"/>
              <a:pPr rtl="0"/>
              <a:t>‹#›</a:t>
            </a:fld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B0E4A3-5566-43FE-A59F-2C4F4FE7F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12037"/>
            <a:ext cx="5897218" cy="884238"/>
          </a:xfrm>
        </p:spPr>
        <p:txBody>
          <a:bodyPr lIns="91440" rIns="91440" rtlCol="0" anchor="t">
            <a:noAutofit/>
          </a:bodyPr>
          <a:lstStyle>
            <a:lvl1pPr algn="l">
              <a:lnSpc>
                <a:spcPct val="150000"/>
              </a:lnSpc>
              <a:spcBef>
                <a:spcPts val="1000"/>
              </a:spcBef>
              <a:defRPr sz="32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83486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2AA41C-A030-4521-8130-6A8E4543F2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67922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242487 w 6096000"/>
              <a:gd name="connsiteY2" fmla="*/ 6833286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67922"/>
              <a:gd name="connsiteX1" fmla="*/ 6096000 w 6096000"/>
              <a:gd name="connsiteY1" fmla="*/ 0 h 6867922"/>
              <a:gd name="connsiteX2" fmla="*/ 4228633 w 6096000"/>
              <a:gd name="connsiteY2" fmla="*/ 6867922 h 6867922"/>
              <a:gd name="connsiteX3" fmla="*/ 0 w 6096000"/>
              <a:gd name="connsiteY3" fmla="*/ 6858000 h 6867922"/>
              <a:gd name="connsiteX4" fmla="*/ 0 w 6096000"/>
              <a:gd name="connsiteY4" fmla="*/ 0 h 686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867922">
                <a:moveTo>
                  <a:pt x="0" y="0"/>
                </a:moveTo>
                <a:lnTo>
                  <a:pt x="6096000" y="0"/>
                </a:lnTo>
                <a:lnTo>
                  <a:pt x="4228633" y="686792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effectLst/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BA725B-4BCB-1D48-9C5D-46706B1871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2262871"/>
            <a:ext cx="5251450" cy="1661297"/>
          </a:xfrm>
        </p:spPr>
        <p:txBody>
          <a:bodyPr rtlCol="0" anchor="b"/>
          <a:lstStyle>
            <a:lvl1pPr algn="l">
              <a:defRPr sz="6000" spc="300"/>
            </a:lvl1pPr>
          </a:lstStyle>
          <a:p>
            <a:pPr rtl="0"/>
            <a:r>
              <a:rPr lang="en-GB" noProof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C356F-E483-4AFD-856C-13BB8E8A560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4378134"/>
            <a:ext cx="5251450" cy="365125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cap="all" spc="6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732E-D749-40DD-8365-050285187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55E23-C4CC-4E9B-80F4-C4BEA6E2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573509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074E6-E39E-4D19-B91F-8E84F37CBF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92279" y="365125"/>
            <a:ext cx="4018722" cy="573989"/>
          </a:xfrm>
        </p:spPr>
        <p:txBody>
          <a:bodyPr lIns="0" rIns="0" rtlCol="0">
            <a:noAutofit/>
          </a:bodyPr>
          <a:lstStyle>
            <a:lvl1pPr algn="l">
              <a:defRPr sz="3200" spc="300"/>
            </a:lvl1pPr>
          </a:lstStyle>
          <a:p>
            <a:pPr rtl="0"/>
            <a:r>
              <a:rPr lang="en-GB" noProof="0"/>
              <a:t>SLIDE TITLE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2279" y="1263841"/>
            <a:ext cx="4018722" cy="4636392"/>
          </a:xfrm>
        </p:spPr>
        <p:txBody>
          <a:bodyPr lIns="0" rIns="0" rtlCol="0">
            <a:noAutofit/>
          </a:bodyPr>
          <a:lstStyle>
            <a:lvl1pPr>
              <a:lnSpc>
                <a:spcPct val="150000"/>
              </a:lnSpc>
              <a:spcBef>
                <a:spcPts val="500"/>
              </a:spcBef>
              <a:defRPr sz="1600"/>
            </a:lvl1pPr>
            <a:lvl2pPr>
              <a:lnSpc>
                <a:spcPct val="150000"/>
              </a:lnSpc>
              <a:spcBef>
                <a:spcPts val="500"/>
              </a:spcBef>
              <a:defRPr sz="1400"/>
            </a:lvl2pPr>
            <a:lvl3pPr>
              <a:lnSpc>
                <a:spcPct val="150000"/>
              </a:lnSpc>
              <a:spcBef>
                <a:spcPts val="500"/>
              </a:spcBef>
              <a:defRPr sz="1400"/>
            </a:lvl3pPr>
            <a:lvl4pPr>
              <a:lnSpc>
                <a:spcPct val="150000"/>
              </a:lnSpc>
              <a:spcBef>
                <a:spcPts val="500"/>
              </a:spcBef>
              <a:defRPr sz="1200"/>
            </a:lvl4pPr>
            <a:lvl5pPr>
              <a:lnSpc>
                <a:spcPct val="150000"/>
              </a:lnSpc>
              <a:spcBef>
                <a:spcPts val="500"/>
              </a:spcBef>
              <a:defRPr sz="1200"/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en-GB" noProof="0"/>
          </a:p>
        </p:txBody>
      </p:sp>
      <p:sp>
        <p:nvSpPr>
          <p:cNvPr id="59" name="Slide Number Placeholder 5">
            <a:extLst>
              <a:ext uri="{FF2B5EF4-FFF2-40B4-BE49-F238E27FC236}">
                <a16:creationId xmlns:a16="http://schemas.microsoft.com/office/drawing/2014/main" id="{3DEB48E0-328C-45EE-A8BD-90E6AB261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CA175D-816E-4F70-96CC-8A1FD0EB16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6600" y="365125"/>
            <a:ext cx="2997200" cy="1781979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323519C8-24DE-471D-85A9-7A8AFACEC4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51300" y="365125"/>
            <a:ext cx="2997200" cy="1781979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547F0F1E-7AF5-4B76-928C-7B28010C4F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6600" y="2422525"/>
            <a:ext cx="2997200" cy="1781979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063D0E8E-9491-4AF0-918D-A0B782C5FD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300" y="2422525"/>
            <a:ext cx="2997200" cy="1781979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042F54CB-9200-4D74-968A-0A3E5871D9E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6600" y="4479925"/>
            <a:ext cx="2997200" cy="1781979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1D925119-27E3-496E-86BC-23416F94FB6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51300" y="4479925"/>
            <a:ext cx="2997200" cy="1781979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F93AF7-D4DC-42B5-8A4F-B5F3ABBB03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781678" y="6303963"/>
            <a:ext cx="301498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59070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5D17-D652-4766-B11C-2E8D8390D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519" y="767791"/>
            <a:ext cx="11002962" cy="823913"/>
          </a:xfrm>
        </p:spPr>
        <p:txBody>
          <a:bodyPr rtlCol="0">
            <a:noAutofit/>
          </a:bodyPr>
          <a:lstStyle>
            <a:lvl1pPr>
              <a:defRPr sz="4800" spc="3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C7A58C-70BA-43E5-BD90-83ADB63B0C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A60B7-2499-42C6-8A74-ACDAE24574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  <a:latin typeface="Segoe UI Variable Text" pitchFamily="2" charset="0"/>
              </a:defRPr>
            </a:lvl1pPr>
          </a:lstStyle>
          <a:p>
            <a:fld id="{8C2E478F-E849-4A8C-AF1F-CBCC78A7CB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2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35FD8-712D-4EE2-A5B6-3DD8DE9C25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179BAC-E989-4203-B9B4-662803654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4607137"/>
            <a:ext cx="4114800" cy="421480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</p:spPr>
        <p:txBody>
          <a:bodyPr rtlCol="0">
            <a:noAutofit/>
          </a:bodyPr>
          <a:lstStyle>
            <a:lvl1pPr>
              <a:defRPr sz="1400" spc="300" baseline="0">
                <a:latin typeface="+mn-lt"/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en-GB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CCC81E-A013-4315-AD13-97BA3AA955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78756" y="1569719"/>
            <a:ext cx="9234488" cy="2651443"/>
          </a:xfrm>
        </p:spPr>
        <p:txBody>
          <a:bodyPr rtlCol="0">
            <a:noAutofit/>
          </a:bodyPr>
          <a:lstStyle>
            <a:lvl1pPr marL="0" indent="0" algn="ctr">
              <a:buNone/>
              <a:defRPr sz="32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9571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">
            <a:extLst>
              <a:ext uri="{FF2B5EF4-FFF2-40B4-BE49-F238E27FC236}">
                <a16:creationId xmlns:a16="http://schemas.microsoft.com/office/drawing/2014/main" id="{0EF11611-8537-47CC-87AC-2E25428B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519" y="1"/>
            <a:ext cx="11002962" cy="1623218"/>
          </a:xfrm>
        </p:spPr>
        <p:txBody>
          <a:bodyPr rtlCol="0" anchor="ctr">
            <a:noAutofit/>
          </a:bodyPr>
          <a:lstStyle/>
          <a:p>
            <a:pPr algn="ctr" rtl="0"/>
            <a:r>
              <a:rPr lang="it-IT" sz="4800" noProof="0"/>
              <a:t>Fare clic per modificare lo stile del titolo dello schema</a:t>
            </a:r>
            <a:endParaRPr lang="en-GB" sz="4800" noProof="0"/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D1A63A52-1E65-414B-BBC3-D31F51579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78601" y="1638300"/>
            <a:ext cx="5156200" cy="1892300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7E0E1A-1E64-4A9A-9C8B-69486BD112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9900" y="1638300"/>
            <a:ext cx="5156200" cy="1892300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E462965-19D7-4A65-B394-9AE76A5B4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107" y="3864355"/>
            <a:ext cx="5157787" cy="494506"/>
          </a:xfrm>
        </p:spPr>
        <p:txBody>
          <a:bodyPr rtlCol="0">
            <a:noAutofit/>
          </a:bodyPr>
          <a:lstStyle>
            <a:lvl1pPr marL="0" indent="0">
              <a:buNone/>
              <a:defRPr sz="2400"/>
            </a:lvl1pPr>
          </a:lstStyle>
          <a:p>
            <a:pPr lvl="0" rtl="0"/>
            <a:r>
              <a:rPr lang="it-IT" spc="300" noProof="0">
                <a:solidFill>
                  <a:schemeClr val="tx1"/>
                </a:solidFill>
              </a:rPr>
              <a:t>Fare clic per modificare gli stili del testo dello schema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AEC14D1-0BEA-4D9A-9D96-A56B6A9B0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107" y="4531139"/>
            <a:ext cx="5157787" cy="2039144"/>
          </a:xfrm>
        </p:spPr>
        <p:txBody>
          <a:bodyPr rtlCol="0">
            <a:noAutofit/>
          </a:bodyPr>
          <a:lstStyle/>
          <a:p>
            <a:pPr lvl="0" rtl="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1400" noProof="0">
                <a:solidFill>
                  <a:schemeClr val="tx1"/>
                </a:solidFill>
              </a:rPr>
              <a:t>Fare clic per modificare gli stili del testo dello schema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507BB47-1AB4-42F2-99FF-453A0622B8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65107" y="3864355"/>
            <a:ext cx="5183188" cy="494506"/>
          </a:xfrm>
        </p:spPr>
        <p:txBody>
          <a:bodyPr rtlCol="0">
            <a:noAutofit/>
          </a:bodyPr>
          <a:lstStyle>
            <a:lvl1pPr marL="0" indent="0">
              <a:buNone/>
              <a:defRPr sz="2400"/>
            </a:lvl1pPr>
          </a:lstStyle>
          <a:p>
            <a:pPr lvl="0" rtl="0"/>
            <a:r>
              <a:rPr lang="it-IT" spc="300" noProof="0">
                <a:solidFill>
                  <a:schemeClr val="tx1"/>
                </a:solidFill>
              </a:rPr>
              <a:t>Fare clic per modificare gli stili del testo dello schema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438D6EEA-A0DB-4B5F-8F41-A9C1F2C094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65107" y="4531139"/>
            <a:ext cx="5183188" cy="2039144"/>
          </a:xfrm>
        </p:spPr>
        <p:txBody>
          <a:bodyPr rtlCol="0">
            <a:noAutofit/>
          </a:bodyPr>
          <a:lstStyle/>
          <a:p>
            <a:pPr lvl="0" rtl="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1400" noProof="0">
                <a:solidFill>
                  <a:schemeClr val="tx1"/>
                </a:solidFill>
              </a:rPr>
              <a:t>Fare clic per modificare gli stili del testo dello schema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A4909F59-7529-454A-A1EF-3CC1EADEF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6468303"/>
            <a:ext cx="443948" cy="365125"/>
          </a:xfrm>
        </p:spPr>
        <p:txBody>
          <a:bodyPr rtlCol="0">
            <a:noAutofit/>
          </a:bodyPr>
          <a:lstStyle/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0220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">
            <a:extLst>
              <a:ext uri="{FF2B5EF4-FFF2-40B4-BE49-F238E27FC236}">
                <a16:creationId xmlns:a16="http://schemas.microsoft.com/office/drawing/2014/main" id="{6186F91B-547E-43BC-9BCE-04619DAAF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519" y="1"/>
            <a:ext cx="11002962" cy="1623218"/>
          </a:xfrm>
        </p:spPr>
        <p:txBody>
          <a:bodyPr rtlCol="0" anchor="ctr">
            <a:noAutofit/>
          </a:bodyPr>
          <a:lstStyle/>
          <a:p>
            <a:pPr algn="ctr" rtl="0"/>
            <a:r>
              <a:rPr lang="it-IT" sz="4800" noProof="0"/>
              <a:t>Fare clic per modificare lo stile del titolo dello schema</a:t>
            </a:r>
            <a:endParaRPr lang="en-GB" sz="4800" noProof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D635DFA1-45D2-4EFE-8BB2-BE96634669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0121" y="3669506"/>
            <a:ext cx="3108326" cy="2566988"/>
          </a:xfrm>
        </p:spPr>
        <p:txBody>
          <a:bodyPr rtlCol="0">
            <a:noAutofit/>
          </a:bodyPr>
          <a:lstStyle>
            <a:lvl1pPr marL="0" indent="0">
              <a:buFont typeface="Wingdings" panose="05000000000000000000" pitchFamily="2" charset="2"/>
              <a:buNone/>
              <a:defRPr sz="2400" spc="300"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2F2918FE-A84E-4303-AEF3-4FD66CDD73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0438" y="1624013"/>
            <a:ext cx="3108325" cy="1892300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25" name="Picture Placeholder 23">
            <a:extLst>
              <a:ext uri="{FF2B5EF4-FFF2-40B4-BE49-F238E27FC236}">
                <a16:creationId xmlns:a16="http://schemas.microsoft.com/office/drawing/2014/main" id="{E2401025-9BC9-4BDD-97DA-CA763CF846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42155" y="1623219"/>
            <a:ext cx="3108325" cy="1892300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26" name="Picture Placeholder 23">
            <a:extLst>
              <a:ext uri="{FF2B5EF4-FFF2-40B4-BE49-F238E27FC236}">
                <a16:creationId xmlns:a16="http://schemas.microsoft.com/office/drawing/2014/main" id="{B7C4AAB6-897A-4ABD-AD50-2D86B197E91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2920" y="1623219"/>
            <a:ext cx="3108325" cy="1892300"/>
          </a:xfrm>
        </p:spPr>
        <p:txBody>
          <a:bodyPr rtlCol="0">
            <a:noAutofit/>
          </a:bodyPr>
          <a:lstStyle/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790D65EC-6EB4-4594-91E9-5C3DE7C3BA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41837" y="3681412"/>
            <a:ext cx="3108326" cy="2566988"/>
          </a:xfrm>
        </p:spPr>
        <p:txBody>
          <a:bodyPr rtlCol="0">
            <a:noAutofit/>
          </a:bodyPr>
          <a:lstStyle>
            <a:lvl1pPr marL="0" indent="0">
              <a:buFont typeface="Wingdings" panose="05000000000000000000" pitchFamily="2" charset="2"/>
              <a:buNone/>
              <a:defRPr sz="2400" spc="300"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30" name="Text Placeholder 27">
            <a:extLst>
              <a:ext uri="{FF2B5EF4-FFF2-40B4-BE49-F238E27FC236}">
                <a16:creationId xmlns:a16="http://schemas.microsoft.com/office/drawing/2014/main" id="{611CF730-D055-47C2-A626-299F429D41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22919" y="3681412"/>
            <a:ext cx="3108326" cy="2566988"/>
          </a:xfrm>
        </p:spPr>
        <p:txBody>
          <a:bodyPr rtlCol="0">
            <a:noAutofit/>
          </a:bodyPr>
          <a:lstStyle>
            <a:lvl1pPr marL="0" indent="0">
              <a:buFont typeface="Wingdings" panose="05000000000000000000" pitchFamily="2" charset="2"/>
              <a:buNone/>
              <a:defRPr sz="2400" spc="300"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F09E06A6-BFDD-42BD-BA69-2CD3BEF0F7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549269" y="6468303"/>
            <a:ext cx="443948" cy="365125"/>
          </a:xfrm>
        </p:spPr>
        <p:txBody>
          <a:bodyPr rtlCol="0">
            <a:noAutofit/>
          </a:bodyPr>
          <a:lstStyle/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901352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6FE9B2-6286-484B-8943-95EE0B6B02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416550" cy="6858000"/>
          </a:xfrm>
          <a:effectLst/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D4E8708-8565-4A5B-9D9E-1D4F40EAF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42436126-0370-4532-A8AD-D20897982A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0" y="1661160"/>
            <a:ext cx="4646246" cy="2218585"/>
          </a:xfrm>
        </p:spPr>
        <p:txBody>
          <a:bodyPr rtlCol="0">
            <a:noAutofit/>
          </a:bodyPr>
          <a:lstStyle>
            <a:lvl1pPr>
              <a:defRPr/>
            </a:lvl1pPr>
          </a:lstStyle>
          <a:p>
            <a:pPr marL="0" indent="0" rtl="0">
              <a:lnSpc>
                <a:spcPct val="100000"/>
              </a:lnSpc>
              <a:buNone/>
            </a:pPr>
            <a:r>
              <a:rPr lang="en-GB" sz="1600" noProof="0">
                <a:cs typeface="Biome Light" panose="020B0303030204020804" pitchFamily="34" charset="0"/>
              </a:rPr>
              <a:t>Click to edit master text style.</a:t>
            </a:r>
          </a:p>
          <a:p>
            <a:pPr marL="0" indent="0" rtl="0">
              <a:buNone/>
            </a:pPr>
            <a:endParaRPr lang="en-GB" noProof="0"/>
          </a:p>
        </p:txBody>
      </p:sp>
      <p:sp>
        <p:nvSpPr>
          <p:cNvPr id="17" name="Slide Number Placeholder 70">
            <a:extLst>
              <a:ext uri="{FF2B5EF4-FFF2-40B4-BE49-F238E27FC236}">
                <a16:creationId xmlns:a16="http://schemas.microsoft.com/office/drawing/2014/main" id="{AEC105AD-E933-4969-B038-0ABD6F013167}"/>
              </a:ext>
            </a:extLst>
          </p:cNvPr>
          <p:cNvSpPr txBox="1">
            <a:spLocks/>
          </p:cNvSpPr>
          <p:nvPr userDrawn="1"/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8C2E478F-E849-4A8C-AF1F-CBCC78A7CBFA}" type="slidenum">
              <a:rPr lang="en-GB" noProof="0" smtClean="0"/>
              <a:pPr rtl="0"/>
              <a:t>‹#›</a:t>
            </a:fld>
            <a:endParaRPr lang="en-GB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6CDEBF2-B5C9-4887-B717-81C3D1A73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12037"/>
            <a:ext cx="5897218" cy="884238"/>
          </a:xfrm>
        </p:spPr>
        <p:txBody>
          <a:bodyPr lIns="91440" rIns="91440" rtlCol="0" anchor="t">
            <a:noAutofit/>
          </a:bodyPr>
          <a:lstStyle>
            <a:lvl1pPr algn="l">
              <a:lnSpc>
                <a:spcPct val="150000"/>
              </a:lnSpc>
              <a:spcBef>
                <a:spcPts val="1000"/>
              </a:spcBef>
              <a:defRPr sz="32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en-GB" noProof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6A7FA3-8C13-4E5A-88C4-4357C8ACD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07044" y="6303963"/>
            <a:ext cx="301498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52940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35FD8-712D-4EE2-A5B6-3DD8DE9C25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9074D0F-754F-4F2C-A410-F222D2D2346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02365" y="1660810"/>
            <a:ext cx="10787270" cy="830649"/>
          </a:xfrm>
        </p:spPr>
        <p:txBody>
          <a:bodyPr rtlCol="0">
            <a:noAutofit/>
          </a:bodyPr>
          <a:lstStyle/>
          <a:p>
            <a:pPr rtl="0"/>
            <a:r>
              <a:rPr lang="it-IT" sz="4000" spc="300" noProof="0"/>
              <a:t>Fare clic per modificare lo stile del titolo dello schema</a:t>
            </a:r>
            <a:endParaRPr lang="en-GB" sz="4000" spc="300" noProof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0209DF-C4D9-43B8-AA05-F536191530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12343" y="5137992"/>
            <a:ext cx="5167313" cy="518795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</p:spPr>
        <p:txBody>
          <a:bodyPr rtlCol="0">
            <a:noAutofit/>
          </a:bodyPr>
          <a:lstStyle>
            <a:lvl1pPr marL="0" indent="0" algn="ctr">
              <a:buNone/>
              <a:defRPr sz="1800" spc="3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1D89734B-03E0-4ADE-8F62-C819F3E976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8194" y="3903126"/>
            <a:ext cx="3064668" cy="518795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spc="3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85971F4D-8B59-4B3E-9169-64E0EF1BA8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63664" y="3893330"/>
            <a:ext cx="3064668" cy="518795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spc="3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90B19777-E2ED-419C-B486-857117FD08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39138" y="3903126"/>
            <a:ext cx="3064668" cy="518795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spc="3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34" name="Online Image Placeholder 33">
            <a:extLst>
              <a:ext uri="{FF2B5EF4-FFF2-40B4-BE49-F238E27FC236}">
                <a16:creationId xmlns:a16="http://schemas.microsoft.com/office/drawing/2014/main" id="{1A58EB44-F532-4998-B316-61C738C37BF5}"/>
              </a:ext>
            </a:extLst>
          </p:cNvPr>
          <p:cNvSpPr>
            <a:spLocks noGrp="1"/>
          </p:cNvSpPr>
          <p:nvPr>
            <p:ph type="clipArt" sz="quarter" idx="19" hasCustomPrompt="1"/>
          </p:nvPr>
        </p:nvSpPr>
        <p:spPr>
          <a:xfrm>
            <a:off x="1754768" y="3098985"/>
            <a:ext cx="731520" cy="73152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35" name="Online Image Placeholder 33">
            <a:extLst>
              <a:ext uri="{FF2B5EF4-FFF2-40B4-BE49-F238E27FC236}">
                <a16:creationId xmlns:a16="http://schemas.microsoft.com/office/drawing/2014/main" id="{33763C3C-3545-40BD-9B2C-DC4C0E4CE819}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5730240" y="3098985"/>
            <a:ext cx="731520" cy="73152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36" name="Online Image Placeholder 33">
            <a:extLst>
              <a:ext uri="{FF2B5EF4-FFF2-40B4-BE49-F238E27FC236}">
                <a16:creationId xmlns:a16="http://schemas.microsoft.com/office/drawing/2014/main" id="{1C5D3777-17F3-4225-8C52-2EF1DB4FD54A}"/>
              </a:ext>
            </a:extLst>
          </p:cNvPr>
          <p:cNvSpPr>
            <a:spLocks noGrp="1"/>
          </p:cNvSpPr>
          <p:nvPr>
            <p:ph type="clipArt" sz="quarter" idx="21" hasCustomPrompt="1"/>
          </p:nvPr>
        </p:nvSpPr>
        <p:spPr>
          <a:xfrm>
            <a:off x="9705712" y="3098985"/>
            <a:ext cx="731520" cy="73152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rtl="0"/>
            <a:r>
              <a:rPr lang="en-GB" noProof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42663730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8/27/2025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8/27/2025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05F96C-D634-4A69-95EC-3D002BD68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519" y="365125"/>
            <a:ext cx="11002962" cy="823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it-IT" noProof="0"/>
              <a:t>Fare clic per modificare lo stile del titolo dello schema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57E98-D0FB-43E3-98BC-711F6A2F5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519" y="1365813"/>
            <a:ext cx="10989920" cy="4811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65B72-2E86-4BA3-94F2-3ADFA40B7A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1F3FD-3DB9-46B7-85E1-E8B8878A4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C2E478F-E849-4A8C-AF1F-CBCC78A7CBFA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229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13" Type="http://schemas.openxmlformats.org/officeDocument/2006/relationships/image" Target="../media/image27.jpg"/><Relationship Id="rId3" Type="http://schemas.openxmlformats.org/officeDocument/2006/relationships/image" Target="../media/image17.jpg"/><Relationship Id="rId7" Type="http://schemas.openxmlformats.org/officeDocument/2006/relationships/image" Target="../media/image21.jpeg"/><Relationship Id="rId12" Type="http://schemas.openxmlformats.org/officeDocument/2006/relationships/image" Target="../media/image2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0.jpeg"/><Relationship Id="rId11" Type="http://schemas.openxmlformats.org/officeDocument/2006/relationships/image" Target="../media/image25.jpg"/><Relationship Id="rId5" Type="http://schemas.openxmlformats.org/officeDocument/2006/relationships/image" Target="../media/image19.jp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18.jpg"/><Relationship Id="rId9" Type="http://schemas.openxmlformats.org/officeDocument/2006/relationships/image" Target="../media/image23.jpeg"/><Relationship Id="rId14" Type="http://schemas.openxmlformats.org/officeDocument/2006/relationships/image" Target="../media/image2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7" y="3671046"/>
            <a:ext cx="11376025" cy="912529"/>
          </a:xfrm>
        </p:spPr>
        <p:txBody>
          <a:bodyPr/>
          <a:lstStyle/>
          <a:p>
            <a:pPr algn="ctr"/>
            <a:r>
              <a:rPr lang="en-US" dirty="0">
                <a:latin typeface="Segoe UI Variable Text" pitchFamily="2" charset="0"/>
              </a:rPr>
              <a:t>Davide Casarotto</a:t>
            </a:r>
            <a:endParaRPr lang="en-GB" sz="4000" dirty="0">
              <a:latin typeface="Segoe UI Variable Text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2A48B9-D066-5A90-D713-7CDC41DACB4E}"/>
              </a:ext>
            </a:extLst>
          </p:cNvPr>
          <p:cNvSpPr txBox="1"/>
          <p:nvPr/>
        </p:nvSpPr>
        <p:spPr>
          <a:xfrm>
            <a:off x="5445180" y="6296146"/>
            <a:ext cx="130163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  <a:latin typeface="Segoe UI Variable Text" pitchFamily="2" charset="0"/>
              </a:rPr>
              <a:t>28/08/2025</a:t>
            </a:r>
            <a:endParaRPr lang="en-GB" sz="2000" dirty="0">
              <a:solidFill>
                <a:schemeClr val="bg1"/>
              </a:solidFill>
              <a:latin typeface="Segoe UI Variable Tex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844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A388796-63C0-8CD3-20F5-E9C42FCF51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2E478F-E849-4A8C-AF1F-CBCC78A7CB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4C3309D-B0E4-EA79-9F85-89449D1CE986}"/>
              </a:ext>
            </a:extLst>
          </p:cNvPr>
          <p:cNvSpPr txBox="1"/>
          <p:nvPr/>
        </p:nvSpPr>
        <p:spPr>
          <a:xfrm>
            <a:off x="3496700" y="28575"/>
            <a:ext cx="484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600" dirty="0">
                <a:ln>
                  <a:solidFill>
                    <a:srgbClr val="01023B"/>
                  </a:solidFill>
                </a:ln>
                <a:solidFill>
                  <a:prstClr val="whit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About me</a:t>
            </a:r>
            <a:endParaRPr kumimoji="0" lang="en-GB" sz="3600" b="0" i="0" u="none" strike="noStrike" kern="1200" cap="none" spc="0" normalizeH="0" baseline="0" noProof="0" dirty="0">
              <a:ln>
                <a:solidFill>
                  <a:srgbClr val="01023B"/>
                </a:solidFill>
              </a:ln>
              <a:solidFill>
                <a:prstClr val="white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pic>
        <p:nvPicPr>
          <p:cNvPr id="7" name="Picture 6" descr="A person &#10;">
            <a:extLst>
              <a:ext uri="{FF2B5EF4-FFF2-40B4-BE49-F238E27FC236}">
                <a16:creationId xmlns:a16="http://schemas.microsoft.com/office/drawing/2014/main" id="{37332646-87E6-A46E-0A09-CEE2AD40F3C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5631" t="22428" r="4092" b="17378"/>
          <a:stretch/>
        </p:blipFill>
        <p:spPr>
          <a:xfrm rot="5400000">
            <a:off x="-142692" y="3530741"/>
            <a:ext cx="2958079" cy="2215494"/>
          </a:xfrm>
          <a:prstGeom prst="rect">
            <a:avLst/>
          </a:prstGeom>
          <a:ln w="12700">
            <a:solidFill>
              <a:srgbClr val="F8F8F8"/>
            </a:solidFill>
          </a:ln>
          <a:effectLst>
            <a:softEdge rad="0"/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5604414D-7AC2-16BB-6362-9F1568C228A8}"/>
              </a:ext>
            </a:extLst>
          </p:cNvPr>
          <p:cNvSpPr/>
          <p:nvPr/>
        </p:nvSpPr>
        <p:spPr>
          <a:xfrm flipH="1">
            <a:off x="9508390" y="3548057"/>
            <a:ext cx="188060" cy="1828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21C468-5355-AA7F-B0C1-DAB6483A321B}"/>
              </a:ext>
            </a:extLst>
          </p:cNvPr>
          <p:cNvSpPr/>
          <p:nvPr/>
        </p:nvSpPr>
        <p:spPr>
          <a:xfrm flipH="1">
            <a:off x="2126515" y="2300282"/>
            <a:ext cx="188060" cy="1828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1FDF44-9A43-0B22-DB74-7574344ABEF3}"/>
              </a:ext>
            </a:extLst>
          </p:cNvPr>
          <p:cNvSpPr txBox="1"/>
          <p:nvPr/>
        </p:nvSpPr>
        <p:spPr>
          <a:xfrm>
            <a:off x="1706195" y="2391696"/>
            <a:ext cx="1084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Geneva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E39B77-7B23-D223-7CF8-C9B70FFAE440}"/>
              </a:ext>
            </a:extLst>
          </p:cNvPr>
          <p:cNvSpPr txBox="1"/>
          <p:nvPr/>
        </p:nvSpPr>
        <p:spPr>
          <a:xfrm>
            <a:off x="9654316" y="3454806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Vicenza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12" name="CasellaDiTesto 5">
            <a:extLst>
              <a:ext uri="{FF2B5EF4-FFF2-40B4-BE49-F238E27FC236}">
                <a16:creationId xmlns:a16="http://schemas.microsoft.com/office/drawing/2014/main" id="{744E1158-2177-F491-1397-816773EB7BAB}"/>
              </a:ext>
            </a:extLst>
          </p:cNvPr>
          <p:cNvSpPr txBox="1"/>
          <p:nvPr/>
        </p:nvSpPr>
        <p:spPr>
          <a:xfrm>
            <a:off x="8318500" y="2415599"/>
            <a:ext cx="3238499" cy="646331"/>
          </a:xfrm>
          <a:prstGeom prst="rect">
            <a:avLst/>
          </a:prstGeom>
          <a:solidFill>
            <a:schemeClr val="bg1">
              <a:alpha val="85000"/>
            </a:schemeClr>
          </a:solidFill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Electrical Technical Diploma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  (09/2010 - 07/2016)</a:t>
            </a:r>
          </a:p>
        </p:txBody>
      </p:sp>
      <p:sp>
        <p:nvSpPr>
          <p:cNvPr id="14" name="CasellaDiTesto 5">
            <a:extLst>
              <a:ext uri="{FF2B5EF4-FFF2-40B4-BE49-F238E27FC236}">
                <a16:creationId xmlns:a16="http://schemas.microsoft.com/office/drawing/2014/main" id="{8645E9E9-EAB3-6179-DFEB-319B4E6A2E64}"/>
              </a:ext>
            </a:extLst>
          </p:cNvPr>
          <p:cNvSpPr txBox="1"/>
          <p:nvPr/>
        </p:nvSpPr>
        <p:spPr>
          <a:xfrm>
            <a:off x="9015584" y="4118785"/>
            <a:ext cx="2306164" cy="646331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SPElettronica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  (03/2021 - 08/2022)</a:t>
            </a:r>
          </a:p>
        </p:txBody>
      </p:sp>
      <p:sp>
        <p:nvSpPr>
          <p:cNvPr id="15" name="CasellaDiTesto 5">
            <a:extLst>
              <a:ext uri="{FF2B5EF4-FFF2-40B4-BE49-F238E27FC236}">
                <a16:creationId xmlns:a16="http://schemas.microsoft.com/office/drawing/2014/main" id="{4A18C88D-A558-AED6-FB2C-A75C917D7E67}"/>
              </a:ext>
            </a:extLst>
          </p:cNvPr>
          <p:cNvSpPr txBox="1"/>
          <p:nvPr/>
        </p:nvSpPr>
        <p:spPr>
          <a:xfrm>
            <a:off x="380999" y="1069026"/>
            <a:ext cx="2409826" cy="646331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  (09/2022 - ongoing)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CBF2B47-2B4D-D249-CF7B-818659F8E8CF}"/>
              </a:ext>
            </a:extLst>
          </p:cNvPr>
          <p:cNvSpPr/>
          <p:nvPr/>
        </p:nvSpPr>
        <p:spPr>
          <a:xfrm flipH="1">
            <a:off x="8619010" y="3808748"/>
            <a:ext cx="188060" cy="1828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EAE992-B0E1-C950-7F03-655BCA15AA1A}"/>
              </a:ext>
            </a:extLst>
          </p:cNvPr>
          <p:cNvSpPr txBox="1"/>
          <p:nvPr/>
        </p:nvSpPr>
        <p:spPr>
          <a:xfrm>
            <a:off x="7768846" y="3524755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Verona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1DB91A5-23C1-50AC-B806-C71716B576C6}"/>
              </a:ext>
            </a:extLst>
          </p:cNvPr>
          <p:cNvCxnSpPr>
            <a:cxnSpLocks/>
            <a:stCxn id="2" idx="4"/>
            <a:endCxn id="14" idx="0"/>
          </p:cNvCxnSpPr>
          <p:nvPr/>
        </p:nvCxnSpPr>
        <p:spPr>
          <a:xfrm>
            <a:off x="9602420" y="3730886"/>
            <a:ext cx="566246" cy="387899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EB3F4C-7A81-DFF6-FCEA-F98FDA9E15E9}"/>
              </a:ext>
            </a:extLst>
          </p:cNvPr>
          <p:cNvCxnSpPr>
            <a:cxnSpLocks/>
            <a:stCxn id="2" idx="0"/>
            <a:endCxn id="12" idx="2"/>
          </p:cNvCxnSpPr>
          <p:nvPr/>
        </p:nvCxnSpPr>
        <p:spPr>
          <a:xfrm flipV="1">
            <a:off x="9602420" y="3061930"/>
            <a:ext cx="335330" cy="486127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5">
            <a:extLst>
              <a:ext uri="{FF2B5EF4-FFF2-40B4-BE49-F238E27FC236}">
                <a16:creationId xmlns:a16="http://schemas.microsoft.com/office/drawing/2014/main" id="{B217C4D3-DB7C-39EB-9484-7A4CA2CFD10A}"/>
              </a:ext>
            </a:extLst>
          </p:cNvPr>
          <p:cNvSpPr txBox="1"/>
          <p:nvPr/>
        </p:nvSpPr>
        <p:spPr>
          <a:xfrm>
            <a:off x="5919860" y="4175071"/>
            <a:ext cx="2306163" cy="646331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Professional cyclist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  (2016 - 2020)</a:t>
            </a:r>
          </a:p>
        </p:txBody>
      </p:sp>
      <p:pic>
        <p:nvPicPr>
          <p:cNvPr id="39" name="Picture 38" descr="A group of people riding bicycles on a road&#10;&#10;AI-generated content may be incorrect.">
            <a:extLst>
              <a:ext uri="{FF2B5EF4-FFF2-40B4-BE49-F238E27FC236}">
                <a16:creationId xmlns:a16="http://schemas.microsoft.com/office/drawing/2014/main" id="{FDE15A3E-E870-D663-E317-A4FCB578133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217" t="386" r="18911"/>
          <a:stretch/>
        </p:blipFill>
        <p:spPr>
          <a:xfrm>
            <a:off x="6314902" y="4904722"/>
            <a:ext cx="1516079" cy="175325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0276BBE-B4A6-4421-86A6-DB4D5517FEDD}"/>
              </a:ext>
            </a:extLst>
          </p:cNvPr>
          <p:cNvCxnSpPr>
            <a:cxnSpLocks/>
            <a:stCxn id="16" idx="6"/>
            <a:endCxn id="37" idx="0"/>
          </p:cNvCxnSpPr>
          <p:nvPr/>
        </p:nvCxnSpPr>
        <p:spPr>
          <a:xfrm flipH="1">
            <a:off x="7072942" y="3900163"/>
            <a:ext cx="1546068" cy="274908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7056B51-E452-900E-4E01-1561D9BF7597}"/>
              </a:ext>
            </a:extLst>
          </p:cNvPr>
          <p:cNvCxnSpPr>
            <a:cxnSpLocks/>
            <a:stCxn id="4" idx="7"/>
            <a:endCxn id="15" idx="2"/>
          </p:cNvCxnSpPr>
          <p:nvPr/>
        </p:nvCxnSpPr>
        <p:spPr>
          <a:xfrm flipH="1" flipV="1">
            <a:off x="1585912" y="1715357"/>
            <a:ext cx="568144" cy="6117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B94E572-5DEF-0835-30C4-2A4722B95D6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984" r="13984"/>
          <a:stretch/>
        </p:blipFill>
        <p:spPr>
          <a:xfrm>
            <a:off x="9320206" y="4815433"/>
            <a:ext cx="1696920" cy="1962386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8944650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4" grpId="0" animBg="1"/>
      <p:bldP spid="10" grpId="0"/>
      <p:bldP spid="11" grpId="0"/>
      <p:bldP spid="12" grpId="0" animBg="1"/>
      <p:bldP spid="14" grpId="0" animBg="1"/>
      <p:bldP spid="15" grpId="0" animBg="1"/>
      <p:bldP spid="16" grpId="0" animBg="1"/>
      <p:bldP spid="17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ED83F3-F25C-DFEF-1ED3-4A0F6F21C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1" descr="Immagine che contiene Impianto elettrico, elettronica, Ingegneria elettronica, cavo&#10;&#10;Descrizione generata automaticamente">
            <a:extLst>
              <a:ext uri="{FF2B5EF4-FFF2-40B4-BE49-F238E27FC236}">
                <a16:creationId xmlns:a16="http://schemas.microsoft.com/office/drawing/2014/main" id="{94E5BA9B-F25C-45F0-07CA-843F9A6426C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292" b="4660"/>
          <a:stretch/>
        </p:blipFill>
        <p:spPr>
          <a:xfrm>
            <a:off x="9617656" y="1940926"/>
            <a:ext cx="2009393" cy="396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82DA7C1-C446-036C-D530-4D68620C0D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2E478F-E849-4A8C-AF1F-CBCC78A7CB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31" name="CasellaDiTesto 15">
            <a:extLst>
              <a:ext uri="{FF2B5EF4-FFF2-40B4-BE49-F238E27FC236}">
                <a16:creationId xmlns:a16="http://schemas.microsoft.com/office/drawing/2014/main" id="{D4CD0130-93DE-78A9-9B01-10BE8EFDE16F}"/>
              </a:ext>
            </a:extLst>
          </p:cNvPr>
          <p:cNvSpPr txBox="1"/>
          <p:nvPr/>
        </p:nvSpPr>
        <p:spPr>
          <a:xfrm>
            <a:off x="3606168" y="3648"/>
            <a:ext cx="5025261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 rtl="0">
              <a:defRPr lang="en-gb"/>
            </a:defPPr>
            <a:lvl1pPr algn="ctr">
              <a:defRPr sz="3600">
                <a:solidFill>
                  <a:srgbClr val="0033A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My fellowship at CERN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CDBD7CC-9A6F-FBCD-61A9-8510B377648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87" r="10185"/>
          <a:stretch/>
        </p:blipFill>
        <p:spPr>
          <a:xfrm>
            <a:off x="4984414" y="1841138"/>
            <a:ext cx="2286975" cy="198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Rectangle 4">
            <a:extLst>
              <a:ext uri="{FF2B5EF4-FFF2-40B4-BE49-F238E27FC236}">
                <a16:creationId xmlns:a16="http://schemas.microsoft.com/office/drawing/2014/main" id="{F1E3DF2B-1DF4-7088-55AB-E1D3668B5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2512" y="1106084"/>
            <a:ext cx="22869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Assembly and wiring of </a:t>
            </a:r>
            <a:r>
              <a:rPr kumimoji="0" lang="en-GB" sz="18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subrack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 crates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40" name="Rectangle 4">
            <a:extLst>
              <a:ext uri="{FF2B5EF4-FFF2-40B4-BE49-F238E27FC236}">
                <a16:creationId xmlns:a16="http://schemas.microsoft.com/office/drawing/2014/main" id="{8887C3D1-6730-D01A-DA1A-7A9F020F9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7255" y="1145736"/>
            <a:ext cx="22869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Assembly of </a:t>
            </a:r>
            <a:r>
              <a:rPr lang="en-GB" dirty="0">
                <a:solidFill>
                  <a:prstClr val="black"/>
                </a:solidFill>
                <a:latin typeface="Segoe UI Variable Text" pitchFamily="2" charset="0"/>
              </a:rPr>
              <a:t>SM18 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test benches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41" name="Rectangle 4">
            <a:extLst>
              <a:ext uri="{FF2B5EF4-FFF2-40B4-BE49-F238E27FC236}">
                <a16:creationId xmlns:a16="http://schemas.microsoft.com/office/drawing/2014/main" id="{DD34F057-8903-47BD-1F7E-166535C79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2365" y="3972000"/>
            <a:ext cx="41044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Maintenance of electrical equipment installed in the LHC tunnel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pic>
        <p:nvPicPr>
          <p:cNvPr id="44" name="Picture 43" descr="A picture containing text, shelf, lots, rack&#10;&#10;Description automatically generated">
            <a:extLst>
              <a:ext uri="{FF2B5EF4-FFF2-40B4-BE49-F238E27FC236}">
                <a16:creationId xmlns:a16="http://schemas.microsoft.com/office/drawing/2014/main" id="{AAFD4525-AFA8-EBE2-1C16-1CBB391B9A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3293868" y="4712631"/>
            <a:ext cx="2640001" cy="198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" name="Picture 44" descr="A picture containing text&#10;&#10;Description automatically generated">
            <a:extLst>
              <a:ext uri="{FF2B5EF4-FFF2-40B4-BE49-F238E27FC236}">
                <a16:creationId xmlns:a16="http://schemas.microsoft.com/office/drawing/2014/main" id="{492558BB-6887-D248-CBC8-937EF099F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8358" y="4713709"/>
            <a:ext cx="2639997" cy="198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" name="Arrow: Right 48">
            <a:extLst>
              <a:ext uri="{FF2B5EF4-FFF2-40B4-BE49-F238E27FC236}">
                <a16:creationId xmlns:a16="http://schemas.microsoft.com/office/drawing/2014/main" id="{28EFB20B-6D87-4B88-BF2B-9B922031E505}"/>
              </a:ext>
            </a:extLst>
          </p:cNvPr>
          <p:cNvSpPr/>
          <p:nvPr/>
        </p:nvSpPr>
        <p:spPr>
          <a:xfrm>
            <a:off x="8096723" y="2817997"/>
            <a:ext cx="467673" cy="228600"/>
          </a:xfrm>
          <a:prstGeom prst="rightArrow">
            <a:avLst>
              <a:gd name="adj1" fmla="val 17568"/>
              <a:gd name="adj2" fmla="val 50000"/>
            </a:avLst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0700246A-1710-E13A-8DD0-0962A1CB22ED}"/>
              </a:ext>
            </a:extLst>
          </p:cNvPr>
          <p:cNvSpPr/>
          <p:nvPr/>
        </p:nvSpPr>
        <p:spPr>
          <a:xfrm>
            <a:off x="6117277" y="5607037"/>
            <a:ext cx="467673" cy="228600"/>
          </a:xfrm>
          <a:prstGeom prst="rightArrow">
            <a:avLst>
              <a:gd name="adj1" fmla="val 17568"/>
              <a:gd name="adj2" fmla="val 50000"/>
            </a:avLst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8FCFE0E-8CE7-8607-2930-92791B6FE7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824" y="1931138"/>
            <a:ext cx="2400564" cy="180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F5986D70-C06C-EC7A-2857-74F09F1EC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972" y="1145737"/>
            <a:ext cx="30802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Material purchasing and inventory management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699A656-1146-9B0A-7DBC-680845B8AF77}"/>
              </a:ext>
            </a:extLst>
          </p:cNvPr>
          <p:cNvSpPr/>
          <p:nvPr/>
        </p:nvSpPr>
        <p:spPr>
          <a:xfrm rot="5400000">
            <a:off x="1605269" y="4125069"/>
            <a:ext cx="467673" cy="228600"/>
          </a:xfrm>
          <a:prstGeom prst="rightArrow">
            <a:avLst>
              <a:gd name="adj1" fmla="val 17568"/>
              <a:gd name="adj2" fmla="val 50000"/>
            </a:avLst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0B6D4D-DC09-9AF9-79A0-7891A817355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2" b="12"/>
          <a:stretch/>
        </p:blipFill>
        <p:spPr>
          <a:xfrm>
            <a:off x="674538" y="4747600"/>
            <a:ext cx="2400564" cy="180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FEB97F5F-CB4C-45EE-A34B-D6B96EF17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120" y="670215"/>
            <a:ext cx="52455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black"/>
                </a:solidFill>
                <a:latin typeface="Segoe UI Variable Text" pitchFamily="2" charset="0"/>
              </a:rPr>
              <a:t>TTE Program in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 TE-MPE-EP from September 2022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607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  <p:bldP spid="49" grpId="0" animBg="1"/>
      <p:bldP spid="52" grpId="0" animBg="1"/>
      <p:bldP spid="6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3D12F3-F5B7-C279-BC7E-87303505A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ECF2944-F730-CD5B-B60F-AD8EA2143A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2E478F-E849-4A8C-AF1F-CBCC78A7CB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29" name="Rectangle 4">
            <a:extLst>
              <a:ext uri="{FF2B5EF4-FFF2-40B4-BE49-F238E27FC236}">
                <a16:creationId xmlns:a16="http://schemas.microsoft.com/office/drawing/2014/main" id="{12536C76-7632-1482-3841-D6EF6838C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217" y="2249849"/>
            <a:ext cx="303230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Taking care of the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electrical development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Variable Text" pitchFamily="2" charset="0"/>
                <a:ea typeface="+mn-ea"/>
                <a:cs typeface="+mn-cs"/>
              </a:rPr>
              <a:t>of the Gas Systems, b</a:t>
            </a:r>
            <a:r>
              <a:rPr lang="en-GB" dirty="0" err="1">
                <a:solidFill>
                  <a:prstClr val="black"/>
                </a:solidFill>
                <a:latin typeface="Segoe UI Variable Text" pitchFamily="2" charset="0"/>
              </a:rPr>
              <a:t>oth</a:t>
            </a:r>
            <a:r>
              <a:rPr lang="en-GB" dirty="0">
                <a:solidFill>
                  <a:prstClr val="black"/>
                </a:solidFill>
                <a:latin typeface="Segoe UI Variable Text" pitchFamily="2" charset="0"/>
              </a:rPr>
              <a:t> LHC and not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  <a:ea typeface="+mn-ea"/>
              <a:cs typeface="+mn-cs"/>
            </a:endParaRPr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id="{FEB4ABDC-9AF0-AF73-EA2D-F24980B41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9479" y="2249849"/>
            <a:ext cx="24032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t-IT" dirty="0">
                <a:solidFill>
                  <a:prstClr val="black"/>
                </a:solidFill>
                <a:latin typeface="Segoe UI Variable Text" pitchFamily="2" charset="0"/>
              </a:rPr>
              <a:t>Operation and maintenance of </a:t>
            </a:r>
            <a:r>
              <a:rPr lang="it-IT" b="1" dirty="0">
                <a:solidFill>
                  <a:prstClr val="black"/>
                </a:solidFill>
                <a:latin typeface="Segoe UI Variable Text" pitchFamily="2" charset="0"/>
              </a:rPr>
              <a:t>ATLAS Gas System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Variable Text" pitchFamily="2" charset="0"/>
            </a:endParaRPr>
          </a:p>
        </p:txBody>
      </p:sp>
      <p:sp>
        <p:nvSpPr>
          <p:cNvPr id="37" name="CasellaDiTesto 15">
            <a:extLst>
              <a:ext uri="{FF2B5EF4-FFF2-40B4-BE49-F238E27FC236}">
                <a16:creationId xmlns:a16="http://schemas.microsoft.com/office/drawing/2014/main" id="{132117AA-13A2-1E6A-69CD-4901D4AA9C97}"/>
              </a:ext>
            </a:extLst>
          </p:cNvPr>
          <p:cNvSpPr txBox="1"/>
          <p:nvPr/>
        </p:nvSpPr>
        <p:spPr>
          <a:xfrm>
            <a:off x="2739249" y="-8238"/>
            <a:ext cx="6713502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 rtl="0">
              <a:defRPr lang="en-gb"/>
            </a:defPPr>
            <a:lvl1pPr algn="ctr">
              <a:defRPr sz="3600">
                <a:solidFill>
                  <a:srgbClr val="0033A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CERN: Gas Team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BC040FCF-AF8E-24EF-6F62-377F31F42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250" y="725635"/>
            <a:ext cx="79374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dirty="0">
                <a:latin typeface="Segoe UI Variable Text" pitchFamily="2" charset="0"/>
              </a:rPr>
              <a:t>Starting from September 1</a:t>
            </a:r>
            <a:r>
              <a:rPr lang="en-GB" baseline="30000" dirty="0">
                <a:latin typeface="Segoe UI Variable Text" pitchFamily="2" charset="0"/>
              </a:rPr>
              <a:t>st</a:t>
            </a:r>
            <a:r>
              <a:rPr lang="en-GB" dirty="0">
                <a:latin typeface="Segoe UI Variable Text" pitchFamily="2" charset="0"/>
              </a:rPr>
              <a:t> I will join the Gas Team in EP-DT-FS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Variable Text" pitchFamily="2" charset="0"/>
              </a:rPr>
              <a:t>Main roles: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Variable Text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8EFF7-932D-B40E-27E5-9E0C427C6F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209" b="3209"/>
          <a:stretch/>
        </p:blipFill>
        <p:spPr>
          <a:xfrm>
            <a:off x="1398852" y="3429000"/>
            <a:ext cx="3360784" cy="252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D7538F-BE9B-6F28-C7DE-E878D1D14B1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10" r="5610"/>
          <a:stretch/>
        </p:blipFill>
        <p:spPr>
          <a:xfrm>
            <a:off x="7120707" y="3429000"/>
            <a:ext cx="3360784" cy="2520000"/>
          </a:xfrm>
          <a:prstGeom prst="roundRect">
            <a:avLst>
              <a:gd name="adj" fmla="val 4641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28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46C771-EB7A-D760-77EC-EF968273D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A group of people posing for a selfie&#10;&#10;AI-generated content may be incorrect.">
            <a:extLst>
              <a:ext uri="{FF2B5EF4-FFF2-40B4-BE49-F238E27FC236}">
                <a16:creationId xmlns:a16="http://schemas.microsoft.com/office/drawing/2014/main" id="{848C0BF1-8601-F546-3925-94C596196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8360" y="4514851"/>
            <a:ext cx="3124199" cy="2343150"/>
          </a:xfrm>
          <a:prstGeom prst="rect">
            <a:avLst/>
          </a:prstGeom>
        </p:spPr>
      </p:pic>
      <p:pic>
        <p:nvPicPr>
          <p:cNvPr id="10" name="Picture 9" descr="A group of people on skis on a snowy mountain&#10;&#10;AI-generated content may be incorrect.">
            <a:extLst>
              <a:ext uri="{FF2B5EF4-FFF2-40B4-BE49-F238E27FC236}">
                <a16:creationId xmlns:a16="http://schemas.microsoft.com/office/drawing/2014/main" id="{FDAC0BE2-8AD9-E52F-1532-BA7EB92733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3775910" cy="25622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5A22A3-4559-B005-6699-93650EBBE08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119183" y="2"/>
            <a:ext cx="3083662" cy="23127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FAECD6-95C7-5302-E84D-5711F9154B9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0143" b="20143"/>
          <a:stretch/>
        </p:blipFill>
        <p:spPr>
          <a:xfrm>
            <a:off x="6081545" y="-1521"/>
            <a:ext cx="3035295" cy="2419348"/>
          </a:xfrm>
          <a:prstGeom prst="rect">
            <a:avLst/>
          </a:prstGeom>
        </p:spPr>
      </p:pic>
      <p:pic>
        <p:nvPicPr>
          <p:cNvPr id="20" name="Picture 19" descr="A group of men wearing hard hats and smiling&#10;&#10;AI-generated content may be incorrect.">
            <a:extLst>
              <a:ext uri="{FF2B5EF4-FFF2-40B4-BE49-F238E27FC236}">
                <a16:creationId xmlns:a16="http://schemas.microsoft.com/office/drawing/2014/main" id="{4079F904-DFA7-B2CC-4BE6-4CA9BD84776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4471"/>
          <a:stretch/>
        </p:blipFill>
        <p:spPr>
          <a:xfrm>
            <a:off x="0" y="4619626"/>
            <a:ext cx="3124200" cy="22383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FA016B5-DA96-40AC-CA3F-715892E9064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6534" b="16534"/>
          <a:stretch/>
        </p:blipFill>
        <p:spPr>
          <a:xfrm>
            <a:off x="2111365" y="2375076"/>
            <a:ext cx="2501288" cy="22345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FCE1820-4CFE-E838-2043-AFADFC36C8D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8047" r="8047"/>
          <a:stretch/>
        </p:blipFill>
        <p:spPr>
          <a:xfrm>
            <a:off x="-16911" y="2308639"/>
            <a:ext cx="2594385" cy="2321278"/>
          </a:xfrm>
          <a:prstGeom prst="rect">
            <a:avLst/>
          </a:prstGeom>
        </p:spPr>
      </p:pic>
      <p:pic>
        <p:nvPicPr>
          <p:cNvPr id="31" name="Picture 30" descr="A group of people sitting on the floor&#10;&#10;AI-generated content may be incorrect.">
            <a:extLst>
              <a:ext uri="{FF2B5EF4-FFF2-40B4-BE49-F238E27FC236}">
                <a16:creationId xmlns:a16="http://schemas.microsoft.com/office/drawing/2014/main" id="{F1C72E20-B026-F666-B634-4A543EDC5A43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9521" b="9588"/>
          <a:stretch/>
        </p:blipFill>
        <p:spPr>
          <a:xfrm>
            <a:off x="5968290" y="4656322"/>
            <a:ext cx="3629026" cy="2201678"/>
          </a:xfrm>
          <a:prstGeom prst="rect">
            <a:avLst/>
          </a:prstGeom>
        </p:spPr>
      </p:pic>
      <p:pic>
        <p:nvPicPr>
          <p:cNvPr id="35" name="Picture 34" descr="A group of people standing in a factory&#10;&#10;AI-generated content may be incorrect.">
            <a:extLst>
              <a:ext uri="{FF2B5EF4-FFF2-40B4-BE49-F238E27FC236}">
                <a16:creationId xmlns:a16="http://schemas.microsoft.com/office/drawing/2014/main" id="{55DA9980-F4BB-0DF7-5D9A-D0C2CD40D761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9626" t="18805" r="13509"/>
          <a:stretch/>
        </p:blipFill>
        <p:spPr>
          <a:xfrm>
            <a:off x="9575596" y="4775973"/>
            <a:ext cx="2628000" cy="2082028"/>
          </a:xfrm>
          <a:prstGeom prst="rect">
            <a:avLst/>
          </a:prstGeom>
        </p:spPr>
      </p:pic>
      <p:pic>
        <p:nvPicPr>
          <p:cNvPr id="45" name="Picture 44" descr="A group of people running with numbers on their shirts&#10;&#10;AI-generated content may be incorrect.">
            <a:extLst>
              <a:ext uri="{FF2B5EF4-FFF2-40B4-BE49-F238E27FC236}">
                <a16:creationId xmlns:a16="http://schemas.microsoft.com/office/drawing/2014/main" id="{24EF230E-E472-E93D-2515-B36E0D9D66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89356" y="2332296"/>
            <a:ext cx="4296599" cy="2416837"/>
          </a:xfrm>
          <a:prstGeom prst="rect">
            <a:avLst/>
          </a:prstGeom>
        </p:spPr>
      </p:pic>
      <p:pic>
        <p:nvPicPr>
          <p:cNvPr id="17" name="Picture 16" descr="A person in a hard hat&#10;&#10;AI-generated content may be incorrect.">
            <a:extLst>
              <a:ext uri="{FF2B5EF4-FFF2-40B4-BE49-F238E27FC236}">
                <a16:creationId xmlns:a16="http://schemas.microsoft.com/office/drawing/2014/main" id="{446BEBC8-2AD7-3367-A9DA-3B5E094085F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26532"/>
          <a:stretch/>
        </p:blipFill>
        <p:spPr>
          <a:xfrm>
            <a:off x="3775908" y="0"/>
            <a:ext cx="2501063" cy="244995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2658A47-4619-CD0F-5586-BA0FC0C3C251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8684723" y="2264567"/>
            <a:ext cx="3518649" cy="264162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A4C5A21-3533-BC7F-04D0-58AAFD848C0C}"/>
              </a:ext>
            </a:extLst>
          </p:cNvPr>
          <p:cNvSpPr txBox="1"/>
          <p:nvPr/>
        </p:nvSpPr>
        <p:spPr>
          <a:xfrm>
            <a:off x="3496700" y="28575"/>
            <a:ext cx="484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600" dirty="0">
                <a:ln>
                  <a:solidFill>
                    <a:srgbClr val="01023B"/>
                  </a:solidFill>
                </a:ln>
                <a:solidFill>
                  <a:prstClr val="whit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Outside CERN</a:t>
            </a:r>
            <a:endParaRPr kumimoji="0" lang="en-GB" sz="3600" b="0" i="0" u="none" strike="noStrike" kern="1200" cap="none" spc="0" normalizeH="0" baseline="0" noProof="0" dirty="0">
              <a:ln>
                <a:solidFill>
                  <a:srgbClr val="01023B"/>
                </a:solidFill>
              </a:ln>
              <a:solidFill>
                <a:prstClr val="white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118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5725" y="4438650"/>
            <a:ext cx="463428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>
                <a:latin typeface="Segoe UI Variable Text" pitchFamily="2" charset="0"/>
              </a:rPr>
              <a:t>Thank you for your attention!</a:t>
            </a:r>
            <a:endParaRPr lang="en-GB" sz="2800" dirty="0">
              <a:latin typeface="Segoe UI Variable Tex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050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Tema di Office">
  <a:themeElements>
    <a:clrScheme name="Custom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53F52"/>
      </a:accent1>
      <a:accent2>
        <a:srgbClr val="E99757"/>
      </a:accent2>
      <a:accent3>
        <a:srgbClr val="2F3342"/>
      </a:accent3>
      <a:accent4>
        <a:srgbClr val="2C2153"/>
      </a:accent4>
      <a:accent5>
        <a:srgbClr val="01023B"/>
      </a:accent5>
      <a:accent6>
        <a:srgbClr val="7F7F7F"/>
      </a:accent6>
      <a:hlink>
        <a:srgbClr val="3A3838"/>
      </a:hlink>
      <a:folHlink>
        <a:srgbClr val="D0CEC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420184_TF55661986_Win32.potx" id="{1CDDDD57-F79A-457F-AE74-3E6C5B14A091}" vid="{35255769-D38C-493F-A69A-9781C0DDBBA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UQDS_DEMO2_MCF</Template>
  <TotalTime>24760</TotalTime>
  <Words>278</Words>
  <Application>Microsoft Office PowerPoint</Application>
  <PresentationFormat>Widescreen</PresentationFormat>
  <Paragraphs>50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Biome Light</vt:lpstr>
      <vt:lpstr>Calibri</vt:lpstr>
      <vt:lpstr>Calibri Light</vt:lpstr>
      <vt:lpstr>Segoe UI Semibold</vt:lpstr>
      <vt:lpstr>Segoe UI Variable Text</vt:lpstr>
      <vt:lpstr>Wingdings</vt:lpstr>
      <vt:lpstr>Office Theme</vt:lpstr>
      <vt:lpstr>Tema di Office</vt:lpstr>
      <vt:lpstr>Davide Casarotto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UQDS Experience from  Demo2-Phase2</dc:title>
  <dc:creator>Jens.Steckert@cern.ch</dc:creator>
  <cp:lastModifiedBy>Davide Casarotto</cp:lastModifiedBy>
  <cp:revision>1025</cp:revision>
  <cp:lastPrinted>2021-08-19T11:37:17Z</cp:lastPrinted>
  <dcterms:created xsi:type="dcterms:W3CDTF">2020-12-06T22:14:21Z</dcterms:created>
  <dcterms:modified xsi:type="dcterms:W3CDTF">2025-08-27T17:19:50Z</dcterms:modified>
</cp:coreProperties>
</file>