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
  </p:notesMasterIdLst>
  <p:handoutMasterIdLst>
    <p:handoutMasterId r:id="rId9"/>
  </p:handoutMasterIdLst>
  <p:sldIdLst>
    <p:sldId id="258" r:id="rId2"/>
    <p:sldId id="329" r:id="rId3"/>
    <p:sldId id="330" r:id="rId4"/>
    <p:sldId id="304" r:id="rId5"/>
    <p:sldId id="331" r:id="rId6"/>
    <p:sldId id="309" r:id="rId7"/>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9">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ers Unnervik" initials="AU" lastIdx="1" clrIdx="0">
    <p:extLst>
      <p:ext uri="{19B8F6BF-5375-455C-9EA6-DF929625EA0E}">
        <p15:presenceInfo xmlns:p15="http://schemas.microsoft.com/office/powerpoint/2012/main" userId="S-1-5-21-1526224874-1540688658-1361462980-289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672" autoAdjust="0"/>
  </p:normalViewPr>
  <p:slideViewPr>
    <p:cSldViewPr snapToGrid="0" snapToObjects="1">
      <p:cViewPr>
        <p:scale>
          <a:sx n="170" d="100"/>
          <a:sy n="170" d="100"/>
        </p:scale>
        <p:origin x="408" y="-8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62" d="100"/>
          <a:sy n="62" d="100"/>
        </p:scale>
        <p:origin x="-2934" y="-90"/>
      </p:cViewPr>
      <p:guideLst>
        <p:guide orient="horz" pos="3109"/>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9667E6A6-02D1-4E14-A388-672E9C6CBE16}" type="datetimeFigureOut">
              <a:rPr lang="en-GB" smtClean="0"/>
              <a:t>27/01/2025</a:t>
            </a:fld>
            <a:endParaRPr lang="en-GB"/>
          </a:p>
        </p:txBody>
      </p:sp>
      <p:sp>
        <p:nvSpPr>
          <p:cNvPr id="4" name="Footer Placeholder 3"/>
          <p:cNvSpPr>
            <a:spLocks noGrp="1"/>
          </p:cNvSpPr>
          <p:nvPr>
            <p:ph type="ftr" sz="quarter" idx="2"/>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7363"/>
            <a:ext cx="2946400" cy="493712"/>
          </a:xfrm>
          <a:prstGeom prst="rect">
            <a:avLst/>
          </a:prstGeom>
        </p:spPr>
        <p:txBody>
          <a:bodyPr vert="horz" lIns="91440" tIns="45720" rIns="91440" bIns="45720" rtlCol="0" anchor="b"/>
          <a:lstStyle>
            <a:lvl1pPr algn="r">
              <a:defRPr sz="1200"/>
            </a:lvl1pPr>
          </a:lstStyle>
          <a:p>
            <a:fld id="{709303E1-84CD-4154-B3D1-9C92612F1936}" type="slidenum">
              <a:rPr lang="en-GB" smtClean="0"/>
              <a:t>‹#›</a:t>
            </a:fld>
            <a:endParaRPr lang="en-GB"/>
          </a:p>
        </p:txBody>
      </p:sp>
    </p:spTree>
    <p:extLst>
      <p:ext uri="{BB962C8B-B14F-4D97-AF65-F5344CB8AC3E}">
        <p14:creationId xmlns:p14="http://schemas.microsoft.com/office/powerpoint/2010/main" val="2184660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41486D3D-05F2-451D-A9BF-2B6DA702CDC4}" type="datetimeFigureOut">
              <a:rPr lang="en-GB" smtClean="0"/>
              <a:t>27/01/2025</a:t>
            </a:fld>
            <a:endParaRPr lang="en-GB"/>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1118CF54-EB23-41C4-97A6-D78AD5D40A9A}" type="slidenum">
              <a:rPr lang="en-GB" smtClean="0"/>
              <a:t>‹#›</a:t>
            </a:fld>
            <a:endParaRPr lang="en-GB"/>
          </a:p>
        </p:txBody>
      </p:sp>
    </p:spTree>
    <p:extLst>
      <p:ext uri="{BB962C8B-B14F-4D97-AF65-F5344CB8AC3E}">
        <p14:creationId xmlns:p14="http://schemas.microsoft.com/office/powerpoint/2010/main" val="1748330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4"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6"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7"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6"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7"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6"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6"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5"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6"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5"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6"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6"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7"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Footer Placeholder 2"/>
          <p:cNvSpPr>
            <a:spLocks noGrp="1"/>
          </p:cNvSpPr>
          <p:nvPr>
            <p:ph type="ftr" sz="quarter" idx="11"/>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9" name="Slide Number Placeholder 3"/>
          <p:cNvSpPr>
            <a:spLocks noGrp="1"/>
          </p:cNvSpPr>
          <p:nvPr>
            <p:ph type="sldNum" sz="quarter" idx="12"/>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a:t>Click to edit Master title style</a:t>
            </a:r>
            <a:endParaRPr kumimoji="0" lang="en-US"/>
          </a:p>
        </p:txBody>
      </p:sp>
      <p:sp>
        <p:nvSpPr>
          <p:cNvPr id="4"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23rd ILO Forum Meeting, 21 March 2023</a:t>
            </a:r>
            <a:endParaRPr lang="en-US" dirty="0"/>
          </a:p>
        </p:txBody>
      </p:sp>
      <p:sp>
        <p:nvSpPr>
          <p:cNvPr id="5"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3" name="Footer Placeholder 2"/>
          <p:cNvSpPr>
            <a:spLocks noGrp="1"/>
          </p:cNvSpPr>
          <p:nvPr>
            <p:ph type="ftr" sz="quarter" idx="3"/>
          </p:nvPr>
        </p:nvSpPr>
        <p:spPr>
          <a:xfrm>
            <a:off x="3384000"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GB"/>
              <a:t>23rd ILO Forum Meeting, 21 March 2023</a:t>
            </a:r>
            <a:endParaRPr lang="en-US" dirty="0"/>
          </a:p>
        </p:txBody>
      </p:sp>
      <p:sp>
        <p:nvSpPr>
          <p:cNvPr id="4" name="Slide Number Placeholder 3"/>
          <p:cNvSpPr>
            <a:spLocks noGrp="1"/>
          </p:cNvSpPr>
          <p:nvPr>
            <p:ph type="sldNum" sz="quarter" idx="4"/>
          </p:nvPr>
        </p:nvSpPr>
        <p:spPr>
          <a:xfrm>
            <a:off x="8388000"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67519" y="4483695"/>
            <a:ext cx="8208962" cy="1825625"/>
          </a:xfrm>
          <a:prstGeom prst="rect">
            <a:avLst/>
          </a:prstGeom>
        </p:spPr>
        <p:txBody>
          <a:bodyPr vert="horz" lIns="45720" rIns="45720" anchor="ctr">
            <a:normAutofit fontScale="975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spcBef>
                <a:spcPct val="0"/>
              </a:spcBef>
              <a:defRPr/>
            </a:pPr>
            <a:r>
              <a:rPr lang="en-GB" sz="2500" b="1" dirty="0"/>
              <a:t>ILO Forum Chair appointment procedure</a:t>
            </a:r>
            <a:br>
              <a:rPr kumimoji="0" lang="en-US" sz="2500" b="0" i="0" u="none" strike="noStrike" kern="1200" cap="none" spc="0" normalizeH="0" baseline="0" noProof="0" dirty="0">
                <a:ln>
                  <a:noFill/>
                </a:ln>
                <a:solidFill>
                  <a:schemeClr val="tx1"/>
                </a:solidFill>
                <a:effectLst/>
                <a:uLnTx/>
                <a:uFillTx/>
                <a:latin typeface="+mj-lt"/>
                <a:ea typeface="+mj-ea"/>
                <a:cs typeface="+mj-cs"/>
              </a:rPr>
            </a:br>
            <a:br>
              <a:rPr kumimoji="0" lang="en-US" sz="2500" b="0" i="0" u="none" strike="noStrike" kern="1200" cap="none" spc="0" normalizeH="0" baseline="0" noProof="0" dirty="0">
                <a:ln>
                  <a:noFill/>
                </a:ln>
                <a:solidFill>
                  <a:schemeClr val="tx1"/>
                </a:solidFill>
                <a:effectLst/>
                <a:uLnTx/>
                <a:uFillTx/>
                <a:latin typeface="+mj-lt"/>
                <a:ea typeface="+mj-ea"/>
                <a:cs typeface="+mj-cs"/>
              </a:rPr>
            </a:br>
            <a:br>
              <a:rPr kumimoji="0" lang="en-US" sz="2500" b="0" i="0" u="none" strike="noStrike" kern="1200" cap="none" spc="0" normalizeH="0" baseline="0" noProof="0" dirty="0">
                <a:ln>
                  <a:noFill/>
                </a:ln>
                <a:solidFill>
                  <a:schemeClr val="tx1"/>
                </a:solidFill>
                <a:effectLst/>
                <a:uLnTx/>
                <a:uFillTx/>
                <a:latin typeface="+mj-lt"/>
                <a:ea typeface="+mj-ea"/>
                <a:cs typeface="+mj-cs"/>
              </a:rPr>
            </a:br>
            <a:r>
              <a:rPr kumimoji="0" lang="en-US" sz="2500" b="0" i="0" u="none" strike="noStrike" kern="1200" cap="none" spc="0" normalizeH="0" baseline="0" noProof="0" dirty="0">
                <a:ln>
                  <a:noFill/>
                </a:ln>
                <a:solidFill>
                  <a:schemeClr val="tx1"/>
                </a:solidFill>
                <a:effectLst/>
                <a:uLnTx/>
                <a:uFillTx/>
                <a:latin typeface="+mj-lt"/>
                <a:ea typeface="+mj-ea"/>
                <a:cs typeface="+mj-cs"/>
              </a:rPr>
              <a:t>Jan Visser</a:t>
            </a:r>
            <a:br>
              <a:rPr kumimoji="0" lang="en-US" sz="1600" b="0" i="0" u="none" strike="noStrike" kern="1200" cap="none" spc="0" normalizeH="0" baseline="0" noProof="0" dirty="0">
                <a:ln>
                  <a:noFill/>
                </a:ln>
                <a:effectLst/>
                <a:uLnTx/>
                <a:uFillTx/>
                <a:latin typeface="+mj-lt"/>
                <a:ea typeface="+mj-ea"/>
                <a:cs typeface="+mj-cs"/>
              </a:rPr>
            </a:br>
            <a:r>
              <a:rPr kumimoji="0" lang="en-US" sz="1600" b="0" i="0" u="none" strike="noStrike" kern="1200" cap="none" spc="0" normalizeH="0" baseline="0" noProof="0" dirty="0">
                <a:ln>
                  <a:noFill/>
                </a:ln>
                <a:effectLst/>
                <a:uLnTx/>
                <a:uFillTx/>
                <a:latin typeface="+mj-lt"/>
                <a:ea typeface="+mj-ea"/>
                <a:cs typeface="+mj-cs"/>
              </a:rPr>
              <a:t>27</a:t>
            </a:r>
            <a:r>
              <a:rPr kumimoji="0" lang="en-US" sz="1600" b="0" i="0" u="none" strike="noStrike" kern="1200" cap="none" spc="0" normalizeH="0" baseline="30000" noProof="0" dirty="0">
                <a:ln>
                  <a:noFill/>
                </a:ln>
                <a:effectLst/>
                <a:uLnTx/>
                <a:uFillTx/>
                <a:latin typeface="+mj-lt"/>
                <a:ea typeface="+mj-ea"/>
                <a:cs typeface="+mj-cs"/>
              </a:rPr>
              <a:t>th </a:t>
            </a:r>
            <a:r>
              <a:rPr kumimoji="0" lang="en-US" sz="1600" b="0" i="0" u="none" strike="noStrike" kern="1200" cap="none" spc="0" normalizeH="0" baseline="0" noProof="0" dirty="0">
                <a:ln>
                  <a:noFill/>
                </a:ln>
                <a:effectLst/>
                <a:uLnTx/>
                <a:uFillTx/>
                <a:latin typeface="+mj-lt"/>
                <a:ea typeface="+mj-ea"/>
                <a:cs typeface="+mj-cs"/>
              </a:rPr>
              <a:t> ILO Forum Meeting, </a:t>
            </a:r>
            <a:r>
              <a:rPr lang="en-US" sz="1600" noProof="0" dirty="0">
                <a:latin typeface="+mj-lt"/>
                <a:ea typeface="+mj-ea"/>
                <a:cs typeface="+mj-cs"/>
              </a:rPr>
              <a:t>25</a:t>
            </a:r>
            <a:r>
              <a:rPr kumimoji="0" lang="en-US" sz="1600" b="0" i="0" u="none" strike="noStrike" kern="1200" cap="none" spc="0" normalizeH="0" baseline="0" noProof="0" dirty="0">
                <a:ln>
                  <a:noFill/>
                </a:ln>
                <a:effectLst/>
                <a:uLnTx/>
                <a:uFillTx/>
                <a:latin typeface="+mj-lt"/>
                <a:ea typeface="+mj-ea"/>
                <a:cs typeface="+mj-cs"/>
              </a:rPr>
              <a:t> March 2025</a:t>
            </a:r>
            <a:endParaRPr kumimoji="0" lang="en-GB" sz="1600" b="0" i="0" u="none" strike="noStrike" kern="1200" cap="none" spc="0" normalizeH="0" baseline="0" noProof="0" dirty="0">
              <a:ln>
                <a:noFill/>
              </a:ln>
              <a:effectLst/>
              <a:uLnTx/>
              <a:uFillTx/>
              <a:latin typeface="+mj-lt"/>
              <a:ea typeface="+mj-ea"/>
              <a:cs typeface="+mj-cs"/>
            </a:endParaRPr>
          </a:p>
        </p:txBody>
      </p:sp>
    </p:spTree>
    <p:extLst>
      <p:ext uri="{BB962C8B-B14F-4D97-AF65-F5344CB8AC3E}">
        <p14:creationId xmlns:p14="http://schemas.microsoft.com/office/powerpoint/2010/main" val="2506599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6529" y="862466"/>
            <a:ext cx="8688868" cy="5318791"/>
          </a:xfrm>
        </p:spPr>
        <p:txBody>
          <a:bodyPr>
            <a:normAutofit lnSpcReduction="10000"/>
          </a:bodyPr>
          <a:lstStyle/>
          <a:p>
            <a:pPr marL="36576" indent="0" algn="just">
              <a:buNone/>
            </a:pPr>
            <a:r>
              <a:rPr lang="en-AU" sz="1200" dirty="0"/>
              <a:t>Current ILO Forum Chair mandate January 2024 – December 2025 (Jan Visser, NL)</a:t>
            </a:r>
          </a:p>
          <a:p>
            <a:pPr marL="36576" indent="0" algn="just">
              <a:buNone/>
            </a:pPr>
            <a:r>
              <a:rPr lang="en-AU" sz="1200" dirty="0"/>
              <a:t>Vice-Chair (Hakan Kiziltoprak, TR)</a:t>
            </a:r>
          </a:p>
          <a:p>
            <a:pPr marL="36576" indent="0" algn="just">
              <a:buNone/>
            </a:pPr>
            <a:endParaRPr lang="en-GB" sz="1200" dirty="0"/>
          </a:p>
          <a:p>
            <a:pPr marL="36576" indent="0" algn="just">
              <a:buNone/>
            </a:pPr>
            <a:r>
              <a:rPr lang="en-GB" sz="1200" dirty="0"/>
              <a:t>The term of office of the Chair of the ILO Forum shall be two years, </a:t>
            </a:r>
            <a:r>
              <a:rPr lang="en-GB" sz="1200" dirty="0">
                <a:solidFill>
                  <a:srgbClr val="FF0000"/>
                </a:solidFill>
              </a:rPr>
              <a:t>renewable once</a:t>
            </a:r>
            <a:r>
              <a:rPr lang="en-GB" sz="1200" dirty="0"/>
              <a:t>. A period of 3 months between the election of the Chair (at the September meeting) and the formal start of the appointment period will ensure continuity and flow in the work of the ILO Forum.</a:t>
            </a:r>
          </a:p>
          <a:p>
            <a:pPr marL="36576" indent="0" algn="just">
              <a:buNone/>
            </a:pPr>
            <a:endParaRPr lang="en-US" sz="1200" dirty="0"/>
          </a:p>
          <a:p>
            <a:pPr marL="36576" indent="0" algn="just">
              <a:buNone/>
            </a:pPr>
            <a:r>
              <a:rPr lang="en-US" sz="1200" dirty="0"/>
              <a:t>Situation:</a:t>
            </a:r>
          </a:p>
          <a:p>
            <a:pPr marL="36576" indent="0" algn="just">
              <a:buNone/>
            </a:pPr>
            <a:r>
              <a:rPr lang="en-US" sz="1200" dirty="0"/>
              <a:t>* Chair and Vice-Chair have served two mandates</a:t>
            </a:r>
            <a:endParaRPr lang="en-GB" sz="1200" dirty="0"/>
          </a:p>
          <a:p>
            <a:pPr marL="36576" indent="0" algn="just">
              <a:buNone/>
            </a:pPr>
            <a:r>
              <a:rPr lang="en-US" sz="1200" dirty="0"/>
              <a:t>* The following election procedure hereunder needs to be followed</a:t>
            </a:r>
          </a:p>
          <a:p>
            <a:pPr marL="36576" indent="0" algn="just">
              <a:buNone/>
            </a:pPr>
            <a:endParaRPr lang="en-AU" sz="1200" dirty="0"/>
          </a:p>
          <a:p>
            <a:pPr marL="36576" indent="0" algn="just">
              <a:buNone/>
            </a:pPr>
            <a:r>
              <a:rPr lang="en-GB" sz="1200" dirty="0"/>
              <a:t>To allow the new ILO Forum Chair to take office in January of year n: </a:t>
            </a:r>
          </a:p>
          <a:p>
            <a:pPr marL="36576" indent="0" algn="just">
              <a:buNone/>
            </a:pPr>
            <a:endParaRPr lang="en-GB" sz="1200" dirty="0"/>
          </a:p>
          <a:p>
            <a:pPr marL="36576" indent="0" algn="just">
              <a:buNone/>
            </a:pPr>
            <a:r>
              <a:rPr lang="en-GB" sz="1200" b="1" dirty="0"/>
              <a:t>Step 1</a:t>
            </a:r>
            <a:r>
              <a:rPr lang="en-GB" sz="1200" dirty="0"/>
              <a:t> – The upcoming appointment procedure shall be announced and described at the March ILO Forum of year n-1, </a:t>
            </a:r>
            <a:r>
              <a:rPr lang="en-GB" sz="1200" dirty="0">
                <a:solidFill>
                  <a:srgbClr val="FF0000"/>
                </a:solidFill>
              </a:rPr>
              <a:t>i.e. 2025</a:t>
            </a:r>
          </a:p>
          <a:p>
            <a:pPr marL="36576" indent="0" algn="just">
              <a:buNone/>
            </a:pPr>
            <a:endParaRPr lang="en-GB" sz="1200" dirty="0"/>
          </a:p>
          <a:p>
            <a:pPr marL="36576" indent="0" algn="just">
              <a:buNone/>
            </a:pPr>
            <a:r>
              <a:rPr lang="en-GB" sz="1200" b="1" dirty="0"/>
              <a:t>Step 2</a:t>
            </a:r>
            <a:r>
              <a:rPr lang="en-GB" sz="1200" dirty="0"/>
              <a:t> – A call for nomination of candidates shall be sent electronically to all ILO Forum delegates by the current Chair at the latest by March 31st of year n-1, </a:t>
            </a:r>
            <a:r>
              <a:rPr lang="en-GB" sz="1200" dirty="0">
                <a:solidFill>
                  <a:srgbClr val="FF0000"/>
                </a:solidFill>
              </a:rPr>
              <a:t>i.e. 2025</a:t>
            </a:r>
            <a:endParaRPr lang="en-GB" sz="1200" dirty="0"/>
          </a:p>
          <a:p>
            <a:pPr marL="36576" indent="0" algn="just">
              <a:buNone/>
            </a:pPr>
            <a:endParaRPr lang="en-GB" sz="1200" dirty="0"/>
          </a:p>
          <a:p>
            <a:pPr marL="36576" indent="0" algn="just">
              <a:buNone/>
            </a:pPr>
            <a:r>
              <a:rPr lang="en-GB" sz="1200" b="1" dirty="0"/>
              <a:t>Step 3</a:t>
            </a:r>
            <a:r>
              <a:rPr lang="en-GB" sz="1200" dirty="0"/>
              <a:t> – ILO Forum delegates wishing to be candidates shall submit their candidacy electronically to the current Chair at the latest by June 30th of year n-1, </a:t>
            </a:r>
            <a:r>
              <a:rPr lang="en-GB" sz="1200" dirty="0">
                <a:solidFill>
                  <a:srgbClr val="FF0000"/>
                </a:solidFill>
              </a:rPr>
              <a:t>i.e. 2025</a:t>
            </a:r>
            <a:endParaRPr lang="en-GB" sz="1200" dirty="0"/>
          </a:p>
          <a:p>
            <a:pPr marL="36576" indent="0" algn="just">
              <a:buNone/>
            </a:pPr>
            <a:endParaRPr lang="en-GB" sz="1200" dirty="0"/>
          </a:p>
          <a:p>
            <a:pPr marL="36576" indent="0" algn="just">
              <a:buNone/>
            </a:pPr>
            <a:r>
              <a:rPr lang="en-GB" sz="1200" b="1" dirty="0"/>
              <a:t>Step 4</a:t>
            </a:r>
            <a:r>
              <a:rPr lang="en-GB" sz="1200" dirty="0"/>
              <a:t> – The list of candidates shall be sent electronically to all ILO Forum delegates by the current Chair at the latest by September 1st of year n-1, </a:t>
            </a:r>
            <a:r>
              <a:rPr lang="en-GB" sz="1200" dirty="0">
                <a:solidFill>
                  <a:srgbClr val="FF0000"/>
                </a:solidFill>
              </a:rPr>
              <a:t>i.e. 2025</a:t>
            </a:r>
            <a:r>
              <a:rPr lang="en-GB" sz="1200" dirty="0"/>
              <a:t> </a:t>
            </a:r>
          </a:p>
          <a:p>
            <a:pPr marL="36576" indent="0" algn="just">
              <a:buNone/>
            </a:pPr>
            <a:endParaRPr lang="en-GB" sz="1200" dirty="0"/>
          </a:p>
          <a:p>
            <a:pPr marL="36576" indent="0" algn="just">
              <a:buNone/>
            </a:pPr>
            <a:r>
              <a:rPr lang="en-GB" sz="1200" b="1" dirty="0"/>
              <a:t>Step 5</a:t>
            </a:r>
            <a:r>
              <a:rPr lang="en-GB" sz="1200" dirty="0"/>
              <a:t> – At the September meeting of year n-1, the </a:t>
            </a:r>
            <a:r>
              <a:rPr lang="en-GB" sz="1200" b="1" dirty="0"/>
              <a:t>appointment procedure </a:t>
            </a:r>
            <a:r>
              <a:rPr lang="en-GB" sz="1200" dirty="0"/>
              <a:t>shall be followed. </a:t>
            </a:r>
          </a:p>
          <a:p>
            <a:pPr marL="36576" indent="0" algn="just">
              <a:buNone/>
            </a:pPr>
            <a:r>
              <a:rPr lang="en-GB" sz="1200" dirty="0"/>
              <a:t>The elected ILO Forum Chair’s appointment period shall start January 1</a:t>
            </a:r>
            <a:r>
              <a:rPr lang="en-GB" sz="1200" baseline="30000" dirty="0"/>
              <a:t>st</a:t>
            </a:r>
            <a:r>
              <a:rPr lang="en-GB" sz="1200" dirty="0"/>
              <a:t> of year n, </a:t>
            </a:r>
            <a:r>
              <a:rPr lang="en-GB" sz="1200" dirty="0">
                <a:solidFill>
                  <a:srgbClr val="FF0000"/>
                </a:solidFill>
              </a:rPr>
              <a:t>i.e. 2026</a:t>
            </a:r>
            <a:endParaRPr lang="en-GB" sz="1200" dirty="0"/>
          </a:p>
          <a:p>
            <a:pPr marL="36576" indent="0" algn="just">
              <a:buNone/>
            </a:pPr>
            <a:endParaRPr lang="en-US" sz="12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Footer Placeholder 3"/>
          <p:cNvSpPr>
            <a:spLocks noGrp="1"/>
          </p:cNvSpPr>
          <p:nvPr>
            <p:ph type="ftr" sz="quarter" idx="3"/>
          </p:nvPr>
        </p:nvSpPr>
        <p:spPr>
          <a:xfrm>
            <a:off x="3384000" y="6356350"/>
            <a:ext cx="2895600" cy="365125"/>
          </a:xfrm>
        </p:spPr>
        <p:txBody>
          <a:bodyPr/>
          <a:lstStyle/>
          <a:p>
            <a:pPr lvl="0">
              <a:spcBef>
                <a:spcPct val="0"/>
              </a:spcBef>
              <a:defRPr/>
            </a:pPr>
            <a:r>
              <a:rPr lang="en-GB" dirty="0"/>
              <a:t>27th ILO Forum Meeting, 25 March 2025</a:t>
            </a:r>
          </a:p>
        </p:txBody>
      </p:sp>
      <p:sp>
        <p:nvSpPr>
          <p:cNvPr id="7" name="Title 1"/>
          <p:cNvSpPr>
            <a:spLocks noGrp="1"/>
          </p:cNvSpPr>
          <p:nvPr>
            <p:ph type="title"/>
          </p:nvPr>
        </p:nvSpPr>
        <p:spPr>
          <a:xfrm>
            <a:off x="411858" y="0"/>
            <a:ext cx="8226854" cy="940443"/>
          </a:xfrm>
        </p:spPr>
        <p:txBody>
          <a:bodyPr>
            <a:normAutofit/>
          </a:bodyPr>
          <a:lstStyle/>
          <a:p>
            <a:pPr algn="ctr"/>
            <a:r>
              <a:rPr lang="en-US" sz="4000" dirty="0"/>
              <a:t> </a:t>
            </a:r>
            <a:r>
              <a:rPr lang="en-GB" sz="2800" dirty="0"/>
              <a:t>Timing scenario of the appointment procedure </a:t>
            </a:r>
            <a:endParaRPr lang="en-US" sz="2700" dirty="0"/>
          </a:p>
        </p:txBody>
      </p:sp>
    </p:spTree>
    <p:extLst>
      <p:ext uri="{BB962C8B-B14F-4D97-AF65-F5344CB8AC3E}">
        <p14:creationId xmlns:p14="http://schemas.microsoft.com/office/powerpoint/2010/main" val="800835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9" end="1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858" y="1220121"/>
            <a:ext cx="8226854" cy="5318791"/>
          </a:xfrm>
        </p:spPr>
        <p:txBody>
          <a:bodyPr>
            <a:normAutofit/>
          </a:bodyPr>
          <a:lstStyle/>
          <a:p>
            <a:pPr marL="36576" indent="0" algn="just">
              <a:buNone/>
            </a:pPr>
            <a:r>
              <a:rPr lang="en-AU" sz="1600" b="1" dirty="0"/>
              <a:t>Step 5: Appointment procedure</a:t>
            </a:r>
          </a:p>
          <a:p>
            <a:pPr marL="36576" indent="0" algn="just">
              <a:buNone/>
            </a:pPr>
            <a:endParaRPr lang="en-AU" sz="1600" dirty="0"/>
          </a:p>
          <a:p>
            <a:pPr marL="36576" indent="0" algn="just">
              <a:buNone/>
            </a:pPr>
            <a:r>
              <a:rPr lang="en-GB" sz="1600" dirty="0"/>
              <a:t>For the selection of a single candidate, open ballots (in person or present via remote connection) are held and after each ballot the candidate (or, in the case of an equal number of votes, candidates) polling the lowest number of votes shall withdraw his/her (their) candidacy(</a:t>
            </a:r>
            <a:r>
              <a:rPr lang="en-GB" sz="1600" dirty="0" err="1"/>
              <a:t>ies</a:t>
            </a:r>
            <a:r>
              <a:rPr lang="en-GB" sz="1600" dirty="0"/>
              <a:t>), until one candidate obtains the absolute majority of the Member and Associate Member States represented and voting (abstentions not counted). </a:t>
            </a:r>
          </a:p>
          <a:p>
            <a:pPr marL="36576" indent="0" algn="just">
              <a:buNone/>
            </a:pPr>
            <a:endParaRPr lang="en-GB" sz="1600" dirty="0"/>
          </a:p>
          <a:p>
            <a:pPr marL="36576" indent="0" algn="just">
              <a:buNone/>
            </a:pPr>
            <a:r>
              <a:rPr lang="en-GB" sz="1600" dirty="0"/>
              <a:t>Each Member and Associate Member State represented shall have one vote. </a:t>
            </a:r>
          </a:p>
          <a:p>
            <a:pPr marL="36576" indent="0" algn="just">
              <a:buNone/>
            </a:pPr>
            <a:endParaRPr lang="en-GB" sz="1600" dirty="0"/>
          </a:p>
          <a:p>
            <a:pPr marL="36576" indent="0" algn="just">
              <a:buNone/>
            </a:pPr>
            <a:r>
              <a:rPr lang="en-GB" sz="1600" dirty="0"/>
              <a:t>The selected candidate shall thereafter be considered formally elected ILO Forum Chair. Election by consensus shall be desirable. </a:t>
            </a:r>
          </a:p>
          <a:p>
            <a:pPr marL="36576" indent="0" algn="just">
              <a:buNone/>
            </a:pPr>
            <a:endParaRPr lang="en-GB" sz="1600" dirty="0"/>
          </a:p>
          <a:p>
            <a:pPr marL="36576" indent="0" algn="just">
              <a:buNone/>
            </a:pPr>
            <a:r>
              <a:rPr lang="en-GB" sz="1600" dirty="0"/>
              <a:t>Postal or e-mail votes not accepted. However, Member and Associate Member States may give proxy votes to a representative attending the meeting.</a:t>
            </a:r>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
        <p:nvSpPr>
          <p:cNvPr id="7" name="Title 1"/>
          <p:cNvSpPr>
            <a:spLocks noGrp="1"/>
          </p:cNvSpPr>
          <p:nvPr>
            <p:ph type="title"/>
          </p:nvPr>
        </p:nvSpPr>
        <p:spPr>
          <a:xfrm>
            <a:off x="457200" y="233492"/>
            <a:ext cx="8226854" cy="940443"/>
          </a:xfrm>
        </p:spPr>
        <p:txBody>
          <a:bodyPr>
            <a:normAutofit/>
          </a:bodyPr>
          <a:lstStyle/>
          <a:p>
            <a:pPr algn="ctr"/>
            <a:r>
              <a:rPr lang="en-US" sz="4000" dirty="0"/>
              <a:t> </a:t>
            </a:r>
            <a:r>
              <a:rPr lang="en-GB" sz="2700" dirty="0"/>
              <a:t>Appointment procedure </a:t>
            </a:r>
            <a:endParaRPr lang="en-US" sz="2700" dirty="0"/>
          </a:p>
        </p:txBody>
      </p:sp>
      <p:sp>
        <p:nvSpPr>
          <p:cNvPr id="2" name="Footer Placeholder 3">
            <a:extLst>
              <a:ext uri="{FF2B5EF4-FFF2-40B4-BE49-F238E27FC236}">
                <a16:creationId xmlns:a16="http://schemas.microsoft.com/office/drawing/2014/main" id="{69D51529-F959-A660-602C-1EB3F5C1E10E}"/>
              </a:ext>
            </a:extLst>
          </p:cNvPr>
          <p:cNvSpPr>
            <a:spLocks noGrp="1"/>
          </p:cNvSpPr>
          <p:nvPr>
            <p:ph type="ftr" sz="quarter" idx="3"/>
          </p:nvPr>
        </p:nvSpPr>
        <p:spPr>
          <a:xfrm>
            <a:off x="3384000" y="6356350"/>
            <a:ext cx="2895600" cy="365125"/>
          </a:xfrm>
        </p:spPr>
        <p:txBody>
          <a:bodyPr/>
          <a:lstStyle/>
          <a:p>
            <a:pPr lvl="0">
              <a:spcBef>
                <a:spcPct val="0"/>
              </a:spcBef>
              <a:defRPr/>
            </a:pPr>
            <a:r>
              <a:rPr lang="en-GB" dirty="0"/>
              <a:t>27th ILO Forum Meeting, 25 March 2025</a:t>
            </a:r>
          </a:p>
        </p:txBody>
      </p:sp>
    </p:spTree>
    <p:extLst>
      <p:ext uri="{BB962C8B-B14F-4D97-AF65-F5344CB8AC3E}">
        <p14:creationId xmlns:p14="http://schemas.microsoft.com/office/powerpoint/2010/main" val="1856378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858" y="1220121"/>
            <a:ext cx="8226854" cy="5318791"/>
          </a:xfrm>
        </p:spPr>
        <p:txBody>
          <a:bodyPr>
            <a:normAutofit/>
          </a:bodyPr>
          <a:lstStyle/>
          <a:p>
            <a:pPr marL="36576" indent="0" algn="just">
              <a:buNone/>
            </a:pPr>
            <a:endParaRPr lang="en-AU" sz="1600" dirty="0"/>
          </a:p>
          <a:p>
            <a:pPr marL="36576" indent="0" algn="just">
              <a:buNone/>
            </a:pPr>
            <a:r>
              <a:rPr lang="en-AU" sz="1600" b="1" dirty="0"/>
              <a:t>Candidates: </a:t>
            </a:r>
          </a:p>
          <a:p>
            <a:pPr marL="36576" indent="0" algn="just">
              <a:buNone/>
            </a:pPr>
            <a:r>
              <a:rPr lang="en-GB" sz="1600" dirty="0"/>
              <a:t>ILO Forum delegates who have been serving as ILO for at least </a:t>
            </a:r>
            <a:r>
              <a:rPr lang="en-GB" sz="1600" b="1" dirty="0"/>
              <a:t>two years</a:t>
            </a:r>
            <a:r>
              <a:rPr lang="en-GB" sz="1600" dirty="0"/>
              <a:t>. The upcoming Chair shall not be from the same Member or Associate Member State as the current Chair.</a:t>
            </a:r>
            <a:r>
              <a:rPr lang="en-AU" sz="1600" dirty="0"/>
              <a:t> 	</a:t>
            </a:r>
          </a:p>
          <a:p>
            <a:pPr marL="36576" indent="0" algn="just">
              <a:buNone/>
            </a:pPr>
            <a:endParaRPr lang="en-AU" sz="1600" dirty="0"/>
          </a:p>
          <a:p>
            <a:pPr marL="36576" indent="0" algn="just">
              <a:buNone/>
            </a:pPr>
            <a:r>
              <a:rPr lang="en-AU" sz="1600" b="1" dirty="0"/>
              <a:t>Term:</a:t>
            </a:r>
          </a:p>
          <a:p>
            <a:pPr marL="36576" indent="0" algn="just">
              <a:buNone/>
            </a:pPr>
            <a:r>
              <a:rPr lang="en-GB" sz="1600" dirty="0"/>
              <a:t>The term shall be two years, renewable once. A period of 3 months between the election of the Chair (at the September meeting) and the formal start of the appointment period January 1</a:t>
            </a:r>
            <a:r>
              <a:rPr lang="en-GB" sz="1600" baseline="30000" dirty="0"/>
              <a:t>st</a:t>
            </a:r>
            <a:r>
              <a:rPr lang="en-GB" sz="1600" dirty="0"/>
              <a:t> of the following year.</a:t>
            </a:r>
          </a:p>
          <a:p>
            <a:pPr marL="36576" indent="0" algn="just">
              <a:buNone/>
            </a:pPr>
            <a:endParaRPr lang="en-US" sz="1600" dirty="0"/>
          </a:p>
          <a:p>
            <a:pPr marL="36576" indent="0" algn="just">
              <a:buNone/>
            </a:pPr>
            <a:r>
              <a:rPr lang="en-US" sz="1600" b="1" dirty="0"/>
              <a:t>Vice-Chair:</a:t>
            </a:r>
          </a:p>
          <a:p>
            <a:pPr marL="36576" indent="0" algn="just">
              <a:buNone/>
            </a:pPr>
            <a:r>
              <a:rPr lang="en-GB" sz="1600" dirty="0"/>
              <a:t>Another CERN ILO shall be appointed by the ILO Forum Chair as Vice-Chair. The term of office of the Vice-Chair shall be the same as for the ILO Forum Chair. For a smooth hand-over, the previous Chair is often appointed as Vice-Chair.</a:t>
            </a:r>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Title 1"/>
          <p:cNvSpPr>
            <a:spLocks noGrp="1"/>
          </p:cNvSpPr>
          <p:nvPr>
            <p:ph type="title"/>
          </p:nvPr>
        </p:nvSpPr>
        <p:spPr>
          <a:xfrm>
            <a:off x="411858" y="279678"/>
            <a:ext cx="8226854" cy="940443"/>
          </a:xfrm>
        </p:spPr>
        <p:txBody>
          <a:bodyPr>
            <a:normAutofit fontScale="90000"/>
          </a:bodyPr>
          <a:lstStyle/>
          <a:p>
            <a:pPr algn="ctr"/>
            <a:r>
              <a:rPr lang="en-US" sz="4000" dirty="0"/>
              <a:t> </a:t>
            </a:r>
            <a:r>
              <a:rPr lang="en-GB" sz="2700" dirty="0"/>
              <a:t>Conditions concerning the election of the ILO Forum Chair  and Vice-Chair</a:t>
            </a:r>
            <a:endParaRPr lang="en-US" sz="2700" dirty="0"/>
          </a:p>
        </p:txBody>
      </p:sp>
      <p:sp>
        <p:nvSpPr>
          <p:cNvPr id="2" name="Footer Placeholder 3">
            <a:extLst>
              <a:ext uri="{FF2B5EF4-FFF2-40B4-BE49-F238E27FC236}">
                <a16:creationId xmlns:a16="http://schemas.microsoft.com/office/drawing/2014/main" id="{81439651-663E-E8F5-ADCE-E0BF47DA77DA}"/>
              </a:ext>
            </a:extLst>
          </p:cNvPr>
          <p:cNvSpPr>
            <a:spLocks noGrp="1"/>
          </p:cNvSpPr>
          <p:nvPr>
            <p:ph type="ftr" sz="quarter" idx="3"/>
          </p:nvPr>
        </p:nvSpPr>
        <p:spPr>
          <a:xfrm>
            <a:off x="3384000" y="6356350"/>
            <a:ext cx="2895600" cy="365125"/>
          </a:xfrm>
        </p:spPr>
        <p:txBody>
          <a:bodyPr/>
          <a:lstStyle/>
          <a:p>
            <a:pPr lvl="0">
              <a:spcBef>
                <a:spcPct val="0"/>
              </a:spcBef>
              <a:defRPr/>
            </a:pPr>
            <a:r>
              <a:rPr lang="en-GB" dirty="0"/>
              <a:t>27th ILO Forum Meeting, 25 March 2025</a:t>
            </a:r>
          </a:p>
        </p:txBody>
      </p:sp>
    </p:spTree>
    <p:extLst>
      <p:ext uri="{BB962C8B-B14F-4D97-AF65-F5344CB8AC3E}">
        <p14:creationId xmlns:p14="http://schemas.microsoft.com/office/powerpoint/2010/main" val="4211912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858" y="862466"/>
            <a:ext cx="8226854" cy="5318791"/>
          </a:xfrm>
        </p:spPr>
        <p:txBody>
          <a:bodyPr>
            <a:normAutofit/>
          </a:bodyPr>
          <a:lstStyle/>
          <a:p>
            <a:pPr marL="36576" indent="0" algn="just">
              <a:buNone/>
            </a:pPr>
            <a:endParaRPr lang="en-GB" sz="1600" dirty="0"/>
          </a:p>
          <a:p>
            <a:pPr marL="36576" indent="0" algn="just">
              <a:buNone/>
            </a:pPr>
            <a:r>
              <a:rPr lang="en-GB" sz="1600" b="1" dirty="0"/>
              <a:t>Step 1</a:t>
            </a:r>
            <a:r>
              <a:rPr lang="en-GB" sz="1600" dirty="0"/>
              <a:t> – The upcoming appointment procedure shall be announced and described at the March ILO Forum of year n-1. </a:t>
            </a:r>
          </a:p>
          <a:p>
            <a:pPr marL="36576" indent="0" algn="just">
              <a:buNone/>
            </a:pPr>
            <a:endParaRPr lang="en-GB" sz="1600" dirty="0"/>
          </a:p>
          <a:p>
            <a:pPr marL="36576" indent="0" algn="just">
              <a:buNone/>
            </a:pPr>
            <a:r>
              <a:rPr lang="en-GB" sz="1600" b="1" dirty="0"/>
              <a:t>Step 2</a:t>
            </a:r>
            <a:r>
              <a:rPr lang="en-GB" sz="1600" dirty="0"/>
              <a:t> – A call for nomination of candidates shall be sent electronically to all ILO Forum delegates by the current Chair at the latest by </a:t>
            </a:r>
            <a:r>
              <a:rPr lang="en-GB" sz="1600" b="1" dirty="0">
                <a:solidFill>
                  <a:srgbClr val="FF0000"/>
                </a:solidFill>
              </a:rPr>
              <a:t>March 31st 2025</a:t>
            </a:r>
            <a:r>
              <a:rPr lang="en-GB" sz="1600" dirty="0"/>
              <a:t>. </a:t>
            </a:r>
          </a:p>
          <a:p>
            <a:pPr marL="36576" indent="0" algn="just">
              <a:buNone/>
            </a:pPr>
            <a:endParaRPr lang="en-GB" sz="1600" dirty="0"/>
          </a:p>
          <a:p>
            <a:pPr marL="36576" indent="0" algn="just">
              <a:buNone/>
            </a:pPr>
            <a:r>
              <a:rPr lang="en-GB" sz="1600" b="1" dirty="0"/>
              <a:t>Step 3</a:t>
            </a:r>
            <a:r>
              <a:rPr lang="en-GB" sz="1600" dirty="0"/>
              <a:t> – ILO Forum delegates wishing to be candidates shall submit their candidacy electronically to the current Chair at the latest by </a:t>
            </a:r>
            <a:r>
              <a:rPr lang="en-GB" sz="1600" b="1" dirty="0">
                <a:solidFill>
                  <a:srgbClr val="FF0000"/>
                </a:solidFill>
              </a:rPr>
              <a:t>June 30th 2025</a:t>
            </a:r>
            <a:r>
              <a:rPr lang="en-GB" sz="1600" dirty="0"/>
              <a:t>. </a:t>
            </a:r>
          </a:p>
          <a:p>
            <a:pPr marL="36576" indent="0" algn="just">
              <a:buNone/>
            </a:pPr>
            <a:endParaRPr lang="en-GB" sz="1600" dirty="0"/>
          </a:p>
          <a:p>
            <a:pPr marL="36576" indent="0" algn="just">
              <a:buNone/>
            </a:pPr>
            <a:r>
              <a:rPr lang="en-GB" sz="1600" b="1" dirty="0"/>
              <a:t>Step 4</a:t>
            </a:r>
            <a:r>
              <a:rPr lang="en-GB" sz="1600" dirty="0"/>
              <a:t> – The list of candidates shall be sent electronically to all ILO Forum delegates by the current Chair at the latest by </a:t>
            </a:r>
            <a:r>
              <a:rPr lang="en-GB" sz="1600" b="1" dirty="0">
                <a:solidFill>
                  <a:srgbClr val="FF0000"/>
                </a:solidFill>
              </a:rPr>
              <a:t>September 1st 2025</a:t>
            </a:r>
            <a:r>
              <a:rPr lang="en-GB" sz="1600" dirty="0"/>
              <a:t>. </a:t>
            </a:r>
          </a:p>
          <a:p>
            <a:pPr marL="36576" indent="0" algn="just">
              <a:buNone/>
            </a:pPr>
            <a:endParaRPr lang="en-GB" sz="1600" dirty="0"/>
          </a:p>
          <a:p>
            <a:pPr marL="36576" indent="0" algn="just">
              <a:buNone/>
            </a:pPr>
            <a:r>
              <a:rPr lang="en-GB" sz="1600" b="1" dirty="0"/>
              <a:t>Step 5</a:t>
            </a:r>
            <a:r>
              <a:rPr lang="en-GB" sz="1600" dirty="0"/>
              <a:t> – At the September meeting </a:t>
            </a:r>
            <a:r>
              <a:rPr lang="en-GB" sz="1600" b="1" dirty="0">
                <a:solidFill>
                  <a:srgbClr val="FF0000"/>
                </a:solidFill>
              </a:rPr>
              <a:t>2025</a:t>
            </a:r>
            <a:r>
              <a:rPr lang="en-GB" sz="1600" dirty="0"/>
              <a:t>, the </a:t>
            </a:r>
            <a:r>
              <a:rPr lang="en-GB" sz="1600" b="1" dirty="0"/>
              <a:t>appointment procedure </a:t>
            </a:r>
            <a:r>
              <a:rPr lang="en-GB" sz="1600" dirty="0"/>
              <a:t>shall be followed. </a:t>
            </a:r>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sp>
        <p:nvSpPr>
          <p:cNvPr id="7" name="Title 1"/>
          <p:cNvSpPr>
            <a:spLocks noGrp="1"/>
          </p:cNvSpPr>
          <p:nvPr>
            <p:ph type="title"/>
          </p:nvPr>
        </p:nvSpPr>
        <p:spPr>
          <a:xfrm>
            <a:off x="411858" y="0"/>
            <a:ext cx="8226854" cy="940443"/>
          </a:xfrm>
        </p:spPr>
        <p:txBody>
          <a:bodyPr>
            <a:normAutofit/>
          </a:bodyPr>
          <a:lstStyle/>
          <a:p>
            <a:pPr algn="ctr"/>
            <a:r>
              <a:rPr lang="en-US" sz="4000" dirty="0"/>
              <a:t> </a:t>
            </a:r>
            <a:r>
              <a:rPr lang="en-GB" sz="2800" dirty="0"/>
              <a:t>Reminder</a:t>
            </a:r>
            <a:endParaRPr lang="en-US" sz="2700" dirty="0"/>
          </a:p>
        </p:txBody>
      </p:sp>
      <p:pic>
        <p:nvPicPr>
          <p:cNvPr id="1030" name="Picture 6" descr="Free Stock Photo of Yes Done Means Tick Symbol And Ok | Download Free  Images and Free Illustrations"/>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384000" y="1413239"/>
            <a:ext cx="483325" cy="483325"/>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3">
            <a:extLst>
              <a:ext uri="{FF2B5EF4-FFF2-40B4-BE49-F238E27FC236}">
                <a16:creationId xmlns:a16="http://schemas.microsoft.com/office/drawing/2014/main" id="{CC1ADCD9-0CD3-DEF8-AEA0-52A8B07917F1}"/>
              </a:ext>
            </a:extLst>
          </p:cNvPr>
          <p:cNvSpPr>
            <a:spLocks noGrp="1"/>
          </p:cNvSpPr>
          <p:nvPr>
            <p:ph type="ftr" sz="quarter" idx="3"/>
          </p:nvPr>
        </p:nvSpPr>
        <p:spPr>
          <a:xfrm>
            <a:off x="3384000" y="6356350"/>
            <a:ext cx="2895600" cy="365125"/>
          </a:xfrm>
        </p:spPr>
        <p:txBody>
          <a:bodyPr/>
          <a:lstStyle/>
          <a:p>
            <a:pPr lvl="0">
              <a:spcBef>
                <a:spcPct val="0"/>
              </a:spcBef>
              <a:defRPr/>
            </a:pPr>
            <a:r>
              <a:rPr lang="en-GB" dirty="0"/>
              <a:t>27th ILO Forum Meeting, 25 March 2025</a:t>
            </a:r>
          </a:p>
        </p:txBody>
      </p:sp>
    </p:spTree>
    <p:extLst>
      <p:ext uri="{BB962C8B-B14F-4D97-AF65-F5344CB8AC3E}">
        <p14:creationId xmlns:p14="http://schemas.microsoft.com/office/powerpoint/2010/main" val="2376702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 indent="0" algn="ctr">
              <a:buNone/>
            </a:pPr>
            <a:r>
              <a:rPr lang="en-GB" sz="2400" dirty="0"/>
              <a:t>Thank you for your attention!</a:t>
            </a:r>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2" name="Footer Placeholder 3">
            <a:extLst>
              <a:ext uri="{FF2B5EF4-FFF2-40B4-BE49-F238E27FC236}">
                <a16:creationId xmlns:a16="http://schemas.microsoft.com/office/drawing/2014/main" id="{BDCAFC2B-BB78-91E7-4059-3F6F5F85A3A6}"/>
              </a:ext>
            </a:extLst>
          </p:cNvPr>
          <p:cNvSpPr>
            <a:spLocks noGrp="1"/>
          </p:cNvSpPr>
          <p:nvPr>
            <p:ph type="ftr" sz="quarter" idx="3"/>
          </p:nvPr>
        </p:nvSpPr>
        <p:spPr>
          <a:xfrm>
            <a:off x="3384000" y="6356350"/>
            <a:ext cx="2895600" cy="365125"/>
          </a:xfrm>
        </p:spPr>
        <p:txBody>
          <a:bodyPr/>
          <a:lstStyle/>
          <a:p>
            <a:pPr lvl="0">
              <a:spcBef>
                <a:spcPct val="0"/>
              </a:spcBef>
              <a:defRPr/>
            </a:pPr>
            <a:r>
              <a:rPr lang="en-GB" dirty="0"/>
              <a:t>27th ILO Forum Meeting, 25 March 2025</a:t>
            </a:r>
          </a:p>
        </p:txBody>
      </p:sp>
    </p:spTree>
    <p:extLst>
      <p:ext uri="{BB962C8B-B14F-4D97-AF65-F5344CB8AC3E}">
        <p14:creationId xmlns:p14="http://schemas.microsoft.com/office/powerpoint/2010/main" val="3839362840"/>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18769</TotalTime>
  <Words>775</Words>
  <Application>Microsoft Macintosh PowerPoint</Application>
  <PresentationFormat>On-screen Show (4:3)</PresentationFormat>
  <Paragraphs>65</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CERN(4-3)</vt:lpstr>
      <vt:lpstr>PowerPoint Presentation</vt:lpstr>
      <vt:lpstr> Timing scenario of the appointment procedure </vt:lpstr>
      <vt:lpstr> Appointment procedure </vt:lpstr>
      <vt:lpstr> Conditions concerning the election of the ILO Forum Chair  and Vice-Chair</vt:lpstr>
      <vt:lpstr> Reminder</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Jan Visser</cp:lastModifiedBy>
  <cp:revision>292</cp:revision>
  <cp:lastPrinted>2016-02-29T09:48:46Z</cp:lastPrinted>
  <dcterms:created xsi:type="dcterms:W3CDTF">2012-11-30T11:04:26Z</dcterms:created>
  <dcterms:modified xsi:type="dcterms:W3CDTF">2025-01-27T15:16:48Z</dcterms:modified>
</cp:coreProperties>
</file>