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94" r:id="rId3"/>
    <p:sldId id="313" r:id="rId4"/>
    <p:sldId id="307" r:id="rId5"/>
    <p:sldId id="311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95"/>
    <p:restoredTop sz="94686"/>
  </p:normalViewPr>
  <p:slideViewPr>
    <p:cSldViewPr snapToGrid="0" snapToObjects="1">
      <p:cViewPr varScale="1">
        <p:scale>
          <a:sx n="117" d="100"/>
          <a:sy n="117" d="100"/>
        </p:scale>
        <p:origin x="184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50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79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65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8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DC3ADD-2BC2-6E40-A75F-D8E86712BDC6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5BB26B-D13A-7E4A-9699-F26216FE8944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86FC3D-97F7-3041-9AF3-6850FCCC38A4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9B64672-CF75-D545-8F16-AC61A9C85EB8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A84844D-D452-0749-82F4-A3D5CEA5A102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5B66374-9272-FF48-B910-B50011BA64EC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95E54DE-2020-F345-9D60-F812604322EE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718201-26D7-2741-AC66-FDBCC074175B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4935-2E77-D445-9E59-00041870D984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AFE8-B8A0-6346-9E84-E483DF539C94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CA95C-F9A3-544C-85AB-FCE4F57CA451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D3C49-6543-554A-ACB5-23A0B419C15E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AEA8F-3FCE-004B-A5F5-8B5661716C29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522F-97FD-F94C-A36B-EE9E5EF64199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B9504-91B9-7248-BFC7-116A9BD01652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E603-DCBF-9B4C-AF42-B5C997AE9298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E1382-EA0A-1E42-BC72-6EA98BDC5A96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E588-DE5D-CE45-8DC5-43AB5238A841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6D0F91A-FB1C-5345-A1E6-C89ADBA5AFCA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D. Mirarchi | Updated procedure for MD15209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0" y="0"/>
            <a:ext cx="12180722" cy="6858000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1397000"/>
            <a:ext cx="11376025" cy="2153265"/>
          </a:xfrm>
        </p:spPr>
        <p:txBody>
          <a:bodyPr/>
          <a:lstStyle/>
          <a:p>
            <a:r>
              <a:rPr lang="en-GB" dirty="0"/>
              <a:t>Updated procedure for MD15209: </a:t>
            </a:r>
            <a:br>
              <a:rPr lang="en-GB" dirty="0"/>
            </a:br>
            <a:r>
              <a:rPr lang="en-GB" dirty="0"/>
              <a:t>IR3 operational losses limit</a:t>
            </a:r>
            <a:endParaRPr lang="it-IT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8050F13-6686-A8E4-1E1B-42963842A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294780"/>
            <a:ext cx="11376026" cy="803787"/>
          </a:xfrm>
        </p:spPr>
        <p:txBody>
          <a:bodyPr/>
          <a:lstStyle/>
          <a:p>
            <a:r>
              <a:rPr lang="en-US" sz="1800" dirty="0"/>
              <a:t>D. Mirarchi, A. Butterworth, R. Bruce, P. Hermes, B. </a:t>
            </a:r>
            <a:r>
              <a:rPr lang="en-US" sz="1800" dirty="0" err="1"/>
              <a:t>Karlsen</a:t>
            </a:r>
            <a:r>
              <a:rPr lang="en-US" sz="1800" dirty="0"/>
              <a:t>, A. </a:t>
            </a:r>
            <a:r>
              <a:rPr lang="en-US" sz="1800" dirty="0" err="1"/>
              <a:t>Lechner</a:t>
            </a:r>
            <a:r>
              <a:rPr lang="en-US" sz="1800" dirty="0"/>
              <a:t>, S. Morales, S. </a:t>
            </a:r>
            <a:r>
              <a:rPr lang="en-US" sz="1800" dirty="0" err="1"/>
              <a:t>Redaelli</a:t>
            </a:r>
            <a:r>
              <a:rPr lang="en-US" sz="1800" dirty="0"/>
              <a:t>, B. </a:t>
            </a:r>
            <a:r>
              <a:rPr lang="en-US" sz="1800" dirty="0" err="1"/>
              <a:t>Salvachua</a:t>
            </a:r>
            <a:r>
              <a:rPr lang="en-US" sz="1800" dirty="0"/>
              <a:t>, M. </a:t>
            </a:r>
            <a:r>
              <a:rPr lang="en-US" sz="1800" dirty="0" err="1"/>
              <a:t>Solfaroli</a:t>
            </a:r>
            <a:r>
              <a:rPr lang="en-US" sz="1800" dirty="0"/>
              <a:t>, K. Taylor, H. </a:t>
            </a:r>
            <a:r>
              <a:rPr lang="en-US" sz="1800" dirty="0" err="1"/>
              <a:t>Timko</a:t>
            </a:r>
            <a:r>
              <a:rPr lang="en-US" sz="1800" dirty="0"/>
              <a:t>, J. </a:t>
            </a:r>
            <a:r>
              <a:rPr lang="en-US" sz="1800" dirty="0" err="1"/>
              <a:t>Wenninger</a:t>
            </a:r>
            <a:endParaRPr lang="en-US" sz="1800" dirty="0"/>
          </a:p>
          <a:p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0AF8F-9434-A64D-80C9-A8D9BEF42C64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B9D3552-FCBA-2B0F-646C-0C1FBC1B61D8}"/>
              </a:ext>
            </a:extLst>
          </p:cNvPr>
          <p:cNvSpPr txBox="1"/>
          <p:nvPr/>
        </p:nvSpPr>
        <p:spPr>
          <a:xfrm>
            <a:off x="407988" y="1118794"/>
            <a:ext cx="10047622" cy="6827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  <a:buClr>
                <a:schemeClr val="tx2"/>
              </a:buClr>
            </a:pPr>
            <a:r>
              <a:rPr lang="en-GB" i="1" u="sng" dirty="0">
                <a:solidFill>
                  <a:schemeClr val="tx2"/>
                </a:solidFill>
              </a:rPr>
              <a:t>Two main updates </a:t>
            </a:r>
            <a:r>
              <a:rPr lang="en-GB" i="1" u="sng" dirty="0" err="1">
                <a:solidFill>
                  <a:schemeClr val="tx2"/>
                </a:solidFill>
              </a:rPr>
              <a:t>w.r.t.</a:t>
            </a:r>
            <a:r>
              <a:rPr lang="en-GB" i="1" u="sng" dirty="0">
                <a:solidFill>
                  <a:schemeClr val="tx2"/>
                </a:solidFill>
              </a:rPr>
              <a:t> what presented before MD1:</a:t>
            </a:r>
          </a:p>
          <a:p>
            <a:pPr marL="285750" indent="-285750" algn="l">
              <a:lnSpc>
                <a:spcPct val="13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Only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partial scraping </a:t>
            </a:r>
            <a:r>
              <a:rPr lang="en-GB" dirty="0">
                <a:solidFill>
                  <a:schemeClr val="tx2"/>
                </a:solidFill>
              </a:rPr>
              <a:t>will be performed to avoid triggering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BPM interlock on bunch intensity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24F7A9E-8A52-06F9-DAC2-EBFFB46317F1}"/>
              </a:ext>
            </a:extLst>
          </p:cNvPr>
          <p:cNvSpPr txBox="1"/>
          <p:nvPr/>
        </p:nvSpPr>
        <p:spPr>
          <a:xfrm>
            <a:off x="407988" y="2142985"/>
            <a:ext cx="10540258" cy="24831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GB" i="1" u="sng" dirty="0">
                <a:solidFill>
                  <a:schemeClr val="tx2"/>
                </a:solidFill>
              </a:rPr>
              <a:t>Main implication: more bunches than the initially planned need to be injected</a:t>
            </a:r>
          </a:p>
          <a:p>
            <a:pPr marL="285750" indent="-285750" algn="l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Initial estimation: full scraping of 20 bunches of 1.6e11 p sufficient to get 200 kW power loss</a:t>
            </a:r>
          </a:p>
          <a:p>
            <a:pPr marL="285750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Updated estimation: 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Scraping down to 1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 of 54 bunches of 1.6e11 p, or with 28 bunches if scraping down to 0.5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to ultimate target of 200 kW power loss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Scraping down to 1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 of 136 bunches of 1.6e11 p, or with 70 bunches if scraping down to 0.5 </a:t>
            </a:r>
            <a:r>
              <a:rPr lang="en-GB" dirty="0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GB" dirty="0">
                <a:solidFill>
                  <a:schemeClr val="tx2"/>
                </a:solidFill>
              </a:rPr>
              <a:t>,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to ultimate target of 500 kW power loss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EC86E54-DEC2-96E0-59CC-37897A886A41}"/>
              </a:ext>
            </a:extLst>
          </p:cNvPr>
          <p:cNvSpPr txBox="1"/>
          <p:nvPr/>
        </p:nvSpPr>
        <p:spPr>
          <a:xfrm>
            <a:off x="407988" y="5609387"/>
            <a:ext cx="105543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i="1" u="sng" dirty="0">
                <a:solidFill>
                  <a:schemeClr val="tx2"/>
                </a:solidFill>
              </a:rPr>
              <a:t>Main change </a:t>
            </a:r>
            <a:r>
              <a:rPr lang="en-GB" i="1" u="sng" dirty="0" err="1">
                <a:solidFill>
                  <a:schemeClr val="tx2"/>
                </a:solidFill>
              </a:rPr>
              <a:t>w.r.t.</a:t>
            </a:r>
            <a:r>
              <a:rPr lang="en-GB" i="1" u="sng" dirty="0">
                <a:solidFill>
                  <a:schemeClr val="tx2"/>
                </a:solidFill>
              </a:rPr>
              <a:t> initial request: possibility to inject Nx36b trains (no specific filling scheme needed)</a:t>
            </a:r>
          </a:p>
        </p:txBody>
      </p:sp>
      <p:sp>
        <p:nvSpPr>
          <p:cNvPr id="9" name="Freccia giù 8">
            <a:extLst>
              <a:ext uri="{FF2B5EF4-FFF2-40B4-BE49-F238E27FC236}">
                <a16:creationId xmlns:a16="http://schemas.microsoft.com/office/drawing/2014/main" id="{6D4117CF-6AA4-3DE7-A9EF-F283E2E09065}"/>
              </a:ext>
            </a:extLst>
          </p:cNvPr>
          <p:cNvSpPr/>
          <p:nvPr/>
        </p:nvSpPr>
        <p:spPr>
          <a:xfrm>
            <a:off x="5617285" y="4797911"/>
            <a:ext cx="957430" cy="225910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5400000" scaled="1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F0EECB1-8B38-D868-C1F7-3BC6150337CC}"/>
              </a:ext>
            </a:extLst>
          </p:cNvPr>
          <p:cNvSpPr txBox="1"/>
          <p:nvPr/>
        </p:nvSpPr>
        <p:spPr>
          <a:xfrm>
            <a:off x="3283211" y="5068065"/>
            <a:ext cx="56255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 of trains needed to have an efficient filling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Clr>
                <a:schemeClr val="tx2"/>
              </a:buClr>
            </a:pPr>
            <a:r>
              <a:rPr lang="en-US" dirty="0"/>
              <a:t>Preparation (no changes </a:t>
            </a:r>
            <a:r>
              <a:rPr lang="en-US" dirty="0" err="1"/>
              <a:t>w.r.t.</a:t>
            </a:r>
            <a:r>
              <a:rPr lang="en-US" dirty="0"/>
              <a:t> MD1)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106F-D6A5-4149-8E6A-5DE75D07714F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437226" y="841373"/>
            <a:ext cx="120435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en-GB" i="1" u="sng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IR6 BPM interlock: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A momentum cut of ~3.5e-3 </a:t>
            </a:r>
            <a:r>
              <a:rPr lang="en-GB" kern="100" dirty="0" err="1">
                <a:solidFill>
                  <a:schemeClr val="tx2"/>
                </a:solidFill>
                <a:ea typeface="Calibri" charset="0"/>
                <a:cs typeface="Times New Roman" charset="0"/>
              </a:rPr>
              <a:t>dp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/p is performed by TCP.3: full scraping achieved with a max RF trim of ~480 Hz</a:t>
            </a:r>
            <a:endParaRPr lang="it-IT" kern="100" dirty="0">
              <a:solidFill>
                <a:schemeClr val="tx2"/>
              </a:solidFill>
              <a:ea typeface="Calibri" charset="0"/>
              <a:cs typeface="Times New Roman" charset="0"/>
            </a:endParaRP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An interlock window of 3.5 mm around local orbit at BPM.6 is present</a:t>
            </a:r>
            <a:endParaRPr lang="it-IT" kern="100" dirty="0">
              <a:solidFill>
                <a:schemeClr val="tx2"/>
              </a:solidFill>
              <a:ea typeface="Calibri" charset="0"/>
              <a:cs typeface="Times New Roman" charset="0"/>
            </a:endParaRP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A max </a:t>
            </a:r>
            <a:r>
              <a:rPr lang="en-GB" kern="100" dirty="0" err="1">
                <a:solidFill>
                  <a:schemeClr val="tx2"/>
                </a:solidFill>
                <a:ea typeface="Calibri" charset="0"/>
                <a:cs typeface="Times New Roman" charset="0"/>
              </a:rPr>
              <a:t>D</a:t>
            </a:r>
            <a:r>
              <a:rPr lang="en-GB" kern="100" baseline="-25000" dirty="0" err="1">
                <a:solidFill>
                  <a:schemeClr val="tx2"/>
                </a:solidFill>
                <a:ea typeface="Calibri" charset="0"/>
                <a:cs typeface="Times New Roman" charset="0"/>
              </a:rPr>
              <a:t>x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 of about -70 cm is present at BPMSI.B4R6.B1: max orbit drift of ~2.5 mm is expected with 500 Hz </a:t>
            </a:r>
            <a:endParaRPr lang="it-IT" kern="100" dirty="0">
              <a:solidFill>
                <a:schemeClr val="tx2"/>
              </a:solidFill>
              <a:ea typeface="Calibri" charset="0"/>
              <a:cs typeface="Times New Roman" charset="0"/>
            </a:endParaRP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No changes on BPM.6 interlock window is necessary</a:t>
            </a:r>
            <a:endParaRPr lang="it-IT" b="1" kern="100" dirty="0">
              <a:solidFill>
                <a:schemeClr val="tx1">
                  <a:lumMod val="60000"/>
                  <a:lumOff val="40000"/>
                </a:schemeClr>
              </a:solidFill>
              <a:effectLst/>
              <a:ea typeface="Calibri" charset="0"/>
              <a:cs typeface="Times New Roman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37227" y="2388442"/>
            <a:ext cx="11494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2"/>
              </a:buClr>
            </a:pPr>
            <a:r>
              <a:rPr lang="en-GB" i="1" u="sng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Max RF offset interlock:</a:t>
            </a:r>
            <a:endParaRPr lang="en-GB" kern="100" dirty="0">
              <a:solidFill>
                <a:schemeClr val="tx2"/>
              </a:solidFill>
              <a:ea typeface="Calibri" charset="0"/>
              <a:cs typeface="Times New Roman" charset="0"/>
            </a:endParaRP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Interlock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 on max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RF offset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 are normally to ±100Hz and must be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increased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 as indicated below:</a:t>
            </a:r>
            <a:endParaRPr lang="it-IT" kern="100" dirty="0">
              <a:solidFill>
                <a:schemeClr val="tx2"/>
              </a:solidFill>
              <a:effectLst/>
              <a:ea typeface="Calibri" charset="0"/>
              <a:cs typeface="Times New Roman" charset="0"/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06421"/>
              </p:ext>
            </p:extLst>
          </p:nvPr>
        </p:nvGraphicFramePr>
        <p:xfrm>
          <a:off x="1394228" y="3036010"/>
          <a:ext cx="9403544" cy="185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393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2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76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ALLVTUFCCGB1</a:t>
                      </a:r>
                      <a:r>
                        <a:rPr lang="it-IT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/</a:t>
                      </a:r>
                      <a:r>
                        <a:rPr lang="it-IT" sz="1800" kern="100" dirty="0" err="1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RFMeasurementMode#rfmmLowBoundOffs</a:t>
                      </a:r>
                      <a:endParaRPr lang="it-IT" sz="1800" kern="100" dirty="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20</a:t>
                      </a:r>
                      <a:endParaRPr lang="it-IT" sz="1800" kern="10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420</a:t>
                      </a:r>
                      <a:endParaRPr lang="it-IT" sz="1800" kern="10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ALLVTUFCCGB1</a:t>
                      </a:r>
                      <a:r>
                        <a:rPr lang="it-IT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/</a:t>
                      </a:r>
                      <a:r>
                        <a:rPr lang="it-IT" sz="1800" kern="100" dirty="0" err="1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RFMeasurementMode#rfmmUpBoundOffs</a:t>
                      </a:r>
                      <a:endParaRPr lang="it-IT" sz="1800" kern="100" dirty="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180</a:t>
                      </a:r>
                      <a:endParaRPr lang="it-IT" sz="1800" kern="10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580</a:t>
                      </a:r>
                      <a:endParaRPr lang="it-IT" sz="1800" kern="10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ALLVTUFCCGB2/</a:t>
                      </a:r>
                      <a:r>
                        <a:rPr lang="en-GB" sz="1800" kern="100" dirty="0" err="1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RFMeasurementMode#rfmmLowBoundOffs</a:t>
                      </a:r>
                      <a:endParaRPr lang="it-IT" sz="1800" kern="100" dirty="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20</a:t>
                      </a:r>
                      <a:endParaRPr lang="it-IT" sz="1800" kern="100" dirty="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420</a:t>
                      </a:r>
                      <a:endParaRPr lang="it-IT" sz="1800" kern="10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ALLVTUFCCGB2/</a:t>
                      </a:r>
                      <a:r>
                        <a:rPr lang="en-GB" sz="1800" kern="100" dirty="0" err="1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RFMeasurementMode#rfmmUpBoundOffs</a:t>
                      </a:r>
                      <a:endParaRPr lang="it-IT" sz="1800" kern="100" dirty="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180</a:t>
                      </a:r>
                      <a:endParaRPr lang="it-IT" sz="1800" kern="10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 dirty="0">
                          <a:solidFill>
                            <a:schemeClr val="tx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580</a:t>
                      </a:r>
                      <a:endParaRPr lang="it-IT" sz="1800" kern="100" dirty="0">
                        <a:solidFill>
                          <a:schemeClr val="tx2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332000" y="4906464"/>
            <a:ext cx="754693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tx2"/>
              </a:buClr>
            </a:pPr>
            <a:r>
              <a:rPr lang="en-GB" i="1" u="sng" dirty="0">
                <a:solidFill>
                  <a:schemeClr val="tx2"/>
                </a:solidFill>
              </a:rPr>
              <a:t>BLMs: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Dedicated threshold 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will be deployed just before the MD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Updated BLM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decomposition matrix 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for 2025 run to be loaded in LSA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150051" y="5050728"/>
            <a:ext cx="293028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Clr>
                <a:schemeClr val="tx2"/>
              </a:buClr>
            </a:pPr>
            <a:r>
              <a:rPr lang="en-GB" i="1" u="sng" dirty="0">
                <a:solidFill>
                  <a:schemeClr val="tx2"/>
                </a:solidFill>
              </a:rPr>
              <a:t>BIS:</a:t>
            </a:r>
          </a:p>
          <a:p>
            <a:pPr marL="285750" indent="-285750">
              <a:buClr>
                <a:schemeClr val="tx2"/>
              </a:buClr>
              <a:buFont typeface="Arial" charset="0"/>
              <a:buChar char="•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Mask of “All loss maps”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083F99F-CB77-B9A6-0F41-C8D9D74075BA}"/>
              </a:ext>
            </a:extLst>
          </p:cNvPr>
          <p:cNvSpPr txBox="1"/>
          <p:nvPr/>
        </p:nvSpPr>
        <p:spPr>
          <a:xfrm>
            <a:off x="1934605" y="5943601"/>
            <a:ext cx="83227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other changes are planned and machine must be as nominal as possible</a:t>
            </a:r>
          </a:p>
        </p:txBody>
      </p:sp>
    </p:spTree>
    <p:extLst>
      <p:ext uri="{BB962C8B-B14F-4D97-AF65-F5344CB8AC3E}">
        <p14:creationId xmlns:p14="http://schemas.microsoft.com/office/powerpoint/2010/main" val="1035809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Updated procedure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51F25-C491-8B4E-BB13-19426CB2337A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C78AA80-5D04-74E2-5865-878E2340C728}"/>
              </a:ext>
            </a:extLst>
          </p:cNvPr>
          <p:cNvSpPr/>
          <p:nvPr/>
        </p:nvSpPr>
        <p:spPr>
          <a:xfrm>
            <a:off x="201344" y="5597059"/>
            <a:ext cx="11912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Step 11 will be repeated with difference speed of RF frequency trim, in order to adjust loss rate and eventually probe sustained losses over multiple seconds.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08FAAB-3C29-455A-5D31-E190D3B1AE17}"/>
              </a:ext>
            </a:extLst>
          </p:cNvPr>
          <p:cNvSpPr txBox="1"/>
          <p:nvPr/>
        </p:nvSpPr>
        <p:spPr>
          <a:xfrm>
            <a:off x="201344" y="928250"/>
            <a:ext cx="1171100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The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final aim 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of the MD is to demonstrate that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up to 500 kW in IR3 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can be reached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without limitations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.</a:t>
            </a:r>
          </a:p>
          <a:p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The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increase of phase knob after TS1 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to mitigate hierarchy breakage at start of ramp caused asymmetric losses in the two beams, with main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off-momentum losses caught in IR7 for B1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. Therefore, </a:t>
            </a:r>
            <a:r>
              <a:rPr lang="en-GB" b="1" kern="100" dirty="0">
                <a:solidFill>
                  <a:schemeClr val="tx1">
                    <a:lumMod val="60000"/>
                    <a:lumOff val="40000"/>
                  </a:schemeClr>
                </a:solidFill>
                <a:ea typeface="Calibri" charset="0"/>
                <a:cs typeface="Times New Roman" charset="0"/>
              </a:rPr>
              <a:t>main focus will be on B2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.</a:t>
            </a:r>
          </a:p>
          <a:p>
            <a:pPr algn="l"/>
            <a:endParaRPr lang="en-GB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A01EC61-B391-BFBC-3102-26102B071B3C}"/>
              </a:ext>
            </a:extLst>
          </p:cNvPr>
          <p:cNvSpPr txBox="1"/>
          <p:nvPr/>
        </p:nvSpPr>
        <p:spPr>
          <a:xfrm>
            <a:off x="201344" y="1833568"/>
            <a:ext cx="1077145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u="sng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A gradual approach will be used: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Inject 1 INDIV of 1e11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Retract Inj. Prot. </a:t>
            </a:r>
            <a:r>
              <a:rPr lang="en-GB" kern="100" dirty="0">
                <a:solidFill>
                  <a:schemeClr val="tx2"/>
                </a:solidFill>
                <a:ea typeface="Calibri" charset="0"/>
                <a:cs typeface="Times New Roman" charset="0"/>
              </a:rPr>
              <a:t>c</a:t>
            </a:r>
            <a:r>
              <a:rPr lang="en-GB" kern="100" noProof="0" dirty="0" err="1">
                <a:solidFill>
                  <a:schemeClr val="tx2"/>
                </a:solidFill>
                <a:ea typeface="Calibri" charset="0"/>
                <a:cs typeface="Times New Roman" charset="0"/>
              </a:rPr>
              <a:t>ollimators</a:t>
            </a:r>
            <a:endParaRPr lang="en-GB" kern="100" noProof="0" dirty="0">
              <a:solidFill>
                <a:schemeClr val="tx2"/>
              </a:solidFill>
              <a:ea typeface="Calibri" charset="0"/>
              <a:cs typeface="Times New Roman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Perform wire scanner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Perform an RF shift of +400 Hz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Check that obtained loss rate and BLM/threshold response is in agreement with expectations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Check that no BIS interlock were triggered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Inject 4 INDIVs of 1e11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Repeat 2 to 6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Inject 1x12 INDIVs of 1.6e11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Repeat 2 to 6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Inject the required combination on Nx12 or Nx36 INDIVs of 1.6e11 to achieve target power loss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kern="100" noProof="0" dirty="0">
                <a:solidFill>
                  <a:schemeClr val="tx2"/>
                </a:solidFill>
                <a:ea typeface="Calibri" charset="0"/>
                <a:cs typeface="Times New Roman" charset="0"/>
              </a:rPr>
              <a:t>Repeat 2 to 6</a:t>
            </a:r>
          </a:p>
        </p:txBody>
      </p:sp>
    </p:spTree>
    <p:extLst>
      <p:ext uri="{BB962C8B-B14F-4D97-AF65-F5344CB8AC3E}">
        <p14:creationId xmlns:p14="http://schemas.microsoft.com/office/powerpoint/2010/main" val="1598750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Recovery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9136-8319-C444-A163-61B7FE478F50}" type="datetime1">
              <a:rPr lang="it-IT" smtClean="0"/>
              <a:t>01/09/25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Updated procedure for MD15209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Rettangolo 1"/>
          <p:cNvSpPr/>
          <p:nvPr/>
        </p:nvSpPr>
        <p:spPr>
          <a:xfrm>
            <a:off x="1892968" y="2413337"/>
            <a:ext cx="8406064" cy="2215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GB" i="1" u="sng" kern="100" dirty="0">
                <a:solidFill>
                  <a:schemeClr val="tx2"/>
                </a:solidFill>
                <a:ea typeface="Calibri" charset="0"/>
              </a:rPr>
              <a:t>To be reverted:</a:t>
            </a:r>
            <a:endParaRPr lang="it-IT" i="1" u="sng" kern="100" dirty="0">
              <a:solidFill>
                <a:schemeClr val="tx2"/>
              </a:solidFill>
              <a:ea typeface="Calibri" charset="0"/>
            </a:endParaRPr>
          </a:p>
          <a:p>
            <a:pPr marL="285750" lvl="0" indent="-285750">
              <a:lnSpc>
                <a:spcPct val="130000"/>
              </a:lnSpc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</a:rPr>
              <a:t>BLM threshold, play sanity check</a:t>
            </a:r>
            <a:endParaRPr lang="it-IT" kern="100" dirty="0">
              <a:solidFill>
                <a:schemeClr val="tx2"/>
              </a:solidFill>
              <a:ea typeface="Calibri" charset="0"/>
            </a:endParaRPr>
          </a:p>
          <a:p>
            <a:pPr marL="285750" lvl="0" indent="-285750">
              <a:lnSpc>
                <a:spcPct val="130000"/>
              </a:lnSpc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</a:rPr>
              <a:t>BIS interlock of RF frequency offset to nominal value, see table in slide </a:t>
            </a:r>
            <a:r>
              <a:rPr lang="en-US" kern="100" dirty="0">
                <a:solidFill>
                  <a:schemeClr val="tx2"/>
                </a:solidFill>
                <a:ea typeface="Calibri" charset="0"/>
              </a:rPr>
              <a:t>3</a:t>
            </a:r>
            <a:endParaRPr lang="en-GB" kern="100" dirty="0">
              <a:solidFill>
                <a:schemeClr val="tx2"/>
              </a:solidFill>
              <a:ea typeface="Calibri" charset="0"/>
            </a:endParaRPr>
          </a:p>
          <a:p>
            <a:pPr marL="285750" lvl="0" indent="-285750">
              <a:lnSpc>
                <a:spcPct val="130000"/>
              </a:lnSpc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</a:rPr>
              <a:t>Unmask BIS</a:t>
            </a:r>
            <a:endParaRPr lang="it-IT" kern="100" dirty="0">
              <a:solidFill>
                <a:schemeClr val="tx2"/>
              </a:solidFill>
              <a:ea typeface="Calibri" charset="0"/>
            </a:endParaRPr>
          </a:p>
          <a:p>
            <a:pPr marL="285750" lvl="0" indent="-285750">
              <a:lnSpc>
                <a:spcPct val="130000"/>
              </a:lnSpc>
              <a:buFont typeface="Arial" charset="0"/>
              <a:buChar char="•"/>
            </a:pPr>
            <a:r>
              <a:rPr lang="en-GB" kern="100" dirty="0">
                <a:solidFill>
                  <a:schemeClr val="tx2"/>
                </a:solidFill>
                <a:ea typeface="Calibri" charset="0"/>
              </a:rPr>
              <a:t>Restore nominal RF FGC settings (i.e. acceleration of 80 Hz/s</a:t>
            </a:r>
            <a:r>
              <a:rPr lang="en-GB" kern="100" baseline="30000" dirty="0">
                <a:solidFill>
                  <a:schemeClr val="tx2"/>
                </a:solidFill>
                <a:ea typeface="Calibri" charset="0"/>
              </a:rPr>
              <a:t>2</a:t>
            </a:r>
            <a:r>
              <a:rPr lang="en-GB" kern="100" dirty="0">
                <a:solidFill>
                  <a:schemeClr val="tx2"/>
                </a:solidFill>
                <a:ea typeface="Calibri" charset="0"/>
              </a:rPr>
              <a:t> and linear rate of 40 Hz/s if modified), play RF preparation sequence</a:t>
            </a:r>
            <a:endParaRPr lang="it-IT" kern="100" dirty="0">
              <a:solidFill>
                <a:schemeClr val="tx2"/>
              </a:solidFill>
              <a:effectLst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388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MPP_collimation_DM" id="{D77E7FE2-0A84-BB44-82FB-40F9B65AE1E2}" vid="{29A22427-DA67-164B-BC82-EFF783C8B4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3534</TotalTime>
  <Words>704</Words>
  <Application>Microsoft Macintosh PowerPoint</Application>
  <PresentationFormat>Widescreen</PresentationFormat>
  <Paragraphs>81</Paragraphs>
  <Slides>6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Wingdings</vt:lpstr>
      <vt:lpstr>Tema di Office</vt:lpstr>
      <vt:lpstr>Updated procedure for MD15209:  IR3 operational losses limit</vt:lpstr>
      <vt:lpstr>Introduction</vt:lpstr>
      <vt:lpstr>Preparation (no changes w.r.t. MD1)</vt:lpstr>
      <vt:lpstr>Updated procedure</vt:lpstr>
      <vt:lpstr>Recovery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Daniele Mirarchi</dc:creator>
  <cp:lastModifiedBy>Daniele Mirarchi</cp:lastModifiedBy>
  <cp:revision>29</cp:revision>
  <dcterms:created xsi:type="dcterms:W3CDTF">2025-08-27T09:55:45Z</dcterms:created>
  <dcterms:modified xsi:type="dcterms:W3CDTF">2025-09-01T08:40:05Z</dcterms:modified>
</cp:coreProperties>
</file>