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62" r:id="rId3"/>
  </p:sldMasterIdLst>
  <p:notesMasterIdLst>
    <p:notesMasterId r:id="rId19"/>
  </p:notesMasterIdLst>
  <p:sldIdLst>
    <p:sldId id="256" r:id="rId4"/>
    <p:sldId id="443" r:id="rId5"/>
    <p:sldId id="444" r:id="rId6"/>
    <p:sldId id="445" r:id="rId7"/>
    <p:sldId id="446" r:id="rId8"/>
    <p:sldId id="454" r:id="rId9"/>
    <p:sldId id="447" r:id="rId10"/>
    <p:sldId id="452" r:id="rId11"/>
    <p:sldId id="448" r:id="rId12"/>
    <p:sldId id="450" r:id="rId13"/>
    <p:sldId id="451" r:id="rId14"/>
    <p:sldId id="455" r:id="rId15"/>
    <p:sldId id="453" r:id="rId16"/>
    <p:sldId id="456" r:id="rId17"/>
    <p:sldId id="260" r:id="rId1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Click to move the slide</a:t>
            </a: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Click to edit the notes format</a:t>
            </a:r>
          </a:p>
        </p:txBody>
      </p:sp>
      <p:sp>
        <p:nvSpPr>
          <p:cNvPr id="37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&lt;header&gt;</a:t>
            </a:r>
          </a:p>
        </p:txBody>
      </p:sp>
      <p:sp>
        <p:nvSpPr>
          <p:cNvPr id="38" name="PlaceHolder 4"/>
          <p:cNvSpPr>
            <a:spLocks noGrp="1"/>
          </p:cNvSpPr>
          <p:nvPr>
            <p:ph type="dt" idx="23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39" name="PlaceHolder 5"/>
          <p:cNvSpPr>
            <a:spLocks noGrp="1"/>
          </p:cNvSpPr>
          <p:nvPr>
            <p:ph type="ftr" idx="2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40" name="PlaceHolder 6"/>
          <p:cNvSpPr>
            <a:spLocks noGrp="1"/>
          </p:cNvSpPr>
          <p:nvPr>
            <p:ph type="sldNum" idx="2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800505F6-A98A-4468-AA89-89BA0EE43742}" type="slidenum"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2050"/>
          </a:xfrm>
          <a:prstGeom prst="rect">
            <a:avLst/>
          </a:prstGeom>
          <a:ln w="0">
            <a:noFill/>
          </a:ln>
        </p:spPr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79680" y="4689360"/>
            <a:ext cx="5437440" cy="44420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sldNum" idx="26"/>
          </p:nvPr>
        </p:nvSpPr>
        <p:spPr>
          <a:xfrm>
            <a:off x="3850560" y="9377280"/>
            <a:ext cx="2944800" cy="492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7430928A-1CC6-40B7-90F3-3C29DB33CD1E}" type="slidenum">
              <a:rPr lang="fr-FR" sz="1200" b="0" strike="noStrike" spc="-1">
                <a:solidFill>
                  <a:schemeClr val="dk1"/>
                </a:solidFill>
                <a:latin typeface="+mn-lt"/>
                <a:ea typeface="+mn-ea"/>
              </a:rPr>
              <a:t>1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25"/>
          </p:nvPr>
        </p:nvSpPr>
        <p:spPr/>
        <p:txBody>
          <a:bodyPr/>
          <a:lstStyle/>
          <a:p>
            <a:pPr indent="0" algn="r">
              <a:buNone/>
            </a:pPr>
            <a:fld id="{800505F6-A98A-4468-AA89-89BA0EE43742}" type="slidenum">
              <a:rPr lang="en-US" sz="1400" b="0" strike="noStrike" spc="-1" smtClean="0">
                <a:solidFill>
                  <a:srgbClr val="000000"/>
                </a:solidFill>
                <a:latin typeface="Times New Roman"/>
              </a:rPr>
              <a:t>14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2248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1B777BF-25AF-4B16-949B-BF637FAE759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 dirty="0"/>
              <a:t>Andreas Herty                 29.03.2019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6370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BCBEF2D4-B4FE-4CDA-A25D-3CDF89AABE53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1D33C0B9-6967-4344-87BB-404216F8173B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11" descr="HLU-logoN-title.png"/>
          <p:cNvPicPr/>
          <p:nvPr/>
        </p:nvPicPr>
        <p:blipFill>
          <a:blip r:embed="rId5"/>
          <a:stretch/>
        </p:blipFill>
        <p:spPr>
          <a:xfrm>
            <a:off x="1828800" y="673560"/>
            <a:ext cx="5046480" cy="1533600"/>
          </a:xfrm>
          <a:prstGeom prst="rect">
            <a:avLst/>
          </a:prstGeom>
          <a:ln w="0">
            <a:noFill/>
          </a:ln>
        </p:spPr>
      </p:pic>
      <p:sp>
        <p:nvSpPr>
          <p:cNvPr id="6" name="PlaceHolder 1"/>
          <p:cNvSpPr>
            <a:spLocks noGrp="1"/>
          </p:cNvSpPr>
          <p:nvPr>
            <p:ph type="ftr" idx="1"/>
          </p:nvPr>
        </p:nvSpPr>
        <p:spPr>
          <a:xfrm>
            <a:off x="1320840" y="6356520"/>
            <a:ext cx="8919360" cy="35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accent1"/>
                </a:solidFill>
                <a:latin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accent1"/>
                </a:solidFill>
                <a:latin typeface="Arial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ldNum" idx="2"/>
          </p:nvPr>
        </p:nvSpPr>
        <p:spPr>
          <a:xfrm>
            <a:off x="11582280" y="6356520"/>
            <a:ext cx="479160" cy="359280"/>
          </a:xfrm>
          <a:prstGeom prst="rect">
            <a:avLst/>
          </a:prstGeom>
          <a:noFill/>
          <a:ln w="0">
            <a:solidFill>
              <a:srgbClr val="2BABAD"/>
            </a:solidFill>
          </a:ln>
        </p:spPr>
        <p:txBody>
          <a:bodyPr lIns="0" tIns="0" rIns="0" bIns="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accent1"/>
                </a:solidFill>
                <a:latin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38C7C827-B5C0-480B-B15F-E6C0DCBEABFA}" type="slidenum">
              <a:rPr lang="fr-FR" sz="1200" b="0" strike="noStrike" spc="-1">
                <a:solidFill>
                  <a:schemeClr val="accent1"/>
                </a:solid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chemeClr val="dk1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chemeClr val="dk1"/>
                </a:solidFill>
                <a:latin typeface="Arial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16120" y="180000"/>
            <a:ext cx="105591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400" b="0" strike="noStrike" spc="-1">
                <a:solidFill>
                  <a:schemeClr val="dk1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816120" y="1371600"/>
            <a:ext cx="10559160" cy="4753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Seventh Outline Level</a:t>
            </a:r>
          </a:p>
        </p:txBody>
      </p:sp>
      <p:sp>
        <p:nvSpPr>
          <p:cNvPr id="7" name="PlaceHolder 3"/>
          <p:cNvSpPr>
            <a:spLocks noGrp="1"/>
          </p:cNvSpPr>
          <p:nvPr>
            <p:ph type="ftr" idx="3"/>
          </p:nvPr>
        </p:nvSpPr>
        <p:spPr>
          <a:xfrm>
            <a:off x="2540160" y="6356520"/>
            <a:ext cx="8835120" cy="35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accent1"/>
                </a:solidFill>
                <a:latin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accent1"/>
                </a:solidFill>
                <a:latin typeface="Arial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sldNum" idx="4"/>
          </p:nvPr>
        </p:nvSpPr>
        <p:spPr>
          <a:xfrm>
            <a:off x="11582280" y="6356520"/>
            <a:ext cx="479160" cy="35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accent1"/>
                </a:solidFill>
                <a:latin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5F8E4690-3DB0-47CF-B03A-5F8E339A19D0}" type="slidenum">
              <a:rPr lang="fr-FR" sz="1200" b="0" strike="noStrike" spc="-1">
                <a:solidFill>
                  <a:schemeClr val="accent1"/>
                </a:solid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PlaceHolder 5"/>
          <p:cNvSpPr>
            <a:spLocks noGrp="1"/>
          </p:cNvSpPr>
          <p:nvPr>
            <p:ph type="dt" idx="5"/>
          </p:nvPr>
        </p:nvSpPr>
        <p:spPr>
          <a:xfrm>
            <a:off x="3060360" y="6453360"/>
            <a:ext cx="1827360" cy="267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7"/>
          <p:cNvPicPr/>
          <p:nvPr/>
        </p:nvPicPr>
        <p:blipFill>
          <a:blip r:embed="rId4"/>
          <a:stretch/>
        </p:blipFill>
        <p:spPr>
          <a:xfrm>
            <a:off x="1735920" y="6210720"/>
            <a:ext cx="680400" cy="532800"/>
          </a:xfrm>
          <a:prstGeom prst="rect">
            <a:avLst/>
          </a:prstGeom>
          <a:ln w="0">
            <a:noFill/>
          </a:ln>
        </p:spPr>
      </p:pic>
      <p:sp>
        <p:nvSpPr>
          <p:cNvPr id="30" name="PlaceHolder 1"/>
          <p:cNvSpPr>
            <a:spLocks noGrp="1"/>
          </p:cNvSpPr>
          <p:nvPr>
            <p:ph type="ftr" idx="20"/>
          </p:nvPr>
        </p:nvSpPr>
        <p:spPr>
          <a:xfrm>
            <a:off x="2641680" y="6356520"/>
            <a:ext cx="8733600" cy="35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accent1"/>
                </a:solidFill>
                <a:latin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200" b="0" strike="noStrike" spc="-1">
                <a:solidFill>
                  <a:schemeClr val="accent1"/>
                </a:solidFill>
                <a:latin typeface="Arial"/>
              </a:rPr>
              <a:t>&lt;footer&gt;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sldNum" idx="21"/>
          </p:nvPr>
        </p:nvSpPr>
        <p:spPr>
          <a:xfrm>
            <a:off x="11582280" y="6356520"/>
            <a:ext cx="479160" cy="35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accent1"/>
                </a:solidFill>
                <a:latin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B1F6FE53-F1B1-4A16-B870-ED57DF0A0A55}" type="slidenum">
              <a:rPr lang="en-US" sz="1200" b="0" strike="noStrike" spc="-1">
                <a:solidFill>
                  <a:schemeClr val="accent1"/>
                </a:solid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dt" idx="22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tIns="-45000" rIns="90000" bIns="-45000" anchor="t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3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chemeClr val="dk1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chemeClr val="dk1"/>
                </a:solidFill>
                <a:latin typeface="Arial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ndico.cern.ch/event/1310984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indico.cern.ch/event/1310984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dico.cern.ch/event/1310984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indico.cern.ch/event/1310984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edms.cern.ch/ui/#!master/navigator/document?P:1130229435:100966634:subDocs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indico.cern.ch/event/1310984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ndico.cern.ch/event/1310984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ubTitle"/>
          </p:nvPr>
        </p:nvSpPr>
        <p:spPr>
          <a:xfrm>
            <a:off x="1855800" y="4005000"/>
            <a:ext cx="9064080" cy="230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28600" indent="-228600" defTabSz="457200">
              <a:lnSpc>
                <a:spcPct val="100000"/>
              </a:lnSpc>
              <a:spcBef>
                <a:spcPts val="561"/>
              </a:spcBef>
              <a:buClr>
                <a:srgbClr val="40404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800" b="0" strike="noStrike" spc="-1" dirty="0">
                <a:solidFill>
                  <a:schemeClr val="dk1">
                    <a:lumMod val="75000"/>
                    <a:lumOff val="25000"/>
                  </a:schemeClr>
                </a:solidFill>
                <a:latin typeface="Arial"/>
              </a:rPr>
              <a:t>R. Fernandez Bautista</a:t>
            </a:r>
            <a:endParaRPr lang="en-US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indent="-228600" defTabSz="457200">
              <a:lnSpc>
                <a:spcPct val="100000"/>
              </a:lnSpc>
              <a:spcBef>
                <a:spcPts val="561"/>
              </a:spcBef>
              <a:buClr>
                <a:srgbClr val="404040"/>
              </a:buClr>
              <a:buFont typeface="Arial"/>
              <a:buChar char="•"/>
              <a:tabLst>
                <a:tab pos="0" algn="l"/>
              </a:tabLst>
            </a:pPr>
            <a:r>
              <a:rPr lang="pl-PL" sz="2800" b="0" strike="noStrike" spc="-1" dirty="0">
                <a:solidFill>
                  <a:schemeClr val="dk1">
                    <a:lumMod val="75000"/>
                    <a:lumOff val="25000"/>
                  </a:schemeClr>
                </a:solidFill>
                <a:latin typeface="Arial"/>
              </a:rPr>
              <a:t>202</a:t>
            </a:r>
            <a:r>
              <a:rPr lang="en-US" sz="2800" b="0" strike="noStrike" spc="-1" dirty="0">
                <a:solidFill>
                  <a:schemeClr val="dk1">
                    <a:lumMod val="75000"/>
                    <a:lumOff val="25000"/>
                  </a:schemeClr>
                </a:solidFill>
                <a:latin typeface="Arial"/>
              </a:rPr>
              <a:t>5.08.28</a:t>
            </a:r>
            <a:endParaRPr lang="en-US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title"/>
          </p:nvPr>
        </p:nvSpPr>
        <p:spPr>
          <a:xfrm>
            <a:off x="1839240" y="2528280"/>
            <a:ext cx="9216360" cy="1223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3600" b="1" strike="noStrike" spc="-1" dirty="0">
                <a:solidFill>
                  <a:schemeClr val="accent5"/>
                </a:solidFill>
                <a:latin typeface="Arial"/>
              </a:rPr>
              <a:t>FRAS – Protection Layers: </a:t>
            </a:r>
            <a:br>
              <a:rPr lang="en-GB" sz="3600" b="1" strike="noStrike" spc="-1" dirty="0">
                <a:solidFill>
                  <a:schemeClr val="accent5"/>
                </a:solidFill>
                <a:latin typeface="Arial"/>
              </a:rPr>
            </a:br>
            <a:r>
              <a:rPr lang="en-GB" sz="3600" b="1" strike="noStrike" spc="-1" dirty="0">
                <a:solidFill>
                  <a:schemeClr val="accent5"/>
                </a:solidFill>
                <a:latin typeface="Arial"/>
              </a:rPr>
              <a:t>Relay implementation</a:t>
            </a:r>
            <a:endParaRPr lang="en-US" sz="3600" b="0" strike="noStrike" spc="-1" dirty="0">
              <a:solidFill>
                <a:schemeClr val="dk1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F71153-3A70-450F-5904-2B5DADE63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2">
            <a:extLst>
              <a:ext uri="{FF2B5EF4-FFF2-40B4-BE49-F238E27FC236}">
                <a16:creationId xmlns:a16="http://schemas.microsoft.com/office/drawing/2014/main" id="{3F91D986-8071-7EA8-2362-FBEB7D6FA296}"/>
              </a:ext>
            </a:extLst>
          </p:cNvPr>
          <p:cNvSpPr txBox="1">
            <a:spLocks/>
          </p:cNvSpPr>
          <p:nvPr/>
        </p:nvSpPr>
        <p:spPr>
          <a:xfrm>
            <a:off x="816120" y="180000"/>
            <a:ext cx="105591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2800" b="1" spc="-1" dirty="0">
                <a:solidFill>
                  <a:schemeClr val="lt2"/>
                </a:solidFill>
              </a:rPr>
              <a:t>Implementation status and analysis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CC0E2D-9F4A-26BB-B82C-18F8E9EF6D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21" y="1461898"/>
            <a:ext cx="11670631" cy="393420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96D5DA2-B6AE-6A3A-C476-1F038541BEA7}"/>
              </a:ext>
            </a:extLst>
          </p:cNvPr>
          <p:cNvCxnSpPr>
            <a:cxnSpLocks/>
          </p:cNvCxnSpPr>
          <p:nvPr/>
        </p:nvCxnSpPr>
        <p:spPr>
          <a:xfrm flipV="1">
            <a:off x="5498432" y="3513221"/>
            <a:ext cx="757989" cy="2382253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4D94745-51E6-ED07-5A93-579D3A51908A}"/>
              </a:ext>
            </a:extLst>
          </p:cNvPr>
          <p:cNvSpPr txBox="1"/>
          <p:nvPr/>
        </p:nvSpPr>
        <p:spPr>
          <a:xfrm>
            <a:off x="3777916" y="5895474"/>
            <a:ext cx="3212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Relay = Single point of failure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C7703F0-EAC5-75E1-0C9F-55CB9D93E026}"/>
              </a:ext>
            </a:extLst>
          </p:cNvPr>
          <p:cNvCxnSpPr>
            <a:cxnSpLocks/>
          </p:cNvCxnSpPr>
          <p:nvPr/>
        </p:nvCxnSpPr>
        <p:spPr>
          <a:xfrm flipV="1">
            <a:off x="7832558" y="1961147"/>
            <a:ext cx="818147" cy="4118993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079AB7D-3A83-5BC7-7833-301C5A5CE8A3}"/>
              </a:ext>
            </a:extLst>
          </p:cNvPr>
          <p:cNvSpPr txBox="1"/>
          <p:nvPr/>
        </p:nvSpPr>
        <p:spPr>
          <a:xfrm>
            <a:off x="6990348" y="608014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Driver= single point of failure </a:t>
            </a:r>
            <a:r>
              <a:rPr lang="en-US" b="1" dirty="0">
                <a:solidFill>
                  <a:srgbClr val="FF0000"/>
                </a:solidFill>
              </a:rPr>
              <a:t>(10x per bellow)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218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9FBDA-684E-0E95-EBE9-C67EFEA9C7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D448DCE-3BE2-8864-40D0-80838A7A0F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821" y="1213569"/>
            <a:ext cx="11566358" cy="4430862"/>
          </a:xfrm>
          <a:prstGeom prst="rect">
            <a:avLst/>
          </a:prstGeom>
        </p:spPr>
      </p:pic>
      <p:sp>
        <p:nvSpPr>
          <p:cNvPr id="2" name="PlaceHolder 2">
            <a:extLst>
              <a:ext uri="{FF2B5EF4-FFF2-40B4-BE49-F238E27FC236}">
                <a16:creationId xmlns:a16="http://schemas.microsoft.com/office/drawing/2014/main" id="{1EC26BBD-3CA5-8646-20D8-B237D434109D}"/>
              </a:ext>
            </a:extLst>
          </p:cNvPr>
          <p:cNvSpPr txBox="1">
            <a:spLocks/>
          </p:cNvSpPr>
          <p:nvPr/>
        </p:nvSpPr>
        <p:spPr>
          <a:xfrm>
            <a:off x="816120" y="180000"/>
            <a:ext cx="105591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2800" b="1" spc="-1" dirty="0">
                <a:solidFill>
                  <a:schemeClr val="lt2"/>
                </a:solidFill>
              </a:rPr>
              <a:t>Implementation status and analysis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4496050-84E5-57AB-2A86-835B3F0FFE33}"/>
              </a:ext>
            </a:extLst>
          </p:cNvPr>
          <p:cNvCxnSpPr>
            <a:cxnSpLocks/>
          </p:cNvCxnSpPr>
          <p:nvPr/>
        </p:nvCxnSpPr>
        <p:spPr>
          <a:xfrm flipV="1">
            <a:off x="5498432" y="3513221"/>
            <a:ext cx="757989" cy="2382253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D81859F-C965-E9AD-10F2-3D97AEFE0E7B}"/>
              </a:ext>
            </a:extLst>
          </p:cNvPr>
          <p:cNvSpPr txBox="1"/>
          <p:nvPr/>
        </p:nvSpPr>
        <p:spPr>
          <a:xfrm>
            <a:off x="3777916" y="5895474"/>
            <a:ext cx="3212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Change to </a:t>
            </a:r>
            <a:r>
              <a:rPr lang="en-US" b="1" u="sng" dirty="0"/>
              <a:t>safety relay</a:t>
            </a:r>
          </a:p>
          <a:p>
            <a:pPr algn="ctr"/>
            <a:r>
              <a:rPr lang="en-US" dirty="0"/>
              <a:t>(SIL 2 or better)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A1C22DE-59F7-A6C5-A1A7-258138C15C6D}"/>
              </a:ext>
            </a:extLst>
          </p:cNvPr>
          <p:cNvCxnSpPr>
            <a:cxnSpLocks/>
          </p:cNvCxnSpPr>
          <p:nvPr/>
        </p:nvCxnSpPr>
        <p:spPr>
          <a:xfrm flipV="1">
            <a:off x="7832558" y="2153653"/>
            <a:ext cx="1227221" cy="3926487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F8911C3-155E-20C5-B326-412DA139D237}"/>
              </a:ext>
            </a:extLst>
          </p:cNvPr>
          <p:cNvSpPr txBox="1"/>
          <p:nvPr/>
        </p:nvSpPr>
        <p:spPr>
          <a:xfrm>
            <a:off x="6990347" y="6080140"/>
            <a:ext cx="45951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Remove dependency on driver</a:t>
            </a:r>
          </a:p>
          <a:p>
            <a:r>
              <a:rPr lang="en-US" dirty="0"/>
              <a:t>(cut motor power with SIL 2 or better)</a:t>
            </a:r>
            <a:endParaRPr lang="en-GB" dirty="0"/>
          </a:p>
          <a:p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848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2B2366-D0DB-4212-F8EF-CD3D2CF0B8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2">
            <a:extLst>
              <a:ext uri="{FF2B5EF4-FFF2-40B4-BE49-F238E27FC236}">
                <a16:creationId xmlns:a16="http://schemas.microsoft.com/office/drawing/2014/main" id="{18F99938-D66B-DD31-F4CB-7351768E58B1}"/>
              </a:ext>
            </a:extLst>
          </p:cNvPr>
          <p:cNvSpPr txBox="1">
            <a:spLocks/>
          </p:cNvSpPr>
          <p:nvPr/>
        </p:nvSpPr>
        <p:spPr>
          <a:xfrm>
            <a:off x="816120" y="180000"/>
            <a:ext cx="105591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2800" b="1" spc="-1" dirty="0">
                <a:solidFill>
                  <a:schemeClr val="lt2"/>
                </a:solidFill>
              </a:rPr>
              <a:t>Motor power cut off possibilities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45B3B02-1535-2D39-A42F-470EA88DB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37" y="1897130"/>
            <a:ext cx="5689693" cy="1850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F998189-2B5E-3740-CC76-4117C8CD9958}"/>
              </a:ext>
            </a:extLst>
          </p:cNvPr>
          <p:cNvSpPr txBox="1"/>
          <p:nvPr/>
        </p:nvSpPr>
        <p:spPr>
          <a:xfrm>
            <a:off x="3957025" y="5878104"/>
            <a:ext cx="4745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 either case, </a:t>
            </a:r>
            <a:r>
              <a:rPr lang="en-US" b="1" dirty="0">
                <a:solidFill>
                  <a:srgbClr val="FF0000"/>
                </a:solidFill>
              </a:rPr>
              <a:t>safety</a:t>
            </a:r>
            <a:r>
              <a:rPr lang="en-US" b="1" dirty="0"/>
              <a:t> </a:t>
            </a:r>
            <a:r>
              <a:rPr lang="en-US" b="1" dirty="0">
                <a:solidFill>
                  <a:srgbClr val="FF0000"/>
                </a:solidFill>
              </a:rPr>
              <a:t>relay</a:t>
            </a:r>
            <a:r>
              <a:rPr lang="en-US" b="1" dirty="0"/>
              <a:t> rated </a:t>
            </a:r>
            <a:r>
              <a:rPr lang="en-US" b="1" dirty="0">
                <a:solidFill>
                  <a:srgbClr val="FF0000"/>
                </a:solidFill>
              </a:rPr>
              <a:t>SIL 2</a:t>
            </a:r>
            <a:r>
              <a:rPr lang="en-US" b="1" dirty="0"/>
              <a:t> rating or greater should be used</a:t>
            </a:r>
            <a:endParaRPr lang="en-GB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19AFF3-67DA-AACB-AEEA-EED8579BE65B}"/>
              </a:ext>
            </a:extLst>
          </p:cNvPr>
          <p:cNvSpPr txBox="1"/>
          <p:nvPr/>
        </p:nvSpPr>
        <p:spPr>
          <a:xfrm>
            <a:off x="560090" y="1410784"/>
            <a:ext cx="5101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Opt. 1: Cut lines between motor and driver (preferred) </a:t>
            </a:r>
            <a:endParaRPr lang="en-GB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1B212F-6F91-5038-20A4-9A4EA46F2F17}"/>
              </a:ext>
            </a:extLst>
          </p:cNvPr>
          <p:cNvSpPr txBox="1"/>
          <p:nvPr/>
        </p:nvSpPr>
        <p:spPr>
          <a:xfrm>
            <a:off x="6530523" y="1364172"/>
            <a:ext cx="5515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Opt. 2: Cut power to driver (quicker solution for IT String)</a:t>
            </a:r>
            <a:endParaRPr lang="en-GB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79C503-C24E-CA83-6824-6ADF5A5AE9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7149" y="1944901"/>
            <a:ext cx="4395493" cy="2544982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C9AB28C-5A38-960A-8448-DC7989423FF5}"/>
              </a:ext>
            </a:extLst>
          </p:cNvPr>
          <p:cNvCxnSpPr>
            <a:cxnSpLocks/>
          </p:cNvCxnSpPr>
          <p:nvPr/>
        </p:nvCxnSpPr>
        <p:spPr>
          <a:xfrm flipH="1">
            <a:off x="7832558" y="1780116"/>
            <a:ext cx="493295" cy="46430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3956DC4-1EBB-D1F9-C521-AB3E14DE29E9}"/>
              </a:ext>
            </a:extLst>
          </p:cNvPr>
          <p:cNvSpPr txBox="1"/>
          <p:nvPr/>
        </p:nvSpPr>
        <p:spPr>
          <a:xfrm>
            <a:off x="5823284" y="4489883"/>
            <a:ext cx="6063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Residual energy </a:t>
            </a:r>
            <a:r>
              <a:rPr lang="en-US" dirty="0"/>
              <a:t>in driver capacitors may still allow motor rotation a short amount after power off, but expected to be less than 1 second to fully discharge (movement of 20um)</a:t>
            </a:r>
            <a:endParaRPr lang="en-GB" dirty="0"/>
          </a:p>
        </p:txBody>
      </p:sp>
      <p:pic>
        <p:nvPicPr>
          <p:cNvPr id="16" name="Graphic 15" descr="Warning with solid fill">
            <a:extLst>
              <a:ext uri="{FF2B5EF4-FFF2-40B4-BE49-F238E27FC236}">
                <a16:creationId xmlns:a16="http://schemas.microsoft.com/office/drawing/2014/main" id="{225F0BFE-2372-ECAC-A895-AAEA9D9159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49514" y="4548490"/>
            <a:ext cx="782052" cy="782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849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27F582-B428-C977-42CF-4228FE5ECE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2">
            <a:extLst>
              <a:ext uri="{FF2B5EF4-FFF2-40B4-BE49-F238E27FC236}">
                <a16:creationId xmlns:a16="http://schemas.microsoft.com/office/drawing/2014/main" id="{6E769A6F-A9B2-64DF-4A10-F242513FF299}"/>
              </a:ext>
            </a:extLst>
          </p:cNvPr>
          <p:cNvSpPr txBox="1">
            <a:spLocks/>
          </p:cNvSpPr>
          <p:nvPr/>
        </p:nvSpPr>
        <p:spPr>
          <a:xfrm>
            <a:off x="816120" y="180000"/>
            <a:ext cx="105591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2800" b="1" spc="-1" dirty="0">
                <a:solidFill>
                  <a:schemeClr val="lt2"/>
                </a:solidFill>
              </a:rPr>
              <a:t>Changes summary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02FFFC2-F5B1-A280-526C-595AE7F5F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20" y="899280"/>
            <a:ext cx="11247360" cy="4916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phic 3" descr="Warning with solid fill">
            <a:extLst>
              <a:ext uri="{FF2B5EF4-FFF2-40B4-BE49-F238E27FC236}">
                <a16:creationId xmlns:a16="http://schemas.microsoft.com/office/drawing/2014/main" id="{E049314B-D0EE-3267-31DC-26F554D22E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58527" y="4446477"/>
            <a:ext cx="782052" cy="782052"/>
          </a:xfrm>
          <a:prstGeom prst="rect">
            <a:avLst/>
          </a:prstGeom>
        </p:spPr>
      </p:pic>
      <p:pic>
        <p:nvPicPr>
          <p:cNvPr id="5" name="Graphic 4" descr="Warning with solid fill">
            <a:extLst>
              <a:ext uri="{FF2B5EF4-FFF2-40B4-BE49-F238E27FC236}">
                <a16:creationId xmlns:a16="http://schemas.microsoft.com/office/drawing/2014/main" id="{A6B98940-570F-5EA2-1BB3-B461DDF3CD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17443" y="2646948"/>
            <a:ext cx="782052" cy="7820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0CEFBC-BD43-6715-F710-54130F35D04D}"/>
              </a:ext>
            </a:extLst>
          </p:cNvPr>
          <p:cNvSpPr txBox="1"/>
          <p:nvPr/>
        </p:nvSpPr>
        <p:spPr>
          <a:xfrm>
            <a:off x="10527633" y="3357594"/>
            <a:ext cx="1664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RB = Safety relay</a:t>
            </a:r>
          </a:p>
          <a:p>
            <a:pPr algn="ctr"/>
            <a:r>
              <a:rPr lang="en-US" sz="1400" b="1" dirty="0"/>
              <a:t>SIL2 or better</a:t>
            </a:r>
            <a:endParaRPr lang="en-GB" sz="14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FCFCD4-93C9-2392-2F59-91233C7C13E9}"/>
              </a:ext>
            </a:extLst>
          </p:cNvPr>
          <p:cNvSpPr txBox="1"/>
          <p:nvPr/>
        </p:nvSpPr>
        <p:spPr>
          <a:xfrm>
            <a:off x="6623385" y="5099244"/>
            <a:ext cx="1652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RA = Safety relay</a:t>
            </a:r>
          </a:p>
          <a:p>
            <a:pPr algn="ctr"/>
            <a:r>
              <a:rPr lang="en-US" sz="1400" b="1" dirty="0"/>
              <a:t>SIL2 or better</a:t>
            </a:r>
            <a:endParaRPr lang="en-GB" sz="1400" b="1" dirty="0"/>
          </a:p>
        </p:txBody>
      </p:sp>
      <p:pic>
        <p:nvPicPr>
          <p:cNvPr id="9" name="Graphic 8" descr="Warning with solid fill">
            <a:extLst>
              <a:ext uri="{FF2B5EF4-FFF2-40B4-BE49-F238E27FC236}">
                <a16:creationId xmlns:a16="http://schemas.microsoft.com/office/drawing/2014/main" id="{21EF557B-09A1-B4A6-C6C7-C9095CAC95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45228" y="3128570"/>
            <a:ext cx="782052" cy="7820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242C3A4-635A-8F72-428C-00341EE49B18}"/>
              </a:ext>
            </a:extLst>
          </p:cNvPr>
          <p:cNvSpPr txBox="1"/>
          <p:nvPr/>
        </p:nvSpPr>
        <p:spPr>
          <a:xfrm>
            <a:off x="3010085" y="3866284"/>
            <a:ext cx="16523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Cut power to motors /drivers</a:t>
            </a:r>
          </a:p>
          <a:p>
            <a:pPr algn="ctr"/>
            <a:r>
              <a:rPr lang="en-US" sz="1400" b="1" dirty="0"/>
              <a:t>(SIL2 or better) </a:t>
            </a:r>
            <a:endParaRPr lang="en-GB" sz="1400" b="1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62511BE-F386-CB64-50F0-C6E1D8D4FF33}"/>
              </a:ext>
            </a:extLst>
          </p:cNvPr>
          <p:cNvCxnSpPr>
            <a:cxnSpLocks/>
            <a:stCxn id="21" idx="4"/>
          </p:cNvCxnSpPr>
          <p:nvPr/>
        </p:nvCxnSpPr>
        <p:spPr>
          <a:xfrm flipH="1" flipV="1">
            <a:off x="6496050" y="2413000"/>
            <a:ext cx="361" cy="2217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2BE5266-E58B-C5EE-EB6D-E37A0456CB85}"/>
              </a:ext>
            </a:extLst>
          </p:cNvPr>
          <p:cNvCxnSpPr>
            <a:cxnSpLocks/>
          </p:cNvCxnSpPr>
          <p:nvPr/>
        </p:nvCxnSpPr>
        <p:spPr>
          <a:xfrm flipV="1">
            <a:off x="6496050" y="2041728"/>
            <a:ext cx="0" cy="2466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20FFC23D-5B5A-67A8-88BE-19B3D63C5974}"/>
              </a:ext>
            </a:extLst>
          </p:cNvPr>
          <p:cNvSpPr/>
          <p:nvPr/>
        </p:nvSpPr>
        <p:spPr>
          <a:xfrm>
            <a:off x="6464160" y="2009978"/>
            <a:ext cx="63666" cy="635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A218601-0E2A-062B-08C1-9FA4FCCABD7A}"/>
              </a:ext>
            </a:extLst>
          </p:cNvPr>
          <p:cNvSpPr/>
          <p:nvPr/>
        </p:nvSpPr>
        <p:spPr>
          <a:xfrm>
            <a:off x="6464578" y="2571278"/>
            <a:ext cx="63666" cy="635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C195D3F9-FE03-A1E9-A109-F490AEC55529}"/>
              </a:ext>
            </a:extLst>
          </p:cNvPr>
          <p:cNvSpPr/>
          <p:nvPr/>
        </p:nvSpPr>
        <p:spPr>
          <a:xfrm>
            <a:off x="6445193" y="2288376"/>
            <a:ext cx="101600" cy="124624"/>
          </a:xfrm>
          <a:prstGeom prst="arc">
            <a:avLst>
              <a:gd name="adj1" fmla="val 16200000"/>
              <a:gd name="adj2" fmla="val 5192511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5585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6215D-75F6-D771-B574-5AC958C807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2">
            <a:extLst>
              <a:ext uri="{FF2B5EF4-FFF2-40B4-BE49-F238E27FC236}">
                <a16:creationId xmlns:a16="http://schemas.microsoft.com/office/drawing/2014/main" id="{C283B1CB-6E87-5373-6211-542ACB239A31}"/>
              </a:ext>
            </a:extLst>
          </p:cNvPr>
          <p:cNvSpPr txBox="1">
            <a:spLocks/>
          </p:cNvSpPr>
          <p:nvPr/>
        </p:nvSpPr>
        <p:spPr>
          <a:xfrm>
            <a:off x="816120" y="180000"/>
            <a:ext cx="105591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2800" b="1" spc="-1" dirty="0">
                <a:solidFill>
                  <a:schemeClr val="lt2"/>
                </a:solidFill>
              </a:rPr>
              <a:t>Other topics (Motors + Resolvers)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D688CB-D578-6A1C-2447-4C19B46FD3B6}"/>
              </a:ext>
            </a:extLst>
          </p:cNvPr>
          <p:cNvSpPr txBox="1"/>
          <p:nvPr/>
        </p:nvSpPr>
        <p:spPr>
          <a:xfrm>
            <a:off x="1033272" y="1499616"/>
            <a:ext cx="8823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/>
              <a:t>Resolve the stability issue with resolver readings.</a:t>
            </a:r>
          </a:p>
          <a:p>
            <a:pPr marL="342900" indent="-342900">
              <a:buAutoNum type="arabicPeriod"/>
            </a:pPr>
            <a:r>
              <a:rPr lang="en-GB" dirty="0"/>
              <a:t>Update the FESA motor classes to reflect the new wiring conventions.</a:t>
            </a:r>
          </a:p>
          <a:p>
            <a:pPr marL="342900" indent="-342900">
              <a:buAutoNum type="arabicPeriod"/>
            </a:pPr>
            <a:r>
              <a:rPr lang="en-GB" dirty="0"/>
              <a:t>Make the motor test bench compatible with the update to the new wiring conventions.</a:t>
            </a:r>
          </a:p>
        </p:txBody>
      </p:sp>
    </p:spTree>
    <p:extLst>
      <p:ext uri="{BB962C8B-B14F-4D97-AF65-F5344CB8AC3E}">
        <p14:creationId xmlns:p14="http://schemas.microsoft.com/office/powerpoint/2010/main" val="2634508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95520" y="2781000"/>
            <a:ext cx="105591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pl-PL" sz="2800" b="1" strike="noStrike" spc="-1">
                <a:solidFill>
                  <a:schemeClr val="lt2"/>
                </a:solidFill>
                <a:latin typeface="Arial"/>
              </a:rPr>
              <a:t>Thank you!</a:t>
            </a:r>
            <a:endParaRPr lang="en-US" sz="2800" b="0" strike="noStrike" spc="-1">
              <a:solidFill>
                <a:schemeClr val="dk1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1FC6A8-FCE7-EAE2-5E8D-76E9DF7F0E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2">
            <a:extLst>
              <a:ext uri="{FF2B5EF4-FFF2-40B4-BE49-F238E27FC236}">
                <a16:creationId xmlns:a16="http://schemas.microsoft.com/office/drawing/2014/main" id="{FC1952E5-E846-92EF-070F-DA76CBD0C4C5}"/>
              </a:ext>
            </a:extLst>
          </p:cNvPr>
          <p:cNvSpPr txBox="1">
            <a:spLocks/>
          </p:cNvSpPr>
          <p:nvPr/>
        </p:nvSpPr>
        <p:spPr>
          <a:xfrm>
            <a:off x="816120" y="180000"/>
            <a:ext cx="105591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2800" b="1" spc="-1" dirty="0">
                <a:solidFill>
                  <a:schemeClr val="lt2"/>
                </a:solidFill>
                <a:latin typeface="Arial"/>
              </a:rPr>
              <a:t>FRAS Safety Layers - Motivation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64949D-6D5D-88E3-6482-2F13050CB461}"/>
              </a:ext>
            </a:extLst>
          </p:cNvPr>
          <p:cNvSpPr txBox="1"/>
          <p:nvPr/>
        </p:nvSpPr>
        <p:spPr>
          <a:xfrm>
            <a:off x="6364706" y="6054685"/>
            <a:ext cx="535575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Reference:</a:t>
            </a:r>
          </a:p>
          <a:p>
            <a:r>
              <a:rPr lang="en-GB" sz="1400" dirty="0"/>
              <a:t>HL-LHC FRAS interfaces meeting, Thursday 9 Nov 2023,</a:t>
            </a:r>
          </a:p>
          <a:p>
            <a:r>
              <a:rPr lang="en-GB" sz="1400" dirty="0">
                <a:hlinkClick r:id="rId2"/>
              </a:rPr>
              <a:t>https://indico.cern.ch/event/1310984/</a:t>
            </a:r>
            <a:r>
              <a:rPr lang="en-GB" sz="1400" dirty="0"/>
              <a:t>  - Safety Strategy, slide 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469389-321B-00AC-6020-D2F58D9B6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1686" y="899280"/>
            <a:ext cx="8857929" cy="495135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06987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E599F-C7F6-9EA5-BF8B-D42BFF8A8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2">
            <a:extLst>
              <a:ext uri="{FF2B5EF4-FFF2-40B4-BE49-F238E27FC236}">
                <a16:creationId xmlns:a16="http://schemas.microsoft.com/office/drawing/2014/main" id="{4DFC45F9-03D3-1F6E-4989-9841F01497CD}"/>
              </a:ext>
            </a:extLst>
          </p:cNvPr>
          <p:cNvSpPr txBox="1">
            <a:spLocks/>
          </p:cNvSpPr>
          <p:nvPr/>
        </p:nvSpPr>
        <p:spPr>
          <a:xfrm>
            <a:off x="816120" y="180000"/>
            <a:ext cx="105591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2800" b="1" spc="-1" dirty="0">
                <a:solidFill>
                  <a:schemeClr val="lt2"/>
                </a:solidFill>
              </a:rPr>
              <a:t>FRAS Safety Layers - Motivation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649CBF-F779-7721-5CF8-A49C13C09C9F}"/>
              </a:ext>
            </a:extLst>
          </p:cNvPr>
          <p:cNvSpPr txBox="1"/>
          <p:nvPr/>
        </p:nvSpPr>
        <p:spPr>
          <a:xfrm>
            <a:off x="6282410" y="6045541"/>
            <a:ext cx="535575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Reference:</a:t>
            </a:r>
          </a:p>
          <a:p>
            <a:r>
              <a:rPr lang="en-GB" sz="1400" dirty="0"/>
              <a:t>HL-LHC FRAS interfaces meeting, Thursday 9 Nov 2023,</a:t>
            </a:r>
          </a:p>
          <a:p>
            <a:r>
              <a:rPr lang="en-GB" sz="1400" dirty="0">
                <a:hlinkClick r:id="rId2"/>
              </a:rPr>
              <a:t>https://indico.cern.ch/event/1310984/</a:t>
            </a:r>
            <a:r>
              <a:rPr lang="en-GB" sz="1400" dirty="0"/>
              <a:t>  - Safety Strategy, slide 12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A5811B-B4ED-E6DE-257F-D103ADE86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7943" y="1194569"/>
            <a:ext cx="8220457" cy="47642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0AA2D55-578B-4097-6E0C-4D20D000DBD2}"/>
              </a:ext>
            </a:extLst>
          </p:cNvPr>
          <p:cNvSpPr txBox="1"/>
          <p:nvPr/>
        </p:nvSpPr>
        <p:spPr>
          <a:xfrm>
            <a:off x="3758184" y="713232"/>
            <a:ext cx="504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Failure Modes and Effects Analysis (FMEA)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7037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4C9C6F-6E1D-49E2-ACEC-3E094E78EB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2">
            <a:extLst>
              <a:ext uri="{FF2B5EF4-FFF2-40B4-BE49-F238E27FC236}">
                <a16:creationId xmlns:a16="http://schemas.microsoft.com/office/drawing/2014/main" id="{5E8B7AF5-A1A4-5037-66D1-C7F59AE0304D}"/>
              </a:ext>
            </a:extLst>
          </p:cNvPr>
          <p:cNvSpPr txBox="1">
            <a:spLocks/>
          </p:cNvSpPr>
          <p:nvPr/>
        </p:nvSpPr>
        <p:spPr>
          <a:xfrm>
            <a:off x="816120" y="180000"/>
            <a:ext cx="105591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2800" b="1" spc="-1" dirty="0">
                <a:solidFill>
                  <a:schemeClr val="lt2"/>
                </a:solidFill>
              </a:rPr>
              <a:t>FRAS Safety Layers - Motivation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E1AB2A-3C10-609D-F7C1-E1861C7B9342}"/>
              </a:ext>
            </a:extLst>
          </p:cNvPr>
          <p:cNvSpPr txBox="1"/>
          <p:nvPr/>
        </p:nvSpPr>
        <p:spPr>
          <a:xfrm>
            <a:off x="6245834" y="6081764"/>
            <a:ext cx="535575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Reference:</a:t>
            </a:r>
          </a:p>
          <a:p>
            <a:r>
              <a:rPr lang="en-GB" sz="1400" dirty="0"/>
              <a:t>HL-LHC FRAS interfaces meeting, Thursday 9 Nov 2023,</a:t>
            </a:r>
          </a:p>
          <a:p>
            <a:r>
              <a:rPr lang="en-GB" sz="1400" dirty="0">
                <a:hlinkClick r:id="rId2"/>
              </a:rPr>
              <a:t>https://indico.cern.ch/event/1310984/</a:t>
            </a:r>
            <a:r>
              <a:rPr lang="en-GB" sz="1400" dirty="0"/>
              <a:t>  - Safety Strategy, slide 14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15F5D1-460D-C277-3AB0-40495DB781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076" y="1032207"/>
            <a:ext cx="9223248" cy="50999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FC36CD5-D907-EB84-CED1-7303ACC2E577}"/>
              </a:ext>
            </a:extLst>
          </p:cNvPr>
          <p:cNvSpPr txBox="1"/>
          <p:nvPr/>
        </p:nvSpPr>
        <p:spPr>
          <a:xfrm>
            <a:off x="3346704" y="713232"/>
            <a:ext cx="5458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Fault Tree Analysis (FTA)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983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C2C545-D116-7DF1-1427-3EF1BC313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2">
            <a:extLst>
              <a:ext uri="{FF2B5EF4-FFF2-40B4-BE49-F238E27FC236}">
                <a16:creationId xmlns:a16="http://schemas.microsoft.com/office/drawing/2014/main" id="{A9A08B2E-34F4-E328-B6BB-0EB59D233E6A}"/>
              </a:ext>
            </a:extLst>
          </p:cNvPr>
          <p:cNvSpPr txBox="1">
            <a:spLocks/>
          </p:cNvSpPr>
          <p:nvPr/>
        </p:nvSpPr>
        <p:spPr>
          <a:xfrm>
            <a:off x="816120" y="180000"/>
            <a:ext cx="105591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2800" b="1" spc="-1" dirty="0">
                <a:solidFill>
                  <a:schemeClr val="lt2"/>
                </a:solidFill>
              </a:rPr>
              <a:t>FRAS Safety Layers - Motivation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A75B9E-3F49-9F5C-162A-310EE75BF93A}"/>
              </a:ext>
            </a:extLst>
          </p:cNvPr>
          <p:cNvSpPr txBox="1"/>
          <p:nvPr/>
        </p:nvSpPr>
        <p:spPr>
          <a:xfrm>
            <a:off x="5843016" y="6081764"/>
            <a:ext cx="575857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Reference:</a:t>
            </a:r>
          </a:p>
          <a:p>
            <a:r>
              <a:rPr lang="en-GB" sz="1400" dirty="0"/>
              <a:t>HL-LHC FRAS interfaces meeting, Thursday 9 Nov 2023,</a:t>
            </a:r>
          </a:p>
          <a:p>
            <a:r>
              <a:rPr lang="en-GB" sz="1400" dirty="0">
                <a:hlinkClick r:id="rId2"/>
              </a:rPr>
              <a:t>https://indico.cern.ch/event/1310984/</a:t>
            </a:r>
            <a:r>
              <a:rPr lang="en-GB" sz="1400" dirty="0"/>
              <a:t>  - Safety Strategy, slides 14 + 18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390BD5-0E9A-EC71-EB00-614ABB94A1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533" y="1096685"/>
            <a:ext cx="9456737" cy="421926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E7AA740-F440-1FB9-4D8A-928AD12CA71A}"/>
                  </a:ext>
                </a:extLst>
              </p:cNvPr>
              <p:cNvSpPr txBox="1"/>
              <p:nvPr/>
            </p:nvSpPr>
            <p:spPr>
              <a:xfrm>
                <a:off x="224487" y="5279852"/>
                <a:ext cx="11486980" cy="584775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Considering the initial freq.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/>
                  <a:t>) between 1/Year and 1/10Year and an expected LHC delay between 1 month and 1 year, </a:t>
                </a:r>
              </a:p>
              <a:p>
                <a:pPr algn="ctr"/>
                <a:r>
                  <a:rPr lang="en-US" sz="1600" dirty="0"/>
                  <a:t>then the necessary </a:t>
                </a:r>
                <a:r>
                  <a:rPr lang="en-US" sz="1600" b="1" dirty="0"/>
                  <a:t>Risk Reduction Factor (RRF) is 100</a:t>
                </a:r>
                <a:endParaRPr lang="en-US" sz="16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E7AA740-F440-1FB9-4D8A-928AD12CA7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487" y="5279852"/>
                <a:ext cx="11486980" cy="584775"/>
              </a:xfrm>
              <a:prstGeom prst="rect">
                <a:avLst/>
              </a:prstGeom>
              <a:blipFill>
                <a:blip r:embed="rId4"/>
                <a:stretch>
                  <a:fillRect t="-2020" b="-10101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BF8501EA-F947-6E5A-0FD6-48D7342FAD1C}"/>
              </a:ext>
            </a:extLst>
          </p:cNvPr>
          <p:cNvSpPr txBox="1"/>
          <p:nvPr/>
        </p:nvSpPr>
        <p:spPr>
          <a:xfrm>
            <a:off x="9693823" y="1380843"/>
            <a:ext cx="25276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tx2"/>
                </a:solidFill>
              </a:rPr>
              <a:t>Machine protection</a:t>
            </a:r>
            <a:r>
              <a:rPr lang="en-GB" sz="1400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Based on experience of the MPE group at CERN – risk matrices for the LHC (</a:t>
            </a:r>
            <a:r>
              <a:rPr lang="en-GB" sz="1400" u="sng" dirty="0">
                <a:hlinkClick r:id="rId5"/>
              </a:rPr>
              <a:t>EDMS2647876</a:t>
            </a:r>
            <a:r>
              <a:rPr lang="en-GB" sz="14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716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339627-73DE-0597-84E6-D026157326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2">
            <a:extLst>
              <a:ext uri="{FF2B5EF4-FFF2-40B4-BE49-F238E27FC236}">
                <a16:creationId xmlns:a16="http://schemas.microsoft.com/office/drawing/2014/main" id="{A82EE3EC-8F61-B838-87B9-584F3133F29E}"/>
              </a:ext>
            </a:extLst>
          </p:cNvPr>
          <p:cNvSpPr txBox="1">
            <a:spLocks/>
          </p:cNvSpPr>
          <p:nvPr/>
        </p:nvSpPr>
        <p:spPr>
          <a:xfrm>
            <a:off x="816120" y="180000"/>
            <a:ext cx="105591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2800" b="1" spc="-1" dirty="0">
                <a:solidFill>
                  <a:schemeClr val="lt2"/>
                </a:solidFill>
              </a:rPr>
              <a:t>FRAS Safety Layers - Motivation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58654B-C13C-B9CA-510E-88F9B505E6F4}"/>
              </a:ext>
            </a:extLst>
          </p:cNvPr>
          <p:cNvSpPr txBox="1"/>
          <p:nvPr/>
        </p:nvSpPr>
        <p:spPr>
          <a:xfrm>
            <a:off x="5843016" y="6081764"/>
            <a:ext cx="575857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Reference:</a:t>
            </a:r>
          </a:p>
          <a:p>
            <a:r>
              <a:rPr lang="en-GB" sz="1400" dirty="0"/>
              <a:t>HL-LHC FRAS interfaces meeting, Thursday 9 Nov 2023,</a:t>
            </a:r>
          </a:p>
          <a:p>
            <a:r>
              <a:rPr lang="en-GB" sz="1400" dirty="0">
                <a:hlinkClick r:id="rId2"/>
              </a:rPr>
              <a:t>https://indico.cern.ch/event/1310984/</a:t>
            </a:r>
            <a:r>
              <a:rPr lang="en-GB" sz="1400" dirty="0"/>
              <a:t>  - Safety Strategy, slides 20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DE4952-F181-35A9-814D-7FD1EE957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6339" y="895478"/>
            <a:ext cx="9622555" cy="518628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4539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72AFB2-E160-196A-1685-CCF704BDFB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2">
            <a:extLst>
              <a:ext uri="{FF2B5EF4-FFF2-40B4-BE49-F238E27FC236}">
                <a16:creationId xmlns:a16="http://schemas.microsoft.com/office/drawing/2014/main" id="{D28ACDCD-BE0D-08EF-CEF9-2A9909F0DD55}"/>
              </a:ext>
            </a:extLst>
          </p:cNvPr>
          <p:cNvSpPr txBox="1">
            <a:spLocks/>
          </p:cNvSpPr>
          <p:nvPr/>
        </p:nvSpPr>
        <p:spPr>
          <a:xfrm>
            <a:off x="816120" y="180000"/>
            <a:ext cx="105591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2800" b="1" spc="-1" dirty="0">
                <a:solidFill>
                  <a:schemeClr val="lt2"/>
                </a:solidFill>
              </a:rPr>
              <a:t>FRAS Safety Layers - Motivation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CA78C9-D93F-0CF7-BE0F-E3C378B4506C}"/>
              </a:ext>
            </a:extLst>
          </p:cNvPr>
          <p:cNvSpPr txBox="1"/>
          <p:nvPr/>
        </p:nvSpPr>
        <p:spPr>
          <a:xfrm>
            <a:off x="5843016" y="6081764"/>
            <a:ext cx="575857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Reference:</a:t>
            </a:r>
          </a:p>
          <a:p>
            <a:r>
              <a:rPr lang="en-GB" sz="1400" dirty="0"/>
              <a:t>HL-LHC FRAS interfaces meeting, Thursday 9 Nov 2023,</a:t>
            </a:r>
          </a:p>
          <a:p>
            <a:r>
              <a:rPr lang="en-GB" sz="1400" dirty="0">
                <a:hlinkClick r:id="rId2"/>
              </a:rPr>
              <a:t>https://indico.cern.ch/event/1310984/</a:t>
            </a:r>
            <a:r>
              <a:rPr lang="en-GB" sz="1400" dirty="0"/>
              <a:t>  - Safety Strategy, slide 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141492-5A11-2626-9BFD-FD4B772937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2333" y="995141"/>
            <a:ext cx="9869351" cy="5086623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B34C525-BBA2-AF02-7C49-22CAD534A5B5}"/>
              </a:ext>
            </a:extLst>
          </p:cNvPr>
          <p:cNvCxnSpPr>
            <a:cxnSpLocks/>
          </p:cNvCxnSpPr>
          <p:nvPr/>
        </p:nvCxnSpPr>
        <p:spPr>
          <a:xfrm>
            <a:off x="1528011" y="3693695"/>
            <a:ext cx="2743200" cy="13716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CCC8928-EFC9-1EB3-10C5-FE18382E607D}"/>
              </a:ext>
            </a:extLst>
          </p:cNvPr>
          <p:cNvSpPr txBox="1"/>
          <p:nvPr/>
        </p:nvSpPr>
        <p:spPr>
          <a:xfrm>
            <a:off x="0" y="3232030"/>
            <a:ext cx="2322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7030A0"/>
                </a:solidFill>
              </a:rPr>
              <a:t>Guarantee to turn off motors (failure &lt;1/100 years)</a:t>
            </a:r>
            <a:endParaRPr lang="en-GB" sz="1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476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614A3-632B-B290-87B3-1910315632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2">
            <a:extLst>
              <a:ext uri="{FF2B5EF4-FFF2-40B4-BE49-F238E27FC236}">
                <a16:creationId xmlns:a16="http://schemas.microsoft.com/office/drawing/2014/main" id="{9BFC7887-A795-C84D-4848-A9460A0CA720}"/>
              </a:ext>
            </a:extLst>
          </p:cNvPr>
          <p:cNvSpPr txBox="1">
            <a:spLocks/>
          </p:cNvSpPr>
          <p:nvPr/>
        </p:nvSpPr>
        <p:spPr>
          <a:xfrm>
            <a:off x="816120" y="180000"/>
            <a:ext cx="105591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2800" b="1" spc="-1" dirty="0">
                <a:solidFill>
                  <a:schemeClr val="lt2"/>
                </a:solidFill>
              </a:rPr>
              <a:t>Implementation status and analysis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80EE533-4FE8-9550-3D86-275ACFD50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762" y="734157"/>
            <a:ext cx="6164183" cy="483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2D3AD8E-992A-7C0A-F5A5-B748C36D3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40" y="899280"/>
            <a:ext cx="5325015" cy="30831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686016-11C4-1786-8F89-72E3F5AA1425}"/>
              </a:ext>
            </a:extLst>
          </p:cNvPr>
          <p:cNvSpPr txBox="1"/>
          <p:nvPr/>
        </p:nvSpPr>
        <p:spPr>
          <a:xfrm>
            <a:off x="763450" y="3982453"/>
            <a:ext cx="465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Motor driver: LAM Technologies DS1044</a:t>
            </a:r>
            <a:endParaRPr lang="en-GB" dirty="0"/>
          </a:p>
        </p:txBody>
      </p:sp>
      <p:pic>
        <p:nvPicPr>
          <p:cNvPr id="2051" name="Picture 1">
            <a:extLst>
              <a:ext uri="{FF2B5EF4-FFF2-40B4-BE49-F238E27FC236}">
                <a16:creationId xmlns:a16="http://schemas.microsoft.com/office/drawing/2014/main" id="{E4D881F6-D16B-9105-1350-EF42D9929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727" y="4351785"/>
            <a:ext cx="4788568" cy="2375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612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C38A30-648F-F0DD-BAA7-FBE5372CB6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2">
            <a:extLst>
              <a:ext uri="{FF2B5EF4-FFF2-40B4-BE49-F238E27FC236}">
                <a16:creationId xmlns:a16="http://schemas.microsoft.com/office/drawing/2014/main" id="{FDA65EE8-99C9-D201-FC09-32211C53A847}"/>
              </a:ext>
            </a:extLst>
          </p:cNvPr>
          <p:cNvSpPr txBox="1">
            <a:spLocks/>
          </p:cNvSpPr>
          <p:nvPr/>
        </p:nvSpPr>
        <p:spPr>
          <a:xfrm>
            <a:off x="816120" y="180000"/>
            <a:ext cx="105591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2800" b="1" spc="-1" dirty="0">
                <a:solidFill>
                  <a:schemeClr val="lt2"/>
                </a:solidFill>
              </a:rPr>
              <a:t>Implementation status and analysis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6E05DA5-8066-0ACA-3A89-94A12CF861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20" y="899280"/>
            <a:ext cx="11247360" cy="4916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78052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rgbClr val="000000"/>
      </a:dk1>
      <a:lt1>
        <a:srgbClr val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HiLumi">
      <a:dk1>
        <a:srgbClr val="000000"/>
      </a:dk1>
      <a:lt1>
        <a:srgbClr val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HiLumi">
      <a:dk1>
        <a:srgbClr val="000000"/>
      </a:dk1>
      <a:lt1>
        <a:srgbClr val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30578</TotalTime>
  <Words>527</Words>
  <Application>Microsoft Office PowerPoint</Application>
  <PresentationFormat>Widescreen</PresentationFormat>
  <Paragraphs>64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Cambria Math</vt:lpstr>
      <vt:lpstr>Symbol</vt:lpstr>
      <vt:lpstr>Times New Roman</vt:lpstr>
      <vt:lpstr>Wingdings</vt:lpstr>
      <vt:lpstr>Thème Office</vt:lpstr>
      <vt:lpstr>Thème Office</vt:lpstr>
      <vt:lpstr>Thème Office</vt:lpstr>
      <vt:lpstr>FRAS – Protection Layers:  Relay implementation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André-Pierre OLIVIER</dc:creator>
  <dc:description/>
  <cp:lastModifiedBy>Roberto F</cp:lastModifiedBy>
  <cp:revision>1319</cp:revision>
  <cp:lastPrinted>2023-03-15T10:25:41Z</cp:lastPrinted>
  <dcterms:created xsi:type="dcterms:W3CDTF">2016-01-11T14:38:10Z</dcterms:created>
  <dcterms:modified xsi:type="dcterms:W3CDTF">2025-08-28T10:29:02Z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  <property fmtid="{D5CDD505-2E9C-101B-9397-08002B2CF9AE}" pid="3" name="HiddenSlides">
    <vt:i4>6</vt:i4>
  </property>
  <property fmtid="{D5CDD505-2E9C-101B-9397-08002B2CF9AE}" pid="4" name="Notes">
    <vt:i4>9</vt:i4>
  </property>
  <property fmtid="{D5CDD505-2E9C-101B-9397-08002B2CF9AE}" pid="5" name="PresentationFormat">
    <vt:lpwstr>Widescreen</vt:lpwstr>
  </property>
  <property fmtid="{D5CDD505-2E9C-101B-9397-08002B2CF9AE}" pid="6" name="Slides">
    <vt:i4>11</vt:i4>
  </property>
</Properties>
</file>