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Play"/>
      <p:regular r:id="rId25"/>
      <p:bold r:id="rId26"/>
    </p:embeddedFont>
    <p:embeddedFont>
      <p:font typeface="Garamond"/>
      <p:regular r:id="rId27"/>
      <p:bold r:id="rId28"/>
      <p:italic r:id="rId29"/>
      <p:boldItalic r:id="rId30"/>
    </p:embeddedFont>
    <p:embeddedFont>
      <p:font typeface="Helvetica Neue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lay-bold.fntdata"/><Relationship Id="rId25" Type="http://schemas.openxmlformats.org/officeDocument/2006/relationships/font" Target="fonts/Play-regular.fntdata"/><Relationship Id="rId28" Type="http://schemas.openxmlformats.org/officeDocument/2006/relationships/font" Target="fonts/Garamond-bold.fntdata"/><Relationship Id="rId27" Type="http://schemas.openxmlformats.org/officeDocument/2006/relationships/font" Target="fonts/Garamond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Garamond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elveticaNeue-regular.fntdata"/><Relationship Id="rId30" Type="http://schemas.openxmlformats.org/officeDocument/2006/relationships/font" Target="fonts/Garamond-boldItalic.fntdata"/><Relationship Id="rId11" Type="http://schemas.openxmlformats.org/officeDocument/2006/relationships/slide" Target="slides/slide5.xml"/><Relationship Id="rId33" Type="http://schemas.openxmlformats.org/officeDocument/2006/relationships/font" Target="fonts/HelveticaNeue-italic.fntdata"/><Relationship Id="rId10" Type="http://schemas.openxmlformats.org/officeDocument/2006/relationships/slide" Target="slides/slide4.xml"/><Relationship Id="rId32" Type="http://schemas.openxmlformats.org/officeDocument/2006/relationships/font" Target="fonts/HelveticaNeue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HelveticaNeue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a51fd6407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7a51fd6407_2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7a51fd6407_2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7a51fd6407_2_16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7a51fd6407_2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37a51fd6407_2_18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7a51fd6407_2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37a51fd6407_2_18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7a51fd640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7a51fd640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7a7d7e98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7a7d7e98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7a51fd6407_2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37a51fd6407_2_19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7a51fd6407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7a51fd640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7a51fd6407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7a51fd640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7a51fd640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7a51fd640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a51fd6407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7a51fd6407_2_8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7a51fd6407_2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37a51fd6407_2_9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7a51fd6407_2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7a51fd6407_2_10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7a51fd6407_2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37a51fd6407_2_1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a51fd6407_2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7a51fd6407_2_1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7a51fd6407_2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7a51fd6407_2_1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7a51fd6407_2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37a51fd6407_2_15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7a51fd6407_2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37a51fd6407_2_16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500"/>
              <a:buNone/>
              <a:defRPr sz="15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400"/>
              <a:buNone/>
              <a:defRPr sz="14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57575"/>
              </a:buClr>
              <a:buSzPts val="1200"/>
              <a:buNone/>
              <a:defRPr sz="12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9" name="Google Shape;89;p19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0" name="Google Shape;90;p19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1" name="Google Shape;91;p19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lay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  <a:defRPr b="0" i="0" sz="33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5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30.png"/><Relationship Id="rId5" Type="http://schemas.openxmlformats.org/officeDocument/2006/relationships/image" Target="../media/image27.png"/><Relationship Id="rId6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22.png"/><Relationship Id="rId6" Type="http://schemas.openxmlformats.org/officeDocument/2006/relationships/image" Target="../media/image6.png"/><Relationship Id="rId7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</a:pPr>
            <a:r>
              <a:rPr lang="it">
                <a:solidFill>
                  <a:srgbClr val="0000FF"/>
                </a:solidFill>
              </a:rPr>
              <a:t>Overview of INFN activity within DRD1</a:t>
            </a:r>
            <a:r>
              <a:rPr lang="it"/>
              <a:t> </a:t>
            </a:r>
            <a:endParaRPr i="1" sz="3000"/>
          </a:p>
        </p:txBody>
      </p:sp>
      <p:sp>
        <p:nvSpPr>
          <p:cNvPr id="130" name="Google Shape;130;p25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"/>
              <a:t>3 Sept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/>
          <p:nvPr>
            <p:ph type="title"/>
          </p:nvPr>
        </p:nvSpPr>
        <p:spPr>
          <a:xfrm>
            <a:off x="520925" y="43351"/>
            <a:ext cx="8311800" cy="59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000"/>
              <a:buFont typeface="Play"/>
              <a:buNone/>
            </a:pPr>
            <a:r>
              <a:rPr lang="it" sz="26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of the Common Funds </a:t>
            </a:r>
            <a:r>
              <a:rPr lang="it" sz="26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(as defined in the Membership document)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magine che contiene testo, schermata, Carattere, numero&#10;&#10;Il contenuto generato dall'IA potrebbe non essere corretto." id="226" name="Google Shape;226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8372" y="801701"/>
            <a:ext cx="3627000" cy="32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4"/>
          <p:cNvSpPr txBox="1"/>
          <p:nvPr/>
        </p:nvSpPr>
        <p:spPr>
          <a:xfrm>
            <a:off x="4188360" y="1451125"/>
            <a:ext cx="48255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CC"/>
              </a:buClr>
              <a:buSzPts val="1400"/>
              <a:buChar char="●"/>
            </a:pPr>
            <a:r>
              <a:rPr b="1" lang="it">
                <a:solidFill>
                  <a:srgbClr val="0000CC"/>
                </a:solidFill>
              </a:rPr>
              <a:t>First DRD1 School – 2024</a:t>
            </a:r>
            <a:endParaRPr b="1">
              <a:solidFill>
                <a:srgbClr val="0000CC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it">
                <a:solidFill>
                  <a:schemeClr val="dk1"/>
                </a:solidFill>
              </a:rPr>
              <a:t>7 young INFN members</a:t>
            </a:r>
            <a:r>
              <a:rPr lang="it">
                <a:solidFill>
                  <a:schemeClr val="dk1"/>
                </a:solidFill>
              </a:rPr>
              <a:t> (out of 82) attended the lectures and hands-on labs in person.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it">
                <a:solidFill>
                  <a:schemeClr val="dk1"/>
                </a:solidFill>
              </a:rPr>
              <a:t>30 participants</a:t>
            </a:r>
            <a:r>
              <a:rPr lang="it">
                <a:solidFill>
                  <a:schemeClr val="dk1"/>
                </a:solidFill>
              </a:rPr>
              <a:t> (out of 247) registered and followed the </a:t>
            </a:r>
            <a:r>
              <a:rPr b="1" lang="it">
                <a:solidFill>
                  <a:schemeClr val="dk1"/>
                </a:solidFill>
              </a:rPr>
              <a:t>online lectures free of charge</a:t>
            </a:r>
            <a:r>
              <a:rPr lang="it">
                <a:solidFill>
                  <a:schemeClr val="dk1"/>
                </a:solidFill>
              </a:rPr>
              <a:t>.</a:t>
            </a:r>
            <a:endParaRPr>
              <a:solidFill>
                <a:srgbClr val="0000CC"/>
              </a:solidFill>
            </a:endParaRPr>
          </a:p>
        </p:txBody>
      </p:sp>
      <p:pic>
        <p:nvPicPr>
          <p:cNvPr descr="Immagine che contiene testo, Pagina Web, Sito Web, schermata&#10;&#10;Il contenuto generato dall'IA potrebbe non essere corretto." id="228" name="Google Shape;228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7585" y="3187496"/>
            <a:ext cx="3559411" cy="1699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4"/>
          <p:cNvSpPr/>
          <p:nvPr/>
        </p:nvSpPr>
        <p:spPr>
          <a:xfrm>
            <a:off x="-1286" y="3957960"/>
            <a:ext cx="238329" cy="15902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0828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4"/>
          <p:cNvSpPr/>
          <p:nvPr/>
        </p:nvSpPr>
        <p:spPr>
          <a:xfrm>
            <a:off x="19891" y="2962769"/>
            <a:ext cx="238329" cy="15902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0828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4"/>
          <p:cNvSpPr/>
          <p:nvPr/>
        </p:nvSpPr>
        <p:spPr>
          <a:xfrm>
            <a:off x="33206" y="2657438"/>
            <a:ext cx="238329" cy="15902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08283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4"/>
          <p:cNvSpPr txBox="1"/>
          <p:nvPr/>
        </p:nvSpPr>
        <p:spPr>
          <a:xfrm>
            <a:off x="4474074" y="642750"/>
            <a:ext cx="4299300" cy="7158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175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1400"/>
              <a:buChar char="●"/>
            </a:pPr>
            <a:r>
              <a:rPr b="1" lang="it">
                <a:solidFill>
                  <a:srgbClr val="0000CC"/>
                </a:solidFill>
              </a:rPr>
              <a:t>The first DRD1 </a:t>
            </a:r>
            <a:r>
              <a:rPr b="1" lang="it">
                <a:solidFill>
                  <a:srgbClr val="0000CC"/>
                </a:solidFill>
              </a:rPr>
              <a:t>Common Project call:</a:t>
            </a:r>
            <a:endParaRPr>
              <a:solidFill>
                <a:srgbClr val="0000CC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it" u="none" strike="noStrike">
                <a:solidFill>
                  <a:srgbClr val="000000"/>
                </a:solidFill>
              </a:rPr>
              <a:t>Bari, Napoli e Roma3 </a:t>
            </a:r>
            <a:r>
              <a:rPr lang="it"/>
              <a:t>submitted a proposal (Industrialisation of Resistive Bulk Micromegas)</a:t>
            </a:r>
            <a:r>
              <a:rPr lang="it">
                <a:solidFill>
                  <a:schemeClr val="dk1"/>
                </a:solidFill>
              </a:rPr>
              <a:t> </a:t>
            </a:r>
            <a:endParaRPr/>
          </a:p>
        </p:txBody>
      </p:sp>
      <p:sp>
        <p:nvSpPr>
          <p:cNvPr id="233" name="Google Shape;233;p34"/>
          <p:cNvSpPr txBox="1"/>
          <p:nvPr/>
        </p:nvSpPr>
        <p:spPr>
          <a:xfrm>
            <a:off x="328375" y="4116975"/>
            <a:ext cx="3860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dk1"/>
                </a:solidFill>
              </a:rPr>
              <a:t>Thanks to the leftover funds from RD51 and the contribution of some FAs that decided to pay the 2025 Common Fund in advance (in 2024), some activities have already started.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/>
          <p:nvPr>
            <p:ph type="title"/>
          </p:nvPr>
        </p:nvSpPr>
        <p:spPr>
          <a:xfrm>
            <a:off x="628650" y="47581"/>
            <a:ext cx="7886700" cy="620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</a:rPr>
              <a:t>Common laboratories and TB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39" name="Google Shape;239;p35"/>
          <p:cNvSpPr txBox="1"/>
          <p:nvPr/>
        </p:nvSpPr>
        <p:spPr>
          <a:xfrm>
            <a:off x="5668655" y="1060502"/>
            <a:ext cx="3021000" cy="9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100">
                <a:solidFill>
                  <a:schemeClr val="dk1"/>
                </a:solidFill>
              </a:rPr>
              <a:t>MPGD:</a:t>
            </a:r>
            <a:r>
              <a:rPr lang="it" sz="1100">
                <a:solidFill>
                  <a:schemeClr val="dk1"/>
                </a:solidFill>
              </a:rPr>
              <a:t> Bari, Naples, Roma3,</a:t>
            </a:r>
            <a:r>
              <a:rPr lang="it" sz="1100">
                <a:solidFill>
                  <a:schemeClr val="dk1"/>
                </a:solidFill>
              </a:rPr>
              <a:t> Ferrara and </a:t>
            </a:r>
            <a:r>
              <a:rPr lang="it" sz="1100">
                <a:solidFill>
                  <a:schemeClr val="dk1"/>
                </a:solidFill>
              </a:rPr>
              <a:t>Pavia people participated in 2024 and iin 2025 TBs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dk1"/>
                </a:solidFill>
              </a:rPr>
              <a:t>RPC:</a:t>
            </a:r>
            <a:r>
              <a:rPr lang="it" sz="1100">
                <a:solidFill>
                  <a:schemeClr val="dk1"/>
                </a:solidFill>
              </a:rPr>
              <a:t> Bari people participates in 2025.</a:t>
            </a:r>
            <a:r>
              <a:rPr lang="it"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4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chemeClr val="dk1"/>
                </a:solidFill>
              </a:rPr>
              <a:t>WIRE:</a:t>
            </a:r>
            <a:r>
              <a:rPr lang="it" sz="1100">
                <a:solidFill>
                  <a:schemeClr val="dk1"/>
                </a:solidFill>
              </a:rPr>
              <a:t> Bologna, Pisa </a:t>
            </a:r>
            <a:r>
              <a:rPr lang="it" sz="1100">
                <a:solidFill>
                  <a:schemeClr val="dk1"/>
                </a:solidFill>
              </a:rPr>
              <a:t>participates in 2025.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magine che contiene testo, schermata, Sito Web, Pubblicità online&#10;&#10;Il contenuto generato dall'IA potrebbe non essere corretto." id="240" name="Google Shape;240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68299"/>
            <a:ext cx="5423521" cy="30003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Sito Web, Pagina Web&#10;&#10;Il contenuto generato dall'IA potrebbe non essere corretto." id="241" name="Google Shape;241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6186" y="3207802"/>
            <a:ext cx="3777814" cy="19356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aria aperta, erba, persona, vestiti&#10;&#10;Il contenuto generato dall'IA potrebbe non essere corretto." id="242" name="Google Shape;242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4186" y="3578901"/>
            <a:ext cx="3777814" cy="156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/>
          <p:nvPr>
            <p:ph type="title"/>
          </p:nvPr>
        </p:nvSpPr>
        <p:spPr>
          <a:xfrm>
            <a:off x="628650" y="135171"/>
            <a:ext cx="7886700" cy="56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</a:rPr>
              <a:t>Annex 7: </a:t>
            </a:r>
            <a:r>
              <a:rPr lang="it">
                <a:solidFill>
                  <a:srgbClr val="0000FF"/>
                </a:solidFill>
              </a:rPr>
              <a:t>Work Packages </a:t>
            </a:r>
            <a:endParaRPr/>
          </a:p>
        </p:txBody>
      </p:sp>
      <p:pic>
        <p:nvPicPr>
          <p:cNvPr id="248" name="Google Shape;24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2232" y="1876421"/>
            <a:ext cx="5317800" cy="31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6"/>
          <p:cNvSpPr txBox="1"/>
          <p:nvPr/>
        </p:nvSpPr>
        <p:spPr>
          <a:xfrm>
            <a:off x="521390" y="698642"/>
            <a:ext cx="7301400" cy="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175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ramond"/>
              <a:buChar char="➔"/>
            </a:pPr>
            <a:r>
              <a:rPr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Out of the 18 INFN institutes, </a:t>
            </a:r>
            <a:r>
              <a:rPr b="1"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13</a:t>
            </a:r>
            <a:r>
              <a:rPr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have expressed interested in one of the DRD1 WPs, declaring activity with a significant number of FTEs</a:t>
            </a:r>
            <a:endParaRPr sz="1100"/>
          </a:p>
          <a:p>
            <a:pPr indent="-3175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ramond"/>
              <a:buChar char="➔"/>
            </a:pPr>
            <a:r>
              <a:rPr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In most cases, each institute is involved in two WPs.</a:t>
            </a:r>
            <a:endParaRPr sz="1100"/>
          </a:p>
          <a:p>
            <a:pPr indent="-3175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ramond"/>
              <a:buChar char="➔"/>
            </a:pPr>
            <a:r>
              <a:rPr b="1"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 institutes</a:t>
            </a:r>
            <a:r>
              <a:rPr lang="it"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participate  in the WGs only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/>
          <p:nvPr>
            <p:ph type="title"/>
          </p:nvPr>
        </p:nvSpPr>
        <p:spPr>
          <a:xfrm>
            <a:off x="628650" y="273847"/>
            <a:ext cx="7886700" cy="530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WP </a:t>
            </a: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Scientific</a:t>
            </a: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Resources Endorsement  </a:t>
            </a:r>
            <a:endParaRPr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5" name="Google Shape;255;p37" title="Screenshot 2025-09-02 alle 15.28.03.png"/>
          <p:cNvPicPr preferRelativeResize="0"/>
          <p:nvPr/>
        </p:nvPicPr>
        <p:blipFill rotWithShape="1">
          <a:blip r:embed="rId3">
            <a:alphaModFix/>
          </a:blip>
          <a:srcRect b="66054" l="0" r="0" t="0"/>
          <a:stretch/>
        </p:blipFill>
        <p:spPr>
          <a:xfrm>
            <a:off x="237150" y="1219893"/>
            <a:ext cx="4165626" cy="1143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7" title="Screenshot 2025-09-02 alle 15.28.37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2775" y="2160763"/>
            <a:ext cx="4617399" cy="273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7" title="Screenshot 2025-09-02 alle 15.28.03.png"/>
          <p:cNvPicPr preferRelativeResize="0"/>
          <p:nvPr/>
        </p:nvPicPr>
        <p:blipFill rotWithShape="1">
          <a:blip r:embed="rId3">
            <a:alphaModFix/>
          </a:blip>
          <a:srcRect b="0" l="0" r="0" t="68610"/>
          <a:stretch/>
        </p:blipFill>
        <p:spPr>
          <a:xfrm>
            <a:off x="180975" y="2363250"/>
            <a:ext cx="4165621" cy="1057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3" name="Google Shape;263;p38" title="Screenshot 2025-09-02 alle 20.55.3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73849"/>
            <a:ext cx="8408125" cy="4717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/>
          <p:nvPr>
            <p:ph type="title"/>
          </p:nvPr>
        </p:nvSpPr>
        <p:spPr>
          <a:xfrm>
            <a:off x="628650" y="273847"/>
            <a:ext cx="78867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WP1 example </a:t>
            </a:r>
            <a:endParaRPr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9" name="Google Shape;269;p39" title="Screenshot 2025-09-02 alle 15.36.1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3750"/>
            <a:ext cx="6355401" cy="163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9" title="Screenshot 2025-09-02 alle 15.36.57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724150"/>
            <a:ext cx="2255076" cy="241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411800" y="2371650"/>
            <a:ext cx="529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0000FF"/>
                </a:solidFill>
              </a:rPr>
              <a:t>List of the Tasks </a:t>
            </a:r>
            <a:endParaRPr sz="1200">
              <a:solidFill>
                <a:srgbClr val="0000FF"/>
              </a:solidFill>
            </a:endParaRPr>
          </a:p>
        </p:txBody>
      </p:sp>
      <p:sp>
        <p:nvSpPr>
          <p:cNvPr id="272" name="Google Shape;272;p39"/>
          <p:cNvSpPr txBox="1"/>
          <p:nvPr/>
        </p:nvSpPr>
        <p:spPr>
          <a:xfrm>
            <a:off x="2600325" y="245947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it" sz="1100">
                <a:solidFill>
                  <a:srgbClr val="0000FF"/>
                </a:solidFill>
              </a:rPr>
              <a:t>Participating Institutions</a:t>
            </a:r>
            <a:endParaRPr sz="1100">
              <a:solidFill>
                <a:srgbClr val="0000FF"/>
              </a:solidFill>
            </a:endParaRPr>
          </a:p>
        </p:txBody>
      </p:sp>
      <p:sp>
        <p:nvSpPr>
          <p:cNvPr id="273" name="Google Shape;273;p39"/>
          <p:cNvSpPr txBox="1"/>
          <p:nvPr/>
        </p:nvSpPr>
        <p:spPr>
          <a:xfrm>
            <a:off x="4391025" y="245947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it" sz="1100">
                <a:solidFill>
                  <a:srgbClr val="0000FF"/>
                </a:solidFill>
              </a:rPr>
              <a:t>Funding Agencies</a:t>
            </a:r>
            <a:endParaRPr sz="1100">
              <a:solidFill>
                <a:srgbClr val="0000FF"/>
              </a:solidFill>
            </a:endParaRPr>
          </a:p>
        </p:txBody>
      </p:sp>
      <p:pic>
        <p:nvPicPr>
          <p:cNvPr id="274" name="Google Shape;274;p39" title="Screenshot 2025-09-02 alle 15.43.47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4676" y="2965875"/>
            <a:ext cx="2234732" cy="202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9"/>
          <p:cNvSpPr txBox="1"/>
          <p:nvPr/>
        </p:nvSpPr>
        <p:spPr>
          <a:xfrm>
            <a:off x="6715125" y="257175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it" sz="1100">
                <a:solidFill>
                  <a:srgbClr val="0000FF"/>
                </a:solidFill>
              </a:rPr>
              <a:t>Deliverable</a:t>
            </a:r>
            <a:r>
              <a:rPr lang="it" sz="1100">
                <a:solidFill>
                  <a:srgbClr val="0000FF"/>
                </a:solidFill>
              </a:rPr>
              <a:t>s and Time Scale </a:t>
            </a:r>
            <a:endParaRPr sz="1100">
              <a:solidFill>
                <a:srgbClr val="0000FF"/>
              </a:solidFill>
            </a:endParaRPr>
          </a:p>
        </p:txBody>
      </p:sp>
      <p:pic>
        <p:nvPicPr>
          <p:cNvPr id="276" name="Google Shape;276;p39" title="Screenshot 2025-09-02 alle 15.41.38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00325" y="3138175"/>
            <a:ext cx="2954352" cy="9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WP1 example </a:t>
            </a:r>
            <a:endParaRPr/>
          </a:p>
        </p:txBody>
      </p:sp>
      <p:pic>
        <p:nvPicPr>
          <p:cNvPr id="282" name="Google Shape;282;p40" title="Screenshot 2025-09-02 alle 15.46.0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717450"/>
            <a:ext cx="3771524" cy="4226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1"/>
          <p:cNvSpPr txBox="1"/>
          <p:nvPr>
            <p:ph type="title"/>
          </p:nvPr>
        </p:nvSpPr>
        <p:spPr>
          <a:xfrm>
            <a:off x="1926275" y="2464600"/>
            <a:ext cx="46365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SPARES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RD51 CPs </a:t>
            </a:r>
            <a:endParaRPr/>
          </a:p>
        </p:txBody>
      </p:sp>
      <p:pic>
        <p:nvPicPr>
          <p:cNvPr id="293" name="Google Shape;293;p42" title="Screenshot 2025-09-02 alle 15.20.4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20444"/>
            <a:ext cx="6290570" cy="3570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type="title"/>
          </p:nvPr>
        </p:nvSpPr>
        <p:spPr>
          <a:xfrm>
            <a:off x="580523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Garamond"/>
              <a:buNone/>
            </a:pPr>
            <a:r>
              <a:rPr lang="it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DRD1: A very large and diversified set of technologies and community</a:t>
            </a:r>
            <a:br>
              <a:rPr lang="it"/>
            </a:br>
            <a:endParaRPr/>
          </a:p>
        </p:txBody>
      </p:sp>
      <p:pic>
        <p:nvPicPr>
          <p:cNvPr id="136" name="Google Shape;13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1433" y="2689817"/>
            <a:ext cx="4902755" cy="217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57061" y="1107379"/>
            <a:ext cx="3314700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6"/>
          <p:cNvSpPr txBox="1"/>
          <p:nvPr/>
        </p:nvSpPr>
        <p:spPr>
          <a:xfrm>
            <a:off x="288758" y="1290630"/>
            <a:ext cx="4572000" cy="9002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329F"/>
              </a:buClr>
              <a:buSzPts val="1400"/>
              <a:buFont typeface="Arial"/>
              <a:buChar char="•"/>
            </a:pPr>
            <a:r>
              <a:rPr b="1" i="0" lang="it" sz="1400" u="none" cap="none" strike="noStrike">
                <a:solidFill>
                  <a:srgbClr val="00329F"/>
                </a:solidFill>
                <a:latin typeface="Garamond"/>
                <a:ea typeface="Garamond"/>
                <a:cs typeface="Garamond"/>
                <a:sym typeface="Garamond"/>
              </a:rPr>
              <a:t>More than 160 Institutes: 18 INFN </a:t>
            </a:r>
            <a:endParaRPr b="0" i="0" sz="1400" u="none" cap="none" strike="noStrike">
              <a:solidFill>
                <a:srgbClr val="00329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329F"/>
              </a:buClr>
              <a:buSzPts val="1400"/>
              <a:buFont typeface="Arial"/>
              <a:buChar char="•"/>
            </a:pPr>
            <a:r>
              <a:rPr b="1" i="0" lang="it" sz="1400" u="none" cap="none" strike="noStrike">
                <a:solidFill>
                  <a:srgbClr val="00329F"/>
                </a:solidFill>
                <a:latin typeface="Garamond"/>
                <a:ea typeface="Garamond"/>
                <a:cs typeface="Garamond"/>
                <a:sym typeface="Garamond"/>
              </a:rPr>
              <a:t>More than 30 Countries</a:t>
            </a:r>
            <a:endParaRPr b="0" i="0" sz="1400" u="none" cap="none" strike="noStrike">
              <a:solidFill>
                <a:srgbClr val="00329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329F"/>
              </a:buClr>
              <a:buSzPts val="1400"/>
              <a:buFont typeface="Arial"/>
              <a:buChar char="•"/>
            </a:pPr>
            <a:r>
              <a:rPr b="1" i="0" lang="it" sz="1400" u="none" cap="none" strike="noStrike">
                <a:solidFill>
                  <a:srgbClr val="00329F"/>
                </a:solidFill>
                <a:latin typeface="Garamond"/>
                <a:ea typeface="Garamond"/>
                <a:cs typeface="Garamond"/>
                <a:sym typeface="Garamond"/>
              </a:rPr>
              <a:t>More than 700 members</a:t>
            </a:r>
            <a:endParaRPr b="0" i="0" sz="1400" u="none" cap="none" strike="noStrike">
              <a:solidFill>
                <a:srgbClr val="00329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329F"/>
              </a:buClr>
              <a:buSzPts val="1400"/>
              <a:buFont typeface="Arial"/>
              <a:buChar char="•"/>
            </a:pPr>
            <a:r>
              <a:rPr b="1" i="0" lang="it" sz="1400" u="none" cap="none" strike="noStrike">
                <a:solidFill>
                  <a:srgbClr val="00329F"/>
                </a:solidFill>
                <a:latin typeface="Garamond"/>
                <a:ea typeface="Garamond"/>
                <a:cs typeface="Garamond"/>
                <a:sym typeface="Garamond"/>
              </a:rPr>
              <a:t>5 Industrial, Semi-Industrial and Research Foundations</a:t>
            </a:r>
            <a:endParaRPr b="0" i="0" sz="1400" u="none" cap="none" strike="noStrike">
              <a:solidFill>
                <a:srgbClr val="00329F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39" name="Google Shape;139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2239" y="2560477"/>
            <a:ext cx="253365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6"/>
          <p:cNvSpPr/>
          <p:nvPr/>
        </p:nvSpPr>
        <p:spPr>
          <a:xfrm>
            <a:off x="6382810" y="3139962"/>
            <a:ext cx="436746" cy="1357481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>
            <p:ph type="title"/>
          </p:nvPr>
        </p:nvSpPr>
        <p:spPr>
          <a:xfrm>
            <a:off x="237900" y="138276"/>
            <a:ext cx="7886700" cy="74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DRD1 MoU &amp; Annexes</a:t>
            </a:r>
            <a:endParaRPr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27"/>
          <p:cNvSpPr txBox="1"/>
          <p:nvPr/>
        </p:nvSpPr>
        <p:spPr>
          <a:xfrm>
            <a:off x="237903" y="981613"/>
            <a:ext cx="6389503" cy="376256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aramond"/>
              <a:buNone/>
            </a:pPr>
            <a:br>
              <a:rPr b="0" i="0" lang="it" sz="11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b="0" i="0" sz="11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Annex 1 Collaborating Institutions and their Contact Persons</a:t>
            </a:r>
            <a:endParaRPr b="0" i="0" sz="1100" u="none" cap="none" strike="noStrike">
              <a:solidFill>
                <a:srgbClr val="0000F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2 Funding Agencies and their Representatives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3 Equipment Structure and Technical Participation of the Collaborating Institutions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Annex 4 The Organizational Structure of the Collaboration</a:t>
            </a:r>
            <a:endParaRPr b="0" i="0" sz="1100" u="none" cap="none" strike="noStrike">
              <a:solidFill>
                <a:srgbClr val="0000F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Annex 5 Overview of the Financial Participation of the Funding Agencies (Common Funds) </a:t>
            </a:r>
            <a:endParaRPr b="0" i="0" sz="1100" u="none" cap="none" strike="noStrike">
              <a:solidFill>
                <a:srgbClr val="0000F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6: Specific Obligations and Responsibilities of CERN as the Host Laboratory of the DRDnCollaboration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0000FF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Annex 7: Work Packages</a:t>
            </a:r>
            <a:endParaRPr b="0" i="0" sz="1100" u="none" cap="none" strike="noStrike">
              <a:solidFill>
                <a:srgbClr val="0000F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8: Working Groups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9: Other work Entities (Common Project, Common Investment)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10 Included Background IP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11:  Conflict of Interest Disclosure Form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22250" lvl="0" marL="215900" marR="0" rtl="0" algn="l">
              <a:spcBef>
                <a:spcPts val="900"/>
              </a:spcBef>
              <a:spcAft>
                <a:spcPts val="0"/>
              </a:spcAft>
              <a:buClr>
                <a:srgbClr val="653200"/>
              </a:buClr>
              <a:buSzPts val="1100"/>
              <a:buFont typeface="Arial"/>
              <a:buChar char="•"/>
            </a:pPr>
            <a:r>
              <a:rPr b="1" i="0" lang="it" sz="1100" u="none" cap="none" strike="noStrike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Annex 12 CERN General Conditions Applicable to Experiments</a:t>
            </a:r>
            <a:endParaRPr b="0" i="0" sz="1100" u="none" cap="none" strike="noStrike">
              <a:solidFill>
                <a:srgbClr val="6532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5039832" y="635364"/>
            <a:ext cx="39792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175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ramond"/>
              <a:buChar char="➔"/>
            </a:pPr>
            <a:r>
              <a:rPr b="1" i="0" lang="it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DRD1 MoU Annexes submitted to CERN Management on Nov. 8, 2024 (151 page) </a:t>
            </a:r>
            <a:endParaRPr b="1" sz="1100">
              <a:highlight>
                <a:schemeClr val="lt1"/>
              </a:highlight>
            </a:endParaRPr>
          </a:p>
          <a:p>
            <a:pPr indent="-3175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aramond"/>
              <a:buChar char="➔"/>
            </a:pPr>
            <a:r>
              <a:rPr b="1" lang="it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63 </a:t>
            </a:r>
            <a:r>
              <a:rPr b="1" i="0" lang="it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institutes received the M</a:t>
            </a:r>
            <a:r>
              <a:rPr b="1" lang="it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oU for signature </a:t>
            </a:r>
            <a:r>
              <a:rPr b="1" i="0" lang="it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and </a:t>
            </a:r>
            <a:r>
              <a:rPr b="1" lang="it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27  </a:t>
            </a:r>
            <a:r>
              <a:rPr b="1" i="0" lang="it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Garamond"/>
                <a:ea typeface="Garamond"/>
                <a:cs typeface="Garamond"/>
                <a:sym typeface="Garamond"/>
              </a:rPr>
              <a:t>already signed </a:t>
            </a:r>
            <a:br>
              <a:rPr b="0" i="0" lang="it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b="0" i="0" sz="14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>
            <p:ph type="title"/>
          </p:nvPr>
        </p:nvSpPr>
        <p:spPr>
          <a:xfrm>
            <a:off x="387479" y="4148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 sz="28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MOU - Annex 1: Collaborating Institutions and Contact persons</a:t>
            </a:r>
            <a:r>
              <a:rPr lang="it" sz="2800">
                <a:solidFill>
                  <a:srgbClr val="0000FF"/>
                </a:solidFill>
              </a:rPr>
              <a:t>  </a:t>
            </a:r>
            <a:endParaRPr sz="2800"/>
          </a:p>
        </p:txBody>
      </p:sp>
      <p:pic>
        <p:nvPicPr>
          <p:cNvPr descr="Immagine che contiene testo, Carattere, schermata, linea&#10;&#10;Il contenuto generato dall'IA potrebbe non essere corretto." id="153" name="Google Shape;15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510" y="1126600"/>
            <a:ext cx="4015002" cy="11942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Carattere, numero&#10;&#10;Il contenuto generato dall'IA potrebbe non essere corretto." id="154" name="Google Shape;15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556" y="2320805"/>
            <a:ext cx="4106905" cy="24664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Carattere, numero&#10;&#10;Il contenuto generato dall'IA potrebbe non essere corretto." id="155" name="Google Shape;155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19373" y="679712"/>
            <a:ext cx="4584754" cy="29939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Carattere, schermata, linea&#10;&#10;Il contenuto generato dall'IA potrebbe non essere corretto." id="156" name="Google Shape;156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32126" y="3751058"/>
            <a:ext cx="4584755" cy="626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519373" y="4401245"/>
            <a:ext cx="4597508" cy="30178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8"/>
          <p:cNvSpPr txBox="1"/>
          <p:nvPr/>
        </p:nvSpPr>
        <p:spPr>
          <a:xfrm>
            <a:off x="3213400" y="4858800"/>
            <a:ext cx="5159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18 INFN institut</a:t>
            </a:r>
            <a:r>
              <a:rPr lang="it">
                <a:solidFill>
                  <a:srgbClr val="0000FF"/>
                </a:solidFill>
              </a:rPr>
              <a:t>ions</a:t>
            </a:r>
            <a:r>
              <a:rPr b="0" i="0" lang="it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and Contact person</a:t>
            </a:r>
            <a:r>
              <a:rPr lang="it">
                <a:solidFill>
                  <a:srgbClr val="0000FF"/>
                </a:solidFill>
              </a:rPr>
              <a:t>s</a:t>
            </a:r>
            <a:r>
              <a:rPr b="0" i="0" lang="it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628650" y="39874"/>
            <a:ext cx="7886700" cy="63681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700"/>
              <a:buFont typeface="Garamond"/>
              <a:buNone/>
            </a:pPr>
            <a:r>
              <a:rPr lang="it" sz="2700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DRD1 - Annex 4 The Organizational Structure</a:t>
            </a:r>
            <a:endParaRPr sz="2700">
              <a:solidFill>
                <a:srgbClr val="0000FF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5708150" y="3392850"/>
            <a:ext cx="31833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77500"/>
          </a:bodyPr>
          <a:lstStyle/>
          <a:p>
            <a:pPr indent="0" lvl="0" marL="1778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The INFN community holds leading roles within the DRD1 Management positions: this ensures high international visibility for INFN and strengthens its strategic role in detector R&amp;D.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descr="Immagine che contiene testo, schermata, Carattere, linea&#10;&#10;Il contenuto generato dall'IA potrebbe non essere corretto." id="165" name="Google Shape;16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73" y="903416"/>
            <a:ext cx="2628900" cy="33366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ricevuta, documento, schermata&#10;&#10;Il contenuto generato dall'IA potrebbe non essere corretto." id="166" name="Google Shape;16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55582" y="1107689"/>
            <a:ext cx="2970966" cy="40358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Carattere, numero, schermata&#10;&#10;Il contenuto generato dall'IA potrebbe non essere corretto." id="167" name="Google Shape;167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26549" y="1521202"/>
            <a:ext cx="3346512" cy="1027148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9"/>
          <p:cNvSpPr/>
          <p:nvPr/>
        </p:nvSpPr>
        <p:spPr>
          <a:xfrm>
            <a:off x="3714087" y="1927076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9"/>
          <p:cNvSpPr/>
          <p:nvPr/>
        </p:nvSpPr>
        <p:spPr>
          <a:xfrm>
            <a:off x="3662351" y="2807126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9"/>
          <p:cNvSpPr/>
          <p:nvPr/>
        </p:nvSpPr>
        <p:spPr>
          <a:xfrm>
            <a:off x="3662350" y="3413143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9"/>
          <p:cNvSpPr/>
          <p:nvPr/>
        </p:nvSpPr>
        <p:spPr>
          <a:xfrm>
            <a:off x="3713843" y="4171783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9"/>
          <p:cNvSpPr/>
          <p:nvPr/>
        </p:nvSpPr>
        <p:spPr>
          <a:xfrm>
            <a:off x="3662350" y="1542728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9"/>
          <p:cNvSpPr/>
          <p:nvPr/>
        </p:nvSpPr>
        <p:spPr>
          <a:xfrm>
            <a:off x="3662350" y="4352170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9"/>
          <p:cNvSpPr/>
          <p:nvPr/>
        </p:nvSpPr>
        <p:spPr>
          <a:xfrm>
            <a:off x="6652444" y="1751492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title"/>
          </p:nvPr>
        </p:nvSpPr>
        <p:spPr>
          <a:xfrm>
            <a:off x="447424" y="6065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DRD1 Organization (1)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magine che contiene testo, schermata&#10;&#10;Il contenuto generato dall'IA potrebbe non essere corretto." id="180" name="Google Shape;180;p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87209" y="1608704"/>
            <a:ext cx="4814605" cy="217703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0"/>
          <p:cNvSpPr txBox="1"/>
          <p:nvPr/>
        </p:nvSpPr>
        <p:spPr>
          <a:xfrm>
            <a:off x="196890" y="4658752"/>
            <a:ext cx="45732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E2E2E"/>
              </a:buClr>
              <a:buSzPts val="1400"/>
              <a:buFont typeface="Arial"/>
              <a:buNone/>
            </a:pPr>
            <a:r>
              <a:rPr b="1" lang="it" sz="1000">
                <a:solidFill>
                  <a:srgbClr val="2E2E2E"/>
                </a:solidFill>
              </a:rPr>
              <a:t>ref. </a:t>
            </a:r>
            <a:r>
              <a:rPr b="1" lang="it" sz="1000">
                <a:solidFill>
                  <a:srgbClr val="2E2E2E"/>
                </a:solidFill>
                <a:latin typeface="Arial"/>
                <a:ea typeface="Arial"/>
                <a:cs typeface="Arial"/>
                <a:sym typeface="Arial"/>
              </a:rPr>
              <a:t>Eraldo Oliveri, EP-DT, GDD, CERN</a:t>
            </a:r>
            <a:endParaRPr sz="1000">
              <a:solidFill>
                <a:srgbClr val="2E2E2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E2E2E"/>
              </a:buClr>
              <a:buSzPts val="1400"/>
              <a:buFont typeface="Arial"/>
              <a:buNone/>
            </a:pPr>
            <a:r>
              <a:rPr lang="it" sz="1000">
                <a:solidFill>
                  <a:srgbClr val="2E2E2E"/>
                </a:solidFill>
                <a:latin typeface="Arial"/>
                <a:ea typeface="Arial"/>
                <a:cs typeface="Arial"/>
                <a:sym typeface="Arial"/>
              </a:rPr>
              <a:t>RPC2024, Santiago De Compostela</a:t>
            </a:r>
            <a:endParaRPr sz="1000"/>
          </a:p>
        </p:txBody>
      </p:sp>
      <p:sp>
        <p:nvSpPr>
          <p:cNvPr id="182" name="Google Shape;182;p30"/>
          <p:cNvSpPr txBox="1"/>
          <p:nvPr/>
        </p:nvSpPr>
        <p:spPr>
          <a:xfrm>
            <a:off x="377085" y="1000605"/>
            <a:ext cx="3755400" cy="3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1400"/>
              <a:buFont typeface="Garamond"/>
              <a:buNone/>
            </a:pPr>
            <a:r>
              <a:rPr b="1" i="1" lang="it" sz="1400">
                <a:solidFill>
                  <a:srgbClr val="0000CC"/>
                </a:solidFill>
                <a:latin typeface="Garamond"/>
                <a:ea typeface="Garamond"/>
                <a:cs typeface="Garamond"/>
                <a:sym typeface="Garamond"/>
              </a:rPr>
              <a:t>Organized in:</a:t>
            </a:r>
            <a:endParaRPr sz="11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Garamond"/>
              <a:buNone/>
            </a:pPr>
            <a:r>
              <a:rPr b="1" i="1" lang="it" sz="14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-Working Groups: </a:t>
            </a:r>
            <a:endParaRPr sz="11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1400"/>
              <a:buFont typeface="Garamond"/>
              <a:buNone/>
            </a:pPr>
            <a:r>
              <a:rPr b="1" lang="it" sz="1400">
                <a:solidFill>
                  <a:srgbClr val="0000CC"/>
                </a:solidFill>
                <a:latin typeface="Garamond"/>
                <a:ea typeface="Garamond"/>
                <a:cs typeface="Garamond"/>
                <a:sym typeface="Garamond"/>
              </a:rPr>
              <a:t>Serve as the backbone of R&amp;D:</a:t>
            </a:r>
            <a:r>
              <a:rPr b="1" i="1" lang="it" sz="1400">
                <a:solidFill>
                  <a:srgbClr val="0000CC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it" sz="1400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provides a platform for sharing knowledge, expertise &amp; efforts by supporting strategic detector R&amp;D directions, facilitating the establishment of joint projects between institutes</a:t>
            </a:r>
            <a:endParaRPr sz="11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Garamond"/>
              <a:buNone/>
            </a:pPr>
            <a:r>
              <a:rPr b="1" i="1" lang="it" sz="14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-Work Packages: </a:t>
            </a:r>
            <a:r>
              <a:rPr b="1" lang="it" sz="1400">
                <a:solidFill>
                  <a:srgbClr val="0000CC"/>
                </a:solidFill>
                <a:latin typeface="Garamond"/>
                <a:ea typeface="Garamond"/>
                <a:cs typeface="Garamond"/>
                <a:sym typeface="Garamond"/>
              </a:rPr>
              <a:t>reflect the ECFA DRDTs: </a:t>
            </a:r>
            <a:r>
              <a:rPr lang="it" sz="1400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long-term projects addressing strategic R&amp;D goals, outlined in the ECFA Detector R&amp;D roadmap with dedicated funding lines</a:t>
            </a:r>
            <a:endParaRPr sz="1100"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Garamond"/>
              <a:buNone/>
            </a:pPr>
            <a:r>
              <a:rPr b="1" i="1" lang="it" sz="14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-Common Projects: </a:t>
            </a:r>
            <a:r>
              <a:rPr b="1" lang="it" sz="1400">
                <a:solidFill>
                  <a:srgbClr val="0000CC"/>
                </a:solidFill>
                <a:latin typeface="Garamond"/>
                <a:ea typeface="Garamond"/>
                <a:cs typeface="Garamond"/>
                <a:sym typeface="Garamond"/>
              </a:rPr>
              <a:t>enhance synergies in “blue sky” and generic R&amp;D between institutes: </a:t>
            </a:r>
            <a:r>
              <a:rPr lang="it" sz="1400">
                <a:solidFill>
                  <a:srgbClr val="653200"/>
                </a:solidFill>
                <a:latin typeface="Garamond"/>
                <a:ea typeface="Garamond"/>
                <a:cs typeface="Garamond"/>
                <a:sym typeface="Garamond"/>
              </a:rPr>
              <a:t>short-term blue-sky R&amp;D or common tool development with limited time and resources, supported by the Collaboration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/>
          <p:nvPr>
            <p:ph type="title"/>
          </p:nvPr>
        </p:nvSpPr>
        <p:spPr>
          <a:xfrm>
            <a:off x="628650" y="217826"/>
            <a:ext cx="7886700" cy="6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DRD1 organization (2)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31"/>
          <p:cNvSpPr txBox="1"/>
          <p:nvPr>
            <p:ph idx="1" type="body"/>
          </p:nvPr>
        </p:nvSpPr>
        <p:spPr>
          <a:xfrm>
            <a:off x="5047426" y="3841625"/>
            <a:ext cx="3896100" cy="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</a:rPr>
              <a:t>INFN people holds leading roles as both WG conveners and WP coordinators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descr="Immagine che contiene testo, schermata, Carattere, documento&#10;&#10;Il contenuto generato dall'IA potrebbe non essere corretto." id="189" name="Google Shape;18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228" y="1414715"/>
            <a:ext cx="4313321" cy="331793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1"/>
          <p:cNvSpPr/>
          <p:nvPr/>
        </p:nvSpPr>
        <p:spPr>
          <a:xfrm>
            <a:off x="823144" y="1718920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1"/>
          <p:cNvSpPr/>
          <p:nvPr/>
        </p:nvSpPr>
        <p:spPr>
          <a:xfrm>
            <a:off x="2272949" y="1730686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31"/>
          <p:cNvSpPr/>
          <p:nvPr/>
        </p:nvSpPr>
        <p:spPr>
          <a:xfrm>
            <a:off x="3781907" y="1730686"/>
            <a:ext cx="1006662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1"/>
          <p:cNvSpPr/>
          <p:nvPr/>
        </p:nvSpPr>
        <p:spPr>
          <a:xfrm>
            <a:off x="579228" y="1892260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2925366" y="2001346"/>
            <a:ext cx="1905313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967522" y="2300064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865254" y="2164868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909525" y="2423811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2603246" y="2553156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1827781" y="2656756"/>
            <a:ext cx="660595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2215514" y="2813891"/>
            <a:ext cx="1622561" cy="207199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1"/>
          <p:cNvSpPr/>
          <p:nvPr/>
        </p:nvSpPr>
        <p:spPr>
          <a:xfrm>
            <a:off x="919395" y="3345161"/>
            <a:ext cx="1568981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2826178" y="3345161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919395" y="3500505"/>
            <a:ext cx="1486921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1"/>
          <p:cNvSpPr/>
          <p:nvPr/>
        </p:nvSpPr>
        <p:spPr>
          <a:xfrm>
            <a:off x="2645928" y="4038908"/>
            <a:ext cx="660595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1436755" y="4447727"/>
            <a:ext cx="1051621" cy="207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magine che contiene testo, schermata&#10;&#10;Il contenuto generato dall'IA potrebbe non essere corretto." id="206" name="Google Shape;20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89121" y="1608704"/>
            <a:ext cx="4012694" cy="1814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2"/>
          <p:cNvSpPr txBox="1"/>
          <p:nvPr>
            <p:ph type="title"/>
          </p:nvPr>
        </p:nvSpPr>
        <p:spPr>
          <a:xfrm>
            <a:off x="628650" y="6082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3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Annex 5 - Contribution to Common Fund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magine che contiene testo, schermata, Carattere&#10;&#10;Il contenuto generato dall'IA potrebbe non essere corretto." id="212" name="Google Shape;212;p3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609" y="1390244"/>
            <a:ext cx="5156400" cy="10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2"/>
          <p:cNvSpPr txBox="1"/>
          <p:nvPr/>
        </p:nvSpPr>
        <p:spPr>
          <a:xfrm>
            <a:off x="5438285" y="1663219"/>
            <a:ext cx="36303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175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Arial"/>
              <a:buChar char="➔"/>
            </a:pPr>
            <a:r>
              <a:rPr lang="it" sz="1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 fraction of this contribution can be in-kind </a:t>
            </a:r>
            <a:endParaRPr sz="1100"/>
          </a:p>
          <a:p>
            <a:pPr indent="-3175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Arial"/>
              <a:buChar char="➔"/>
            </a:pPr>
            <a:r>
              <a:rPr lang="it" sz="1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The amount of three thousand can change in future </a:t>
            </a:r>
            <a:endParaRPr sz="1100"/>
          </a:p>
          <a:p>
            <a:pPr indent="-1270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r>
              <a:t/>
            </a:r>
            <a:endParaRPr sz="14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magine che contiene testo, Carattere, documento, bianco&#10;&#10;Il contenuto generato dall'IA potrebbe non essere corretto." id="214" name="Google Shape;214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5238" y="3335214"/>
            <a:ext cx="5631224" cy="1664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 txBox="1"/>
          <p:nvPr>
            <p:ph type="title"/>
          </p:nvPr>
        </p:nvSpPr>
        <p:spPr>
          <a:xfrm>
            <a:off x="230425" y="72450"/>
            <a:ext cx="8682000" cy="7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6923"/>
              <a:buFont typeface="Play"/>
              <a:buNone/>
            </a:pPr>
            <a:r>
              <a:rPr lang="it" sz="26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of the </a:t>
            </a:r>
            <a:r>
              <a:rPr lang="it" sz="26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Common Funds 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lay"/>
              <a:buNone/>
            </a:pPr>
            <a:r>
              <a:rPr lang="it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3"/>
          <p:cNvSpPr txBox="1"/>
          <p:nvPr/>
        </p:nvSpPr>
        <p:spPr>
          <a:xfrm>
            <a:off x="332450" y="669225"/>
            <a:ext cx="8630700" cy="42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it" sz="1200">
                <a:solidFill>
                  <a:schemeClr val="dk1"/>
                </a:solidFill>
              </a:rPr>
              <a:t>The common funds are essential to support the following activities: </a:t>
            </a:r>
            <a:r>
              <a:rPr lang="it" sz="1200">
                <a:solidFill>
                  <a:schemeClr val="dk1"/>
                </a:solidFill>
              </a:rPr>
              <a:t> </a:t>
            </a:r>
            <a:endParaRPr sz="1100"/>
          </a:p>
          <a:p>
            <a:pPr indent="-3048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FF"/>
              </a:buClr>
              <a:buSzPts val="1200"/>
              <a:buChar char="➔"/>
            </a:pPr>
            <a:r>
              <a:rPr b="1" lang="it" sz="1200">
                <a:solidFill>
                  <a:srgbClr val="0000FF"/>
                </a:solidFill>
              </a:rPr>
              <a:t>Test beam</a:t>
            </a:r>
            <a:endParaRPr b="1" sz="1200">
              <a:solidFill>
                <a:srgbClr val="000000"/>
              </a:solidFill>
            </a:endParaRPr>
          </a:p>
          <a:p>
            <a:pPr indent="-177800" lvl="0" marL="635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" sz="1200">
                <a:solidFill>
                  <a:schemeClr val="dk1"/>
                </a:solidFill>
              </a:rPr>
              <a:t>DRD1 offers a structured organization that provides:</a:t>
            </a:r>
            <a:r>
              <a:rPr lang="it" sz="1100"/>
              <a:t> </a:t>
            </a:r>
            <a:r>
              <a:rPr lang="it" sz="1200">
                <a:solidFill>
                  <a:schemeClr val="dk1"/>
                </a:solidFill>
              </a:rPr>
              <a:t>dedicated test beam weeks;</a:t>
            </a:r>
            <a:r>
              <a:rPr lang="it" sz="1100"/>
              <a:t> </a:t>
            </a:r>
            <a:r>
              <a:rPr lang="it" sz="1200">
                <a:solidFill>
                  <a:schemeClr val="dk1"/>
                </a:solidFill>
              </a:rPr>
              <a:t>guaranteed access to the test area with pre-assigned spaces; ready-to-use trigger setup, gas system, and DAQ; availability of the necessary electronics for the tests.</a:t>
            </a:r>
            <a:endParaRPr sz="1100"/>
          </a:p>
          <a:p>
            <a:pPr indent="-177800" lvl="0" marL="635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it" sz="1200">
                <a:solidFill>
                  <a:schemeClr val="dk1"/>
                </a:solidFill>
              </a:rPr>
              <a:t>This results in significant savings in terms of technical missions and costs related to the purchase or rental of instrumentation.</a:t>
            </a:r>
            <a:endParaRPr sz="1200">
              <a:solidFill>
                <a:schemeClr val="dk1"/>
              </a:solidFill>
            </a:endParaRPr>
          </a:p>
          <a:p>
            <a:pPr indent="0" lvl="0" marL="914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Garamond"/>
              <a:buChar char="➔"/>
            </a:pPr>
            <a:r>
              <a:rPr b="1" lang="it" sz="1200">
                <a:solidFill>
                  <a:srgbClr val="0000FF"/>
                </a:solidFill>
              </a:rPr>
              <a:t>Support in electronics development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DRD1 collaboration (like RD51) includes groups with advanced expertise in front-end electronics and DAQ systems development.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Having access to a community that designs, builds, and provides ready-to-use electronics for tests is a huge advantage, especially for groups without dedicated local resources.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This allows research groups to focus on detector development, reducing both time and costs associated with designing electronics from scratch.</a:t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Garamond"/>
              <a:buChar char="➔"/>
            </a:pPr>
            <a:r>
              <a:rPr b="1" lang="it" sz="1200">
                <a:solidFill>
                  <a:srgbClr val="0000FF"/>
                </a:solidFill>
              </a:rPr>
              <a:t>Common Projects 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They have been a success story within the RD51 collaboration: we directly benefited from these projects, particularly for the development of an R&amp;D line on calorimeters, which is now recognized and adopted by several experiments (Mucol and possibly Allegro).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The Picosec project (proposed for MUcol and other initiatives) also originated as a common project.</a:t>
            </a:r>
            <a:br>
              <a:rPr lang="it" sz="1200">
                <a:solidFill>
                  <a:schemeClr val="dk1"/>
                </a:solidFill>
              </a:rPr>
            </a:br>
            <a:r>
              <a:rPr lang="it" sz="1200">
                <a:solidFill>
                  <a:schemeClr val="dk1"/>
                </a:solidFill>
              </a:rPr>
              <a:t>They are distinct from the </a:t>
            </a:r>
            <a:r>
              <a:rPr b="1" lang="it" sz="1200">
                <a:solidFill>
                  <a:schemeClr val="dk1"/>
                </a:solidFill>
              </a:rPr>
              <a:t>Strategic R&amp;D</a:t>
            </a:r>
            <a:r>
              <a:rPr lang="it" sz="1200">
                <a:solidFill>
                  <a:schemeClr val="dk1"/>
                </a:solidFill>
              </a:rPr>
              <a:t> of the Work Packages, which are more focused on specific experimental applications.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