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2" r:id="rId2"/>
  </p:sldMasterIdLst>
  <p:notesMasterIdLst>
    <p:notesMasterId r:id="rId12"/>
  </p:notesMasterIdLst>
  <p:handoutMasterIdLst>
    <p:handoutMasterId r:id="rId13"/>
  </p:handoutMasterIdLst>
  <p:sldIdLst>
    <p:sldId id="264" r:id="rId3"/>
    <p:sldId id="437" r:id="rId4"/>
    <p:sldId id="445" r:id="rId5"/>
    <p:sldId id="446" r:id="rId6"/>
    <p:sldId id="451" r:id="rId7"/>
    <p:sldId id="452" r:id="rId8"/>
    <p:sldId id="447" r:id="rId9"/>
    <p:sldId id="448" r:id="rId10"/>
    <p:sldId id="450" r:id="rId11"/>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on Lechner" initials="AL" lastIdx="1" clrIdx="0">
    <p:extLst>
      <p:ext uri="{19B8F6BF-5375-455C-9EA6-DF929625EA0E}">
        <p15:presenceInfo xmlns:p15="http://schemas.microsoft.com/office/powerpoint/2012/main" userId="S-1-5-21-1526224874-1540688658-1361462980-3369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49618"/>
    <a:srgbClr val="FFCC99"/>
    <a:srgbClr val="E3F1FD"/>
    <a:srgbClr val="FFC000"/>
    <a:srgbClr val="E9EDF4"/>
    <a:srgbClr val="F4910C"/>
    <a:srgbClr val="D0D8E8"/>
    <a:srgbClr val="A8ADB7"/>
    <a:srgbClr val="34F8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DC4C90-09A7-4C64-9BFD-F7A0087D86DF}" v="97" dt="2024-03-08T11:10:01.839"/>
    <p1510:client id="{649F1929-0282-4893-BD5C-180F5EC19A13}" v="53" dt="2024-03-08T13:53:08.336"/>
    <p1510:client id="{D8FCC93A-4269-4054-8A4D-09D497B13607}" v="172" dt="2024-03-08T13:50:51.744"/>
    <p1510:client id="{E7FFA34D-B323-4A3F-8B60-3345BDAEDA25}" v="143" dt="2024-03-10T08:52:06.4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0" autoAdjust="0"/>
    <p:restoredTop sz="90983" autoAdjust="0"/>
  </p:normalViewPr>
  <p:slideViewPr>
    <p:cSldViewPr snapToObjects="1" showGuides="1">
      <p:cViewPr varScale="1">
        <p:scale>
          <a:sx n="129" d="100"/>
          <a:sy n="129" d="100"/>
        </p:scale>
        <p:origin x="114" y="22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33"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 Lechner" clId="Web-{57DC4C90-09A7-4C64-9BFD-F7A0087D86DF}"/>
    <pc:docChg chg="modSld">
      <pc:chgData name="Anton Lechner" userId="" providerId="" clId="Web-{57DC4C90-09A7-4C64-9BFD-F7A0087D86DF}" dt="2024-03-08T11:09:47.870" v="56" actId="1076"/>
      <pc:docMkLst>
        <pc:docMk/>
      </pc:docMkLst>
      <pc:sldChg chg="delSp">
        <pc:chgData name="Anton Lechner" userId="" providerId="" clId="Web-{57DC4C90-09A7-4C64-9BFD-F7A0087D86DF}" dt="2024-03-08T11:03:23.300" v="2"/>
        <pc:sldMkLst>
          <pc:docMk/>
          <pc:sldMk cId="1252224616" sldId="384"/>
        </pc:sldMkLst>
        <pc:spChg chg="del">
          <ac:chgData name="Anton Lechner" userId="" providerId="" clId="Web-{57DC4C90-09A7-4C64-9BFD-F7A0087D86DF}" dt="2024-03-08T11:03:23.300" v="2"/>
          <ac:spMkLst>
            <pc:docMk/>
            <pc:sldMk cId="1252224616" sldId="384"/>
            <ac:spMk id="22" creationId="{00000000-0000-0000-0000-000000000000}"/>
          </ac:spMkLst>
        </pc:spChg>
        <pc:spChg chg="del">
          <ac:chgData name="Anton Lechner" userId="" providerId="" clId="Web-{57DC4C90-09A7-4C64-9BFD-F7A0087D86DF}" dt="2024-03-08T11:03:20.644" v="1"/>
          <ac:spMkLst>
            <pc:docMk/>
            <pc:sldMk cId="1252224616" sldId="384"/>
            <ac:spMk id="23" creationId="{00000000-0000-0000-0000-000000000000}"/>
          </ac:spMkLst>
        </pc:spChg>
      </pc:sldChg>
      <pc:sldChg chg="modSp">
        <pc:chgData name="Anton Lechner" userId="" providerId="" clId="Web-{57DC4C90-09A7-4C64-9BFD-F7A0087D86DF}" dt="2024-03-08T11:09:47.870" v="56" actId="1076"/>
        <pc:sldMkLst>
          <pc:docMk/>
          <pc:sldMk cId="1340684549" sldId="411"/>
        </pc:sldMkLst>
        <pc:spChg chg="mod">
          <ac:chgData name="Anton Lechner" userId="" providerId="" clId="Web-{57DC4C90-09A7-4C64-9BFD-F7A0087D86DF}" dt="2024-03-08T11:09:47.870" v="56" actId="1076"/>
          <ac:spMkLst>
            <pc:docMk/>
            <pc:sldMk cId="1340684549" sldId="411"/>
            <ac:spMk id="2" creationId="{00000000-0000-0000-0000-000000000000}"/>
          </ac:spMkLst>
        </pc:spChg>
      </pc:sldChg>
      <pc:sldChg chg="modSp">
        <pc:chgData name="Anton Lechner" userId="" providerId="" clId="Web-{57DC4C90-09A7-4C64-9BFD-F7A0087D86DF}" dt="2024-03-08T10:58:07.029" v="0" actId="14100"/>
        <pc:sldMkLst>
          <pc:docMk/>
          <pc:sldMk cId="2503361452" sldId="418"/>
        </pc:sldMkLst>
        <pc:spChg chg="mod">
          <ac:chgData name="Anton Lechner" userId="" providerId="" clId="Web-{57DC4C90-09A7-4C64-9BFD-F7A0087D86DF}" dt="2024-03-08T10:58:07.029" v="0" actId="14100"/>
          <ac:spMkLst>
            <pc:docMk/>
            <pc:sldMk cId="2503361452" sldId="418"/>
            <ac:spMk id="32" creationId="{00000000-0000-0000-0000-000000000000}"/>
          </ac:spMkLst>
        </pc:spChg>
      </pc:sldChg>
      <pc:sldChg chg="delSp">
        <pc:chgData name="Anton Lechner" userId="" providerId="" clId="Web-{57DC4C90-09A7-4C64-9BFD-F7A0087D86DF}" dt="2024-03-08T11:03:45.629" v="4"/>
        <pc:sldMkLst>
          <pc:docMk/>
          <pc:sldMk cId="1627854746" sldId="427"/>
        </pc:sldMkLst>
        <pc:spChg chg="del">
          <ac:chgData name="Anton Lechner" userId="" providerId="" clId="Web-{57DC4C90-09A7-4C64-9BFD-F7A0087D86DF}" dt="2024-03-08T11:03:42.770" v="3"/>
          <ac:spMkLst>
            <pc:docMk/>
            <pc:sldMk cId="1627854746" sldId="427"/>
            <ac:spMk id="2" creationId="{00000000-0000-0000-0000-000000000000}"/>
          </ac:spMkLst>
        </pc:spChg>
        <pc:spChg chg="del">
          <ac:chgData name="Anton Lechner" userId="" providerId="" clId="Web-{57DC4C90-09A7-4C64-9BFD-F7A0087D86DF}" dt="2024-03-08T11:03:45.629" v="4"/>
          <ac:spMkLst>
            <pc:docMk/>
            <pc:sldMk cId="1627854746" sldId="427"/>
            <ac:spMk id="9" creationId="{00000000-0000-0000-0000-000000000000}"/>
          </ac:spMkLst>
        </pc:spChg>
      </pc:sldChg>
    </pc:docChg>
  </pc:docChgLst>
  <pc:docChgLst>
    <pc:chgData name="Anton Lechner" clId="Web-{D8FCC93A-4269-4054-8A4D-09D497B13607}"/>
    <pc:docChg chg="modSld">
      <pc:chgData name="Anton Lechner" userId="" providerId="" clId="Web-{D8FCC93A-4269-4054-8A4D-09D497B13607}" dt="2024-03-08T13:50:50.541" v="138" actId="1076"/>
      <pc:docMkLst>
        <pc:docMk/>
      </pc:docMkLst>
      <pc:sldChg chg="modSp">
        <pc:chgData name="Anton Lechner" userId="" providerId="" clId="Web-{D8FCC93A-4269-4054-8A4D-09D497B13607}" dt="2024-03-08T13:42:42.999" v="69" actId="1076"/>
        <pc:sldMkLst>
          <pc:docMk/>
          <pc:sldMk cId="1252224616" sldId="384"/>
        </pc:sldMkLst>
        <pc:grpChg chg="mod">
          <ac:chgData name="Anton Lechner" userId="" providerId="" clId="Web-{D8FCC93A-4269-4054-8A4D-09D497B13607}" dt="2024-03-08T13:42:42.999" v="69" actId="1076"/>
          <ac:grpSpMkLst>
            <pc:docMk/>
            <pc:sldMk cId="1252224616" sldId="384"/>
            <ac:grpSpMk id="41" creationId="{00000000-0000-0000-0000-000000000000}"/>
          </ac:grpSpMkLst>
        </pc:grpChg>
      </pc:sldChg>
      <pc:sldChg chg="modSp">
        <pc:chgData name="Anton Lechner" userId="" providerId="" clId="Web-{D8FCC93A-4269-4054-8A4D-09D497B13607}" dt="2024-03-08T13:33:52.503" v="18" actId="20577"/>
        <pc:sldMkLst>
          <pc:docMk/>
          <pc:sldMk cId="1896298755" sldId="394"/>
        </pc:sldMkLst>
        <pc:spChg chg="mod">
          <ac:chgData name="Anton Lechner" userId="" providerId="" clId="Web-{D8FCC93A-4269-4054-8A4D-09D497B13607}" dt="2024-03-08T13:33:52.503" v="18" actId="20577"/>
          <ac:spMkLst>
            <pc:docMk/>
            <pc:sldMk cId="1896298755" sldId="394"/>
            <ac:spMk id="14" creationId="{00000000-0000-0000-0000-000000000000}"/>
          </ac:spMkLst>
        </pc:spChg>
      </pc:sldChg>
      <pc:sldChg chg="addSp delSp modSp">
        <pc:chgData name="Anton Lechner" userId="" providerId="" clId="Web-{D8FCC93A-4269-4054-8A4D-09D497B13607}" dt="2024-03-08T13:39:58.089" v="28"/>
        <pc:sldMkLst>
          <pc:docMk/>
          <pc:sldMk cId="170253413" sldId="403"/>
        </pc:sldMkLst>
        <pc:spChg chg="add del mod">
          <ac:chgData name="Anton Lechner" userId="" providerId="" clId="Web-{D8FCC93A-4269-4054-8A4D-09D497B13607}" dt="2024-03-08T13:39:58.089" v="28"/>
          <ac:spMkLst>
            <pc:docMk/>
            <pc:sldMk cId="170253413" sldId="403"/>
            <ac:spMk id="2" creationId="{A71395AB-ADD0-97EF-BB39-29ED58CC80B8}"/>
          </ac:spMkLst>
        </pc:spChg>
      </pc:sldChg>
      <pc:sldChg chg="modSp">
        <pc:chgData name="Anton Lechner" userId="" providerId="" clId="Web-{D8FCC93A-4269-4054-8A4D-09D497B13607}" dt="2024-03-08T13:42:29.436" v="68" actId="1076"/>
        <pc:sldMkLst>
          <pc:docMk/>
          <pc:sldMk cId="3608674967" sldId="419"/>
        </pc:sldMkLst>
        <pc:spChg chg="mod">
          <ac:chgData name="Anton Lechner" userId="" providerId="" clId="Web-{D8FCC93A-4269-4054-8A4D-09D497B13607}" dt="2024-03-08T13:42:02.420" v="60" actId="1076"/>
          <ac:spMkLst>
            <pc:docMk/>
            <pc:sldMk cId="3608674967" sldId="419"/>
            <ac:spMk id="18" creationId="{00000000-0000-0000-0000-000000000000}"/>
          </ac:spMkLst>
        </pc:spChg>
        <pc:spChg chg="mod">
          <ac:chgData name="Anton Lechner" userId="" providerId="" clId="Web-{D8FCC93A-4269-4054-8A4D-09D497B13607}" dt="2024-03-08T13:42:06.904" v="61" actId="1076"/>
          <ac:spMkLst>
            <pc:docMk/>
            <pc:sldMk cId="3608674967" sldId="419"/>
            <ac:spMk id="19" creationId="{00000000-0000-0000-0000-000000000000}"/>
          </ac:spMkLst>
        </pc:spChg>
        <pc:spChg chg="mod">
          <ac:chgData name="Anton Lechner" userId="" providerId="" clId="Web-{D8FCC93A-4269-4054-8A4D-09D497B13607}" dt="2024-03-08T13:42:16.389" v="64" actId="1076"/>
          <ac:spMkLst>
            <pc:docMk/>
            <pc:sldMk cId="3608674967" sldId="419"/>
            <ac:spMk id="21" creationId="{00000000-0000-0000-0000-000000000000}"/>
          </ac:spMkLst>
        </pc:spChg>
        <pc:spChg chg="mod">
          <ac:chgData name="Anton Lechner" userId="" providerId="" clId="Web-{D8FCC93A-4269-4054-8A4D-09D497B13607}" dt="2024-03-08T13:42:24.545" v="66" actId="1076"/>
          <ac:spMkLst>
            <pc:docMk/>
            <pc:sldMk cId="3608674967" sldId="419"/>
            <ac:spMk id="22" creationId="{00000000-0000-0000-0000-000000000000}"/>
          </ac:spMkLst>
        </pc:spChg>
        <pc:spChg chg="mod">
          <ac:chgData name="Anton Lechner" userId="" providerId="" clId="Web-{D8FCC93A-4269-4054-8A4D-09D497B13607}" dt="2024-03-08T13:42:29.436" v="68" actId="1076"/>
          <ac:spMkLst>
            <pc:docMk/>
            <pc:sldMk cId="3608674967" sldId="419"/>
            <ac:spMk id="26" creationId="{00000000-0000-0000-0000-000000000000}"/>
          </ac:spMkLst>
        </pc:spChg>
        <pc:cxnChg chg="mod">
          <ac:chgData name="Anton Lechner" userId="" providerId="" clId="Web-{D8FCC93A-4269-4054-8A4D-09D497B13607}" dt="2024-03-08T13:42:27.280" v="67" actId="1076"/>
          <ac:cxnSpMkLst>
            <pc:docMk/>
            <pc:sldMk cId="3608674967" sldId="419"/>
            <ac:cxnSpMk id="13" creationId="{00000000-0000-0000-0000-000000000000}"/>
          </ac:cxnSpMkLst>
        </pc:cxnChg>
        <pc:cxnChg chg="mod">
          <ac:chgData name="Anton Lechner" userId="" providerId="" clId="Web-{D8FCC93A-4269-4054-8A4D-09D497B13607}" dt="2024-03-08T13:42:20.155" v="65" actId="1076"/>
          <ac:cxnSpMkLst>
            <pc:docMk/>
            <pc:sldMk cId="3608674967" sldId="419"/>
            <ac:cxnSpMk id="27" creationId="{00000000-0000-0000-0000-000000000000}"/>
          </ac:cxnSpMkLst>
        </pc:cxnChg>
        <pc:cxnChg chg="mod">
          <ac:chgData name="Anton Lechner" userId="" providerId="" clId="Web-{D8FCC93A-4269-4054-8A4D-09D497B13607}" dt="2024-03-08T13:42:11.154" v="62" actId="14100"/>
          <ac:cxnSpMkLst>
            <pc:docMk/>
            <pc:sldMk cId="3608674967" sldId="419"/>
            <ac:cxnSpMk id="30" creationId="{00000000-0000-0000-0000-000000000000}"/>
          </ac:cxnSpMkLst>
        </pc:cxnChg>
      </pc:sldChg>
      <pc:sldChg chg="modSp">
        <pc:chgData name="Anton Lechner" userId="" providerId="" clId="Web-{D8FCC93A-4269-4054-8A4D-09D497B13607}" dt="2024-03-08T13:41:05.794" v="56" actId="1076"/>
        <pc:sldMkLst>
          <pc:docMk/>
          <pc:sldMk cId="2214851707" sldId="426"/>
        </pc:sldMkLst>
        <pc:spChg chg="mod">
          <ac:chgData name="Anton Lechner" userId="" providerId="" clId="Web-{D8FCC93A-4269-4054-8A4D-09D497B13607}" dt="2024-03-08T13:41:05.794" v="56" actId="1076"/>
          <ac:spMkLst>
            <pc:docMk/>
            <pc:sldMk cId="2214851707" sldId="426"/>
            <ac:spMk id="17" creationId="{00000000-0000-0000-0000-000000000000}"/>
          </ac:spMkLst>
        </pc:spChg>
      </pc:sldChg>
      <pc:sldChg chg="modSp">
        <pc:chgData name="Anton Lechner" userId="" providerId="" clId="Web-{D8FCC93A-4269-4054-8A4D-09D497B13607}" dt="2024-03-08T13:50:50.541" v="138" actId="1076"/>
        <pc:sldMkLst>
          <pc:docMk/>
          <pc:sldMk cId="1627854746" sldId="427"/>
        </pc:sldMkLst>
        <pc:spChg chg="mod">
          <ac:chgData name="Anton Lechner" userId="" providerId="" clId="Web-{D8FCC93A-4269-4054-8A4D-09D497B13607}" dt="2024-03-08T13:50:50.541" v="138" actId="1076"/>
          <ac:spMkLst>
            <pc:docMk/>
            <pc:sldMk cId="1627854746" sldId="427"/>
            <ac:spMk id="14" creationId="{00000000-0000-0000-0000-000000000000}"/>
          </ac:spMkLst>
        </pc:spChg>
        <pc:spChg chg="mod">
          <ac:chgData name="Anton Lechner" userId="" providerId="" clId="Web-{D8FCC93A-4269-4054-8A4D-09D497B13607}" dt="2024-03-08T13:48:43.413" v="80" actId="1076"/>
          <ac:spMkLst>
            <pc:docMk/>
            <pc:sldMk cId="1627854746" sldId="427"/>
            <ac:spMk id="35" creationId="{00000000-0000-0000-0000-000000000000}"/>
          </ac:spMkLst>
        </pc:spChg>
      </pc:sldChg>
    </pc:docChg>
  </pc:docChgLst>
  <pc:docChgLst>
    <pc:chgData name="Anton Lechner" clId="Web-{649F1929-0282-4893-BD5C-180F5EC19A13}"/>
    <pc:docChg chg="modSld">
      <pc:chgData name="Anton Lechner" userId="" providerId="" clId="Web-{649F1929-0282-4893-BD5C-180F5EC19A13}" dt="2024-03-08T13:53:06.945" v="26" actId="20577"/>
      <pc:docMkLst>
        <pc:docMk/>
      </pc:docMkLst>
      <pc:sldChg chg="modSp">
        <pc:chgData name="Anton Lechner" userId="" providerId="" clId="Web-{649F1929-0282-4893-BD5C-180F5EC19A13}" dt="2024-03-08T13:53:06.945" v="26" actId="20577"/>
        <pc:sldMkLst>
          <pc:docMk/>
          <pc:sldMk cId="0" sldId="264"/>
        </pc:sldMkLst>
        <pc:spChg chg="mod">
          <ac:chgData name="Anton Lechner" userId="" providerId="" clId="Web-{649F1929-0282-4893-BD5C-180F5EC19A13}" dt="2024-03-08T13:53:06.945" v="26" actId="20577"/>
          <ac:spMkLst>
            <pc:docMk/>
            <pc:sldMk cId="0" sldId="264"/>
            <ac:spMk id="87" creationId="{00000000-0000-0000-0000-000000000000}"/>
          </ac:spMkLst>
        </pc:spChg>
      </pc:sldChg>
    </pc:docChg>
  </pc:docChgLst>
  <pc:docChgLst>
    <pc:chgData name="Anton Lechner" clId="Web-{E7FFA34D-B323-4A3F-8B60-3345BDAEDA25}"/>
    <pc:docChg chg="modSld">
      <pc:chgData name="Anton Lechner" userId="" providerId="" clId="Web-{E7FFA34D-B323-4A3F-8B60-3345BDAEDA25}" dt="2024-03-10T08:52:03.812" v="101" actId="20577"/>
      <pc:docMkLst>
        <pc:docMk/>
      </pc:docMkLst>
      <pc:sldChg chg="modSp">
        <pc:chgData name="Anton Lechner" userId="" providerId="" clId="Web-{E7FFA34D-B323-4A3F-8B60-3345BDAEDA25}" dt="2024-03-10T08:41:07.147" v="61" actId="20577"/>
        <pc:sldMkLst>
          <pc:docMk/>
          <pc:sldMk cId="2509597996" sldId="390"/>
        </pc:sldMkLst>
        <pc:spChg chg="mod">
          <ac:chgData name="Anton Lechner" userId="" providerId="" clId="Web-{E7FFA34D-B323-4A3F-8B60-3345BDAEDA25}" dt="2024-03-10T08:35:09.305" v="13" actId="20577"/>
          <ac:spMkLst>
            <pc:docMk/>
            <pc:sldMk cId="2509597996" sldId="390"/>
            <ac:spMk id="5" creationId="{00000000-0000-0000-0000-000000000000}"/>
          </ac:spMkLst>
        </pc:spChg>
        <pc:spChg chg="mod">
          <ac:chgData name="Anton Lechner" userId="" providerId="" clId="Web-{E7FFA34D-B323-4A3F-8B60-3345BDAEDA25}" dt="2024-03-10T08:41:07.147" v="61" actId="20577"/>
          <ac:spMkLst>
            <pc:docMk/>
            <pc:sldMk cId="2509597996" sldId="390"/>
            <ac:spMk id="7" creationId="{00000000-0000-0000-0000-000000000000}"/>
          </ac:spMkLst>
        </pc:spChg>
      </pc:sldChg>
      <pc:sldChg chg="modSp">
        <pc:chgData name="Anton Lechner" userId="" providerId="" clId="Web-{E7FFA34D-B323-4A3F-8B60-3345BDAEDA25}" dt="2024-03-10T08:40:51.584" v="59" actId="20577"/>
        <pc:sldMkLst>
          <pc:docMk/>
          <pc:sldMk cId="1896298755" sldId="394"/>
        </pc:sldMkLst>
        <pc:spChg chg="mod">
          <ac:chgData name="Anton Lechner" userId="" providerId="" clId="Web-{E7FFA34D-B323-4A3F-8B60-3345BDAEDA25}" dt="2024-03-10T08:40:51.584" v="59" actId="20577"/>
          <ac:spMkLst>
            <pc:docMk/>
            <pc:sldMk cId="1896298755" sldId="394"/>
            <ac:spMk id="14" creationId="{00000000-0000-0000-0000-000000000000}"/>
          </ac:spMkLst>
        </pc:spChg>
      </pc:sldChg>
      <pc:sldChg chg="modSp">
        <pc:chgData name="Anton Lechner" userId="" providerId="" clId="Web-{E7FFA34D-B323-4A3F-8B60-3345BDAEDA25}" dt="2024-03-10T08:52:03.812" v="101" actId="20577"/>
        <pc:sldMkLst>
          <pc:docMk/>
          <pc:sldMk cId="2810087934" sldId="398"/>
        </pc:sldMkLst>
        <pc:spChg chg="mod">
          <ac:chgData name="Anton Lechner" userId="" providerId="" clId="Web-{E7FFA34D-B323-4A3F-8B60-3345BDAEDA25}" dt="2024-03-10T08:52:03.812" v="101" actId="20577"/>
          <ac:spMkLst>
            <pc:docMk/>
            <pc:sldMk cId="2810087934" sldId="398"/>
            <ac:spMk id="40" creationId="{00000000-0000-0000-0000-000000000000}"/>
          </ac:spMkLst>
        </pc:spChg>
      </pc:sldChg>
      <pc:sldChg chg="modSp">
        <pc:chgData name="Anton Lechner" userId="" providerId="" clId="Web-{E7FFA34D-B323-4A3F-8B60-3345BDAEDA25}" dt="2024-03-10T08:43:30.246" v="65" actId="20577"/>
        <pc:sldMkLst>
          <pc:docMk/>
          <pc:sldMk cId="4237615167" sldId="413"/>
        </pc:sldMkLst>
        <pc:spChg chg="mod">
          <ac:chgData name="Anton Lechner" userId="" providerId="" clId="Web-{E7FFA34D-B323-4A3F-8B60-3345BDAEDA25}" dt="2024-03-10T08:43:30.246" v="65" actId="20577"/>
          <ac:spMkLst>
            <pc:docMk/>
            <pc:sldMk cId="4237615167" sldId="413"/>
            <ac:spMk id="14" creationId="{00000000-0000-0000-0000-000000000000}"/>
          </ac:spMkLst>
        </pc:spChg>
      </pc:sldChg>
      <pc:sldChg chg="addSp modSp">
        <pc:chgData name="Anton Lechner" userId="" providerId="" clId="Web-{E7FFA34D-B323-4A3F-8B60-3345BDAEDA25}" dt="2024-03-10T08:51:51.265" v="97" actId="1076"/>
        <pc:sldMkLst>
          <pc:docMk/>
          <pc:sldMk cId="2503361452" sldId="418"/>
        </pc:sldMkLst>
        <pc:spChg chg="add mod">
          <ac:chgData name="Anton Lechner" userId="" providerId="" clId="Web-{E7FFA34D-B323-4A3F-8B60-3345BDAEDA25}" dt="2024-03-10T08:51:51.265" v="97" actId="1076"/>
          <ac:spMkLst>
            <pc:docMk/>
            <pc:sldMk cId="2503361452" sldId="418"/>
            <ac:spMk id="2" creationId="{FDDA0A94-C81A-4946-9F70-F7A1AF6341CD}"/>
          </ac:spMkLst>
        </pc:spChg>
        <pc:spChg chg="mod">
          <ac:chgData name="Anton Lechner" userId="" providerId="" clId="Web-{E7FFA34D-B323-4A3F-8B60-3345BDAEDA25}" dt="2024-03-10T08:51:18.764" v="66" actId="20577"/>
          <ac:spMkLst>
            <pc:docMk/>
            <pc:sldMk cId="2503361452" sldId="418"/>
            <ac:spMk id="1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18/09/2025</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18/09/2025</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393A5D-14D6-4646-84B9-A0E78F83D06C}" type="slidenum">
              <a:rPr lang="en-GB" smtClean="0"/>
              <a:pPr/>
              <a:t>1</a:t>
            </a:fld>
            <a:endParaRPr lang="en-GB"/>
          </a:p>
        </p:txBody>
      </p:sp>
    </p:spTree>
    <p:extLst>
      <p:ext uri="{BB962C8B-B14F-4D97-AF65-F5344CB8AC3E}">
        <p14:creationId xmlns:p14="http://schemas.microsoft.com/office/powerpoint/2010/main" val="1689919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5F38DB-CAFA-D341-B4D5-64BB60628ED1}" type="slidenum">
              <a:rPr lang="en-US" smtClean="0"/>
              <a:t>2</a:t>
            </a:fld>
            <a:endParaRPr lang="en-US"/>
          </a:p>
        </p:txBody>
      </p:sp>
    </p:spTree>
    <p:extLst>
      <p:ext uri="{BB962C8B-B14F-4D97-AF65-F5344CB8AC3E}">
        <p14:creationId xmlns:p14="http://schemas.microsoft.com/office/powerpoint/2010/main" val="3465440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5F38DB-CAFA-D341-B4D5-64BB60628ED1}" type="slidenum">
              <a:rPr lang="en-US" smtClean="0"/>
              <a:t>3</a:t>
            </a:fld>
            <a:endParaRPr lang="en-US"/>
          </a:p>
        </p:txBody>
      </p:sp>
    </p:spTree>
    <p:extLst>
      <p:ext uri="{BB962C8B-B14F-4D97-AF65-F5344CB8AC3E}">
        <p14:creationId xmlns:p14="http://schemas.microsoft.com/office/powerpoint/2010/main" val="2628580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5F38DB-CAFA-D341-B4D5-64BB60628ED1}" type="slidenum">
              <a:rPr lang="en-US" smtClean="0"/>
              <a:t>4</a:t>
            </a:fld>
            <a:endParaRPr lang="en-US"/>
          </a:p>
        </p:txBody>
      </p:sp>
    </p:spTree>
    <p:extLst>
      <p:ext uri="{BB962C8B-B14F-4D97-AF65-F5344CB8AC3E}">
        <p14:creationId xmlns:p14="http://schemas.microsoft.com/office/powerpoint/2010/main" val="322424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5F38DB-CAFA-D341-B4D5-64BB60628ED1}" type="slidenum">
              <a:rPr lang="en-US" smtClean="0"/>
              <a:t>5</a:t>
            </a:fld>
            <a:endParaRPr lang="en-US"/>
          </a:p>
        </p:txBody>
      </p:sp>
    </p:spTree>
    <p:extLst>
      <p:ext uri="{BB962C8B-B14F-4D97-AF65-F5344CB8AC3E}">
        <p14:creationId xmlns:p14="http://schemas.microsoft.com/office/powerpoint/2010/main" val="2179793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5F38DB-CAFA-D341-B4D5-64BB60628ED1}" type="slidenum">
              <a:rPr lang="en-US" smtClean="0"/>
              <a:t>6</a:t>
            </a:fld>
            <a:endParaRPr lang="en-US"/>
          </a:p>
        </p:txBody>
      </p:sp>
    </p:spTree>
    <p:extLst>
      <p:ext uri="{BB962C8B-B14F-4D97-AF65-F5344CB8AC3E}">
        <p14:creationId xmlns:p14="http://schemas.microsoft.com/office/powerpoint/2010/main" val="1161040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5F38DB-CAFA-D341-B4D5-64BB60628ED1}" type="slidenum">
              <a:rPr lang="en-US" smtClean="0"/>
              <a:t>7</a:t>
            </a:fld>
            <a:endParaRPr lang="en-US"/>
          </a:p>
        </p:txBody>
      </p:sp>
    </p:spTree>
    <p:extLst>
      <p:ext uri="{BB962C8B-B14F-4D97-AF65-F5344CB8AC3E}">
        <p14:creationId xmlns:p14="http://schemas.microsoft.com/office/powerpoint/2010/main" val="2489378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5F38DB-CAFA-D341-B4D5-64BB60628ED1}" type="slidenum">
              <a:rPr lang="en-US" smtClean="0"/>
              <a:t>8</a:t>
            </a:fld>
            <a:endParaRPr lang="en-US"/>
          </a:p>
        </p:txBody>
      </p:sp>
    </p:spTree>
    <p:extLst>
      <p:ext uri="{BB962C8B-B14F-4D97-AF65-F5344CB8AC3E}">
        <p14:creationId xmlns:p14="http://schemas.microsoft.com/office/powerpoint/2010/main" val="3787875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5F38DB-CAFA-D341-B4D5-64BB60628ED1}" type="slidenum">
              <a:rPr lang="en-US" smtClean="0"/>
              <a:t>9</a:t>
            </a:fld>
            <a:endParaRPr lang="en-US"/>
          </a:p>
        </p:txBody>
      </p:sp>
    </p:spTree>
    <p:extLst>
      <p:ext uri="{BB962C8B-B14F-4D97-AF65-F5344CB8AC3E}">
        <p14:creationId xmlns:p14="http://schemas.microsoft.com/office/powerpoint/2010/main" val="446896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2436394" y="4806000"/>
            <a:ext cx="650897" cy="273844"/>
          </a:xfrm>
        </p:spPr>
        <p:txBody>
          <a:bodyPr/>
          <a:lstStyle/>
          <a:p>
            <a:pPr>
              <a:defRPr/>
            </a:pPr>
            <a:fld id="{5A2D8E4C-A0BF-5444-9C74-A3C2242D2F23}" type="datetime1">
              <a:rPr lang="en-US" smtClean="0"/>
              <a:t>9/18/2025</a:t>
            </a:fld>
            <a:endParaRPr lang="en-US"/>
          </a:p>
        </p:txBody>
      </p:sp>
      <p:sp>
        <p:nvSpPr>
          <p:cNvPr id="7" name="Footer Placeholder 11"/>
          <p:cNvSpPr>
            <a:spLocks noGrp="1"/>
          </p:cNvSpPr>
          <p:nvPr>
            <p:ph type="ftr" sz="quarter" idx="11"/>
          </p:nvPr>
        </p:nvSpPr>
        <p:spPr bwMode="auto">
          <a:xfrm>
            <a:off x="3194447" y="4806000"/>
            <a:ext cx="4929166" cy="273844"/>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8298414" y="4806000"/>
            <a:ext cx="510941" cy="273844"/>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979689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8"/>
          <a:stretch>
            <a:fillRect/>
          </a:stretch>
        </p:blipFill>
        <p:spPr>
          <a:xfrm>
            <a:off x="129201" y="13335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 id="2147483671" r:id="rId5"/>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8"/>
          <a:stretch>
            <a:fillRect/>
          </a:stretch>
        </p:blipFill>
        <p:spPr>
          <a:xfrm>
            <a:off x="8305800" y="209550"/>
            <a:ext cx="609600" cy="60960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3" name="Image 82" descr="MUON-SlideGraph-LogoBkgnd2.png"/>
          <p:cNvPicPr>
            <a:picLocks noChangeAspect="1"/>
          </p:cNvPicPr>
          <p:nvPr/>
        </p:nvPicPr>
        <p:blipFill>
          <a:blip r:embed="rId3"/>
          <a:stretch>
            <a:fillRect/>
          </a:stretch>
        </p:blipFill>
        <p:spPr>
          <a:xfrm>
            <a:off x="0" y="-20538"/>
            <a:ext cx="9144000" cy="5140960"/>
          </a:xfrm>
          <a:prstGeom prst="rect">
            <a:avLst/>
          </a:prstGeom>
        </p:spPr>
      </p:pic>
      <p:pic>
        <p:nvPicPr>
          <p:cNvPr id="10" name="Image 9" descr="MUON-SlideGraph-gradient.png"/>
          <p:cNvPicPr>
            <a:picLocks noChangeAspect="1"/>
          </p:cNvPicPr>
          <p:nvPr/>
        </p:nvPicPr>
        <p:blipFill>
          <a:blip r:embed="rId4">
            <a:alphaModFix amt="75000"/>
          </a:blip>
          <a:stretch>
            <a:fillRect/>
          </a:stretch>
        </p:blipFill>
        <p:spPr>
          <a:xfrm>
            <a:off x="0" y="3069829"/>
            <a:ext cx="9144000" cy="210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2" name="Rectangle 1"/>
          <p:cNvSpPr/>
          <p:nvPr/>
        </p:nvSpPr>
        <p:spPr>
          <a:xfrm>
            <a:off x="2453690" y="61402"/>
            <a:ext cx="5760619" cy="646331"/>
          </a:xfrm>
          <a:prstGeom prst="rect">
            <a:avLst/>
          </a:prstGeom>
        </p:spPr>
        <p:txBody>
          <a:bodyPr wrap="square">
            <a:spAutoFit/>
          </a:bodyPr>
          <a:lstStyle/>
          <a:p>
            <a:r>
              <a:rPr lang="en-US" sz="1200" dirty="0">
                <a:latin typeface="Calibri" panose="020F0502020204030204" pitchFamily="34" charset="0"/>
                <a:cs typeface="Calibri" panose="020F050202020403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33432" y="103319"/>
            <a:ext cx="798512" cy="917318"/>
          </a:xfrm>
          <a:prstGeom prst="rect">
            <a:avLst/>
          </a:prstGeom>
        </p:spPr>
      </p:pic>
      <p:pic>
        <p:nvPicPr>
          <p:cNvPr id="13" name="Picture 2" descr="Drapeau-europe">
            <a:extLst>
              <a:ext uri="{FF2B5EF4-FFF2-40B4-BE49-F238E27FC236}">
                <a16:creationId xmlns:a16="http://schemas.microsoft.com/office/drawing/2014/main" id="{936DA691-FB29-50B0-3EBF-E958EA469FF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14309" y="88658"/>
            <a:ext cx="820258" cy="544751"/>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2">
            <a:extLst>
              <a:ext uri="{FF2B5EF4-FFF2-40B4-BE49-F238E27FC236}">
                <a16:creationId xmlns:a16="http://schemas.microsoft.com/office/drawing/2014/main" id="{6B992C19-CC60-3642-8F74-82DB233FBB79}"/>
              </a:ext>
            </a:extLst>
          </p:cNvPr>
          <p:cNvSpPr>
            <a:spLocks noGrp="1"/>
          </p:cNvSpPr>
          <p:nvPr>
            <p:ph type="title"/>
          </p:nvPr>
        </p:nvSpPr>
        <p:spPr>
          <a:xfrm>
            <a:off x="2267744" y="2344405"/>
            <a:ext cx="4364890" cy="1494990"/>
          </a:xfrm>
        </p:spPr>
        <p:txBody>
          <a:bodyPr/>
          <a:lstStyle/>
          <a:p>
            <a:r>
              <a:rPr lang="en-US" dirty="0" smtClean="0">
                <a:latin typeface="Calibri" panose="020F0502020204030204" pitchFamily="34" charset="0"/>
                <a:cs typeface="Calibri" panose="020F0502020204030204" pitchFamily="34" charset="0"/>
              </a:rPr>
              <a:t>Muon Collider MDI &amp; IR – key topics</a:t>
            </a:r>
            <a:endParaRPr lang="en-US" baseline="30000" dirty="0">
              <a:solidFill>
                <a:srgbClr val="FF0000"/>
              </a:solidFill>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849929"/>
            <a:ext cx="7056784" cy="3179387"/>
          </a:xfrm>
          <a:prstGeom prst="rect">
            <a:avLst/>
          </a:prstGeom>
        </p:spPr>
      </p:pic>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05991" y="280195"/>
            <a:ext cx="8749273" cy="455351"/>
          </a:xfrm>
        </p:spPr>
        <p:txBody>
          <a:bodyPr/>
          <a:lstStyle/>
          <a:p>
            <a:r>
              <a:rPr lang="en-US" dirty="0" smtClean="0">
                <a:latin typeface="Calibri" panose="020F0502020204030204" pitchFamily="34" charset="0"/>
                <a:cs typeface="Calibri" panose="020F0502020204030204" pitchFamily="34" charset="0"/>
              </a:rPr>
              <a:t>MDI and IR design for 10 </a:t>
            </a:r>
            <a:r>
              <a:rPr lang="en-US" dirty="0" err="1" smtClean="0">
                <a:latin typeface="Calibri" panose="020F0502020204030204" pitchFamily="34" charset="0"/>
                <a:cs typeface="Calibri" panose="020F0502020204030204" pitchFamily="34" charset="0"/>
              </a:rPr>
              <a:t>TeV</a:t>
            </a:r>
            <a:r>
              <a:rPr lang="en-US" dirty="0" smtClean="0">
                <a:latin typeface="Calibri" panose="020F0502020204030204" pitchFamily="34" charset="0"/>
                <a:cs typeface="Calibri" panose="020F0502020204030204" pitchFamily="34" charset="0"/>
              </a:rPr>
              <a:t> Muon Collider</a:t>
            </a:r>
            <a:endParaRPr lang="en-US" baseline="30000" dirty="0">
              <a:solidFill>
                <a:srgbClr val="FF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
        <p:nvSpPr>
          <p:cNvPr id="7" name="TextBox 6"/>
          <p:cNvSpPr txBox="1"/>
          <p:nvPr/>
        </p:nvSpPr>
        <p:spPr>
          <a:xfrm>
            <a:off x="305991" y="1239578"/>
            <a:ext cx="7238648" cy="646331"/>
          </a:xfrm>
          <a:prstGeom prst="rect">
            <a:avLst/>
          </a:prstGeom>
          <a:noFill/>
        </p:spPr>
        <p:txBody>
          <a:bodyPr wrap="none" rtlCol="0">
            <a:spAutoFit/>
          </a:bodyPr>
          <a:lstStyle/>
          <a:p>
            <a:pPr marL="285750" indent="-285750">
              <a:buFont typeface="Wingdings" panose="05000000000000000000" pitchFamily="2" charset="2"/>
              <a:buChar char="v"/>
            </a:pPr>
            <a:r>
              <a:rPr lang="en-US" dirty="0" smtClean="0">
                <a:latin typeface="Calibri" panose="020F0502020204030204" pitchFamily="34" charset="0"/>
                <a:cs typeface="Calibri" panose="020F0502020204030204" pitchFamily="34" charset="0"/>
              </a:rPr>
              <a:t>The present MDI design is still very conceptual (based on MAP design) </a:t>
            </a:r>
          </a:p>
          <a:p>
            <a:pPr marL="285750" indent="-285750">
              <a:buFont typeface="Wingdings" panose="05000000000000000000" pitchFamily="2" charset="2"/>
              <a:buChar char="v"/>
            </a:pPr>
            <a:r>
              <a:rPr lang="en-US" dirty="0" smtClean="0">
                <a:latin typeface="Calibri" panose="020F0502020204030204" pitchFamily="34" charset="0"/>
                <a:cs typeface="Calibri" panose="020F0502020204030204" pitchFamily="34" charset="0"/>
              </a:rPr>
              <a:t>Need to work towards a more realistic (technical) design and integration</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40425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05991" y="280195"/>
            <a:ext cx="8749273" cy="455351"/>
          </a:xfrm>
        </p:spPr>
        <p:txBody>
          <a:bodyPr/>
          <a:lstStyle/>
          <a:p>
            <a:r>
              <a:rPr lang="en-US" dirty="0" smtClean="0">
                <a:latin typeface="Calibri" panose="020F0502020204030204" pitchFamily="34" charset="0"/>
                <a:cs typeface="Calibri" panose="020F0502020204030204" pitchFamily="34" charset="0"/>
              </a:rPr>
              <a:t>MDI and IR design (10 </a:t>
            </a:r>
            <a:r>
              <a:rPr lang="en-US" dirty="0" err="1" smtClean="0">
                <a:latin typeface="Calibri" panose="020F0502020204030204" pitchFamily="34" charset="0"/>
                <a:cs typeface="Calibri" panose="020F0502020204030204" pitchFamily="34" charset="0"/>
              </a:rPr>
              <a:t>TeV</a:t>
            </a:r>
            <a:r>
              <a:rPr lang="en-US" dirty="0" smtClean="0">
                <a:latin typeface="Calibri" panose="020F0502020204030204" pitchFamily="34" charset="0"/>
                <a:cs typeface="Calibri" panose="020F0502020204030204" pitchFamily="34" charset="0"/>
              </a:rPr>
              <a:t>) – ke</a:t>
            </a:r>
            <a:r>
              <a:rPr lang="en-US" dirty="0" smtClean="0">
                <a:latin typeface="Calibri" panose="020F0502020204030204" pitchFamily="34" charset="0"/>
                <a:cs typeface="Calibri" panose="020F0502020204030204" pitchFamily="34" charset="0"/>
              </a:rPr>
              <a:t>y topics (1/2)</a:t>
            </a:r>
            <a:endParaRPr lang="en-US" baseline="30000" dirty="0">
              <a:solidFill>
                <a:srgbClr val="FF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
        <p:nvSpPr>
          <p:cNvPr id="5" name="TextShape 6"/>
          <p:cNvSpPr txBox="1"/>
          <p:nvPr/>
        </p:nvSpPr>
        <p:spPr>
          <a:xfrm>
            <a:off x="305991" y="1131590"/>
            <a:ext cx="8586489" cy="3312368"/>
          </a:xfrm>
          <a:prstGeom prst="rect">
            <a:avLst/>
          </a:prstGeom>
          <a:noFill/>
          <a:ln>
            <a:noFill/>
          </a:ln>
        </p:spPr>
        <p:txBody>
          <a:bodyPr>
            <a:noAutofit/>
          </a:bodyPr>
          <a:lstStyle/>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Interaction region </a:t>
            </a:r>
            <a:r>
              <a:rPr lang="en-US" sz="1500" b="1" dirty="0" smtClean="0">
                <a:solidFill>
                  <a:srgbClr val="FF0000"/>
                </a:solidFill>
                <a:latin typeface="Calibri" panose="020F0502020204030204" pitchFamily="34" charset="0"/>
                <a:cs typeface="Calibri" panose="020F0502020204030204" pitchFamily="34" charset="0"/>
              </a:rPr>
              <a:t>lattice</a:t>
            </a:r>
            <a:r>
              <a:rPr lang="en-US" sz="1500" dirty="0" smtClean="0">
                <a:latin typeface="Calibri" panose="020F0502020204030204" pitchFamily="34" charset="0"/>
                <a:cs typeface="Calibri" panose="020F0502020204030204" pitchFamily="34" charset="0"/>
              </a:rPr>
              <a:t> design under consideration </a:t>
            </a:r>
            <a:r>
              <a:rPr lang="en-US" sz="1500" dirty="0" smtClean="0">
                <a:latin typeface="Calibri" panose="020F0502020204030204" pitchFamily="34" charset="0"/>
                <a:cs typeface="Calibri" panose="020F0502020204030204" pitchFamily="34" charset="0"/>
              </a:rPr>
              <a:t>of </a:t>
            </a:r>
            <a:r>
              <a:rPr lang="en-US" sz="1500" dirty="0" smtClean="0">
                <a:latin typeface="Calibri" panose="020F0502020204030204" pitchFamily="34" charset="0"/>
                <a:cs typeface="Calibri" panose="020F0502020204030204" pitchFamily="34" charset="0"/>
              </a:rPr>
              <a:t>various </a:t>
            </a:r>
            <a:r>
              <a:rPr lang="en-US" sz="1500" dirty="0" smtClean="0">
                <a:latin typeface="Calibri" panose="020F0502020204030204" pitchFamily="34" charset="0"/>
                <a:cs typeface="Calibri" panose="020F0502020204030204" pitchFamily="34" charset="0"/>
              </a:rPr>
              <a:t>constraints </a:t>
            </a:r>
            <a:r>
              <a:rPr lang="en-US" sz="1500" dirty="0" smtClean="0">
                <a:latin typeface="Calibri" panose="020F0502020204030204" pitchFamily="34" charset="0"/>
                <a:cs typeface="Calibri" panose="020F0502020204030204" pitchFamily="34" charset="0"/>
              </a:rPr>
              <a:t>(</a:t>
            </a:r>
            <a:r>
              <a:rPr lang="en-US" sz="1500" dirty="0" smtClean="0">
                <a:latin typeface="Calibri" panose="020F0502020204030204" pitchFamily="34" charset="0"/>
                <a:cs typeface="Calibri" panose="020F0502020204030204" pitchFamily="34" charset="0"/>
              </a:rPr>
              <a:t>beam-induced </a:t>
            </a:r>
            <a:r>
              <a:rPr lang="en-US" sz="1500" dirty="0">
                <a:latin typeface="Calibri" panose="020F0502020204030204" pitchFamily="34" charset="0"/>
                <a:cs typeface="Calibri" panose="020F0502020204030204" pitchFamily="34" charset="0"/>
              </a:rPr>
              <a:t>background, heat </a:t>
            </a:r>
            <a:r>
              <a:rPr lang="en-US" sz="1500" dirty="0" smtClean="0">
                <a:latin typeface="Calibri" panose="020F0502020204030204" pitchFamily="34" charset="0"/>
                <a:cs typeface="Calibri" panose="020F0502020204030204" pitchFamily="34" charset="0"/>
              </a:rPr>
              <a:t>load</a:t>
            </a:r>
            <a:r>
              <a:rPr lang="en-US" sz="1500" dirty="0">
                <a:latin typeface="Calibri" panose="020F0502020204030204" pitchFamily="34" charset="0"/>
                <a:cs typeface="Calibri" panose="020F0502020204030204" pitchFamily="34" charset="0"/>
              </a:rPr>
              <a:t>, technical limits for magnets, interconnect </a:t>
            </a:r>
            <a:r>
              <a:rPr lang="en-US" sz="1500" dirty="0" smtClean="0">
                <a:latin typeface="Calibri" panose="020F0502020204030204" pitchFamily="34" charset="0"/>
                <a:cs typeface="Calibri" panose="020F0502020204030204" pitchFamily="34" charset="0"/>
              </a:rPr>
              <a:t>lengths) </a:t>
            </a: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Several iterations in the past years, significant challenges due to small </a:t>
            </a:r>
            <a:r>
              <a:rPr lang="el-GR"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β</a:t>
            </a: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 for example </a:t>
            </a:r>
            <a:r>
              <a:rPr lang="el-GR"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β</a:t>
            </a: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 functions of O(1000 km) in FF</a:t>
            </a: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Key aspects </a:t>
            </a: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require further </a:t>
            </a: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discussions (L*, required </a:t>
            </a: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drift lengths, radial build of IR magnets) </a:t>
            </a:r>
            <a:endParaRPr lang="en-US" sz="1500" i="1" dirty="0" smtClean="0">
              <a:solidFill>
                <a:srgbClr val="009900"/>
              </a:solidFill>
              <a:latin typeface="Calibri" panose="020F0502020204030204" pitchFamily="34" charset="0"/>
              <a:cs typeface="Calibri" panose="020F0502020204030204" pitchFamily="34" charset="0"/>
            </a:endParaRP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Beam-induced </a:t>
            </a:r>
            <a:r>
              <a:rPr lang="en-US" sz="1500" b="1" dirty="0" smtClean="0">
                <a:solidFill>
                  <a:srgbClr val="FF0000"/>
                </a:solidFill>
                <a:latin typeface="Calibri" panose="020F0502020204030204" pitchFamily="34" charset="0"/>
                <a:cs typeface="Calibri" panose="020F0502020204030204" pitchFamily="34" charset="0"/>
              </a:rPr>
              <a:t>background</a:t>
            </a:r>
            <a:r>
              <a:rPr lang="en-US" sz="1500" dirty="0" smtClean="0">
                <a:latin typeface="Calibri" panose="020F0502020204030204" pitchFamily="34" charset="0"/>
                <a:cs typeface="Calibri" panose="020F0502020204030204" pitchFamily="34" charset="0"/>
              </a:rPr>
              <a:t> simulation, </a:t>
            </a:r>
            <a:r>
              <a:rPr lang="en-US" sz="1500" i="1" dirty="0" smtClean="0">
                <a:latin typeface="Calibri" panose="020F0502020204030204" pitchFamily="34" charset="0"/>
                <a:cs typeface="Calibri" panose="020F0502020204030204" pitchFamily="34" charset="0"/>
              </a:rPr>
              <a:t>conceptual</a:t>
            </a:r>
            <a:r>
              <a:rPr lang="en-US" sz="1500" dirty="0" smtClean="0">
                <a:latin typeface="Calibri" panose="020F0502020204030204" pitchFamily="34" charset="0"/>
                <a:cs typeface="Calibri" panose="020F0502020204030204" pitchFamily="34" charset="0"/>
              </a:rPr>
              <a:t> shielding design (incl. nozzle) and other background mitigation measures </a:t>
            </a:r>
            <a:endParaRPr lang="en-US" sz="1500" i="1" dirty="0">
              <a:solidFill>
                <a:srgbClr val="009900"/>
              </a:solidFill>
              <a:latin typeface="Calibri" panose="020F0502020204030204" pitchFamily="34" charset="0"/>
              <a:cs typeface="Calibri" panose="020F0502020204030204" pitchFamily="34" charset="0"/>
              <a:sym typeface="Wingdings" panose="05000000000000000000" pitchFamily="2" charset="2"/>
            </a:endParaRPr>
          </a:p>
          <a:p>
            <a:pPr marL="742950" lvl="2" indent="-285750">
              <a:spcAft>
                <a:spcPts val="450"/>
              </a:spcAft>
              <a:buFont typeface="Wingdings" panose="05000000000000000000" pitchFamily="2" charset="2"/>
              <a:buChar char="v"/>
            </a:pPr>
            <a:r>
              <a:rPr lang="en-US" sz="1500" i="1" dirty="0">
                <a:solidFill>
                  <a:srgbClr val="009900"/>
                </a:solidFill>
                <a:latin typeface="Calibri" panose="020F0502020204030204" pitchFamily="34" charset="0"/>
                <a:cs typeface="Calibri" panose="020F0502020204030204" pitchFamily="34" charset="0"/>
                <a:sym typeface="Wingdings" panose="05000000000000000000" pitchFamily="2" charset="2"/>
              </a:rPr>
              <a:t>S</a:t>
            </a: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tarted from shielding concepts &amp; nozzle developed by US-MAP (only small modifications, potential for further optimization limited)</a:t>
            </a: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Performed detailed studies of decay-induced background for present MDI&amp;IR layout </a:t>
            </a: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Obtained first estimates of incoherent pair background (need to revisit event generator?), </a:t>
            </a: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Halo background remains to be studied (important open questions remain: halo formation? Is a 5</a:t>
            </a:r>
            <a:r>
              <a:rPr lang="el-GR"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σ</a:t>
            </a: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 IR aperture acceptable? Halo removal system far from the IP?)</a:t>
            </a:r>
            <a:endParaRPr lang="en-US" sz="1500" dirty="0" smtClean="0">
              <a:latin typeface="Calibri" panose="020F0502020204030204" pitchFamily="34" charset="0"/>
              <a:cs typeface="Calibri" panose="020F0502020204030204" pitchFamily="34" charset="0"/>
            </a:endParaRPr>
          </a:p>
          <a:p>
            <a:pPr marL="257175" lvl="1" indent="-257175">
              <a:spcAft>
                <a:spcPts val="450"/>
              </a:spcAft>
              <a:buFont typeface="Arial" panose="020B0604020202020204" pitchFamily="34" charset="0"/>
              <a:buChar char="•"/>
            </a:pPr>
            <a:endParaRPr lang="en-US" sz="1350" dirty="0"/>
          </a:p>
          <a:p>
            <a:pPr lvl="1">
              <a:spcAft>
                <a:spcPts val="450"/>
              </a:spcAft>
            </a:pPr>
            <a:endParaRPr lang="en-US" sz="1350" spc="-1" dirty="0">
              <a:solidFill>
                <a:srgbClr val="0033A0"/>
              </a:solidFill>
            </a:endParaRPr>
          </a:p>
          <a:p>
            <a:pPr marL="600075" lvl="1" indent="-257175">
              <a:spcAft>
                <a:spcPts val="450"/>
              </a:spcAft>
              <a:buFont typeface="+mj-lt"/>
              <a:buAutoNum type="arabicPeriod"/>
            </a:pPr>
            <a:endParaRPr lang="en-US" sz="1350" spc="-1" dirty="0">
              <a:solidFill>
                <a:srgbClr val="0033A0"/>
              </a:solidFill>
            </a:endParaRPr>
          </a:p>
          <a:p>
            <a:pPr marL="257175" indent="-257175">
              <a:spcAft>
                <a:spcPts val="450"/>
              </a:spcAft>
              <a:buFont typeface="+mj-lt"/>
              <a:buAutoNum type="arabicPeriod"/>
            </a:pPr>
            <a:endParaRPr lang="en-US" sz="1350" b="1" spc="-1" dirty="0">
              <a:solidFill>
                <a:srgbClr val="0033A0"/>
              </a:solidFill>
            </a:endParaRPr>
          </a:p>
          <a:p>
            <a:pPr marL="257175" indent="-257175">
              <a:spcAft>
                <a:spcPts val="450"/>
              </a:spcAft>
              <a:buFont typeface="+mj-lt"/>
              <a:buAutoNum type="arabicPeriod"/>
            </a:pPr>
            <a:endParaRPr lang="en-US" sz="1050" spc="-1" dirty="0">
              <a:solidFill>
                <a:srgbClr val="0F124A"/>
              </a:solidFill>
            </a:endParaRPr>
          </a:p>
          <a:p>
            <a:pPr marL="257175" indent="-257175">
              <a:spcAft>
                <a:spcPts val="450"/>
              </a:spcAft>
              <a:buFont typeface="+mj-lt"/>
              <a:buAutoNum type="arabicPeriod"/>
            </a:pPr>
            <a:endParaRPr lang="en-US" sz="1050" spc="-1" dirty="0">
              <a:solidFill>
                <a:srgbClr val="0F124A"/>
              </a:solidFill>
              <a:latin typeface="Arial"/>
            </a:endParaRPr>
          </a:p>
          <a:p>
            <a:pPr marL="257175" indent="-257175">
              <a:buFont typeface="+mj-lt"/>
              <a:buAutoNum type="arabicPeriod"/>
            </a:pPr>
            <a:endParaRPr lang="en-US" sz="1050" spc="-1" dirty="0">
              <a:solidFill>
                <a:schemeClr val="accent6"/>
              </a:solidFill>
              <a:latin typeface="Arial"/>
            </a:endParaRPr>
          </a:p>
          <a:p>
            <a:pPr marL="257175" indent="-257175">
              <a:lnSpc>
                <a:spcPts val="1042"/>
              </a:lnSpc>
              <a:buFont typeface="+mj-lt"/>
              <a:buAutoNum type="arabicPeriod"/>
            </a:pPr>
            <a:endParaRPr lang="en-US" sz="1050" spc="-1" dirty="0">
              <a:solidFill>
                <a:srgbClr val="FF0000"/>
              </a:solidFill>
              <a:latin typeface="Arial"/>
            </a:endParaRPr>
          </a:p>
          <a:p>
            <a:pPr marL="257175" indent="-257175">
              <a:lnSpc>
                <a:spcPts val="1042"/>
              </a:lnSpc>
              <a:buFont typeface="+mj-lt"/>
              <a:buAutoNum type="arabicPeriod"/>
            </a:pPr>
            <a:endParaRPr lang="en-US" sz="105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p:txBody>
      </p:sp>
      <p:sp>
        <p:nvSpPr>
          <p:cNvPr id="7" name="TextBox 6"/>
          <p:cNvSpPr txBox="1"/>
          <p:nvPr/>
        </p:nvSpPr>
        <p:spPr>
          <a:xfrm>
            <a:off x="323528" y="4723564"/>
            <a:ext cx="8663269" cy="338554"/>
          </a:xfrm>
          <a:prstGeom prst="rect">
            <a:avLst/>
          </a:prstGeom>
          <a:solidFill>
            <a:schemeClr val="bg1"/>
          </a:solidFill>
          <a:ln w="28575">
            <a:solidFill>
              <a:schemeClr val="tx1"/>
            </a:solidFill>
          </a:ln>
        </p:spPr>
        <p:txBody>
          <a:bodyPr wrap="none" rtlCol="0">
            <a:spAutoFit/>
          </a:bodyPr>
          <a:lstStyle/>
          <a:p>
            <a:r>
              <a:rPr lang="en-US" sz="1600" dirty="0" smtClean="0">
                <a:latin typeface="Calibri" panose="020F0502020204030204" pitchFamily="34" charset="0"/>
                <a:cs typeface="Calibri" panose="020F0502020204030204" pitchFamily="34" charset="0"/>
              </a:rPr>
              <a:t>Important to continue background studies as the MDI&amp;IR design evolves </a:t>
            </a:r>
            <a:r>
              <a:rPr lang="en-US" sz="1600" dirty="0" smtClean="0">
                <a:latin typeface="Calibri" panose="020F0502020204030204" pitchFamily="34" charset="0"/>
                <a:cs typeface="Calibri" panose="020F0502020204030204" pitchFamily="34" charset="0"/>
                <a:sym typeface="Wingdings" panose="05000000000000000000" pitchFamily="2" charset="2"/>
              </a:rPr>
              <a:t> feeds into detector design</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008121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05991" y="280195"/>
            <a:ext cx="8749273" cy="455351"/>
          </a:xfrm>
        </p:spPr>
        <p:txBody>
          <a:bodyPr/>
          <a:lstStyle/>
          <a:p>
            <a:r>
              <a:rPr lang="en-US" dirty="0" smtClean="0">
                <a:latin typeface="Calibri" panose="020F0502020204030204" pitchFamily="34" charset="0"/>
                <a:cs typeface="Calibri" panose="020F0502020204030204" pitchFamily="34" charset="0"/>
              </a:rPr>
              <a:t>MDI and IR design (10 </a:t>
            </a:r>
            <a:r>
              <a:rPr lang="en-US" dirty="0" err="1" smtClean="0">
                <a:latin typeface="Calibri" panose="020F0502020204030204" pitchFamily="34" charset="0"/>
                <a:cs typeface="Calibri" panose="020F0502020204030204" pitchFamily="34" charset="0"/>
              </a:rPr>
              <a:t>TeV</a:t>
            </a:r>
            <a:r>
              <a:rPr lang="en-US" dirty="0" smtClean="0">
                <a:latin typeface="Calibri" panose="020F0502020204030204" pitchFamily="34" charset="0"/>
                <a:cs typeface="Calibri" panose="020F0502020204030204" pitchFamily="34" charset="0"/>
              </a:rPr>
              <a:t>) – ke</a:t>
            </a:r>
            <a:r>
              <a:rPr lang="en-US" dirty="0" smtClean="0">
                <a:latin typeface="Calibri" panose="020F0502020204030204" pitchFamily="34" charset="0"/>
                <a:cs typeface="Calibri" panose="020F0502020204030204" pitchFamily="34" charset="0"/>
              </a:rPr>
              <a:t>y topics (2/2)</a:t>
            </a:r>
            <a:endParaRPr lang="en-US" baseline="30000" dirty="0">
              <a:solidFill>
                <a:srgbClr val="FF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
        <p:nvSpPr>
          <p:cNvPr id="5" name="TextShape 6"/>
          <p:cNvSpPr txBox="1"/>
          <p:nvPr/>
        </p:nvSpPr>
        <p:spPr>
          <a:xfrm>
            <a:off x="305991" y="1203598"/>
            <a:ext cx="8586489" cy="3312368"/>
          </a:xfrm>
          <a:prstGeom prst="rect">
            <a:avLst/>
          </a:prstGeom>
          <a:noFill/>
          <a:ln>
            <a:noFill/>
          </a:ln>
        </p:spPr>
        <p:txBody>
          <a:bodyPr>
            <a:noAutofit/>
          </a:bodyPr>
          <a:lstStyle/>
          <a:p>
            <a:pPr marL="257175" lvl="1" indent="-257175">
              <a:spcAft>
                <a:spcPts val="450"/>
              </a:spcAft>
              <a:buFont typeface="Arial" panose="020B0604020202020204" pitchFamily="34" charset="0"/>
              <a:buChar char="•"/>
            </a:pPr>
            <a:r>
              <a:rPr lang="en-US" sz="1500" b="1" dirty="0" smtClean="0">
                <a:solidFill>
                  <a:srgbClr val="FF0000"/>
                </a:solidFill>
                <a:latin typeface="Calibri" panose="020F0502020204030204" pitchFamily="34" charset="0"/>
                <a:cs typeface="Calibri" panose="020F0502020204030204" pitchFamily="34" charset="0"/>
              </a:rPr>
              <a:t>Luminosity</a:t>
            </a:r>
            <a:r>
              <a:rPr lang="en-US" sz="1500" dirty="0" smtClean="0">
                <a:latin typeface="Calibri" panose="020F0502020204030204" pitchFamily="34" charset="0"/>
                <a:cs typeface="Calibri" panose="020F0502020204030204" pitchFamily="34" charset="0"/>
              </a:rPr>
              <a:t> monitoring, </a:t>
            </a:r>
            <a:r>
              <a:rPr lang="en-US" sz="1500" b="1" dirty="0" smtClean="0">
                <a:solidFill>
                  <a:srgbClr val="FF0000"/>
                </a:solidFill>
                <a:latin typeface="Calibri" panose="020F0502020204030204" pitchFamily="34" charset="0"/>
                <a:cs typeface="Calibri" panose="020F0502020204030204" pitchFamily="34" charset="0"/>
              </a:rPr>
              <a:t>forward </a:t>
            </a:r>
            <a:r>
              <a:rPr lang="en-US" sz="1500" dirty="0" smtClean="0">
                <a:latin typeface="Calibri" panose="020F0502020204030204" pitchFamily="34" charset="0"/>
                <a:cs typeface="Calibri" panose="020F0502020204030204" pitchFamily="34" charset="0"/>
              </a:rPr>
              <a:t>detectors </a:t>
            </a:r>
            <a:endPar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endParaRP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First ideas and preliminary studies, but no concrete proposals yet</a:t>
            </a: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Important to understand if any forward monitor/detector is needed within L* (very difficult integration)</a:t>
            </a:r>
            <a:endParaRPr lang="en-US" sz="1500" i="1" dirty="0" smtClean="0">
              <a:solidFill>
                <a:srgbClr val="009900"/>
              </a:solidFill>
              <a:latin typeface="Calibri" panose="020F0502020204030204" pitchFamily="34" charset="0"/>
              <a:cs typeface="Calibri" panose="020F0502020204030204" pitchFamily="34" charset="0"/>
            </a:endParaRPr>
          </a:p>
          <a:p>
            <a:pPr marL="257175" lvl="1" indent="-257175">
              <a:spcAft>
                <a:spcPts val="450"/>
              </a:spcAft>
              <a:buFont typeface="Arial" panose="020B0604020202020204" pitchFamily="34" charset="0"/>
              <a:buChar char="•"/>
            </a:pPr>
            <a:r>
              <a:rPr lang="en-US" sz="1500" b="1" dirty="0" smtClean="0">
                <a:solidFill>
                  <a:srgbClr val="FF0000"/>
                </a:solidFill>
                <a:latin typeface="Calibri" panose="020F0502020204030204" pitchFamily="34" charset="0"/>
                <a:cs typeface="Calibri" panose="020F0502020204030204" pitchFamily="34" charset="0"/>
              </a:rPr>
              <a:t>Beam instrumentation </a:t>
            </a:r>
            <a:r>
              <a:rPr lang="en-US" sz="1500" dirty="0" smtClean="0">
                <a:latin typeface="Calibri" panose="020F0502020204030204" pitchFamily="34" charset="0"/>
                <a:cs typeface="Calibri" panose="020F0502020204030204" pitchFamily="34" charset="0"/>
              </a:rPr>
              <a:t>in MDI region, </a:t>
            </a:r>
            <a:r>
              <a:rPr lang="en-US" sz="1500" b="1" dirty="0" smtClean="0">
                <a:solidFill>
                  <a:srgbClr val="FF0000"/>
                </a:solidFill>
                <a:latin typeface="Calibri" panose="020F0502020204030204" pitchFamily="34" charset="0"/>
                <a:cs typeface="Calibri" panose="020F0502020204030204" pitchFamily="34" charset="0"/>
              </a:rPr>
              <a:t>vacuum system </a:t>
            </a:r>
            <a:r>
              <a:rPr lang="en-US" sz="1500" dirty="0" smtClean="0">
                <a:latin typeface="Calibri" panose="020F0502020204030204" pitchFamily="34" charset="0"/>
                <a:cs typeface="Calibri" panose="020F0502020204030204" pitchFamily="34" charset="0"/>
              </a:rPr>
              <a:t>in the MDI region</a:t>
            </a:r>
            <a:endParaRPr lang="en-US" sz="1500" i="1" dirty="0">
              <a:solidFill>
                <a:srgbClr val="009900"/>
              </a:solidFill>
              <a:latin typeface="Calibri" panose="020F0502020204030204" pitchFamily="34" charset="0"/>
              <a:cs typeface="Calibri" panose="020F0502020204030204" pitchFamily="34" charset="0"/>
              <a:sym typeface="Wingdings" panose="05000000000000000000" pitchFamily="2" charset="2"/>
            </a:endParaRP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Work did not start</a:t>
            </a:r>
            <a:endParaRPr lang="en-US" sz="1500" i="1" dirty="0">
              <a:solidFill>
                <a:srgbClr val="009900"/>
              </a:solidFill>
              <a:latin typeface="Calibri" panose="020F0502020204030204" pitchFamily="34" charset="0"/>
              <a:cs typeface="Calibri" panose="020F0502020204030204" pitchFamily="34" charset="0"/>
              <a:sym typeface="Wingdings" panose="05000000000000000000" pitchFamily="2" charset="2"/>
            </a:endParaRPr>
          </a:p>
          <a:p>
            <a:pPr marL="257175" lvl="1" indent="-257175">
              <a:spcAft>
                <a:spcPts val="450"/>
              </a:spcAft>
              <a:buFont typeface="Arial" panose="020B0604020202020204" pitchFamily="34" charset="0"/>
              <a:buChar char="•"/>
            </a:pPr>
            <a:r>
              <a:rPr lang="en-US" sz="1500" b="1" dirty="0" smtClean="0">
                <a:solidFill>
                  <a:srgbClr val="FF0000"/>
                </a:solidFill>
                <a:latin typeface="Calibri" panose="020F0502020204030204" pitchFamily="34" charset="0"/>
                <a:cs typeface="Calibri" panose="020F0502020204030204" pitchFamily="34" charset="0"/>
              </a:rPr>
              <a:t>Technical </a:t>
            </a:r>
            <a:r>
              <a:rPr lang="en-US" sz="1500" b="1" dirty="0" smtClean="0">
                <a:solidFill>
                  <a:srgbClr val="FF0000"/>
                </a:solidFill>
                <a:latin typeface="Calibri" panose="020F0502020204030204" pitchFamily="34" charset="0"/>
                <a:cs typeface="Calibri" panose="020F0502020204030204" pitchFamily="34" charset="0"/>
              </a:rPr>
              <a:t>design </a:t>
            </a:r>
            <a:r>
              <a:rPr lang="en-US" sz="1500" dirty="0" smtClean="0">
                <a:latin typeface="Calibri" panose="020F0502020204030204" pitchFamily="34" charset="0"/>
                <a:cs typeface="Calibri" panose="020F0502020204030204" pitchFamily="34" charset="0"/>
              </a:rPr>
              <a:t>of </a:t>
            </a:r>
            <a:r>
              <a:rPr lang="en-US" sz="1500" dirty="0" smtClean="0">
                <a:latin typeface="Calibri" panose="020F0502020204030204" pitchFamily="34" charset="0"/>
                <a:cs typeface="Calibri" panose="020F0502020204030204" pitchFamily="34" charset="0"/>
              </a:rPr>
              <a:t>key MDI components (nozzle</a:t>
            </a:r>
            <a:r>
              <a:rPr lang="en-US" sz="1500" dirty="0" smtClean="0">
                <a:latin typeface="Calibri" panose="020F0502020204030204" pitchFamily="34" charset="0"/>
                <a:cs typeface="Calibri" panose="020F0502020204030204" pitchFamily="34" charset="0"/>
              </a:rPr>
              <a:t>, central vacuum </a:t>
            </a:r>
            <a:r>
              <a:rPr lang="en-US" sz="1500" dirty="0" smtClean="0">
                <a:latin typeface="Calibri" panose="020F0502020204030204" pitchFamily="34" charset="0"/>
                <a:cs typeface="Calibri" panose="020F0502020204030204" pitchFamily="34" charset="0"/>
              </a:rPr>
              <a:t>chamber etc.) </a:t>
            </a: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Work did not start, different aspects to be addressed (mechanical design, cooling concepts, impedance, supports, etc.), </a:t>
            </a:r>
          </a:p>
          <a:p>
            <a:pPr marL="257175" lvl="1" indent="-257175">
              <a:spcAft>
                <a:spcPts val="450"/>
              </a:spcAft>
              <a:buFont typeface="Arial" panose="020B0604020202020204" pitchFamily="34" charset="0"/>
              <a:buChar char="•"/>
            </a:pPr>
            <a:r>
              <a:rPr lang="en-US" sz="1500" b="1" dirty="0" smtClean="0">
                <a:solidFill>
                  <a:srgbClr val="FF0000"/>
                </a:solidFill>
                <a:latin typeface="Calibri" panose="020F0502020204030204" pitchFamily="34" charset="0"/>
                <a:cs typeface="Calibri" panose="020F0502020204030204" pitchFamily="34" charset="0"/>
              </a:rPr>
              <a:t>Integration</a:t>
            </a:r>
            <a:r>
              <a:rPr lang="en-US" sz="1500" dirty="0" smtClean="0">
                <a:latin typeface="Calibri" panose="020F0502020204030204" pitchFamily="34" charset="0"/>
                <a:cs typeface="Calibri" panose="020F0502020204030204" pitchFamily="34" charset="0"/>
              </a:rPr>
              <a:t> </a:t>
            </a:r>
            <a:r>
              <a:rPr lang="en-US" sz="1500" dirty="0" smtClean="0">
                <a:latin typeface="Calibri" panose="020F0502020204030204" pitchFamily="34" charset="0"/>
                <a:cs typeface="Calibri" panose="020F0502020204030204" pitchFamily="34" charset="0"/>
              </a:rPr>
              <a:t>of accelerator</a:t>
            </a:r>
            <a:r>
              <a:rPr lang="en-US" sz="1500" dirty="0" smtClean="0">
                <a:latin typeface="Calibri" panose="020F0502020204030204" pitchFamily="34" charset="0"/>
                <a:cs typeface="Calibri" panose="020F0502020204030204" pitchFamily="34" charset="0"/>
              </a:rPr>
              <a:t>, shielding, detector</a:t>
            </a:r>
            <a:r>
              <a:rPr lang="en-US" sz="1500" dirty="0" smtClean="0">
                <a:latin typeface="Calibri" panose="020F0502020204030204" pitchFamily="34" charset="0"/>
                <a:cs typeface="Calibri" panose="020F0502020204030204" pitchFamily="34" charset="0"/>
                <a:sym typeface="Wingdings" panose="05000000000000000000" pitchFamily="2" charset="2"/>
              </a:rPr>
              <a:t>, including support </a:t>
            </a:r>
            <a:r>
              <a:rPr lang="en-US" sz="1500" dirty="0" smtClean="0">
                <a:latin typeface="Calibri" panose="020F0502020204030204" pitchFamily="34" charset="0"/>
                <a:cs typeface="Calibri" panose="020F0502020204030204" pitchFamily="34" charset="0"/>
                <a:sym typeface="Wingdings" panose="05000000000000000000" pitchFamily="2" charset="2"/>
              </a:rPr>
              <a:t>structures, infrastructure</a:t>
            </a: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About to start first (2D) integration studies, need input from different experts (magnets, </a:t>
            </a:r>
            <a:r>
              <a:rPr lang="en-US" sz="1500" i="1" dirty="0" err="1" smtClean="0">
                <a:solidFill>
                  <a:srgbClr val="009900"/>
                </a:solidFill>
                <a:latin typeface="Calibri" panose="020F0502020204030204" pitchFamily="34" charset="0"/>
                <a:cs typeface="Calibri" panose="020F0502020204030204" pitchFamily="34" charset="0"/>
                <a:sym typeface="Wingdings" panose="05000000000000000000" pitchFamily="2" charset="2"/>
              </a:rPr>
              <a:t>cryo</a:t>
            </a: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 vacuum, detector, instrumentation, civil engineering)  Javier takes the leak on this activity</a:t>
            </a:r>
          </a:p>
          <a:p>
            <a:pPr marL="742950" lvl="2"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Expect that the MDI design will evolve once the integration model becomes more mature</a:t>
            </a:r>
            <a:endParaRPr lang="en-US" sz="1500" dirty="0" smtClean="0">
              <a:latin typeface="Calibri" panose="020F0502020204030204" pitchFamily="34" charset="0"/>
              <a:cs typeface="Calibri" panose="020F0502020204030204" pitchFamily="34" charset="0"/>
            </a:endParaRPr>
          </a:p>
          <a:p>
            <a:pPr marL="257175" lvl="1" indent="-257175">
              <a:spcAft>
                <a:spcPts val="450"/>
              </a:spcAft>
              <a:buFont typeface="Arial" panose="020B0604020202020204" pitchFamily="34" charset="0"/>
              <a:buChar char="•"/>
            </a:pPr>
            <a:endParaRPr lang="en-US" sz="1500" dirty="0">
              <a:latin typeface="Calibri" panose="020F0502020204030204" pitchFamily="34" charset="0"/>
              <a:cs typeface="Calibri" panose="020F0502020204030204" pitchFamily="34" charset="0"/>
            </a:endParaRPr>
          </a:p>
          <a:p>
            <a:pPr marL="257175" lvl="1" indent="-257175">
              <a:spcAft>
                <a:spcPts val="450"/>
              </a:spcAft>
              <a:buFont typeface="Arial" panose="020B0604020202020204" pitchFamily="34" charset="0"/>
              <a:buChar char="•"/>
            </a:pPr>
            <a:endParaRPr lang="en-US" sz="1350" dirty="0"/>
          </a:p>
          <a:p>
            <a:pPr lvl="1">
              <a:spcAft>
                <a:spcPts val="450"/>
              </a:spcAft>
            </a:pPr>
            <a:endParaRPr lang="en-US" sz="1350" spc="-1" dirty="0">
              <a:solidFill>
                <a:srgbClr val="0033A0"/>
              </a:solidFill>
            </a:endParaRPr>
          </a:p>
          <a:p>
            <a:pPr marL="600075" lvl="1" indent="-257175">
              <a:spcAft>
                <a:spcPts val="450"/>
              </a:spcAft>
              <a:buFont typeface="+mj-lt"/>
              <a:buAutoNum type="arabicPeriod"/>
            </a:pPr>
            <a:endParaRPr lang="en-US" sz="1350" spc="-1" dirty="0">
              <a:solidFill>
                <a:srgbClr val="0033A0"/>
              </a:solidFill>
            </a:endParaRPr>
          </a:p>
          <a:p>
            <a:pPr marL="257175" indent="-257175">
              <a:spcAft>
                <a:spcPts val="450"/>
              </a:spcAft>
              <a:buFont typeface="+mj-lt"/>
              <a:buAutoNum type="arabicPeriod"/>
            </a:pPr>
            <a:endParaRPr lang="en-US" sz="1350" b="1" spc="-1" dirty="0">
              <a:solidFill>
                <a:srgbClr val="0033A0"/>
              </a:solidFill>
            </a:endParaRPr>
          </a:p>
          <a:p>
            <a:pPr marL="257175" indent="-257175">
              <a:spcAft>
                <a:spcPts val="450"/>
              </a:spcAft>
              <a:buFont typeface="+mj-lt"/>
              <a:buAutoNum type="arabicPeriod"/>
            </a:pPr>
            <a:endParaRPr lang="en-US" sz="1050" spc="-1" dirty="0">
              <a:solidFill>
                <a:srgbClr val="0F124A"/>
              </a:solidFill>
            </a:endParaRPr>
          </a:p>
          <a:p>
            <a:pPr marL="257175" indent="-257175">
              <a:spcAft>
                <a:spcPts val="450"/>
              </a:spcAft>
              <a:buFont typeface="+mj-lt"/>
              <a:buAutoNum type="arabicPeriod"/>
            </a:pPr>
            <a:endParaRPr lang="en-US" sz="1050" spc="-1" dirty="0">
              <a:solidFill>
                <a:srgbClr val="0F124A"/>
              </a:solidFill>
              <a:latin typeface="Arial"/>
            </a:endParaRPr>
          </a:p>
          <a:p>
            <a:pPr marL="257175" indent="-257175">
              <a:buFont typeface="+mj-lt"/>
              <a:buAutoNum type="arabicPeriod"/>
            </a:pPr>
            <a:endParaRPr lang="en-US" sz="1050" spc="-1" dirty="0">
              <a:solidFill>
                <a:schemeClr val="accent6"/>
              </a:solidFill>
              <a:latin typeface="Arial"/>
            </a:endParaRPr>
          </a:p>
          <a:p>
            <a:pPr marL="257175" indent="-257175">
              <a:lnSpc>
                <a:spcPts val="1042"/>
              </a:lnSpc>
              <a:buFont typeface="+mj-lt"/>
              <a:buAutoNum type="arabicPeriod"/>
            </a:pPr>
            <a:endParaRPr lang="en-US" sz="1050" spc="-1" dirty="0">
              <a:solidFill>
                <a:srgbClr val="FF0000"/>
              </a:solidFill>
              <a:latin typeface="Arial"/>
            </a:endParaRPr>
          </a:p>
          <a:p>
            <a:pPr marL="257175" indent="-257175">
              <a:lnSpc>
                <a:spcPts val="1042"/>
              </a:lnSpc>
              <a:buFont typeface="+mj-lt"/>
              <a:buAutoNum type="arabicPeriod"/>
            </a:pPr>
            <a:endParaRPr lang="en-US" sz="105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p:txBody>
      </p:sp>
    </p:spTree>
    <p:extLst>
      <p:ext uri="{BB962C8B-B14F-4D97-AF65-F5344CB8AC3E}">
        <p14:creationId xmlns:p14="http://schemas.microsoft.com/office/powerpoint/2010/main" val="1652444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05991" y="280195"/>
            <a:ext cx="8749273" cy="455351"/>
          </a:xfrm>
        </p:spPr>
        <p:txBody>
          <a:bodyPr/>
          <a:lstStyle/>
          <a:p>
            <a:r>
              <a:rPr lang="en-US" dirty="0" smtClean="0">
                <a:latin typeface="Calibri" panose="020F0502020204030204" pitchFamily="34" charset="0"/>
                <a:cs typeface="Calibri" panose="020F0502020204030204" pitchFamily="34" charset="0"/>
              </a:rPr>
              <a:t>Towards a MDI integration model</a:t>
            </a:r>
            <a:endParaRPr lang="en-US" baseline="30000" dirty="0">
              <a:solidFill>
                <a:srgbClr val="FF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
        <p:nvSpPr>
          <p:cNvPr id="5" name="TextShape 6"/>
          <p:cNvSpPr txBox="1"/>
          <p:nvPr/>
        </p:nvSpPr>
        <p:spPr>
          <a:xfrm>
            <a:off x="140489" y="3115927"/>
            <a:ext cx="6020980" cy="1944216"/>
          </a:xfrm>
          <a:prstGeom prst="rect">
            <a:avLst/>
          </a:prstGeom>
          <a:noFill/>
          <a:ln>
            <a:noFill/>
          </a:ln>
        </p:spPr>
        <p:txBody>
          <a:bodyPr>
            <a:noAutofit/>
          </a:bodyPr>
          <a:lstStyle/>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sym typeface="Wingdings" panose="05000000000000000000" pitchFamily="2" charset="2"/>
              </a:rPr>
              <a:t>Define first </a:t>
            </a:r>
            <a:r>
              <a:rPr lang="en-US" sz="1500" b="1" dirty="0" smtClean="0">
                <a:latin typeface="Calibri" panose="020F0502020204030204" pitchFamily="34" charset="0"/>
                <a:cs typeface="Calibri" panose="020F0502020204030204" pitchFamily="34" charset="0"/>
                <a:sym typeface="Wingdings" panose="05000000000000000000" pitchFamily="2" charset="2"/>
              </a:rPr>
              <a:t>longitudinal</a:t>
            </a:r>
            <a:r>
              <a:rPr lang="en-US" sz="1500" dirty="0" smtClean="0">
                <a:latin typeface="Calibri" panose="020F0502020204030204" pitchFamily="34" charset="0"/>
                <a:cs typeface="Calibri" panose="020F0502020204030204" pitchFamily="34" charset="0"/>
                <a:sym typeface="Wingdings" panose="05000000000000000000" pitchFamily="2" charset="2"/>
              </a:rPr>
              <a:t> and </a:t>
            </a:r>
            <a:r>
              <a:rPr lang="en-US" sz="1500" b="1" dirty="0" smtClean="0">
                <a:latin typeface="Calibri" panose="020F0502020204030204" pitchFamily="34" charset="0"/>
                <a:cs typeface="Calibri" panose="020F0502020204030204" pitchFamily="34" charset="0"/>
                <a:sym typeface="Wingdings" panose="05000000000000000000" pitchFamily="2" charset="2"/>
              </a:rPr>
              <a:t>lateral</a:t>
            </a:r>
            <a:r>
              <a:rPr lang="en-US" sz="1500" dirty="0" smtClean="0">
                <a:latin typeface="Calibri" panose="020F0502020204030204" pitchFamily="34" charset="0"/>
                <a:cs typeface="Calibri" panose="020F0502020204030204" pitchFamily="34" charset="0"/>
                <a:sym typeface="Wingdings" panose="05000000000000000000" pitchFamily="2" charset="2"/>
              </a:rPr>
              <a:t> space requirements for all key elements (detector, shielding, machine equipment) and identify/resolve possible integration conflicts</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sym typeface="Wingdings" panose="05000000000000000000" pitchFamily="2" charset="2"/>
              </a:rPr>
              <a:t>Define the required support structures</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sym typeface="Wingdings" panose="05000000000000000000" pitchFamily="2" charset="2"/>
              </a:rPr>
              <a:t>Establish strategies for access/maintenance (how to move detector and shielding, and associated space requirements)</a:t>
            </a:r>
          </a:p>
          <a:p>
            <a:pPr marL="285750" lvl="1"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Provide input for CE (detector cavern and junction to machine tunnel)</a:t>
            </a:r>
          </a:p>
          <a:p>
            <a:pPr marL="257175" lvl="1" indent="-257175">
              <a:spcAft>
                <a:spcPts val="450"/>
              </a:spcAft>
              <a:buFont typeface="Arial" panose="020B0604020202020204" pitchFamily="34" charset="0"/>
              <a:buChar char="•"/>
            </a:pPr>
            <a:endParaRPr lang="en-US" sz="1500" dirty="0" smtClean="0">
              <a:latin typeface="Calibri" panose="020F0502020204030204" pitchFamily="34" charset="0"/>
              <a:cs typeface="Calibri" panose="020F0502020204030204" pitchFamily="34" charset="0"/>
              <a:sym typeface="Wingdings" panose="05000000000000000000" pitchFamily="2" charset="2"/>
            </a:endParaRPr>
          </a:p>
          <a:p>
            <a:pPr marL="257175" indent="-257175">
              <a:spcAft>
                <a:spcPts val="450"/>
              </a:spcAft>
              <a:buFont typeface="+mj-lt"/>
              <a:buAutoNum type="arabicPeriod"/>
            </a:pPr>
            <a:endParaRPr lang="en-US" sz="1050" spc="-1" dirty="0">
              <a:solidFill>
                <a:srgbClr val="0F124A"/>
              </a:solidFill>
              <a:latin typeface="Arial"/>
            </a:endParaRPr>
          </a:p>
          <a:p>
            <a:pPr marL="257175" indent="-257175">
              <a:buFont typeface="+mj-lt"/>
              <a:buAutoNum type="arabicPeriod"/>
            </a:pPr>
            <a:endParaRPr lang="en-US" sz="1050" spc="-1" dirty="0">
              <a:solidFill>
                <a:schemeClr val="accent6"/>
              </a:solidFill>
              <a:latin typeface="Arial"/>
            </a:endParaRPr>
          </a:p>
          <a:p>
            <a:pPr marL="257175" indent="-257175">
              <a:lnSpc>
                <a:spcPts val="1042"/>
              </a:lnSpc>
              <a:buFont typeface="+mj-lt"/>
              <a:buAutoNum type="arabicPeriod"/>
            </a:pPr>
            <a:endParaRPr lang="en-US" sz="1050" spc="-1" dirty="0">
              <a:solidFill>
                <a:srgbClr val="FF0000"/>
              </a:solidFill>
              <a:latin typeface="Arial"/>
            </a:endParaRPr>
          </a:p>
          <a:p>
            <a:pPr marL="257175" indent="-257175">
              <a:lnSpc>
                <a:spcPts val="1042"/>
              </a:lnSpc>
              <a:buFont typeface="+mj-lt"/>
              <a:buAutoNum type="arabicPeriod"/>
            </a:pPr>
            <a:endParaRPr lang="en-US" sz="105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431" y="1145568"/>
            <a:ext cx="4005375" cy="180459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024" y="843559"/>
            <a:ext cx="3957682" cy="2106604"/>
          </a:xfrm>
          <a:prstGeom prst="rect">
            <a:avLst/>
          </a:prstGeom>
        </p:spPr>
      </p:pic>
      <p:sp>
        <p:nvSpPr>
          <p:cNvPr id="7" name="Right Arrow 6"/>
          <p:cNvSpPr/>
          <p:nvPr/>
        </p:nvSpPr>
        <p:spPr>
          <a:xfrm>
            <a:off x="4293667" y="1491630"/>
            <a:ext cx="720080" cy="7200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rot="1258048">
            <a:off x="5235038" y="1774637"/>
            <a:ext cx="2129750" cy="369332"/>
          </a:xfrm>
          <a:prstGeom prst="rect">
            <a:avLst/>
          </a:prstGeom>
          <a:solidFill>
            <a:schemeClr val="bg1"/>
          </a:solidFill>
          <a:ln w="28575">
            <a:solidFill>
              <a:schemeClr val="accent1"/>
            </a:solidFill>
          </a:ln>
        </p:spPr>
        <p:txBody>
          <a:bodyPr wrap="none" rtlCol="0">
            <a:spAutoFit/>
          </a:bodyPr>
          <a:lstStyle/>
          <a:p>
            <a:r>
              <a:rPr lang="en-US" dirty="0" smtClean="0">
                <a:solidFill>
                  <a:schemeClr val="accent1"/>
                </a:solidFill>
              </a:rPr>
              <a:t>Work about to start</a:t>
            </a:r>
            <a:endParaRPr lang="en-US" dirty="0">
              <a:solidFill>
                <a:schemeClr val="accent1"/>
              </a:solidFill>
            </a:endParaRPr>
          </a:p>
        </p:txBody>
      </p:sp>
      <p:sp>
        <p:nvSpPr>
          <p:cNvPr id="11" name="TextBox 10"/>
          <p:cNvSpPr txBox="1"/>
          <p:nvPr/>
        </p:nvSpPr>
        <p:spPr>
          <a:xfrm>
            <a:off x="6208450" y="3517210"/>
            <a:ext cx="2600905" cy="369332"/>
          </a:xfrm>
          <a:prstGeom prst="rect">
            <a:avLst/>
          </a:prstGeom>
          <a:noFill/>
        </p:spPr>
        <p:txBody>
          <a:bodyPr wrap="none" rtlCol="0">
            <a:spAutoFit/>
          </a:bodyPr>
          <a:lstStyle/>
          <a:p>
            <a:r>
              <a:rPr lang="en-US" i="1" dirty="0" smtClean="0">
                <a:latin typeface="Calibri" panose="020F0502020204030204" pitchFamily="34" charset="0"/>
                <a:cs typeface="Calibri" panose="020F0502020204030204" pitchFamily="34" charset="0"/>
              </a:rPr>
              <a:t>See presentation of Javier</a:t>
            </a:r>
            <a:endParaRPr lang="en-US" i="1" dirty="0">
              <a:latin typeface="Calibri" panose="020F0502020204030204" pitchFamily="34" charset="0"/>
              <a:cs typeface="Calibri" panose="020F0502020204030204" pitchFamily="34" charset="0"/>
            </a:endParaRPr>
          </a:p>
        </p:txBody>
      </p:sp>
      <p:sp>
        <p:nvSpPr>
          <p:cNvPr id="12" name="TextBox 11"/>
          <p:cNvSpPr txBox="1"/>
          <p:nvPr/>
        </p:nvSpPr>
        <p:spPr>
          <a:xfrm>
            <a:off x="6444208" y="4353594"/>
            <a:ext cx="2016224" cy="584775"/>
          </a:xfrm>
          <a:prstGeom prst="rect">
            <a:avLst/>
          </a:prstGeom>
          <a:solidFill>
            <a:schemeClr val="bg1"/>
          </a:solidFill>
          <a:ln w="28575">
            <a:solidFill>
              <a:schemeClr val="tx1"/>
            </a:solidFill>
          </a:ln>
        </p:spPr>
        <p:txBody>
          <a:bodyPr wrap="square" rtlCol="0">
            <a:spAutoFit/>
          </a:bodyPr>
          <a:lstStyle/>
          <a:p>
            <a:r>
              <a:rPr lang="en-US" sz="1600" dirty="0" smtClean="0">
                <a:latin typeface="Calibri" panose="020F0502020204030204" pitchFamily="34" charset="0"/>
                <a:cs typeface="Calibri" panose="020F0502020204030204" pitchFamily="34" charset="0"/>
              </a:rPr>
              <a:t>Evidently, this will be an iterative process</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748603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05991" y="280195"/>
            <a:ext cx="8749273" cy="455351"/>
          </a:xfrm>
        </p:spPr>
        <p:txBody>
          <a:bodyPr/>
          <a:lstStyle/>
          <a:p>
            <a:r>
              <a:rPr lang="en-US" dirty="0" smtClean="0">
                <a:latin typeface="Calibri" panose="020F0502020204030204" pitchFamily="34" charset="0"/>
                <a:cs typeface="Calibri" panose="020F0502020204030204" pitchFamily="34" charset="0"/>
              </a:rPr>
              <a:t>MDI&amp;IR layout: next steps</a:t>
            </a:r>
            <a:endParaRPr lang="en-US" baseline="30000" dirty="0">
              <a:solidFill>
                <a:srgbClr val="FF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sp>
        <p:nvSpPr>
          <p:cNvPr id="5" name="TextShape 6"/>
          <p:cNvSpPr txBox="1"/>
          <p:nvPr/>
        </p:nvSpPr>
        <p:spPr>
          <a:xfrm>
            <a:off x="395536" y="1438624"/>
            <a:ext cx="8280920" cy="3293365"/>
          </a:xfrm>
          <a:prstGeom prst="rect">
            <a:avLst/>
          </a:prstGeom>
          <a:noFill/>
          <a:ln>
            <a:noFill/>
          </a:ln>
        </p:spPr>
        <p:txBody>
          <a:bodyPr>
            <a:noAutofit/>
          </a:bodyPr>
          <a:lstStyle/>
          <a:p>
            <a:pPr marL="0" lvl="1">
              <a:spcAft>
                <a:spcPts val="450"/>
              </a:spcAft>
            </a:pPr>
            <a:r>
              <a:rPr lang="en-US" sz="1500" b="1" dirty="0" smtClean="0">
                <a:latin typeface="Calibri" panose="020F0502020204030204" pitchFamily="34" charset="0"/>
                <a:cs typeface="Calibri" panose="020F0502020204030204" pitchFamily="34" charset="0"/>
              </a:rPr>
              <a:t>Need to iterate on the following topics in order to converge on the IR layout</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Space requirements between nozzle and first FF quadrupole (Q1)</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Requirements and technical constraints for drift spaces between different FF quadrupoles</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Radial build (apertures) of different FF magnets (acceptable heat deposition </a:t>
            </a:r>
            <a:r>
              <a:rPr lang="en-US" sz="1500" dirty="0" smtClean="0">
                <a:latin typeface="Calibri" panose="020F0502020204030204" pitchFamily="34" charset="0"/>
                <a:cs typeface="Calibri" panose="020F0502020204030204" pitchFamily="34" charset="0"/>
                <a:sym typeface="Wingdings" panose="05000000000000000000" pitchFamily="2" charset="2"/>
              </a:rPr>
              <a:t> </a:t>
            </a:r>
            <a:r>
              <a:rPr lang="en-US" sz="1500" dirty="0" smtClean="0">
                <a:latin typeface="Calibri" panose="020F0502020204030204" pitchFamily="34" charset="0"/>
                <a:cs typeface="Calibri" panose="020F0502020204030204" pitchFamily="34" charset="0"/>
              </a:rPr>
              <a:t>shielding thickness </a:t>
            </a:r>
            <a:r>
              <a:rPr lang="en-US" sz="1500" dirty="0" smtClean="0">
                <a:latin typeface="Calibri" panose="020F0502020204030204" pitchFamily="34" charset="0"/>
                <a:cs typeface="Calibri" panose="020F0502020204030204" pitchFamily="34" charset="0"/>
                <a:sym typeface="Wingdings" panose="05000000000000000000" pitchFamily="2" charset="2"/>
              </a:rPr>
              <a:t> aperture vs achievable field strength)</a:t>
            </a:r>
          </a:p>
          <a:p>
            <a:pPr marL="257175" lvl="1" indent="-257175">
              <a:spcAft>
                <a:spcPts val="450"/>
              </a:spcAft>
              <a:buFont typeface="Arial" panose="020B0604020202020204" pitchFamily="34" charset="0"/>
              <a:buChar char="•"/>
            </a:pPr>
            <a:endParaRPr lang="en-US" sz="1500" dirty="0" smtClean="0">
              <a:latin typeface="Calibri" panose="020F0502020204030204" pitchFamily="34" charset="0"/>
              <a:cs typeface="Calibri" panose="020F0502020204030204" pitchFamily="34" charset="0"/>
            </a:endParaRPr>
          </a:p>
          <a:p>
            <a:pPr marL="171450" indent="-171450">
              <a:lnSpc>
                <a:spcPts val="1042"/>
              </a:lnSpc>
              <a:buFont typeface="+mj-lt"/>
              <a:buAutoNum type="arabicPeriod"/>
            </a:pPr>
            <a:endParaRPr lang="de-DE" sz="900" spc="-1" dirty="0">
              <a:solidFill>
                <a:srgbClr val="0F124A"/>
              </a:solidFill>
              <a:latin typeface="Arial"/>
            </a:endParaRPr>
          </a:p>
        </p:txBody>
      </p:sp>
    </p:spTree>
    <p:extLst>
      <p:ext uri="{BB962C8B-B14F-4D97-AF65-F5344CB8AC3E}">
        <p14:creationId xmlns:p14="http://schemas.microsoft.com/office/powerpoint/2010/main" val="1666595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05991" y="280195"/>
            <a:ext cx="8749273" cy="455351"/>
          </a:xfrm>
        </p:spPr>
        <p:txBody>
          <a:bodyPr/>
          <a:lstStyle/>
          <a:p>
            <a:r>
              <a:rPr lang="en-US" dirty="0" smtClean="0">
                <a:latin typeface="Calibri" panose="020F0502020204030204" pitchFamily="34" charset="0"/>
                <a:cs typeface="Calibri" panose="020F0502020204030204" pitchFamily="34" charset="0"/>
              </a:rPr>
              <a:t>MDI&amp;IR layout: connection to Q1</a:t>
            </a:r>
            <a:endParaRPr lang="en-US" baseline="30000" dirty="0">
              <a:solidFill>
                <a:srgbClr val="FF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5" name="TextShape 6"/>
          <p:cNvSpPr txBox="1"/>
          <p:nvPr/>
        </p:nvSpPr>
        <p:spPr>
          <a:xfrm>
            <a:off x="301979" y="2278626"/>
            <a:ext cx="3528392" cy="2664296"/>
          </a:xfrm>
          <a:prstGeom prst="rect">
            <a:avLst/>
          </a:prstGeom>
          <a:noFill/>
          <a:ln>
            <a:noFill/>
          </a:ln>
        </p:spPr>
        <p:txBody>
          <a:bodyPr>
            <a:noAutofit/>
          </a:bodyPr>
          <a:lstStyle/>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For the moment, there is no space between nozzle and first magnet, i.e., the nozzle length = L* = 6m</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sym typeface="Wingdings" panose="05000000000000000000" pitchFamily="2" charset="2"/>
              </a:rPr>
              <a:t>This is unrealistic since we have to account for the cold mass length, cryostat, cold-warm transition, and other equipment (flanges, BPMs, vacuum pumps etc.)</a:t>
            </a:r>
          </a:p>
          <a:p>
            <a:pPr marL="285750" lvl="1"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This might require an increase of L*</a:t>
            </a:r>
          </a:p>
          <a:p>
            <a:pPr marL="285750" lvl="1" indent="-285750">
              <a:spcAft>
                <a:spcPts val="450"/>
              </a:spcAft>
              <a:buFont typeface="Wingdings" panose="05000000000000000000" pitchFamily="2" charset="2"/>
              <a:buChar char="v"/>
            </a:pPr>
            <a:r>
              <a:rPr lang="en-US" sz="1500" i="1" u="sng"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Important to quantify how much space is realistically needed</a:t>
            </a:r>
          </a:p>
          <a:p>
            <a:pPr marL="257175" indent="-257175">
              <a:spcAft>
                <a:spcPts val="450"/>
              </a:spcAft>
              <a:buFont typeface="+mj-lt"/>
              <a:buAutoNum type="arabicPeriod"/>
            </a:pPr>
            <a:endParaRPr lang="en-US" sz="1050" spc="-1" dirty="0">
              <a:solidFill>
                <a:srgbClr val="0F124A"/>
              </a:solidFill>
              <a:latin typeface="Arial"/>
            </a:endParaRPr>
          </a:p>
          <a:p>
            <a:pPr marL="257175" indent="-257175">
              <a:buFont typeface="+mj-lt"/>
              <a:buAutoNum type="arabicPeriod"/>
            </a:pPr>
            <a:endParaRPr lang="en-US" sz="1050" spc="-1" dirty="0">
              <a:solidFill>
                <a:schemeClr val="accent6"/>
              </a:solidFill>
              <a:latin typeface="Arial"/>
            </a:endParaRPr>
          </a:p>
          <a:p>
            <a:pPr marL="257175" indent="-257175">
              <a:lnSpc>
                <a:spcPts val="1042"/>
              </a:lnSpc>
              <a:buFont typeface="+mj-lt"/>
              <a:buAutoNum type="arabicPeriod"/>
            </a:pPr>
            <a:endParaRPr lang="en-US" sz="1050" spc="-1" dirty="0">
              <a:solidFill>
                <a:srgbClr val="FF0000"/>
              </a:solidFill>
              <a:latin typeface="Arial"/>
            </a:endParaRPr>
          </a:p>
          <a:p>
            <a:pPr marL="257175" indent="-257175">
              <a:lnSpc>
                <a:spcPts val="1042"/>
              </a:lnSpc>
              <a:buFont typeface="+mj-lt"/>
              <a:buAutoNum type="arabicPeriod"/>
            </a:pPr>
            <a:endParaRPr lang="en-US" sz="105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2969" y="1061683"/>
            <a:ext cx="5395083" cy="368534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771550"/>
            <a:ext cx="3317885" cy="1494851"/>
          </a:xfrm>
          <a:prstGeom prst="rect">
            <a:avLst/>
          </a:prstGeom>
        </p:spPr>
      </p:pic>
      <p:sp>
        <p:nvSpPr>
          <p:cNvPr id="9" name="Rounded Rectangle 8"/>
          <p:cNvSpPr/>
          <p:nvPr/>
        </p:nvSpPr>
        <p:spPr>
          <a:xfrm>
            <a:off x="2090482" y="1347614"/>
            <a:ext cx="609310" cy="576064"/>
          </a:xfrm>
          <a:prstGeom prst="roundRect">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4528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05991" y="280195"/>
            <a:ext cx="8749273" cy="455351"/>
          </a:xfrm>
        </p:spPr>
        <p:txBody>
          <a:bodyPr/>
          <a:lstStyle/>
          <a:p>
            <a:r>
              <a:rPr lang="en-US" dirty="0" smtClean="0">
                <a:latin typeface="Calibri" panose="020F0502020204030204" pitchFamily="34" charset="0"/>
                <a:cs typeface="Calibri" panose="020F0502020204030204" pitchFamily="34" charset="0"/>
              </a:rPr>
              <a:t>MDI&amp;IR layout: connection to Q1</a:t>
            </a:r>
            <a:endParaRPr lang="en-US" baseline="30000" dirty="0">
              <a:solidFill>
                <a:srgbClr val="FF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sp>
        <p:nvSpPr>
          <p:cNvPr id="5" name="TextShape 6"/>
          <p:cNvSpPr txBox="1"/>
          <p:nvPr/>
        </p:nvSpPr>
        <p:spPr>
          <a:xfrm>
            <a:off x="305992" y="1275606"/>
            <a:ext cx="3905968" cy="3312368"/>
          </a:xfrm>
          <a:prstGeom prst="rect">
            <a:avLst/>
          </a:prstGeom>
          <a:noFill/>
          <a:ln>
            <a:noFill/>
          </a:ln>
        </p:spPr>
        <p:txBody>
          <a:bodyPr>
            <a:noAutofit/>
          </a:bodyPr>
          <a:lstStyle/>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sym typeface="Wingdings" panose="05000000000000000000" pitchFamily="2" charset="2"/>
              </a:rPr>
              <a:t>To minimize the increase of L* (challenging for lattice design), other options to be discussed </a:t>
            </a:r>
          </a:p>
          <a:p>
            <a:pPr marL="285750" lvl="1" indent="-285750">
              <a:spcAft>
                <a:spcPts val="450"/>
              </a:spcAft>
              <a:buFont typeface="Wingdings" panose="05000000000000000000" pitchFamily="2" charset="2"/>
              <a:buChar char="v"/>
            </a:pPr>
            <a:r>
              <a:rPr lang="en-US" sz="1500" i="1" dirty="0">
                <a:solidFill>
                  <a:srgbClr val="009900"/>
                </a:solidFill>
                <a:latin typeface="Calibri" panose="020F0502020204030204" pitchFamily="34" charset="0"/>
                <a:cs typeface="Calibri" panose="020F0502020204030204" pitchFamily="34" charset="0"/>
                <a:sym typeface="Wingdings" panose="05000000000000000000" pitchFamily="2" charset="2"/>
              </a:rPr>
              <a:t>E</a:t>
            </a: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mbed beam line equipment partially inside nozzle?</a:t>
            </a:r>
          </a:p>
          <a:p>
            <a:pPr marL="285750" lvl="1" indent="-285750">
              <a:spcAft>
                <a:spcPts val="450"/>
              </a:spcAft>
              <a:buFont typeface="Wingdings" panose="05000000000000000000" pitchFamily="2" charset="2"/>
              <a:buChar char="v"/>
            </a:pPr>
            <a:r>
              <a:rPr lang="en-US" sz="1500" i="1" dirty="0" smtClean="0">
                <a:solidFill>
                  <a:srgbClr val="009900"/>
                </a:solidFill>
                <a:latin typeface="Calibri" panose="020F0502020204030204" pitchFamily="34" charset="0"/>
                <a:cs typeface="Calibri" panose="020F0502020204030204" pitchFamily="34" charset="0"/>
                <a:sym typeface="Wingdings" panose="05000000000000000000" pitchFamily="2" charset="2"/>
              </a:rPr>
              <a:t>Shorten nozzle and detector? </a:t>
            </a:r>
          </a:p>
          <a:p>
            <a:pPr>
              <a:spcAft>
                <a:spcPts val="450"/>
              </a:spcAft>
            </a:pPr>
            <a:endParaRPr lang="en-US" sz="1050" spc="-1" dirty="0">
              <a:solidFill>
                <a:srgbClr val="0F124A"/>
              </a:solidFill>
              <a:latin typeface="Arial"/>
            </a:endParaRPr>
          </a:p>
          <a:p>
            <a:pPr marL="257175" indent="-257175">
              <a:buFont typeface="+mj-lt"/>
              <a:buAutoNum type="arabicPeriod"/>
            </a:pPr>
            <a:endParaRPr lang="en-US" sz="1050" spc="-1" dirty="0">
              <a:solidFill>
                <a:schemeClr val="accent6"/>
              </a:solidFill>
              <a:latin typeface="Arial"/>
            </a:endParaRPr>
          </a:p>
          <a:p>
            <a:pPr marL="257175" indent="-257175">
              <a:lnSpc>
                <a:spcPts val="1042"/>
              </a:lnSpc>
              <a:buFont typeface="+mj-lt"/>
              <a:buAutoNum type="arabicPeriod"/>
            </a:pPr>
            <a:endParaRPr lang="en-US" sz="1050" spc="-1" dirty="0">
              <a:solidFill>
                <a:srgbClr val="FF0000"/>
              </a:solidFill>
              <a:latin typeface="Arial"/>
            </a:endParaRPr>
          </a:p>
          <a:p>
            <a:pPr marL="257175" indent="-257175">
              <a:lnSpc>
                <a:spcPts val="1042"/>
              </a:lnSpc>
              <a:buFont typeface="+mj-lt"/>
              <a:buAutoNum type="arabicPeriod"/>
            </a:pPr>
            <a:endParaRPr lang="en-US" sz="105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259" y="2955600"/>
            <a:ext cx="4055976" cy="189633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032" y="915566"/>
            <a:ext cx="4055976" cy="1934156"/>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60032" y="2902649"/>
            <a:ext cx="4055976" cy="1949290"/>
          </a:xfrm>
          <a:prstGeom prst="rect">
            <a:avLst/>
          </a:prstGeom>
        </p:spPr>
      </p:pic>
      <p:sp>
        <p:nvSpPr>
          <p:cNvPr id="9" name="Left Arrow 8"/>
          <p:cNvSpPr/>
          <p:nvPr/>
        </p:nvSpPr>
        <p:spPr>
          <a:xfrm>
            <a:off x="7020272" y="4155926"/>
            <a:ext cx="360040" cy="432048"/>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60089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05991" y="280195"/>
            <a:ext cx="8749273" cy="455351"/>
          </a:xfrm>
        </p:spPr>
        <p:txBody>
          <a:bodyPr/>
          <a:lstStyle/>
          <a:p>
            <a:r>
              <a:rPr lang="en-US" dirty="0" smtClean="0">
                <a:latin typeface="Calibri" panose="020F0502020204030204" pitchFamily="34" charset="0"/>
                <a:cs typeface="Calibri" panose="020F0502020204030204" pitchFamily="34" charset="0"/>
              </a:rPr>
              <a:t>MDI&amp;IR layout: connection to Q1</a:t>
            </a:r>
            <a:endParaRPr lang="en-US" baseline="30000" dirty="0">
              <a:solidFill>
                <a:srgbClr val="FF0000"/>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707654"/>
            <a:ext cx="5553208" cy="3312368"/>
          </a:xfrm>
          <a:prstGeom prst="rect">
            <a:avLst/>
          </a:prstGeom>
        </p:spPr>
      </p:pic>
      <p:sp>
        <p:nvSpPr>
          <p:cNvPr id="10" name="TextBox 9"/>
          <p:cNvSpPr txBox="1"/>
          <p:nvPr/>
        </p:nvSpPr>
        <p:spPr>
          <a:xfrm>
            <a:off x="301244" y="1272241"/>
            <a:ext cx="4390946" cy="369332"/>
          </a:xfrm>
          <a:prstGeom prst="rect">
            <a:avLst/>
          </a:prstGeom>
          <a:noFill/>
        </p:spPr>
        <p:txBody>
          <a:bodyPr wrap="none" rtlCol="0">
            <a:spAutoFit/>
          </a:bodyPr>
          <a:lstStyle/>
          <a:p>
            <a:r>
              <a:rPr lang="en-US" i="1" dirty="0" smtClean="0"/>
              <a:t>Examples from other machines: HL-LHC</a:t>
            </a:r>
            <a:endParaRPr lang="en-US" i="1" dirty="0"/>
          </a:p>
        </p:txBody>
      </p:sp>
      <p:cxnSp>
        <p:nvCxnSpPr>
          <p:cNvPr id="12" name="Straight Arrow Connector 11"/>
          <p:cNvCxnSpPr/>
          <p:nvPr/>
        </p:nvCxnSpPr>
        <p:spPr>
          <a:xfrm>
            <a:off x="2955655" y="2427734"/>
            <a:ext cx="769786"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055634" y="2155262"/>
            <a:ext cx="554960" cy="338554"/>
          </a:xfrm>
          <a:prstGeom prst="rect">
            <a:avLst/>
          </a:prstGeom>
          <a:noFill/>
        </p:spPr>
        <p:txBody>
          <a:bodyPr wrap="none" rtlCol="0">
            <a:spAutoFit/>
          </a:bodyPr>
          <a:lstStyle/>
          <a:p>
            <a:r>
              <a:rPr lang="en-US" sz="1600" b="1" dirty="0" smtClean="0">
                <a:solidFill>
                  <a:schemeClr val="accent1"/>
                </a:solidFill>
                <a:latin typeface="Calibri" panose="020F0502020204030204" pitchFamily="34" charset="0"/>
                <a:cs typeface="Calibri" panose="020F0502020204030204" pitchFamily="34" charset="0"/>
              </a:rPr>
              <a:t>~2m</a:t>
            </a:r>
            <a:endParaRPr lang="en-US" sz="1600" b="1" dirty="0">
              <a:solidFill>
                <a:schemeClr val="accent1"/>
              </a:solidFill>
              <a:latin typeface="Calibri" panose="020F0502020204030204" pitchFamily="34" charset="0"/>
              <a:cs typeface="Calibri" panose="020F0502020204030204" pitchFamily="34" charset="0"/>
            </a:endParaRPr>
          </a:p>
        </p:txBody>
      </p:sp>
      <p:sp>
        <p:nvSpPr>
          <p:cNvPr id="15" name="TextShape 6"/>
          <p:cNvSpPr txBox="1"/>
          <p:nvPr/>
        </p:nvSpPr>
        <p:spPr>
          <a:xfrm>
            <a:off x="5645449" y="1347614"/>
            <a:ext cx="3528392" cy="2664296"/>
          </a:xfrm>
          <a:prstGeom prst="rect">
            <a:avLst/>
          </a:prstGeom>
          <a:noFill/>
          <a:ln>
            <a:noFill/>
          </a:ln>
        </p:spPr>
        <p:txBody>
          <a:bodyPr>
            <a:noAutofit/>
          </a:bodyPr>
          <a:lstStyle/>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HL-LHC is a real-life example  with a detailed engineering design and integration study</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Common feature with Muon Collider: SC final focus magnets outside of detector (significant magnet aperture)</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Distance between TAXS (forward shielding) and start of Q1 field is about 2 meters</a:t>
            </a:r>
          </a:p>
          <a:p>
            <a:pPr marL="257175" lvl="1" indent="-257175">
              <a:spcAft>
                <a:spcPts val="450"/>
              </a:spcAft>
              <a:buFont typeface="Arial" panose="020B0604020202020204" pitchFamily="34" charset="0"/>
              <a:buChar char="•"/>
            </a:pPr>
            <a:r>
              <a:rPr lang="en-US" sz="1500" dirty="0" smtClean="0">
                <a:latin typeface="Calibri" panose="020F0502020204030204" pitchFamily="34" charset="0"/>
                <a:cs typeface="Calibri" panose="020F0502020204030204" pitchFamily="34" charset="0"/>
              </a:rPr>
              <a:t>Evidently, need to squeeze this for the Muon Collider, but the HL-LHC example shows that space requirements are not negligible</a:t>
            </a:r>
          </a:p>
          <a:p>
            <a:pPr marL="0" lvl="1">
              <a:spcAft>
                <a:spcPts val="450"/>
              </a:spcAft>
            </a:pPr>
            <a:endParaRPr lang="en-US" sz="1050" spc="-1" dirty="0">
              <a:solidFill>
                <a:srgbClr val="0F124A"/>
              </a:solidFill>
              <a:latin typeface="Arial"/>
            </a:endParaRPr>
          </a:p>
          <a:p>
            <a:pPr marL="257175" indent="-257175">
              <a:buFont typeface="+mj-lt"/>
              <a:buAutoNum type="arabicPeriod"/>
            </a:pPr>
            <a:endParaRPr lang="en-US" sz="1050" spc="-1" dirty="0">
              <a:solidFill>
                <a:schemeClr val="accent6"/>
              </a:solidFill>
              <a:latin typeface="Arial"/>
            </a:endParaRPr>
          </a:p>
          <a:p>
            <a:pPr marL="257175" indent="-257175">
              <a:lnSpc>
                <a:spcPts val="1042"/>
              </a:lnSpc>
              <a:buFont typeface="+mj-lt"/>
              <a:buAutoNum type="arabicPeriod"/>
            </a:pPr>
            <a:endParaRPr lang="en-US" sz="1050" spc="-1" dirty="0">
              <a:solidFill>
                <a:srgbClr val="FF0000"/>
              </a:solidFill>
              <a:latin typeface="Arial"/>
            </a:endParaRPr>
          </a:p>
          <a:p>
            <a:pPr marL="257175" indent="-257175">
              <a:lnSpc>
                <a:spcPts val="1042"/>
              </a:lnSpc>
              <a:buFont typeface="+mj-lt"/>
              <a:buAutoNum type="arabicPeriod"/>
            </a:pPr>
            <a:endParaRPr lang="en-US" sz="105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a:p>
            <a:pPr marL="171450" indent="-171450">
              <a:lnSpc>
                <a:spcPts val="1042"/>
              </a:lnSpc>
              <a:buFont typeface="+mj-lt"/>
              <a:buAutoNum type="arabicPeriod"/>
            </a:pPr>
            <a:endParaRPr lang="de-DE" sz="900" spc="-1" dirty="0">
              <a:solidFill>
                <a:srgbClr val="0F124A"/>
              </a:solidFill>
              <a:latin typeface="Arial"/>
            </a:endParaRPr>
          </a:p>
        </p:txBody>
      </p:sp>
      <p:sp>
        <p:nvSpPr>
          <p:cNvPr id="16" name="TextBox 15"/>
          <p:cNvSpPr txBox="1"/>
          <p:nvPr/>
        </p:nvSpPr>
        <p:spPr>
          <a:xfrm>
            <a:off x="4572000" y="4596844"/>
            <a:ext cx="4087315" cy="523220"/>
          </a:xfrm>
          <a:prstGeom prst="rect">
            <a:avLst/>
          </a:prstGeom>
          <a:solidFill>
            <a:schemeClr val="bg1"/>
          </a:solidFill>
          <a:ln w="28575">
            <a:solidFill>
              <a:schemeClr val="tx1"/>
            </a:solidFill>
          </a:ln>
        </p:spPr>
        <p:txBody>
          <a:bodyPr wrap="square" rtlCol="0">
            <a:spAutoFit/>
          </a:bodyPr>
          <a:lstStyle/>
          <a:p>
            <a:r>
              <a:rPr lang="en-US" sz="1400" dirty="0" smtClean="0">
                <a:latin typeface="Calibri" panose="020F0502020204030204" pitchFamily="34" charset="0"/>
                <a:cs typeface="Calibri" panose="020F0502020204030204" pitchFamily="34" charset="0"/>
              </a:rPr>
              <a:t>Should also look at other machines (e.g. </a:t>
            </a:r>
            <a:r>
              <a:rPr lang="en-US" sz="1400" dirty="0" err="1" smtClean="0">
                <a:latin typeface="Calibri" panose="020F0502020204030204" pitchFamily="34" charset="0"/>
                <a:cs typeface="Calibri" panose="020F0502020204030204" pitchFamily="34" charset="0"/>
              </a:rPr>
              <a:t>SuperKEKB</a:t>
            </a:r>
            <a:r>
              <a:rPr lang="en-US" sz="1400" dirty="0" smtClean="0">
                <a:latin typeface="Calibri" panose="020F0502020204030204" pitchFamily="34" charset="0"/>
                <a:cs typeface="Calibri" panose="020F0502020204030204" pitchFamily="34" charset="0"/>
              </a:rPr>
              <a:t>, ILC) but situation not always comparable</a:t>
            </a:r>
            <a:endParaRPr lang="en-US"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63042660"/>
      </p:ext>
    </p:extLst>
  </p:cSld>
  <p:clrMapOvr>
    <a:masterClrMapping/>
  </p:clrMapOvr>
  <p:timing>
    <p:tnLst>
      <p:par>
        <p:cTn id="1" dur="indefinite" restart="never" nodeType="tmRoot"/>
      </p:par>
    </p:tnLst>
  </p:timing>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91235</TotalTime>
  <Words>822</Words>
  <Application>Microsoft Office PowerPoint</Application>
  <PresentationFormat>On-screen Show (16:9)</PresentationFormat>
  <Paragraphs>109</Paragraphs>
  <Slides>9</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Arial Narrow</vt:lpstr>
      <vt:lpstr>Calibri</vt:lpstr>
      <vt:lpstr>Wingdings</vt:lpstr>
      <vt:lpstr>IMCC - 1</vt:lpstr>
      <vt:lpstr>1_IMCC - 1</vt:lpstr>
      <vt:lpstr>Muon Collider MDI &amp; IR – key topics</vt:lpstr>
      <vt:lpstr>MDI and IR design for 10 TeV Muon Collider</vt:lpstr>
      <vt:lpstr>MDI and IR design (10 TeV) – key topics (1/2)</vt:lpstr>
      <vt:lpstr>MDI and IR design (10 TeV) – key topics (2/2)</vt:lpstr>
      <vt:lpstr>Towards a MDI integration model</vt:lpstr>
      <vt:lpstr>MDI&amp;IR layout: next steps</vt:lpstr>
      <vt:lpstr>MDI&amp;IR layout: connection to Q1</vt:lpstr>
      <vt:lpstr>MDI&amp;IR layout: connection to Q1</vt:lpstr>
      <vt:lpstr>MDI&amp;IR layout: connection to Q1</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Anton Lechner</cp:lastModifiedBy>
  <cp:revision>2651</cp:revision>
  <dcterms:created xsi:type="dcterms:W3CDTF">2021-05-17T12:13:58Z</dcterms:created>
  <dcterms:modified xsi:type="dcterms:W3CDTF">2025-09-19T08:58:01Z</dcterms:modified>
</cp:coreProperties>
</file>