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sldIdLst>
    <p:sldId id="264" r:id="rId2"/>
    <p:sldId id="505" r:id="rId3"/>
    <p:sldId id="506" r:id="rId4"/>
    <p:sldId id="507" r:id="rId5"/>
    <p:sldId id="501" r:id="rId6"/>
    <p:sldId id="508" r:id="rId7"/>
    <p:sldId id="500" r:id="rId8"/>
    <p:sldId id="503" r:id="rId9"/>
    <p:sldId id="502" r:id="rId10"/>
    <p:sldId id="518" r:id="rId11"/>
    <p:sldId id="527" r:id="rId12"/>
    <p:sldId id="513" r:id="rId13"/>
    <p:sldId id="529" r:id="rId14"/>
    <p:sldId id="495" r:id="rId15"/>
    <p:sldId id="520" r:id="rId16"/>
    <p:sldId id="524" r:id="rId17"/>
    <p:sldId id="525" r:id="rId18"/>
    <p:sldId id="526" r:id="rId19"/>
    <p:sldId id="514" r:id="rId20"/>
    <p:sldId id="530" r:id="rId21"/>
    <p:sldId id="522" r:id="rId22"/>
    <p:sldId id="487" r:id="rId23"/>
    <p:sldId id="509" r:id="rId24"/>
    <p:sldId id="523" r:id="rId25"/>
    <p:sldId id="499" r:id="rId26"/>
    <p:sldId id="532" r:id="rId27"/>
    <p:sldId id="479" r:id="rId2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A68C"/>
    <a:srgbClr val="EF00F0"/>
    <a:srgbClr val="FDDBE4"/>
    <a:srgbClr val="FFB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77"/>
    <p:restoredTop sz="76463"/>
  </p:normalViewPr>
  <p:slideViewPr>
    <p:cSldViewPr snapToGrid="0">
      <p:cViewPr varScale="1">
        <p:scale>
          <a:sx n="92" d="100"/>
          <a:sy n="92" d="100"/>
        </p:scale>
        <p:origin x="2200" y="176"/>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78E26F-C24D-5846-87DB-8E462119803D}" type="datetimeFigureOut">
              <a:rPr lang="fr-FR" smtClean="0"/>
              <a:t>19/09/2025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F4D55D-0DAC-7B43-8F56-C8A0868CE8D5}" type="slidenum">
              <a:rPr lang="fr-FR" smtClean="0"/>
              <a:t>‹N°›</a:t>
            </a:fld>
            <a:endParaRPr lang="fr-FR"/>
          </a:p>
        </p:txBody>
      </p:sp>
    </p:spTree>
    <p:extLst>
      <p:ext uri="{BB962C8B-B14F-4D97-AF65-F5344CB8AC3E}">
        <p14:creationId xmlns:p14="http://schemas.microsoft.com/office/powerpoint/2010/main" val="1653726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9393A5D-14D6-4646-84B9-A0E78F83D06C}" type="slidenum">
              <a:rPr lang="en-GB" smtClean="0"/>
              <a:pPr/>
              <a:t>1</a:t>
            </a:fld>
            <a:endParaRPr lang="en-GB"/>
          </a:p>
        </p:txBody>
      </p:sp>
    </p:spTree>
    <p:extLst>
      <p:ext uri="{BB962C8B-B14F-4D97-AF65-F5344CB8AC3E}">
        <p14:creationId xmlns:p14="http://schemas.microsoft.com/office/powerpoint/2010/main" val="13623715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13D9D-D71A-A6DF-3D1C-6CAFC8CB99E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523FB39-5D7B-7CF5-A3DD-956F0AA54133}"/>
              </a:ext>
            </a:extLst>
          </p:cNvPr>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a:extLst>
                  <a:ext uri="{FF2B5EF4-FFF2-40B4-BE49-F238E27FC236}">
                    <a16:creationId xmlns:a16="http://schemas.microsoft.com/office/drawing/2014/main" id="{8D259605-FF60-087C-4FC9-402F2BCF5722}"/>
                  </a:ext>
                </a:extLst>
              </p:cNvPr>
              <p:cNvSpPr>
                <a:spLocks noGrp="1"/>
              </p:cNvSpPr>
              <p:nvPr>
                <p:ph type="body" idx="1"/>
              </p:nvPr>
            </p:nvSpPr>
            <p:spPr/>
            <p:txBody>
              <a:bodyPr/>
              <a:lstStyle/>
              <a:p>
                <a:endParaRPr lang="fr-FR" dirty="0"/>
              </a:p>
            </p:txBody>
          </p:sp>
        </mc:Choice>
        <mc:Fallback xmlns="">
          <p:sp>
            <p:nvSpPr>
              <p:cNvPr id="3" name="Espace réservé des notes 2">
                <a:extLst>
                  <a:ext uri="{FF2B5EF4-FFF2-40B4-BE49-F238E27FC236}">
                    <a16:creationId xmlns:a16="http://schemas.microsoft.com/office/drawing/2014/main" id="{8D259605-FF60-087C-4FC9-402F2BCF572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cs typeface="Calibri" panose="020F0502020204030204" pitchFamily="34" charset="0"/>
                  </a:rPr>
                  <a:t>Remarques: Performances for the </a:t>
                </a:r>
                <a:r>
                  <a:rPr lang="fr-FR" dirty="0" err="1">
                    <a:latin typeface="Calibri" panose="020F0502020204030204" pitchFamily="34" charset="0"/>
                    <a:cs typeface="Calibri" panose="020F0502020204030204" pitchFamily="34" charset="0"/>
                  </a:rPr>
                  <a:t>different</a:t>
                </a:r>
                <a:r>
                  <a:rPr lang="fr-FR" dirty="0">
                    <a:latin typeface="Calibri" panose="020F0502020204030204" pitchFamily="34" charset="0"/>
                    <a:cs typeface="Calibri" panose="020F0502020204030204" pitchFamily="34" charset="0"/>
                  </a:rPr>
                  <a:t> </a:t>
                </a:r>
                <a:r>
                  <a:rPr lang="nl-BE" b="0" i="0">
                    <a:latin typeface="Cambria Math" panose="02040503050406030204" pitchFamily="18" charset="0"/>
                    <a:cs typeface="Calibri" panose="020F0502020204030204" pitchFamily="34" charset="0"/>
                  </a:rPr>
                  <a:t>𝛽^∗</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strongly</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depend</a:t>
                </a:r>
                <a:r>
                  <a:rPr lang="fr-FR" dirty="0">
                    <a:latin typeface="Calibri" panose="020F0502020204030204" pitchFamily="34" charset="0"/>
                    <a:cs typeface="Calibri" panose="020F0502020204030204" pitchFamily="34" charset="0"/>
                  </a:rPr>
                  <a:t> on </a:t>
                </a:r>
                <a:r>
                  <a:rPr lang="fr-FR" dirty="0" err="1">
                    <a:latin typeface="Calibri" panose="020F0502020204030204" pitchFamily="34" charset="0"/>
                    <a:cs typeface="Calibri" panose="020F0502020204030204" pitchFamily="34" charset="0"/>
                  </a:rPr>
                  <a:t>small</a:t>
                </a:r>
                <a:r>
                  <a:rPr lang="fr-FR" dirty="0">
                    <a:latin typeface="Calibri" panose="020F0502020204030204" pitchFamily="34" charset="0"/>
                    <a:cs typeface="Calibri" panose="020F0502020204030204" pitchFamily="34" charset="0"/>
                  </a:rPr>
                  <a:t> </a:t>
                </a:r>
                <a:r>
                  <a:rPr lang="fr-BE" dirty="0" err="1"/>
                  <a:t>optimizations</a:t>
                </a:r>
                <a:r>
                  <a:rPr lang="fr-FR" dirty="0">
                    <a:latin typeface="Calibri" panose="020F0502020204030204" pitchFamily="34" charset="0"/>
                    <a:cs typeface="Calibri" panose="020F0502020204030204" pitchFamily="34" charset="0"/>
                  </a:rPr>
                  <a:t> and phase </a:t>
                </a:r>
                <a:r>
                  <a:rPr lang="fr-FR" dirty="0" err="1">
                    <a:latin typeface="Calibri" panose="020F0502020204030204" pitchFamily="34" charset="0"/>
                    <a:cs typeface="Calibri" panose="020F0502020204030204" pitchFamily="34" charset="0"/>
                  </a:rPr>
                  <a:t>advances</a:t>
                </a:r>
                <a:r>
                  <a:rPr lang="fr-FR" dirty="0">
                    <a:latin typeface="Calibri" panose="020F0502020204030204" pitchFamily="34" charset="0"/>
                    <a:cs typeface="Calibri" panose="020F0502020204030204" pitchFamily="34" charset="0"/>
                  </a:rPr>
                  <a:t> in the machine: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cs typeface="Calibri" panose="020F0502020204030204" pitchFamily="34" charset="0"/>
                  </a:rPr>
                  <a:t>Possible </a:t>
                </a:r>
                <a:r>
                  <a:rPr lang="fr-FR" b="1" dirty="0" err="1">
                    <a:latin typeface="Calibri" panose="020F0502020204030204" pitchFamily="34" charset="0"/>
                    <a:cs typeface="Calibri" panose="020F0502020204030204" pitchFamily="34" charset="0"/>
                  </a:rPr>
                  <a:t>particle</a:t>
                </a:r>
                <a:r>
                  <a:rPr lang="fr-FR" b="1" dirty="0">
                    <a:latin typeface="Calibri" panose="020F0502020204030204" pitchFamily="34" charset="0"/>
                    <a:cs typeface="Calibri" panose="020F0502020204030204" pitchFamily="34" charset="0"/>
                  </a:rPr>
                  <a:t> </a:t>
                </a:r>
                <a:r>
                  <a:rPr lang="fr-FR" b="1" dirty="0" err="1">
                    <a:latin typeface="Calibri" panose="020F0502020204030204" pitchFamily="34" charset="0"/>
                    <a:cs typeface="Calibri" panose="020F0502020204030204" pitchFamily="34" charset="0"/>
                  </a:rPr>
                  <a:t>loss</a:t>
                </a:r>
                <a:r>
                  <a:rPr lang="fr-FR" b="1"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when</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crossing</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resonance</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perhaps</a:t>
                </a:r>
                <a:r>
                  <a:rPr lang="fr-FR" dirty="0">
                    <a:latin typeface="Calibri" panose="020F0502020204030204" pitchFamily="34" charset="0"/>
                    <a:cs typeface="Calibri" panose="020F0502020204030204" pitchFamily="34" charset="0"/>
                  </a:rPr>
                  <a:t> not </a:t>
                </a:r>
                <a:r>
                  <a:rPr lang="fr-FR" dirty="0" err="1">
                    <a:latin typeface="Calibri" panose="020F0502020204030204" pitchFamily="34" charset="0"/>
                    <a:cs typeface="Calibri" panose="020F0502020204030204" pitchFamily="34" charset="0"/>
                  </a:rPr>
                  <a:t>observed</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here</a:t>
                </a:r>
                <a:r>
                  <a:rPr lang="fr-FR" dirty="0">
                    <a:latin typeface="Calibri" panose="020F0502020204030204" pitchFamily="34" charset="0"/>
                    <a:cs typeface="Calibri" panose="020F0502020204030204" pitchFamily="34" charset="0"/>
                  </a:rPr>
                  <a:t> due to the </a:t>
                </a:r>
                <a:r>
                  <a:rPr lang="fr-FR" b="1" dirty="0" err="1">
                    <a:latin typeface="Calibri" panose="020F0502020204030204" pitchFamily="34" charset="0"/>
                    <a:cs typeface="Calibri" panose="020F0502020204030204" pitchFamily="34" charset="0"/>
                  </a:rPr>
                  <a:t>discretization</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used</a:t>
                </a:r>
                <a:r>
                  <a:rPr lang="fr-FR" dirty="0">
                    <a:latin typeface="Calibri" panose="020F0502020204030204" pitchFamily="34" charset="0"/>
                    <a:cs typeface="Calibri" panose="020F0502020204030204" pitchFamily="34" charset="0"/>
                  </a:rPr>
                  <a:t> for </a:t>
                </a:r>
                <a:r>
                  <a:rPr lang="fr-FR" dirty="0" err="1">
                    <a:latin typeface="Calibri" panose="020F0502020204030204" pitchFamily="34" charset="0"/>
                    <a:cs typeface="Calibri" panose="020F0502020204030204" pitchFamily="34" charset="0"/>
                  </a:rPr>
                  <a:t>momentum</a:t>
                </a:r>
                <a:r>
                  <a:rPr lang="fr-FR" dirty="0">
                    <a:latin typeface="Calibri" panose="020F0502020204030204" pitchFamily="34" charset="0"/>
                    <a:cs typeface="Calibri" panose="020F0502020204030204" pitchFamily="34" charset="0"/>
                  </a:rPr>
                  <a:t> acceptance computations).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BE" b="0" i="1" dirty="0">
                  <a:latin typeface="Cambria Math" panose="02040503050406030204" pitchFamily="18"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BE" b="0" i="1" dirty="0">
                  <a:latin typeface="Cambria Math" panose="02040503050406030204" pitchFamily="18"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Similar</a:t>
                </a:r>
                <a:r>
                  <a:rPr lang="fr-FR" dirty="0"/>
                  <a:t> tune </a:t>
                </a:r>
                <a:r>
                  <a:rPr lang="fr-FR" dirty="0" err="1"/>
                  <a:t>dependence</a:t>
                </a:r>
                <a:r>
                  <a:rPr lang="fr-FR" dirty="0"/>
                  <a:t> on </a:t>
                </a:r>
                <a:r>
                  <a:rPr lang="fr-FR" dirty="0" err="1"/>
                  <a:t>energy</a:t>
                </a:r>
                <a:r>
                  <a:rPr lang="fr-FR" dirty="0"/>
                  <a:t> for all </a:t>
                </a:r>
                <a:r>
                  <a:rPr lang="fr-FR" dirty="0" err="1"/>
                  <a:t>updated</a:t>
                </a:r>
                <a:r>
                  <a:rPr lang="fr-FR" dirty="0"/>
                  <a:t> </a:t>
                </a:r>
                <a:r>
                  <a:rPr lang="fr-FR" dirty="0" err="1"/>
                  <a:t>lattices</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nl-BE" b="0" i="1" dirty="0">
                  <a:latin typeface="Cambria Math" panose="02040503050406030204" pitchFamily="18" charset="0"/>
                  <a:cs typeface="Calibri" panose="020F0502020204030204" pitchFamily="34" charset="0"/>
                </a:endParaRPr>
              </a:p>
              <a:p>
                <a:pPr marL="0" indent="0">
                  <a:lnSpc>
                    <a:spcPct val="150000"/>
                  </a:lnSpc>
                  <a:buNone/>
                </a:pPr>
                <a:r>
                  <a:rPr lang="fr-FR" dirty="0"/>
                  <a:t>The </a:t>
                </a:r>
                <a:r>
                  <a:rPr lang="fr-FR" b="1" dirty="0"/>
                  <a:t>tune spread </a:t>
                </a:r>
                <a:r>
                  <a:rPr lang="fr-FR" dirty="0" err="1"/>
                  <a:t>with</a:t>
                </a:r>
                <a:r>
                  <a:rPr lang="fr-FR" dirty="0"/>
                  <a:t> </a:t>
                </a:r>
                <a:r>
                  <a:rPr lang="fr-FR" dirty="0" err="1"/>
                  <a:t>energy</a:t>
                </a:r>
                <a:r>
                  <a:rPr lang="fr-FR" dirty="0"/>
                  <a:t> offset </a:t>
                </a:r>
                <a:r>
                  <a:rPr lang="fr-FR" dirty="0" err="1"/>
                  <a:t>remains</a:t>
                </a:r>
                <a:r>
                  <a:rPr lang="fr-FR" dirty="0"/>
                  <a:t> </a:t>
                </a:r>
                <a:r>
                  <a:rPr lang="fr-FR" b="1" dirty="0" err="1"/>
                  <a:t>significant</a:t>
                </a:r>
                <a:r>
                  <a:rPr lang="fr-FR" dirty="0"/>
                  <a:t>, </a:t>
                </a:r>
                <a:r>
                  <a:rPr lang="fr-BE" dirty="0" err="1"/>
                  <a:t>covering</a:t>
                </a:r>
                <a:r>
                  <a:rPr lang="fr-BE" dirty="0"/>
                  <a:t> a large area of the tune </a:t>
                </a:r>
                <a:r>
                  <a:rPr lang="fr-BE" dirty="0" err="1"/>
                  <a:t>diagram</a:t>
                </a:r>
                <a:r>
                  <a:rPr lang="fr-BE" dirty="0"/>
                  <a:t>:</a:t>
                </a:r>
              </a:p>
              <a:p>
                <a:pPr marL="0" indent="0">
                  <a:lnSpc>
                    <a:spcPct val="150000"/>
                  </a:lnSpc>
                  <a:buNone/>
                </a:pPr>
                <a:endParaRPr lang="fr-BE" dirty="0"/>
              </a:p>
              <a:p>
                <a:pPr marL="0" indent="0">
                  <a:lnSpc>
                    <a:spcPct val="150000"/>
                  </a:lnSpc>
                  <a:buNone/>
                </a:pPr>
                <a:r>
                  <a:rPr lang="fr-FR" sz="1200" dirty="0"/>
                  <a:t>though </a:t>
                </a:r>
                <a:r>
                  <a:rPr lang="fr-FR" sz="1200" dirty="0" err="1"/>
                  <a:t>it</a:t>
                </a:r>
                <a:r>
                  <a:rPr lang="fr-FR" sz="1200" dirty="0"/>
                  <a:t> </a:t>
                </a:r>
                <a:r>
                  <a:rPr lang="fr-FR" sz="1200" dirty="0" err="1"/>
                  <a:t>decreases</a:t>
                </a:r>
                <a:r>
                  <a:rPr lang="fr-FR" sz="1200" dirty="0"/>
                  <a:t> as </a:t>
                </a:r>
                <a:r>
                  <a:rPr lang="nl-BE" sz="1200" b="0" i="0">
                    <a:latin typeface="Cambria Math" panose="02040503050406030204" pitchFamily="18" charset="0"/>
                  </a:rPr>
                  <a:t>𝛽^∗</a:t>
                </a:r>
                <a:r>
                  <a:rPr lang="fr-BE" sz="1200" dirty="0"/>
                  <a:t> increases</a:t>
                </a:r>
              </a:p>
              <a:p>
                <a:pPr marL="0" indent="0">
                  <a:lnSpc>
                    <a:spcPct val="150000"/>
                  </a:lnSpc>
                  <a:buNone/>
                </a:pPr>
                <a:endParaRPr lang="fr-BE" sz="1200" dirty="0"/>
              </a:p>
              <a:p>
                <a:pPr marL="0" indent="0">
                  <a:lnSpc>
                    <a:spcPct val="150000"/>
                  </a:lnSpc>
                  <a:buNone/>
                </a:pPr>
                <a:endParaRPr lang="fr-BE" sz="1200" dirty="0"/>
              </a:p>
              <a:p>
                <a:pPr>
                  <a:lnSpc>
                    <a:spcPct val="120000"/>
                  </a:lnSpc>
                </a:pPr>
                <a:r>
                  <a:rPr lang="fr-FR" sz="2400" dirty="0"/>
                  <a:t>The </a:t>
                </a:r>
                <a:r>
                  <a:rPr lang="fr-FR" sz="2400" b="1" dirty="0">
                    <a:solidFill>
                      <a:srgbClr val="002060"/>
                    </a:solidFill>
                  </a:rPr>
                  <a:t>tune shift </a:t>
                </a:r>
                <a:r>
                  <a:rPr lang="fr-FR" sz="2400" dirty="0" err="1"/>
                  <a:t>with</a:t>
                </a:r>
                <a:r>
                  <a:rPr lang="fr-FR" sz="2400" dirty="0"/>
                  <a:t> </a:t>
                </a:r>
                <a:r>
                  <a:rPr lang="fr-FR" sz="2400" dirty="0" err="1"/>
                  <a:t>momentum</a:t>
                </a:r>
                <a:r>
                  <a:rPr lang="fr-FR" sz="2400" dirty="0"/>
                  <a:t> offset </a:t>
                </a:r>
                <a:r>
                  <a:rPr lang="fr-FR" sz="2400" dirty="0" err="1"/>
                  <a:t>remains</a:t>
                </a:r>
                <a:r>
                  <a:rPr lang="fr-FR" sz="2400" dirty="0"/>
                  <a:t> </a:t>
                </a:r>
                <a:r>
                  <a:rPr lang="fr-FR" sz="2400" b="1" dirty="0" err="1">
                    <a:solidFill>
                      <a:srgbClr val="002060"/>
                    </a:solidFill>
                  </a:rPr>
                  <a:t>significant</a:t>
                </a:r>
                <a:r>
                  <a:rPr lang="fr-FR" sz="2400" dirty="0"/>
                  <a:t>, </a:t>
                </a:r>
                <a:r>
                  <a:rPr lang="fr-FR" sz="2400" dirty="0" err="1"/>
                  <a:t>though</a:t>
                </a:r>
                <a:r>
                  <a:rPr lang="fr-FR" sz="2400" dirty="0"/>
                  <a:t> </a:t>
                </a:r>
                <a:r>
                  <a:rPr lang="fr-FR" sz="2400" dirty="0" err="1"/>
                  <a:t>it</a:t>
                </a:r>
                <a:r>
                  <a:rPr lang="fr-FR" sz="2400" dirty="0"/>
                  <a:t> </a:t>
                </a:r>
                <a:r>
                  <a:rPr lang="fr-FR" sz="2400" dirty="0" err="1"/>
                  <a:t>decreases</a:t>
                </a:r>
                <a:r>
                  <a:rPr lang="fr-FR" sz="2400" dirty="0"/>
                  <a:t> as </a:t>
                </a:r>
                <a:r>
                  <a:rPr lang="nl-BE" sz="2400" b="0" i="0">
                    <a:latin typeface="Cambria Math" panose="02040503050406030204" pitchFamily="18" charset="0"/>
                  </a:rPr>
                  <a:t>𝛽^∗</a:t>
                </a:r>
                <a:r>
                  <a:rPr lang="fr-BE" sz="2400" dirty="0"/>
                  <a:t> increases</a:t>
                </a:r>
              </a:p>
              <a:p>
                <a:pPr lvl="1">
                  <a:lnSpc>
                    <a:spcPct val="120000"/>
                  </a:lnSpc>
                  <a:spcBef>
                    <a:spcPts val="1000"/>
                  </a:spcBef>
                </a:pPr>
                <a:r>
                  <a:rPr lang="fr-BE" sz="2200" dirty="0" err="1"/>
                  <a:t>Still</a:t>
                </a:r>
                <a:r>
                  <a:rPr lang="fr-BE" sz="2200" dirty="0"/>
                  <a:t> </a:t>
                </a:r>
                <a:r>
                  <a:rPr lang="fr-BE" sz="2200" dirty="0" err="1"/>
                  <a:t>covering</a:t>
                </a:r>
                <a:r>
                  <a:rPr lang="fr-BE" sz="2200" dirty="0"/>
                  <a:t> a large area of the tune </a:t>
                </a:r>
                <a:r>
                  <a:rPr lang="fr-BE" sz="2200" dirty="0" err="1"/>
                  <a:t>diagram</a:t>
                </a:r>
                <a:endParaRPr lang="fr-BE" sz="2200" dirty="0"/>
              </a:p>
              <a:p>
                <a:pPr marL="457200" lvl="1" indent="0">
                  <a:lnSpc>
                    <a:spcPct val="120000"/>
                  </a:lnSpc>
                  <a:spcBef>
                    <a:spcPts val="1000"/>
                  </a:spcBef>
                  <a:buNone/>
                </a:pPr>
                <a:r>
                  <a:rPr lang="fr-BE" sz="2200" dirty="0"/>
                  <a:t> </a:t>
                </a:r>
                <a:r>
                  <a:rPr lang="fr-BE" sz="2200" dirty="0">
                    <a:sym typeface="Wingdings" pitchFamily="2" charset="2"/>
                  </a:rPr>
                  <a:t> </a:t>
                </a:r>
                <a:r>
                  <a:rPr lang="fr-FR" sz="2200" dirty="0">
                    <a:latin typeface="Calibri" panose="020F0502020204030204" pitchFamily="34" charset="0"/>
                    <a:cs typeface="Calibri" panose="020F0502020204030204" pitchFamily="34" charset="0"/>
                  </a:rPr>
                  <a:t>Possible </a:t>
                </a:r>
                <a:r>
                  <a:rPr lang="fr-FR" sz="2200" dirty="0" err="1">
                    <a:latin typeface="Calibri" panose="020F0502020204030204" pitchFamily="34" charset="0"/>
                    <a:cs typeface="Calibri" panose="020F0502020204030204" pitchFamily="34" charset="0"/>
                  </a:rPr>
                  <a:t>particle</a:t>
                </a:r>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loss</a:t>
                </a:r>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when</a:t>
                </a:r>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crossing</a:t>
                </a:r>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resonance</a:t>
                </a:r>
                <a:r>
                  <a:rPr lang="fr-FR" sz="2200" dirty="0">
                    <a:latin typeface="Calibri" panose="020F0502020204030204" pitchFamily="34" charset="0"/>
                    <a:cs typeface="Calibri" panose="020F0502020204030204" pitchFamily="34" charset="0"/>
                  </a:rPr>
                  <a:t>.</a:t>
                </a:r>
              </a:p>
              <a:p>
                <a:pPr>
                  <a:lnSpc>
                    <a:spcPct val="120000"/>
                  </a:lnSpc>
                </a:pPr>
                <a:r>
                  <a:rPr lang="fr-FR" sz="2400" dirty="0">
                    <a:latin typeface="Calibri" panose="020F0502020204030204" pitchFamily="34" charset="0"/>
                    <a:cs typeface="Calibri" panose="020F0502020204030204" pitchFamily="34" charset="0"/>
                  </a:rPr>
                  <a:t>Tune shift </a:t>
                </a:r>
                <a:r>
                  <a:rPr lang="fr-FR" sz="2400" dirty="0" err="1">
                    <a:latin typeface="Calibri" panose="020F0502020204030204" pitchFamily="34" charset="0"/>
                    <a:cs typeface="Calibri" panose="020F0502020204030204" pitchFamily="34" charset="0"/>
                  </a:rPr>
                  <a:t>dominated</a:t>
                </a:r>
                <a:r>
                  <a:rPr lang="fr-FR" sz="2400" dirty="0">
                    <a:latin typeface="Calibri" panose="020F0502020204030204" pitchFamily="34" charset="0"/>
                    <a:cs typeface="Calibri" panose="020F0502020204030204" pitchFamily="34" charset="0"/>
                  </a:rPr>
                  <a:t> by </a:t>
                </a:r>
                <a:r>
                  <a:rPr lang="fr-FR" sz="2400" b="1" dirty="0">
                    <a:solidFill>
                      <a:srgbClr val="002060"/>
                    </a:solidFill>
                    <a:latin typeface="Calibri" panose="020F0502020204030204" pitchFamily="34" charset="0"/>
                    <a:cs typeface="Calibri" panose="020F0502020204030204" pitchFamily="34" charset="0"/>
                  </a:rPr>
                  <a:t>high-</a:t>
                </a:r>
                <a:r>
                  <a:rPr lang="fr-FR" sz="2400" b="1" dirty="0" err="1">
                    <a:solidFill>
                      <a:srgbClr val="002060"/>
                    </a:solidFill>
                    <a:latin typeface="Calibri" panose="020F0502020204030204" pitchFamily="34" charset="0"/>
                    <a:cs typeface="Calibri" panose="020F0502020204030204" pitchFamily="34" charset="0"/>
                  </a:rPr>
                  <a:t>order</a:t>
                </a:r>
                <a:r>
                  <a:rPr lang="fr-FR" sz="2400" b="1" dirty="0">
                    <a:solidFill>
                      <a:srgbClr val="002060"/>
                    </a:solidFill>
                    <a:latin typeface="Calibri" panose="020F0502020204030204" pitchFamily="34" charset="0"/>
                    <a:cs typeface="Calibri" panose="020F0502020204030204" pitchFamily="34" charset="0"/>
                  </a:rPr>
                  <a:t> </a:t>
                </a:r>
                <a:r>
                  <a:rPr lang="fr-FR" sz="2400" b="1" dirty="0" err="1">
                    <a:solidFill>
                      <a:srgbClr val="002060"/>
                    </a:solidFill>
                    <a:latin typeface="Calibri" panose="020F0502020204030204" pitchFamily="34" charset="0"/>
                    <a:cs typeface="Calibri" panose="020F0502020204030204" pitchFamily="34" charset="0"/>
                  </a:rPr>
                  <a:t>chromaticities</a:t>
                </a:r>
                <a:r>
                  <a:rPr lang="fr-FR" b="1" dirty="0">
                    <a:solidFill>
                      <a:srgbClr val="002060"/>
                    </a:solidFill>
                  </a:rPr>
                  <a:t> </a:t>
                </a:r>
                <a:r>
                  <a:rPr lang="fr-FR" sz="2400" b="1" dirty="0">
                    <a:sym typeface="Wingdings" pitchFamily="2" charset="2"/>
                  </a:rPr>
                  <a:t></a:t>
                </a:r>
                <a:r>
                  <a:rPr lang="fr-FR" sz="2400" dirty="0">
                    <a:sym typeface="Wingdings" pitchFamily="2" charset="2"/>
                  </a:rPr>
                  <a:t>Mitigation </a:t>
                </a:r>
                <a:r>
                  <a:rPr lang="fr-FR" sz="2400" dirty="0" err="1">
                    <a:sym typeface="Wingdings" pitchFamily="2" charset="2"/>
                  </a:rPr>
                  <a:t>strategies</a:t>
                </a:r>
                <a:r>
                  <a:rPr lang="fr-FR" sz="2400" dirty="0">
                    <a:sym typeface="Wingdings" pitchFamily="2" charset="2"/>
                  </a:rPr>
                  <a:t> to </a:t>
                </a:r>
                <a:r>
                  <a:rPr lang="fr-FR" sz="2400" dirty="0" err="1">
                    <a:sym typeface="Wingdings" pitchFamily="2" charset="2"/>
                  </a:rPr>
                  <a:t>be</a:t>
                </a:r>
                <a:r>
                  <a:rPr lang="fr-FR" sz="2400" dirty="0">
                    <a:sym typeface="Wingdings" pitchFamily="2" charset="2"/>
                  </a:rPr>
                  <a:t> </a:t>
                </a:r>
                <a:r>
                  <a:rPr lang="fr-FR" sz="2400" dirty="0" err="1">
                    <a:sym typeface="Wingdings" pitchFamily="2" charset="2"/>
                  </a:rPr>
                  <a:t>investigated</a:t>
                </a:r>
                <a:r>
                  <a:rPr lang="fr-FR" sz="2400" dirty="0">
                    <a:sym typeface="Wingdings" pitchFamily="2" charset="2"/>
                  </a:rPr>
                  <a:t>.</a:t>
                </a:r>
                <a:r>
                  <a:rPr lang="fr-FR" dirty="0">
                    <a:latin typeface="Calibri" panose="020F0502020204030204" pitchFamily="34" charset="0"/>
                    <a:cs typeface="Calibri" panose="020F0502020204030204" pitchFamily="34" charset="0"/>
                    <a:sym typeface="Wingdings" pitchFamily="2" charset="2"/>
                  </a:rPr>
                  <a:t> </a:t>
                </a:r>
              </a:p>
              <a:p>
                <a:pPr>
                  <a:lnSpc>
                    <a:spcPct val="120000"/>
                  </a:lnSpc>
                </a:pPr>
                <a:r>
                  <a:rPr lang="fr-FR" sz="2400" dirty="0"/>
                  <a:t>Performances </a:t>
                </a:r>
                <a:r>
                  <a:rPr lang="fr-FR" sz="2400" dirty="0" err="1"/>
                  <a:t>strongly</a:t>
                </a:r>
                <a:r>
                  <a:rPr lang="fr-FR" sz="2400" dirty="0"/>
                  <a:t> </a:t>
                </a:r>
                <a:r>
                  <a:rPr lang="fr-FR" sz="2400" dirty="0" err="1"/>
                  <a:t>depend</a:t>
                </a:r>
                <a:r>
                  <a:rPr lang="fr-FR" sz="2400" dirty="0"/>
                  <a:t> on </a:t>
                </a:r>
                <a:r>
                  <a:rPr lang="fr-FR" sz="2400" dirty="0" err="1"/>
                  <a:t>small</a:t>
                </a:r>
                <a:r>
                  <a:rPr lang="fr-FR" sz="2400" dirty="0"/>
                  <a:t> </a:t>
                </a:r>
                <a:r>
                  <a:rPr lang="fr-BE" sz="2400" dirty="0" err="1"/>
                  <a:t>optimizations</a:t>
                </a:r>
                <a:r>
                  <a:rPr lang="fr-FR" sz="2400" dirty="0"/>
                  <a:t> and phase </a:t>
                </a:r>
                <a:r>
                  <a:rPr lang="fr-FR" sz="2400" dirty="0" err="1"/>
                  <a:t>advances</a:t>
                </a:r>
                <a:r>
                  <a:rPr lang="fr-FR" sz="2400" dirty="0"/>
                  <a:t> in the </a:t>
                </a:r>
                <a:r>
                  <a:rPr lang="fr-FR" sz="2400" dirty="0" err="1"/>
                  <a:t>lattice</a:t>
                </a:r>
                <a:r>
                  <a:rPr lang="fr-FR" sz="2400" dirty="0"/>
                  <a:t>   </a:t>
                </a:r>
                <a:r>
                  <a:rPr lang="fr-FR" sz="2400" dirty="0">
                    <a:sym typeface="Wingdings" pitchFamily="2" charset="2"/>
                  </a:rPr>
                  <a:t></a:t>
                </a:r>
                <a:r>
                  <a:rPr lang="fr-FR" sz="2400" dirty="0"/>
                  <a:t> </a:t>
                </a:r>
                <a:r>
                  <a:rPr lang="fr-FR" sz="2400" b="1" dirty="0">
                    <a:solidFill>
                      <a:srgbClr val="002060"/>
                    </a:solidFill>
                    <a:sym typeface="Wingdings" pitchFamily="2" charset="2"/>
                  </a:rPr>
                  <a:t>Better optimisation </a:t>
                </a:r>
                <a:r>
                  <a:rPr lang="fr-FR" sz="2400" b="1" dirty="0" err="1">
                    <a:solidFill>
                      <a:srgbClr val="002060"/>
                    </a:solidFill>
                    <a:sym typeface="Wingdings" pitchFamily="2" charset="2"/>
                  </a:rPr>
                  <a:t>required</a:t>
                </a:r>
                <a:r>
                  <a:rPr lang="fr-FR" sz="2400" b="1" dirty="0">
                    <a:solidFill>
                      <a:srgbClr val="002060"/>
                    </a:solidFill>
                  </a:rPr>
                  <a:t> for </a:t>
                </a:r>
                <a:r>
                  <a:rPr lang="fr-FR" sz="2400" b="1" dirty="0" err="1">
                    <a:solidFill>
                      <a:srgbClr val="002060"/>
                    </a:solidFill>
                  </a:rPr>
                  <a:t>each</a:t>
                </a:r>
                <a:r>
                  <a:rPr lang="fr-FR" sz="2400" b="1" dirty="0">
                    <a:solidFill>
                      <a:srgbClr val="002060"/>
                    </a:solidFill>
                  </a:rPr>
                  <a:t> </a:t>
                </a:r>
                <a:r>
                  <a:rPr lang="nl-BE" sz="2400" b="1" i="0">
                    <a:solidFill>
                      <a:srgbClr val="002060"/>
                    </a:solidFill>
                    <a:latin typeface="Cambria Math" panose="02040503050406030204" pitchFamily="18" charset="0"/>
                  </a:rPr>
                  <a:t>𝜷^∗</a:t>
                </a:r>
                <a:endParaRPr lang="fr-FR" sz="2400" b="1" dirty="0"/>
              </a:p>
              <a:p>
                <a:pPr marL="0" indent="0">
                  <a:lnSpc>
                    <a:spcPct val="150000"/>
                  </a:lnSpc>
                  <a:buNone/>
                </a:pPr>
                <a:endParaRPr lang="fr-BE" dirty="0"/>
              </a:p>
              <a:p>
                <a:pPr marL="0" indent="0">
                  <a:lnSpc>
                    <a:spcPct val="150000"/>
                  </a:lnSpc>
                  <a:buNone/>
                </a:pPr>
                <a:r>
                  <a:rPr lang="fr-BE" dirty="0"/>
                  <a:t>Large tune </a:t>
                </a:r>
                <a:r>
                  <a:rPr lang="fr-BE" dirty="0" err="1"/>
                  <a:t>differences</a:t>
                </a:r>
                <a:r>
                  <a:rPr lang="fr-BE" dirty="0"/>
                  <a:t> for off-</a:t>
                </a:r>
                <a:r>
                  <a:rPr lang="fr-BE" dirty="0" err="1"/>
                  <a:t>momentum</a:t>
                </a:r>
                <a:r>
                  <a:rPr lang="fr-BE" dirty="0"/>
                  <a:t> </a:t>
                </a:r>
                <a:r>
                  <a:rPr lang="fr-BE" dirty="0" err="1"/>
                  <a:t>particles</a:t>
                </a:r>
                <a:r>
                  <a:rPr lang="fr-BE" dirty="0"/>
                  <a:t>, but </a:t>
                </a:r>
                <a:r>
                  <a:rPr lang="fr-BE" dirty="0" err="1"/>
                  <a:t>similar</a:t>
                </a:r>
                <a:r>
                  <a:rPr lang="fr-BE" dirty="0"/>
                  <a:t> </a:t>
                </a:r>
                <a:r>
                  <a:rPr lang="fr-BE" dirty="0" err="1"/>
                  <a:t>energy</a:t>
                </a:r>
                <a:r>
                  <a:rPr lang="fr-BE" dirty="0"/>
                  <a:t> </a:t>
                </a:r>
                <a:r>
                  <a:rPr lang="fr-BE" dirty="0" err="1"/>
                  <a:t>dependence</a:t>
                </a:r>
                <a:r>
                  <a:rPr lang="fr-BE" dirty="0"/>
                  <a:t> </a:t>
                </a:r>
                <a:r>
                  <a:rPr lang="fr-BE" dirty="0" err="1"/>
                  <a:t>across</a:t>
                </a:r>
                <a:r>
                  <a:rPr lang="fr-BE" dirty="0"/>
                  <a:t> all </a:t>
                </a:r>
                <a:r>
                  <a:rPr lang="fr-BE" dirty="0" err="1"/>
                  <a:t>updated</a:t>
                </a:r>
                <a:r>
                  <a:rPr lang="fr-BE" dirty="0"/>
                  <a:t> </a:t>
                </a:r>
                <a:r>
                  <a:rPr lang="fr-BE" dirty="0" err="1"/>
                  <a:t>lattices</a:t>
                </a:r>
                <a:endParaRPr lang="fr-BE" dirty="0"/>
              </a:p>
              <a:p>
                <a:pPr marL="0" indent="0">
                  <a:lnSpc>
                    <a:spcPct val="150000"/>
                  </a:lnSpc>
                  <a:buNone/>
                </a:pPr>
                <a:endParaRPr lang="fr-BE" dirty="0"/>
              </a:p>
              <a:p>
                <a:pPr marL="0" indent="0">
                  <a:lnSpc>
                    <a:spcPct val="150000"/>
                  </a:lnSpc>
                  <a:buNone/>
                </a:pPr>
                <a:endParaRPr lang="fr-FR" dirty="0"/>
              </a:p>
              <a:p>
                <a:pPr marL="0" indent="0">
                  <a:lnSpc>
                    <a:spcPct val="150000"/>
                  </a:lnSpc>
                  <a:buNone/>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nl-BE" b="0" i="1" dirty="0">
                  <a:latin typeface="Cambria Math" panose="02040503050406030204" pitchFamily="18" charset="0"/>
                  <a:cs typeface="Calibri" panose="020F0502020204030204" pitchFamily="34" charset="0"/>
                </a:endParaRPr>
              </a:p>
              <a:p>
                <a:endParaRPr lang="fr-FR" dirty="0"/>
              </a:p>
            </p:txBody>
          </p:sp>
        </mc:Fallback>
      </mc:AlternateContent>
      <p:sp>
        <p:nvSpPr>
          <p:cNvPr id="4" name="Espace réservé du numéro de diapositive 3">
            <a:extLst>
              <a:ext uri="{FF2B5EF4-FFF2-40B4-BE49-F238E27FC236}">
                <a16:creationId xmlns:a16="http://schemas.microsoft.com/office/drawing/2014/main" id="{F0A5B8E4-E818-FC88-3F25-DE84823BFF08}"/>
              </a:ext>
            </a:extLst>
          </p:cNvPr>
          <p:cNvSpPr>
            <a:spLocks noGrp="1"/>
          </p:cNvSpPr>
          <p:nvPr>
            <p:ph type="sldNum" sz="quarter" idx="5"/>
          </p:nvPr>
        </p:nvSpPr>
        <p:spPr/>
        <p:txBody>
          <a:bodyPr/>
          <a:lstStyle/>
          <a:p>
            <a:fld id="{B4F4D55D-0DAC-7B43-8F56-C8A0868CE8D5}" type="slidenum">
              <a:rPr lang="fr-FR" smtClean="0"/>
              <a:t>10</a:t>
            </a:fld>
            <a:endParaRPr lang="fr-FR"/>
          </a:p>
        </p:txBody>
      </p:sp>
    </p:spTree>
    <p:extLst>
      <p:ext uri="{BB962C8B-B14F-4D97-AF65-F5344CB8AC3E}">
        <p14:creationId xmlns:p14="http://schemas.microsoft.com/office/powerpoint/2010/main" val="11474330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11</a:t>
            </a:fld>
            <a:endParaRPr lang="fr-FR"/>
          </a:p>
        </p:txBody>
      </p:sp>
    </p:spTree>
    <p:extLst>
      <p:ext uri="{BB962C8B-B14F-4D97-AF65-F5344CB8AC3E}">
        <p14:creationId xmlns:p14="http://schemas.microsoft.com/office/powerpoint/2010/main" val="2893007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endParaRPr lang="fr-FR" dirty="0"/>
              </a:p>
            </p:txBody>
          </p:sp>
        </mc:Choice>
        <mc:Fallback xmlns="">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i="1" dirty="0">
                    <a:solidFill>
                      <a:schemeClr val="tx1">
                        <a:lumMod val="65000"/>
                        <a:lumOff val="35000"/>
                      </a:schemeClr>
                    </a:solidFill>
                  </a:rPr>
                  <a:t>(</a:t>
                </a:r>
                <a:r>
                  <a:rPr lang="fr-FR" sz="1200" i="1" dirty="0" err="1">
                    <a:solidFill>
                      <a:schemeClr val="tx1">
                        <a:lumMod val="65000"/>
                        <a:lumOff val="35000"/>
                      </a:schemeClr>
                    </a:solidFill>
                  </a:rPr>
                  <a:t>maximize</a:t>
                </a:r>
                <a:r>
                  <a:rPr lang="fr-FR" sz="1200" i="1" dirty="0">
                    <a:solidFill>
                      <a:schemeClr val="tx1">
                        <a:lumMod val="65000"/>
                        <a:lumOff val="35000"/>
                      </a:schemeClr>
                    </a:solidFill>
                  </a:rPr>
                  <a:t> </a:t>
                </a:r>
                <a:r>
                  <a:rPr lang="fr-FR" sz="1200" i="1" dirty="0" err="1">
                    <a:solidFill>
                      <a:schemeClr val="tx1">
                        <a:lumMod val="65000"/>
                        <a:lumOff val="35000"/>
                      </a:schemeClr>
                    </a:solidFill>
                  </a:rPr>
                  <a:t>magnetic</a:t>
                </a:r>
                <a:r>
                  <a:rPr lang="fr-FR" sz="1200" i="1" dirty="0">
                    <a:solidFill>
                      <a:schemeClr val="tx1">
                        <a:lumMod val="65000"/>
                        <a:lumOff val="35000"/>
                      </a:schemeClr>
                    </a:solidFill>
                  </a:rPr>
                  <a:t> </a:t>
                </a:r>
                <a:r>
                  <a:rPr lang="fr-FR" sz="1200" i="1" dirty="0" err="1">
                    <a:solidFill>
                      <a:schemeClr val="tx1">
                        <a:lumMod val="65000"/>
                        <a:lumOff val="35000"/>
                      </a:schemeClr>
                    </a:solidFill>
                  </a:rPr>
                  <a:t>field</a:t>
                </a:r>
                <a:r>
                  <a:rPr lang="fr-FR" sz="1200" i="1" dirty="0">
                    <a:solidFill>
                      <a:schemeClr val="tx1">
                        <a:lumMod val="65000"/>
                        <a:lumOff val="35000"/>
                      </a:schemeClr>
                    </a:solidFill>
                  </a:rPr>
                  <a:t> in triplet quads, </a:t>
                </a:r>
                <a:r>
                  <a:rPr lang="fr-FR" sz="1200" i="1" dirty="0" err="1">
                    <a:solidFill>
                      <a:schemeClr val="tx1">
                        <a:lumMod val="65000"/>
                        <a:lumOff val="35000"/>
                      </a:schemeClr>
                    </a:solidFill>
                  </a:rPr>
                  <a:t>same</a:t>
                </a:r>
                <a:r>
                  <a:rPr lang="fr-FR" sz="1200" i="1" dirty="0">
                    <a:solidFill>
                      <a:schemeClr val="tx1">
                        <a:lumMod val="65000"/>
                        <a:lumOff val="35000"/>
                      </a:schemeClr>
                    </a:solidFill>
                  </a:rPr>
                  <a:t> ratio of </a:t>
                </a:r>
                <a:r>
                  <a:rPr lang="nl-BE" sz="1200" b="0" i="0">
                    <a:solidFill>
                      <a:schemeClr val="tx1">
                        <a:lumMod val="65000"/>
                        <a:lumOff val="35000"/>
                      </a:schemeClr>
                    </a:solidFill>
                    <a:latin typeface="Cambria Math" panose="02040503050406030204" pitchFamily="18" charset="0"/>
                  </a:rPr>
                  <a:t>𝛽, </a:t>
                </a:r>
                <a:r>
                  <a:rPr lang="fr-FR" sz="1200" i="1" dirty="0">
                    <a:solidFill>
                      <a:schemeClr val="tx1">
                        <a:lumMod val="65000"/>
                        <a:lumOff val="35000"/>
                      </a:schemeClr>
                    </a:solidFill>
                  </a:rPr>
                  <a:t>similar </a:t>
                </a:r>
                <a:r>
                  <a:rPr lang="nl-BE" sz="1200" b="0" i="0">
                    <a:solidFill>
                      <a:schemeClr val="tx1">
                        <a:lumMod val="65000"/>
                        <a:lumOff val="35000"/>
                      </a:schemeClr>
                    </a:solidFill>
                    <a:latin typeface="Cambria Math" panose="02040503050406030204" pitchFamily="18" charset="0"/>
                  </a:rPr>
                  <a:t>𝛽</a:t>
                </a:r>
                <a:r>
                  <a:rPr lang="fr-FR" sz="1200" i="1" dirty="0">
                    <a:solidFill>
                      <a:schemeClr val="tx1">
                        <a:lumMod val="65000"/>
                        <a:lumOff val="35000"/>
                      </a:schemeClr>
                    </a:solidFill>
                  </a:rPr>
                  <a:t>-</a:t>
                </a:r>
                <a:r>
                  <a:rPr lang="fr-FR" sz="1200" i="1" dirty="0" err="1">
                    <a:solidFill>
                      <a:schemeClr val="tx1">
                        <a:lumMod val="65000"/>
                        <a:lumOff val="35000"/>
                      </a:schemeClr>
                    </a:solidFill>
                  </a:rPr>
                  <a:t>functions</a:t>
                </a:r>
                <a:r>
                  <a:rPr lang="fr-FR" sz="1200" i="1" dirty="0">
                    <a:solidFill>
                      <a:schemeClr val="tx1">
                        <a:lumMod val="65000"/>
                        <a:lumOff val="35000"/>
                      </a:schemeClr>
                    </a:solidFill>
                  </a:rPr>
                  <a:t> </a:t>
                </a:r>
                <a:r>
                  <a:rPr lang="fr-FR" sz="1200" i="1" dirty="0" err="1">
                    <a:solidFill>
                      <a:schemeClr val="tx1">
                        <a:lumMod val="65000"/>
                        <a:lumOff val="35000"/>
                      </a:schemeClr>
                    </a:solidFill>
                  </a:rPr>
                  <a:t>shape</a:t>
                </a:r>
                <a:r>
                  <a:rPr lang="fr-FR" sz="1200" i="1" dirty="0">
                    <a:solidFill>
                      <a:schemeClr val="tx1">
                        <a:lumMod val="65000"/>
                        <a:lumOff val="35000"/>
                      </a:schemeClr>
                    </a:solidFill>
                  </a:rPr>
                  <a:t>, </a:t>
                </a:r>
                <a:r>
                  <a:rPr lang="fr-FR" sz="1200" i="1" dirty="0" err="1">
                    <a:solidFill>
                      <a:schemeClr val="tx1">
                        <a:lumMod val="65000"/>
                        <a:lumOff val="35000"/>
                      </a:schemeClr>
                    </a:solidFill>
                  </a:rPr>
                  <a:t>same</a:t>
                </a:r>
                <a:r>
                  <a:rPr lang="fr-FR" sz="1200" i="1" dirty="0">
                    <a:solidFill>
                      <a:schemeClr val="tx1">
                        <a:lumMod val="65000"/>
                        <a:lumOff val="35000"/>
                      </a:schemeClr>
                    </a:solidFill>
                  </a:rPr>
                  <a:t> tune </a:t>
                </a:r>
                <a:r>
                  <a:rPr lang="fr-FR" sz="1200" i="1" dirty="0" err="1">
                    <a:solidFill>
                      <a:schemeClr val="tx1">
                        <a:lumMod val="65000"/>
                        <a:lumOff val="35000"/>
                      </a:schemeClr>
                    </a:solidFill>
                  </a:rPr>
                  <a:t>dependance</a:t>
                </a:r>
                <a:r>
                  <a:rPr lang="fr-FR" sz="1200" i="1" dirty="0">
                    <a:solidFill>
                      <a:schemeClr val="tx1">
                        <a:lumMod val="65000"/>
                        <a:lumOff val="35000"/>
                      </a:schemeClr>
                    </a:solidFill>
                  </a:rPr>
                  <a:t> on </a:t>
                </a:r>
                <a:r>
                  <a:rPr lang="fr-FR" sz="1200" i="1" dirty="0" err="1">
                    <a:solidFill>
                      <a:schemeClr val="tx1">
                        <a:lumMod val="65000"/>
                        <a:lumOff val="35000"/>
                      </a:schemeClr>
                    </a:solidFill>
                  </a:rPr>
                  <a:t>energy</a:t>
                </a:r>
                <a:r>
                  <a:rPr lang="fr-FR" sz="1200" i="1" dirty="0">
                    <a:solidFill>
                      <a:schemeClr val="tx1">
                        <a:lumMod val="65000"/>
                        <a:lumOff val="35000"/>
                      </a:schemeClr>
                    </a:solidFill>
                  </a:rPr>
                  <a:t>)</a:t>
                </a:r>
              </a:p>
              <a:p>
                <a:endParaRPr lang="fr-FR" dirty="0"/>
              </a:p>
            </p:txBody>
          </p:sp>
        </mc:Fallback>
      </mc:AlternateContent>
      <p:sp>
        <p:nvSpPr>
          <p:cNvPr id="4" name="Espace réservé du numéro de diapositive 3"/>
          <p:cNvSpPr>
            <a:spLocks noGrp="1"/>
          </p:cNvSpPr>
          <p:nvPr>
            <p:ph type="sldNum" sz="quarter" idx="5"/>
          </p:nvPr>
        </p:nvSpPr>
        <p:spPr/>
        <p:txBody>
          <a:bodyPr/>
          <a:lstStyle/>
          <a:p>
            <a:fld id="{B4F4D55D-0DAC-7B43-8F56-C8A0868CE8D5}" type="slidenum">
              <a:rPr lang="fr-FR" smtClean="0"/>
              <a:t>12</a:t>
            </a:fld>
            <a:endParaRPr lang="fr-FR"/>
          </a:p>
        </p:txBody>
      </p:sp>
    </p:spTree>
    <p:extLst>
      <p:ext uri="{BB962C8B-B14F-4D97-AF65-F5344CB8AC3E}">
        <p14:creationId xmlns:p14="http://schemas.microsoft.com/office/powerpoint/2010/main" val="3817168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13</a:t>
            </a:fld>
            <a:endParaRPr lang="fr-FR"/>
          </a:p>
        </p:txBody>
      </p:sp>
    </p:spTree>
    <p:extLst>
      <p:ext uri="{BB962C8B-B14F-4D97-AF65-F5344CB8AC3E}">
        <p14:creationId xmlns:p14="http://schemas.microsoft.com/office/powerpoint/2010/main" val="1931360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15</a:t>
            </a:fld>
            <a:endParaRPr lang="fr-FR"/>
          </a:p>
        </p:txBody>
      </p:sp>
    </p:spTree>
    <p:extLst>
      <p:ext uri="{BB962C8B-B14F-4D97-AF65-F5344CB8AC3E}">
        <p14:creationId xmlns:p14="http://schemas.microsoft.com/office/powerpoint/2010/main" val="34278416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endParaRPr lang="fr-FR" dirty="0"/>
              </a:p>
            </p:txBody>
          </p:sp>
        </mc:Choice>
        <mc:Fallback xmlns="">
          <p:sp>
            <p:nvSpPr>
              <p:cNvPr id="3" name="Espace réservé des notes 2"/>
              <p:cNvSpPr>
                <a:spLocks noGrp="1"/>
              </p:cNvSpPr>
              <p:nvPr>
                <p:ph type="body" idx="1"/>
              </p:nvPr>
            </p:nvSpPr>
            <p:spPr/>
            <p:txBody>
              <a:bodyPr/>
              <a:lstStyle/>
              <a:p>
                <a:r>
                  <a:rPr lang="fr-FR" dirty="0"/>
                  <a:t>Comme maintenant o a plusieurs bouts d’aimants, évidemment je dois maximiser les champs dans les 2 bouts d’aimants (changer les </a:t>
                </a:r>
                <a:r>
                  <a:rPr lang="fr-FR" dirty="0" err="1"/>
                  <a:t>strengh</a:t>
                </a:r>
                <a:r>
                  <a:rPr lang="fr-FR" dirty="0"/>
                  <a:t> dans ls 2 bouts de quads).</a:t>
                </a:r>
              </a:p>
              <a:p>
                <a:r>
                  <a:rPr lang="fr-FR" dirty="0"/>
                  <a:t>Quads sur </a:t>
                </a:r>
                <a:r>
                  <a:rPr lang="fr-FR" dirty="0" err="1"/>
                  <a:t>mesuredans</a:t>
                </a:r>
                <a:r>
                  <a:rPr lang="fr-FR" dirty="0"/>
                  <a:t> l’IR (de toute manière apertures seront ajustées </a:t>
                </a:r>
              </a:p>
              <a:p>
                <a:endParaRPr lang="fr-FR" dirty="0"/>
              </a:p>
              <a:p>
                <a:r>
                  <a:rPr lang="fr-BE" sz="1200" kern="1200" dirty="0">
                    <a:solidFill>
                      <a:schemeClr val="tx1"/>
                    </a:solidFill>
                    <a:effectLst/>
                    <a:latin typeface="+mn-lt"/>
                    <a:ea typeface="+mn-ea"/>
                    <a:cs typeface="+mn-cs"/>
                  </a:rPr>
                  <a:t>Une fois que c’est bon, je vais commencer mon étude de sensibilité en fonction de la longueur d’</a:t>
                </a:r>
                <a:r>
                  <a:rPr lang="fr-BE" sz="1200" kern="1200" dirty="0" err="1">
                    <a:solidFill>
                      <a:schemeClr val="tx1"/>
                    </a:solidFill>
                    <a:effectLst/>
                    <a:latin typeface="+mn-lt"/>
                    <a:ea typeface="+mn-ea"/>
                    <a:cs typeface="+mn-cs"/>
                  </a:rPr>
                  <a:t>interconnects</a:t>
                </a:r>
                <a:r>
                  <a:rPr lang="fr-BE" sz="1200" kern="1200" dirty="0">
                    <a:solidFill>
                      <a:schemeClr val="tx1"/>
                    </a:solidFill>
                    <a:effectLst/>
                    <a:latin typeface="+mn-lt"/>
                    <a:ea typeface="+mn-ea"/>
                    <a:cs typeface="+mn-cs"/>
                  </a:rPr>
                  <a:t>. Pour le matching de l’IR, je me base sur ce que j’ai fait avant pour l’étude de sensibilité pour W </a:t>
                </a:r>
                <a:r>
                  <a:rPr lang="fr-BE" sz="1200" kern="1200" dirty="0" err="1">
                    <a:solidFill>
                      <a:schemeClr val="tx1"/>
                    </a:solidFill>
                    <a:effectLst/>
                    <a:latin typeface="+mn-lt"/>
                    <a:ea typeface="+mn-ea"/>
                    <a:cs typeface="+mn-cs"/>
                  </a:rPr>
                  <a:t>shielding</a:t>
                </a:r>
                <a:r>
                  <a:rPr lang="fr-BE" sz="1200" kern="1200" dirty="0">
                    <a:solidFill>
                      <a:schemeClr val="tx1"/>
                    </a:solidFill>
                    <a:effectLst/>
                    <a:latin typeface="+mn-lt"/>
                    <a:ea typeface="+mn-ea"/>
                    <a:cs typeface="+mn-cs"/>
                  </a:rPr>
                  <a:t>. </a:t>
                </a:r>
                <a:r>
                  <a:rPr lang="fr-BE" sz="1200" b="1" kern="1200" dirty="0">
                    <a:solidFill>
                      <a:schemeClr val="tx1"/>
                    </a:solidFill>
                    <a:effectLst/>
                    <a:latin typeface="+mn-lt"/>
                    <a:ea typeface="+mn-ea"/>
                    <a:cs typeface="+mn-cs"/>
                  </a:rPr>
                  <a:t>Le principe est que je match toujours les champs magnétique à leur maximum, puis je joue sur les longueurs des aimants dans l’IR pour :</a:t>
                </a:r>
                <a:endParaRPr lang="fr-BE" sz="1200" kern="1200" dirty="0">
                  <a:solidFill>
                    <a:schemeClr val="tx1"/>
                  </a:solidFill>
                  <a:effectLst/>
                  <a:latin typeface="+mn-lt"/>
                  <a:ea typeface="+mn-ea"/>
                  <a:cs typeface="+mn-cs"/>
                </a:endParaRPr>
              </a:p>
              <a:p>
                <a:pPr lvl="0"/>
                <a:r>
                  <a:rPr lang="fr-BE" sz="1200" kern="1200" dirty="0">
                    <a:solidFill>
                      <a:schemeClr val="tx1"/>
                    </a:solidFill>
                    <a:effectLst/>
                    <a:latin typeface="+mn-lt"/>
                    <a:ea typeface="+mn-ea"/>
                    <a:cs typeface="+mn-cs"/>
                  </a:rPr>
                  <a:t>Garder plus ou moins le </a:t>
                </a:r>
                <a:r>
                  <a:rPr lang="fr-BE" sz="1200" b="1" kern="1200" dirty="0">
                    <a:solidFill>
                      <a:schemeClr val="tx1"/>
                    </a:solidFill>
                    <a:effectLst/>
                    <a:latin typeface="+mn-lt"/>
                    <a:ea typeface="+mn-ea"/>
                    <a:cs typeface="+mn-cs"/>
                  </a:rPr>
                  <a:t>même ratio</a:t>
                </a:r>
                <a:r>
                  <a:rPr lang="fr-BE" sz="1200" kern="1200" dirty="0">
                    <a:solidFill>
                      <a:schemeClr val="tx1"/>
                    </a:solidFill>
                    <a:effectLst/>
                    <a:latin typeface="+mn-lt"/>
                    <a:ea typeface="+mn-ea"/>
                    <a:cs typeface="+mn-cs"/>
                  </a:rPr>
                  <a:t> entre le maximum de </a:t>
                </a:r>
                <a:r>
                  <a:rPr lang="fr-BE" sz="1200" i="0" kern="1200">
                    <a:solidFill>
                      <a:schemeClr val="tx1"/>
                    </a:solidFill>
                    <a:effectLst/>
                    <a:latin typeface="Cambria Math" panose="02040503050406030204" pitchFamily="18" charset="0"/>
                    <a:ea typeface="+mn-ea"/>
                    <a:cs typeface="+mn-cs"/>
                  </a:rPr>
                  <a:t>𝛽_𝑥</a:t>
                </a:r>
                <a:r>
                  <a:rPr lang="fr-BE" sz="1200" kern="1200" dirty="0">
                    <a:solidFill>
                      <a:schemeClr val="tx1"/>
                    </a:solidFill>
                    <a:effectLst/>
                    <a:latin typeface="+mn-lt"/>
                    <a:ea typeface="+mn-ea"/>
                    <a:cs typeface="+mn-cs"/>
                  </a:rPr>
                  <a:t> et </a:t>
                </a:r>
                <a:r>
                  <a:rPr lang="fr-BE" sz="1200" i="0" kern="1200">
                    <a:solidFill>
                      <a:schemeClr val="tx1"/>
                    </a:solidFill>
                    <a:effectLst/>
                    <a:latin typeface="Cambria Math" panose="02040503050406030204" pitchFamily="18" charset="0"/>
                    <a:ea typeface="+mn-ea"/>
                    <a:cs typeface="+mn-cs"/>
                  </a:rPr>
                  <a:t>𝛽_𝑦</a:t>
                </a:r>
                <a:endParaRPr lang="fr-BE" sz="1200" kern="1200" dirty="0">
                  <a:solidFill>
                    <a:schemeClr val="tx1"/>
                  </a:solidFill>
                  <a:effectLst/>
                  <a:latin typeface="+mn-lt"/>
                  <a:ea typeface="+mn-ea"/>
                  <a:cs typeface="+mn-cs"/>
                </a:endParaRPr>
              </a:p>
              <a:p>
                <a:pPr lvl="0"/>
                <a:r>
                  <a:rPr lang="fr-BE" sz="1200" kern="1200" dirty="0">
                    <a:solidFill>
                      <a:schemeClr val="tx1"/>
                    </a:solidFill>
                    <a:effectLst/>
                    <a:latin typeface="+mn-lt"/>
                    <a:ea typeface="+mn-ea"/>
                    <a:cs typeface="+mn-cs"/>
                  </a:rPr>
                  <a:t>Garder la </a:t>
                </a:r>
                <a:r>
                  <a:rPr lang="fr-BE" sz="1200" b="1" kern="1200" dirty="0">
                    <a:solidFill>
                      <a:schemeClr val="tx1"/>
                    </a:solidFill>
                    <a:effectLst/>
                    <a:latin typeface="+mn-lt"/>
                    <a:ea typeface="+mn-ea"/>
                    <a:cs typeface="+mn-cs"/>
                  </a:rPr>
                  <a:t>même longueur de long straight</a:t>
                </a:r>
                <a:r>
                  <a:rPr lang="fr-BE" sz="1200" kern="1200" dirty="0">
                    <a:solidFill>
                      <a:schemeClr val="tx1"/>
                    </a:solidFill>
                    <a:effectLst/>
                    <a:latin typeface="+mn-lt"/>
                    <a:ea typeface="+mn-ea"/>
                    <a:cs typeface="+mn-cs"/>
                  </a:rPr>
                  <a:t> (entre le triplet et les 2 derniers quads)</a:t>
                </a:r>
              </a:p>
              <a:p>
                <a:pPr lvl="0"/>
                <a:r>
                  <a:rPr lang="fr-BE" sz="1200" kern="1200" dirty="0">
                    <a:solidFill>
                      <a:schemeClr val="tx1"/>
                    </a:solidFill>
                    <a:effectLst/>
                    <a:latin typeface="+mn-lt"/>
                    <a:ea typeface="+mn-ea"/>
                    <a:cs typeface="+mn-cs"/>
                  </a:rPr>
                  <a:t>Matcher la cellule de l’IR, puis </a:t>
                </a:r>
                <a:r>
                  <a:rPr lang="fr-BE" sz="1200" b="1" kern="1200" dirty="0">
                    <a:solidFill>
                      <a:schemeClr val="tx1"/>
                    </a:solidFill>
                    <a:effectLst/>
                    <a:latin typeface="+mn-lt"/>
                    <a:ea typeface="+mn-ea"/>
                    <a:cs typeface="+mn-cs"/>
                  </a:rPr>
                  <a:t>matche l’IR dans la CC ok de la « </a:t>
                </a:r>
                <a:r>
                  <a:rPr lang="fr-BE" sz="1200" b="1" kern="1200" dirty="0" err="1">
                    <a:solidFill>
                      <a:schemeClr val="tx1"/>
                    </a:solidFill>
                    <a:effectLst/>
                    <a:latin typeface="+mn-lt"/>
                    <a:ea typeface="+mn-ea"/>
                    <a:cs typeface="+mn-cs"/>
                  </a:rPr>
                  <a:t>baseline</a:t>
                </a:r>
                <a:r>
                  <a:rPr lang="fr-BE" sz="1200" kern="1200" dirty="0">
                    <a:solidFill>
                      <a:schemeClr val="tx1"/>
                    </a:solidFill>
                    <a:effectLst/>
                    <a:latin typeface="+mn-lt"/>
                    <a:ea typeface="+mn-ea"/>
                    <a:cs typeface="+mn-cs"/>
                  </a:rPr>
                  <a:t> ».</a:t>
                </a:r>
              </a:p>
              <a:p>
                <a:endParaRPr lang="fr-FR" dirty="0"/>
              </a:p>
              <a:p>
                <a:endParaRPr lang="fr-FR" dirty="0"/>
              </a:p>
            </p:txBody>
          </p:sp>
        </mc:Fallback>
      </mc:AlternateContent>
      <p:sp>
        <p:nvSpPr>
          <p:cNvPr id="4" name="Espace réservé du numéro de diapositive 3"/>
          <p:cNvSpPr>
            <a:spLocks noGrp="1"/>
          </p:cNvSpPr>
          <p:nvPr>
            <p:ph type="sldNum" sz="quarter" idx="5"/>
          </p:nvPr>
        </p:nvSpPr>
        <p:spPr/>
        <p:txBody>
          <a:bodyPr/>
          <a:lstStyle/>
          <a:p>
            <a:fld id="{B4F4D55D-0DAC-7B43-8F56-C8A0868CE8D5}" type="slidenum">
              <a:rPr lang="fr-FR" smtClean="0"/>
              <a:t>16</a:t>
            </a:fld>
            <a:endParaRPr lang="fr-FR"/>
          </a:p>
        </p:txBody>
      </p:sp>
    </p:spTree>
    <p:extLst>
      <p:ext uri="{BB962C8B-B14F-4D97-AF65-F5344CB8AC3E}">
        <p14:creationId xmlns:p14="http://schemas.microsoft.com/office/powerpoint/2010/main" val="1602462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17</a:t>
            </a:fld>
            <a:endParaRPr lang="fr-FR"/>
          </a:p>
        </p:txBody>
      </p:sp>
    </p:spTree>
    <p:extLst>
      <p:ext uri="{BB962C8B-B14F-4D97-AF65-F5344CB8AC3E}">
        <p14:creationId xmlns:p14="http://schemas.microsoft.com/office/powerpoint/2010/main" val="955576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20</a:t>
            </a:fld>
            <a:endParaRPr lang="fr-FR"/>
          </a:p>
        </p:txBody>
      </p:sp>
    </p:spTree>
    <p:extLst>
      <p:ext uri="{BB962C8B-B14F-4D97-AF65-F5344CB8AC3E}">
        <p14:creationId xmlns:p14="http://schemas.microsoft.com/office/powerpoint/2010/main" val="4647710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endParaRPr lang="fr-FR" dirty="0"/>
              </a:p>
            </p:txBody>
          </p:sp>
        </mc:Choice>
        <mc:Fallback xmlns="">
          <p:sp>
            <p:nvSpPr>
              <p:cNvPr id="3" name="Espace réservé des notes 2"/>
              <p:cNvSpPr>
                <a:spLocks noGrp="1"/>
              </p:cNvSpPr>
              <p:nvPr>
                <p:ph type="body" idx="1"/>
              </p:nvPr>
            </p:nvSpPr>
            <p:spPr/>
            <p:txBody>
              <a:bodyPr/>
              <a:lstStyle/>
              <a:p>
                <a:r>
                  <a:rPr lang="fr-FR" dirty="0"/>
                  <a:t>Étudier l’impact d’avoir 1, 2, 3 morceaux avec </a:t>
                </a:r>
                <a:r>
                  <a:rPr lang="fr-FR" dirty="0" err="1"/>
                  <a:t>interconnects</a:t>
                </a:r>
                <a:r>
                  <a:rPr lang="fr-FR" dirty="0"/>
                  <a:t> + long</a:t>
                </a:r>
              </a:p>
              <a:p>
                <a:endParaRPr lang="fr-FR" dirty="0"/>
              </a:p>
              <a:p>
                <a:r>
                  <a:rPr lang="fr-BE" b="1" dirty="0" err="1"/>
                  <a:t>Evaluate</a:t>
                </a:r>
                <a:r>
                  <a:rPr lang="fr-BE" dirty="0"/>
                  <a:t> the impact of the </a:t>
                </a:r>
                <a:r>
                  <a:rPr lang="fr-BE" dirty="0" err="1"/>
                  <a:t>number</a:t>
                </a:r>
                <a:r>
                  <a:rPr lang="fr-BE" dirty="0"/>
                  <a:t> of </a:t>
                </a:r>
                <a:r>
                  <a:rPr lang="fr-BE" dirty="0" err="1"/>
                  <a:t>pieces</a:t>
                </a:r>
                <a:r>
                  <a:rPr lang="fr-BE" dirty="0"/>
                  <a:t> on the first </a:t>
                </a:r>
                <a:r>
                  <a:rPr lang="fr-BE" dirty="0" err="1"/>
                  <a:t>focusing</a:t>
                </a:r>
                <a:r>
                  <a:rPr lang="fr-BE" dirty="0"/>
                  <a:t> quad in the IR triplet, </a:t>
                </a:r>
                <a:r>
                  <a:rPr lang="fr-BE" dirty="0" err="1"/>
                  <a:t>with</a:t>
                </a:r>
                <a:r>
                  <a:rPr lang="fr-BE" dirty="0"/>
                  <a:t> 1 m </a:t>
                </a:r>
                <a:r>
                  <a:rPr lang="fr-BE" dirty="0" err="1"/>
                  <a:t>interconnects</a:t>
                </a:r>
                <a:r>
                  <a:rPr lang="fr-BE" dirty="0"/>
                  <a:t>.</a:t>
                </a:r>
              </a:p>
              <a:p>
                <a:endParaRPr lang="fr-BE" dirty="0"/>
              </a:p>
              <a:p>
                <a:br>
                  <a:rPr lang="fr-BE" dirty="0"/>
                </a:br>
                <a:r>
                  <a:rPr lang="fr-BE" dirty="0"/>
                  <a:t>Autre:</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dirty="0">
                    <a:solidFill>
                      <a:srgbClr val="0D0D0D"/>
                    </a:solidFill>
                    <a:highlight>
                      <a:srgbClr val="FFFFFF"/>
                    </a:highlight>
                    <a:latin typeface="Calibri" panose="020F0502020204030204" pitchFamily="34" charset="0"/>
                    <a:cs typeface="Calibri" panose="020F0502020204030204" pitchFamily="34" charset="0"/>
                  </a:rPr>
                  <a:t>High (</a:t>
                </a:r>
                <a:r>
                  <a:rPr lang="fr-BE" sz="1200" dirty="0" err="1">
                    <a:solidFill>
                      <a:srgbClr val="0D0D0D"/>
                    </a:solidFill>
                    <a:highlight>
                      <a:srgbClr val="FFFFFF"/>
                    </a:highlight>
                    <a:latin typeface="Calibri" panose="020F0502020204030204" pitchFamily="34" charset="0"/>
                    <a:cs typeface="Calibri" panose="020F0502020204030204" pitchFamily="34" charset="0"/>
                  </a:rPr>
                  <a:t>unrealistic</a:t>
                </a:r>
                <a:r>
                  <a:rPr lang="fr-BE" sz="1200" dirty="0">
                    <a:solidFill>
                      <a:srgbClr val="0D0D0D"/>
                    </a:solidFill>
                    <a:highlight>
                      <a:srgbClr val="FFFFFF"/>
                    </a:highlight>
                    <a:latin typeface="Calibri" panose="020F0502020204030204" pitchFamily="34" charset="0"/>
                    <a:cs typeface="Calibri" panose="020F0502020204030204" pitchFamily="34" charset="0"/>
                  </a:rPr>
                  <a:t>) </a:t>
                </a:r>
                <a:r>
                  <a:rPr lang="fr-BE" sz="1200" b="1" dirty="0" err="1">
                    <a:solidFill>
                      <a:srgbClr val="0D0D0D"/>
                    </a:solidFill>
                    <a:highlight>
                      <a:srgbClr val="FFFFFF"/>
                    </a:highlight>
                    <a:latin typeface="Calibri" panose="020F0502020204030204" pitchFamily="34" charset="0"/>
                    <a:cs typeface="Calibri" panose="020F0502020204030204" pitchFamily="34" charset="0"/>
                  </a:rPr>
                  <a:t>magnetic</a:t>
                </a:r>
                <a:r>
                  <a:rPr lang="fr-BE" sz="1200" b="1" dirty="0">
                    <a:solidFill>
                      <a:srgbClr val="0D0D0D"/>
                    </a:solidFill>
                    <a:highlight>
                      <a:srgbClr val="FFFFFF"/>
                    </a:highlight>
                    <a:latin typeface="Calibri" panose="020F0502020204030204" pitchFamily="34" charset="0"/>
                    <a:cs typeface="Calibri" panose="020F0502020204030204" pitchFamily="34" charset="0"/>
                  </a:rPr>
                  <a:t> </a:t>
                </a:r>
                <a:r>
                  <a:rPr lang="fr-BE" sz="1200" b="1" dirty="0" err="1">
                    <a:solidFill>
                      <a:srgbClr val="0D0D0D"/>
                    </a:solidFill>
                    <a:highlight>
                      <a:srgbClr val="FFFFFF"/>
                    </a:highlight>
                    <a:latin typeface="Calibri" panose="020F0502020204030204" pitchFamily="34" charset="0"/>
                    <a:cs typeface="Calibri" panose="020F0502020204030204" pitchFamily="34" charset="0"/>
                  </a:rPr>
                  <a:t>field</a:t>
                </a:r>
                <a:r>
                  <a:rPr lang="fr-BE" sz="1200" b="1" dirty="0">
                    <a:solidFill>
                      <a:srgbClr val="0D0D0D"/>
                    </a:solidFill>
                    <a:highlight>
                      <a:srgbClr val="FFFFFF"/>
                    </a:highlight>
                    <a:latin typeface="Calibri" panose="020F0502020204030204" pitchFamily="34" charset="0"/>
                    <a:cs typeface="Calibri" panose="020F0502020204030204" pitchFamily="34" charset="0"/>
                  </a:rPr>
                  <a:t> values in CC and arcs</a:t>
                </a:r>
                <a:r>
                  <a:rPr lang="fr-BE" sz="1200" b="1" dirty="0">
                    <a:solidFill>
                      <a:srgbClr val="0D0D0D"/>
                    </a:solidFill>
                    <a:highlight>
                      <a:srgbClr val="FFFFFF"/>
                    </a:highlight>
                    <a:latin typeface="Calibri" panose="020F0502020204030204" pitchFamily="34" charset="0"/>
                    <a:cs typeface="Calibri" panose="020F0502020204030204" pitchFamily="34" charset="0"/>
                    <a:sym typeface="Wingdings" pitchFamily="2" charset="2"/>
                  </a:rPr>
                  <a:t> </a:t>
                </a:r>
                <a:r>
                  <a:rPr lang="fr-FR" sz="1200" dirty="0">
                    <a:solidFill>
                      <a:srgbClr val="0D0D0D"/>
                    </a:solidFill>
                    <a:highlight>
                      <a:srgbClr val="FFFFFF"/>
                    </a:highlight>
                    <a:latin typeface="Calibri" panose="020F0502020204030204" pitchFamily="34" charset="0"/>
                    <a:cs typeface="Calibri" panose="020F0502020204030204" pitchFamily="34" charset="0"/>
                    <a:sym typeface="Wingdings" pitchFamily="2" charset="2"/>
                  </a:rPr>
                  <a:t>T</a:t>
                </a:r>
                <a:r>
                  <a:rPr lang="fr-FR" sz="1200" dirty="0">
                    <a:latin typeface="Calibri" panose="020F0502020204030204" pitchFamily="34" charset="0"/>
                    <a:cs typeface="Calibri" panose="020F0502020204030204" pitchFamily="34" charset="0"/>
                  </a:rPr>
                  <a:t>ry to </a:t>
                </a:r>
                <a:r>
                  <a:rPr lang="fr-FR" sz="1200" dirty="0" err="1">
                    <a:latin typeface="Calibri" panose="020F0502020204030204" pitchFamily="34" charset="0"/>
                    <a:cs typeface="Calibri" panose="020F0502020204030204" pitchFamily="34" charset="0"/>
                  </a:rPr>
                  <a:t>limit</a:t>
                </a:r>
                <a:r>
                  <a:rPr lang="fr-FR" sz="1200" dirty="0">
                    <a:latin typeface="Calibri" panose="020F0502020204030204" pitchFamily="34" charset="0"/>
                    <a:cs typeface="Calibri" panose="020F0502020204030204" pitchFamily="34" charset="0"/>
                  </a:rPr>
                  <a:t> the </a:t>
                </a:r>
                <a:r>
                  <a:rPr lang="fr-FR" sz="1200" dirty="0" err="1">
                    <a:latin typeface="Calibri" panose="020F0502020204030204" pitchFamily="34" charset="0"/>
                    <a:cs typeface="Calibri" panose="020F0502020204030204" pitchFamily="34" charset="0"/>
                  </a:rPr>
                  <a:t>magnetic</a:t>
                </a:r>
                <a:r>
                  <a:rPr lang="fr-FR" sz="1200" dirty="0">
                    <a:latin typeface="Calibri" panose="020F0502020204030204" pitchFamily="34" charset="0"/>
                    <a:cs typeface="Calibri" panose="020F0502020204030204" pitchFamily="34" charset="0"/>
                  </a:rPr>
                  <a:t> </a:t>
                </a:r>
                <a:r>
                  <a:rPr lang="fr-FR" sz="1200" dirty="0" err="1">
                    <a:latin typeface="Calibri" panose="020F0502020204030204" pitchFamily="34" charset="0"/>
                    <a:cs typeface="Calibri" panose="020F0502020204030204" pitchFamily="34" charset="0"/>
                  </a:rPr>
                  <a:t>field</a:t>
                </a:r>
                <a:r>
                  <a:rPr lang="fr-FR" sz="1200" dirty="0">
                    <a:latin typeface="Calibri" panose="020F0502020204030204" pitchFamily="34" charset="0"/>
                    <a:cs typeface="Calibri" panose="020F0502020204030204" pitchFamily="34" charset="0"/>
                  </a:rPr>
                  <a:t> for the </a:t>
                </a:r>
                <a:r>
                  <a:rPr lang="fr-FR" sz="1200" dirty="0" err="1">
                    <a:latin typeface="Calibri" panose="020F0502020204030204" pitchFamily="34" charset="0"/>
                    <a:cs typeface="Calibri" panose="020F0502020204030204" pitchFamily="34" charset="0"/>
                  </a:rPr>
                  <a:t>lattice</a:t>
                </a:r>
                <a:r>
                  <a:rPr lang="fr-FR" sz="1200" dirty="0">
                    <a:latin typeface="Calibri" panose="020F0502020204030204" pitchFamily="34" charset="0"/>
                    <a:cs typeface="Calibri" panose="020F0502020204030204" pitchFamily="34" charset="0"/>
                  </a:rPr>
                  <a:t> </a:t>
                </a:r>
                <a:r>
                  <a:rPr lang="fr-FR" sz="1200" dirty="0" err="1">
                    <a:latin typeface="Calibri" panose="020F0502020204030204" pitchFamily="34" charset="0"/>
                    <a:cs typeface="Calibri" panose="020F0502020204030204" pitchFamily="34" charset="0"/>
                  </a:rPr>
                  <a:t>with</a:t>
                </a:r>
                <a:r>
                  <a:rPr lang="fr-FR" sz="1200" dirty="0">
                    <a:latin typeface="Calibri" panose="020F0502020204030204" pitchFamily="34" charset="0"/>
                    <a:cs typeface="Calibri" panose="020F0502020204030204" pitchFamily="34" charset="0"/>
                  </a:rPr>
                  <a:t> 4 cm W </a:t>
                </a:r>
                <a:r>
                  <a:rPr lang="fr-FR" sz="1200" dirty="0" err="1">
                    <a:latin typeface="Calibri" panose="020F0502020204030204" pitchFamily="34" charset="0"/>
                    <a:cs typeface="Calibri" panose="020F0502020204030204" pitchFamily="34" charset="0"/>
                  </a:rPr>
                  <a:t>shielding</a:t>
                </a:r>
                <a:r>
                  <a:rPr lang="fr-FR" sz="1200" dirty="0">
                    <a:latin typeface="Calibri" panose="020F0502020204030204" pitchFamily="34" charset="0"/>
                    <a:cs typeface="Calibri" panose="020F0502020204030204" pitchFamily="34" charset="0"/>
                  </a:rPr>
                  <a:t>.</a:t>
                </a:r>
              </a:p>
              <a:p>
                <a:endParaRPr lang="fr-FR" dirty="0"/>
              </a:p>
              <a:p>
                <a:endParaRPr lang="fr-FR" dirty="0"/>
              </a:p>
              <a:p>
                <a:pPr marL="309026" indent="-309026">
                  <a:lnSpc>
                    <a:spcPct val="100000"/>
                  </a:lnSpc>
                  <a:spcAft>
                    <a:spcPts val="600"/>
                  </a:spcAft>
                  <a:buClr>
                    <a:schemeClr val="tx1"/>
                  </a:buClr>
                </a:pPr>
                <a:r>
                  <a:rPr lang="nl-BE" sz="1200" b="1" dirty="0">
                    <a:solidFill>
                      <a:srgbClr val="002060"/>
                    </a:solidFill>
                    <a:latin typeface="Calibri" panose="020F0502020204030204" pitchFamily="34" charset="0"/>
                    <a:cs typeface="Calibri" panose="020F0502020204030204" pitchFamily="34" charset="0"/>
                  </a:rPr>
                  <a:t>Long drift </a:t>
                </a:r>
                <a:r>
                  <a:rPr lang="nl-BE" sz="1200" dirty="0">
                    <a:latin typeface="Calibri" panose="020F0502020204030204" pitchFamily="34" charset="0"/>
                    <a:cs typeface="Calibri" panose="020F0502020204030204" pitchFamily="34" charset="0"/>
                  </a:rPr>
                  <a:t>for IP (</a:t>
                </a:r>
                <a:r>
                  <a:rPr lang="nl-BE" sz="1200" i="0" dirty="0">
                    <a:latin typeface="Cambria Math" panose="02040503050406030204" pitchFamily="18" charset="0"/>
                    <a:cs typeface="Calibri" panose="020F0502020204030204" pitchFamily="34" charset="0"/>
                  </a:rPr>
                  <a:t>𝐿^∗=6𝑚</a:t>
                </a:r>
                <a:r>
                  <a:rPr lang="en-GB" sz="1200" dirty="0">
                    <a:latin typeface="Calibri" panose="020F0502020204030204" pitchFamily="34" charset="0"/>
                    <a:cs typeface="Calibri" panose="020F0502020204030204" pitchFamily="34" charset="0"/>
                  </a:rPr>
                  <a:t>), </a:t>
                </a:r>
                <a:r>
                  <a:rPr lang="en-GB" sz="1200" b="1" dirty="0">
                    <a:solidFill>
                      <a:srgbClr val="002060"/>
                    </a:solidFill>
                    <a:latin typeface="Calibri" panose="020F0502020204030204" pitchFamily="34" charset="0"/>
                    <a:cs typeface="Calibri" panose="020F0502020204030204" pitchFamily="34" charset="0"/>
                  </a:rPr>
                  <a:t>triplet</a:t>
                </a:r>
                <a:r>
                  <a:rPr lang="en-GB" sz="1200" dirty="0">
                    <a:latin typeface="Calibri" panose="020F0502020204030204" pitchFamily="34" charset="0"/>
                    <a:cs typeface="Calibri" panose="020F0502020204030204" pitchFamily="34" charset="0"/>
                  </a:rPr>
                  <a:t> for the final focusing, </a:t>
                </a:r>
                <a:r>
                  <a:rPr lang="en-GB" sz="1200" b="1" dirty="0">
                    <a:solidFill>
                      <a:srgbClr val="002060"/>
                    </a:solidFill>
                    <a:latin typeface="Calibri" panose="020F0502020204030204" pitchFamily="34" charset="0"/>
                    <a:cs typeface="Calibri" panose="020F0502020204030204" pitchFamily="34" charset="0"/>
                  </a:rPr>
                  <a:t>chicane</a:t>
                </a:r>
                <a:r>
                  <a:rPr lang="en-GB" sz="1200" dirty="0">
                    <a:latin typeface="Calibri" panose="020F0502020204030204" pitchFamily="34" charset="0"/>
                    <a:cs typeface="Calibri" panose="020F0502020204030204" pitchFamily="34" charset="0"/>
                  </a:rPr>
                  <a:t> to reduce the BIB, </a:t>
                </a:r>
                <a:r>
                  <a:rPr lang="en-GB" sz="1200" b="1" dirty="0">
                    <a:solidFill>
                      <a:srgbClr val="002060"/>
                    </a:solidFill>
                    <a:latin typeface="Calibri" panose="020F0502020204030204" pitchFamily="34" charset="0"/>
                    <a:cs typeface="Calibri" panose="020F0502020204030204" pitchFamily="34" charset="0"/>
                  </a:rPr>
                  <a:t>long straight section </a:t>
                </a:r>
                <a:r>
                  <a:rPr lang="en-GB" sz="1200" dirty="0">
                    <a:latin typeface="Calibri" panose="020F0502020204030204" pitchFamily="34" charset="0"/>
                    <a:cs typeface="Calibri" panose="020F0502020204030204" pitchFamily="34" charset="0"/>
                  </a:rPr>
                  <a:t>to smoothly reduce the </a:t>
                </a:r>
                <a:r>
                  <a:rPr lang="nl-BE" sz="1200" b="0" i="0" dirty="0">
                    <a:latin typeface="Cambria Math" panose="02040503050406030204" pitchFamily="18" charset="0"/>
                    <a:cs typeface="Calibri" panose="020F0502020204030204" pitchFamily="34" charset="0"/>
                  </a:rPr>
                  <a:t>𝛽</a:t>
                </a:r>
                <a:r>
                  <a:rPr lang="en-GB" sz="1200" dirty="0">
                    <a:latin typeface="Calibri" panose="020F0502020204030204" pitchFamily="34" charset="0"/>
                    <a:cs typeface="Calibri" panose="020F0502020204030204" pitchFamily="34" charset="0"/>
                  </a:rPr>
                  <a:t> functions without increasing W functions, </a:t>
                </a:r>
                <a:r>
                  <a:rPr lang="en-GB" sz="1200" b="1" dirty="0">
                    <a:solidFill>
                      <a:srgbClr val="002060"/>
                    </a:solidFill>
                    <a:latin typeface="Calibri" panose="020F0502020204030204" pitchFamily="34" charset="0"/>
                    <a:cs typeface="Calibri" panose="020F0502020204030204" pitchFamily="34" charset="0"/>
                  </a:rPr>
                  <a:t>2 quads</a:t>
                </a:r>
                <a:r>
                  <a:rPr lang="en-GB" sz="1200" b="1" dirty="0">
                    <a:latin typeface="Calibri" panose="020F0502020204030204" pitchFamily="34" charset="0"/>
                    <a:cs typeface="Calibri" panose="020F0502020204030204" pitchFamily="34" charset="0"/>
                  </a:rPr>
                  <a:t> </a:t>
                </a:r>
                <a:r>
                  <a:rPr lang="en-GB" sz="1200" dirty="0">
                    <a:latin typeface="Calibri" panose="020F0502020204030204" pitchFamily="34" charset="0"/>
                    <a:cs typeface="Calibri" panose="020F0502020204030204" pitchFamily="34" charset="0"/>
                  </a:rPr>
                  <a:t>at the end to control lattice functions.</a:t>
                </a:r>
              </a:p>
              <a:p>
                <a:pPr marL="309026" indent="-309026">
                  <a:lnSpc>
                    <a:spcPct val="100000"/>
                  </a:lnSpc>
                  <a:spcAft>
                    <a:spcPts val="600"/>
                  </a:spcAft>
                  <a:buClr>
                    <a:schemeClr val="tx1"/>
                  </a:buClr>
                </a:pPr>
                <a:r>
                  <a:rPr lang="en-GB" sz="1200" dirty="0">
                    <a:latin typeface="Calibri" panose="020F0502020204030204" pitchFamily="34" charset="0"/>
                    <a:cs typeface="Calibri" panose="020F0502020204030204" pitchFamily="34" charset="0"/>
                    <a:sym typeface="Wingdings" pitchFamily="2" charset="2"/>
                  </a:rPr>
                  <a:t>The IR </a:t>
                </a:r>
                <a:r>
                  <a:rPr lang="en-GB" sz="1200" b="1" dirty="0">
                    <a:solidFill>
                      <a:srgbClr val="002060"/>
                    </a:solidFill>
                    <a:latin typeface="Calibri" panose="020F0502020204030204" pitchFamily="34" charset="0"/>
                    <a:cs typeface="Calibri" panose="020F0502020204030204" pitchFamily="34" charset="0"/>
                    <a:sym typeface="Wingdings" pitchFamily="2" charset="2"/>
                  </a:rPr>
                  <a:t>long straight sections </a:t>
                </a:r>
                <a:r>
                  <a:rPr lang="en-GB" sz="1200" dirty="0">
                    <a:latin typeface="Calibri" panose="020F0502020204030204" pitchFamily="34" charset="0"/>
                    <a:cs typeface="Calibri" panose="020F0502020204030204" pitchFamily="34" charset="0"/>
                    <a:sym typeface="Wingdings" pitchFamily="2" charset="2"/>
                  </a:rPr>
                  <a:t>result in many secondary particles from muon decay that accumulate. A </a:t>
                </a:r>
                <a:r>
                  <a:rPr lang="en-GB" sz="1200" b="1" dirty="0">
                    <a:solidFill>
                      <a:srgbClr val="002060"/>
                    </a:solidFill>
                    <a:latin typeface="Calibri" panose="020F0502020204030204" pitchFamily="34" charset="0"/>
                    <a:cs typeface="Calibri" panose="020F0502020204030204" pitchFamily="34" charset="0"/>
                    <a:sym typeface="Wingdings" pitchFamily="2" charset="2"/>
                  </a:rPr>
                  <a:t>chicane</a:t>
                </a:r>
                <a:r>
                  <a:rPr lang="en-GB" sz="1200" dirty="0">
                    <a:latin typeface="Calibri" panose="020F0502020204030204" pitchFamily="34" charset="0"/>
                    <a:cs typeface="Calibri" panose="020F0502020204030204" pitchFamily="34" charset="0"/>
                    <a:sym typeface="Wingdings" pitchFamily="2" charset="2"/>
                  </a:rPr>
                  <a:t> before the FF helps remove these particles as much as possible before reaching the nozzle, with </a:t>
                </a:r>
                <a:r>
                  <a:rPr lang="en-GB" sz="1200" b="1" dirty="0">
                    <a:solidFill>
                      <a:srgbClr val="002060"/>
                    </a:solidFill>
                    <a:latin typeface="Calibri" panose="020F0502020204030204" pitchFamily="34" charset="0"/>
                    <a:cs typeface="Calibri" panose="020F0502020204030204" pitchFamily="34" charset="0"/>
                    <a:sym typeface="Wingdings" pitchFamily="2" charset="2"/>
                  </a:rPr>
                  <a:t>parameters depending on the BIB requirements</a:t>
                </a:r>
                <a:r>
                  <a:rPr lang="en-GB" sz="1200" b="1" dirty="0">
                    <a:latin typeface="Calibri" panose="020F0502020204030204" pitchFamily="34" charset="0"/>
                    <a:cs typeface="Calibri" panose="020F0502020204030204" pitchFamily="34" charset="0"/>
                    <a:sym typeface="Wingdings" pitchFamily="2" charset="2"/>
                  </a:rPr>
                  <a:t>.</a:t>
                </a:r>
              </a:p>
              <a:p>
                <a:endParaRPr lang="fr-FR" dirty="0"/>
              </a:p>
              <a:p>
                <a:pPr>
                  <a:lnSpc>
                    <a:spcPct val="100000"/>
                  </a:lnSpc>
                </a:pPr>
                <a:r>
                  <a:rPr lang="en-GB" sz="1200" b="1" dirty="0">
                    <a:solidFill>
                      <a:srgbClr val="002060"/>
                    </a:solidFill>
                    <a:latin typeface="Calibri" panose="020F0502020204030204" pitchFamily="34" charset="0"/>
                    <a:cs typeface="Calibri" panose="020F0502020204030204" pitchFamily="34" charset="0"/>
                  </a:rPr>
                  <a:t>N</a:t>
                </a:r>
                <a:r>
                  <a:rPr lang="nl-BE" sz="1200" b="1" dirty="0">
                    <a:solidFill>
                      <a:srgbClr val="002060"/>
                    </a:solidFill>
                    <a:latin typeface="Calibri" panose="020F0502020204030204" pitchFamily="34" charset="0"/>
                    <a:cs typeface="Calibri" panose="020F0502020204030204" pitchFamily="34" charset="0"/>
                  </a:rPr>
                  <a:t>o combined-function magnet </a:t>
                </a:r>
                <a:r>
                  <a:rPr lang="nl-BE" sz="1200" dirty="0">
                    <a:latin typeface="Calibri" panose="020F0502020204030204" pitchFamily="34" charset="0"/>
                    <a:cs typeface="Calibri" panose="020F0502020204030204" pitchFamily="34" charset="0"/>
                  </a:rPr>
                  <a:t>in FF triplet.</a:t>
                </a:r>
                <a:r>
                  <a:rPr lang="fr-FR" sz="1200" dirty="0">
                    <a:latin typeface="Calibri" panose="020F0502020204030204" pitchFamily="34" charset="0"/>
                    <a:cs typeface="Calibri" panose="020F0502020204030204" pitchFamily="34" charset="0"/>
                  </a:rPr>
                  <a:t> IR </a:t>
                </a:r>
                <a:r>
                  <a:rPr lang="fr-FR" sz="1200" dirty="0" err="1">
                    <a:latin typeface="Calibri" panose="020F0502020204030204" pitchFamily="34" charset="0"/>
                    <a:cs typeface="Calibri" panose="020F0502020204030204" pitchFamily="34" charset="0"/>
                  </a:rPr>
                  <a:t>quadrupole</a:t>
                </a:r>
                <a:r>
                  <a:rPr lang="fr-FR" sz="1200" dirty="0">
                    <a:latin typeface="Calibri" panose="020F0502020204030204" pitchFamily="34" charset="0"/>
                    <a:cs typeface="Calibri" panose="020F0502020204030204" pitchFamily="34" charset="0"/>
                  </a:rPr>
                  <a:t> </a:t>
                </a:r>
                <a:r>
                  <a:rPr lang="fr-FR" sz="1200" dirty="0" err="1">
                    <a:latin typeface="Calibri" panose="020F0502020204030204" pitchFamily="34" charset="0"/>
                    <a:cs typeface="Calibri" panose="020F0502020204030204" pitchFamily="34" charset="0"/>
                  </a:rPr>
                  <a:t>magnetic</a:t>
                </a:r>
                <a:r>
                  <a:rPr lang="fr-FR" sz="1200" dirty="0">
                    <a:latin typeface="Calibri" panose="020F0502020204030204" pitchFamily="34" charset="0"/>
                    <a:cs typeface="Calibri" panose="020F0502020204030204" pitchFamily="34" charset="0"/>
                  </a:rPr>
                  <a:t> </a:t>
                </a:r>
                <a:r>
                  <a:rPr lang="fr-FR" sz="1200" dirty="0" err="1">
                    <a:latin typeface="Calibri" panose="020F0502020204030204" pitchFamily="34" charset="0"/>
                    <a:cs typeface="Calibri" panose="020F0502020204030204" pitchFamily="34" charset="0"/>
                  </a:rPr>
                  <a:t>fields</a:t>
                </a:r>
                <a:r>
                  <a:rPr lang="fr-FR" sz="1200" dirty="0">
                    <a:latin typeface="Calibri" panose="020F0502020204030204" pitchFamily="34" charset="0"/>
                    <a:cs typeface="Calibri" panose="020F0502020204030204" pitchFamily="34" charset="0"/>
                  </a:rPr>
                  <a:t> have been </a:t>
                </a:r>
                <a:r>
                  <a:rPr lang="fr-FR" sz="1200" dirty="0" err="1">
                    <a:latin typeface="Calibri" panose="020F0502020204030204" pitchFamily="34" charset="0"/>
                    <a:cs typeface="Calibri" panose="020F0502020204030204" pitchFamily="34" charset="0"/>
                  </a:rPr>
                  <a:t>adapted</a:t>
                </a:r>
                <a:r>
                  <a:rPr lang="fr-FR" sz="1200" dirty="0">
                    <a:latin typeface="Calibri" panose="020F0502020204030204" pitchFamily="34" charset="0"/>
                    <a:cs typeface="Calibri" panose="020F0502020204030204" pitchFamily="34" charset="0"/>
                  </a:rPr>
                  <a:t> </a:t>
                </a:r>
                <a:r>
                  <a:rPr lang="fr-BE" sz="1200" dirty="0">
                    <a:latin typeface="Calibri" panose="020F0502020204030204" pitchFamily="34" charset="0"/>
                    <a:cs typeface="Calibri" panose="020F0502020204030204" pitchFamily="34" charset="0"/>
                  </a:rPr>
                  <a:t>to respect the </a:t>
                </a:r>
                <a:r>
                  <a:rPr lang="fr-BE" sz="1200" b="1" dirty="0">
                    <a:solidFill>
                      <a:srgbClr val="002060"/>
                    </a:solidFill>
                    <a:latin typeface="Calibri" panose="020F0502020204030204" pitchFamily="34" charset="0"/>
                    <a:cs typeface="Calibri" panose="020F0502020204030204" pitchFamily="34" charset="0"/>
                  </a:rPr>
                  <a:t>AG plots </a:t>
                </a:r>
                <a:r>
                  <a:rPr lang="fr-BE" sz="1200" b="1" dirty="0" err="1">
                    <a:solidFill>
                      <a:srgbClr val="002060"/>
                    </a:solidFill>
                    <a:latin typeface="Calibri" panose="020F0502020204030204" pitchFamily="34" charset="0"/>
                    <a:cs typeface="Calibri" panose="020F0502020204030204" pitchFamily="34" charset="0"/>
                  </a:rPr>
                  <a:t>constraints</a:t>
                </a:r>
                <a:r>
                  <a:rPr lang="fr-BE" sz="1200" dirty="0">
                    <a:solidFill>
                      <a:srgbClr val="002060"/>
                    </a:solidFill>
                    <a:latin typeface="Calibri" panose="020F0502020204030204" pitchFamily="34" charset="0"/>
                    <a:cs typeface="Calibri" panose="020F0502020204030204" pitchFamily="34" charset="0"/>
                  </a:rPr>
                  <a:t> </a:t>
                </a:r>
                <a:r>
                  <a:rPr lang="fr-BE" sz="1200" dirty="0">
                    <a:latin typeface="Calibri" panose="020F0502020204030204" pitchFamily="34" charset="0"/>
                    <a:cs typeface="Calibri" panose="020F0502020204030204" pitchFamily="34" charset="0"/>
                  </a:rPr>
                  <a:t>for </a:t>
                </a:r>
                <a:r>
                  <a:rPr lang="fr-FR" sz="1200" dirty="0">
                    <a:latin typeface="Calibri" panose="020F0502020204030204" pitchFamily="34" charset="0"/>
                    <a:cs typeface="Calibri" panose="020F0502020204030204" pitchFamily="34" charset="0"/>
                  </a:rPr>
                  <a:t>HTS quadrupoles</a:t>
                </a:r>
                <a:r>
                  <a:rPr lang="fr-BE" sz="1200" dirty="0">
                    <a:latin typeface="Calibri" panose="020F0502020204030204" pitchFamily="34" charset="0"/>
                    <a:cs typeface="Calibri" panose="020F0502020204030204" pitchFamily="34" charset="0"/>
                  </a:rPr>
                  <a:t> </a:t>
                </a:r>
                <a:r>
                  <a:rPr lang="fr-BE" sz="1200" dirty="0" err="1">
                    <a:latin typeface="Calibri" panose="020F0502020204030204" pitchFamily="34" charset="0"/>
                    <a:cs typeface="Calibri" panose="020F0502020204030204" pitchFamily="34" charset="0"/>
                  </a:rPr>
                  <a:t>with</a:t>
                </a:r>
                <a:r>
                  <a:rPr lang="fr-BE" sz="1200" dirty="0">
                    <a:latin typeface="Calibri" panose="020F0502020204030204" pitchFamily="34" charset="0"/>
                    <a:cs typeface="Calibri" panose="020F0502020204030204" pitchFamily="34" charset="0"/>
                  </a:rPr>
                  <a:t> </a:t>
                </a:r>
                <a:r>
                  <a:rPr lang="fr-BE" sz="1200" b="1" dirty="0" err="1">
                    <a:solidFill>
                      <a:srgbClr val="002060"/>
                    </a:solidFill>
                    <a:latin typeface="Calibri" panose="020F0502020204030204" pitchFamily="34" charset="0"/>
                    <a:cs typeface="Calibri" panose="020F0502020204030204" pitchFamily="34" charset="0"/>
                  </a:rPr>
                  <a:t>T</a:t>
                </a:r>
                <a:r>
                  <a:rPr lang="fr-BE" sz="1200" b="1" dirty="0">
                    <a:solidFill>
                      <a:srgbClr val="002060"/>
                    </a:solidFill>
                    <a:latin typeface="Calibri" panose="020F0502020204030204" pitchFamily="34" charset="0"/>
                    <a:cs typeface="Calibri" panose="020F0502020204030204" pitchFamily="34" charset="0"/>
                  </a:rPr>
                  <a:t> = 4.5K.</a:t>
                </a:r>
                <a:endParaRPr lang="fr-FR" sz="1200" b="1" dirty="0">
                  <a:solidFill>
                    <a:srgbClr val="002060"/>
                  </a:solidFill>
                  <a:latin typeface="Calibri" panose="020F0502020204030204" pitchFamily="34" charset="0"/>
                  <a:cs typeface="Calibri" panose="020F0502020204030204" pitchFamily="34" charset="0"/>
                </a:endParaRPr>
              </a:p>
              <a:p>
                <a:pPr>
                  <a:lnSpc>
                    <a:spcPct val="100000"/>
                  </a:lnSpc>
                </a:pPr>
                <a:r>
                  <a:rPr lang="en-GB" sz="1200" dirty="0">
                    <a:latin typeface="Calibri" panose="020F0502020204030204" pitchFamily="34" charset="0"/>
                    <a:cs typeface="Calibri" panose="020F0502020204030204" pitchFamily="34" charset="0"/>
                  </a:rPr>
                  <a:t>The first quadrupole is divided into three magnets to maximize the field gradient.</a:t>
                </a:r>
                <a:endParaRPr lang="nl-BE" sz="1200" dirty="0">
                  <a:latin typeface="Calibri" panose="020F0502020204030204" pitchFamily="34" charset="0"/>
                  <a:cs typeface="Calibri" panose="020F0502020204030204" pitchFamily="34" charset="0"/>
                </a:endParaRPr>
              </a:p>
              <a:p>
                <a:endParaRPr lang="fr-FR" dirty="0"/>
              </a:p>
            </p:txBody>
          </p:sp>
        </mc:Fallback>
      </mc:AlternateContent>
      <p:sp>
        <p:nvSpPr>
          <p:cNvPr id="4" name="Espace réservé du numéro de diapositive 3"/>
          <p:cNvSpPr>
            <a:spLocks noGrp="1"/>
          </p:cNvSpPr>
          <p:nvPr>
            <p:ph type="sldNum" sz="quarter" idx="5"/>
          </p:nvPr>
        </p:nvSpPr>
        <p:spPr/>
        <p:txBody>
          <a:bodyPr/>
          <a:lstStyle/>
          <a:p>
            <a:fld id="{B4F4D55D-0DAC-7B43-8F56-C8A0868CE8D5}" type="slidenum">
              <a:rPr lang="fr-FR" smtClean="0"/>
              <a:t>21</a:t>
            </a:fld>
            <a:endParaRPr lang="fr-FR"/>
          </a:p>
        </p:txBody>
      </p:sp>
    </p:spTree>
    <p:extLst>
      <p:ext uri="{BB962C8B-B14F-4D97-AF65-F5344CB8AC3E}">
        <p14:creationId xmlns:p14="http://schemas.microsoft.com/office/powerpoint/2010/main" val="53720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A364C4-D5E2-BE46-1E67-0E66CE4E3C0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80576D8-9283-47E9-E3A5-B9F3D16DD39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FFEAD9B-0B8A-3DED-3A9F-D9CFDDD75DE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4FE9602-0387-E535-A950-F8FE5690BC75}"/>
              </a:ext>
            </a:extLst>
          </p:cNvPr>
          <p:cNvSpPr>
            <a:spLocks noGrp="1"/>
          </p:cNvSpPr>
          <p:nvPr>
            <p:ph type="sldNum" sz="quarter" idx="5"/>
          </p:nvPr>
        </p:nvSpPr>
        <p:spPr/>
        <p:txBody>
          <a:bodyPr/>
          <a:lstStyle/>
          <a:p>
            <a:fld id="{E9393A5D-14D6-4646-84B9-A0E78F83D06C}" type="slidenum">
              <a:rPr lang="en-GB" smtClean="0"/>
              <a:pPr/>
              <a:t>22</a:t>
            </a:fld>
            <a:endParaRPr lang="en-GB"/>
          </a:p>
        </p:txBody>
      </p:sp>
    </p:spTree>
    <p:extLst>
      <p:ext uri="{BB962C8B-B14F-4D97-AF65-F5344CB8AC3E}">
        <p14:creationId xmlns:p14="http://schemas.microsoft.com/office/powerpoint/2010/main" val="4280041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endParaRPr lang="fr-FR" dirty="0"/>
              </a:p>
            </p:txBody>
          </p:sp>
        </mc:Choice>
        <mc:Fallback xmlns="">
          <p:sp>
            <p:nvSpPr>
              <p:cNvPr id="3" name="Espace réservé des notes 2"/>
              <p:cNvSpPr>
                <a:spLocks noGrp="1"/>
              </p:cNvSpPr>
              <p:nvPr>
                <p:ph type="body" idx="1"/>
              </p:nvPr>
            </p:nvSpPr>
            <p:spPr/>
            <p:txBody>
              <a:bodyPr/>
              <a:lstStyle/>
              <a:p>
                <a:r>
                  <a:rPr lang="en-US" sz="1200" kern="1200" dirty="0">
                    <a:solidFill>
                      <a:schemeClr val="tx1"/>
                    </a:solidFill>
                    <a:effectLst/>
                    <a:latin typeface="+mn-lt"/>
                    <a:ea typeface="+mn-ea"/>
                    <a:cs typeface="+mn-cs"/>
                  </a:rPr>
                  <a:t>Daniele summarized the results regarding radiation and power loads to the final focusing magnets. Power deposition was computed for several shielding thicknesses inside the quadrupoles ([</a:t>
                </a:r>
                <a:r>
                  <a:rPr lang="en-US" sz="1200" kern="1200" dirty="0" err="1">
                    <a:solidFill>
                      <a:schemeClr val="tx1"/>
                    </a:solidFill>
                    <a:effectLst/>
                    <a:latin typeface="+mn-lt"/>
                    <a:ea typeface="+mn-ea"/>
                    <a:cs typeface="+mn-cs"/>
                  </a:rPr>
                  <a:t>shielding+clearance</a:t>
                </a:r>
                <a:r>
                  <a:rPr lang="en-US" sz="1200" kern="1200" dirty="0">
                    <a:solidFill>
                      <a:schemeClr val="tx1"/>
                    </a:solidFill>
                    <a:effectLst/>
                    <a:latin typeface="+mn-lt"/>
                    <a:ea typeface="+mn-ea"/>
                    <a:cs typeface="+mn-cs"/>
                  </a:rPr>
                  <a:t>] of 4cm, 4.5cm, 5cm, and 6cm); for the dipoles in the chicane, a total clearance of 6 cm was set to avoid hot spots.</a:t>
                </a:r>
                <a:endParaRPr lang="fr-B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fr-B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the arcs, the design target for total power to the cold mass is 1-2% of the radiated power. If we can slightly exceed this limit for the IR quadrupoles, a total clearance of 4.5 cm could be acceptable, resulting in approximately 10W/m of power deposition per unit length in the first quadrupole of the FF triplet (IQF1(_a, _b)). </a:t>
                </a:r>
                <a:endParaRPr lang="fr-B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longitudinal distribution of the heat deposition along the magnets indicates that the most exposed section of the IP is the third part of the first focusing quadrupole (IQF1_b). </a:t>
                </a:r>
                <a:endParaRPr lang="fr-BE" sz="1200" kern="1200" dirty="0">
                  <a:solidFill>
                    <a:schemeClr val="tx1"/>
                  </a:solidFill>
                  <a:effectLst/>
                  <a:latin typeface="+mn-lt"/>
                  <a:ea typeface="+mn-ea"/>
                  <a:cs typeface="+mn-cs"/>
                </a:endParaRPr>
              </a:p>
              <a:p>
                <a:endParaRPr lang="fr-FR" dirty="0"/>
              </a:p>
              <a:p>
                <a:r>
                  <a:rPr lang="en-US" sz="1200" kern="1200" dirty="0">
                    <a:solidFill>
                      <a:schemeClr val="tx1"/>
                    </a:solidFill>
                    <a:effectLst/>
                    <a:latin typeface="+mn-lt"/>
                    <a:ea typeface="+mn-ea"/>
                    <a:cs typeface="+mn-cs"/>
                  </a:rPr>
                  <a:t>One cryogenic issue highlighted during the annual meeting was local heat extraction. To address this, further studies were required, considering representative coil sections, the design of the cooling channels, and the distribution of the deposited heat load. </a:t>
                </a:r>
                <a:endParaRPr lang="fr-B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fr-B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Patricia presented some preliminary studies using helium cooling from outside the coil, Nb3Sn as the magnet material, an operating temperature of 4.5K, and a cooling length of 50 m. The maximum acceptable deposited power (W/m) strongly depends on the maximum allowable temperature of the coil (</a:t>
                </a:r>
                <a:r>
                  <a:rPr lang="en-US" sz="1200" i="0" kern="1200">
                    <a:solidFill>
                      <a:schemeClr val="tx1"/>
                    </a:solidFill>
                    <a:effectLst/>
                    <a:latin typeface="+mn-lt"/>
                    <a:ea typeface="+mn-ea"/>
                    <a:cs typeface="+mn-cs"/>
                  </a:rPr>
                  <a:t>𝑇</a:t>
                </a:r>
                <a:r>
                  <a:rPr lang="fr-BE"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ℎ𝑜𝑡</a:t>
                </a:r>
                <a:r>
                  <a:rPr lang="en-US" sz="1200" kern="1200" dirty="0">
                    <a:solidFill>
                      <a:schemeClr val="tx1"/>
                    </a:solidFill>
                    <a:effectLst/>
                    <a:latin typeface="+mn-lt"/>
                    <a:ea typeface="+mn-ea"/>
                    <a:cs typeface="+mn-cs"/>
                  </a:rPr>
                  <a:t>). In addition, it is important to remember that the heat load to the cold mass also depends on the absorber temperature, and an extra 1-4W/m may need to be added to account for this. The results will differ for HTS magnets, particularly because the effective thermal conductivity of HTS coils must be considered.</a:t>
                </a:r>
                <a:endParaRPr lang="fr-BE" sz="1200" kern="1200" dirty="0">
                  <a:solidFill>
                    <a:schemeClr val="tx1"/>
                  </a:solidFill>
                  <a:effectLst/>
                  <a:latin typeface="+mn-lt"/>
                  <a:ea typeface="+mn-ea"/>
                  <a:cs typeface="+mn-cs"/>
                </a:endParaRPr>
              </a:p>
              <a:p>
                <a:endParaRPr lang="fr-FR" dirty="0"/>
              </a:p>
              <a:p>
                <a:r>
                  <a:rPr lang="en-US" sz="1200" kern="1200" dirty="0">
                    <a:solidFill>
                      <a:schemeClr val="tx1"/>
                    </a:solidFill>
                    <a:effectLst/>
                    <a:latin typeface="+mn-lt"/>
                    <a:ea typeface="+mn-ea"/>
                    <a:cs typeface="+mn-cs"/>
                  </a:rPr>
                  <a:t>current radial build, a clearance of only 0.1 mm is assumed for the liquid helium</a:t>
                </a:r>
                <a:r>
                  <a:rPr lang="fr-BE" dirty="0">
                    <a:effectLst/>
                  </a:rPr>
                  <a:t> </a:t>
                </a:r>
              </a:p>
              <a:p>
                <a:r>
                  <a:rPr lang="en-US" sz="1200" kern="1200" dirty="0">
                    <a:solidFill>
                      <a:schemeClr val="tx1"/>
                    </a:solidFill>
                    <a:effectLst/>
                    <a:latin typeface="+mn-lt"/>
                    <a:ea typeface="+mn-ea"/>
                    <a:cs typeface="+mn-cs"/>
                  </a:rPr>
                  <a:t>adjust the tungsten shielding thickness depending on the power load (some IR quadrupoles show lower power deposition, which could allow for reduced tungsten thickness).</a:t>
                </a:r>
                <a:r>
                  <a:rPr lang="fr-BE" dirty="0">
                    <a:effectLst/>
                  </a:rPr>
                  <a:t> </a:t>
                </a:r>
              </a:p>
              <a:p>
                <a:endParaRPr lang="fr-BE"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terms of beam optics, increasing the tungsten shielding leads to higher maximum </a:t>
                </a:r>
                <a:r>
                  <a:rPr lang="en-US" sz="1200" i="0" kern="1200">
                    <a:solidFill>
                      <a:schemeClr val="tx1"/>
                    </a:solidFill>
                    <a:effectLst/>
                    <a:latin typeface="+mn-lt"/>
                    <a:ea typeface="+mn-ea"/>
                    <a:cs typeface="+mn-cs"/>
                  </a:rPr>
                  <a:t>𝛽</a:t>
                </a:r>
                <a:r>
                  <a:rPr lang="en-US" sz="1200" kern="1200" dirty="0">
                    <a:solidFill>
                      <a:schemeClr val="tx1"/>
                    </a:solidFill>
                    <a:effectLst/>
                    <a:latin typeface="+mn-lt"/>
                    <a:ea typeface="+mn-ea"/>
                    <a:cs typeface="+mn-cs"/>
                  </a:rPr>
                  <a:t>-functions in the IR (as well as stronger chromatic effects), and increases the overall length of the interaction region.  Although the increase in </a:t>
                </a:r>
                <a:r>
                  <a:rPr lang="en-US" sz="1200" i="0" kern="1200">
                    <a:solidFill>
                      <a:schemeClr val="tx1"/>
                    </a:solidFill>
                    <a:effectLst/>
                    <a:latin typeface="+mn-lt"/>
                    <a:ea typeface="+mn-ea"/>
                    <a:cs typeface="+mn-cs"/>
                  </a:rPr>
                  <a:t>𝛽</a:t>
                </a:r>
                <a:r>
                  <a:rPr lang="en-US" sz="1200" kern="1200" dirty="0">
                    <a:solidFill>
                      <a:schemeClr val="tx1"/>
                    </a:solidFill>
                    <a:effectLst/>
                    <a:latin typeface="+mn-lt"/>
                    <a:ea typeface="+mn-ea"/>
                    <a:cs typeface="+mn-cs"/>
                  </a:rPr>
                  <a:t>-function from 4cm to 5cm of total clearance does not seem dramatic, </a:t>
                </a:r>
                <a:r>
                  <a:rPr lang="en-US" sz="1200" i="0" kern="1200">
                    <a:solidFill>
                      <a:schemeClr val="tx1"/>
                    </a:solidFill>
                    <a:effectLst/>
                    <a:latin typeface="+mn-lt"/>
                    <a:ea typeface="+mn-ea"/>
                    <a:cs typeface="+mn-cs"/>
                  </a:rPr>
                  <a:t>𝛽</a:t>
                </a:r>
                <a:r>
                  <a:rPr lang="fr-BE"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𝑦</a:t>
                </a:r>
                <a:r>
                  <a:rPr lang="en-US" sz="1200" kern="1200" dirty="0">
                    <a:solidFill>
                      <a:schemeClr val="tx1"/>
                    </a:solidFill>
                    <a:effectLst/>
                    <a:latin typeface="+mn-lt"/>
                    <a:ea typeface="+mn-ea"/>
                    <a:cs typeface="+mn-cs"/>
                  </a:rPr>
                  <a:t> reaches 1000 km for 5cm clearance, which is significantly higher than what was expected in the original design of the collider lattice (~600km). </a:t>
                </a:r>
                <a:endParaRPr lang="fr-BE" sz="1200" kern="1200" dirty="0">
                  <a:solidFill>
                    <a:schemeClr val="tx1"/>
                  </a:solidFill>
                  <a:effectLst/>
                  <a:latin typeface="+mn-lt"/>
                  <a:ea typeface="+mn-ea"/>
                  <a:cs typeface="+mn-cs"/>
                </a:endParaRPr>
              </a:p>
              <a:p>
                <a:endParaRPr lang="fr-FR" dirty="0"/>
              </a:p>
            </p:txBody>
          </p:sp>
        </mc:Fallback>
      </mc:AlternateContent>
      <p:sp>
        <p:nvSpPr>
          <p:cNvPr id="4" name="Espace réservé du numéro de diapositive 3"/>
          <p:cNvSpPr>
            <a:spLocks noGrp="1"/>
          </p:cNvSpPr>
          <p:nvPr>
            <p:ph type="sldNum" sz="quarter" idx="5"/>
          </p:nvPr>
        </p:nvSpPr>
        <p:spPr/>
        <p:txBody>
          <a:bodyPr/>
          <a:lstStyle/>
          <a:p>
            <a:fld id="{B4F4D55D-0DAC-7B43-8F56-C8A0868CE8D5}" type="slidenum">
              <a:rPr lang="fr-FR" smtClean="0"/>
              <a:t>2</a:t>
            </a:fld>
            <a:endParaRPr lang="fr-FR"/>
          </a:p>
        </p:txBody>
      </p:sp>
    </p:spTree>
    <p:extLst>
      <p:ext uri="{BB962C8B-B14F-4D97-AF65-F5344CB8AC3E}">
        <p14:creationId xmlns:p14="http://schemas.microsoft.com/office/powerpoint/2010/main" val="4032102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26</a:t>
            </a:fld>
            <a:endParaRPr lang="fr-FR"/>
          </a:p>
        </p:txBody>
      </p:sp>
    </p:spTree>
    <p:extLst>
      <p:ext uri="{BB962C8B-B14F-4D97-AF65-F5344CB8AC3E}">
        <p14:creationId xmlns:p14="http://schemas.microsoft.com/office/powerpoint/2010/main" val="3151515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27</a:t>
            </a:fld>
            <a:endParaRPr lang="fr-FR"/>
          </a:p>
        </p:txBody>
      </p:sp>
    </p:spTree>
    <p:extLst>
      <p:ext uri="{BB962C8B-B14F-4D97-AF65-F5344CB8AC3E}">
        <p14:creationId xmlns:p14="http://schemas.microsoft.com/office/powerpoint/2010/main" val="2647050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mc:Choice>
        <mc:Fallback xmlns="">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b="1" u="sng" kern="1200" dirty="0" err="1">
                    <a:solidFill>
                      <a:schemeClr val="tx1"/>
                    </a:solidFill>
                    <a:effectLst/>
                    <a:latin typeface="+mn-lt"/>
                    <a:ea typeface="+mn-ea"/>
                    <a:cs typeface="+mn-cs"/>
                  </a:rPr>
                  <a:t>Realistic</a:t>
                </a:r>
                <a:r>
                  <a:rPr lang="fr-BE" sz="1200" b="1" u="sng" kern="1200" dirty="0">
                    <a:solidFill>
                      <a:schemeClr val="tx1"/>
                    </a:solidFill>
                    <a:effectLst/>
                    <a:latin typeface="+mn-lt"/>
                    <a:ea typeface="+mn-ea"/>
                    <a:cs typeface="+mn-cs"/>
                  </a:rPr>
                  <a:t> </a:t>
                </a:r>
                <a:r>
                  <a:rPr lang="fr-BE" sz="1200" b="1" u="sng" kern="1200" dirty="0" err="1">
                    <a:solidFill>
                      <a:schemeClr val="tx1"/>
                    </a:solidFill>
                    <a:effectLst/>
                    <a:latin typeface="+mn-lt"/>
                    <a:ea typeface="+mn-ea"/>
                    <a:cs typeface="+mn-cs"/>
                  </a:rPr>
                  <a:t>space</a:t>
                </a:r>
                <a:r>
                  <a:rPr lang="fr-BE" sz="1200" b="1" u="sng" kern="1200" dirty="0">
                    <a:solidFill>
                      <a:schemeClr val="tx1"/>
                    </a:solidFill>
                    <a:effectLst/>
                    <a:latin typeface="+mn-lt"/>
                    <a:ea typeface="+mn-ea"/>
                    <a:cs typeface="+mn-cs"/>
                  </a:rPr>
                  <a:t> </a:t>
                </a:r>
                <a:r>
                  <a:rPr lang="fr-BE" sz="1200" b="1" u="sng" kern="1200" dirty="0" err="1">
                    <a:solidFill>
                      <a:schemeClr val="tx1"/>
                    </a:solidFill>
                    <a:effectLst/>
                    <a:latin typeface="+mn-lt"/>
                    <a:ea typeface="+mn-ea"/>
                    <a:cs typeface="+mn-cs"/>
                  </a:rPr>
                  <a:t>requirements</a:t>
                </a:r>
                <a:r>
                  <a:rPr lang="fr-BE" sz="1200" b="1" u="sng" kern="1200" dirty="0">
                    <a:solidFill>
                      <a:schemeClr val="tx1"/>
                    </a:solidFill>
                    <a:effectLst/>
                    <a:latin typeface="+mn-lt"/>
                    <a:ea typeface="+mn-ea"/>
                    <a:cs typeface="+mn-cs"/>
                  </a:rPr>
                  <a:t> for magnet-magnet </a:t>
                </a:r>
                <a:r>
                  <a:rPr lang="fr-BE" sz="1200" b="1" u="sng" kern="1200" dirty="0" err="1">
                    <a:solidFill>
                      <a:schemeClr val="tx1"/>
                    </a:solidFill>
                    <a:effectLst/>
                    <a:latin typeface="+mn-lt"/>
                    <a:ea typeface="+mn-ea"/>
                    <a:cs typeface="+mn-cs"/>
                  </a:rPr>
                  <a:t>interconnects</a:t>
                </a:r>
                <a:r>
                  <a:rPr lang="fr-BE" sz="1200" b="1" u="sng" kern="1200" dirty="0">
                    <a:solidFill>
                      <a:schemeClr val="tx1"/>
                    </a:solidFill>
                    <a:effectLst/>
                    <a:latin typeface="+mn-lt"/>
                    <a:ea typeface="+mn-ea"/>
                    <a:cs typeface="+mn-cs"/>
                  </a:rPr>
                  <a:t> in IR</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Presently</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there</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is</a:t>
                </a:r>
                <a:r>
                  <a:rPr lang="fr-BE" sz="1200" kern="1200" dirty="0">
                    <a:solidFill>
                      <a:schemeClr val="tx1"/>
                    </a:solidFill>
                    <a:effectLst/>
                    <a:latin typeface="+mn-lt"/>
                    <a:ea typeface="+mn-ea"/>
                    <a:cs typeface="+mn-cs"/>
                  </a:rPr>
                  <a:t> no </a:t>
                </a:r>
                <a:r>
                  <a:rPr lang="fr-BE" sz="1200" kern="1200" dirty="0" err="1">
                    <a:solidFill>
                      <a:schemeClr val="tx1"/>
                    </a:solidFill>
                    <a:effectLst/>
                    <a:latin typeface="+mn-lt"/>
                    <a:ea typeface="+mn-ea"/>
                    <a:cs typeface="+mn-cs"/>
                  </a:rPr>
                  <a:t>space</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included</a:t>
                </a:r>
                <a:r>
                  <a:rPr lang="fr-BE" sz="1200" kern="1200" dirty="0">
                    <a:solidFill>
                      <a:schemeClr val="tx1"/>
                    </a:solidFill>
                    <a:effectLst/>
                    <a:latin typeface="+mn-lt"/>
                    <a:ea typeface="+mn-ea"/>
                    <a:cs typeface="+mn-cs"/>
                  </a:rPr>
                  <a:t> in the </a:t>
                </a:r>
                <a:r>
                  <a:rPr lang="fr-BE" sz="1200" kern="1200" dirty="0" err="1">
                    <a:solidFill>
                      <a:schemeClr val="tx1"/>
                    </a:solidFill>
                    <a:effectLst/>
                    <a:latin typeface="+mn-lt"/>
                    <a:ea typeface="+mn-ea"/>
                    <a:cs typeface="+mn-cs"/>
                  </a:rPr>
                  <a:t>present</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layout</a:t>
                </a:r>
                <a:endParaRPr lang="fr-BE" sz="1200" kern="1200" dirty="0">
                  <a:solidFill>
                    <a:schemeClr val="tx1"/>
                  </a:solidFill>
                  <a:effectLst/>
                  <a:latin typeface="+mn-lt"/>
                  <a:ea typeface="+mn-ea"/>
                  <a:cs typeface="+mn-cs"/>
                </a:endParaRPr>
              </a:p>
              <a:p>
                <a:r>
                  <a:rPr lang="fr-BE" sz="1200" kern="1200" dirty="0">
                    <a:solidFill>
                      <a:schemeClr val="tx1"/>
                    </a:solidFill>
                    <a:effectLst/>
                    <a:latin typeface="+mn-lt"/>
                    <a:ea typeface="+mn-ea"/>
                    <a:cs typeface="+mn-cs"/>
                  </a:rPr>
                  <a:t>▪ In </a:t>
                </a:r>
                <a:r>
                  <a:rPr lang="fr-BE" sz="1200" kern="1200" dirty="0" err="1">
                    <a:solidFill>
                      <a:schemeClr val="tx1"/>
                    </a:solidFill>
                    <a:effectLst/>
                    <a:latin typeface="+mn-lt"/>
                    <a:ea typeface="+mn-ea"/>
                    <a:cs typeface="+mn-cs"/>
                  </a:rPr>
                  <a:t>order</a:t>
                </a:r>
                <a:r>
                  <a:rPr lang="fr-BE" sz="1200" kern="1200" dirty="0">
                    <a:solidFill>
                      <a:schemeClr val="tx1"/>
                    </a:solidFill>
                    <a:effectLst/>
                    <a:latin typeface="+mn-lt"/>
                    <a:ea typeface="+mn-ea"/>
                    <a:cs typeface="+mn-cs"/>
                  </a:rPr>
                  <a:t> to </a:t>
                </a:r>
                <a:r>
                  <a:rPr lang="fr-BE" sz="1200" kern="1200" dirty="0" err="1">
                    <a:solidFill>
                      <a:schemeClr val="tx1"/>
                    </a:solidFill>
                    <a:effectLst/>
                    <a:latin typeface="+mn-lt"/>
                    <a:ea typeface="+mn-ea"/>
                    <a:cs typeface="+mn-cs"/>
                  </a:rPr>
                  <a:t>account</a:t>
                </a:r>
                <a:r>
                  <a:rPr lang="fr-BE" sz="1200" kern="1200" dirty="0">
                    <a:solidFill>
                      <a:schemeClr val="tx1"/>
                    </a:solidFill>
                    <a:effectLst/>
                    <a:latin typeface="+mn-lt"/>
                    <a:ea typeface="+mn-ea"/>
                    <a:cs typeface="+mn-cs"/>
                  </a:rPr>
                  <a:t> for the </a:t>
                </a:r>
                <a:r>
                  <a:rPr lang="fr-BE" sz="1200" kern="1200" dirty="0" err="1">
                    <a:solidFill>
                      <a:schemeClr val="tx1"/>
                    </a:solidFill>
                    <a:effectLst/>
                    <a:latin typeface="+mn-lt"/>
                    <a:ea typeface="+mn-ea"/>
                    <a:cs typeface="+mn-cs"/>
                  </a:rPr>
                  <a:t>necessary</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space</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likely</a:t>
                </a:r>
                <a:r>
                  <a:rPr lang="fr-BE" sz="1200" kern="1200" dirty="0">
                    <a:solidFill>
                      <a:schemeClr val="tx1"/>
                    </a:solidFill>
                    <a:effectLst/>
                    <a:latin typeface="+mn-lt"/>
                    <a:ea typeface="+mn-ea"/>
                    <a:cs typeface="+mn-cs"/>
                  </a:rPr>
                  <a:t> have to </a:t>
                </a:r>
                <a:r>
                  <a:rPr lang="fr-BE" sz="1200" kern="1200" dirty="0" err="1">
                    <a:solidFill>
                      <a:schemeClr val="tx1"/>
                    </a:solidFill>
                    <a:effectLst/>
                    <a:latin typeface="+mn-lt"/>
                    <a:ea typeface="+mn-ea"/>
                    <a:cs typeface="+mn-cs"/>
                  </a:rPr>
                  <a:t>increase</a:t>
                </a:r>
                <a:r>
                  <a:rPr lang="fr-BE" sz="1200" kern="1200" dirty="0">
                    <a:solidFill>
                      <a:schemeClr val="tx1"/>
                    </a:solidFill>
                    <a:effectLst/>
                    <a:latin typeface="+mn-lt"/>
                    <a:ea typeface="+mn-ea"/>
                    <a:cs typeface="+mn-cs"/>
                  </a:rPr>
                  <a:t> L* </a:t>
                </a:r>
                <a:r>
                  <a:rPr lang="fr-BE" sz="1200" kern="1200" dirty="0" err="1">
                    <a:solidFill>
                      <a:schemeClr val="tx1"/>
                    </a:solidFill>
                    <a:effectLst/>
                    <a:latin typeface="+mn-lt"/>
                    <a:ea typeface="+mn-ea"/>
                    <a:cs typeface="+mn-cs"/>
                  </a:rPr>
                  <a:t>which</a:t>
                </a:r>
                <a:r>
                  <a:rPr lang="fr-BE" sz="1200" kern="1200" dirty="0">
                    <a:solidFill>
                      <a:schemeClr val="tx1"/>
                    </a:solidFill>
                    <a:effectLst/>
                    <a:latin typeface="+mn-lt"/>
                    <a:ea typeface="+mn-ea"/>
                    <a:cs typeface="+mn-cs"/>
                  </a:rPr>
                  <a:t> in </a:t>
                </a:r>
                <a:r>
                  <a:rPr lang="fr-BE" sz="1200" kern="1200" dirty="0" err="1">
                    <a:solidFill>
                      <a:schemeClr val="tx1"/>
                    </a:solidFill>
                    <a:effectLst/>
                    <a:latin typeface="+mn-lt"/>
                    <a:ea typeface="+mn-ea"/>
                    <a:cs typeface="+mn-cs"/>
                  </a:rPr>
                  <a:t>turn</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will</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increase</a:t>
                </a:r>
                <a:r>
                  <a:rPr lang="fr-BE" sz="1200" kern="1200" dirty="0">
                    <a:solidFill>
                      <a:schemeClr val="tx1"/>
                    </a:solidFill>
                    <a:effectLst/>
                    <a:latin typeface="+mn-lt"/>
                    <a:ea typeface="+mn-ea"/>
                    <a:cs typeface="+mn-cs"/>
                  </a:rPr>
                  <a:t> the</a:t>
                </a:r>
              </a:p>
              <a:p>
                <a:r>
                  <a:rPr lang="fr-BE" sz="1200" kern="1200" dirty="0" err="1">
                    <a:solidFill>
                      <a:schemeClr val="tx1"/>
                    </a:solidFill>
                    <a:effectLst/>
                    <a:latin typeface="+mn-lt"/>
                    <a:ea typeface="+mn-ea"/>
                    <a:cs typeface="+mn-cs"/>
                  </a:rPr>
                  <a:t>length</a:t>
                </a:r>
                <a:r>
                  <a:rPr lang="fr-BE" sz="1200" kern="1200" dirty="0">
                    <a:solidFill>
                      <a:schemeClr val="tx1"/>
                    </a:solidFill>
                    <a:effectLst/>
                    <a:latin typeface="+mn-lt"/>
                    <a:ea typeface="+mn-ea"/>
                    <a:cs typeface="+mn-cs"/>
                  </a:rPr>
                  <a:t> of the final focus </a:t>
                </a:r>
                <a:r>
                  <a:rPr lang="fr-BE" sz="1200" kern="1200" dirty="0">
                    <a:solidFill>
                      <a:schemeClr val="tx1"/>
                    </a:solidFill>
                    <a:effectLst/>
                    <a:latin typeface="+mn-lt"/>
                    <a:ea typeface="+mn-ea"/>
                    <a:cs typeface="+mn-cs"/>
                    <a:sym typeface="Wingdings" pitchFamily="2" charset="2"/>
                  </a:rPr>
                  <a:t> </a:t>
                </a:r>
                <a:r>
                  <a:rPr lang="fr-BE" sz="1200" kern="1200" dirty="0" err="1">
                    <a:solidFill>
                      <a:schemeClr val="tx1"/>
                    </a:solidFill>
                    <a:effectLst/>
                    <a:latin typeface="+mn-lt"/>
                    <a:ea typeface="+mn-ea"/>
                    <a:cs typeface="+mn-cs"/>
                    <a:sym typeface="Wingdings" pitchFamily="2" charset="2"/>
                  </a:rPr>
                  <a:t>increase</a:t>
                </a:r>
                <a:r>
                  <a:rPr lang="fr-BE" sz="1200" kern="1200" dirty="0">
                    <a:solidFill>
                      <a:schemeClr val="tx1"/>
                    </a:solidFill>
                    <a:effectLst/>
                    <a:latin typeface="+mn-lt"/>
                    <a:ea typeface="+mn-ea"/>
                    <a:cs typeface="+mn-cs"/>
                    <a:sym typeface="Wingdings" pitchFamily="2" charset="2"/>
                  </a:rPr>
                  <a:t> </a:t>
                </a:r>
                <a:r>
                  <a:rPr lang="fr-BE" sz="1200" kern="1200" dirty="0" err="1">
                    <a:solidFill>
                      <a:schemeClr val="tx1"/>
                    </a:solidFill>
                    <a:effectLst/>
                    <a:latin typeface="+mn-lt"/>
                    <a:ea typeface="+mn-ea"/>
                    <a:cs typeface="+mn-cs"/>
                    <a:sym typeface="Wingdings" pitchFamily="2" charset="2"/>
                  </a:rPr>
                  <a:t>also</a:t>
                </a:r>
                <a:r>
                  <a:rPr lang="fr-BE" sz="1200" kern="1200" dirty="0">
                    <a:solidFill>
                      <a:schemeClr val="tx1"/>
                    </a:solidFill>
                    <a:effectLst/>
                    <a:latin typeface="+mn-lt"/>
                    <a:ea typeface="+mn-ea"/>
                    <a:cs typeface="+mn-cs"/>
                    <a:sym typeface="Wingdings" pitchFamily="2" charset="2"/>
                  </a:rPr>
                  <a:t> the maximum beta </a:t>
                </a:r>
                <a:r>
                  <a:rPr lang="fr-BE" sz="1200" kern="1200" dirty="0" err="1">
                    <a:solidFill>
                      <a:schemeClr val="tx1"/>
                    </a:solidFill>
                    <a:effectLst/>
                    <a:latin typeface="+mn-lt"/>
                    <a:ea typeface="+mn-ea"/>
                    <a:cs typeface="+mn-cs"/>
                    <a:sym typeface="Wingdings" pitchFamily="2" charset="2"/>
                  </a:rPr>
                  <a:t>function</a:t>
                </a:r>
                <a:r>
                  <a:rPr lang="fr-BE" sz="1200" kern="1200" dirty="0">
                    <a:solidFill>
                      <a:schemeClr val="tx1"/>
                    </a:solidFill>
                    <a:effectLst/>
                    <a:latin typeface="+mn-lt"/>
                    <a:ea typeface="+mn-ea"/>
                    <a:cs typeface="+mn-cs"/>
                    <a:sym typeface="Wingdings" pitchFamily="2" charset="2"/>
                  </a:rPr>
                  <a:t>, </a:t>
                </a:r>
                <a:r>
                  <a:rPr lang="fr-BE" sz="1200" kern="1200" dirty="0" err="1">
                    <a:solidFill>
                      <a:schemeClr val="tx1"/>
                    </a:solidFill>
                    <a:effectLst/>
                    <a:latin typeface="+mn-lt"/>
                    <a:ea typeface="+mn-ea"/>
                    <a:cs typeface="+mn-cs"/>
                    <a:sym typeface="Wingdings" pitchFamily="2" charset="2"/>
                  </a:rPr>
                  <a:t>so</a:t>
                </a:r>
                <a:r>
                  <a:rPr lang="fr-BE" sz="1200" kern="1200" dirty="0">
                    <a:solidFill>
                      <a:schemeClr val="tx1"/>
                    </a:solidFill>
                    <a:effectLst/>
                    <a:latin typeface="+mn-lt"/>
                    <a:ea typeface="+mn-ea"/>
                    <a:cs typeface="+mn-cs"/>
                    <a:sym typeface="Wingdings" pitchFamily="2" charset="2"/>
                  </a:rPr>
                  <a:t> the </a:t>
                </a:r>
                <a:r>
                  <a:rPr lang="fr-BE" sz="1200" kern="1200" dirty="0" err="1">
                    <a:solidFill>
                      <a:schemeClr val="tx1"/>
                    </a:solidFill>
                    <a:effectLst/>
                    <a:latin typeface="+mn-lt"/>
                    <a:ea typeface="+mn-ea"/>
                    <a:cs typeface="+mn-cs"/>
                    <a:sym typeface="Wingdings" pitchFamily="2" charset="2"/>
                  </a:rPr>
                  <a:t>chromatic</a:t>
                </a:r>
                <a:r>
                  <a:rPr lang="fr-BE" sz="1200" kern="1200" dirty="0">
                    <a:solidFill>
                      <a:schemeClr val="tx1"/>
                    </a:solidFill>
                    <a:effectLst/>
                    <a:latin typeface="+mn-lt"/>
                    <a:ea typeface="+mn-ea"/>
                    <a:cs typeface="+mn-cs"/>
                    <a:sym typeface="Wingdings" pitchFamily="2" charset="2"/>
                  </a:rPr>
                  <a:t> </a:t>
                </a:r>
                <a:r>
                  <a:rPr lang="fr-BE" sz="1200" kern="1200" dirty="0" err="1">
                    <a:solidFill>
                      <a:schemeClr val="tx1"/>
                    </a:solidFill>
                    <a:effectLst/>
                    <a:latin typeface="+mn-lt"/>
                    <a:ea typeface="+mn-ea"/>
                    <a:cs typeface="+mn-cs"/>
                    <a:sym typeface="Wingdings" pitchFamily="2" charset="2"/>
                  </a:rPr>
                  <a:t>effects</a:t>
                </a:r>
                <a:r>
                  <a:rPr lang="fr-BE" sz="1200" kern="1200" dirty="0">
                    <a:solidFill>
                      <a:schemeClr val="tx1"/>
                    </a:solidFill>
                    <a:effectLst/>
                    <a:latin typeface="+mn-lt"/>
                    <a:ea typeface="+mn-ea"/>
                    <a:cs typeface="+mn-cs"/>
                    <a:sym typeface="Wingdings" pitchFamily="2" charset="2"/>
                  </a:rPr>
                  <a:t> and performances of the </a:t>
                </a:r>
                <a:r>
                  <a:rPr lang="fr-BE" sz="1200" kern="1200" dirty="0" err="1">
                    <a:solidFill>
                      <a:schemeClr val="tx1"/>
                    </a:solidFill>
                    <a:effectLst/>
                    <a:latin typeface="+mn-lt"/>
                    <a:ea typeface="+mn-ea"/>
                    <a:cs typeface="+mn-cs"/>
                    <a:sym typeface="Wingdings" pitchFamily="2" charset="2"/>
                  </a:rPr>
                  <a:t>collider</a:t>
                </a:r>
                <a:endParaRPr lang="fr-B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b="1" u="sng" kern="1200" dirty="0" err="1">
                    <a:solidFill>
                      <a:schemeClr val="tx1"/>
                    </a:solidFill>
                    <a:effectLst/>
                    <a:latin typeface="+mn-lt"/>
                    <a:ea typeface="+mn-ea"/>
                    <a:cs typeface="+mn-cs"/>
                  </a:rPr>
                  <a:t>Realistic</a:t>
                </a:r>
                <a:r>
                  <a:rPr lang="fr-BE" sz="1200" b="1" u="sng" kern="1200" dirty="0">
                    <a:solidFill>
                      <a:schemeClr val="tx1"/>
                    </a:solidFill>
                    <a:effectLst/>
                    <a:latin typeface="+mn-lt"/>
                    <a:ea typeface="+mn-ea"/>
                    <a:cs typeface="+mn-cs"/>
                  </a:rPr>
                  <a:t> </a:t>
                </a:r>
                <a:r>
                  <a:rPr lang="fr-BE" sz="1200" b="1" u="sng" kern="1200" dirty="0" err="1">
                    <a:solidFill>
                      <a:schemeClr val="tx1"/>
                    </a:solidFill>
                    <a:effectLst/>
                    <a:latin typeface="+mn-lt"/>
                    <a:ea typeface="+mn-ea"/>
                    <a:cs typeface="+mn-cs"/>
                  </a:rPr>
                  <a:t>space</a:t>
                </a:r>
                <a:r>
                  <a:rPr lang="fr-BE" sz="1200" b="1" u="sng" kern="1200" dirty="0">
                    <a:solidFill>
                      <a:schemeClr val="tx1"/>
                    </a:solidFill>
                    <a:effectLst/>
                    <a:latin typeface="+mn-lt"/>
                    <a:ea typeface="+mn-ea"/>
                    <a:cs typeface="+mn-cs"/>
                  </a:rPr>
                  <a:t> </a:t>
                </a:r>
                <a:r>
                  <a:rPr lang="fr-BE" sz="1200" b="1" u="sng" kern="1200" dirty="0" err="1">
                    <a:solidFill>
                      <a:schemeClr val="tx1"/>
                    </a:solidFill>
                    <a:effectLst/>
                    <a:latin typeface="+mn-lt"/>
                    <a:ea typeface="+mn-ea"/>
                    <a:cs typeface="+mn-cs"/>
                  </a:rPr>
                  <a:t>requirements</a:t>
                </a:r>
                <a:r>
                  <a:rPr lang="fr-BE" sz="1200" b="1" u="sng" kern="1200" dirty="0">
                    <a:solidFill>
                      <a:schemeClr val="tx1"/>
                    </a:solidFill>
                    <a:effectLst/>
                    <a:latin typeface="+mn-lt"/>
                    <a:ea typeface="+mn-ea"/>
                    <a:cs typeface="+mn-cs"/>
                  </a:rPr>
                  <a:t> for </a:t>
                </a:r>
                <a:r>
                  <a:rPr lang="fr-BE" sz="1200" b="1" u="sng" kern="1200" dirty="0" err="1">
                    <a:solidFill>
                      <a:schemeClr val="tx1"/>
                    </a:solidFill>
                    <a:effectLst/>
                    <a:latin typeface="+mn-lt"/>
                    <a:ea typeface="+mn-ea"/>
                    <a:cs typeface="+mn-cs"/>
                  </a:rPr>
                  <a:t>nozzle</a:t>
                </a:r>
                <a:r>
                  <a:rPr lang="fr-BE" sz="1200" b="1" u="sng" kern="1200" dirty="0">
                    <a:solidFill>
                      <a:schemeClr val="tx1"/>
                    </a:solidFill>
                    <a:effectLst/>
                    <a:latin typeface="+mn-lt"/>
                    <a:ea typeface="+mn-ea"/>
                    <a:cs typeface="+mn-cs"/>
                  </a:rPr>
                  <a:t>-magnet </a:t>
                </a:r>
                <a:r>
                  <a:rPr lang="fr-BE" sz="1200" b="1" u="sng" kern="1200" dirty="0" err="1">
                    <a:solidFill>
                      <a:schemeClr val="tx1"/>
                    </a:solidFill>
                    <a:effectLst/>
                    <a:latin typeface="+mn-lt"/>
                    <a:ea typeface="+mn-ea"/>
                    <a:cs typeface="+mn-cs"/>
                  </a:rPr>
                  <a:t>interconnect</a:t>
                </a:r>
                <a:endParaRPr lang="fr-BE" sz="1200" b="1"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a:solidFill>
                      <a:schemeClr val="tx1"/>
                    </a:solidFill>
                    <a:effectLst/>
                    <a:latin typeface="+mn-lt"/>
                    <a:ea typeface="+mn-ea"/>
                    <a:cs typeface="+mn-cs"/>
                  </a:rPr>
                  <a:t>The </a:t>
                </a:r>
                <a:r>
                  <a:rPr lang="fr-BE" sz="1200" kern="1200" dirty="0" err="1">
                    <a:solidFill>
                      <a:schemeClr val="tx1"/>
                    </a:solidFill>
                    <a:effectLst/>
                    <a:latin typeface="+mn-lt"/>
                    <a:ea typeface="+mn-ea"/>
                    <a:cs typeface="+mn-cs"/>
                  </a:rPr>
                  <a:t>presently</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assumed</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interconnect</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lengths</a:t>
                </a:r>
                <a:r>
                  <a:rPr lang="fr-BE" sz="1200" kern="1200" dirty="0">
                    <a:solidFill>
                      <a:schemeClr val="tx1"/>
                    </a:solidFill>
                    <a:effectLst/>
                    <a:latin typeface="+mn-lt"/>
                    <a:ea typeface="+mn-ea"/>
                    <a:cs typeface="+mn-cs"/>
                  </a:rPr>
                  <a:t> are </a:t>
                </a:r>
                <a:r>
                  <a:rPr lang="fr-BE" sz="1200" kern="1200" dirty="0" err="1">
                    <a:solidFill>
                      <a:schemeClr val="tx1"/>
                    </a:solidFill>
                    <a:effectLst/>
                    <a:latin typeface="+mn-lt"/>
                    <a:ea typeface="+mn-ea"/>
                    <a:cs typeface="+mn-cs"/>
                  </a:rPr>
                  <a:t>probably</a:t>
                </a:r>
                <a:r>
                  <a:rPr lang="fr-BE" sz="1200" kern="1200" dirty="0">
                    <a:solidFill>
                      <a:schemeClr val="tx1"/>
                    </a:solidFill>
                    <a:effectLst/>
                    <a:latin typeface="+mn-lt"/>
                    <a:ea typeface="+mn-ea"/>
                    <a:cs typeface="+mn-cs"/>
                  </a:rPr>
                  <a:t> not </a:t>
                </a:r>
                <a:r>
                  <a:rPr lang="fr-BE" sz="1200" kern="1200" dirty="0" err="1">
                    <a:solidFill>
                      <a:schemeClr val="tx1"/>
                    </a:solidFill>
                    <a:effectLst/>
                    <a:latin typeface="+mn-lt"/>
                    <a:ea typeface="+mn-ea"/>
                    <a:cs typeface="+mn-cs"/>
                  </a:rPr>
                  <a:t>sufficient</a:t>
                </a:r>
                <a:endParaRPr lang="fr-B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err="1">
                    <a:solidFill>
                      <a:schemeClr val="tx1"/>
                    </a:solidFill>
                    <a:effectLst/>
                    <a:latin typeface="+mn-lt"/>
                    <a:ea typeface="+mn-ea"/>
                    <a:cs typeface="+mn-cs"/>
                  </a:rPr>
                  <a:t>Possibly</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need</a:t>
                </a:r>
                <a:r>
                  <a:rPr lang="fr-BE" sz="1200" kern="1200" dirty="0">
                    <a:solidFill>
                      <a:schemeClr val="tx1"/>
                    </a:solidFill>
                    <a:effectLst/>
                    <a:latin typeface="+mn-lt"/>
                    <a:ea typeface="+mn-ea"/>
                    <a:cs typeface="+mn-cs"/>
                  </a:rPr>
                  <a:t> to </a:t>
                </a:r>
                <a:r>
                  <a:rPr lang="fr-BE" sz="1200" kern="1200" dirty="0" err="1">
                    <a:solidFill>
                      <a:schemeClr val="tx1"/>
                    </a:solidFill>
                    <a:effectLst/>
                    <a:latin typeface="+mn-lt"/>
                    <a:ea typeface="+mn-ea"/>
                    <a:cs typeface="+mn-cs"/>
                  </a:rPr>
                  <a:t>increase</a:t>
                </a:r>
                <a:r>
                  <a:rPr lang="fr-BE" sz="1200" kern="1200" dirty="0">
                    <a:solidFill>
                      <a:schemeClr val="tx1"/>
                    </a:solidFill>
                    <a:effectLst/>
                    <a:latin typeface="+mn-lt"/>
                    <a:ea typeface="+mn-ea"/>
                    <a:cs typeface="+mn-cs"/>
                  </a:rPr>
                  <a:t> the </a:t>
                </a:r>
                <a:r>
                  <a:rPr lang="fr-BE" sz="1200" kern="1200" dirty="0" err="1">
                    <a:solidFill>
                      <a:schemeClr val="tx1"/>
                    </a:solidFill>
                    <a:effectLst/>
                    <a:latin typeface="+mn-lt"/>
                    <a:ea typeface="+mn-ea"/>
                    <a:cs typeface="+mn-cs"/>
                  </a:rPr>
                  <a:t>interconnect</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length</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which</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will</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increase</a:t>
                </a:r>
                <a:r>
                  <a:rPr lang="fr-BE" sz="1200" kern="1200" dirty="0">
                    <a:solidFill>
                      <a:schemeClr val="tx1"/>
                    </a:solidFill>
                    <a:effectLst/>
                    <a:latin typeface="+mn-lt"/>
                    <a:ea typeface="+mn-ea"/>
                    <a:cs typeface="+mn-cs"/>
                  </a:rPr>
                  <a:t> the </a:t>
                </a:r>
                <a:r>
                  <a:rPr lang="fr-BE" sz="1200" kern="1200" dirty="0" err="1">
                    <a:solidFill>
                      <a:schemeClr val="tx1"/>
                    </a:solidFill>
                    <a:effectLst/>
                    <a:latin typeface="+mn-lt"/>
                    <a:ea typeface="+mn-ea"/>
                    <a:cs typeface="+mn-cs"/>
                  </a:rPr>
                  <a:t>length</a:t>
                </a:r>
                <a:r>
                  <a:rPr lang="fr-BE" sz="1200" kern="1200" dirty="0">
                    <a:solidFill>
                      <a:schemeClr val="tx1"/>
                    </a:solidFill>
                    <a:effectLst/>
                    <a:latin typeface="+mn-lt"/>
                    <a:ea typeface="+mn-ea"/>
                    <a:cs typeface="+mn-cs"/>
                  </a:rPr>
                  <a:t> of the final focus</a:t>
                </a:r>
              </a:p>
              <a:p>
                <a:endParaRPr lang="fr-FR" dirty="0"/>
              </a:p>
              <a:p>
                <a:endParaRPr lang="fr-FR" dirty="0"/>
              </a:p>
              <a:p>
                <a:r>
                  <a:rPr lang="fr-BE" dirty="0" err="1"/>
                  <a:t>Increase</a:t>
                </a:r>
                <a:r>
                  <a:rPr lang="fr-BE" dirty="0"/>
                  <a:t> the </a:t>
                </a:r>
                <a:r>
                  <a:rPr lang="fr-BE" dirty="0" err="1"/>
                  <a:t>length</a:t>
                </a:r>
                <a:r>
                  <a:rPr lang="fr-BE" dirty="0"/>
                  <a:t> for </a:t>
                </a:r>
                <a:r>
                  <a:rPr lang="fr-BE" dirty="0" err="1"/>
                  <a:t>element</a:t>
                </a:r>
                <a:r>
                  <a:rPr lang="fr-BE" dirty="0"/>
                  <a:t> </a:t>
                </a:r>
                <a:r>
                  <a:rPr lang="fr-BE" dirty="0" err="1"/>
                  <a:t>interconnection</a:t>
                </a:r>
                <a:r>
                  <a:rPr lang="fr-BE" dirty="0"/>
                  <a:t> </a:t>
                </a:r>
                <a:endParaRPr lang="fr-FR" dirty="0"/>
              </a:p>
              <a:p>
                <a:r>
                  <a:rPr lang="fr-BE" dirty="0"/>
                  <a:t>no </a:t>
                </a:r>
                <a:r>
                  <a:rPr lang="fr-BE" dirty="0" err="1"/>
                  <a:t>space</a:t>
                </a:r>
                <a:r>
                  <a:rPr lang="fr-BE" dirty="0"/>
                  <a:t> </a:t>
                </a:r>
                <a:r>
                  <a:rPr lang="fr-BE" dirty="0" err="1"/>
                  <a:t>included</a:t>
                </a:r>
                <a:r>
                  <a:rPr lang="fr-BE" dirty="0"/>
                  <a:t> in the </a:t>
                </a:r>
                <a:r>
                  <a:rPr lang="fr-BE" dirty="0" err="1"/>
                  <a:t>current</a:t>
                </a:r>
                <a:r>
                  <a:rPr lang="fr-BE" dirty="0"/>
                  <a:t> design</a:t>
                </a:r>
                <a:endParaRPr lang="fr-FR" dirty="0"/>
              </a:p>
              <a:p>
                <a:endParaRPr lang="fr-FR" dirty="0"/>
              </a:p>
              <a:p>
                <a:r>
                  <a:rPr lang="fr-FR" dirty="0"/>
                  <a:t>More </a:t>
                </a:r>
                <a:r>
                  <a:rPr lang="fr-FR" dirty="0" err="1"/>
                  <a:t>realistic</a:t>
                </a:r>
                <a:r>
                  <a:rPr lang="fr-FR" dirty="0"/>
                  <a:t> IR </a:t>
                </a:r>
                <a:r>
                  <a:rPr lang="fr-FR" dirty="0" err="1"/>
                  <a:t>baseline</a:t>
                </a:r>
                <a:r>
                  <a:rPr lang="fr-FR" dirty="0"/>
                  <a:t>: </a:t>
                </a:r>
                <a:r>
                  <a:rPr lang="fr-FR" dirty="0" err="1"/>
                  <a:t>account</a:t>
                </a:r>
                <a:r>
                  <a:rPr lang="fr-FR" dirty="0"/>
                  <a:t> for more </a:t>
                </a:r>
                <a:r>
                  <a:rPr lang="fr-FR" dirty="0" err="1"/>
                  <a:t>realistic</a:t>
                </a:r>
                <a:r>
                  <a:rPr lang="fr-FR" dirty="0"/>
                  <a:t> </a:t>
                </a:r>
                <a:r>
                  <a:rPr lang="fr-FR" dirty="0" err="1"/>
                  <a:t>interconnect</a:t>
                </a:r>
                <a:r>
                  <a:rPr lang="fr-FR" dirty="0"/>
                  <a:t> </a:t>
                </a:r>
                <a:r>
                  <a:rPr lang="fr-FR" dirty="0" err="1"/>
                  <a:t>length</a:t>
                </a:r>
                <a:r>
                  <a:rPr lang="fr-FR" dirty="0"/>
                  <a:t>: L* (to </a:t>
                </a:r>
                <a:r>
                  <a:rPr lang="fr-FR" dirty="0" err="1"/>
                  <a:t>account</a:t>
                </a:r>
                <a:r>
                  <a:rPr lang="fr-FR" dirty="0"/>
                  <a:t> for </a:t>
                </a:r>
                <a:r>
                  <a:rPr lang="fr-FR" dirty="0" err="1"/>
                  <a:t>space</a:t>
                </a:r>
                <a:r>
                  <a:rPr lang="fr-FR" dirty="0"/>
                  <a:t> </a:t>
                </a:r>
                <a:r>
                  <a:rPr lang="fr-FR" dirty="0" err="1"/>
                  <a:t>between</a:t>
                </a:r>
                <a:r>
                  <a:rPr lang="fr-FR" dirty="0"/>
                  <a:t> the detector </a:t>
                </a:r>
                <a:r>
                  <a:rPr lang="fr-FR" dirty="0" err="1"/>
                  <a:t>nozzle</a:t>
                </a:r>
                <a:r>
                  <a:rPr lang="fr-FR" dirty="0"/>
                  <a:t> and the first quad of triplet)</a:t>
                </a:r>
              </a:p>
              <a:p>
                <a:endParaRPr lang="fr-FR" dirty="0"/>
              </a:p>
              <a:p>
                <a:endParaRPr lang="fr-FR" dirty="0"/>
              </a:p>
              <a:p>
                <a:r>
                  <a:rPr lang="en-US" sz="1200" kern="1200" dirty="0">
                    <a:solidFill>
                      <a:schemeClr val="tx1"/>
                    </a:solidFill>
                    <a:effectLst/>
                    <a:latin typeface="+mn-lt"/>
                    <a:ea typeface="+mn-ea"/>
                    <a:cs typeface="+mn-cs"/>
                  </a:rPr>
                  <a:t>To move toward a more realistic IR baseline, we should account for more realistic interconnect lengths in the lattice design:</a:t>
                </a:r>
                <a:endParaRPr lang="fr-B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fr-B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We need an initial estimate of the space required between the detector/nozzle and the first quadrupole of the IR triplet. This additional length will impact L*. Although the Final Focusing length is not dominated by L*, we still need to assess the L* increase effect on the collider performance.</a:t>
                </a:r>
                <a:endParaRPr lang="fr-B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fr-BE"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The interconnect length between magnets: </a:t>
                </a:r>
                <a:r>
                  <a:rPr lang="en-US" sz="1200" i="0" kern="1200">
                    <a:solidFill>
                      <a:schemeClr val="tx1"/>
                    </a:solidFill>
                    <a:effectLst/>
                    <a:latin typeface="+mn-lt"/>
                    <a:ea typeface="+mn-ea"/>
                    <a:cs typeface="+mn-cs"/>
                  </a:rPr>
                  <a:t>𝐿</a:t>
                </a:r>
                <a:r>
                  <a:rPr lang="fr-BE"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𝐹𝐹𝑀𝐿</a:t>
                </a:r>
                <a:r>
                  <a:rPr lang="en-US" sz="1200" kern="1200" dirty="0">
                    <a:solidFill>
                      <a:schemeClr val="tx1"/>
                    </a:solidFill>
                    <a:effectLst/>
                    <a:latin typeface="+mn-lt"/>
                    <a:ea typeface="+mn-ea"/>
                    <a:cs typeface="+mn-cs"/>
                  </a:rPr>
                  <a:t> &gt; 1000/1200 mm. Additional length should also be considered if longitudinal shielding is required. The IR lattice design should be updated to account for this increased interconnect length; the current lattice design assumes only 30cm between the IR quadrupoles.</a:t>
                </a:r>
              </a:p>
              <a:p>
                <a:pPr lvl="0"/>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fr-BE" sz="1200" kern="1200" dirty="0">
                    <a:solidFill>
                      <a:schemeClr val="tx1"/>
                    </a:solidFill>
                    <a:effectLst/>
                    <a:latin typeface="+mn-lt"/>
                    <a:ea typeface="+mn-ea"/>
                    <a:cs typeface="+mn-cs"/>
                  </a:rPr>
                  <a:t>I </a:t>
                </a:r>
                <a:r>
                  <a:rPr lang="fr-BE" sz="1200" kern="1200" dirty="0" err="1">
                    <a:solidFill>
                      <a:schemeClr val="tx1"/>
                    </a:solidFill>
                    <a:effectLst/>
                    <a:latin typeface="+mn-lt"/>
                    <a:ea typeface="+mn-ea"/>
                    <a:cs typeface="+mn-cs"/>
                  </a:rPr>
                  <a:t>will</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try</a:t>
                </a:r>
                <a:r>
                  <a:rPr lang="fr-BE" sz="1200" kern="1200" dirty="0">
                    <a:solidFill>
                      <a:schemeClr val="tx1"/>
                    </a:solidFill>
                    <a:effectLst/>
                    <a:latin typeface="+mn-lt"/>
                    <a:ea typeface="+mn-ea"/>
                    <a:cs typeface="+mn-cs"/>
                  </a:rPr>
                  <a:t> to </a:t>
                </a:r>
                <a:r>
                  <a:rPr lang="fr-BE" sz="1200" kern="1200" dirty="0" err="1">
                    <a:solidFill>
                      <a:schemeClr val="tx1"/>
                    </a:solidFill>
                    <a:effectLst/>
                    <a:latin typeface="+mn-lt"/>
                    <a:ea typeface="+mn-ea"/>
                    <a:cs typeface="+mn-cs"/>
                  </a:rPr>
                  <a:t>account</a:t>
                </a:r>
                <a:r>
                  <a:rPr lang="fr-BE" sz="1200" kern="1200" dirty="0">
                    <a:solidFill>
                      <a:schemeClr val="tx1"/>
                    </a:solidFill>
                    <a:effectLst/>
                    <a:latin typeface="+mn-lt"/>
                    <a:ea typeface="+mn-ea"/>
                    <a:cs typeface="+mn-cs"/>
                  </a:rPr>
                  <a:t> for a </a:t>
                </a:r>
                <a:r>
                  <a:rPr lang="fr-BE" sz="1200" kern="1200" dirty="0" err="1">
                    <a:solidFill>
                      <a:schemeClr val="tx1"/>
                    </a:solidFill>
                    <a:effectLst/>
                    <a:latin typeface="+mn-lt"/>
                    <a:ea typeface="+mn-ea"/>
                    <a:cs typeface="+mn-cs"/>
                  </a:rPr>
                  <a:t>larger</a:t>
                </a:r>
                <a:r>
                  <a:rPr lang="fr-BE" sz="1200" kern="1200" dirty="0">
                    <a:solidFill>
                      <a:schemeClr val="tx1"/>
                    </a:solidFill>
                    <a:effectLst/>
                    <a:latin typeface="+mn-lt"/>
                    <a:ea typeface="+mn-ea"/>
                    <a:cs typeface="+mn-cs"/>
                  </a:rPr>
                  <a:t> L* (7.5 m and 8m) in the </a:t>
                </a:r>
                <a:r>
                  <a:rPr lang="fr-BE" sz="1200" kern="1200" dirty="0" err="1">
                    <a:solidFill>
                      <a:schemeClr val="tx1"/>
                    </a:solidFill>
                    <a:effectLst/>
                    <a:latin typeface="+mn-lt"/>
                    <a:ea typeface="+mn-ea"/>
                    <a:cs typeface="+mn-cs"/>
                  </a:rPr>
                  <a:t>current</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lattice</a:t>
                </a:r>
                <a:r>
                  <a:rPr lang="fr-BE" sz="1200" kern="1200" dirty="0">
                    <a:solidFill>
                      <a:schemeClr val="tx1"/>
                    </a:solidFill>
                    <a:effectLst/>
                    <a:latin typeface="+mn-lt"/>
                    <a:ea typeface="+mn-ea"/>
                    <a:cs typeface="+mn-cs"/>
                  </a:rPr>
                  <a:t> and </a:t>
                </a:r>
                <a:r>
                  <a:rPr lang="fr-BE" sz="1200" kern="1200" dirty="0" err="1">
                    <a:solidFill>
                      <a:schemeClr val="tx1"/>
                    </a:solidFill>
                    <a:effectLst/>
                    <a:latin typeface="+mn-lt"/>
                    <a:ea typeface="+mn-ea"/>
                    <a:cs typeface="+mn-cs"/>
                  </a:rPr>
                  <a:t>assess</a:t>
                </a:r>
                <a:r>
                  <a:rPr lang="fr-BE" sz="1200" kern="1200" dirty="0">
                    <a:solidFill>
                      <a:schemeClr val="tx1"/>
                    </a:solidFill>
                    <a:effectLst/>
                    <a:latin typeface="+mn-lt"/>
                    <a:ea typeface="+mn-ea"/>
                    <a:cs typeface="+mn-cs"/>
                  </a:rPr>
                  <a:t> the impact on </a:t>
                </a:r>
                <a:r>
                  <a:rPr lang="fr-BE" sz="1200" kern="1200" dirty="0" err="1">
                    <a:solidFill>
                      <a:schemeClr val="tx1"/>
                    </a:solidFill>
                    <a:effectLst/>
                    <a:latin typeface="+mn-lt"/>
                    <a:ea typeface="+mn-ea"/>
                    <a:cs typeface="+mn-cs"/>
                  </a:rPr>
                  <a:t>collider</a:t>
                </a:r>
                <a:r>
                  <a:rPr lang="fr-BE" sz="1200" kern="1200" dirty="0">
                    <a:solidFill>
                      <a:schemeClr val="tx1"/>
                    </a:solidFill>
                    <a:effectLst/>
                    <a:latin typeface="+mn-lt"/>
                    <a:ea typeface="+mn-ea"/>
                    <a:cs typeface="+mn-cs"/>
                  </a:rPr>
                  <a:t> performance (first matching a new interaction </a:t>
                </a:r>
                <a:r>
                  <a:rPr lang="fr-BE" sz="1200" kern="1200" dirty="0" err="1">
                    <a:solidFill>
                      <a:schemeClr val="tx1"/>
                    </a:solidFill>
                    <a:effectLst/>
                    <a:latin typeface="+mn-lt"/>
                    <a:ea typeface="+mn-ea"/>
                    <a:cs typeface="+mn-cs"/>
                  </a:rPr>
                  <a:t>region</a:t>
                </a:r>
                <a:r>
                  <a:rPr lang="fr-BE" sz="1200" kern="1200" dirty="0">
                    <a:solidFill>
                      <a:schemeClr val="tx1"/>
                    </a:solidFill>
                    <a:effectLst/>
                    <a:latin typeface="+mn-lt"/>
                    <a:ea typeface="+mn-ea"/>
                    <a:cs typeface="+mn-cs"/>
                  </a:rPr>
                  <a:t> for </a:t>
                </a:r>
                <a:r>
                  <a:rPr lang="fr-BE" sz="1200" kern="1200" dirty="0" err="1">
                    <a:solidFill>
                      <a:schemeClr val="tx1"/>
                    </a:solidFill>
                    <a:effectLst/>
                    <a:latin typeface="+mn-lt"/>
                    <a:ea typeface="+mn-ea"/>
                    <a:cs typeface="+mn-cs"/>
                  </a:rPr>
                  <a:t>both</a:t>
                </a:r>
                <a:r>
                  <a:rPr lang="fr-BE" sz="1200" kern="1200" dirty="0">
                    <a:solidFill>
                      <a:schemeClr val="tx1"/>
                    </a:solidFill>
                    <a:effectLst/>
                    <a:latin typeface="+mn-lt"/>
                    <a:ea typeface="+mn-ea"/>
                    <a:cs typeface="+mn-cs"/>
                  </a:rPr>
                  <a:t> L* values and </a:t>
                </a:r>
                <a:r>
                  <a:rPr lang="fr-BE" sz="1200" kern="1200" dirty="0" err="1">
                    <a:solidFill>
                      <a:schemeClr val="tx1"/>
                    </a:solidFill>
                    <a:effectLst/>
                    <a:latin typeface="+mn-lt"/>
                    <a:ea typeface="+mn-ea"/>
                    <a:cs typeface="+mn-cs"/>
                  </a:rPr>
                  <a:t>evaluating</a:t>
                </a:r>
                <a:r>
                  <a:rPr lang="fr-BE" sz="1200" kern="1200" dirty="0">
                    <a:solidFill>
                      <a:schemeClr val="tx1"/>
                    </a:solidFill>
                    <a:effectLst/>
                    <a:latin typeface="+mn-lt"/>
                    <a:ea typeface="+mn-ea"/>
                    <a:cs typeface="+mn-cs"/>
                  </a:rPr>
                  <a:t> the maximum beta </a:t>
                </a:r>
                <a:r>
                  <a:rPr lang="fr-BE" sz="1200" kern="1200" dirty="0" err="1">
                    <a:solidFill>
                      <a:schemeClr val="tx1"/>
                    </a:solidFill>
                    <a:effectLst/>
                    <a:latin typeface="+mn-lt"/>
                    <a:ea typeface="+mn-ea"/>
                    <a:cs typeface="+mn-cs"/>
                  </a:rPr>
                  <a:t>functions</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accordingly</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Although</a:t>
                </a:r>
                <a:r>
                  <a:rPr lang="fr-BE" sz="1200" kern="1200" dirty="0">
                    <a:solidFill>
                      <a:schemeClr val="tx1"/>
                    </a:solidFill>
                    <a:effectLst/>
                    <a:latin typeface="+mn-lt"/>
                    <a:ea typeface="+mn-ea"/>
                    <a:cs typeface="+mn-cs"/>
                  </a:rPr>
                  <a:t> I </a:t>
                </a:r>
                <a:r>
                  <a:rPr lang="fr-BE" sz="1200" kern="1200" dirty="0" err="1">
                    <a:solidFill>
                      <a:schemeClr val="tx1"/>
                    </a:solidFill>
                    <a:effectLst/>
                    <a:latin typeface="+mn-lt"/>
                    <a:ea typeface="+mn-ea"/>
                    <a:cs typeface="+mn-cs"/>
                  </a:rPr>
                  <a:t>believe</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that</a:t>
                </a:r>
                <a:r>
                  <a:rPr lang="fr-BE" sz="1200" kern="1200" dirty="0">
                    <a:solidFill>
                      <a:schemeClr val="tx1"/>
                    </a:solidFill>
                    <a:effectLst/>
                    <a:latin typeface="+mn-lt"/>
                    <a:ea typeface="+mn-ea"/>
                    <a:cs typeface="+mn-cs"/>
                  </a:rPr>
                  <a:t> an </a:t>
                </a:r>
                <a:r>
                  <a:rPr lang="fr-BE" sz="1200" kern="1200" dirty="0" err="1">
                    <a:solidFill>
                      <a:schemeClr val="tx1"/>
                    </a:solidFill>
                    <a:effectLst/>
                    <a:latin typeface="+mn-lt"/>
                    <a:ea typeface="+mn-ea"/>
                    <a:cs typeface="+mn-cs"/>
                  </a:rPr>
                  <a:t>increase</a:t>
                </a:r>
                <a:r>
                  <a:rPr lang="fr-BE" sz="1200" kern="1200" dirty="0">
                    <a:solidFill>
                      <a:schemeClr val="tx1"/>
                    </a:solidFill>
                    <a:effectLst/>
                    <a:latin typeface="+mn-lt"/>
                    <a:ea typeface="+mn-ea"/>
                    <a:cs typeface="+mn-cs"/>
                  </a:rPr>
                  <a:t> of 0.5m in L* </a:t>
                </a:r>
                <a:r>
                  <a:rPr lang="fr-BE" sz="1200" kern="1200" dirty="0" err="1">
                    <a:solidFill>
                      <a:schemeClr val="tx1"/>
                    </a:solidFill>
                    <a:effectLst/>
                    <a:latin typeface="+mn-lt"/>
                    <a:ea typeface="+mn-ea"/>
                    <a:cs typeface="+mn-cs"/>
                  </a:rPr>
                  <a:t>alone</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will</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probably</a:t>
                </a:r>
                <a:r>
                  <a:rPr lang="fr-BE" sz="1200" kern="1200" dirty="0">
                    <a:solidFill>
                      <a:schemeClr val="tx1"/>
                    </a:solidFill>
                    <a:effectLst/>
                    <a:latin typeface="+mn-lt"/>
                    <a:ea typeface="+mn-ea"/>
                    <a:cs typeface="+mn-cs"/>
                  </a:rPr>
                  <a:t> not </a:t>
                </a:r>
                <a:r>
                  <a:rPr lang="fr-BE" sz="1200" kern="1200" dirty="0" err="1">
                    <a:solidFill>
                      <a:schemeClr val="tx1"/>
                    </a:solidFill>
                    <a:effectLst/>
                    <a:latin typeface="+mn-lt"/>
                    <a:ea typeface="+mn-ea"/>
                    <a:cs typeface="+mn-cs"/>
                  </a:rPr>
                  <a:t>significantly</a:t>
                </a:r>
                <a:r>
                  <a:rPr lang="fr-BE" sz="1200" kern="1200" dirty="0">
                    <a:solidFill>
                      <a:schemeClr val="tx1"/>
                    </a:solidFill>
                    <a:effectLst/>
                    <a:latin typeface="+mn-lt"/>
                    <a:ea typeface="+mn-ea"/>
                    <a:cs typeface="+mn-cs"/>
                  </a:rPr>
                  <a:t> affect the </a:t>
                </a:r>
                <a:r>
                  <a:rPr lang="fr-BE" sz="1200" kern="1200" dirty="0" err="1">
                    <a:solidFill>
                      <a:schemeClr val="tx1"/>
                    </a:solidFill>
                    <a:effectLst/>
                    <a:latin typeface="+mn-lt"/>
                    <a:ea typeface="+mn-ea"/>
                    <a:cs typeface="+mn-cs"/>
                  </a:rPr>
                  <a:t>collider</a:t>
                </a:r>
                <a:r>
                  <a:rPr lang="fr-BE" sz="1200" kern="1200" dirty="0">
                    <a:solidFill>
                      <a:schemeClr val="tx1"/>
                    </a:solidFill>
                    <a:effectLst/>
                    <a:latin typeface="+mn-lt"/>
                    <a:ea typeface="+mn-ea"/>
                    <a:cs typeface="+mn-cs"/>
                  </a:rPr>
                  <a:t> performance, </a:t>
                </a:r>
                <a:r>
                  <a:rPr lang="fr-BE" sz="1200" kern="1200" dirty="0" err="1">
                    <a:solidFill>
                      <a:schemeClr val="tx1"/>
                    </a:solidFill>
                    <a:effectLst/>
                    <a:latin typeface="+mn-lt"/>
                    <a:ea typeface="+mn-ea"/>
                    <a:cs typeface="+mn-cs"/>
                  </a:rPr>
                  <a:t>it</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is</a:t>
                </a:r>
                <a:r>
                  <a:rPr lang="fr-BE" sz="1200" kern="1200" dirty="0">
                    <a:solidFill>
                      <a:schemeClr val="tx1"/>
                    </a:solidFill>
                    <a:effectLst/>
                    <a:latin typeface="+mn-lt"/>
                    <a:ea typeface="+mn-ea"/>
                    <a:cs typeface="+mn-cs"/>
                  </a:rPr>
                  <a:t> the accumulation of changes in the IR </a:t>
                </a:r>
                <a:r>
                  <a:rPr lang="fr-BE" sz="1200" kern="1200" dirty="0" err="1">
                    <a:solidFill>
                      <a:schemeClr val="tx1"/>
                    </a:solidFill>
                    <a:effectLst/>
                    <a:latin typeface="+mn-lt"/>
                    <a:ea typeface="+mn-ea"/>
                    <a:cs typeface="+mn-cs"/>
                  </a:rPr>
                  <a:t>lattice</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including</a:t>
                </a:r>
                <a:r>
                  <a:rPr lang="fr-BE" sz="1200" kern="1200" dirty="0">
                    <a:solidFill>
                      <a:schemeClr val="tx1"/>
                    </a:solidFill>
                    <a:effectLst/>
                    <a:latin typeface="+mn-lt"/>
                    <a:ea typeface="+mn-ea"/>
                    <a:cs typeface="+mn-cs"/>
                  </a:rPr>
                  <a:t> the </a:t>
                </a:r>
                <a:r>
                  <a:rPr lang="fr-BE" sz="1200" kern="1200" dirty="0" err="1">
                    <a:solidFill>
                      <a:schemeClr val="tx1"/>
                    </a:solidFill>
                    <a:effectLst/>
                    <a:latin typeface="+mn-lt"/>
                    <a:ea typeface="+mn-ea"/>
                    <a:cs typeface="+mn-cs"/>
                  </a:rPr>
                  <a:t>increased</a:t>
                </a:r>
                <a:r>
                  <a:rPr lang="fr-BE" sz="1200" kern="1200" dirty="0">
                    <a:solidFill>
                      <a:schemeClr val="tx1"/>
                    </a:solidFill>
                    <a:effectLst/>
                    <a:latin typeface="+mn-lt"/>
                    <a:ea typeface="+mn-ea"/>
                    <a:cs typeface="+mn-cs"/>
                  </a:rPr>
                  <a:t> L*, longer </a:t>
                </a:r>
                <a:r>
                  <a:rPr lang="fr-BE" sz="1200" kern="1200" dirty="0" err="1">
                    <a:solidFill>
                      <a:schemeClr val="tx1"/>
                    </a:solidFill>
                    <a:effectLst/>
                    <a:latin typeface="+mn-lt"/>
                    <a:ea typeface="+mn-ea"/>
                    <a:cs typeface="+mn-cs"/>
                  </a:rPr>
                  <a:t>interconnects</a:t>
                </a:r>
                <a:r>
                  <a:rPr lang="fr-BE" sz="1200" kern="1200" dirty="0">
                    <a:solidFill>
                      <a:schemeClr val="tx1"/>
                    </a:solidFill>
                    <a:effectLst/>
                    <a:latin typeface="+mn-lt"/>
                    <a:ea typeface="+mn-ea"/>
                    <a:cs typeface="+mn-cs"/>
                  </a:rPr>
                  <a:t>, and </a:t>
                </a:r>
                <a:r>
                  <a:rPr lang="fr-BE" sz="1200" kern="1200" dirty="0" err="1">
                    <a:solidFill>
                      <a:schemeClr val="tx1"/>
                    </a:solidFill>
                    <a:effectLst/>
                    <a:latin typeface="+mn-lt"/>
                    <a:ea typeface="+mn-ea"/>
                    <a:cs typeface="+mn-cs"/>
                  </a:rPr>
                  <a:t>thicker</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tungsten</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shielding</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that</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will</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be</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challenging</a:t>
                </a:r>
                <a:r>
                  <a:rPr lang="fr-BE" sz="1200" kern="1200" dirty="0">
                    <a:solidFill>
                      <a:schemeClr val="tx1"/>
                    </a:solidFill>
                    <a:effectLst/>
                    <a:latin typeface="+mn-lt"/>
                    <a:ea typeface="+mn-ea"/>
                    <a:cs typeface="+mn-cs"/>
                  </a:rPr>
                  <a:t> and </a:t>
                </a:r>
                <a:r>
                  <a:rPr lang="fr-BE" sz="1200" kern="1200" dirty="0" err="1">
                    <a:solidFill>
                      <a:schemeClr val="tx1"/>
                    </a:solidFill>
                    <a:effectLst/>
                    <a:latin typeface="+mn-lt"/>
                    <a:ea typeface="+mn-ea"/>
                    <a:cs typeface="+mn-cs"/>
                  </a:rPr>
                  <a:t>likely</a:t>
                </a:r>
                <a:r>
                  <a:rPr lang="fr-BE" sz="1200" kern="1200" dirty="0">
                    <a:solidFill>
                      <a:schemeClr val="tx1"/>
                    </a:solidFill>
                    <a:effectLst/>
                    <a:latin typeface="+mn-lt"/>
                    <a:ea typeface="+mn-ea"/>
                    <a:cs typeface="+mn-cs"/>
                  </a:rPr>
                  <a:t> </a:t>
                </a:r>
                <a:r>
                  <a:rPr lang="fr-BE" sz="1200" kern="1200" dirty="0" err="1">
                    <a:solidFill>
                      <a:schemeClr val="tx1"/>
                    </a:solidFill>
                    <a:effectLst/>
                    <a:latin typeface="+mn-lt"/>
                    <a:ea typeface="+mn-ea"/>
                    <a:cs typeface="+mn-cs"/>
                  </a:rPr>
                  <a:t>degrade</a:t>
                </a:r>
                <a:r>
                  <a:rPr lang="fr-BE" sz="1200" kern="1200" dirty="0">
                    <a:solidFill>
                      <a:schemeClr val="tx1"/>
                    </a:solidFill>
                    <a:effectLst/>
                    <a:latin typeface="+mn-lt"/>
                    <a:ea typeface="+mn-ea"/>
                    <a:cs typeface="+mn-cs"/>
                  </a:rPr>
                  <a:t> the </a:t>
                </a:r>
                <a:r>
                  <a:rPr lang="fr-BE" sz="1200" kern="1200" dirty="0" err="1">
                    <a:solidFill>
                      <a:schemeClr val="tx1"/>
                    </a:solidFill>
                    <a:effectLst/>
                    <a:latin typeface="+mn-lt"/>
                    <a:ea typeface="+mn-ea"/>
                    <a:cs typeface="+mn-cs"/>
                  </a:rPr>
                  <a:t>overall</a:t>
                </a:r>
                <a:r>
                  <a:rPr lang="fr-BE" sz="1200" kern="1200" dirty="0">
                    <a:solidFill>
                      <a:schemeClr val="tx1"/>
                    </a:solidFill>
                    <a:effectLst/>
                    <a:latin typeface="+mn-lt"/>
                    <a:ea typeface="+mn-ea"/>
                    <a:cs typeface="+mn-cs"/>
                  </a:rPr>
                  <a:t> performance.</a:t>
                </a:r>
              </a:p>
              <a:p>
                <a:endParaRPr lang="fr-FR" dirty="0"/>
              </a:p>
            </p:txBody>
          </p:sp>
        </mc:Fallback>
      </mc:AlternateContent>
      <p:sp>
        <p:nvSpPr>
          <p:cNvPr id="4" name="Espace réservé du numéro de diapositive 3"/>
          <p:cNvSpPr>
            <a:spLocks noGrp="1"/>
          </p:cNvSpPr>
          <p:nvPr>
            <p:ph type="sldNum" sz="quarter" idx="5"/>
          </p:nvPr>
        </p:nvSpPr>
        <p:spPr/>
        <p:txBody>
          <a:bodyPr/>
          <a:lstStyle/>
          <a:p>
            <a:fld id="{B4F4D55D-0DAC-7B43-8F56-C8A0868CE8D5}" type="slidenum">
              <a:rPr lang="fr-FR" smtClean="0"/>
              <a:t>3</a:t>
            </a:fld>
            <a:endParaRPr lang="fr-FR"/>
          </a:p>
        </p:txBody>
      </p:sp>
    </p:spTree>
    <p:extLst>
      <p:ext uri="{BB962C8B-B14F-4D97-AF65-F5344CB8AC3E}">
        <p14:creationId xmlns:p14="http://schemas.microsoft.com/office/powerpoint/2010/main" val="2962132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200" dirty="0">
              <a:latin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4</a:t>
            </a:fld>
            <a:endParaRPr lang="fr-FR"/>
          </a:p>
        </p:txBody>
      </p:sp>
    </p:spTree>
    <p:extLst>
      <p:ext uri="{BB962C8B-B14F-4D97-AF65-F5344CB8AC3E}">
        <p14:creationId xmlns:p14="http://schemas.microsoft.com/office/powerpoint/2010/main" val="3825292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5</a:t>
            </a:fld>
            <a:endParaRPr lang="fr-FR"/>
          </a:p>
        </p:txBody>
      </p:sp>
    </p:spTree>
    <p:extLst>
      <p:ext uri="{BB962C8B-B14F-4D97-AF65-F5344CB8AC3E}">
        <p14:creationId xmlns:p14="http://schemas.microsoft.com/office/powerpoint/2010/main" val="3976645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6</a:t>
            </a:fld>
            <a:endParaRPr lang="fr-FR"/>
          </a:p>
        </p:txBody>
      </p:sp>
    </p:spTree>
    <p:extLst>
      <p:ext uri="{BB962C8B-B14F-4D97-AF65-F5344CB8AC3E}">
        <p14:creationId xmlns:p14="http://schemas.microsoft.com/office/powerpoint/2010/main" val="283797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7</a:t>
            </a:fld>
            <a:endParaRPr lang="fr-FR"/>
          </a:p>
        </p:txBody>
      </p:sp>
    </p:spTree>
    <p:extLst>
      <p:ext uri="{BB962C8B-B14F-4D97-AF65-F5344CB8AC3E}">
        <p14:creationId xmlns:p14="http://schemas.microsoft.com/office/powerpoint/2010/main" val="722896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8</a:t>
            </a:fld>
            <a:endParaRPr lang="fr-FR"/>
          </a:p>
        </p:txBody>
      </p:sp>
    </p:spTree>
    <p:extLst>
      <p:ext uri="{BB962C8B-B14F-4D97-AF65-F5344CB8AC3E}">
        <p14:creationId xmlns:p14="http://schemas.microsoft.com/office/powerpoint/2010/main" val="1533152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4F4D55D-0DAC-7B43-8F56-C8A0868CE8D5}" type="slidenum">
              <a:rPr lang="fr-FR" smtClean="0"/>
              <a:t>9</a:t>
            </a:fld>
            <a:endParaRPr lang="fr-FR"/>
          </a:p>
        </p:txBody>
      </p:sp>
    </p:spTree>
    <p:extLst>
      <p:ext uri="{BB962C8B-B14F-4D97-AF65-F5344CB8AC3E}">
        <p14:creationId xmlns:p14="http://schemas.microsoft.com/office/powerpoint/2010/main" val="2815709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4C3E1D-E8EA-0877-6467-23B7C8834C1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30674DA-95CE-0C61-DC55-7D5919F93A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99E0106-7EC3-AD26-6AE2-A5EF4591F345}"/>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D98AAD76-E73C-0135-B752-60E1B4F5D91F}"/>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B2D00991-2ADB-E841-C414-583E84CB838E}"/>
              </a:ext>
            </a:extLst>
          </p:cNvPr>
          <p:cNvSpPr>
            <a:spLocks noGrp="1"/>
          </p:cNvSpPr>
          <p:nvPr>
            <p:ph type="sldNum" sz="quarter" idx="12"/>
          </p:nvPr>
        </p:nvSpPr>
        <p:spPr/>
        <p:txBody>
          <a:bodyPr/>
          <a:lstStyle/>
          <a:p>
            <a:fld id="{358D3E7E-B15D-C148-B743-D19E87EE3050}" type="slidenum">
              <a:rPr lang="fr-FR" smtClean="0"/>
              <a:t>‹N°›</a:t>
            </a:fld>
            <a:endParaRPr lang="fr-FR"/>
          </a:p>
        </p:txBody>
      </p:sp>
    </p:spTree>
    <p:extLst>
      <p:ext uri="{BB962C8B-B14F-4D97-AF65-F5344CB8AC3E}">
        <p14:creationId xmlns:p14="http://schemas.microsoft.com/office/powerpoint/2010/main" val="3600704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097D67-607A-DE4E-C997-ACF7F7F5B11D}"/>
              </a:ext>
            </a:extLst>
          </p:cNvPr>
          <p:cNvSpPr>
            <a:spLocks noGrp="1"/>
          </p:cNvSpPr>
          <p:nvPr>
            <p:ph type="title"/>
          </p:nvPr>
        </p:nvSpPr>
        <p:spPr>
          <a:xfrm>
            <a:off x="838200" y="365125"/>
            <a:ext cx="10515600" cy="1325563"/>
          </a:xfrm>
          <a:prstGeom prst="rect">
            <a:avLst/>
          </a:prstGeom>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03614C6-FABC-FE91-D3DD-9A742CFFD0D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9AE5495-726E-9C48-6796-99D2003F7852}"/>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B21DC513-5485-8E4E-A429-8A45118B28F2}"/>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13FC26C9-A189-B252-FCC3-16F1B45A790C}"/>
              </a:ext>
            </a:extLst>
          </p:cNvPr>
          <p:cNvSpPr>
            <a:spLocks noGrp="1"/>
          </p:cNvSpPr>
          <p:nvPr>
            <p:ph type="sldNum" sz="quarter" idx="12"/>
          </p:nvPr>
        </p:nvSpPr>
        <p:spPr/>
        <p:txBody>
          <a:bodyPr/>
          <a:lstStyle/>
          <a:p>
            <a:fld id="{358D3E7E-B15D-C148-B743-D19E87EE3050}" type="slidenum">
              <a:rPr lang="fr-FR" smtClean="0"/>
              <a:t>‹N°›</a:t>
            </a:fld>
            <a:endParaRPr lang="fr-FR"/>
          </a:p>
        </p:txBody>
      </p:sp>
    </p:spTree>
    <p:extLst>
      <p:ext uri="{BB962C8B-B14F-4D97-AF65-F5344CB8AC3E}">
        <p14:creationId xmlns:p14="http://schemas.microsoft.com/office/powerpoint/2010/main" val="1271078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9DFFB59-8978-3498-5F13-668F93A30961}"/>
              </a:ext>
            </a:extLst>
          </p:cNvPr>
          <p:cNvSpPr>
            <a:spLocks noGrp="1"/>
          </p:cNvSpPr>
          <p:nvPr>
            <p:ph type="title" orient="vert"/>
          </p:nvPr>
        </p:nvSpPr>
        <p:spPr>
          <a:xfrm>
            <a:off x="8724900" y="365125"/>
            <a:ext cx="2628900" cy="5811838"/>
          </a:xfrm>
          <a:prstGeom prst="rect">
            <a:avLst/>
          </a:prstGeo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5967563E-610B-DB78-5738-206DC6D9454D}"/>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D4CFB7C-3D5F-1346-CFBE-A993982EE409}"/>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A9B72DB6-25BA-CD06-7488-8EEC3A264372}"/>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39F69C99-C6CB-C0BB-10FC-1E94548A5F04}"/>
              </a:ext>
            </a:extLst>
          </p:cNvPr>
          <p:cNvSpPr>
            <a:spLocks noGrp="1"/>
          </p:cNvSpPr>
          <p:nvPr>
            <p:ph type="sldNum" sz="quarter" idx="12"/>
          </p:nvPr>
        </p:nvSpPr>
        <p:spPr/>
        <p:txBody>
          <a:bodyPr/>
          <a:lstStyle/>
          <a:p>
            <a:fld id="{358D3E7E-B15D-C148-B743-D19E87EE3050}" type="slidenum">
              <a:rPr lang="fr-FR" smtClean="0"/>
              <a:t>‹N°›</a:t>
            </a:fld>
            <a:endParaRPr lang="fr-FR"/>
          </a:p>
        </p:txBody>
      </p:sp>
    </p:spTree>
    <p:extLst>
      <p:ext uri="{BB962C8B-B14F-4D97-AF65-F5344CB8AC3E}">
        <p14:creationId xmlns:p14="http://schemas.microsoft.com/office/powerpoint/2010/main" val="22354794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endParaRPr lang="en-GB" dirty="0"/>
          </a:p>
        </p:txBody>
      </p:sp>
      <p:sp>
        <p:nvSpPr>
          <p:cNvPr id="9" name="Espace réservé du numéro de diapositive 5"/>
          <p:cNvSpPr>
            <a:spLocks noGrp="1"/>
          </p:cNvSpPr>
          <p:nvPr>
            <p:ph type="sldNum" sz="quarter" idx="4"/>
          </p:nvPr>
        </p:nvSpPr>
        <p:spPr>
          <a:xfrm>
            <a:off x="11582400" y="6492875"/>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5"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2967780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ED3635-D786-D2F4-A764-950478EFE068}"/>
              </a:ext>
            </a:extLst>
          </p:cNvPr>
          <p:cNvSpPr>
            <a:spLocks noGrp="1"/>
          </p:cNvSpPr>
          <p:nvPr>
            <p:ph type="title"/>
          </p:nvPr>
        </p:nvSpPr>
        <p:spPr>
          <a:xfrm>
            <a:off x="1341120" y="18255"/>
            <a:ext cx="9585452" cy="1325563"/>
          </a:xfrm>
          <a:prstGeom prst="rect">
            <a:avLst/>
          </a:prstGeom>
        </p:spPr>
        <p:txBody>
          <a:bodyPr>
            <a:normAutofit/>
          </a:bodyPr>
          <a:lstStyle>
            <a:lvl1pPr>
              <a:defRPr sz="5000" b="0" i="0">
                <a:latin typeface="Calibri Light" panose="020F0302020204030204" pitchFamily="34" charset="0"/>
                <a:cs typeface="Calibri Light" panose="020F0302020204030204" pitchFamily="34"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219FF17E-A5F5-1E90-3ECC-39B7D885CDDA}"/>
              </a:ext>
            </a:extLst>
          </p:cNvPr>
          <p:cNvSpPr>
            <a:spLocks noGrp="1"/>
          </p:cNvSpPr>
          <p:nvPr>
            <p:ph idx="1"/>
          </p:nvPr>
        </p:nvSpPr>
        <p:spPr>
          <a:xfrm>
            <a:off x="838200" y="1595120"/>
            <a:ext cx="10515600" cy="4581843"/>
          </a:xfr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80336F27-0724-D16A-94C3-F98CADD0AB58}"/>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D354232A-5C6B-5BCA-7F1B-E28F0D92FB82}"/>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975484A4-2121-2FEA-29EA-B314273AE815}"/>
              </a:ext>
            </a:extLst>
          </p:cNvPr>
          <p:cNvSpPr>
            <a:spLocks noGrp="1"/>
          </p:cNvSpPr>
          <p:nvPr>
            <p:ph type="sldNum" sz="quarter" idx="12"/>
          </p:nvPr>
        </p:nvSpPr>
        <p:spPr/>
        <p:txBody>
          <a:bodyPr/>
          <a:lstStyle/>
          <a:p>
            <a:fld id="{358D3E7E-B15D-C148-B743-D19E87EE3050}" type="slidenum">
              <a:rPr lang="fr-FR" smtClean="0"/>
              <a:t>‹N°›</a:t>
            </a:fld>
            <a:endParaRPr lang="fr-FR"/>
          </a:p>
        </p:txBody>
      </p:sp>
      <p:pic>
        <p:nvPicPr>
          <p:cNvPr id="10" name="Image 9" descr="Une image contenant texte, Police, Graphique, capture d’écran&#10;&#10;Description générée automatiquement">
            <a:extLst>
              <a:ext uri="{FF2B5EF4-FFF2-40B4-BE49-F238E27FC236}">
                <a16:creationId xmlns:a16="http://schemas.microsoft.com/office/drawing/2014/main" id="{8AADD0A9-3634-3C44-9366-06ED7DF780BA}"/>
              </a:ext>
            </a:extLst>
          </p:cNvPr>
          <p:cNvPicPr>
            <a:picLocks noChangeAspect="1"/>
          </p:cNvPicPr>
          <p:nvPr userDrawn="1"/>
        </p:nvPicPr>
        <p:blipFill>
          <a:blip r:embed="rId2"/>
          <a:stretch>
            <a:fillRect/>
          </a:stretch>
        </p:blipFill>
        <p:spPr>
          <a:xfrm>
            <a:off x="0" y="0"/>
            <a:ext cx="1255268" cy="1325563"/>
          </a:xfrm>
          <a:prstGeom prst="rect">
            <a:avLst/>
          </a:prstGeom>
        </p:spPr>
      </p:pic>
      <p:pic>
        <p:nvPicPr>
          <p:cNvPr id="14" name="Image 13" descr="Une image contenant Police, blanc, Graphique, ligne&#10;&#10;Description générée automatiquement">
            <a:extLst>
              <a:ext uri="{FF2B5EF4-FFF2-40B4-BE49-F238E27FC236}">
                <a16:creationId xmlns:a16="http://schemas.microsoft.com/office/drawing/2014/main" id="{EE35BDAB-31DA-F416-F3FB-744AD3AC236A}"/>
              </a:ext>
            </a:extLst>
          </p:cNvPr>
          <p:cNvPicPr>
            <a:picLocks noChangeAspect="1"/>
          </p:cNvPicPr>
          <p:nvPr userDrawn="1"/>
        </p:nvPicPr>
        <p:blipFill>
          <a:blip r:embed="rId3"/>
          <a:stretch>
            <a:fillRect/>
          </a:stretch>
        </p:blipFill>
        <p:spPr>
          <a:xfrm>
            <a:off x="10926572" y="0"/>
            <a:ext cx="1255268" cy="1309845"/>
          </a:xfrm>
          <a:prstGeom prst="rect">
            <a:avLst/>
          </a:prstGeom>
        </p:spPr>
      </p:pic>
    </p:spTree>
    <p:extLst>
      <p:ext uri="{BB962C8B-B14F-4D97-AF65-F5344CB8AC3E}">
        <p14:creationId xmlns:p14="http://schemas.microsoft.com/office/powerpoint/2010/main" val="383841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CB94D2-7566-0FCB-3754-3DB88C7BF1F3}"/>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22758BD5-AC47-CD72-A15F-3E7B316CA48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B9CB8DC-64C6-CC20-5308-3475D34F9607}"/>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3B5948D7-52DD-C06A-98FA-E8C4106E9134}"/>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a:extLst>
              <a:ext uri="{FF2B5EF4-FFF2-40B4-BE49-F238E27FC236}">
                <a16:creationId xmlns:a16="http://schemas.microsoft.com/office/drawing/2014/main" id="{DEB2D8FE-109B-9029-D9A6-ABD74E6E2487}"/>
              </a:ext>
            </a:extLst>
          </p:cNvPr>
          <p:cNvSpPr>
            <a:spLocks noGrp="1"/>
          </p:cNvSpPr>
          <p:nvPr>
            <p:ph type="sldNum" sz="quarter" idx="12"/>
          </p:nvPr>
        </p:nvSpPr>
        <p:spPr>
          <a:xfrm>
            <a:off x="9438640" y="6492875"/>
            <a:ext cx="2743200" cy="365125"/>
          </a:xfrm>
        </p:spPr>
        <p:txBody>
          <a:bodyPr/>
          <a:lstStyle/>
          <a:p>
            <a:fld id="{358D3E7E-B15D-C148-B743-D19E87EE3050}" type="slidenum">
              <a:rPr lang="fr-FR" smtClean="0"/>
              <a:t>‹N°›</a:t>
            </a:fld>
            <a:endParaRPr lang="fr-FR"/>
          </a:p>
        </p:txBody>
      </p:sp>
      <p:pic>
        <p:nvPicPr>
          <p:cNvPr id="7" name="Image 6" descr="Une image contenant texte, Police, Graphique, capture d’écran&#10;&#10;Description générée automatiquement">
            <a:extLst>
              <a:ext uri="{FF2B5EF4-FFF2-40B4-BE49-F238E27FC236}">
                <a16:creationId xmlns:a16="http://schemas.microsoft.com/office/drawing/2014/main" id="{3838895C-AAE9-2EFD-6A78-E8D2C1DEADB4}"/>
              </a:ext>
            </a:extLst>
          </p:cNvPr>
          <p:cNvPicPr>
            <a:picLocks noChangeAspect="1"/>
          </p:cNvPicPr>
          <p:nvPr userDrawn="1"/>
        </p:nvPicPr>
        <p:blipFill>
          <a:blip r:embed="rId2"/>
          <a:stretch>
            <a:fillRect/>
          </a:stretch>
        </p:blipFill>
        <p:spPr>
          <a:xfrm>
            <a:off x="0" y="0"/>
            <a:ext cx="1255268" cy="1325563"/>
          </a:xfrm>
          <a:prstGeom prst="rect">
            <a:avLst/>
          </a:prstGeom>
        </p:spPr>
      </p:pic>
      <p:pic>
        <p:nvPicPr>
          <p:cNvPr id="8" name="Image 7" descr="Une image contenant Police, blanc, Graphique, ligne&#10;&#10;Description générée automatiquement">
            <a:extLst>
              <a:ext uri="{FF2B5EF4-FFF2-40B4-BE49-F238E27FC236}">
                <a16:creationId xmlns:a16="http://schemas.microsoft.com/office/drawing/2014/main" id="{0A613B97-8FF2-6CED-4D45-5BB8D8494853}"/>
              </a:ext>
            </a:extLst>
          </p:cNvPr>
          <p:cNvPicPr>
            <a:picLocks noChangeAspect="1"/>
          </p:cNvPicPr>
          <p:nvPr userDrawn="1"/>
        </p:nvPicPr>
        <p:blipFill>
          <a:blip r:embed="rId3"/>
          <a:stretch>
            <a:fillRect/>
          </a:stretch>
        </p:blipFill>
        <p:spPr>
          <a:xfrm>
            <a:off x="10926572" y="0"/>
            <a:ext cx="1255268" cy="1309845"/>
          </a:xfrm>
          <a:prstGeom prst="rect">
            <a:avLst/>
          </a:prstGeom>
        </p:spPr>
      </p:pic>
    </p:spTree>
    <p:extLst>
      <p:ext uri="{BB962C8B-B14F-4D97-AF65-F5344CB8AC3E}">
        <p14:creationId xmlns:p14="http://schemas.microsoft.com/office/powerpoint/2010/main" val="429347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B84D71A-ABA0-4228-5ECA-092EE17123B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DB99B21-41D3-5DF5-F967-097D746D82F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A387C30-F37E-7785-77F3-05BC44CDA161}"/>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95AAEC5D-D4D4-86E5-B8F7-07EC94A93A55}"/>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23A6E76E-27D7-15FB-7136-55FAB8B93EC0}"/>
              </a:ext>
            </a:extLst>
          </p:cNvPr>
          <p:cNvSpPr>
            <a:spLocks noGrp="1"/>
          </p:cNvSpPr>
          <p:nvPr>
            <p:ph type="sldNum" sz="quarter" idx="12"/>
          </p:nvPr>
        </p:nvSpPr>
        <p:spPr/>
        <p:txBody>
          <a:bodyPr/>
          <a:lstStyle/>
          <a:p>
            <a:fld id="{358D3E7E-B15D-C148-B743-D19E87EE3050}" type="slidenum">
              <a:rPr lang="fr-FR" smtClean="0"/>
              <a:t>‹N°›</a:t>
            </a:fld>
            <a:endParaRPr lang="fr-FR"/>
          </a:p>
        </p:txBody>
      </p:sp>
      <p:pic>
        <p:nvPicPr>
          <p:cNvPr id="8" name="Image 7" descr="Une image contenant texte, Police, Graphique, capture d’écran&#10;&#10;Description générée automatiquement">
            <a:extLst>
              <a:ext uri="{FF2B5EF4-FFF2-40B4-BE49-F238E27FC236}">
                <a16:creationId xmlns:a16="http://schemas.microsoft.com/office/drawing/2014/main" id="{1D420A1C-DEDA-F765-9089-2541411DA100}"/>
              </a:ext>
            </a:extLst>
          </p:cNvPr>
          <p:cNvPicPr>
            <a:picLocks noChangeAspect="1"/>
          </p:cNvPicPr>
          <p:nvPr userDrawn="1"/>
        </p:nvPicPr>
        <p:blipFill>
          <a:blip r:embed="rId2"/>
          <a:stretch>
            <a:fillRect/>
          </a:stretch>
        </p:blipFill>
        <p:spPr>
          <a:xfrm>
            <a:off x="0" y="0"/>
            <a:ext cx="1255268" cy="1325563"/>
          </a:xfrm>
          <a:prstGeom prst="rect">
            <a:avLst/>
          </a:prstGeom>
        </p:spPr>
      </p:pic>
      <p:pic>
        <p:nvPicPr>
          <p:cNvPr id="9" name="Image 8" descr="Une image contenant Police, blanc, Graphique, ligne&#10;&#10;Description générée automatiquement">
            <a:extLst>
              <a:ext uri="{FF2B5EF4-FFF2-40B4-BE49-F238E27FC236}">
                <a16:creationId xmlns:a16="http://schemas.microsoft.com/office/drawing/2014/main" id="{315CB009-C0B2-8C04-3426-B890CA332221}"/>
              </a:ext>
            </a:extLst>
          </p:cNvPr>
          <p:cNvPicPr>
            <a:picLocks noChangeAspect="1"/>
          </p:cNvPicPr>
          <p:nvPr userDrawn="1"/>
        </p:nvPicPr>
        <p:blipFill>
          <a:blip r:embed="rId3"/>
          <a:stretch>
            <a:fillRect/>
          </a:stretch>
        </p:blipFill>
        <p:spPr>
          <a:xfrm>
            <a:off x="10926572" y="0"/>
            <a:ext cx="1255268" cy="1309845"/>
          </a:xfrm>
          <a:prstGeom prst="rect">
            <a:avLst/>
          </a:prstGeom>
        </p:spPr>
      </p:pic>
      <p:sp>
        <p:nvSpPr>
          <p:cNvPr id="10" name="Titre 1">
            <a:extLst>
              <a:ext uri="{FF2B5EF4-FFF2-40B4-BE49-F238E27FC236}">
                <a16:creationId xmlns:a16="http://schemas.microsoft.com/office/drawing/2014/main" id="{6121136D-6449-0B34-E7E6-86C6A54D143B}"/>
              </a:ext>
            </a:extLst>
          </p:cNvPr>
          <p:cNvSpPr>
            <a:spLocks noGrp="1"/>
          </p:cNvSpPr>
          <p:nvPr>
            <p:ph type="title"/>
          </p:nvPr>
        </p:nvSpPr>
        <p:spPr>
          <a:xfrm>
            <a:off x="1341120" y="18255"/>
            <a:ext cx="9585452" cy="1325563"/>
          </a:xfrm>
          <a:prstGeom prst="rect">
            <a:avLst/>
          </a:prstGeom>
        </p:spPr>
        <p:txBody>
          <a:bodyPr/>
          <a:lstStyle/>
          <a:p>
            <a:r>
              <a:rPr lang="fr-FR"/>
              <a:t>Modifiez le style du titre</a:t>
            </a:r>
          </a:p>
        </p:txBody>
      </p:sp>
    </p:spTree>
    <p:extLst>
      <p:ext uri="{BB962C8B-B14F-4D97-AF65-F5344CB8AC3E}">
        <p14:creationId xmlns:p14="http://schemas.microsoft.com/office/powerpoint/2010/main" val="3410154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A94F70-8D22-9C57-D49B-77B430E459BD}"/>
              </a:ext>
            </a:extLst>
          </p:cNvPr>
          <p:cNvSpPr>
            <a:spLocks noGrp="1"/>
          </p:cNvSpPr>
          <p:nvPr>
            <p:ph type="title"/>
          </p:nvPr>
        </p:nvSpPr>
        <p:spPr>
          <a:xfrm>
            <a:off x="839788" y="365125"/>
            <a:ext cx="10515600" cy="1325563"/>
          </a:xfrm>
          <a:prstGeom prst="rect">
            <a:avLst/>
          </a:prstGeom>
        </p:spPr>
        <p:txBody>
          <a:bodyPr/>
          <a:lstStyle/>
          <a:p>
            <a:r>
              <a:rPr lang="fr-FR"/>
              <a:t>Modifiez le style du titre</a:t>
            </a:r>
          </a:p>
        </p:txBody>
      </p:sp>
      <p:sp>
        <p:nvSpPr>
          <p:cNvPr id="3" name="Espace réservé du texte 2">
            <a:extLst>
              <a:ext uri="{FF2B5EF4-FFF2-40B4-BE49-F238E27FC236}">
                <a16:creationId xmlns:a16="http://schemas.microsoft.com/office/drawing/2014/main" id="{328628E8-EC3E-BA82-4176-4AEED4B723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A38CC5C-980E-212A-CED8-C885EA5BCC7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C8AF353-A0A6-EDC6-736B-AA3EF08916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7036AE0-97D3-E066-536D-2DE6BD9B8C3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BFACAA4-CA4D-864F-8E0F-27999572A7A6}"/>
              </a:ext>
            </a:extLst>
          </p:cNvPr>
          <p:cNvSpPr>
            <a:spLocks noGrp="1"/>
          </p:cNvSpPr>
          <p:nvPr>
            <p:ph type="dt" sz="half" idx="10"/>
          </p:nvPr>
        </p:nvSpPr>
        <p:spPr/>
        <p:txBody>
          <a:bodyPr/>
          <a:lstStyle/>
          <a:p>
            <a:endParaRPr lang="fr-FR"/>
          </a:p>
        </p:txBody>
      </p:sp>
      <p:sp>
        <p:nvSpPr>
          <p:cNvPr id="8" name="Espace réservé du pied de page 7">
            <a:extLst>
              <a:ext uri="{FF2B5EF4-FFF2-40B4-BE49-F238E27FC236}">
                <a16:creationId xmlns:a16="http://schemas.microsoft.com/office/drawing/2014/main" id="{517A54CF-E23F-6581-2971-3AB153E51923}"/>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9" name="Espace réservé du numéro de diapositive 8">
            <a:extLst>
              <a:ext uri="{FF2B5EF4-FFF2-40B4-BE49-F238E27FC236}">
                <a16:creationId xmlns:a16="http://schemas.microsoft.com/office/drawing/2014/main" id="{EEA3F8CD-7309-CC84-C700-E671D39D90F9}"/>
              </a:ext>
            </a:extLst>
          </p:cNvPr>
          <p:cNvSpPr>
            <a:spLocks noGrp="1"/>
          </p:cNvSpPr>
          <p:nvPr>
            <p:ph type="sldNum" sz="quarter" idx="12"/>
          </p:nvPr>
        </p:nvSpPr>
        <p:spPr/>
        <p:txBody>
          <a:bodyPr/>
          <a:lstStyle/>
          <a:p>
            <a:fld id="{358D3E7E-B15D-C148-B743-D19E87EE3050}" type="slidenum">
              <a:rPr lang="fr-FR" smtClean="0"/>
              <a:t>‹N°›</a:t>
            </a:fld>
            <a:endParaRPr lang="fr-FR"/>
          </a:p>
        </p:txBody>
      </p:sp>
    </p:spTree>
    <p:extLst>
      <p:ext uri="{BB962C8B-B14F-4D97-AF65-F5344CB8AC3E}">
        <p14:creationId xmlns:p14="http://schemas.microsoft.com/office/powerpoint/2010/main" val="3033771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748B49-907A-5859-CD0F-17714C30988E}"/>
              </a:ext>
            </a:extLst>
          </p:cNvPr>
          <p:cNvSpPr>
            <a:spLocks noGrp="1"/>
          </p:cNvSpPr>
          <p:nvPr>
            <p:ph type="title"/>
          </p:nvPr>
        </p:nvSpPr>
        <p:spPr>
          <a:xfrm>
            <a:off x="838200" y="365125"/>
            <a:ext cx="10515600" cy="1325563"/>
          </a:xfrm>
          <a:prstGeom prst="rect">
            <a:avLst/>
          </a:prstGeom>
        </p:spPr>
        <p:txBody>
          <a:bodyPr/>
          <a:lstStyle/>
          <a:p>
            <a:r>
              <a:rPr lang="fr-FR" dirty="0"/>
              <a:t>Modifiez le style du titre</a:t>
            </a:r>
          </a:p>
        </p:txBody>
      </p:sp>
      <p:sp>
        <p:nvSpPr>
          <p:cNvPr id="3" name="Espace réservé de la date 2">
            <a:extLst>
              <a:ext uri="{FF2B5EF4-FFF2-40B4-BE49-F238E27FC236}">
                <a16:creationId xmlns:a16="http://schemas.microsoft.com/office/drawing/2014/main" id="{D554272E-D7E5-FBC8-CD24-D3AC3042E213}"/>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9449234F-C86D-FACE-E33B-BBBE2134798D}"/>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5" name="Espace réservé du numéro de diapositive 4">
            <a:extLst>
              <a:ext uri="{FF2B5EF4-FFF2-40B4-BE49-F238E27FC236}">
                <a16:creationId xmlns:a16="http://schemas.microsoft.com/office/drawing/2014/main" id="{9CE1F7C2-1048-6EA4-F0FE-CC57F81272D4}"/>
              </a:ext>
            </a:extLst>
          </p:cNvPr>
          <p:cNvSpPr>
            <a:spLocks noGrp="1"/>
          </p:cNvSpPr>
          <p:nvPr>
            <p:ph type="sldNum" sz="quarter" idx="12"/>
          </p:nvPr>
        </p:nvSpPr>
        <p:spPr/>
        <p:txBody>
          <a:bodyPr/>
          <a:lstStyle/>
          <a:p>
            <a:fld id="{358D3E7E-B15D-C148-B743-D19E87EE3050}" type="slidenum">
              <a:rPr lang="fr-FR" smtClean="0"/>
              <a:t>‹N°›</a:t>
            </a:fld>
            <a:endParaRPr lang="fr-FR"/>
          </a:p>
        </p:txBody>
      </p:sp>
    </p:spTree>
    <p:extLst>
      <p:ext uri="{BB962C8B-B14F-4D97-AF65-F5344CB8AC3E}">
        <p14:creationId xmlns:p14="http://schemas.microsoft.com/office/powerpoint/2010/main" val="2995378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A7FEBD0-5C90-4080-E795-70B2ABB8AA8D}"/>
              </a:ext>
            </a:extLst>
          </p:cNvPr>
          <p:cNvSpPr>
            <a:spLocks noGrp="1"/>
          </p:cNvSpPr>
          <p:nvPr>
            <p:ph type="dt" sz="half" idx="10"/>
          </p:nvPr>
        </p:nvSpPr>
        <p:spPr/>
        <p:txBody>
          <a:bodyPr/>
          <a:lstStyle/>
          <a:p>
            <a:endParaRPr lang="fr-FR"/>
          </a:p>
        </p:txBody>
      </p:sp>
      <p:sp>
        <p:nvSpPr>
          <p:cNvPr id="3" name="Espace réservé du pied de page 2">
            <a:extLst>
              <a:ext uri="{FF2B5EF4-FFF2-40B4-BE49-F238E27FC236}">
                <a16:creationId xmlns:a16="http://schemas.microsoft.com/office/drawing/2014/main" id="{A08C55C9-9888-C014-C64D-88CD2A2EE946}"/>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4" name="Espace réservé du numéro de diapositive 3">
            <a:extLst>
              <a:ext uri="{FF2B5EF4-FFF2-40B4-BE49-F238E27FC236}">
                <a16:creationId xmlns:a16="http://schemas.microsoft.com/office/drawing/2014/main" id="{7D4F4E39-4CCF-EB17-B295-A2CA21CF5922}"/>
              </a:ext>
            </a:extLst>
          </p:cNvPr>
          <p:cNvSpPr>
            <a:spLocks noGrp="1"/>
          </p:cNvSpPr>
          <p:nvPr>
            <p:ph type="sldNum" sz="quarter" idx="12"/>
          </p:nvPr>
        </p:nvSpPr>
        <p:spPr/>
        <p:txBody>
          <a:bodyPr/>
          <a:lstStyle/>
          <a:p>
            <a:fld id="{358D3E7E-B15D-C148-B743-D19E87EE3050}" type="slidenum">
              <a:rPr lang="fr-FR" smtClean="0"/>
              <a:t>‹N°›</a:t>
            </a:fld>
            <a:endParaRPr lang="fr-FR"/>
          </a:p>
        </p:txBody>
      </p:sp>
    </p:spTree>
    <p:extLst>
      <p:ext uri="{BB962C8B-B14F-4D97-AF65-F5344CB8AC3E}">
        <p14:creationId xmlns:p14="http://schemas.microsoft.com/office/powerpoint/2010/main" val="3133969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CDE05E-E3E0-AEC1-BAA3-7B6E977EBBD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BEFE0F22-5D74-9467-BF62-C24F446776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66E7666-915B-D1A0-5048-9FCBE3697F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214A9E8-B138-B17A-2D3F-69F98E029303}"/>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10083521-8268-0728-177A-FA8DE3629A94}"/>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BE86CD47-E954-CDA6-42CB-29465ED4AA50}"/>
              </a:ext>
            </a:extLst>
          </p:cNvPr>
          <p:cNvSpPr>
            <a:spLocks noGrp="1"/>
          </p:cNvSpPr>
          <p:nvPr>
            <p:ph type="sldNum" sz="quarter" idx="12"/>
          </p:nvPr>
        </p:nvSpPr>
        <p:spPr/>
        <p:txBody>
          <a:bodyPr/>
          <a:lstStyle/>
          <a:p>
            <a:fld id="{358D3E7E-B15D-C148-B743-D19E87EE3050}" type="slidenum">
              <a:rPr lang="fr-FR" smtClean="0"/>
              <a:t>‹N°›</a:t>
            </a:fld>
            <a:endParaRPr lang="fr-FR"/>
          </a:p>
        </p:txBody>
      </p:sp>
    </p:spTree>
    <p:extLst>
      <p:ext uri="{BB962C8B-B14F-4D97-AF65-F5344CB8AC3E}">
        <p14:creationId xmlns:p14="http://schemas.microsoft.com/office/powerpoint/2010/main" val="810906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CFB09B-4236-509F-F5FB-BFC45E30A87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FD5DCEE-8AA9-A757-A8AF-B75F379BDA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4F25C6DD-E667-2F9D-95C6-D665E3B863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FEAD43E-0461-AF6C-F1F5-044F7E967A3B}"/>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A597B87F-E4DA-1B66-E01E-1ABD293E6D22}"/>
              </a:ext>
            </a:extLst>
          </p:cNvPr>
          <p:cNvSpPr>
            <a:spLocks noGrp="1"/>
          </p:cNvSpPr>
          <p:nvPr>
            <p:ph type="ftr" sz="quarter" idx="11"/>
          </p:nvPr>
        </p:nvSpPr>
        <p:spPr>
          <a:xfrm>
            <a:off x="4038600" y="6356350"/>
            <a:ext cx="4114800" cy="365125"/>
          </a:xfrm>
          <a:prstGeom prst="rect">
            <a:avLst/>
          </a:prstGeom>
        </p:spPr>
        <p:txBody>
          <a:bodyPr/>
          <a:lstStyle/>
          <a:p>
            <a:endParaRPr lang="fr-FR"/>
          </a:p>
        </p:txBody>
      </p:sp>
      <p:sp>
        <p:nvSpPr>
          <p:cNvPr id="7" name="Espace réservé du numéro de diapositive 6">
            <a:extLst>
              <a:ext uri="{FF2B5EF4-FFF2-40B4-BE49-F238E27FC236}">
                <a16:creationId xmlns:a16="http://schemas.microsoft.com/office/drawing/2014/main" id="{F0AD57A4-4793-7616-580D-AE3766F33ECB}"/>
              </a:ext>
            </a:extLst>
          </p:cNvPr>
          <p:cNvSpPr>
            <a:spLocks noGrp="1"/>
          </p:cNvSpPr>
          <p:nvPr>
            <p:ph type="sldNum" sz="quarter" idx="12"/>
          </p:nvPr>
        </p:nvSpPr>
        <p:spPr/>
        <p:txBody>
          <a:bodyPr/>
          <a:lstStyle/>
          <a:p>
            <a:fld id="{358D3E7E-B15D-C148-B743-D19E87EE3050}" type="slidenum">
              <a:rPr lang="fr-FR" smtClean="0"/>
              <a:t>‹N°›</a:t>
            </a:fld>
            <a:endParaRPr lang="fr-FR"/>
          </a:p>
        </p:txBody>
      </p:sp>
    </p:spTree>
    <p:extLst>
      <p:ext uri="{BB962C8B-B14F-4D97-AF65-F5344CB8AC3E}">
        <p14:creationId xmlns:p14="http://schemas.microsoft.com/office/powerpoint/2010/main" val="1009010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6DB4C8F1-5BC1-F8B4-9BD1-018C9FD3B8A7}"/>
              </a:ext>
            </a:extLst>
          </p:cNvPr>
          <p:cNvSpPr>
            <a:spLocks noGrp="1"/>
          </p:cNvSpPr>
          <p:nvPr>
            <p:ph type="body" idx="1"/>
          </p:nvPr>
        </p:nvSpPr>
        <p:spPr>
          <a:xfrm>
            <a:off x="838200" y="1605280"/>
            <a:ext cx="10515600" cy="4571683"/>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1D848767-F392-8111-6AC5-A301B41376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2F36FDF6-F565-295E-ACEC-3A32944F37E6}"/>
              </a:ext>
            </a:extLst>
          </p:cNvPr>
          <p:cNvSpPr>
            <a:spLocks noGrp="1"/>
          </p:cNvSpPr>
          <p:nvPr>
            <p:ph type="sldNum" sz="quarter" idx="4"/>
          </p:nvPr>
        </p:nvSpPr>
        <p:spPr>
          <a:xfrm>
            <a:off x="11738918" y="6492875"/>
            <a:ext cx="442921"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58D3E7E-B15D-C148-B743-D19E87EE3050}" type="slidenum">
              <a:rPr lang="fr-FR" smtClean="0"/>
              <a:t>‹N°›</a:t>
            </a:fld>
            <a:endParaRPr lang="fr-FR"/>
          </a:p>
        </p:txBody>
      </p:sp>
      <p:sp>
        <p:nvSpPr>
          <p:cNvPr id="7" name="Espace réservé du titre 6">
            <a:extLst>
              <a:ext uri="{FF2B5EF4-FFF2-40B4-BE49-F238E27FC236}">
                <a16:creationId xmlns:a16="http://schemas.microsoft.com/office/drawing/2014/main" id="{DA8EE71A-CD0A-CB8C-54EA-0815BE8E9D1A}"/>
              </a:ext>
            </a:extLst>
          </p:cNvPr>
          <p:cNvSpPr>
            <a:spLocks noGrp="1"/>
          </p:cNvSpPr>
          <p:nvPr>
            <p:ph type="title"/>
          </p:nvPr>
        </p:nvSpPr>
        <p:spPr>
          <a:xfrm>
            <a:off x="1351280" y="-1"/>
            <a:ext cx="9702800" cy="1325563"/>
          </a:xfrm>
          <a:prstGeom prst="rect">
            <a:avLst/>
          </a:prstGeom>
        </p:spPr>
        <p:txBody>
          <a:bodyPr vert="horz" lIns="91440" tIns="45720" rIns="91440" bIns="45720" rtlCol="0" anchor="ctr">
            <a:normAutofit/>
          </a:bodyPr>
          <a:lstStyle/>
          <a:p>
            <a:r>
              <a:rPr lang="fr-FR" dirty="0"/>
              <a:t>Modifiez le style du titre</a:t>
            </a:r>
          </a:p>
        </p:txBody>
      </p:sp>
      <p:sp>
        <p:nvSpPr>
          <p:cNvPr id="8" name="Espace réservé du pied de page 7">
            <a:extLst>
              <a:ext uri="{FF2B5EF4-FFF2-40B4-BE49-F238E27FC236}">
                <a16:creationId xmlns:a16="http://schemas.microsoft.com/office/drawing/2014/main" id="{631F11F6-994A-D667-8B11-DF3440B765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pic>
        <p:nvPicPr>
          <p:cNvPr id="11" name="Image 10" descr="Une image contenant texte, Police, Graphique, capture d’écran&#10;&#10;Description générée automatiquement">
            <a:extLst>
              <a:ext uri="{FF2B5EF4-FFF2-40B4-BE49-F238E27FC236}">
                <a16:creationId xmlns:a16="http://schemas.microsoft.com/office/drawing/2014/main" id="{48EB4279-E919-DBE5-E794-AC6A3DFC3EAD}"/>
              </a:ext>
            </a:extLst>
          </p:cNvPr>
          <p:cNvPicPr>
            <a:picLocks noChangeAspect="1"/>
          </p:cNvPicPr>
          <p:nvPr userDrawn="1"/>
        </p:nvPicPr>
        <p:blipFill>
          <a:blip r:embed="rId14"/>
          <a:stretch>
            <a:fillRect/>
          </a:stretch>
        </p:blipFill>
        <p:spPr>
          <a:xfrm>
            <a:off x="0" y="0"/>
            <a:ext cx="1255268" cy="1325563"/>
          </a:xfrm>
          <a:prstGeom prst="rect">
            <a:avLst/>
          </a:prstGeom>
        </p:spPr>
      </p:pic>
      <p:pic>
        <p:nvPicPr>
          <p:cNvPr id="12" name="Image 11" descr="Une image contenant Police, blanc, Graphique, ligne&#10;&#10;Description générée automatiquement">
            <a:extLst>
              <a:ext uri="{FF2B5EF4-FFF2-40B4-BE49-F238E27FC236}">
                <a16:creationId xmlns:a16="http://schemas.microsoft.com/office/drawing/2014/main" id="{4053E648-A30C-48DF-0F94-8834A99659FA}"/>
              </a:ext>
            </a:extLst>
          </p:cNvPr>
          <p:cNvPicPr>
            <a:picLocks noChangeAspect="1"/>
          </p:cNvPicPr>
          <p:nvPr userDrawn="1"/>
        </p:nvPicPr>
        <p:blipFill>
          <a:blip r:embed="rId15"/>
          <a:stretch>
            <a:fillRect/>
          </a:stretch>
        </p:blipFill>
        <p:spPr>
          <a:xfrm>
            <a:off x="11054080" y="133052"/>
            <a:ext cx="1127760" cy="1176793"/>
          </a:xfrm>
          <a:prstGeom prst="rect">
            <a:avLst/>
          </a:prstGeom>
        </p:spPr>
      </p:pic>
    </p:spTree>
    <p:extLst>
      <p:ext uri="{BB962C8B-B14F-4D97-AF65-F5344CB8AC3E}">
        <p14:creationId xmlns:p14="http://schemas.microsoft.com/office/powerpoint/2010/main" val="3996919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Calibri Light" panose="020F0302020204030204" pitchFamily="34" charset="0"/>
          <a:ea typeface="+mj-ea"/>
          <a:cs typeface="Calibri Light" panose="020F03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1.gi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7.png"/><Relationship Id="rId4" Type="http://schemas.openxmlformats.org/officeDocument/2006/relationships/image" Target="../media/image34.gif"/></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41.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hyperlink" Target="https://indico.cern.ch/event/1410212/"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5.gif"/></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50.png"/><Relationship Id="rId4" Type="http://schemas.openxmlformats.org/officeDocument/2006/relationships/image" Target="../media/image47.gif"/></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NULL"/></Relationships>
</file>

<file path=ppt/slides/_rels/slide20.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xml"/><Relationship Id="rId4" Type="http://schemas.openxmlformats.org/officeDocument/2006/relationships/image" Target="../media/image67.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65.png"/><Relationship Id="rId4" Type="http://schemas.openxmlformats.org/officeDocument/2006/relationships/image" Target="../media/image68.pn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7" Type="http://schemas.openxmlformats.org/officeDocument/2006/relationships/image" Target="../media/image7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NUL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5.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3">
            <a:alphaModFix amt="75000"/>
          </a:blip>
          <a:stretch>
            <a:fillRect/>
          </a:stretch>
        </p:blipFill>
        <p:spPr>
          <a:xfrm>
            <a:off x="0" y="4093106"/>
            <a:ext cx="12192000" cy="2810933"/>
          </a:xfrm>
          <a:prstGeom prst="rect">
            <a:avLst/>
          </a:prstGeom>
        </p:spPr>
      </p:pic>
      <p:pic>
        <p:nvPicPr>
          <p:cNvPr id="83" name="Image 82" descr="MUON-SlideGraph-LogoBkgnd2.png"/>
          <p:cNvPicPr>
            <a:picLocks noChangeAspect="1"/>
          </p:cNvPicPr>
          <p:nvPr/>
        </p:nvPicPr>
        <p:blipFill>
          <a:blip r:embed="rId4"/>
          <a:stretch>
            <a:fillRect/>
          </a:stretch>
        </p:blipFill>
        <p:spPr>
          <a:xfrm>
            <a:off x="86497" y="3387"/>
            <a:ext cx="12192000" cy="6854613"/>
          </a:xfrm>
          <a:prstGeom prst="rect">
            <a:avLst/>
          </a:prstGeom>
        </p:spPr>
      </p:pic>
      <p:pic>
        <p:nvPicPr>
          <p:cNvPr id="85" name="Image 84" descr="MCC-LogoCERN.jpg"/>
          <p:cNvPicPr>
            <a:picLocks noChangeAspect="1"/>
          </p:cNvPicPr>
          <p:nvPr/>
        </p:nvPicPr>
        <p:blipFill>
          <a:blip r:embed="rId5"/>
          <a:stretch>
            <a:fillRect/>
          </a:stretch>
        </p:blipFill>
        <p:spPr>
          <a:xfrm>
            <a:off x="10769600" y="341200"/>
            <a:ext cx="1117600" cy="1117600"/>
          </a:xfrm>
          <a:prstGeom prst="rect">
            <a:avLst/>
          </a:prstGeom>
        </p:spPr>
      </p:pic>
      <p:pic>
        <p:nvPicPr>
          <p:cNvPr id="86" name="Image 85" descr="MCC-inernational-finalV01.png"/>
          <p:cNvPicPr>
            <a:picLocks noChangeAspect="1"/>
          </p:cNvPicPr>
          <p:nvPr/>
        </p:nvPicPr>
        <p:blipFill>
          <a:blip r:embed="rId6"/>
          <a:stretch>
            <a:fillRect/>
          </a:stretch>
        </p:blipFill>
        <p:spPr>
          <a:xfrm>
            <a:off x="176672" y="76201"/>
            <a:ext cx="1855329" cy="1855329"/>
          </a:xfrm>
          <a:prstGeom prst="rect">
            <a:avLst/>
          </a:prstGeom>
        </p:spPr>
      </p:pic>
      <p:sp>
        <p:nvSpPr>
          <p:cNvPr id="87" name="ZoneTexte 86"/>
          <p:cNvSpPr txBox="1"/>
          <p:nvPr/>
        </p:nvSpPr>
        <p:spPr>
          <a:xfrm>
            <a:off x="3978820" y="5393036"/>
            <a:ext cx="4234360" cy="1405256"/>
          </a:xfrm>
          <a:prstGeom prst="rect">
            <a:avLst/>
          </a:prstGeom>
          <a:noFill/>
        </p:spPr>
        <p:txBody>
          <a:bodyPr wrap="square" rtlCol="0">
            <a:spAutoFit/>
          </a:bodyPr>
          <a:lstStyle/>
          <a:p>
            <a:pPr algn="ctr"/>
            <a:r>
              <a:rPr lang="en-GB" sz="2133" dirty="0">
                <a:solidFill>
                  <a:schemeClr val="bg1"/>
                </a:solidFill>
                <a:latin typeface="Arial Narrow"/>
                <a:cs typeface="Arial Narrow"/>
              </a:rPr>
              <a:t>Marion Vanwelde</a:t>
            </a:r>
          </a:p>
          <a:p>
            <a:pPr algn="ctr"/>
            <a:endParaRPr lang="en-GB" sz="2133" dirty="0">
              <a:solidFill>
                <a:schemeClr val="bg1"/>
              </a:solidFill>
              <a:latin typeface="Arial Narrow"/>
              <a:cs typeface="Arial Narrow"/>
            </a:endParaRPr>
          </a:p>
          <a:p>
            <a:pPr algn="ctr"/>
            <a:r>
              <a:rPr lang="en-GB" sz="2133" dirty="0">
                <a:solidFill>
                  <a:schemeClr val="bg1"/>
                </a:solidFill>
                <a:latin typeface="Arial Narrow"/>
                <a:cs typeface="Arial Narrow"/>
              </a:rPr>
              <a:t>19th September</a:t>
            </a:r>
          </a:p>
          <a:p>
            <a:pPr algn="ctr"/>
            <a:endParaRPr lang="en-GB" sz="2133" dirty="0">
              <a:solidFill>
                <a:schemeClr val="bg1"/>
              </a:solidFill>
              <a:latin typeface="Arial Narrow"/>
              <a:cs typeface="Arial Narrow"/>
            </a:endParaRPr>
          </a:p>
        </p:txBody>
      </p:sp>
      <p:sp>
        <p:nvSpPr>
          <p:cNvPr id="2" name="Titre 1">
            <a:extLst>
              <a:ext uri="{FF2B5EF4-FFF2-40B4-BE49-F238E27FC236}">
                <a16:creationId xmlns:a16="http://schemas.microsoft.com/office/drawing/2014/main" id="{A843C0DD-5169-DCE4-CB94-3750514ABE14}"/>
              </a:ext>
            </a:extLst>
          </p:cNvPr>
          <p:cNvSpPr txBox="1">
            <a:spLocks/>
          </p:cNvSpPr>
          <p:nvPr/>
        </p:nvSpPr>
        <p:spPr>
          <a:xfrm>
            <a:off x="2594920" y="2870421"/>
            <a:ext cx="6604610" cy="1671224"/>
          </a:xfrm>
          <a:prstGeom prst="rect">
            <a:avLst/>
          </a:prstGeom>
        </p:spPr>
        <p:txBody>
          <a:bodyPr vert="horz" lIns="0" tIns="0" rIns="0" bIns="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BE" b="1" dirty="0">
                <a:latin typeface="Calibri" panose="020F0502020204030204" pitchFamily="34" charset="0"/>
                <a:cs typeface="Calibri" panose="020F0502020204030204" pitchFamily="34" charset="0"/>
              </a:rPr>
              <a:t>Parametric IR optics studies for key parameters</a:t>
            </a:r>
            <a:endParaRPr lang="fr-BE" sz="3600" b="1" i="1" dirty="0">
              <a:latin typeface="Calibri" panose="020F0502020204030204" pitchFamily="34" charset="0"/>
              <a:cs typeface="Calibri" panose="020F0502020204030204" pitchFamily="34" charset="0"/>
            </a:endParaRPr>
          </a:p>
        </p:txBody>
      </p:sp>
      <p:sp>
        <p:nvSpPr>
          <p:cNvPr id="3" name="Espace réservé du numéro de diapositive 2">
            <a:extLst>
              <a:ext uri="{FF2B5EF4-FFF2-40B4-BE49-F238E27FC236}">
                <a16:creationId xmlns:a16="http://schemas.microsoft.com/office/drawing/2014/main" id="{BACEA377-B18D-CF74-CFFA-D00E299F68DF}"/>
              </a:ext>
            </a:extLst>
          </p:cNvPr>
          <p:cNvSpPr>
            <a:spLocks noGrp="1"/>
          </p:cNvSpPr>
          <p:nvPr>
            <p:ph type="sldNum" sz="quarter" idx="4"/>
          </p:nvPr>
        </p:nvSpPr>
        <p:spPr/>
        <p:txBody>
          <a:bodyPr/>
          <a:lstStyle/>
          <a:p>
            <a:fld id="{974172A1-1CBF-0B40-9234-7D4D80EC19EA}" type="slidenum">
              <a:rPr lang="en-GB" smtClean="0"/>
              <a:pPr/>
              <a:t>1</a:t>
            </a:fld>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A7012-7ADD-F615-CF61-B8966AAE7C16}"/>
            </a:ext>
          </a:extLst>
        </p:cNvPr>
        <p:cNvGrpSpPr/>
        <p:nvPr/>
      </p:nvGrpSpPr>
      <p:grpSpPr>
        <a:xfrm>
          <a:off x="0" y="0"/>
          <a:ext cx="0" cy="0"/>
          <a:chOff x="0" y="0"/>
          <a:chExt cx="0" cy="0"/>
        </a:xfrm>
      </p:grpSpPr>
      <p:pic>
        <p:nvPicPr>
          <p:cNvPr id="6" name="Image 5" descr="Une image contenant diagramme, ligne, origami&#10;&#10;Le contenu généré par l’IA peut être incorrect.">
            <a:extLst>
              <a:ext uri="{FF2B5EF4-FFF2-40B4-BE49-F238E27FC236}">
                <a16:creationId xmlns:a16="http://schemas.microsoft.com/office/drawing/2014/main" id="{39136E7F-0BD6-B80B-7426-080227F6E739}"/>
              </a:ext>
            </a:extLst>
          </p:cNvPr>
          <p:cNvPicPr>
            <a:picLocks noChangeAspect="1"/>
          </p:cNvPicPr>
          <p:nvPr/>
        </p:nvPicPr>
        <p:blipFill>
          <a:blip r:embed="rId3"/>
          <a:stretch>
            <a:fillRect/>
          </a:stretch>
        </p:blipFill>
        <p:spPr>
          <a:xfrm>
            <a:off x="4160109" y="2584622"/>
            <a:ext cx="4273378" cy="4273378"/>
          </a:xfrm>
          <a:prstGeom prst="rect">
            <a:avLst/>
          </a:prstGeom>
        </p:spPr>
      </p:pic>
      <p:sp>
        <p:nvSpPr>
          <p:cNvPr id="2" name="Titre 1">
            <a:extLst>
              <a:ext uri="{FF2B5EF4-FFF2-40B4-BE49-F238E27FC236}">
                <a16:creationId xmlns:a16="http://schemas.microsoft.com/office/drawing/2014/main" id="{5BB2848E-B2C1-5ECD-6F43-A6F247BE5F41}"/>
              </a:ext>
            </a:extLst>
          </p:cNvPr>
          <p:cNvSpPr>
            <a:spLocks noGrp="1"/>
          </p:cNvSpPr>
          <p:nvPr>
            <p:ph type="title"/>
          </p:nvPr>
        </p:nvSpPr>
        <p:spPr/>
        <p:txBody>
          <a:bodyPr/>
          <a:lstStyle/>
          <a:p>
            <a:r>
              <a:rPr lang="fr-FR" dirty="0"/>
              <a:t>Total clearance – Tune spread</a:t>
            </a:r>
          </a:p>
        </p:txBody>
      </p:sp>
      <p:sp>
        <p:nvSpPr>
          <p:cNvPr id="3" name="Espace réservé du contenu 2">
            <a:extLst>
              <a:ext uri="{FF2B5EF4-FFF2-40B4-BE49-F238E27FC236}">
                <a16:creationId xmlns:a16="http://schemas.microsoft.com/office/drawing/2014/main" id="{36BA03E1-FFB4-9B64-065C-97584DD78082}"/>
              </a:ext>
            </a:extLst>
          </p:cNvPr>
          <p:cNvSpPr>
            <a:spLocks noGrp="1"/>
          </p:cNvSpPr>
          <p:nvPr>
            <p:ph idx="1"/>
          </p:nvPr>
        </p:nvSpPr>
        <p:spPr>
          <a:xfrm>
            <a:off x="838200" y="1448994"/>
            <a:ext cx="10515600" cy="4581843"/>
          </a:xfrm>
        </p:spPr>
        <p:txBody>
          <a:bodyPr/>
          <a:lstStyle/>
          <a:p>
            <a:pPr>
              <a:lnSpc>
                <a:spcPct val="100000"/>
              </a:lnSpc>
            </a:pPr>
            <a:r>
              <a:rPr lang="fr-FR" dirty="0"/>
              <a:t>Large </a:t>
            </a:r>
            <a:r>
              <a:rPr lang="fr-FR" dirty="0" err="1"/>
              <a:t>differences</a:t>
            </a:r>
            <a:r>
              <a:rPr lang="fr-FR" dirty="0"/>
              <a:t> in tunes for off-</a:t>
            </a:r>
            <a:r>
              <a:rPr lang="fr-FR" dirty="0" err="1"/>
              <a:t>momentum</a:t>
            </a:r>
            <a:r>
              <a:rPr lang="fr-FR" dirty="0"/>
              <a:t> </a:t>
            </a:r>
            <a:r>
              <a:rPr lang="fr-FR" dirty="0" err="1"/>
              <a:t>particles</a:t>
            </a:r>
            <a:r>
              <a:rPr lang="fr-FR" dirty="0"/>
              <a:t>, but </a:t>
            </a:r>
            <a:r>
              <a:rPr lang="fr-FR" dirty="0" err="1"/>
              <a:t>similar</a:t>
            </a:r>
            <a:r>
              <a:rPr lang="fr-FR" dirty="0"/>
              <a:t> </a:t>
            </a:r>
            <a:r>
              <a:rPr lang="fr-FR" dirty="0" err="1"/>
              <a:t>energy</a:t>
            </a:r>
            <a:r>
              <a:rPr lang="fr-FR" dirty="0"/>
              <a:t> </a:t>
            </a:r>
            <a:r>
              <a:rPr lang="fr-FR" dirty="0" err="1"/>
              <a:t>dependence</a:t>
            </a:r>
            <a:r>
              <a:rPr lang="fr-FR" dirty="0"/>
              <a:t> </a:t>
            </a:r>
            <a:r>
              <a:rPr lang="fr-FR" dirty="0" err="1"/>
              <a:t>across</a:t>
            </a:r>
            <a:r>
              <a:rPr lang="fr-FR" dirty="0"/>
              <a:t> all </a:t>
            </a:r>
            <a:r>
              <a:rPr lang="fr-FR" dirty="0" err="1"/>
              <a:t>updated</a:t>
            </a:r>
            <a:r>
              <a:rPr lang="fr-FR" dirty="0"/>
              <a:t> </a:t>
            </a:r>
            <a:r>
              <a:rPr lang="fr-FR" dirty="0" err="1"/>
              <a:t>lattices</a:t>
            </a:r>
            <a:r>
              <a:rPr lang="fr-FR" dirty="0"/>
              <a:t>.</a:t>
            </a:r>
          </a:p>
          <a:p>
            <a:pPr>
              <a:lnSpc>
                <a:spcPct val="100000"/>
              </a:lnSpc>
            </a:pPr>
            <a:endParaRPr lang="fr-FR" dirty="0"/>
          </a:p>
        </p:txBody>
      </p:sp>
      <p:pic>
        <p:nvPicPr>
          <p:cNvPr id="8" name="Image 7" descr="Une image contenant texte, diagramme, ligne, Tracé&#10;&#10;Le contenu généré par l’IA peut être incorrect.">
            <a:extLst>
              <a:ext uri="{FF2B5EF4-FFF2-40B4-BE49-F238E27FC236}">
                <a16:creationId xmlns:a16="http://schemas.microsoft.com/office/drawing/2014/main" id="{EA9A6C68-9C59-3A6C-ABAB-C37DC7F437C5}"/>
              </a:ext>
            </a:extLst>
          </p:cNvPr>
          <p:cNvPicPr>
            <a:picLocks noChangeAspect="1"/>
          </p:cNvPicPr>
          <p:nvPr/>
        </p:nvPicPr>
        <p:blipFill>
          <a:blip r:embed="rId4"/>
          <a:stretch>
            <a:fillRect/>
          </a:stretch>
        </p:blipFill>
        <p:spPr>
          <a:xfrm>
            <a:off x="8031892" y="2689798"/>
            <a:ext cx="4149947" cy="4149947"/>
          </a:xfrm>
          <a:prstGeom prst="rect">
            <a:avLst/>
          </a:prstGeom>
        </p:spPr>
      </p:pic>
      <p:sp>
        <p:nvSpPr>
          <p:cNvPr id="4" name="Espace réservé du numéro de diapositive 3">
            <a:extLst>
              <a:ext uri="{FF2B5EF4-FFF2-40B4-BE49-F238E27FC236}">
                <a16:creationId xmlns:a16="http://schemas.microsoft.com/office/drawing/2014/main" id="{BDC5A2CD-4E49-DFD2-1676-633920E92D63}"/>
              </a:ext>
            </a:extLst>
          </p:cNvPr>
          <p:cNvSpPr>
            <a:spLocks noGrp="1"/>
          </p:cNvSpPr>
          <p:nvPr>
            <p:ph type="sldNum" sz="quarter" idx="12"/>
          </p:nvPr>
        </p:nvSpPr>
        <p:spPr/>
        <p:txBody>
          <a:bodyPr/>
          <a:lstStyle/>
          <a:p>
            <a:fld id="{358D3E7E-B15D-C148-B743-D19E87EE3050}" type="slidenum">
              <a:rPr lang="fr-FR" smtClean="0"/>
              <a:t>10</a:t>
            </a:fld>
            <a:endParaRPr lang="fr-FR"/>
          </a:p>
        </p:txBody>
      </p:sp>
      <p:pic>
        <p:nvPicPr>
          <p:cNvPr id="10" name="Image 9" descr="Une image contenant texte, ligne, Tracé, diagramme&#10;&#10;Le contenu généré par l’IA peut être incorrect.">
            <a:extLst>
              <a:ext uri="{FF2B5EF4-FFF2-40B4-BE49-F238E27FC236}">
                <a16:creationId xmlns:a16="http://schemas.microsoft.com/office/drawing/2014/main" id="{60D728A0-DF09-55A7-512D-467A7214ED29}"/>
              </a:ext>
            </a:extLst>
          </p:cNvPr>
          <p:cNvPicPr>
            <a:picLocks noChangeAspect="1"/>
          </p:cNvPicPr>
          <p:nvPr/>
        </p:nvPicPr>
        <p:blipFill>
          <a:blip r:embed="rId5"/>
          <a:stretch>
            <a:fillRect/>
          </a:stretch>
        </p:blipFill>
        <p:spPr>
          <a:xfrm>
            <a:off x="351358" y="3200400"/>
            <a:ext cx="3745720" cy="3487394"/>
          </a:xfrm>
          <a:prstGeom prst="rect">
            <a:avLst/>
          </a:prstGeom>
        </p:spPr>
      </p:pic>
      <mc:AlternateContent xmlns:mc="http://schemas.openxmlformats.org/markup-compatibility/2006" xmlns:a14="http://schemas.microsoft.com/office/drawing/2010/main">
        <mc:Choice Requires="a14">
          <p:sp>
            <p:nvSpPr>
              <p:cNvPr id="11" name="ZoneTexte 10">
                <a:extLst>
                  <a:ext uri="{FF2B5EF4-FFF2-40B4-BE49-F238E27FC236}">
                    <a16:creationId xmlns:a16="http://schemas.microsoft.com/office/drawing/2014/main" id="{9AF0F5FB-0E82-0D0B-E5FE-8515E2A568E7}"/>
                  </a:ext>
                </a:extLst>
              </p:cNvPr>
              <p:cNvSpPr txBox="1"/>
              <p:nvPr/>
            </p:nvSpPr>
            <p:spPr>
              <a:xfrm>
                <a:off x="1023148" y="4721311"/>
                <a:ext cx="2893540" cy="923330"/>
              </a:xfrm>
              <a:prstGeom prst="rect">
                <a:avLst/>
              </a:prstGeom>
              <a:noFill/>
            </p:spPr>
            <p:txBody>
              <a:bodyPr wrap="square" rtlCol="0">
                <a:spAutoFit/>
              </a:bodyPr>
              <a:lstStyle/>
              <a:p>
                <a:r>
                  <a:rPr lang="fr-FR" i="1" dirty="0">
                    <a:solidFill>
                      <a:schemeClr val="tx1">
                        <a:lumMod val="50000"/>
                        <a:lumOff val="50000"/>
                      </a:schemeClr>
                    </a:solidFill>
                    <a:latin typeface="Calibri" panose="020F0502020204030204" pitchFamily="34" charset="0"/>
                    <a:cs typeface="Calibri" panose="020F0502020204030204" pitchFamily="34" charset="0"/>
                  </a:rPr>
                  <a:t>Difference in tunes for </a:t>
                </a:r>
                <a:r>
                  <a:rPr lang="fr-FR" i="1" dirty="0" err="1">
                    <a:solidFill>
                      <a:schemeClr val="tx1">
                        <a:lumMod val="50000"/>
                        <a:lumOff val="50000"/>
                      </a:schemeClr>
                    </a:solidFill>
                    <a:latin typeface="Calibri" panose="020F0502020204030204" pitchFamily="34" charset="0"/>
                    <a:cs typeface="Calibri" panose="020F0502020204030204" pitchFamily="34" charset="0"/>
                  </a:rPr>
                  <a:t>particles</a:t>
                </a:r>
                <a:r>
                  <a:rPr lang="fr-FR" i="1" dirty="0">
                    <a:solidFill>
                      <a:schemeClr val="tx1">
                        <a:lumMod val="50000"/>
                        <a:lumOff val="50000"/>
                      </a:schemeClr>
                    </a:solidFill>
                    <a:latin typeface="Calibri" panose="020F0502020204030204" pitchFamily="34" charset="0"/>
                    <a:cs typeface="Calibri" panose="020F0502020204030204" pitchFamily="34" charset="0"/>
                  </a:rPr>
                  <a:t> </a:t>
                </a:r>
                <a:r>
                  <a:rPr lang="fr-FR" i="1" dirty="0" err="1">
                    <a:solidFill>
                      <a:schemeClr val="tx1">
                        <a:lumMod val="50000"/>
                        <a:lumOff val="50000"/>
                      </a:schemeClr>
                    </a:solidFill>
                    <a:latin typeface="Calibri" panose="020F0502020204030204" pitchFamily="34" charset="0"/>
                    <a:cs typeface="Calibri" panose="020F0502020204030204" pitchFamily="34" charset="0"/>
                  </a:rPr>
                  <a:t>with</a:t>
                </a:r>
                <a:r>
                  <a:rPr lang="fr-FR" i="1" dirty="0">
                    <a:solidFill>
                      <a:schemeClr val="tx1">
                        <a:lumMod val="50000"/>
                        <a:lumOff val="50000"/>
                      </a:schemeClr>
                    </a:solidFill>
                    <a:latin typeface="Calibri" panose="020F0502020204030204" pitchFamily="34" charset="0"/>
                    <a:cs typeface="Calibri" panose="020F0502020204030204" pitchFamily="34" charset="0"/>
                  </a:rPr>
                  <a:t> </a:t>
                </a:r>
                <a14:m>
                  <m:oMath xmlns:m="http://schemas.openxmlformats.org/officeDocument/2006/math">
                    <m:r>
                      <a:rPr lang="nl-BE" i="1">
                        <a:solidFill>
                          <a:schemeClr val="tx1">
                            <a:lumMod val="50000"/>
                            <a:lumOff val="50000"/>
                          </a:schemeClr>
                        </a:solidFill>
                        <a:latin typeface="Cambria Math" panose="02040503050406030204" pitchFamily="18" charset="0"/>
                      </a:rPr>
                      <m:t>𝛿</m:t>
                    </m:r>
                    <m:r>
                      <a:rPr lang="nl-BE" i="1">
                        <a:solidFill>
                          <a:schemeClr val="tx1">
                            <a:lumMod val="50000"/>
                            <a:lumOff val="50000"/>
                          </a:schemeClr>
                        </a:solidFill>
                        <a:latin typeface="Cambria Math" panose="02040503050406030204" pitchFamily="18" charset="0"/>
                      </a:rPr>
                      <m:t>= ±</m:t>
                    </m:r>
                    <m:sSup>
                      <m:sSupPr>
                        <m:ctrlPr>
                          <a:rPr lang="nl-BE" i="1">
                            <a:solidFill>
                              <a:schemeClr val="tx1">
                                <a:lumMod val="50000"/>
                                <a:lumOff val="50000"/>
                              </a:schemeClr>
                            </a:solidFill>
                            <a:latin typeface="Cambria Math" panose="02040503050406030204" pitchFamily="18" charset="0"/>
                          </a:rPr>
                        </m:ctrlPr>
                      </m:sSupPr>
                      <m:e>
                        <m:r>
                          <a:rPr lang="nl-BE" i="1">
                            <a:solidFill>
                              <a:schemeClr val="tx1">
                                <a:lumMod val="50000"/>
                                <a:lumOff val="50000"/>
                              </a:schemeClr>
                            </a:solidFill>
                            <a:latin typeface="Cambria Math" panose="02040503050406030204" pitchFamily="18" charset="0"/>
                          </a:rPr>
                          <m:t>10</m:t>
                        </m:r>
                      </m:e>
                      <m:sup>
                        <m:r>
                          <a:rPr lang="nl-BE" i="1">
                            <a:solidFill>
                              <a:schemeClr val="tx1">
                                <a:lumMod val="50000"/>
                                <a:lumOff val="50000"/>
                              </a:schemeClr>
                            </a:solidFill>
                            <a:latin typeface="Cambria Math" panose="02040503050406030204" pitchFamily="18" charset="0"/>
                          </a:rPr>
                          <m:t>−3</m:t>
                        </m:r>
                      </m:sup>
                    </m:sSup>
                  </m:oMath>
                </a14:m>
                <a:endParaRPr lang="fr-FR" i="1" dirty="0">
                  <a:solidFill>
                    <a:schemeClr val="tx1">
                      <a:lumMod val="50000"/>
                      <a:lumOff val="50000"/>
                    </a:schemeClr>
                  </a:solidFill>
                  <a:latin typeface="Calibri" panose="020F0502020204030204" pitchFamily="34" charset="0"/>
                  <a:cs typeface="Calibri" panose="020F0502020204030204" pitchFamily="34" charset="0"/>
                </a:endParaRPr>
              </a:p>
              <a:p>
                <a:endParaRPr lang="fr-FR" dirty="0">
                  <a:latin typeface="Calibri" panose="020F0502020204030204" pitchFamily="34" charset="0"/>
                  <a:cs typeface="Calibri" panose="020F0502020204030204" pitchFamily="34" charset="0"/>
                </a:endParaRPr>
              </a:p>
            </p:txBody>
          </p:sp>
        </mc:Choice>
        <mc:Fallback xmlns="">
          <p:sp>
            <p:nvSpPr>
              <p:cNvPr id="11" name="ZoneTexte 10">
                <a:extLst>
                  <a:ext uri="{FF2B5EF4-FFF2-40B4-BE49-F238E27FC236}">
                    <a16:creationId xmlns:a16="http://schemas.microsoft.com/office/drawing/2014/main" id="{9AF0F5FB-0E82-0D0B-E5FE-8515E2A568E7}"/>
                  </a:ext>
                </a:extLst>
              </p:cNvPr>
              <p:cNvSpPr txBox="1">
                <a:spLocks noRot="1" noChangeAspect="1" noMove="1" noResize="1" noEditPoints="1" noAdjustHandles="1" noChangeArrowheads="1" noChangeShapeType="1" noTextEdit="1"/>
              </p:cNvSpPr>
              <p:nvPr/>
            </p:nvSpPr>
            <p:spPr>
              <a:xfrm>
                <a:off x="1023148" y="4721311"/>
                <a:ext cx="2893540" cy="923330"/>
              </a:xfrm>
              <a:prstGeom prst="rect">
                <a:avLst/>
              </a:prstGeom>
              <a:blipFill>
                <a:blip r:embed="rId6"/>
                <a:stretch>
                  <a:fillRect l="-1747" t="-2703"/>
                </a:stretch>
              </a:blipFill>
            </p:spPr>
            <p:txBody>
              <a:bodyPr/>
              <a:lstStyle/>
              <a:p>
                <a:r>
                  <a:rPr lang="fr-FR">
                    <a:noFill/>
                  </a:rPr>
                  <a:t> </a:t>
                </a:r>
              </a:p>
            </p:txBody>
          </p:sp>
        </mc:Fallback>
      </mc:AlternateContent>
    </p:spTree>
    <p:extLst>
      <p:ext uri="{BB962C8B-B14F-4D97-AF65-F5344CB8AC3E}">
        <p14:creationId xmlns:p14="http://schemas.microsoft.com/office/powerpoint/2010/main" val="1040834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3D780-1C7F-3850-7C09-CADF23F7447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CBB2E77-D480-57F8-DBDE-78BCFB450F30}"/>
              </a:ext>
            </a:extLst>
          </p:cNvPr>
          <p:cNvSpPr>
            <a:spLocks noGrp="1"/>
          </p:cNvSpPr>
          <p:nvPr>
            <p:ph type="title"/>
          </p:nvPr>
        </p:nvSpPr>
        <p:spPr>
          <a:xfrm>
            <a:off x="831850" y="1709738"/>
            <a:ext cx="9572539" cy="2852737"/>
          </a:xfrm>
        </p:spPr>
        <p:txBody>
          <a:bodyPr/>
          <a:lstStyle/>
          <a:p>
            <a:r>
              <a:rPr lang="fr-FR" dirty="0" err="1"/>
              <a:t>Sensitivity</a:t>
            </a:r>
            <a:r>
              <a:rPr lang="fr-FR" dirty="0"/>
              <a:t> </a:t>
            </a:r>
            <a:r>
              <a:rPr lang="fr-FR" dirty="0" err="1"/>
              <a:t>study</a:t>
            </a:r>
            <a:r>
              <a:rPr lang="fr-FR" dirty="0"/>
              <a:t> on L*</a:t>
            </a:r>
          </a:p>
        </p:txBody>
      </p:sp>
      <p:sp>
        <p:nvSpPr>
          <p:cNvPr id="3" name="Espace réservé du texte 2">
            <a:extLst>
              <a:ext uri="{FF2B5EF4-FFF2-40B4-BE49-F238E27FC236}">
                <a16:creationId xmlns:a16="http://schemas.microsoft.com/office/drawing/2014/main" id="{2096B22D-73F9-C59C-FEEE-0FDDB97BAF81}"/>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5420CC6F-7675-643C-BB53-E5D77AA6A919}"/>
              </a:ext>
            </a:extLst>
          </p:cNvPr>
          <p:cNvSpPr>
            <a:spLocks noGrp="1"/>
          </p:cNvSpPr>
          <p:nvPr>
            <p:ph type="sldNum" sz="quarter" idx="12"/>
          </p:nvPr>
        </p:nvSpPr>
        <p:spPr/>
        <p:txBody>
          <a:bodyPr/>
          <a:lstStyle/>
          <a:p>
            <a:r>
              <a:rPr lang="fr-FR" dirty="0"/>
              <a:t>11</a:t>
            </a:r>
          </a:p>
        </p:txBody>
      </p:sp>
      <p:grpSp>
        <p:nvGrpSpPr>
          <p:cNvPr id="10" name="Groupe 9">
            <a:extLst>
              <a:ext uri="{FF2B5EF4-FFF2-40B4-BE49-F238E27FC236}">
                <a16:creationId xmlns:a16="http://schemas.microsoft.com/office/drawing/2014/main" id="{F242182C-724F-E58A-4CBF-E3538832D58C}"/>
              </a:ext>
            </a:extLst>
          </p:cNvPr>
          <p:cNvGrpSpPr/>
          <p:nvPr/>
        </p:nvGrpSpPr>
        <p:grpSpPr>
          <a:xfrm>
            <a:off x="6224177" y="4815493"/>
            <a:ext cx="5205248" cy="1048125"/>
            <a:chOff x="7338109" y="1239698"/>
            <a:chExt cx="5507734" cy="1048125"/>
          </a:xfrm>
        </p:grpSpPr>
        <p:grpSp>
          <p:nvGrpSpPr>
            <p:cNvPr id="11" name="Groupe 10">
              <a:extLst>
                <a:ext uri="{FF2B5EF4-FFF2-40B4-BE49-F238E27FC236}">
                  <a16:creationId xmlns:a16="http://schemas.microsoft.com/office/drawing/2014/main" id="{CAD85ED5-D01B-286C-F060-FD80998BEFAE}"/>
                </a:ext>
              </a:extLst>
            </p:cNvPr>
            <p:cNvGrpSpPr/>
            <p:nvPr/>
          </p:nvGrpSpPr>
          <p:grpSpPr>
            <a:xfrm>
              <a:off x="7338109" y="1445177"/>
              <a:ext cx="5441771" cy="842646"/>
              <a:chOff x="7338109" y="1445177"/>
              <a:chExt cx="5441771" cy="842646"/>
            </a:xfrm>
          </p:grpSpPr>
          <p:sp>
            <p:nvSpPr>
              <p:cNvPr id="13" name="Rectangle : coins arrondis 12">
                <a:extLst>
                  <a:ext uri="{FF2B5EF4-FFF2-40B4-BE49-F238E27FC236}">
                    <a16:creationId xmlns:a16="http://schemas.microsoft.com/office/drawing/2014/main" id="{8B5C4A0B-7BB9-6DD0-8E2C-9F4250C53CD5}"/>
                  </a:ext>
                </a:extLst>
              </p:cNvPr>
              <p:cNvSpPr/>
              <p:nvPr/>
            </p:nvSpPr>
            <p:spPr>
              <a:xfrm>
                <a:off x="7338109" y="1445177"/>
                <a:ext cx="5441771" cy="806227"/>
              </a:xfrm>
              <a:prstGeom prst="roundRect">
                <a:avLst/>
              </a:prstGeom>
              <a:solidFill>
                <a:schemeClr val="accent1">
                  <a:lumMod val="20000"/>
                  <a:lumOff val="80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206BC5F7-C4B5-D80C-5DC3-1CFC99680A92}"/>
                  </a:ext>
                </a:extLst>
              </p:cNvPr>
              <p:cNvSpPr txBox="1"/>
              <p:nvPr/>
            </p:nvSpPr>
            <p:spPr>
              <a:xfrm>
                <a:off x="7475310" y="1456826"/>
                <a:ext cx="5165124" cy="830997"/>
              </a:xfrm>
              <a:prstGeom prst="rect">
                <a:avLst/>
              </a:prstGeom>
              <a:noFill/>
            </p:spPr>
            <p:txBody>
              <a:bodyPr wrap="square" rtlCol="0">
                <a:spAutoFit/>
              </a:bodyPr>
              <a:lstStyle/>
              <a:p>
                <a:r>
                  <a:rPr lang="fr-FR" sz="2400" dirty="0" err="1">
                    <a:latin typeface="Calibri" panose="020F0502020204030204" pitchFamily="34" charset="0"/>
                    <a:cs typeface="Calibri" panose="020F0502020204030204" pitchFamily="34" charset="0"/>
                  </a:rPr>
                  <a:t>Study</a:t>
                </a:r>
                <a:r>
                  <a:rPr lang="fr-FR" sz="2400" dirty="0">
                    <a:latin typeface="Calibri" panose="020F0502020204030204" pitchFamily="34" charset="0"/>
                    <a:cs typeface="Calibri" panose="020F0502020204030204" pitchFamily="34" charset="0"/>
                  </a:rPr>
                  <a:t> the impact of an </a:t>
                </a:r>
                <a:r>
                  <a:rPr lang="fr-FR" sz="2400" dirty="0" err="1">
                    <a:latin typeface="Calibri" panose="020F0502020204030204" pitchFamily="34" charset="0"/>
                    <a:cs typeface="Calibri" panose="020F0502020204030204" pitchFamily="34" charset="0"/>
                  </a:rPr>
                  <a:t>increased</a:t>
                </a:r>
                <a:r>
                  <a:rPr lang="fr-FR" sz="2400" dirty="0">
                    <a:latin typeface="Calibri" panose="020F0502020204030204" pitchFamily="34" charset="0"/>
                    <a:cs typeface="Calibri" panose="020F0502020204030204" pitchFamily="34" charset="0"/>
                  </a:rPr>
                  <a:t> L* on </a:t>
                </a:r>
                <a:r>
                  <a:rPr lang="fr-FR" sz="2400" dirty="0" err="1">
                    <a:latin typeface="Calibri" panose="020F0502020204030204" pitchFamily="34" charset="0"/>
                    <a:cs typeface="Calibri" panose="020F0502020204030204" pitchFamily="34" charset="0"/>
                  </a:rPr>
                  <a:t>optics</a:t>
                </a:r>
                <a:r>
                  <a:rPr lang="fr-FR" sz="2400" dirty="0">
                    <a:latin typeface="Calibri" panose="020F0502020204030204" pitchFamily="34" charset="0"/>
                    <a:cs typeface="Calibri" panose="020F0502020204030204" pitchFamily="34" charset="0"/>
                  </a:rPr>
                  <a:t> and </a:t>
                </a:r>
                <a:r>
                  <a:rPr lang="fr-FR" sz="2400" dirty="0" err="1">
                    <a:latin typeface="Calibri" panose="020F0502020204030204" pitchFamily="34" charset="0"/>
                    <a:cs typeface="Calibri" panose="020F0502020204030204" pitchFamily="34" charset="0"/>
                  </a:rPr>
                  <a:t>collider</a:t>
                </a:r>
                <a:r>
                  <a:rPr lang="fr-FR" sz="2400" dirty="0">
                    <a:latin typeface="Calibri" panose="020F0502020204030204" pitchFamily="34" charset="0"/>
                    <a:cs typeface="Calibri" panose="020F0502020204030204" pitchFamily="34" charset="0"/>
                  </a:rPr>
                  <a:t> performance</a:t>
                </a:r>
              </a:p>
            </p:txBody>
          </p:sp>
        </p:grpSp>
        <p:sp>
          <p:nvSpPr>
            <p:cNvPr id="12" name="Ellipse 11">
              <a:extLst>
                <a:ext uri="{FF2B5EF4-FFF2-40B4-BE49-F238E27FC236}">
                  <a16:creationId xmlns:a16="http://schemas.microsoft.com/office/drawing/2014/main" id="{ECDEC9DB-B906-850A-ED35-E9FF0D6A9B2B}"/>
                </a:ext>
              </a:extLst>
            </p:cNvPr>
            <p:cNvSpPr/>
            <p:nvPr/>
          </p:nvSpPr>
          <p:spPr>
            <a:xfrm>
              <a:off x="12435026" y="1239698"/>
              <a:ext cx="410817" cy="410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p>
          </p:txBody>
        </p:sp>
      </p:grpSp>
    </p:spTree>
    <p:extLst>
      <p:ext uri="{BB962C8B-B14F-4D97-AF65-F5344CB8AC3E}">
        <p14:creationId xmlns:p14="http://schemas.microsoft.com/office/powerpoint/2010/main" val="3711407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descr="Une image contenant texte, diagramme, ligne, Tracé&#10;&#10;Le contenu généré par l’IA peut être incorrect.">
            <a:extLst>
              <a:ext uri="{FF2B5EF4-FFF2-40B4-BE49-F238E27FC236}">
                <a16:creationId xmlns:a16="http://schemas.microsoft.com/office/drawing/2014/main" id="{8FF0CE9F-6E38-7F92-0C15-67CA1DB2BD1F}"/>
              </a:ext>
            </a:extLst>
          </p:cNvPr>
          <p:cNvPicPr>
            <a:picLocks noChangeAspect="1"/>
          </p:cNvPicPr>
          <p:nvPr/>
        </p:nvPicPr>
        <p:blipFill>
          <a:blip r:embed="rId3"/>
          <a:stretch>
            <a:fillRect/>
          </a:stretch>
        </p:blipFill>
        <p:spPr>
          <a:xfrm>
            <a:off x="8371840" y="3158840"/>
            <a:ext cx="3810000" cy="3810000"/>
          </a:xfrm>
          <a:prstGeom prst="rect">
            <a:avLst/>
          </a:prstGeom>
        </p:spPr>
      </p:pic>
      <p:pic>
        <p:nvPicPr>
          <p:cNvPr id="13" name="Image 12" descr="Une image contenant diagramme, ligne, origami&#10;&#10;Le contenu généré par l’IA peut être incorrect.">
            <a:extLst>
              <a:ext uri="{FF2B5EF4-FFF2-40B4-BE49-F238E27FC236}">
                <a16:creationId xmlns:a16="http://schemas.microsoft.com/office/drawing/2014/main" id="{BBE35645-75DC-91C9-3EA3-B81C1930CD18}"/>
              </a:ext>
            </a:extLst>
          </p:cNvPr>
          <p:cNvPicPr>
            <a:picLocks noChangeAspect="1"/>
          </p:cNvPicPr>
          <p:nvPr/>
        </p:nvPicPr>
        <p:blipFill>
          <a:blip r:embed="rId4"/>
          <a:stretch>
            <a:fillRect/>
          </a:stretch>
        </p:blipFill>
        <p:spPr>
          <a:xfrm>
            <a:off x="8357984" y="-315534"/>
            <a:ext cx="3810000" cy="3810000"/>
          </a:xfrm>
          <a:prstGeom prst="rect">
            <a:avLst/>
          </a:prstGeom>
        </p:spPr>
      </p:pic>
      <p:sp>
        <p:nvSpPr>
          <p:cNvPr id="6" name="Titre 5">
            <a:extLst>
              <a:ext uri="{FF2B5EF4-FFF2-40B4-BE49-F238E27FC236}">
                <a16:creationId xmlns:a16="http://schemas.microsoft.com/office/drawing/2014/main" id="{7EB73D92-A7BA-7020-80C1-F1F89AE3A2EC}"/>
              </a:ext>
            </a:extLst>
          </p:cNvPr>
          <p:cNvSpPr>
            <a:spLocks noGrp="1"/>
          </p:cNvSpPr>
          <p:nvPr>
            <p:ph type="title"/>
          </p:nvPr>
        </p:nvSpPr>
        <p:spPr/>
        <p:txBody>
          <a:bodyPr/>
          <a:lstStyle/>
          <a:p>
            <a:r>
              <a:rPr lang="fr-FR" dirty="0" err="1"/>
              <a:t>Sensitivity</a:t>
            </a:r>
            <a:r>
              <a:rPr lang="fr-FR" dirty="0"/>
              <a:t> </a:t>
            </a:r>
            <a:r>
              <a:rPr lang="fr-FR" dirty="0" err="1"/>
              <a:t>study</a:t>
            </a:r>
            <a:r>
              <a:rPr lang="fr-FR" dirty="0"/>
              <a:t> – L*</a:t>
            </a:r>
          </a:p>
        </p:txBody>
      </p:sp>
      <mc:AlternateContent xmlns:mc="http://schemas.openxmlformats.org/markup-compatibility/2006" xmlns:a14="http://schemas.microsoft.com/office/drawing/2010/main">
        <mc:Choice Requires="a14">
          <p:sp>
            <p:nvSpPr>
              <p:cNvPr id="7" name="Espace réservé du contenu 6">
                <a:extLst>
                  <a:ext uri="{FF2B5EF4-FFF2-40B4-BE49-F238E27FC236}">
                    <a16:creationId xmlns:a16="http://schemas.microsoft.com/office/drawing/2014/main" id="{3797A169-472F-1533-D4B6-31C821F901AA}"/>
                  </a:ext>
                </a:extLst>
              </p:cNvPr>
              <p:cNvSpPr>
                <a:spLocks noGrp="1"/>
              </p:cNvSpPr>
              <p:nvPr>
                <p:ph idx="1"/>
              </p:nvPr>
            </p:nvSpPr>
            <p:spPr>
              <a:xfrm>
                <a:off x="1486503" y="2809730"/>
                <a:ext cx="5406082" cy="3683145"/>
              </a:xfrm>
            </p:spPr>
            <p:txBody>
              <a:bodyPr>
                <a:normAutofit fontScale="92500" lnSpcReduction="10000"/>
              </a:bodyPr>
              <a:lstStyle/>
              <a:p>
                <a:pPr>
                  <a:lnSpc>
                    <a:spcPct val="100000"/>
                  </a:lnSpc>
                </a:pPr>
                <a:r>
                  <a:rPr lang="fr-FR" sz="2400" dirty="0"/>
                  <a:t>Minimum </a:t>
                </a:r>
                <a:r>
                  <a:rPr lang="fr-FR" sz="2400" b="1" dirty="0" err="1">
                    <a:solidFill>
                      <a:srgbClr val="002060"/>
                    </a:solidFill>
                  </a:rPr>
                  <a:t>space</a:t>
                </a:r>
                <a:r>
                  <a:rPr lang="fr-FR" sz="2400" b="1" dirty="0">
                    <a:solidFill>
                      <a:srgbClr val="002060"/>
                    </a:solidFill>
                  </a:rPr>
                  <a:t> </a:t>
                </a:r>
                <a:r>
                  <a:rPr lang="fr-FR" sz="2400" b="1" dirty="0" err="1">
                    <a:solidFill>
                      <a:srgbClr val="002060"/>
                    </a:solidFill>
                  </a:rPr>
                  <a:t>between</a:t>
                </a:r>
                <a:r>
                  <a:rPr lang="fr-FR" sz="2400" b="1" dirty="0">
                    <a:solidFill>
                      <a:srgbClr val="002060"/>
                    </a:solidFill>
                  </a:rPr>
                  <a:t> the </a:t>
                </a:r>
                <a:r>
                  <a:rPr lang="fr-BE" sz="2400" b="1" dirty="0" err="1">
                    <a:solidFill>
                      <a:srgbClr val="002060"/>
                    </a:solidFill>
                  </a:rPr>
                  <a:t>nozzle</a:t>
                </a:r>
                <a:r>
                  <a:rPr lang="fr-BE" sz="2400" b="1" dirty="0">
                    <a:solidFill>
                      <a:srgbClr val="002060"/>
                    </a:solidFill>
                  </a:rPr>
                  <a:t> and the first final </a:t>
                </a:r>
                <a:r>
                  <a:rPr lang="fr-BE" sz="2400" b="1" dirty="0" err="1">
                    <a:solidFill>
                      <a:srgbClr val="002060"/>
                    </a:solidFill>
                  </a:rPr>
                  <a:t>focusing</a:t>
                </a:r>
                <a:r>
                  <a:rPr lang="fr-BE" sz="2400" b="1" dirty="0">
                    <a:solidFill>
                      <a:srgbClr val="002060"/>
                    </a:solidFill>
                  </a:rPr>
                  <a:t> </a:t>
                </a:r>
                <a:r>
                  <a:rPr lang="fr-BE" sz="2400" b="1" dirty="0" err="1">
                    <a:solidFill>
                      <a:srgbClr val="002060"/>
                    </a:solidFill>
                  </a:rPr>
                  <a:t>quadrupole</a:t>
                </a:r>
                <a:r>
                  <a:rPr lang="fr-BE" sz="2400" dirty="0"/>
                  <a:t>: ~1-2m (to </a:t>
                </a:r>
                <a:r>
                  <a:rPr lang="fr-BE" sz="2400" dirty="0" err="1"/>
                  <a:t>be</a:t>
                </a:r>
                <a:r>
                  <a:rPr lang="fr-BE" sz="2400" dirty="0"/>
                  <a:t> </a:t>
                </a:r>
                <a:r>
                  <a:rPr lang="fr-BE" sz="2400" dirty="0" err="1"/>
                  <a:t>confirmed</a:t>
                </a:r>
                <a:r>
                  <a:rPr lang="fr-BE" sz="2400" dirty="0"/>
                  <a:t>) </a:t>
                </a:r>
                <a:r>
                  <a:rPr lang="fr-BE" sz="2400" dirty="0">
                    <a:sym typeface="Wingdings" pitchFamily="2" charset="2"/>
                  </a:rPr>
                  <a:t>: L* = 6m + (1-2)m </a:t>
                </a:r>
              </a:p>
              <a:p>
                <a:pPr>
                  <a:lnSpc>
                    <a:spcPct val="100000"/>
                  </a:lnSpc>
                  <a:buFont typeface="Wingdings" pitchFamily="2" charset="2"/>
                  <a:buChar char="à"/>
                </a:pPr>
                <a:r>
                  <a:rPr lang="fr-BE" sz="2400" b="1" dirty="0">
                    <a:solidFill>
                      <a:srgbClr val="002060"/>
                    </a:solidFill>
                    <a:sym typeface="Wingdings" pitchFamily="2" charset="2"/>
                  </a:rPr>
                  <a:t>Scan of L* </a:t>
                </a:r>
                <a:r>
                  <a:rPr lang="fr-BE" sz="2400" b="1" dirty="0" err="1">
                    <a:solidFill>
                      <a:srgbClr val="002060"/>
                    </a:solidFill>
                    <a:sym typeface="Wingdings" pitchFamily="2" charset="2"/>
                  </a:rPr>
                  <a:t>from</a:t>
                </a:r>
                <a:r>
                  <a:rPr lang="fr-BE" sz="2400" b="1" dirty="0">
                    <a:solidFill>
                      <a:srgbClr val="002060"/>
                    </a:solidFill>
                    <a:sym typeface="Wingdings" pitchFamily="2" charset="2"/>
                  </a:rPr>
                  <a:t> 6m to 9m</a:t>
                </a:r>
              </a:p>
              <a:p>
                <a:pPr>
                  <a:lnSpc>
                    <a:spcPct val="100000"/>
                  </a:lnSpc>
                  <a:buFont typeface="Wingdings" pitchFamily="2" charset="2"/>
                  <a:buChar char="à"/>
                </a:pPr>
                <a:endParaRPr lang="fr-FR" sz="400" b="1" dirty="0">
                  <a:solidFill>
                    <a:srgbClr val="002060"/>
                  </a:solidFill>
                </a:endParaRPr>
              </a:p>
              <a:p>
                <a:pPr>
                  <a:lnSpc>
                    <a:spcPct val="100000"/>
                  </a:lnSpc>
                </a:pPr>
                <a:r>
                  <a:rPr lang="fr-FR" sz="2400" dirty="0"/>
                  <a:t>The IR </a:t>
                </a:r>
                <a:r>
                  <a:rPr lang="fr-FR" sz="2400" dirty="0" err="1"/>
                  <a:t>lattice</a:t>
                </a:r>
                <a:r>
                  <a:rPr lang="fr-FR" sz="2400" dirty="0"/>
                  <a:t> has been </a:t>
                </a:r>
                <a:r>
                  <a:rPr lang="fr-FR" sz="2400" dirty="0" err="1"/>
                  <a:t>adapted</a:t>
                </a:r>
                <a:r>
                  <a:rPr lang="fr-FR" sz="2400" dirty="0"/>
                  <a:t> for </a:t>
                </a:r>
                <a:r>
                  <a:rPr lang="fr-FR" sz="2400" dirty="0" err="1"/>
                  <a:t>each</a:t>
                </a:r>
                <a:r>
                  <a:rPr lang="fr-FR" sz="2400" dirty="0"/>
                  <a:t> value of L* </a:t>
                </a:r>
                <a:r>
                  <a:rPr lang="fr-FR" sz="2400" dirty="0" err="1"/>
                  <a:t>using</a:t>
                </a:r>
                <a:r>
                  <a:rPr lang="fr-FR" sz="2400" dirty="0"/>
                  <a:t> the </a:t>
                </a:r>
                <a:r>
                  <a:rPr lang="fr-FR" sz="2400" b="1" dirty="0" err="1">
                    <a:solidFill>
                      <a:srgbClr val="002060"/>
                    </a:solidFill>
                  </a:rPr>
                  <a:t>same</a:t>
                </a:r>
                <a:r>
                  <a:rPr lang="fr-FR" sz="2400" b="1" dirty="0">
                    <a:solidFill>
                      <a:srgbClr val="002060"/>
                    </a:solidFill>
                  </a:rPr>
                  <a:t> </a:t>
                </a:r>
                <a:r>
                  <a:rPr lang="fr-FR" sz="2400" b="1" dirty="0" err="1">
                    <a:solidFill>
                      <a:srgbClr val="002060"/>
                    </a:solidFill>
                  </a:rPr>
                  <a:t>procedure</a:t>
                </a:r>
                <a:r>
                  <a:rPr lang="fr-FR" sz="2400" b="1" dirty="0">
                    <a:solidFill>
                      <a:srgbClr val="002060"/>
                    </a:solidFill>
                  </a:rPr>
                  <a:t> </a:t>
                </a:r>
                <a:r>
                  <a:rPr lang="fr-FR" sz="2400" dirty="0"/>
                  <a:t>and matching/</a:t>
                </a:r>
                <a:r>
                  <a:rPr lang="fr-FR" sz="2400" dirty="0" err="1"/>
                  <a:t>optimization</a:t>
                </a:r>
                <a:r>
                  <a:rPr lang="fr-FR" sz="2400" dirty="0"/>
                  <a:t> </a:t>
                </a:r>
                <a:r>
                  <a:rPr lang="fr-FR" sz="2400" dirty="0" err="1"/>
                  <a:t>methods</a:t>
                </a:r>
                <a:r>
                  <a:rPr lang="fr-FR" sz="2400" dirty="0"/>
                  <a:t> as </a:t>
                </a:r>
                <a:r>
                  <a:rPr lang="fr-FR" sz="2400" dirty="0" err="1"/>
                  <a:t>before</a:t>
                </a:r>
                <a:r>
                  <a:rPr lang="fr-FR" sz="2400" dirty="0"/>
                  <a:t> </a:t>
                </a:r>
                <a:r>
                  <a:rPr lang="fr-FR" sz="2400" i="1" dirty="0">
                    <a:solidFill>
                      <a:schemeClr val="tx1">
                        <a:lumMod val="65000"/>
                        <a:lumOff val="35000"/>
                      </a:schemeClr>
                    </a:solidFill>
                  </a:rPr>
                  <a:t>(</a:t>
                </a:r>
                <a:r>
                  <a:rPr lang="fr-FR" sz="2400" i="1" dirty="0" err="1">
                    <a:solidFill>
                      <a:schemeClr val="tx1">
                        <a:lumMod val="65000"/>
                        <a:lumOff val="35000"/>
                      </a:schemeClr>
                    </a:solidFill>
                  </a:rPr>
                  <a:t>maximize</a:t>
                </a:r>
                <a:r>
                  <a:rPr lang="fr-FR" sz="2400" i="1" dirty="0">
                    <a:solidFill>
                      <a:schemeClr val="tx1">
                        <a:lumMod val="65000"/>
                        <a:lumOff val="35000"/>
                      </a:schemeClr>
                    </a:solidFill>
                  </a:rPr>
                  <a:t> triplet quads </a:t>
                </a:r>
                <a:r>
                  <a:rPr lang="fr-FR" sz="2400" i="1" dirty="0" err="1">
                    <a:solidFill>
                      <a:schemeClr val="tx1">
                        <a:lumMod val="65000"/>
                        <a:lumOff val="35000"/>
                      </a:schemeClr>
                    </a:solidFill>
                  </a:rPr>
                  <a:t>field</a:t>
                </a:r>
                <a:r>
                  <a:rPr lang="fr-FR" sz="2400" i="1" dirty="0">
                    <a:solidFill>
                      <a:schemeClr val="tx1">
                        <a:lumMod val="65000"/>
                        <a:lumOff val="35000"/>
                      </a:schemeClr>
                    </a:solidFill>
                  </a:rPr>
                  <a:t>, </a:t>
                </a:r>
                <a:r>
                  <a:rPr lang="fr-FR" sz="2400" i="1" dirty="0" err="1">
                    <a:solidFill>
                      <a:schemeClr val="tx1">
                        <a:lumMod val="65000"/>
                        <a:lumOff val="35000"/>
                      </a:schemeClr>
                    </a:solidFill>
                  </a:rPr>
                  <a:t>maintain</a:t>
                </a:r>
                <a:r>
                  <a:rPr lang="fr-FR" sz="2400" i="1" dirty="0">
                    <a:solidFill>
                      <a:schemeClr val="tx1">
                        <a:lumMod val="65000"/>
                        <a:lumOff val="35000"/>
                      </a:schemeClr>
                    </a:solidFill>
                  </a:rPr>
                  <a:t> </a:t>
                </a:r>
                <a:r>
                  <a:rPr lang="fr-FR" sz="2400" i="1" dirty="0" err="1">
                    <a:solidFill>
                      <a:schemeClr val="tx1">
                        <a:lumMod val="65000"/>
                        <a:lumOff val="35000"/>
                      </a:schemeClr>
                    </a:solidFill>
                  </a:rPr>
                  <a:t>nearly</a:t>
                </a:r>
                <a:r>
                  <a:rPr lang="fr-FR" sz="2400" i="1" dirty="0">
                    <a:solidFill>
                      <a:schemeClr val="tx1">
                        <a:lumMod val="65000"/>
                        <a:lumOff val="35000"/>
                      </a:schemeClr>
                    </a:solidFill>
                  </a:rPr>
                  <a:t> the </a:t>
                </a:r>
                <a:r>
                  <a:rPr lang="fr-FR" sz="2400" i="1" dirty="0" err="1">
                    <a:solidFill>
                      <a:schemeClr val="tx1">
                        <a:lumMod val="65000"/>
                        <a:lumOff val="35000"/>
                      </a:schemeClr>
                    </a:solidFill>
                  </a:rPr>
                  <a:t>same</a:t>
                </a:r>
                <a:r>
                  <a:rPr lang="fr-FR" sz="2400" i="1" dirty="0">
                    <a:solidFill>
                      <a:schemeClr val="tx1">
                        <a:lumMod val="65000"/>
                        <a:lumOff val="35000"/>
                      </a:schemeClr>
                    </a:solidFill>
                  </a:rPr>
                  <a:t> </a:t>
                </a:r>
                <a14:m>
                  <m:oMath xmlns:m="http://schemas.openxmlformats.org/officeDocument/2006/math">
                    <m:r>
                      <a:rPr lang="nl-BE" sz="2400" i="1">
                        <a:solidFill>
                          <a:schemeClr val="tx1">
                            <a:lumMod val="65000"/>
                            <a:lumOff val="35000"/>
                          </a:schemeClr>
                        </a:solidFill>
                        <a:latin typeface="Cambria Math" panose="02040503050406030204" pitchFamily="18" charset="0"/>
                      </a:rPr>
                      <m:t>𝛽</m:t>
                    </m:r>
                    <m:r>
                      <a:rPr lang="nl-BE" sz="2400" i="1">
                        <a:solidFill>
                          <a:schemeClr val="tx1">
                            <a:lumMod val="65000"/>
                            <a:lumOff val="35000"/>
                          </a:schemeClr>
                        </a:solidFill>
                        <a:latin typeface="Cambria Math" panose="02040503050406030204" pitchFamily="18" charset="0"/>
                      </a:rPr>
                      <m:t> </m:t>
                    </m:r>
                  </m:oMath>
                </a14:m>
                <a:r>
                  <a:rPr lang="fr-FR" sz="2400" i="1" dirty="0">
                    <a:solidFill>
                      <a:schemeClr val="tx1">
                        <a:lumMod val="65000"/>
                        <a:lumOff val="35000"/>
                      </a:schemeClr>
                    </a:solidFill>
                  </a:rPr>
                  <a:t>ratio and </a:t>
                </a:r>
                <a14:m>
                  <m:oMath xmlns:m="http://schemas.openxmlformats.org/officeDocument/2006/math">
                    <m:r>
                      <a:rPr lang="nl-BE" sz="2400" b="0" i="1" smtClean="0">
                        <a:solidFill>
                          <a:schemeClr val="tx1">
                            <a:lumMod val="65000"/>
                            <a:lumOff val="35000"/>
                          </a:schemeClr>
                        </a:solidFill>
                        <a:latin typeface="Cambria Math" panose="02040503050406030204" pitchFamily="18" charset="0"/>
                      </a:rPr>
                      <m:t>𝛽</m:t>
                    </m:r>
                  </m:oMath>
                </a14:m>
                <a:r>
                  <a:rPr lang="fr-FR" sz="2400" i="1" dirty="0">
                    <a:solidFill>
                      <a:schemeClr val="tx1">
                        <a:lumMod val="65000"/>
                        <a:lumOff val="35000"/>
                      </a:schemeClr>
                    </a:solidFill>
                  </a:rPr>
                  <a:t>-</a:t>
                </a:r>
                <a:r>
                  <a:rPr lang="fr-FR" sz="2400" i="1" dirty="0" err="1">
                    <a:solidFill>
                      <a:schemeClr val="tx1">
                        <a:lumMod val="65000"/>
                        <a:lumOff val="35000"/>
                      </a:schemeClr>
                    </a:solidFill>
                  </a:rPr>
                  <a:t>function</a:t>
                </a:r>
                <a:r>
                  <a:rPr lang="fr-FR" sz="2400" i="1" dirty="0">
                    <a:solidFill>
                      <a:schemeClr val="tx1">
                        <a:lumMod val="65000"/>
                        <a:lumOff val="35000"/>
                      </a:schemeClr>
                    </a:solidFill>
                  </a:rPr>
                  <a:t> </a:t>
                </a:r>
                <a:r>
                  <a:rPr lang="fr-FR" sz="2400" i="1" dirty="0" err="1">
                    <a:solidFill>
                      <a:schemeClr val="tx1">
                        <a:lumMod val="65000"/>
                        <a:lumOff val="35000"/>
                      </a:schemeClr>
                    </a:solidFill>
                  </a:rPr>
                  <a:t>shape</a:t>
                </a:r>
                <a:r>
                  <a:rPr lang="fr-FR" sz="2400" i="1" dirty="0">
                    <a:solidFill>
                      <a:schemeClr val="tx1">
                        <a:lumMod val="65000"/>
                        <a:lumOff val="35000"/>
                      </a:schemeClr>
                    </a:solidFill>
                  </a:rPr>
                  <a:t>, </a:t>
                </a:r>
                <a:r>
                  <a:rPr lang="fr-FR" sz="2400" i="1" dirty="0" err="1">
                    <a:solidFill>
                      <a:schemeClr val="tx1">
                        <a:lumMod val="65000"/>
                        <a:lumOff val="35000"/>
                      </a:schemeClr>
                    </a:solidFill>
                  </a:rPr>
                  <a:t>same</a:t>
                </a:r>
                <a:r>
                  <a:rPr lang="fr-FR" sz="2400" i="1" dirty="0">
                    <a:solidFill>
                      <a:schemeClr val="tx1">
                        <a:lumMod val="65000"/>
                        <a:lumOff val="35000"/>
                      </a:schemeClr>
                    </a:solidFill>
                  </a:rPr>
                  <a:t> tune </a:t>
                </a:r>
                <a:r>
                  <a:rPr lang="fr-FR" sz="2400" i="1" dirty="0" err="1">
                    <a:solidFill>
                      <a:schemeClr val="tx1">
                        <a:lumMod val="65000"/>
                        <a:lumOff val="35000"/>
                      </a:schemeClr>
                    </a:solidFill>
                  </a:rPr>
                  <a:t>dependance</a:t>
                </a:r>
                <a:r>
                  <a:rPr lang="fr-FR" sz="2400" i="1" dirty="0">
                    <a:solidFill>
                      <a:schemeClr val="tx1">
                        <a:lumMod val="65000"/>
                        <a:lumOff val="35000"/>
                      </a:schemeClr>
                    </a:solidFill>
                  </a:rPr>
                  <a:t> on </a:t>
                </a:r>
                <a:r>
                  <a:rPr lang="fr-FR" sz="2400" i="1" dirty="0" err="1">
                    <a:solidFill>
                      <a:schemeClr val="tx1">
                        <a:lumMod val="65000"/>
                        <a:lumOff val="35000"/>
                      </a:schemeClr>
                    </a:solidFill>
                  </a:rPr>
                  <a:t>energy</a:t>
                </a:r>
                <a:r>
                  <a:rPr lang="fr-FR" sz="2400" i="1" dirty="0">
                    <a:solidFill>
                      <a:schemeClr val="tx1">
                        <a:lumMod val="65000"/>
                        <a:lumOff val="35000"/>
                      </a:schemeClr>
                    </a:solidFill>
                  </a:rPr>
                  <a:t>)</a:t>
                </a:r>
              </a:p>
              <a:p>
                <a:pPr>
                  <a:lnSpc>
                    <a:spcPct val="100000"/>
                  </a:lnSpc>
                </a:pPr>
                <a:endParaRPr lang="fr-FR" sz="2400" dirty="0"/>
              </a:p>
            </p:txBody>
          </p:sp>
        </mc:Choice>
        <mc:Fallback xmlns="">
          <p:sp>
            <p:nvSpPr>
              <p:cNvPr id="7" name="Espace réservé du contenu 6">
                <a:extLst>
                  <a:ext uri="{FF2B5EF4-FFF2-40B4-BE49-F238E27FC236}">
                    <a16:creationId xmlns:a16="http://schemas.microsoft.com/office/drawing/2014/main" id="{3797A169-472F-1533-D4B6-31C821F901AA}"/>
                  </a:ext>
                </a:extLst>
              </p:cNvPr>
              <p:cNvSpPr>
                <a:spLocks noGrp="1" noRot="1" noChangeAspect="1" noMove="1" noResize="1" noEditPoints="1" noAdjustHandles="1" noChangeArrowheads="1" noChangeShapeType="1" noTextEdit="1"/>
              </p:cNvSpPr>
              <p:nvPr>
                <p:ph idx="1"/>
              </p:nvPr>
            </p:nvSpPr>
            <p:spPr>
              <a:xfrm>
                <a:off x="1486503" y="2809730"/>
                <a:ext cx="5406082" cy="3683145"/>
              </a:xfrm>
              <a:blipFill>
                <a:blip r:embed="rId5"/>
                <a:stretch>
                  <a:fillRect l="-1408" t="-2062"/>
                </a:stretch>
              </a:blipFill>
            </p:spPr>
            <p:txBody>
              <a:bodyPr/>
              <a:lstStyle/>
              <a:p>
                <a:r>
                  <a:rPr lang="fr-FR">
                    <a:noFill/>
                  </a:rPr>
                  <a:t> </a:t>
                </a:r>
              </a:p>
            </p:txBody>
          </p:sp>
        </mc:Fallback>
      </mc:AlternateContent>
      <p:sp>
        <p:nvSpPr>
          <p:cNvPr id="4" name="Espace réservé du numéro de diapositive 3">
            <a:extLst>
              <a:ext uri="{FF2B5EF4-FFF2-40B4-BE49-F238E27FC236}">
                <a16:creationId xmlns:a16="http://schemas.microsoft.com/office/drawing/2014/main" id="{24F5F864-8804-4651-9D8F-EDB1450B568A}"/>
              </a:ext>
            </a:extLst>
          </p:cNvPr>
          <p:cNvSpPr>
            <a:spLocks noGrp="1"/>
          </p:cNvSpPr>
          <p:nvPr>
            <p:ph type="sldNum" sz="quarter" idx="12"/>
          </p:nvPr>
        </p:nvSpPr>
        <p:spPr/>
        <p:txBody>
          <a:bodyPr/>
          <a:lstStyle/>
          <a:p>
            <a:fld id="{358D3E7E-B15D-C148-B743-D19E87EE3050}" type="slidenum">
              <a:rPr lang="fr-FR" smtClean="0"/>
              <a:t>12</a:t>
            </a:fld>
            <a:endParaRPr lang="fr-FR"/>
          </a:p>
        </p:txBody>
      </p:sp>
      <p:pic>
        <p:nvPicPr>
          <p:cNvPr id="10" name="Image 9" descr="Une image contenant texte, Police, ligne, capture d’écran&#10;&#10;Le contenu généré par l’IA peut être incorrect.">
            <a:extLst>
              <a:ext uri="{FF2B5EF4-FFF2-40B4-BE49-F238E27FC236}">
                <a16:creationId xmlns:a16="http://schemas.microsoft.com/office/drawing/2014/main" id="{9DD1F690-3B1B-F8CF-5F27-252E674D4469}"/>
              </a:ext>
            </a:extLst>
          </p:cNvPr>
          <p:cNvPicPr>
            <a:picLocks noChangeAspect="1"/>
          </p:cNvPicPr>
          <p:nvPr/>
        </p:nvPicPr>
        <p:blipFill>
          <a:blip r:embed="rId6"/>
          <a:stretch>
            <a:fillRect/>
          </a:stretch>
        </p:blipFill>
        <p:spPr>
          <a:xfrm>
            <a:off x="1486503" y="1343818"/>
            <a:ext cx="5230203" cy="1062072"/>
          </a:xfrm>
          <a:prstGeom prst="rect">
            <a:avLst/>
          </a:prstGeom>
        </p:spPr>
      </p:pic>
    </p:spTree>
    <p:extLst>
      <p:ext uri="{BB962C8B-B14F-4D97-AF65-F5344CB8AC3E}">
        <p14:creationId xmlns:p14="http://schemas.microsoft.com/office/powerpoint/2010/main" val="2891135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8ACFFB34-D71D-B9BE-65B3-E93E96AF67D1}"/>
              </a:ext>
            </a:extLst>
          </p:cNvPr>
          <p:cNvPicPr>
            <a:picLocks noChangeAspect="1"/>
          </p:cNvPicPr>
          <p:nvPr/>
        </p:nvPicPr>
        <p:blipFill>
          <a:blip r:embed="rId3"/>
          <a:stretch>
            <a:fillRect/>
          </a:stretch>
        </p:blipFill>
        <p:spPr>
          <a:xfrm>
            <a:off x="9716514" y="6809"/>
            <a:ext cx="2475486" cy="2057214"/>
          </a:xfrm>
          <a:prstGeom prst="rect">
            <a:avLst/>
          </a:prstGeom>
        </p:spPr>
      </p:pic>
      <p:pic>
        <p:nvPicPr>
          <p:cNvPr id="13" name="Image 12" descr="Une image contenant ligne, Tracé, diagramme, Parallèle&#10;&#10;Le contenu généré par l’IA peut être incorrect.">
            <a:extLst>
              <a:ext uri="{FF2B5EF4-FFF2-40B4-BE49-F238E27FC236}">
                <a16:creationId xmlns:a16="http://schemas.microsoft.com/office/drawing/2014/main" id="{3607A426-6DB6-F6AF-42A2-D65E82683665}"/>
              </a:ext>
            </a:extLst>
          </p:cNvPr>
          <p:cNvPicPr>
            <a:picLocks noChangeAspect="1"/>
          </p:cNvPicPr>
          <p:nvPr/>
        </p:nvPicPr>
        <p:blipFill>
          <a:blip r:embed="rId4"/>
          <a:stretch>
            <a:fillRect/>
          </a:stretch>
        </p:blipFill>
        <p:spPr>
          <a:xfrm>
            <a:off x="8181862" y="3202046"/>
            <a:ext cx="4010138" cy="3644888"/>
          </a:xfrm>
          <a:prstGeom prst="rect">
            <a:avLst/>
          </a:prstGeom>
        </p:spPr>
      </p:pic>
      <p:sp>
        <p:nvSpPr>
          <p:cNvPr id="2" name="Titre 1">
            <a:extLst>
              <a:ext uri="{FF2B5EF4-FFF2-40B4-BE49-F238E27FC236}">
                <a16:creationId xmlns:a16="http://schemas.microsoft.com/office/drawing/2014/main" id="{0B62EC14-EE0C-6163-BA6D-754E1CF9CAF3}"/>
              </a:ext>
            </a:extLst>
          </p:cNvPr>
          <p:cNvSpPr>
            <a:spLocks noGrp="1"/>
          </p:cNvSpPr>
          <p:nvPr>
            <p:ph type="title"/>
          </p:nvPr>
        </p:nvSpPr>
        <p:spPr/>
        <p:txBody>
          <a:bodyPr/>
          <a:lstStyle/>
          <a:p>
            <a:r>
              <a:rPr lang="fr-FR" dirty="0" err="1"/>
              <a:t>Sensitivity</a:t>
            </a:r>
            <a:r>
              <a:rPr lang="fr-FR" dirty="0"/>
              <a:t> </a:t>
            </a:r>
            <a:r>
              <a:rPr lang="fr-FR" dirty="0" err="1"/>
              <a:t>study</a:t>
            </a:r>
            <a:r>
              <a:rPr lang="fr-FR" dirty="0"/>
              <a:t> on L* - </a:t>
            </a:r>
            <a:r>
              <a:rPr lang="fr-FR" dirty="0" err="1"/>
              <a:t>Results</a:t>
            </a:r>
            <a:endParaRPr lang="fr-FR" dirty="0"/>
          </a:p>
        </p:txBody>
      </p:sp>
      <mc:AlternateContent xmlns:mc="http://schemas.openxmlformats.org/markup-compatibility/2006" xmlns:a14="http://schemas.microsoft.com/office/drawing/2010/main">
        <mc:Choice Requires="a14">
          <p:sp>
            <p:nvSpPr>
              <p:cNvPr id="3" name="Espace réservé du contenu 2">
                <a:extLst>
                  <a:ext uri="{FF2B5EF4-FFF2-40B4-BE49-F238E27FC236}">
                    <a16:creationId xmlns:a16="http://schemas.microsoft.com/office/drawing/2014/main" id="{E3FE35F0-393E-4EF6-2F70-6C3C3F4979E4}"/>
                  </a:ext>
                </a:extLst>
              </p:cNvPr>
              <p:cNvSpPr>
                <a:spLocks noGrp="1"/>
              </p:cNvSpPr>
              <p:nvPr>
                <p:ph idx="1"/>
              </p:nvPr>
            </p:nvSpPr>
            <p:spPr>
              <a:xfrm>
                <a:off x="990030" y="1530240"/>
                <a:ext cx="9964227" cy="1787309"/>
              </a:xfrm>
            </p:spPr>
            <p:txBody>
              <a:bodyPr>
                <a:normAutofit/>
              </a:bodyPr>
              <a:lstStyle/>
              <a:p>
                <a:pPr>
                  <a:lnSpc>
                    <a:spcPct val="100000"/>
                  </a:lnSpc>
                </a:pPr>
                <a:r>
                  <a:rPr lang="fr-FR" sz="2400" b="1" dirty="0" err="1">
                    <a:solidFill>
                      <a:srgbClr val="002060"/>
                    </a:solidFill>
                  </a:rPr>
                  <a:t>Increase</a:t>
                </a:r>
                <a:r>
                  <a:rPr lang="fr-FR" sz="2400" dirty="0">
                    <a:solidFill>
                      <a:srgbClr val="002060"/>
                    </a:solidFill>
                  </a:rPr>
                  <a:t> of the maximum </a:t>
                </a:r>
                <a14:m>
                  <m:oMath xmlns:m="http://schemas.openxmlformats.org/officeDocument/2006/math">
                    <m:r>
                      <a:rPr lang="nl-BE" sz="2400" i="1" dirty="0">
                        <a:solidFill>
                          <a:srgbClr val="002060"/>
                        </a:solidFill>
                        <a:latin typeface="Cambria Math" panose="02040503050406030204" pitchFamily="18" charset="0"/>
                      </a:rPr>
                      <m:t>𝛽</m:t>
                    </m:r>
                  </m:oMath>
                </a14:m>
                <a:r>
                  <a:rPr lang="fr-FR" sz="2400" dirty="0">
                    <a:solidFill>
                      <a:srgbClr val="002060"/>
                    </a:solidFill>
                  </a:rPr>
                  <a:t>-</a:t>
                </a:r>
                <a:r>
                  <a:rPr lang="fr-FR" sz="2400" dirty="0" err="1">
                    <a:solidFill>
                      <a:srgbClr val="002060"/>
                    </a:solidFill>
                  </a:rPr>
                  <a:t>functions</a:t>
                </a:r>
                <a:r>
                  <a:rPr lang="fr-FR" sz="2400" dirty="0">
                    <a:solidFill>
                      <a:srgbClr val="002060"/>
                    </a:solidFill>
                  </a:rPr>
                  <a:t> </a:t>
                </a:r>
                <a:r>
                  <a:rPr lang="fr-FR" sz="2400" b="1" dirty="0">
                    <a:solidFill>
                      <a:srgbClr val="002060"/>
                    </a:solidFill>
                  </a:rPr>
                  <a:t>of ~25% </a:t>
                </a:r>
                <a:r>
                  <a:rPr lang="fr-FR" sz="2400" dirty="0"/>
                  <a:t>(</a:t>
                </a:r>
                <a:r>
                  <a:rPr lang="nl-BE" sz="2400" dirty="0"/>
                  <a:t>L* from 6m to 9m).</a:t>
                </a:r>
              </a:p>
              <a:p>
                <a:pPr>
                  <a:lnSpc>
                    <a:spcPct val="100000"/>
                  </a:lnSpc>
                </a:pPr>
                <a:r>
                  <a:rPr lang="fr-FR" sz="2400" dirty="0"/>
                  <a:t>No </a:t>
                </a:r>
                <a:r>
                  <a:rPr lang="fr-FR" sz="2400" dirty="0" err="1"/>
                  <a:t>significant</a:t>
                </a:r>
                <a:r>
                  <a:rPr lang="fr-FR" sz="2400" dirty="0"/>
                  <a:t> </a:t>
                </a:r>
                <a:r>
                  <a:rPr lang="fr-FR" sz="2400" dirty="0" err="1"/>
                  <a:t>momentum</a:t>
                </a:r>
                <a:r>
                  <a:rPr lang="fr-FR" sz="2400" dirty="0"/>
                  <a:t> acceptance </a:t>
                </a:r>
                <a:r>
                  <a:rPr lang="fr-FR" sz="2400" dirty="0" err="1"/>
                  <a:t>degradation</a:t>
                </a:r>
                <a:r>
                  <a:rPr lang="fr-FR" sz="2400" dirty="0"/>
                  <a:t> by </a:t>
                </a:r>
                <a:r>
                  <a:rPr lang="fr-FR" sz="2400" dirty="0" err="1"/>
                  <a:t>increasing</a:t>
                </a:r>
                <a:r>
                  <a:rPr lang="fr-FR" sz="2400" dirty="0"/>
                  <a:t> L* (L*     </a:t>
                </a:r>
                <a:r>
                  <a:rPr lang="fr-FR" sz="2400" dirty="0" err="1"/>
                  <a:t>small</a:t>
                </a:r>
                <a:r>
                  <a:rPr lang="fr-FR" sz="2400" dirty="0"/>
                  <a:t> </a:t>
                </a:r>
                <a:r>
                  <a:rPr lang="fr-FR" sz="2400" dirty="0" err="1"/>
                  <a:t>compared</a:t>
                </a:r>
                <a:r>
                  <a:rPr lang="fr-FR" sz="2400" dirty="0"/>
                  <a:t> to triplet </a:t>
                </a:r>
                <a:r>
                  <a:rPr lang="fr-FR" sz="2400" dirty="0" err="1"/>
                  <a:t>length</a:t>
                </a:r>
                <a:r>
                  <a:rPr lang="fr-FR" sz="2400" dirty="0"/>
                  <a:t>); </a:t>
                </a:r>
                <a:r>
                  <a:rPr lang="fr-FR" sz="2400" dirty="0" err="1"/>
                  <a:t>Increase</a:t>
                </a:r>
                <a:r>
                  <a:rPr lang="fr-FR" sz="2400" dirty="0"/>
                  <a:t> of </a:t>
                </a:r>
                <a:r>
                  <a:rPr lang="fr-FR" sz="2400" dirty="0" err="1"/>
                  <a:t>sextupole</a:t>
                </a:r>
                <a:r>
                  <a:rPr lang="fr-FR" sz="2400" dirty="0"/>
                  <a:t> </a:t>
                </a:r>
                <a:r>
                  <a:rPr lang="fr-FR" sz="2400" dirty="0" err="1"/>
                  <a:t>strengths</a:t>
                </a:r>
                <a:r>
                  <a:rPr lang="fr-FR" sz="2400" dirty="0"/>
                  <a:t> in the CC.</a:t>
                </a:r>
              </a:p>
              <a:p>
                <a:pPr>
                  <a:lnSpc>
                    <a:spcPct val="100000"/>
                  </a:lnSpc>
                </a:pPr>
                <a:endParaRPr lang="fr-FR" sz="2400" dirty="0"/>
              </a:p>
            </p:txBody>
          </p:sp>
        </mc:Choice>
        <mc:Fallback xmlns="">
          <p:sp>
            <p:nvSpPr>
              <p:cNvPr id="3" name="Espace réservé du contenu 2">
                <a:extLst>
                  <a:ext uri="{FF2B5EF4-FFF2-40B4-BE49-F238E27FC236}">
                    <a16:creationId xmlns:a16="http://schemas.microsoft.com/office/drawing/2014/main" id="{E3FE35F0-393E-4EF6-2F70-6C3C3F4979E4}"/>
                  </a:ext>
                </a:extLst>
              </p:cNvPr>
              <p:cNvSpPr>
                <a:spLocks noGrp="1" noRot="1" noChangeAspect="1" noMove="1" noResize="1" noEditPoints="1" noAdjustHandles="1" noChangeArrowheads="1" noChangeShapeType="1" noTextEdit="1"/>
              </p:cNvSpPr>
              <p:nvPr>
                <p:ph idx="1"/>
              </p:nvPr>
            </p:nvSpPr>
            <p:spPr>
              <a:xfrm>
                <a:off x="990030" y="1530240"/>
                <a:ext cx="9964227" cy="1787309"/>
              </a:xfrm>
              <a:blipFill>
                <a:blip r:embed="rId5"/>
                <a:stretch>
                  <a:fillRect l="-763" t="-2113"/>
                </a:stretch>
              </a:blipFill>
            </p:spPr>
            <p:txBody>
              <a:bodyPr/>
              <a:lstStyle/>
              <a:p>
                <a:r>
                  <a:rPr lang="fr-FR">
                    <a:noFill/>
                  </a:rPr>
                  <a:t> </a:t>
                </a:r>
              </a:p>
            </p:txBody>
          </p:sp>
        </mc:Fallback>
      </mc:AlternateContent>
      <p:sp>
        <p:nvSpPr>
          <p:cNvPr id="4" name="Espace réservé du numéro de diapositive 3">
            <a:extLst>
              <a:ext uri="{FF2B5EF4-FFF2-40B4-BE49-F238E27FC236}">
                <a16:creationId xmlns:a16="http://schemas.microsoft.com/office/drawing/2014/main" id="{122F377D-101B-E4DB-AF5E-A49E59586683}"/>
              </a:ext>
            </a:extLst>
          </p:cNvPr>
          <p:cNvSpPr>
            <a:spLocks noGrp="1"/>
          </p:cNvSpPr>
          <p:nvPr>
            <p:ph type="sldNum" sz="quarter" idx="12"/>
          </p:nvPr>
        </p:nvSpPr>
        <p:spPr/>
        <p:txBody>
          <a:bodyPr/>
          <a:lstStyle/>
          <a:p>
            <a:fld id="{358D3E7E-B15D-C148-B743-D19E87EE3050}" type="slidenum">
              <a:rPr lang="fr-FR" smtClean="0"/>
              <a:t>13</a:t>
            </a:fld>
            <a:endParaRPr lang="fr-FR"/>
          </a:p>
        </p:txBody>
      </p:sp>
      <p:pic>
        <p:nvPicPr>
          <p:cNvPr id="6" name="Image 5" descr="Une image contenant texte, ligne, capture d’écran, Tracé&#10;&#10;Le contenu généré par l’IA peut être incorrect.">
            <a:extLst>
              <a:ext uri="{FF2B5EF4-FFF2-40B4-BE49-F238E27FC236}">
                <a16:creationId xmlns:a16="http://schemas.microsoft.com/office/drawing/2014/main" id="{1DCEF05D-6466-FAFA-3D99-B72D3FA26EEC}"/>
              </a:ext>
            </a:extLst>
          </p:cNvPr>
          <p:cNvPicPr>
            <a:picLocks noChangeAspect="1"/>
          </p:cNvPicPr>
          <p:nvPr/>
        </p:nvPicPr>
        <p:blipFill>
          <a:blip r:embed="rId6"/>
          <a:stretch>
            <a:fillRect/>
          </a:stretch>
        </p:blipFill>
        <p:spPr>
          <a:xfrm>
            <a:off x="10161" y="3117200"/>
            <a:ext cx="4010138" cy="3740800"/>
          </a:xfrm>
          <a:prstGeom prst="rect">
            <a:avLst/>
          </a:prstGeom>
        </p:spPr>
      </p:pic>
      <p:sp>
        <p:nvSpPr>
          <p:cNvPr id="7" name="Rectangle 6">
            <a:extLst>
              <a:ext uri="{FF2B5EF4-FFF2-40B4-BE49-F238E27FC236}">
                <a16:creationId xmlns:a16="http://schemas.microsoft.com/office/drawing/2014/main" id="{5A814A93-CF3E-0B87-4292-A54CA8899D3A}"/>
              </a:ext>
            </a:extLst>
          </p:cNvPr>
          <p:cNvSpPr/>
          <p:nvPr/>
        </p:nvSpPr>
        <p:spPr>
          <a:xfrm>
            <a:off x="235375" y="3407234"/>
            <a:ext cx="614081" cy="323961"/>
          </a:xfrm>
          <a:prstGeom prst="rect">
            <a:avLst/>
          </a:prstGeom>
          <a:solidFill>
            <a:srgbClr val="FF0000">
              <a:alpha val="600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a:extLst>
              <a:ext uri="{FF2B5EF4-FFF2-40B4-BE49-F238E27FC236}">
                <a16:creationId xmlns:a16="http://schemas.microsoft.com/office/drawing/2014/main" id="{7DC5C8CC-614A-B1EE-25ED-3DC02B6CC290}"/>
              </a:ext>
            </a:extLst>
          </p:cNvPr>
          <p:cNvPicPr>
            <a:picLocks noChangeAspect="1"/>
          </p:cNvPicPr>
          <p:nvPr/>
        </p:nvPicPr>
        <p:blipFill>
          <a:blip r:embed="rId7"/>
          <a:stretch>
            <a:fillRect/>
          </a:stretch>
        </p:blipFill>
        <p:spPr>
          <a:xfrm>
            <a:off x="4079414" y="3188191"/>
            <a:ext cx="4036520" cy="3700779"/>
          </a:xfrm>
          <a:prstGeom prst="rect">
            <a:avLst/>
          </a:prstGeom>
        </p:spPr>
      </p:pic>
      <p:sp>
        <p:nvSpPr>
          <p:cNvPr id="14" name="ZoneTexte 13">
            <a:extLst>
              <a:ext uri="{FF2B5EF4-FFF2-40B4-BE49-F238E27FC236}">
                <a16:creationId xmlns:a16="http://schemas.microsoft.com/office/drawing/2014/main" id="{67798B40-C930-AC60-B7F5-4C5491DC174C}"/>
              </a:ext>
            </a:extLst>
          </p:cNvPr>
          <p:cNvSpPr txBox="1"/>
          <p:nvPr/>
        </p:nvSpPr>
        <p:spPr>
          <a:xfrm>
            <a:off x="9341509" y="3561918"/>
            <a:ext cx="2615116" cy="338554"/>
          </a:xfrm>
          <a:prstGeom prst="rect">
            <a:avLst/>
          </a:prstGeom>
          <a:noFill/>
        </p:spPr>
        <p:txBody>
          <a:bodyPr wrap="square" rtlCol="0">
            <a:spAutoFit/>
          </a:bodyPr>
          <a:lstStyle/>
          <a:p>
            <a:r>
              <a:rPr lang="fr-FR" sz="1600" dirty="0">
                <a:solidFill>
                  <a:schemeClr val="tx1">
                    <a:lumMod val="50000"/>
                    <a:lumOff val="50000"/>
                  </a:schemeClr>
                </a:solidFill>
              </a:rPr>
              <a:t>𝑘2 for sextupoles in CCY </a:t>
            </a:r>
          </a:p>
        </p:txBody>
      </p:sp>
    </p:spTree>
    <p:extLst>
      <p:ext uri="{BB962C8B-B14F-4D97-AF65-F5344CB8AC3E}">
        <p14:creationId xmlns:p14="http://schemas.microsoft.com/office/powerpoint/2010/main" val="3531366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31B4A6-1DF4-3DF7-246C-491510B9447D}"/>
              </a:ext>
            </a:extLst>
          </p:cNvPr>
          <p:cNvSpPr>
            <a:spLocks noGrp="1"/>
          </p:cNvSpPr>
          <p:nvPr>
            <p:ph type="title"/>
          </p:nvPr>
        </p:nvSpPr>
        <p:spPr>
          <a:xfrm>
            <a:off x="831850" y="1709738"/>
            <a:ext cx="9572539" cy="2852737"/>
          </a:xfrm>
        </p:spPr>
        <p:txBody>
          <a:bodyPr/>
          <a:lstStyle/>
          <a:p>
            <a:r>
              <a:rPr lang="fr-FR" dirty="0" err="1"/>
              <a:t>Sensitivity</a:t>
            </a:r>
            <a:r>
              <a:rPr lang="fr-FR" dirty="0"/>
              <a:t> </a:t>
            </a:r>
            <a:r>
              <a:rPr lang="fr-FR" dirty="0" err="1"/>
              <a:t>study</a:t>
            </a:r>
            <a:r>
              <a:rPr lang="fr-FR" dirty="0"/>
              <a:t> on </a:t>
            </a:r>
            <a:r>
              <a:rPr lang="fr-FR" dirty="0" err="1"/>
              <a:t>interconnects</a:t>
            </a:r>
            <a:r>
              <a:rPr lang="fr-FR" dirty="0"/>
              <a:t> </a:t>
            </a:r>
            <a:r>
              <a:rPr lang="fr-FR" dirty="0" err="1"/>
              <a:t>length</a:t>
            </a:r>
            <a:endParaRPr lang="fr-FR" dirty="0"/>
          </a:p>
        </p:txBody>
      </p:sp>
      <p:sp>
        <p:nvSpPr>
          <p:cNvPr id="3" name="Espace réservé du texte 2">
            <a:extLst>
              <a:ext uri="{FF2B5EF4-FFF2-40B4-BE49-F238E27FC236}">
                <a16:creationId xmlns:a16="http://schemas.microsoft.com/office/drawing/2014/main" id="{3A805E26-7B21-3BE7-C78C-3C0F790FDBF6}"/>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B74AD6FB-2286-E409-6EA9-4EE335519F36}"/>
              </a:ext>
            </a:extLst>
          </p:cNvPr>
          <p:cNvSpPr>
            <a:spLocks noGrp="1"/>
          </p:cNvSpPr>
          <p:nvPr>
            <p:ph type="sldNum" sz="quarter" idx="12"/>
          </p:nvPr>
        </p:nvSpPr>
        <p:spPr/>
        <p:txBody>
          <a:bodyPr/>
          <a:lstStyle/>
          <a:p>
            <a:r>
              <a:rPr lang="fr-FR" dirty="0"/>
              <a:t>14</a:t>
            </a:r>
          </a:p>
        </p:txBody>
      </p:sp>
      <p:grpSp>
        <p:nvGrpSpPr>
          <p:cNvPr id="5" name="Groupe 4">
            <a:extLst>
              <a:ext uri="{FF2B5EF4-FFF2-40B4-BE49-F238E27FC236}">
                <a16:creationId xmlns:a16="http://schemas.microsoft.com/office/drawing/2014/main" id="{D270C631-E27C-2300-BEE0-B34EEF106ADB}"/>
              </a:ext>
            </a:extLst>
          </p:cNvPr>
          <p:cNvGrpSpPr/>
          <p:nvPr/>
        </p:nvGrpSpPr>
        <p:grpSpPr>
          <a:xfrm>
            <a:off x="4683211" y="4727820"/>
            <a:ext cx="6790172" cy="1042295"/>
            <a:chOff x="5870955" y="1233416"/>
            <a:chExt cx="6183194" cy="1042295"/>
          </a:xfrm>
        </p:grpSpPr>
        <p:grpSp>
          <p:nvGrpSpPr>
            <p:cNvPr id="6" name="Groupe 5">
              <a:extLst>
                <a:ext uri="{FF2B5EF4-FFF2-40B4-BE49-F238E27FC236}">
                  <a16:creationId xmlns:a16="http://schemas.microsoft.com/office/drawing/2014/main" id="{7F67D5A1-984A-9F76-A22D-57FAFA30A5F2}"/>
                </a:ext>
              </a:extLst>
            </p:cNvPr>
            <p:cNvGrpSpPr/>
            <p:nvPr/>
          </p:nvGrpSpPr>
          <p:grpSpPr>
            <a:xfrm>
              <a:off x="5870955" y="1444714"/>
              <a:ext cx="6086404" cy="830997"/>
              <a:chOff x="5870955" y="1444714"/>
              <a:chExt cx="6086404" cy="830997"/>
            </a:xfrm>
          </p:grpSpPr>
          <p:sp>
            <p:nvSpPr>
              <p:cNvPr id="8" name="Rectangle : coins arrondis 7">
                <a:extLst>
                  <a:ext uri="{FF2B5EF4-FFF2-40B4-BE49-F238E27FC236}">
                    <a16:creationId xmlns:a16="http://schemas.microsoft.com/office/drawing/2014/main" id="{55A0EC83-AA2A-CA77-BF96-2F8676F19DDF}"/>
                  </a:ext>
                </a:extLst>
              </p:cNvPr>
              <p:cNvSpPr/>
              <p:nvPr/>
            </p:nvSpPr>
            <p:spPr>
              <a:xfrm>
                <a:off x="5870956" y="1445177"/>
                <a:ext cx="6086403" cy="806227"/>
              </a:xfrm>
              <a:prstGeom prst="roundRect">
                <a:avLst/>
              </a:prstGeom>
              <a:solidFill>
                <a:schemeClr val="accent6">
                  <a:lumMod val="20000"/>
                  <a:lumOff val="80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4507F98B-94A4-DDDE-3DAF-4B7C88A689AA}"/>
                  </a:ext>
                </a:extLst>
              </p:cNvPr>
              <p:cNvSpPr txBox="1"/>
              <p:nvPr/>
            </p:nvSpPr>
            <p:spPr>
              <a:xfrm>
                <a:off x="5870955" y="1444714"/>
                <a:ext cx="6086402" cy="830997"/>
              </a:xfrm>
              <a:prstGeom prst="rect">
                <a:avLst/>
              </a:prstGeom>
              <a:noFill/>
            </p:spPr>
            <p:txBody>
              <a:bodyPr wrap="square" rtlCol="0">
                <a:spAutoFit/>
              </a:bodyPr>
              <a:lstStyle/>
              <a:p>
                <a:pPr lvl="0"/>
                <a:r>
                  <a:rPr lang="en-US" sz="2400" dirty="0">
                    <a:latin typeface="Calibri" panose="020F0502020204030204" pitchFamily="34" charset="0"/>
                    <a:cs typeface="Calibri" panose="020F0502020204030204" pitchFamily="34" charset="0"/>
                  </a:rPr>
                  <a:t>Include interconnects of 1m in the IR design and evaluate their impact on collider performance.</a:t>
                </a:r>
                <a:endParaRPr lang="fr-BE" sz="2400" dirty="0">
                  <a:latin typeface="Calibri" panose="020F0502020204030204" pitchFamily="34" charset="0"/>
                  <a:cs typeface="Calibri" panose="020F0502020204030204" pitchFamily="34" charset="0"/>
                </a:endParaRPr>
              </a:p>
            </p:txBody>
          </p:sp>
        </p:grpSp>
        <p:sp>
          <p:nvSpPr>
            <p:cNvPr id="7" name="Ellipse 6">
              <a:extLst>
                <a:ext uri="{FF2B5EF4-FFF2-40B4-BE49-F238E27FC236}">
                  <a16:creationId xmlns:a16="http://schemas.microsoft.com/office/drawing/2014/main" id="{C34DB163-04AC-C3FA-CC71-F00E80F0325D}"/>
                </a:ext>
              </a:extLst>
            </p:cNvPr>
            <p:cNvSpPr/>
            <p:nvPr/>
          </p:nvSpPr>
          <p:spPr>
            <a:xfrm>
              <a:off x="11643332" y="1233416"/>
              <a:ext cx="410817" cy="410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3</a:t>
              </a:r>
            </a:p>
          </p:txBody>
        </p:sp>
      </p:grpSp>
    </p:spTree>
    <p:extLst>
      <p:ext uri="{BB962C8B-B14F-4D97-AF65-F5344CB8AC3E}">
        <p14:creationId xmlns:p14="http://schemas.microsoft.com/office/powerpoint/2010/main" val="742644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1AF4B-87F5-CC80-D0F6-441A543AD9F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208F91A-24D5-CBB6-CA9D-91F55C74E30F}"/>
              </a:ext>
            </a:extLst>
          </p:cNvPr>
          <p:cNvSpPr>
            <a:spLocks noGrp="1"/>
          </p:cNvSpPr>
          <p:nvPr>
            <p:ph type="title"/>
          </p:nvPr>
        </p:nvSpPr>
        <p:spPr/>
        <p:txBody>
          <a:bodyPr/>
          <a:lstStyle/>
          <a:p>
            <a:r>
              <a:rPr lang="fr-FR" dirty="0"/>
              <a:t>Baseline </a:t>
            </a:r>
            <a:r>
              <a:rPr lang="fr-FR" dirty="0" err="1"/>
              <a:t>preliminary</a:t>
            </a:r>
            <a:r>
              <a:rPr lang="fr-FR" dirty="0"/>
              <a:t> changes</a:t>
            </a:r>
          </a:p>
        </p:txBody>
      </p:sp>
      <p:sp>
        <p:nvSpPr>
          <p:cNvPr id="3" name="Espace réservé du contenu 2">
            <a:extLst>
              <a:ext uri="{FF2B5EF4-FFF2-40B4-BE49-F238E27FC236}">
                <a16:creationId xmlns:a16="http://schemas.microsoft.com/office/drawing/2014/main" id="{63C3B993-5C83-E17D-A61F-C7647557966F}"/>
              </a:ext>
            </a:extLst>
          </p:cNvPr>
          <p:cNvSpPr>
            <a:spLocks noGrp="1"/>
          </p:cNvSpPr>
          <p:nvPr>
            <p:ph idx="1"/>
          </p:nvPr>
        </p:nvSpPr>
        <p:spPr>
          <a:xfrm>
            <a:off x="486472" y="3768812"/>
            <a:ext cx="5917202" cy="2906626"/>
          </a:xfrm>
        </p:spPr>
        <p:txBody>
          <a:bodyPr>
            <a:normAutofit fontScale="92500"/>
          </a:bodyPr>
          <a:lstStyle/>
          <a:p>
            <a:pPr marL="0" indent="0">
              <a:lnSpc>
                <a:spcPct val="110000"/>
              </a:lnSpc>
              <a:buNone/>
            </a:pPr>
            <a:r>
              <a:rPr lang="fr-FR" sz="2600" dirty="0"/>
              <a:t>Adapt the IR </a:t>
            </a:r>
            <a:r>
              <a:rPr lang="fr-FR" sz="2600" dirty="0" err="1"/>
              <a:t>lattice</a:t>
            </a:r>
            <a:r>
              <a:rPr lang="fr-FR" sz="2600" dirty="0"/>
              <a:t> to </a:t>
            </a:r>
            <a:r>
              <a:rPr lang="fr-FR" sz="2600" dirty="0" err="1"/>
              <a:t>keep</a:t>
            </a:r>
            <a:r>
              <a:rPr lang="fr-FR" sz="2600" dirty="0"/>
              <a:t> the </a:t>
            </a:r>
            <a:r>
              <a:rPr lang="fr-FR" sz="2600" b="1" dirty="0">
                <a:solidFill>
                  <a:srgbClr val="002060"/>
                </a:solidFill>
              </a:rPr>
              <a:t>magnet </a:t>
            </a:r>
            <a:r>
              <a:rPr lang="fr-FR" sz="2600" b="1" dirty="0" err="1">
                <a:solidFill>
                  <a:srgbClr val="002060"/>
                </a:solidFill>
              </a:rPr>
              <a:t>lengths</a:t>
            </a:r>
            <a:r>
              <a:rPr lang="fr-FR" sz="2600" b="1" dirty="0">
                <a:solidFill>
                  <a:srgbClr val="002060"/>
                </a:solidFill>
              </a:rPr>
              <a:t> </a:t>
            </a:r>
            <a:r>
              <a:rPr lang="fr-FR" sz="2600" b="1" dirty="0" err="1">
                <a:solidFill>
                  <a:srgbClr val="002060"/>
                </a:solidFill>
              </a:rPr>
              <a:t>reasonable</a:t>
            </a:r>
            <a:r>
              <a:rPr lang="fr-FR" sz="2600" b="1" dirty="0">
                <a:solidFill>
                  <a:srgbClr val="002060"/>
                </a:solidFill>
              </a:rPr>
              <a:t> </a:t>
            </a:r>
            <a:r>
              <a:rPr lang="fr-FR" sz="2600" dirty="0"/>
              <a:t>(~10m, to </a:t>
            </a:r>
            <a:r>
              <a:rPr lang="fr-FR" sz="2600" dirty="0" err="1"/>
              <a:t>be</a:t>
            </a:r>
            <a:r>
              <a:rPr lang="fr-FR" sz="2600" dirty="0"/>
              <a:t> </a:t>
            </a:r>
            <a:r>
              <a:rPr lang="fr-FR" sz="2600" dirty="0" err="1"/>
              <a:t>confirmed</a:t>
            </a:r>
            <a:r>
              <a:rPr lang="fr-FR" sz="2600" dirty="0"/>
              <a:t>)</a:t>
            </a:r>
            <a:r>
              <a:rPr lang="fr-FR" sz="2600" dirty="0">
                <a:sym typeface="Wingdings" pitchFamily="2" charset="2"/>
              </a:rPr>
              <a:t>:</a:t>
            </a:r>
          </a:p>
          <a:p>
            <a:pPr lvl="1">
              <a:lnSpc>
                <a:spcPct val="110000"/>
              </a:lnSpc>
            </a:pPr>
            <a:r>
              <a:rPr lang="fr-FR" dirty="0">
                <a:sym typeface="Wingdings" pitchFamily="2" charset="2"/>
              </a:rPr>
              <a:t>The triplet </a:t>
            </a:r>
            <a:r>
              <a:rPr lang="fr-FR" dirty="0" err="1">
                <a:sym typeface="Wingdings" pitchFamily="2" charset="2"/>
              </a:rPr>
              <a:t>defocusing</a:t>
            </a:r>
            <a:r>
              <a:rPr lang="fr-FR" dirty="0">
                <a:sym typeface="Wingdings" pitchFamily="2" charset="2"/>
              </a:rPr>
              <a:t> </a:t>
            </a:r>
            <a:r>
              <a:rPr lang="fr-FR" dirty="0" err="1">
                <a:sym typeface="Wingdings" pitchFamily="2" charset="2"/>
              </a:rPr>
              <a:t>quadrupole</a:t>
            </a:r>
            <a:r>
              <a:rPr lang="fr-FR" dirty="0">
                <a:sym typeface="Wingdings" pitchFamily="2" charset="2"/>
              </a:rPr>
              <a:t> (IQD1) and last </a:t>
            </a:r>
            <a:r>
              <a:rPr lang="fr-FR" dirty="0" err="1">
                <a:sym typeface="Wingdings" pitchFamily="2" charset="2"/>
              </a:rPr>
              <a:t>focusing</a:t>
            </a:r>
            <a:r>
              <a:rPr lang="fr-FR" dirty="0">
                <a:sym typeface="Wingdings" pitchFamily="2" charset="2"/>
              </a:rPr>
              <a:t> </a:t>
            </a:r>
            <a:r>
              <a:rPr lang="fr-FR" dirty="0" err="1">
                <a:sym typeface="Wingdings" pitchFamily="2" charset="2"/>
              </a:rPr>
              <a:t>quadrupole</a:t>
            </a:r>
            <a:r>
              <a:rPr lang="fr-FR" dirty="0">
                <a:sym typeface="Wingdings" pitchFamily="2" charset="2"/>
              </a:rPr>
              <a:t> (IQF2) are split </a:t>
            </a:r>
            <a:r>
              <a:rPr lang="fr-FR" dirty="0" err="1">
                <a:sym typeface="Wingdings" pitchFamily="2" charset="2"/>
              </a:rPr>
              <a:t>into</a:t>
            </a:r>
            <a:r>
              <a:rPr lang="fr-FR" dirty="0">
                <a:sym typeface="Wingdings" pitchFamily="2" charset="2"/>
              </a:rPr>
              <a:t> 2 </a:t>
            </a:r>
            <a:r>
              <a:rPr lang="fr-FR" dirty="0" err="1">
                <a:sym typeface="Wingdings" pitchFamily="2" charset="2"/>
              </a:rPr>
              <a:t>pieces</a:t>
            </a:r>
            <a:r>
              <a:rPr lang="fr-FR" dirty="0">
                <a:sym typeface="Wingdings" pitchFamily="2" charset="2"/>
              </a:rPr>
              <a:t> </a:t>
            </a:r>
            <a:r>
              <a:rPr lang="fr-FR" dirty="0" err="1">
                <a:sym typeface="Wingdings" pitchFamily="2" charset="2"/>
              </a:rPr>
              <a:t>each</a:t>
            </a:r>
            <a:r>
              <a:rPr lang="fr-FR" dirty="0">
                <a:sym typeface="Wingdings" pitchFamily="2" charset="2"/>
              </a:rPr>
              <a:t>.</a:t>
            </a:r>
          </a:p>
          <a:p>
            <a:pPr lvl="1">
              <a:lnSpc>
                <a:spcPct val="110000"/>
              </a:lnSpc>
            </a:pPr>
            <a:r>
              <a:rPr lang="fr-FR" dirty="0">
                <a:sym typeface="Wingdings" pitchFamily="2" charset="2"/>
              </a:rPr>
              <a:t>Impact 30cm </a:t>
            </a:r>
            <a:r>
              <a:rPr lang="fr-FR" dirty="0" err="1">
                <a:sym typeface="Wingdings" pitchFamily="2" charset="2"/>
              </a:rPr>
              <a:t>interconnects</a:t>
            </a:r>
            <a:r>
              <a:rPr lang="fr-FR" dirty="0">
                <a:sym typeface="Wingdings" pitchFamily="2" charset="2"/>
              </a:rPr>
              <a:t> </a:t>
            </a:r>
            <a:r>
              <a:rPr lang="fr-FR" dirty="0" err="1">
                <a:sym typeface="Wingdings" pitchFamily="2" charset="2"/>
              </a:rPr>
              <a:t>is</a:t>
            </a:r>
            <a:r>
              <a:rPr lang="fr-FR" dirty="0">
                <a:sym typeface="Wingdings" pitchFamily="2" charset="2"/>
              </a:rPr>
              <a:t> </a:t>
            </a:r>
            <a:r>
              <a:rPr lang="fr-FR" dirty="0" err="1">
                <a:sym typeface="Wingdings" pitchFamily="2" charset="2"/>
              </a:rPr>
              <a:t>small</a:t>
            </a:r>
            <a:r>
              <a:rPr lang="fr-FR" dirty="0">
                <a:sym typeface="Wingdings" pitchFamily="2" charset="2"/>
              </a:rPr>
              <a:t> </a:t>
            </a:r>
            <a:r>
              <a:rPr lang="fr-FR" dirty="0" err="1">
                <a:sym typeface="Wingdings" pitchFamily="2" charset="2"/>
              </a:rPr>
              <a:t>compared</a:t>
            </a:r>
            <a:r>
              <a:rPr lang="fr-FR" dirty="0">
                <a:sym typeface="Wingdings" pitchFamily="2" charset="2"/>
              </a:rPr>
              <a:t> to 1m.</a:t>
            </a:r>
          </a:p>
        </p:txBody>
      </p:sp>
      <p:sp>
        <p:nvSpPr>
          <p:cNvPr id="4" name="Espace réservé du numéro de diapositive 3">
            <a:extLst>
              <a:ext uri="{FF2B5EF4-FFF2-40B4-BE49-F238E27FC236}">
                <a16:creationId xmlns:a16="http://schemas.microsoft.com/office/drawing/2014/main" id="{477E8146-6C01-97B3-BD11-416B60D75D0E}"/>
              </a:ext>
            </a:extLst>
          </p:cNvPr>
          <p:cNvSpPr>
            <a:spLocks noGrp="1"/>
          </p:cNvSpPr>
          <p:nvPr>
            <p:ph type="sldNum" sz="quarter" idx="12"/>
          </p:nvPr>
        </p:nvSpPr>
        <p:spPr/>
        <p:txBody>
          <a:bodyPr/>
          <a:lstStyle/>
          <a:p>
            <a:fld id="{358D3E7E-B15D-C148-B743-D19E87EE3050}" type="slidenum">
              <a:rPr lang="fr-FR" smtClean="0"/>
              <a:t>15</a:t>
            </a:fld>
            <a:endParaRPr lang="fr-FR"/>
          </a:p>
        </p:txBody>
      </p:sp>
      <p:grpSp>
        <p:nvGrpSpPr>
          <p:cNvPr id="30" name="Groupe 29">
            <a:extLst>
              <a:ext uri="{FF2B5EF4-FFF2-40B4-BE49-F238E27FC236}">
                <a16:creationId xmlns:a16="http://schemas.microsoft.com/office/drawing/2014/main" id="{C091A455-6F66-905E-6D21-B648A40E3497}"/>
              </a:ext>
            </a:extLst>
          </p:cNvPr>
          <p:cNvGrpSpPr/>
          <p:nvPr/>
        </p:nvGrpSpPr>
        <p:grpSpPr>
          <a:xfrm>
            <a:off x="7377173" y="3607825"/>
            <a:ext cx="4143000" cy="3214905"/>
            <a:chOff x="7919462" y="3429000"/>
            <a:chExt cx="4262377" cy="3307540"/>
          </a:xfrm>
        </p:grpSpPr>
        <p:pic>
          <p:nvPicPr>
            <p:cNvPr id="24" name="Image 23" descr="Une image contenant texte, ligne, capture d’écran, Tracé&#10;&#10;Le contenu généré par l’IA peut être incorrect.">
              <a:extLst>
                <a:ext uri="{FF2B5EF4-FFF2-40B4-BE49-F238E27FC236}">
                  <a16:creationId xmlns:a16="http://schemas.microsoft.com/office/drawing/2014/main" id="{5891DA72-0BD2-3DE0-7E5B-6C47B3A7D6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19462" y="3429000"/>
              <a:ext cx="4262377" cy="3307540"/>
            </a:xfrm>
            <a:prstGeom prst="rect">
              <a:avLst/>
            </a:prstGeom>
          </p:spPr>
        </p:pic>
        <p:sp>
          <p:nvSpPr>
            <p:cNvPr id="25" name="ZoneTexte 24">
              <a:extLst>
                <a:ext uri="{FF2B5EF4-FFF2-40B4-BE49-F238E27FC236}">
                  <a16:creationId xmlns:a16="http://schemas.microsoft.com/office/drawing/2014/main" id="{EF05D628-6730-C1BE-605E-8456831C2C70}"/>
                </a:ext>
              </a:extLst>
            </p:cNvPr>
            <p:cNvSpPr txBox="1"/>
            <p:nvPr/>
          </p:nvSpPr>
          <p:spPr>
            <a:xfrm>
              <a:off x="8425534" y="6026197"/>
              <a:ext cx="3535806" cy="276999"/>
            </a:xfrm>
            <a:prstGeom prst="rect">
              <a:avLst/>
            </a:prstGeom>
            <a:solidFill>
              <a:schemeClr val="bg1"/>
            </a:solidFill>
            <a:ln>
              <a:solidFill>
                <a:schemeClr val="accent1">
                  <a:shade val="15000"/>
                </a:schemeClr>
              </a:solidFill>
            </a:ln>
          </p:spPr>
          <p:txBody>
            <a:bodyPr wrap="square" rtlCol="0">
              <a:spAutoFit/>
            </a:bodyPr>
            <a:lstStyle/>
            <a:p>
              <a:r>
                <a:rPr lang="fr-FR" sz="1200" dirty="0"/>
                <a:t>D. Novelli, </a:t>
              </a:r>
              <a:r>
                <a:rPr lang="fr-FR" sz="1200" dirty="0">
                  <a:hlinkClick r:id="rId4"/>
                </a:rPr>
                <a:t>https://indico.cern.ch/event/1410212/</a:t>
              </a:r>
              <a:r>
                <a:rPr lang="fr-FR" sz="1200" dirty="0"/>
                <a:t> </a:t>
              </a:r>
            </a:p>
          </p:txBody>
        </p:sp>
      </p:grpSp>
      <p:sp>
        <p:nvSpPr>
          <p:cNvPr id="31" name="Espace réservé du contenu 2">
            <a:extLst>
              <a:ext uri="{FF2B5EF4-FFF2-40B4-BE49-F238E27FC236}">
                <a16:creationId xmlns:a16="http://schemas.microsoft.com/office/drawing/2014/main" id="{7E852D59-13A5-1142-450A-312A6344555E}"/>
              </a:ext>
            </a:extLst>
          </p:cNvPr>
          <p:cNvSpPr txBox="1">
            <a:spLocks/>
          </p:cNvSpPr>
          <p:nvPr/>
        </p:nvSpPr>
        <p:spPr>
          <a:xfrm>
            <a:off x="6632460" y="1533625"/>
            <a:ext cx="5106458" cy="141528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fr-FR" sz="2400" dirty="0">
                <a:sym typeface="Wingdings" pitchFamily="2" charset="2"/>
              </a:rPr>
              <a:t>Maximum </a:t>
            </a:r>
            <a:r>
              <a:rPr lang="fr-FR" sz="2400" dirty="0" err="1">
                <a:sym typeface="Wingdings" pitchFamily="2" charset="2"/>
              </a:rPr>
              <a:t>magnetic</a:t>
            </a:r>
            <a:r>
              <a:rPr lang="fr-FR" sz="2400" dirty="0">
                <a:sym typeface="Wingdings" pitchFamily="2" charset="2"/>
              </a:rPr>
              <a:t> </a:t>
            </a:r>
            <a:r>
              <a:rPr lang="fr-FR" sz="2400" dirty="0" err="1">
                <a:sym typeface="Wingdings" pitchFamily="2" charset="2"/>
              </a:rPr>
              <a:t>field</a:t>
            </a:r>
            <a:r>
              <a:rPr lang="fr-FR" sz="2400" dirty="0">
                <a:sym typeface="Wingdings" pitchFamily="2" charset="2"/>
              </a:rPr>
              <a:t> </a:t>
            </a:r>
            <a:r>
              <a:rPr lang="fr-FR" sz="2400" dirty="0" err="1">
                <a:sym typeface="Wingdings" pitchFamily="2" charset="2"/>
              </a:rPr>
              <a:t>based</a:t>
            </a:r>
            <a:r>
              <a:rPr lang="fr-FR" sz="2400" dirty="0">
                <a:sym typeface="Wingdings" pitchFamily="2" charset="2"/>
              </a:rPr>
              <a:t> on AG plots for 800k€/m (vs. 1200k€/m)</a:t>
            </a:r>
          </a:p>
          <a:p>
            <a:pPr lvl="1">
              <a:lnSpc>
                <a:spcPct val="100000"/>
              </a:lnSpc>
            </a:pPr>
            <a:r>
              <a:rPr lang="fr-FR" sz="2000" dirty="0" err="1">
                <a:sym typeface="Wingdings" pitchFamily="2" charset="2"/>
              </a:rPr>
              <a:t>Only</a:t>
            </a:r>
            <a:r>
              <a:rPr lang="fr-FR" sz="2000" dirty="0">
                <a:sym typeface="Wingdings" pitchFamily="2" charset="2"/>
              </a:rPr>
              <a:t> minor </a:t>
            </a:r>
            <a:r>
              <a:rPr lang="fr-FR" sz="2000" dirty="0" err="1">
                <a:sym typeface="Wingdings" pitchFamily="2" charset="2"/>
              </a:rPr>
              <a:t>differences</a:t>
            </a:r>
            <a:r>
              <a:rPr lang="fr-FR" sz="2000" dirty="0">
                <a:sym typeface="Wingdings" pitchFamily="2" charset="2"/>
              </a:rPr>
              <a:t> </a:t>
            </a:r>
            <a:r>
              <a:rPr lang="fr-FR" sz="2000" dirty="0" err="1">
                <a:sym typeface="Wingdings" pitchFamily="2" charset="2"/>
              </a:rPr>
              <a:t>between</a:t>
            </a:r>
            <a:r>
              <a:rPr lang="fr-FR" sz="2000" dirty="0">
                <a:sym typeface="Wingdings" pitchFamily="2" charset="2"/>
              </a:rPr>
              <a:t> the </a:t>
            </a:r>
            <a:r>
              <a:rPr lang="fr-FR" sz="2000" dirty="0" err="1">
                <a:sym typeface="Wingdings" pitchFamily="2" charset="2"/>
              </a:rPr>
              <a:t>two</a:t>
            </a:r>
            <a:r>
              <a:rPr lang="fr-FR" sz="2000" dirty="0">
                <a:sym typeface="Wingdings" pitchFamily="2" charset="2"/>
              </a:rPr>
              <a:t> </a:t>
            </a:r>
            <a:r>
              <a:rPr lang="fr-FR" sz="2000" dirty="0" err="1">
                <a:sym typeface="Wingdings" pitchFamily="2" charset="2"/>
              </a:rPr>
              <a:t>curves</a:t>
            </a:r>
            <a:endParaRPr lang="fr-FR" sz="2000" dirty="0">
              <a:sym typeface="Wingdings" pitchFamily="2" charset="2"/>
            </a:endParaRPr>
          </a:p>
        </p:txBody>
      </p:sp>
      <p:pic>
        <p:nvPicPr>
          <p:cNvPr id="33" name="Image 32" descr="Une image contenant texte, capture d’écran, Police, ligne&#10;&#10;Le contenu généré par l’IA peut être incorrect.">
            <a:extLst>
              <a:ext uri="{FF2B5EF4-FFF2-40B4-BE49-F238E27FC236}">
                <a16:creationId xmlns:a16="http://schemas.microsoft.com/office/drawing/2014/main" id="{BA0BDFC2-8CAD-68B9-022D-83022EA65EA1}"/>
              </a:ext>
            </a:extLst>
          </p:cNvPr>
          <p:cNvPicPr>
            <a:picLocks noChangeAspect="1"/>
          </p:cNvPicPr>
          <p:nvPr/>
        </p:nvPicPr>
        <p:blipFill>
          <a:blip r:embed="rId5"/>
          <a:stretch>
            <a:fillRect/>
          </a:stretch>
        </p:blipFill>
        <p:spPr>
          <a:xfrm>
            <a:off x="910796" y="1533625"/>
            <a:ext cx="5081815" cy="1772930"/>
          </a:xfrm>
          <a:prstGeom prst="rect">
            <a:avLst/>
          </a:prstGeom>
        </p:spPr>
      </p:pic>
      <p:cxnSp>
        <p:nvCxnSpPr>
          <p:cNvPr id="35" name="Connecteur droit 34">
            <a:extLst>
              <a:ext uri="{FF2B5EF4-FFF2-40B4-BE49-F238E27FC236}">
                <a16:creationId xmlns:a16="http://schemas.microsoft.com/office/drawing/2014/main" id="{FC38AD2C-5E78-C193-DB3F-4B2E46EA2266}"/>
              </a:ext>
            </a:extLst>
          </p:cNvPr>
          <p:cNvCxnSpPr>
            <a:cxnSpLocks/>
          </p:cNvCxnSpPr>
          <p:nvPr/>
        </p:nvCxnSpPr>
        <p:spPr>
          <a:xfrm>
            <a:off x="6425097" y="1680519"/>
            <a:ext cx="0" cy="4812356"/>
          </a:xfrm>
          <a:prstGeom prst="line">
            <a:avLst/>
          </a:prstGeom>
          <a:ln>
            <a:solidFill>
              <a:schemeClr val="tx1">
                <a:lumMod val="50000"/>
                <a:lumOff val="50000"/>
              </a:schemeClr>
            </a:solidFill>
            <a:prstDash val="dash"/>
          </a:ln>
        </p:spPr>
        <p:style>
          <a:lnRef idx="2">
            <a:schemeClr val="accent1"/>
          </a:lnRef>
          <a:fillRef idx="0">
            <a:schemeClr val="accent1"/>
          </a:fillRef>
          <a:effectRef idx="1">
            <a:schemeClr val="accent1"/>
          </a:effectRef>
          <a:fontRef idx="minor">
            <a:schemeClr val="tx1"/>
          </a:fontRef>
        </p:style>
      </p:cxnSp>
      <p:sp>
        <p:nvSpPr>
          <p:cNvPr id="38" name="Rectangle 37">
            <a:extLst>
              <a:ext uri="{FF2B5EF4-FFF2-40B4-BE49-F238E27FC236}">
                <a16:creationId xmlns:a16="http://schemas.microsoft.com/office/drawing/2014/main" id="{62D5358C-E57E-1EFE-730D-65ECA4A0AFE1}"/>
              </a:ext>
            </a:extLst>
          </p:cNvPr>
          <p:cNvSpPr/>
          <p:nvPr/>
        </p:nvSpPr>
        <p:spPr>
          <a:xfrm>
            <a:off x="9934832" y="4151870"/>
            <a:ext cx="1563919" cy="321276"/>
          </a:xfrm>
          <a:prstGeom prst="rect">
            <a:avLst/>
          </a:prstGeom>
          <a:noFill/>
          <a:ln>
            <a:solidFill>
              <a:srgbClr val="EF0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ZoneTexte 40">
            <a:extLst>
              <a:ext uri="{FF2B5EF4-FFF2-40B4-BE49-F238E27FC236}">
                <a16:creationId xmlns:a16="http://schemas.microsoft.com/office/drawing/2014/main" id="{5D770AAE-37C4-AF55-370D-84706C28E9CA}"/>
              </a:ext>
            </a:extLst>
          </p:cNvPr>
          <p:cNvSpPr txBox="1"/>
          <p:nvPr/>
        </p:nvSpPr>
        <p:spPr>
          <a:xfrm>
            <a:off x="2000695" y="2702684"/>
            <a:ext cx="580371" cy="246221"/>
          </a:xfrm>
          <a:prstGeom prst="rect">
            <a:avLst/>
          </a:prstGeom>
          <a:noFill/>
        </p:spPr>
        <p:txBody>
          <a:bodyPr wrap="square" rtlCol="0">
            <a:spAutoFit/>
          </a:bodyPr>
          <a:lstStyle/>
          <a:p>
            <a:r>
              <a:rPr lang="fr-FR" sz="1000" b="1" dirty="0">
                <a:latin typeface="Calibri" panose="020F0502020204030204" pitchFamily="34" charset="0"/>
                <a:cs typeface="Calibri" panose="020F0502020204030204" pitchFamily="34" charset="0"/>
              </a:rPr>
              <a:t>~20m</a:t>
            </a:r>
          </a:p>
        </p:txBody>
      </p:sp>
    </p:spTree>
    <p:extLst>
      <p:ext uri="{BB962C8B-B14F-4D97-AF65-F5344CB8AC3E}">
        <p14:creationId xmlns:p14="http://schemas.microsoft.com/office/powerpoint/2010/main" val="1656528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Une image contenant texte, diagramme, ligne, Tracé&#10;&#10;Le contenu généré par l’IA peut être incorrect.">
            <a:extLst>
              <a:ext uri="{FF2B5EF4-FFF2-40B4-BE49-F238E27FC236}">
                <a16:creationId xmlns:a16="http://schemas.microsoft.com/office/drawing/2014/main" id="{461E9629-52C6-4BEC-6E49-83828663D17D}"/>
              </a:ext>
            </a:extLst>
          </p:cNvPr>
          <p:cNvPicPr>
            <a:picLocks noChangeAspect="1"/>
          </p:cNvPicPr>
          <p:nvPr/>
        </p:nvPicPr>
        <p:blipFill>
          <a:blip r:embed="rId3"/>
          <a:stretch>
            <a:fillRect/>
          </a:stretch>
        </p:blipFill>
        <p:spPr>
          <a:xfrm>
            <a:off x="8573664" y="3410466"/>
            <a:ext cx="3534033" cy="3534033"/>
          </a:xfrm>
          <a:prstGeom prst="rect">
            <a:avLst/>
          </a:prstGeom>
        </p:spPr>
      </p:pic>
      <p:pic>
        <p:nvPicPr>
          <p:cNvPr id="6" name="Image 5" descr="Une image contenant diagramme, ligne, origami&#10;&#10;Le contenu généré par l’IA peut être incorrect.">
            <a:extLst>
              <a:ext uri="{FF2B5EF4-FFF2-40B4-BE49-F238E27FC236}">
                <a16:creationId xmlns:a16="http://schemas.microsoft.com/office/drawing/2014/main" id="{9AE453B9-E8AE-AC47-32F8-B4A12EC6A0FA}"/>
              </a:ext>
            </a:extLst>
          </p:cNvPr>
          <p:cNvPicPr>
            <a:picLocks noChangeAspect="1"/>
          </p:cNvPicPr>
          <p:nvPr/>
        </p:nvPicPr>
        <p:blipFill>
          <a:blip r:embed="rId4"/>
          <a:stretch>
            <a:fillRect/>
          </a:stretch>
        </p:blipFill>
        <p:spPr>
          <a:xfrm>
            <a:off x="8371839" y="0"/>
            <a:ext cx="3810000" cy="3810000"/>
          </a:xfrm>
          <a:prstGeom prst="rect">
            <a:avLst/>
          </a:prstGeom>
        </p:spPr>
      </p:pic>
      <p:sp>
        <p:nvSpPr>
          <p:cNvPr id="2" name="Titre 1">
            <a:extLst>
              <a:ext uri="{FF2B5EF4-FFF2-40B4-BE49-F238E27FC236}">
                <a16:creationId xmlns:a16="http://schemas.microsoft.com/office/drawing/2014/main" id="{DE87F84F-D4E4-78B8-83D2-1C92C4FAC0E2}"/>
              </a:ext>
            </a:extLst>
          </p:cNvPr>
          <p:cNvSpPr>
            <a:spLocks noGrp="1"/>
          </p:cNvSpPr>
          <p:nvPr>
            <p:ph type="title"/>
          </p:nvPr>
        </p:nvSpPr>
        <p:spPr/>
        <p:txBody>
          <a:bodyPr>
            <a:normAutofit/>
          </a:bodyPr>
          <a:lstStyle/>
          <a:p>
            <a:r>
              <a:rPr lang="fr-FR" sz="4600" dirty="0" err="1"/>
              <a:t>Sensitivity</a:t>
            </a:r>
            <a:r>
              <a:rPr lang="fr-FR" sz="4600" dirty="0"/>
              <a:t> </a:t>
            </a:r>
            <a:r>
              <a:rPr lang="fr-FR" sz="4600" dirty="0" err="1"/>
              <a:t>study</a:t>
            </a:r>
            <a:r>
              <a:rPr lang="fr-FR" sz="4600" dirty="0"/>
              <a:t>- </a:t>
            </a:r>
            <a:r>
              <a:rPr lang="fr-FR" sz="4600" dirty="0" err="1"/>
              <a:t>interconnects</a:t>
            </a:r>
            <a:endParaRPr lang="fr-FR" sz="4600" dirty="0"/>
          </a:p>
        </p:txBody>
      </p:sp>
      <p:sp>
        <p:nvSpPr>
          <p:cNvPr id="3" name="Espace réservé du contenu 2">
            <a:extLst>
              <a:ext uri="{FF2B5EF4-FFF2-40B4-BE49-F238E27FC236}">
                <a16:creationId xmlns:a16="http://schemas.microsoft.com/office/drawing/2014/main" id="{42604B08-3CED-F048-F087-6E10967092A2}"/>
              </a:ext>
            </a:extLst>
          </p:cNvPr>
          <p:cNvSpPr>
            <a:spLocks noGrp="1"/>
          </p:cNvSpPr>
          <p:nvPr>
            <p:ph idx="1"/>
          </p:nvPr>
        </p:nvSpPr>
        <p:spPr>
          <a:xfrm>
            <a:off x="1341121" y="1595120"/>
            <a:ext cx="6196502" cy="4897755"/>
          </a:xfrm>
        </p:spPr>
        <p:txBody>
          <a:bodyPr>
            <a:normAutofit fontScale="85000" lnSpcReduction="10000"/>
          </a:bodyPr>
          <a:lstStyle/>
          <a:p>
            <a:pPr>
              <a:lnSpc>
                <a:spcPct val="110000"/>
              </a:lnSpc>
              <a:spcBef>
                <a:spcPts val="1600"/>
              </a:spcBef>
            </a:pPr>
            <a:r>
              <a:rPr lang="fr-FR" dirty="0"/>
              <a:t>The IR </a:t>
            </a:r>
            <a:r>
              <a:rPr lang="fr-FR" dirty="0" err="1"/>
              <a:t>lattice</a:t>
            </a:r>
            <a:r>
              <a:rPr lang="fr-FR" dirty="0"/>
              <a:t> has been </a:t>
            </a:r>
            <a:r>
              <a:rPr lang="fr-FR" dirty="0" err="1"/>
              <a:t>adapted</a:t>
            </a:r>
            <a:r>
              <a:rPr lang="fr-FR" dirty="0"/>
              <a:t> for </a:t>
            </a:r>
            <a:r>
              <a:rPr lang="fr-FR" dirty="0" err="1"/>
              <a:t>each</a:t>
            </a:r>
            <a:r>
              <a:rPr lang="fr-FR" dirty="0"/>
              <a:t> value of </a:t>
            </a:r>
            <a:r>
              <a:rPr lang="fr-FR" dirty="0" err="1"/>
              <a:t>interconnect</a:t>
            </a:r>
            <a:r>
              <a:rPr lang="fr-FR" dirty="0"/>
              <a:t> </a:t>
            </a:r>
            <a:r>
              <a:rPr lang="fr-FR" dirty="0" err="1"/>
              <a:t>length</a:t>
            </a:r>
            <a:r>
              <a:rPr lang="fr-FR" dirty="0"/>
              <a:t> (30cm, 60cm, 100cm), </a:t>
            </a:r>
            <a:r>
              <a:rPr lang="fr-FR" dirty="0" err="1"/>
              <a:t>using</a:t>
            </a:r>
            <a:r>
              <a:rPr lang="fr-FR" dirty="0"/>
              <a:t> the </a:t>
            </a:r>
            <a:r>
              <a:rPr lang="fr-FR" b="1" dirty="0" err="1">
                <a:solidFill>
                  <a:srgbClr val="002060"/>
                </a:solidFill>
              </a:rPr>
              <a:t>same</a:t>
            </a:r>
            <a:r>
              <a:rPr lang="fr-FR" b="1" dirty="0">
                <a:solidFill>
                  <a:srgbClr val="002060"/>
                </a:solidFill>
              </a:rPr>
              <a:t> </a:t>
            </a:r>
            <a:r>
              <a:rPr lang="fr-FR" b="1" dirty="0" err="1">
                <a:solidFill>
                  <a:srgbClr val="002060"/>
                </a:solidFill>
              </a:rPr>
              <a:t>procedure</a:t>
            </a:r>
            <a:r>
              <a:rPr lang="fr-FR" b="1" dirty="0">
                <a:solidFill>
                  <a:srgbClr val="002060"/>
                </a:solidFill>
              </a:rPr>
              <a:t> as </a:t>
            </a:r>
            <a:r>
              <a:rPr lang="fr-FR" b="1" dirty="0" err="1">
                <a:solidFill>
                  <a:srgbClr val="002060"/>
                </a:solidFill>
              </a:rPr>
              <a:t>before</a:t>
            </a:r>
            <a:r>
              <a:rPr lang="fr-FR" dirty="0"/>
              <a:t>.</a:t>
            </a:r>
          </a:p>
          <a:p>
            <a:pPr>
              <a:lnSpc>
                <a:spcPct val="110000"/>
              </a:lnSpc>
              <a:spcBef>
                <a:spcPts val="1600"/>
              </a:spcBef>
            </a:pPr>
            <a:r>
              <a:rPr lang="fr-FR" dirty="0"/>
              <a:t>The </a:t>
            </a:r>
            <a:r>
              <a:rPr lang="fr-FR" b="1" dirty="0" err="1">
                <a:solidFill>
                  <a:srgbClr val="002060"/>
                </a:solidFill>
              </a:rPr>
              <a:t>quadrupole</a:t>
            </a:r>
            <a:r>
              <a:rPr lang="fr-FR" b="1" dirty="0">
                <a:solidFill>
                  <a:srgbClr val="002060"/>
                </a:solidFill>
              </a:rPr>
              <a:t> </a:t>
            </a:r>
            <a:r>
              <a:rPr lang="fr-FR" dirty="0" err="1"/>
              <a:t>fields</a:t>
            </a:r>
            <a:r>
              <a:rPr lang="fr-FR" dirty="0"/>
              <a:t> have been </a:t>
            </a:r>
            <a:r>
              <a:rPr lang="fr-FR" dirty="0" err="1"/>
              <a:t>maximized</a:t>
            </a:r>
            <a:r>
              <a:rPr lang="fr-FR" dirty="0"/>
              <a:t> for </a:t>
            </a:r>
            <a:r>
              <a:rPr lang="fr-FR" b="1" dirty="0" err="1">
                <a:solidFill>
                  <a:srgbClr val="002060"/>
                </a:solidFill>
              </a:rPr>
              <a:t>each</a:t>
            </a:r>
            <a:r>
              <a:rPr lang="fr-FR" b="1" dirty="0">
                <a:solidFill>
                  <a:srgbClr val="002060"/>
                </a:solidFill>
              </a:rPr>
              <a:t> </a:t>
            </a:r>
            <a:r>
              <a:rPr lang="fr-FR" b="1" dirty="0" err="1">
                <a:solidFill>
                  <a:srgbClr val="002060"/>
                </a:solidFill>
              </a:rPr>
              <a:t>piece</a:t>
            </a:r>
            <a:r>
              <a:rPr lang="fr-FR" dirty="0"/>
              <a:t>, </a:t>
            </a:r>
            <a:r>
              <a:rPr lang="fr-FR" dirty="0" err="1"/>
              <a:t>assuming</a:t>
            </a:r>
            <a:r>
              <a:rPr lang="fr-FR" dirty="0"/>
              <a:t> IR quads can </a:t>
            </a:r>
            <a:r>
              <a:rPr lang="fr-FR" dirty="0" err="1"/>
              <a:t>be</a:t>
            </a:r>
            <a:r>
              <a:rPr lang="fr-FR" dirty="0"/>
              <a:t> custom-made.</a:t>
            </a:r>
          </a:p>
          <a:p>
            <a:pPr>
              <a:lnSpc>
                <a:spcPct val="110000"/>
              </a:lnSpc>
              <a:spcBef>
                <a:spcPts val="1600"/>
              </a:spcBef>
            </a:pPr>
            <a:r>
              <a:rPr lang="fr-FR" dirty="0"/>
              <a:t>The </a:t>
            </a:r>
            <a:r>
              <a:rPr lang="fr-FR" b="1" dirty="0" err="1">
                <a:solidFill>
                  <a:srgbClr val="002060"/>
                </a:solidFill>
              </a:rPr>
              <a:t>interconnects</a:t>
            </a:r>
            <a:r>
              <a:rPr lang="fr-FR" b="1" dirty="0">
                <a:solidFill>
                  <a:srgbClr val="002060"/>
                </a:solidFill>
              </a:rPr>
              <a:t> </a:t>
            </a:r>
            <a:r>
              <a:rPr lang="fr-FR" b="1" dirty="0" err="1">
                <a:solidFill>
                  <a:srgbClr val="002060"/>
                </a:solidFill>
              </a:rPr>
              <a:t>length</a:t>
            </a:r>
            <a:r>
              <a:rPr lang="fr-FR" b="1" dirty="0">
                <a:solidFill>
                  <a:srgbClr val="002060"/>
                </a:solidFill>
              </a:rPr>
              <a:t> are </a:t>
            </a:r>
            <a:r>
              <a:rPr lang="fr-FR" b="1" dirty="0" err="1">
                <a:solidFill>
                  <a:srgbClr val="002060"/>
                </a:solidFill>
              </a:rPr>
              <a:t>changed</a:t>
            </a:r>
            <a:r>
              <a:rPr lang="fr-FR" b="1" dirty="0">
                <a:solidFill>
                  <a:srgbClr val="002060"/>
                </a:solidFill>
              </a:rPr>
              <a:t> </a:t>
            </a:r>
            <a:r>
              <a:rPr lang="fr-FR" b="1" dirty="0" err="1">
                <a:solidFill>
                  <a:srgbClr val="002060"/>
                </a:solidFill>
              </a:rPr>
              <a:t>only</a:t>
            </a:r>
            <a:r>
              <a:rPr lang="fr-FR" b="1" dirty="0">
                <a:solidFill>
                  <a:srgbClr val="002060"/>
                </a:solidFill>
              </a:rPr>
              <a:t> in the IR</a:t>
            </a:r>
            <a:r>
              <a:rPr lang="fr-FR" dirty="0"/>
              <a:t>, not (</a:t>
            </a:r>
            <a:r>
              <a:rPr lang="fr-FR" dirty="0" err="1"/>
              <a:t>yet</a:t>
            </a:r>
            <a:r>
              <a:rPr lang="fr-FR" dirty="0"/>
              <a:t>) in </a:t>
            </a:r>
            <a:r>
              <a:rPr lang="fr-FR" dirty="0" err="1"/>
              <a:t>other</a:t>
            </a:r>
            <a:r>
              <a:rPr lang="fr-FR" dirty="0"/>
              <a:t> parts of the </a:t>
            </a:r>
            <a:r>
              <a:rPr lang="fr-FR" dirty="0" err="1"/>
              <a:t>collider</a:t>
            </a:r>
            <a:r>
              <a:rPr lang="fr-FR" dirty="0"/>
              <a:t>.</a:t>
            </a:r>
          </a:p>
          <a:p>
            <a:pPr>
              <a:lnSpc>
                <a:spcPct val="110000"/>
              </a:lnSpc>
              <a:spcBef>
                <a:spcPts val="1600"/>
              </a:spcBef>
            </a:pPr>
            <a:r>
              <a:rPr lang="fr-FR" b="1" dirty="0" err="1">
                <a:solidFill>
                  <a:srgbClr val="002060"/>
                </a:solidFill>
              </a:rPr>
              <a:t>Similar</a:t>
            </a:r>
            <a:r>
              <a:rPr lang="fr-FR" b="1" dirty="0">
                <a:solidFill>
                  <a:srgbClr val="002060"/>
                </a:solidFill>
              </a:rPr>
              <a:t> 𝛽-</a:t>
            </a:r>
            <a:r>
              <a:rPr lang="fr-FR" b="1" dirty="0" err="1">
                <a:solidFill>
                  <a:srgbClr val="002060"/>
                </a:solidFill>
              </a:rPr>
              <a:t>functions</a:t>
            </a:r>
            <a:r>
              <a:rPr lang="fr-FR" b="1" dirty="0">
                <a:solidFill>
                  <a:srgbClr val="002060"/>
                </a:solidFill>
              </a:rPr>
              <a:t>, </a:t>
            </a:r>
            <a:r>
              <a:rPr lang="fr-FR" b="1" dirty="0" err="1">
                <a:solidFill>
                  <a:srgbClr val="002060"/>
                </a:solidFill>
              </a:rPr>
              <a:t>working</a:t>
            </a:r>
            <a:r>
              <a:rPr lang="fr-FR" b="1" dirty="0">
                <a:solidFill>
                  <a:srgbClr val="002060"/>
                </a:solidFill>
              </a:rPr>
              <a:t> point </a:t>
            </a:r>
            <a:r>
              <a:rPr lang="fr-FR" dirty="0"/>
              <a:t>and</a:t>
            </a:r>
            <a:r>
              <a:rPr lang="fr-FR" b="1" dirty="0">
                <a:solidFill>
                  <a:srgbClr val="002060"/>
                </a:solidFill>
              </a:rPr>
              <a:t> tune </a:t>
            </a:r>
            <a:r>
              <a:rPr lang="fr-FR" b="1" dirty="0" err="1">
                <a:solidFill>
                  <a:srgbClr val="002060"/>
                </a:solidFill>
              </a:rPr>
              <a:t>dependence</a:t>
            </a:r>
            <a:r>
              <a:rPr lang="fr-FR" b="1" dirty="0">
                <a:solidFill>
                  <a:srgbClr val="002060"/>
                </a:solidFill>
              </a:rPr>
              <a:t> </a:t>
            </a:r>
            <a:r>
              <a:rPr lang="fr-FR" dirty="0"/>
              <a:t>on </a:t>
            </a:r>
            <a:r>
              <a:rPr lang="fr-FR" dirty="0" err="1"/>
              <a:t>energy</a:t>
            </a:r>
            <a:r>
              <a:rPr lang="fr-FR" dirty="0"/>
              <a:t> </a:t>
            </a:r>
            <a:r>
              <a:rPr lang="fr-FR" dirty="0" err="1"/>
              <a:t>across</a:t>
            </a:r>
            <a:r>
              <a:rPr lang="fr-FR" dirty="0"/>
              <a:t> all </a:t>
            </a:r>
            <a:r>
              <a:rPr lang="fr-FR" dirty="0" err="1"/>
              <a:t>updated</a:t>
            </a:r>
            <a:r>
              <a:rPr lang="fr-FR" dirty="0"/>
              <a:t> </a:t>
            </a:r>
            <a:r>
              <a:rPr lang="fr-FR" dirty="0" err="1"/>
              <a:t>lattices</a:t>
            </a:r>
            <a:endParaRPr lang="fr-FR" dirty="0"/>
          </a:p>
        </p:txBody>
      </p:sp>
      <p:sp>
        <p:nvSpPr>
          <p:cNvPr id="4" name="Espace réservé du numéro de diapositive 3">
            <a:extLst>
              <a:ext uri="{FF2B5EF4-FFF2-40B4-BE49-F238E27FC236}">
                <a16:creationId xmlns:a16="http://schemas.microsoft.com/office/drawing/2014/main" id="{631D65A7-BB7C-E781-DE5D-BCE753F4E278}"/>
              </a:ext>
            </a:extLst>
          </p:cNvPr>
          <p:cNvSpPr>
            <a:spLocks noGrp="1"/>
          </p:cNvSpPr>
          <p:nvPr>
            <p:ph type="sldNum" sz="quarter" idx="12"/>
          </p:nvPr>
        </p:nvSpPr>
        <p:spPr/>
        <p:txBody>
          <a:bodyPr/>
          <a:lstStyle/>
          <a:p>
            <a:fld id="{358D3E7E-B15D-C148-B743-D19E87EE3050}" type="slidenum">
              <a:rPr lang="fr-FR" smtClean="0"/>
              <a:t>16</a:t>
            </a:fld>
            <a:endParaRPr lang="fr-FR"/>
          </a:p>
        </p:txBody>
      </p:sp>
    </p:spTree>
    <p:extLst>
      <p:ext uri="{BB962C8B-B14F-4D97-AF65-F5344CB8AC3E}">
        <p14:creationId xmlns:p14="http://schemas.microsoft.com/office/powerpoint/2010/main" val="1367105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descr="Une image contenant texte, ligne, Tracé, diagramme&#10;&#10;Le contenu généré par l’IA peut être incorrect.">
            <a:extLst>
              <a:ext uri="{FF2B5EF4-FFF2-40B4-BE49-F238E27FC236}">
                <a16:creationId xmlns:a16="http://schemas.microsoft.com/office/drawing/2014/main" id="{54B1F996-85A0-7396-6219-43E6E399AC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53" y="1109276"/>
            <a:ext cx="2469292" cy="2051345"/>
          </a:xfrm>
          <a:prstGeom prst="rect">
            <a:avLst/>
          </a:prstGeom>
        </p:spPr>
      </p:pic>
      <p:pic>
        <p:nvPicPr>
          <p:cNvPr id="6" name="Image 5">
            <a:extLst>
              <a:ext uri="{FF2B5EF4-FFF2-40B4-BE49-F238E27FC236}">
                <a16:creationId xmlns:a16="http://schemas.microsoft.com/office/drawing/2014/main" id="{528D18D9-EA1C-526A-A058-EBE99206AC81}"/>
              </a:ext>
            </a:extLst>
          </p:cNvPr>
          <p:cNvPicPr>
            <a:picLocks noChangeAspect="1"/>
          </p:cNvPicPr>
          <p:nvPr/>
        </p:nvPicPr>
        <p:blipFill>
          <a:blip r:embed="rId4"/>
          <a:stretch>
            <a:fillRect/>
          </a:stretch>
        </p:blipFill>
        <p:spPr>
          <a:xfrm>
            <a:off x="6660899" y="2134948"/>
            <a:ext cx="4790578" cy="4790578"/>
          </a:xfrm>
          <a:prstGeom prst="rect">
            <a:avLst/>
          </a:prstGeom>
        </p:spPr>
      </p:pic>
      <p:sp>
        <p:nvSpPr>
          <p:cNvPr id="2" name="Titre 1">
            <a:extLst>
              <a:ext uri="{FF2B5EF4-FFF2-40B4-BE49-F238E27FC236}">
                <a16:creationId xmlns:a16="http://schemas.microsoft.com/office/drawing/2014/main" id="{29F1B5FB-9DCA-B41D-CC55-D281B4E384F9}"/>
              </a:ext>
            </a:extLst>
          </p:cNvPr>
          <p:cNvSpPr>
            <a:spLocks noGrp="1"/>
          </p:cNvSpPr>
          <p:nvPr>
            <p:ph type="title"/>
          </p:nvPr>
        </p:nvSpPr>
        <p:spPr/>
        <p:txBody>
          <a:bodyPr/>
          <a:lstStyle/>
          <a:p>
            <a:r>
              <a:rPr lang="fr-FR" dirty="0" err="1"/>
              <a:t>Interconnects</a:t>
            </a:r>
            <a:r>
              <a:rPr lang="fr-FR" dirty="0"/>
              <a:t> - </a:t>
            </a:r>
            <a:r>
              <a:rPr lang="fr-FR" dirty="0" err="1"/>
              <a:t>Results</a:t>
            </a:r>
            <a:endParaRPr lang="fr-FR" dirty="0"/>
          </a:p>
        </p:txBody>
      </p:sp>
      <p:sp>
        <p:nvSpPr>
          <p:cNvPr id="4" name="Espace réservé du numéro de diapositive 3">
            <a:extLst>
              <a:ext uri="{FF2B5EF4-FFF2-40B4-BE49-F238E27FC236}">
                <a16:creationId xmlns:a16="http://schemas.microsoft.com/office/drawing/2014/main" id="{DF3486CD-3621-08F8-E1D3-AEC155D172FF}"/>
              </a:ext>
            </a:extLst>
          </p:cNvPr>
          <p:cNvSpPr>
            <a:spLocks noGrp="1"/>
          </p:cNvSpPr>
          <p:nvPr>
            <p:ph type="sldNum" sz="quarter" idx="12"/>
          </p:nvPr>
        </p:nvSpPr>
        <p:spPr/>
        <p:txBody>
          <a:bodyPr/>
          <a:lstStyle/>
          <a:p>
            <a:fld id="{358D3E7E-B15D-C148-B743-D19E87EE3050}" type="slidenum">
              <a:rPr lang="fr-FR" smtClean="0"/>
              <a:t>17</a:t>
            </a:fld>
            <a:endParaRPr lang="fr-FR"/>
          </a:p>
        </p:txBody>
      </p:sp>
      <mc:AlternateContent xmlns:mc="http://schemas.openxmlformats.org/markup-compatibility/2006" xmlns:a14="http://schemas.microsoft.com/office/drawing/2010/main">
        <mc:Choice Requires="a14">
          <p:sp>
            <p:nvSpPr>
              <p:cNvPr id="7" name="ZoneTexte 6">
                <a:extLst>
                  <a:ext uri="{FF2B5EF4-FFF2-40B4-BE49-F238E27FC236}">
                    <a16:creationId xmlns:a16="http://schemas.microsoft.com/office/drawing/2014/main" id="{540D7E84-CE87-5C6D-EE4E-5D79491569C5}"/>
                  </a:ext>
                </a:extLst>
              </p:cNvPr>
              <p:cNvSpPr txBox="1"/>
              <p:nvPr/>
            </p:nvSpPr>
            <p:spPr>
              <a:xfrm>
                <a:off x="6885408" y="1109276"/>
                <a:ext cx="4501156" cy="1446550"/>
              </a:xfrm>
              <a:prstGeom prst="rect">
                <a:avLst/>
              </a:prstGeom>
              <a:noFill/>
            </p:spPr>
            <p:txBody>
              <a:bodyPr wrap="square" rtlCol="0">
                <a:spAutoFit/>
              </a:bodyPr>
              <a:lstStyle/>
              <a:p>
                <a:r>
                  <a:rPr lang="fr-FR" sz="2200" dirty="0" err="1">
                    <a:latin typeface="Calibri" panose="020F0502020204030204" pitchFamily="34" charset="0"/>
                    <a:cs typeface="Calibri" panose="020F0502020204030204" pitchFamily="34" charset="0"/>
                  </a:rPr>
                  <a:t>Larger</a:t>
                </a:r>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length</a:t>
                </a:r>
                <a:r>
                  <a:rPr lang="fr-FR" sz="2200" dirty="0">
                    <a:latin typeface="Calibri" panose="020F0502020204030204" pitchFamily="34" charset="0"/>
                    <a:cs typeface="Calibri" panose="020F0502020204030204" pitchFamily="34" charset="0"/>
                  </a:rPr>
                  <a:t> of </a:t>
                </a:r>
                <a:r>
                  <a:rPr lang="fr-FR" sz="2200" dirty="0" err="1">
                    <a:latin typeface="Calibri" panose="020F0502020204030204" pitchFamily="34" charset="0"/>
                    <a:cs typeface="Calibri" panose="020F0502020204030204" pitchFamily="34" charset="0"/>
                  </a:rPr>
                  <a:t>interconnects</a:t>
                </a:r>
                <a:endParaRPr lang="fr-FR" sz="2200" dirty="0">
                  <a:latin typeface="Calibri" panose="020F0502020204030204" pitchFamily="34" charset="0"/>
                  <a:cs typeface="Calibri" panose="020F0502020204030204" pitchFamily="34" charset="0"/>
                </a:endParaRPr>
              </a:p>
              <a:p>
                <a:pPr marL="342900" indent="-342900">
                  <a:buFont typeface="Wingdings" pitchFamily="2" charset="2"/>
                  <a:buChar char="à"/>
                </a:pPr>
                <a:r>
                  <a:rPr lang="fr-FR" sz="2200" dirty="0" err="1">
                    <a:latin typeface="Calibri" panose="020F0502020204030204" pitchFamily="34" charset="0"/>
                    <a:cs typeface="Calibri" panose="020F0502020204030204" pitchFamily="34" charset="0"/>
                    <a:sym typeface="Wingdings" pitchFamily="2" charset="2"/>
                  </a:rPr>
                  <a:t>I</a:t>
                </a:r>
                <a:r>
                  <a:rPr lang="fr-FR" sz="2200" dirty="0" err="1">
                    <a:latin typeface="Calibri" panose="020F0502020204030204" pitchFamily="34" charset="0"/>
                    <a:cs typeface="Calibri" panose="020F0502020204030204" pitchFamily="34" charset="0"/>
                  </a:rPr>
                  <a:t>ncrease</a:t>
                </a:r>
                <a:r>
                  <a:rPr lang="fr-FR" sz="2200" dirty="0">
                    <a:latin typeface="Calibri" panose="020F0502020204030204" pitchFamily="34" charset="0"/>
                    <a:cs typeface="Calibri" panose="020F0502020204030204" pitchFamily="34" charset="0"/>
                  </a:rPr>
                  <a:t> in maximum </a:t>
                </a:r>
                <a14:m>
                  <m:oMath xmlns:m="http://schemas.openxmlformats.org/officeDocument/2006/math">
                    <m:r>
                      <a:rPr lang="nl-BE" sz="2200" b="0" i="1" dirty="0" smtClean="0">
                        <a:latin typeface="Cambria Math" panose="02040503050406030204" pitchFamily="18" charset="0"/>
                        <a:cs typeface="Calibri" panose="020F0502020204030204" pitchFamily="34" charset="0"/>
                      </a:rPr>
                      <m:t>𝛽</m:t>
                    </m:r>
                  </m:oMath>
                </a14:m>
                <a:r>
                  <a:rPr lang="fr-FR" sz="2200" dirty="0">
                    <a:latin typeface="Calibri" panose="020F0502020204030204" pitchFamily="34" charset="0"/>
                    <a:cs typeface="Calibri" panose="020F0502020204030204" pitchFamily="34" charset="0"/>
                  </a:rPr>
                  <a:t>-</a:t>
                </a:r>
                <a:r>
                  <a:rPr lang="fr-FR" sz="2200" dirty="0" err="1">
                    <a:latin typeface="Calibri" panose="020F0502020204030204" pitchFamily="34" charset="0"/>
                    <a:cs typeface="Calibri" panose="020F0502020204030204" pitchFamily="34" charset="0"/>
                  </a:rPr>
                  <a:t>functions</a:t>
                </a:r>
                <a:endParaRPr lang="fr-FR" sz="2200" dirty="0">
                  <a:latin typeface="Calibri" panose="020F0502020204030204" pitchFamily="34" charset="0"/>
                  <a:cs typeface="Calibri" panose="020F0502020204030204" pitchFamily="34" charset="0"/>
                </a:endParaRPr>
              </a:p>
              <a:p>
                <a:r>
                  <a:rPr lang="fr-FR" sz="2200" dirty="0">
                    <a:latin typeface="Calibri" panose="020F0502020204030204" pitchFamily="34" charset="0"/>
                    <a:cs typeface="Calibri" panose="020F0502020204030204" pitchFamily="34" charset="0"/>
                    <a:sym typeface="Wingdings" pitchFamily="2" charset="2"/>
                  </a:rPr>
                  <a:t> </a:t>
                </a:r>
                <a:r>
                  <a:rPr lang="fr-FR" sz="2200" dirty="0" err="1">
                    <a:latin typeface="Calibri" panose="020F0502020204030204" pitchFamily="34" charset="0"/>
                    <a:cs typeface="Calibri" panose="020F0502020204030204" pitchFamily="34" charset="0"/>
                  </a:rPr>
                  <a:t>Increase</a:t>
                </a:r>
                <a:r>
                  <a:rPr lang="fr-FR" sz="2200" dirty="0">
                    <a:latin typeface="Calibri" panose="020F0502020204030204" pitchFamily="34" charset="0"/>
                    <a:cs typeface="Calibri" panose="020F0502020204030204" pitchFamily="34" charset="0"/>
                  </a:rPr>
                  <a:t> in the magnet apertures </a:t>
                </a:r>
                <a:r>
                  <a:rPr lang="fr-FR" sz="2200" dirty="0">
                    <a:latin typeface="Calibri" panose="020F0502020204030204" pitchFamily="34" charset="0"/>
                    <a:cs typeface="Calibri" panose="020F0502020204030204" pitchFamily="34" charset="0"/>
                    <a:sym typeface="Wingdings" pitchFamily="2" charset="2"/>
                  </a:rPr>
                  <a:t> </a:t>
                </a:r>
                <a:r>
                  <a:rPr lang="fr-FR" sz="2200" b="1" dirty="0" err="1">
                    <a:solidFill>
                      <a:srgbClr val="002060"/>
                    </a:solidFill>
                    <a:latin typeface="Calibri" panose="020F0502020204030204" pitchFamily="34" charset="0"/>
                    <a:cs typeface="Calibri" panose="020F0502020204030204" pitchFamily="34" charset="0"/>
                    <a:sym typeface="Wingdings" pitchFamily="2" charset="2"/>
                  </a:rPr>
                  <a:t>smaller</a:t>
                </a:r>
                <a:r>
                  <a:rPr lang="fr-FR" sz="2200" b="1" dirty="0">
                    <a:solidFill>
                      <a:srgbClr val="002060"/>
                    </a:solidFill>
                    <a:latin typeface="Calibri" panose="020F0502020204030204" pitchFamily="34" charset="0"/>
                    <a:cs typeface="Calibri" panose="020F0502020204030204" pitchFamily="34" charset="0"/>
                    <a:sym typeface="Wingdings" pitchFamily="2" charset="2"/>
                  </a:rPr>
                  <a:t> gradients.</a:t>
                </a:r>
                <a:endParaRPr lang="fr-FR" sz="2200" b="1" dirty="0">
                  <a:solidFill>
                    <a:srgbClr val="002060"/>
                  </a:solidFill>
                  <a:latin typeface="Calibri" panose="020F0502020204030204" pitchFamily="34" charset="0"/>
                  <a:cs typeface="Calibri" panose="020F0502020204030204" pitchFamily="34" charset="0"/>
                </a:endParaRPr>
              </a:p>
            </p:txBody>
          </p:sp>
        </mc:Choice>
        <mc:Fallback xmlns="">
          <p:sp>
            <p:nvSpPr>
              <p:cNvPr id="7" name="ZoneTexte 6">
                <a:extLst>
                  <a:ext uri="{FF2B5EF4-FFF2-40B4-BE49-F238E27FC236}">
                    <a16:creationId xmlns:a16="http://schemas.microsoft.com/office/drawing/2014/main" id="{540D7E84-CE87-5C6D-EE4E-5D79491569C5}"/>
                  </a:ext>
                </a:extLst>
              </p:cNvPr>
              <p:cNvSpPr txBox="1">
                <a:spLocks noRot="1" noChangeAspect="1" noMove="1" noResize="1" noEditPoints="1" noAdjustHandles="1" noChangeArrowheads="1" noChangeShapeType="1" noTextEdit="1"/>
              </p:cNvSpPr>
              <p:nvPr/>
            </p:nvSpPr>
            <p:spPr>
              <a:xfrm>
                <a:off x="6885408" y="1109276"/>
                <a:ext cx="4501156" cy="1446550"/>
              </a:xfrm>
              <a:prstGeom prst="rect">
                <a:avLst/>
              </a:prstGeom>
              <a:blipFill>
                <a:blip r:embed="rId5"/>
                <a:stretch>
                  <a:fillRect l="-1404" t="-2609" b="-7826"/>
                </a:stretch>
              </a:blipFill>
            </p:spPr>
            <p:txBody>
              <a:bodyPr/>
              <a:lstStyle/>
              <a:p>
                <a:r>
                  <a:rPr lang="fr-FR">
                    <a:noFill/>
                  </a:rPr>
                  <a:t> </a:t>
                </a:r>
              </a:p>
            </p:txBody>
          </p:sp>
        </mc:Fallback>
      </mc:AlternateContent>
      <p:pic>
        <p:nvPicPr>
          <p:cNvPr id="9" name="Image 8">
            <a:extLst>
              <a:ext uri="{FF2B5EF4-FFF2-40B4-BE49-F238E27FC236}">
                <a16:creationId xmlns:a16="http://schemas.microsoft.com/office/drawing/2014/main" id="{A3A90540-280D-B0D4-62AA-4D24D6F45E1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9093" y="2926079"/>
            <a:ext cx="4361069" cy="3931921"/>
          </a:xfrm>
          <a:prstGeom prst="rect">
            <a:avLst/>
          </a:prstGeom>
        </p:spPr>
      </p:pic>
      <mc:AlternateContent xmlns:mc="http://schemas.openxmlformats.org/markup-compatibility/2006" xmlns:a14="http://schemas.microsoft.com/office/drawing/2010/main">
        <mc:Choice Requires="a14">
          <p:sp>
            <p:nvSpPr>
              <p:cNvPr id="10" name="ZoneTexte 9">
                <a:extLst>
                  <a:ext uri="{FF2B5EF4-FFF2-40B4-BE49-F238E27FC236}">
                    <a16:creationId xmlns:a16="http://schemas.microsoft.com/office/drawing/2014/main" id="{04869F82-0C57-A08A-0FF4-DC49F2093D46}"/>
                  </a:ext>
                </a:extLst>
              </p:cNvPr>
              <p:cNvSpPr txBox="1"/>
              <p:nvPr/>
            </p:nvSpPr>
            <p:spPr>
              <a:xfrm>
                <a:off x="2580251" y="1109276"/>
                <a:ext cx="2734420" cy="1785104"/>
              </a:xfrm>
              <a:prstGeom prst="rect">
                <a:avLst/>
              </a:prstGeom>
              <a:noFill/>
            </p:spPr>
            <p:txBody>
              <a:bodyPr wrap="square" rtlCol="0">
                <a:spAutoFit/>
              </a:bodyPr>
              <a:lstStyle/>
              <a:p>
                <a:r>
                  <a:rPr lang="fr-FR" sz="2200" b="1" dirty="0">
                    <a:solidFill>
                      <a:schemeClr val="accent2"/>
                    </a:solidFill>
                    <a:latin typeface="Calibri" panose="020F0502020204030204" pitchFamily="34" charset="0"/>
                    <a:cs typeface="Calibri" panose="020F0502020204030204" pitchFamily="34" charset="0"/>
                  </a:rPr>
                  <a:t>Increase</a:t>
                </a:r>
                <a:r>
                  <a:rPr lang="fr-FR" sz="2200" dirty="0">
                    <a:solidFill>
                      <a:schemeClr val="accent2"/>
                    </a:solidFill>
                    <a:latin typeface="Calibri" panose="020F0502020204030204" pitchFamily="34" charset="0"/>
                    <a:cs typeface="Calibri" panose="020F0502020204030204" pitchFamily="34" charset="0"/>
                  </a:rPr>
                  <a:t> of the maximum </a:t>
                </a:r>
                <a14:m>
                  <m:oMath xmlns:m="http://schemas.openxmlformats.org/officeDocument/2006/math">
                    <m:r>
                      <a:rPr lang="nl-BE" sz="2200" i="1" dirty="0">
                        <a:solidFill>
                          <a:schemeClr val="accent2"/>
                        </a:solidFill>
                        <a:latin typeface="Cambria Math" panose="02040503050406030204" pitchFamily="18" charset="0"/>
                        <a:cs typeface="Calibri" panose="020F0502020204030204" pitchFamily="34" charset="0"/>
                      </a:rPr>
                      <m:t>𝛽</m:t>
                    </m:r>
                  </m:oMath>
                </a14:m>
                <a:r>
                  <a:rPr lang="fr-FR" sz="2200" dirty="0">
                    <a:solidFill>
                      <a:schemeClr val="accent2"/>
                    </a:solidFill>
                    <a:latin typeface="Calibri" panose="020F0502020204030204" pitchFamily="34" charset="0"/>
                    <a:cs typeface="Calibri" panose="020F0502020204030204" pitchFamily="34" charset="0"/>
                  </a:rPr>
                  <a:t>-</a:t>
                </a:r>
                <a:r>
                  <a:rPr lang="fr-FR" sz="2200" dirty="0" err="1">
                    <a:solidFill>
                      <a:schemeClr val="accent2"/>
                    </a:solidFill>
                    <a:latin typeface="Calibri" panose="020F0502020204030204" pitchFamily="34" charset="0"/>
                    <a:cs typeface="Calibri" panose="020F0502020204030204" pitchFamily="34" charset="0"/>
                  </a:rPr>
                  <a:t>functions</a:t>
                </a:r>
                <a:r>
                  <a:rPr lang="fr-FR" sz="2200" dirty="0">
                    <a:solidFill>
                      <a:schemeClr val="accent2"/>
                    </a:solidFill>
                    <a:latin typeface="Calibri" panose="020F0502020204030204" pitchFamily="34" charset="0"/>
                    <a:cs typeface="Calibri" panose="020F0502020204030204" pitchFamily="34" charset="0"/>
                  </a:rPr>
                  <a:t> </a:t>
                </a:r>
                <a:r>
                  <a:rPr lang="fr-FR" sz="2200" b="1" dirty="0">
                    <a:solidFill>
                      <a:schemeClr val="accent2"/>
                    </a:solidFill>
                    <a:latin typeface="Calibri" panose="020F0502020204030204" pitchFamily="34" charset="0"/>
                    <a:cs typeface="Calibri" panose="020F0502020204030204" pitchFamily="34" charset="0"/>
                  </a:rPr>
                  <a:t>of ~20-35%</a:t>
                </a:r>
                <a:r>
                  <a:rPr lang="fr-FR" sz="2200" b="1" dirty="0">
                    <a:latin typeface="Calibri" panose="020F0502020204030204" pitchFamily="34" charset="0"/>
                    <a:cs typeface="Calibri" panose="020F0502020204030204" pitchFamily="34" charset="0"/>
                  </a:rPr>
                  <a:t> </a:t>
                </a:r>
                <a:r>
                  <a:rPr lang="nl-BE" sz="2200" dirty="0">
                    <a:latin typeface="Calibri" panose="020F0502020204030204" pitchFamily="34" charset="0"/>
                    <a:cs typeface="Calibri" panose="020F0502020204030204" pitchFamily="34" charset="0"/>
                  </a:rPr>
                  <a:t>for interconnects from 30cm to 1m.</a:t>
                </a:r>
                <a:endParaRPr lang="fr-FR" sz="2200" dirty="0"/>
              </a:p>
            </p:txBody>
          </p:sp>
        </mc:Choice>
        <mc:Fallback xmlns="">
          <p:sp>
            <p:nvSpPr>
              <p:cNvPr id="10" name="ZoneTexte 9">
                <a:extLst>
                  <a:ext uri="{FF2B5EF4-FFF2-40B4-BE49-F238E27FC236}">
                    <a16:creationId xmlns:a16="http://schemas.microsoft.com/office/drawing/2014/main" id="{04869F82-0C57-A08A-0FF4-DC49F2093D46}"/>
                  </a:ext>
                </a:extLst>
              </p:cNvPr>
              <p:cNvSpPr txBox="1">
                <a:spLocks noRot="1" noChangeAspect="1" noMove="1" noResize="1" noEditPoints="1" noAdjustHandles="1" noChangeArrowheads="1" noChangeShapeType="1" noTextEdit="1"/>
              </p:cNvSpPr>
              <p:nvPr/>
            </p:nvSpPr>
            <p:spPr>
              <a:xfrm>
                <a:off x="2580251" y="1109276"/>
                <a:ext cx="2734420" cy="1785104"/>
              </a:xfrm>
              <a:prstGeom prst="rect">
                <a:avLst/>
              </a:prstGeom>
              <a:blipFill>
                <a:blip r:embed="rId7"/>
                <a:stretch>
                  <a:fillRect l="-2778" t="-2113" r="-1389" b="-5634"/>
                </a:stretch>
              </a:blipFill>
            </p:spPr>
            <p:txBody>
              <a:bodyPr/>
              <a:lstStyle/>
              <a:p>
                <a:r>
                  <a:rPr lang="fr-FR">
                    <a:noFill/>
                  </a:rPr>
                  <a:t> </a:t>
                </a:r>
              </a:p>
            </p:txBody>
          </p:sp>
        </mc:Fallback>
      </mc:AlternateContent>
      <p:sp>
        <p:nvSpPr>
          <p:cNvPr id="11" name="Rectangle 10">
            <a:extLst>
              <a:ext uri="{FF2B5EF4-FFF2-40B4-BE49-F238E27FC236}">
                <a16:creationId xmlns:a16="http://schemas.microsoft.com/office/drawing/2014/main" id="{893601E5-3F78-74D3-5CDE-81997E3F798A}"/>
              </a:ext>
            </a:extLst>
          </p:cNvPr>
          <p:cNvSpPr/>
          <p:nvPr/>
        </p:nvSpPr>
        <p:spPr>
          <a:xfrm>
            <a:off x="1127031" y="3184804"/>
            <a:ext cx="614081" cy="323961"/>
          </a:xfrm>
          <a:prstGeom prst="rect">
            <a:avLst/>
          </a:prstGeom>
          <a:solidFill>
            <a:srgbClr val="FF0000">
              <a:alpha val="600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68103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1993FE-6AE0-4858-38AD-02BC226A0F4F}"/>
              </a:ext>
            </a:extLst>
          </p:cNvPr>
          <p:cNvSpPr>
            <a:spLocks noGrp="1"/>
          </p:cNvSpPr>
          <p:nvPr>
            <p:ph type="title"/>
          </p:nvPr>
        </p:nvSpPr>
        <p:spPr>
          <a:xfrm>
            <a:off x="1697772" y="18255"/>
            <a:ext cx="9585452" cy="1325563"/>
          </a:xfrm>
        </p:spPr>
        <p:txBody>
          <a:bodyPr/>
          <a:lstStyle/>
          <a:p>
            <a:r>
              <a:rPr lang="fr-FR" dirty="0" err="1"/>
              <a:t>Interconnects</a:t>
            </a:r>
            <a:r>
              <a:rPr lang="fr-FR" dirty="0"/>
              <a:t> - </a:t>
            </a:r>
            <a:r>
              <a:rPr lang="fr-FR" dirty="0" err="1"/>
              <a:t>Results</a:t>
            </a:r>
            <a:endParaRPr lang="fr-FR" dirty="0"/>
          </a:p>
        </p:txBody>
      </p:sp>
      <mc:AlternateContent xmlns:mc="http://schemas.openxmlformats.org/markup-compatibility/2006" xmlns:a14="http://schemas.microsoft.com/office/drawing/2010/main">
        <mc:Choice Requires="a14">
          <p:sp>
            <p:nvSpPr>
              <p:cNvPr id="3" name="Espace réservé du contenu 2">
                <a:extLst>
                  <a:ext uri="{FF2B5EF4-FFF2-40B4-BE49-F238E27FC236}">
                    <a16:creationId xmlns:a16="http://schemas.microsoft.com/office/drawing/2014/main" id="{DF47C1A5-6EB6-B8C7-8597-C54CF367F10A}"/>
                  </a:ext>
                </a:extLst>
              </p:cNvPr>
              <p:cNvSpPr>
                <a:spLocks noGrp="1"/>
              </p:cNvSpPr>
              <p:nvPr>
                <p:ph idx="1"/>
              </p:nvPr>
            </p:nvSpPr>
            <p:spPr>
              <a:xfrm>
                <a:off x="1697772" y="1343818"/>
                <a:ext cx="9261764" cy="4581843"/>
              </a:xfrm>
            </p:spPr>
            <p:txBody>
              <a:bodyPr>
                <a:normAutofit/>
              </a:bodyPr>
              <a:lstStyle/>
              <a:p>
                <a:pPr marL="0" indent="0">
                  <a:lnSpc>
                    <a:spcPct val="100000"/>
                  </a:lnSpc>
                  <a:buNone/>
                </a:pPr>
                <a:r>
                  <a:rPr lang="fr-FR" sz="2400" dirty="0"/>
                  <a:t>Similar conclusion as for the the W </a:t>
                </a:r>
                <a:r>
                  <a:rPr lang="fr-FR" sz="2400" dirty="0" err="1"/>
                  <a:t>shielding</a:t>
                </a:r>
                <a:r>
                  <a:rPr lang="fr-FR" sz="2400" dirty="0"/>
                  <a:t> </a:t>
                </a:r>
                <a:r>
                  <a:rPr lang="fr-FR" sz="2400" dirty="0" err="1"/>
                  <a:t>thickness</a:t>
                </a:r>
                <a:r>
                  <a:rPr lang="fr-FR" sz="2400" dirty="0"/>
                  <a:t> </a:t>
                </a:r>
                <a:r>
                  <a:rPr lang="fr-FR" sz="2400" dirty="0" err="1"/>
                  <a:t>sensitivity</a:t>
                </a:r>
                <a:r>
                  <a:rPr lang="fr-FR" sz="2400" dirty="0"/>
                  <a:t> </a:t>
                </a:r>
                <a:r>
                  <a:rPr lang="fr-FR" sz="2400" dirty="0" err="1"/>
                  <a:t>study</a:t>
                </a:r>
                <a:r>
                  <a:rPr lang="fr-FR" sz="2400" dirty="0"/>
                  <a:t>: </a:t>
                </a:r>
                <a:r>
                  <a:rPr lang="fr-FR" sz="2400" b="1" dirty="0">
                    <a:solidFill>
                      <a:srgbClr val="002060"/>
                    </a:solidFill>
                  </a:rPr>
                  <a:t>no </a:t>
                </a:r>
                <a:r>
                  <a:rPr lang="fr-FR" sz="2400" b="1" dirty="0" err="1">
                    <a:solidFill>
                      <a:srgbClr val="002060"/>
                    </a:solidFill>
                  </a:rPr>
                  <a:t>significant</a:t>
                </a:r>
                <a:r>
                  <a:rPr lang="fr-FR" sz="2400" b="1" dirty="0">
                    <a:solidFill>
                      <a:srgbClr val="002060"/>
                    </a:solidFill>
                  </a:rPr>
                  <a:t> changes in </a:t>
                </a:r>
                <a:r>
                  <a:rPr lang="fr-FR" sz="2400" b="1" dirty="0" err="1">
                    <a:solidFill>
                      <a:srgbClr val="002060"/>
                    </a:solidFill>
                  </a:rPr>
                  <a:t>momentum</a:t>
                </a:r>
                <a:r>
                  <a:rPr lang="fr-FR" sz="2400" b="1" dirty="0">
                    <a:solidFill>
                      <a:srgbClr val="002060"/>
                    </a:solidFill>
                  </a:rPr>
                  <a:t> acceptance </a:t>
                </a:r>
                <a:r>
                  <a:rPr lang="fr-FR" sz="2400" dirty="0"/>
                  <a:t>for DA ~ 2-3</a:t>
                </a:r>
                <a14:m>
                  <m:oMath xmlns:m="http://schemas.openxmlformats.org/officeDocument/2006/math">
                    <m:r>
                      <a:rPr lang="nl-BE" sz="2400" b="0" i="1" smtClean="0">
                        <a:latin typeface="Cambria Math" panose="02040503050406030204" pitchFamily="18" charset="0"/>
                      </a:rPr>
                      <m:t>𝜎</m:t>
                    </m:r>
                  </m:oMath>
                </a14:m>
                <a:r>
                  <a:rPr lang="fr-FR" sz="2400" dirty="0"/>
                  <a:t>, but a </a:t>
                </a:r>
                <a:r>
                  <a:rPr lang="fr-FR" sz="2400" b="1" dirty="0" err="1"/>
                  <a:t>significant</a:t>
                </a:r>
                <a:r>
                  <a:rPr lang="fr-FR" sz="2400" b="1" dirty="0"/>
                  <a:t> </a:t>
                </a:r>
                <a:r>
                  <a:rPr lang="fr-FR" sz="2400" b="1" dirty="0" err="1"/>
                  <a:t>increase</a:t>
                </a:r>
                <a:r>
                  <a:rPr lang="fr-FR" sz="2400" b="1" dirty="0"/>
                  <a:t> in </a:t>
                </a:r>
                <a:r>
                  <a:rPr lang="fr-FR" sz="2400" b="1" dirty="0" err="1"/>
                  <a:t>sextupole</a:t>
                </a:r>
                <a:r>
                  <a:rPr lang="fr-FR" sz="2400" b="1" dirty="0"/>
                  <a:t> </a:t>
                </a:r>
                <a:r>
                  <a:rPr lang="fr-FR" sz="2400" b="1" dirty="0" err="1"/>
                  <a:t>strength</a:t>
                </a:r>
                <a:r>
                  <a:rPr lang="fr-FR" sz="2400" b="1" dirty="0"/>
                  <a:t> </a:t>
                </a:r>
                <a:r>
                  <a:rPr lang="fr-FR" sz="2400" dirty="0"/>
                  <a:t>in the CC</a:t>
                </a:r>
              </a:p>
            </p:txBody>
          </p:sp>
        </mc:Choice>
        <mc:Fallback xmlns="">
          <p:sp>
            <p:nvSpPr>
              <p:cNvPr id="3" name="Espace réservé du contenu 2">
                <a:extLst>
                  <a:ext uri="{FF2B5EF4-FFF2-40B4-BE49-F238E27FC236}">
                    <a16:creationId xmlns:a16="http://schemas.microsoft.com/office/drawing/2014/main" id="{DF47C1A5-6EB6-B8C7-8597-C54CF367F10A}"/>
                  </a:ext>
                </a:extLst>
              </p:cNvPr>
              <p:cNvSpPr>
                <a:spLocks noGrp="1" noRot="1" noChangeAspect="1" noMove="1" noResize="1" noEditPoints="1" noAdjustHandles="1" noChangeArrowheads="1" noChangeShapeType="1" noTextEdit="1"/>
              </p:cNvSpPr>
              <p:nvPr>
                <p:ph idx="1"/>
              </p:nvPr>
            </p:nvSpPr>
            <p:spPr>
              <a:xfrm>
                <a:off x="1697772" y="1343818"/>
                <a:ext cx="9261764" cy="4581843"/>
              </a:xfrm>
              <a:blipFill>
                <a:blip r:embed="rId2"/>
                <a:stretch>
                  <a:fillRect l="-958" t="-1105"/>
                </a:stretch>
              </a:blipFill>
            </p:spPr>
            <p:txBody>
              <a:bodyPr/>
              <a:lstStyle/>
              <a:p>
                <a:r>
                  <a:rPr lang="fr-FR">
                    <a:noFill/>
                  </a:rPr>
                  <a:t> </a:t>
                </a:r>
              </a:p>
            </p:txBody>
          </p:sp>
        </mc:Fallback>
      </mc:AlternateContent>
      <p:sp>
        <p:nvSpPr>
          <p:cNvPr id="4" name="Espace réservé du numéro de diapositive 3">
            <a:extLst>
              <a:ext uri="{FF2B5EF4-FFF2-40B4-BE49-F238E27FC236}">
                <a16:creationId xmlns:a16="http://schemas.microsoft.com/office/drawing/2014/main" id="{FD9EF514-1296-430B-7794-FFF481588AC8}"/>
              </a:ext>
            </a:extLst>
          </p:cNvPr>
          <p:cNvSpPr>
            <a:spLocks noGrp="1"/>
          </p:cNvSpPr>
          <p:nvPr>
            <p:ph type="sldNum" sz="quarter" idx="12"/>
          </p:nvPr>
        </p:nvSpPr>
        <p:spPr/>
        <p:txBody>
          <a:bodyPr/>
          <a:lstStyle/>
          <a:p>
            <a:fld id="{358D3E7E-B15D-C148-B743-D19E87EE3050}" type="slidenum">
              <a:rPr lang="fr-FR" smtClean="0"/>
              <a:t>18</a:t>
            </a:fld>
            <a:endParaRPr lang="fr-FR"/>
          </a:p>
        </p:txBody>
      </p:sp>
      <p:pic>
        <p:nvPicPr>
          <p:cNvPr id="5" name="Image 4" descr="Une image contenant texte, ligne, capture d’écran, Tracé&#10;&#10;Le contenu généré par l’IA peut être incorrect.">
            <a:extLst>
              <a:ext uri="{FF2B5EF4-FFF2-40B4-BE49-F238E27FC236}">
                <a16:creationId xmlns:a16="http://schemas.microsoft.com/office/drawing/2014/main" id="{65ECA3E9-5CD1-AA0B-9920-2B69D98A83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2464" y="2796165"/>
            <a:ext cx="4121276" cy="3696710"/>
          </a:xfrm>
          <a:prstGeom prst="rect">
            <a:avLst/>
          </a:prstGeom>
        </p:spPr>
      </p:pic>
      <p:pic>
        <p:nvPicPr>
          <p:cNvPr id="6" name="Image 5" descr="Une image contenant ligne, texte, Tracé, diagramme&#10;&#10;Le contenu généré par l’IA peut être incorrect.">
            <a:extLst>
              <a:ext uri="{FF2B5EF4-FFF2-40B4-BE49-F238E27FC236}">
                <a16:creationId xmlns:a16="http://schemas.microsoft.com/office/drawing/2014/main" id="{96772503-E610-D662-D25E-CE243044FA2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65853" y="2796165"/>
            <a:ext cx="3960719" cy="3647208"/>
          </a:xfrm>
          <a:prstGeom prst="rect">
            <a:avLst/>
          </a:prstGeom>
        </p:spPr>
      </p:pic>
      <p:sp>
        <p:nvSpPr>
          <p:cNvPr id="7" name="ZoneTexte 6">
            <a:extLst>
              <a:ext uri="{FF2B5EF4-FFF2-40B4-BE49-F238E27FC236}">
                <a16:creationId xmlns:a16="http://schemas.microsoft.com/office/drawing/2014/main" id="{A888C67D-2BD7-D989-7784-316D5B46FE16}"/>
              </a:ext>
            </a:extLst>
          </p:cNvPr>
          <p:cNvSpPr txBox="1"/>
          <p:nvPr/>
        </p:nvSpPr>
        <p:spPr>
          <a:xfrm>
            <a:off x="7879112" y="3296185"/>
            <a:ext cx="2615116" cy="338554"/>
          </a:xfrm>
          <a:prstGeom prst="rect">
            <a:avLst/>
          </a:prstGeom>
          <a:noFill/>
        </p:spPr>
        <p:txBody>
          <a:bodyPr wrap="square" rtlCol="0">
            <a:spAutoFit/>
          </a:bodyPr>
          <a:lstStyle/>
          <a:p>
            <a:r>
              <a:rPr lang="fr-FR" sz="1600" dirty="0">
                <a:solidFill>
                  <a:schemeClr val="tx1">
                    <a:lumMod val="50000"/>
                    <a:lumOff val="50000"/>
                  </a:schemeClr>
                </a:solidFill>
              </a:rPr>
              <a:t>𝑘2 for sextupoles in CCY </a:t>
            </a:r>
          </a:p>
        </p:txBody>
      </p:sp>
    </p:spTree>
    <p:extLst>
      <p:ext uri="{BB962C8B-B14F-4D97-AF65-F5344CB8AC3E}">
        <p14:creationId xmlns:p14="http://schemas.microsoft.com/office/powerpoint/2010/main" val="1208732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573593-E7A8-8E13-E61F-A5E1603EECB8}"/>
              </a:ext>
            </a:extLst>
          </p:cNvPr>
          <p:cNvSpPr>
            <a:spLocks noGrp="1"/>
          </p:cNvSpPr>
          <p:nvPr>
            <p:ph type="title"/>
          </p:nvPr>
        </p:nvSpPr>
        <p:spPr/>
        <p:txBody>
          <a:bodyPr/>
          <a:lstStyle/>
          <a:p>
            <a:r>
              <a:rPr lang="fr-FR" dirty="0"/>
              <a:t>Conclusion and Next </a:t>
            </a:r>
            <a:r>
              <a:rPr lang="fr-FR" dirty="0" err="1"/>
              <a:t>steps</a:t>
            </a:r>
            <a:endParaRPr lang="fr-FR" dirty="0"/>
          </a:p>
        </p:txBody>
      </p:sp>
      <p:sp>
        <p:nvSpPr>
          <p:cNvPr id="3" name="Espace réservé du texte 2">
            <a:extLst>
              <a:ext uri="{FF2B5EF4-FFF2-40B4-BE49-F238E27FC236}">
                <a16:creationId xmlns:a16="http://schemas.microsoft.com/office/drawing/2014/main" id="{47FFCFCB-1A17-D85C-3E5E-CB8B7EDA90C4}"/>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7C94ECAC-0B02-A48A-F77F-A50B5C399255}"/>
              </a:ext>
            </a:extLst>
          </p:cNvPr>
          <p:cNvSpPr>
            <a:spLocks noGrp="1"/>
          </p:cNvSpPr>
          <p:nvPr>
            <p:ph type="sldNum" sz="quarter" idx="12"/>
          </p:nvPr>
        </p:nvSpPr>
        <p:spPr/>
        <p:txBody>
          <a:bodyPr/>
          <a:lstStyle/>
          <a:p>
            <a:fld id="{358D3E7E-B15D-C148-B743-D19E87EE3050}" type="slidenum">
              <a:rPr lang="fr-FR" smtClean="0"/>
              <a:t>19</a:t>
            </a:fld>
            <a:endParaRPr lang="fr-FR"/>
          </a:p>
        </p:txBody>
      </p:sp>
    </p:spTree>
    <p:extLst>
      <p:ext uri="{BB962C8B-B14F-4D97-AF65-F5344CB8AC3E}">
        <p14:creationId xmlns:p14="http://schemas.microsoft.com/office/powerpoint/2010/main" val="3242203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A7D197-84D6-C802-FC45-71D94D6A8397}"/>
              </a:ext>
            </a:extLst>
          </p:cNvPr>
          <p:cNvSpPr>
            <a:spLocks noGrp="1"/>
          </p:cNvSpPr>
          <p:nvPr>
            <p:ph type="title"/>
          </p:nvPr>
        </p:nvSpPr>
        <p:spPr/>
        <p:txBody>
          <a:bodyPr/>
          <a:lstStyle/>
          <a:p>
            <a:r>
              <a:rPr lang="fr-FR" dirty="0"/>
              <a:t>IR design – Radial </a:t>
            </a:r>
            <a:r>
              <a:rPr lang="fr-FR" dirty="0" err="1"/>
              <a:t>build</a:t>
            </a:r>
            <a:endParaRPr lang="fr-FR" dirty="0"/>
          </a:p>
        </p:txBody>
      </p:sp>
      <p:sp>
        <p:nvSpPr>
          <p:cNvPr id="3" name="Espace réservé du contenu 2">
            <a:extLst>
              <a:ext uri="{FF2B5EF4-FFF2-40B4-BE49-F238E27FC236}">
                <a16:creationId xmlns:a16="http://schemas.microsoft.com/office/drawing/2014/main" id="{C901F3F6-EC5F-0690-2336-1DE727D74B2F}"/>
              </a:ext>
            </a:extLst>
          </p:cNvPr>
          <p:cNvSpPr>
            <a:spLocks noGrp="1"/>
          </p:cNvSpPr>
          <p:nvPr>
            <p:ph idx="1"/>
          </p:nvPr>
        </p:nvSpPr>
        <p:spPr>
          <a:xfrm>
            <a:off x="838200" y="1643449"/>
            <a:ext cx="10515600" cy="4533514"/>
          </a:xfrm>
        </p:spPr>
        <p:txBody>
          <a:bodyPr/>
          <a:lstStyle/>
          <a:p>
            <a:r>
              <a:rPr lang="fr-FR" b="1" u="sng" dirty="0" err="1"/>
              <a:t>Tungsten</a:t>
            </a:r>
            <a:r>
              <a:rPr lang="fr-FR" b="1" u="sng" dirty="0"/>
              <a:t> </a:t>
            </a:r>
            <a:r>
              <a:rPr lang="fr-FR" b="1" u="sng" dirty="0" err="1"/>
              <a:t>shielding</a:t>
            </a:r>
            <a:r>
              <a:rPr lang="fr-FR" b="1" u="sng" dirty="0"/>
              <a:t> </a:t>
            </a:r>
            <a:r>
              <a:rPr lang="fr-FR" b="1" u="sng" dirty="0" err="1"/>
              <a:t>thickness</a:t>
            </a:r>
            <a:r>
              <a:rPr lang="fr-FR" b="1" u="sng" dirty="0"/>
              <a:t>:</a:t>
            </a:r>
          </a:p>
          <a:p>
            <a:pPr marL="457200" lvl="1" indent="0">
              <a:buNone/>
            </a:pPr>
            <a:endParaRPr lang="fr-FR" dirty="0"/>
          </a:p>
        </p:txBody>
      </p:sp>
      <p:sp>
        <p:nvSpPr>
          <p:cNvPr id="4" name="Espace réservé du numéro de diapositive 3">
            <a:extLst>
              <a:ext uri="{FF2B5EF4-FFF2-40B4-BE49-F238E27FC236}">
                <a16:creationId xmlns:a16="http://schemas.microsoft.com/office/drawing/2014/main" id="{1AAB82D8-36AF-AAB3-416F-4A9E5F07D85E}"/>
              </a:ext>
            </a:extLst>
          </p:cNvPr>
          <p:cNvSpPr>
            <a:spLocks noGrp="1"/>
          </p:cNvSpPr>
          <p:nvPr>
            <p:ph type="sldNum" sz="quarter" idx="12"/>
          </p:nvPr>
        </p:nvSpPr>
        <p:spPr/>
        <p:txBody>
          <a:bodyPr/>
          <a:lstStyle/>
          <a:p>
            <a:fld id="{358D3E7E-B15D-C148-B743-D19E87EE3050}" type="slidenum">
              <a:rPr lang="fr-FR" smtClean="0"/>
              <a:t>2</a:t>
            </a:fld>
            <a:endParaRPr lang="fr-FR"/>
          </a:p>
        </p:txBody>
      </p:sp>
      <p:sp>
        <p:nvSpPr>
          <p:cNvPr id="6" name="ZoneTexte 5">
            <a:extLst>
              <a:ext uri="{FF2B5EF4-FFF2-40B4-BE49-F238E27FC236}">
                <a16:creationId xmlns:a16="http://schemas.microsoft.com/office/drawing/2014/main" id="{C2A1DE96-ED48-1F3B-B7BF-F0AE7533E63B}"/>
              </a:ext>
            </a:extLst>
          </p:cNvPr>
          <p:cNvSpPr txBox="1"/>
          <p:nvPr/>
        </p:nvSpPr>
        <p:spPr>
          <a:xfrm>
            <a:off x="1965801" y="3190972"/>
            <a:ext cx="3839591" cy="1785104"/>
          </a:xfrm>
          <a:prstGeom prst="rect">
            <a:avLst/>
          </a:prstGeom>
          <a:noFill/>
          <a:ln w="12700">
            <a:solidFill>
              <a:srgbClr val="C00000"/>
            </a:solidFill>
          </a:ln>
        </p:spPr>
        <p:txBody>
          <a:bodyPr wrap="square" rtlCol="0">
            <a:spAutoFit/>
          </a:bodyPr>
          <a:lstStyle/>
          <a:p>
            <a:pPr marL="285750" indent="-285750">
              <a:buFont typeface="Arial" panose="020B0604020202020204" pitchFamily="34" charset="0"/>
              <a:buChar char="•"/>
            </a:pPr>
            <a:r>
              <a:rPr lang="fr-FR" sz="2200" dirty="0" err="1">
                <a:latin typeface="Calibri" panose="020F0502020204030204" pitchFamily="34" charset="0"/>
                <a:cs typeface="Calibri" panose="020F0502020204030204" pitchFamily="34" charset="0"/>
              </a:rPr>
              <a:t>Still</a:t>
            </a:r>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need</a:t>
            </a:r>
            <a:r>
              <a:rPr lang="fr-FR" sz="2200" dirty="0">
                <a:latin typeface="Calibri" panose="020F0502020204030204" pitchFamily="34" charset="0"/>
                <a:cs typeface="Calibri" panose="020F0502020204030204" pitchFamily="34" charset="0"/>
              </a:rPr>
              <a:t> to </a:t>
            </a:r>
            <a:r>
              <a:rPr lang="fr-FR" sz="2200" dirty="0" err="1">
                <a:latin typeface="Calibri" panose="020F0502020204030204" pitchFamily="34" charset="0"/>
                <a:cs typeface="Calibri" panose="020F0502020204030204" pitchFamily="34" charset="0"/>
              </a:rPr>
              <a:t>determine</a:t>
            </a:r>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which</a:t>
            </a:r>
            <a:r>
              <a:rPr lang="fr-FR" sz="2200" dirty="0">
                <a:latin typeface="Calibri" panose="020F0502020204030204" pitchFamily="34" charset="0"/>
                <a:cs typeface="Calibri" panose="020F0502020204030204" pitchFamily="34" charset="0"/>
              </a:rPr>
              <a:t> </a:t>
            </a:r>
            <a:r>
              <a:rPr lang="fr-FR" sz="2200" b="1" dirty="0">
                <a:solidFill>
                  <a:srgbClr val="00B050"/>
                </a:solidFill>
                <a:latin typeface="Calibri" panose="020F0502020204030204" pitchFamily="34" charset="0"/>
                <a:cs typeface="Calibri" panose="020F0502020204030204" pitchFamily="34" charset="0"/>
              </a:rPr>
              <a:t>power </a:t>
            </a:r>
            <a:r>
              <a:rPr lang="fr-FR" sz="2200" b="1" dirty="0" err="1">
                <a:solidFill>
                  <a:srgbClr val="00B050"/>
                </a:solidFill>
                <a:latin typeface="Calibri" panose="020F0502020204030204" pitchFamily="34" charset="0"/>
                <a:cs typeface="Calibri" panose="020F0502020204030204" pitchFamily="34" charset="0"/>
              </a:rPr>
              <a:t>load</a:t>
            </a:r>
            <a:r>
              <a:rPr lang="fr-FR" sz="2200" b="1" dirty="0">
                <a:solidFill>
                  <a:srgbClr val="00B050"/>
                </a:solidFill>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is</a:t>
            </a:r>
            <a:r>
              <a:rPr lang="fr-FR" sz="2200" dirty="0">
                <a:latin typeface="Calibri" panose="020F0502020204030204" pitchFamily="34" charset="0"/>
                <a:cs typeface="Calibri" panose="020F0502020204030204" pitchFamily="34" charset="0"/>
              </a:rPr>
              <a:t> acceptable </a:t>
            </a:r>
            <a:r>
              <a:rPr lang="fr-FR" sz="2200" dirty="0" err="1">
                <a:latin typeface="Calibri" panose="020F0502020204030204" pitchFamily="34" charset="0"/>
                <a:cs typeface="Calibri" panose="020F0502020204030204" pitchFamily="34" charset="0"/>
              </a:rPr>
              <a:t>from</a:t>
            </a:r>
            <a:r>
              <a:rPr lang="fr-FR" sz="2200" dirty="0">
                <a:latin typeface="Calibri" panose="020F0502020204030204" pitchFamily="34" charset="0"/>
                <a:cs typeface="Calibri" panose="020F0502020204030204" pitchFamily="34" charset="0"/>
              </a:rPr>
              <a:t> the </a:t>
            </a:r>
            <a:r>
              <a:rPr lang="fr-FR" sz="2200" b="1" dirty="0" err="1">
                <a:solidFill>
                  <a:srgbClr val="00B0F0"/>
                </a:solidFill>
                <a:latin typeface="Calibri" panose="020F0502020204030204" pitchFamily="34" charset="0"/>
                <a:cs typeface="Calibri" panose="020F0502020204030204" pitchFamily="34" charset="0"/>
              </a:rPr>
              <a:t>cryo</a:t>
            </a:r>
            <a:r>
              <a:rPr lang="fr-FR" sz="2200" b="1" dirty="0">
                <a:solidFill>
                  <a:srgbClr val="00B0F0"/>
                </a:solidFill>
                <a:latin typeface="Calibri" panose="020F0502020204030204" pitchFamily="34" charset="0"/>
                <a:cs typeface="Calibri" panose="020F0502020204030204" pitchFamily="34" charset="0"/>
              </a:rPr>
              <a:t> perspective</a:t>
            </a:r>
          </a:p>
          <a:p>
            <a:pPr marL="285750" indent="-285750">
              <a:buFont typeface="Arial" panose="020B0604020202020204" pitchFamily="34" charset="0"/>
              <a:buChar char="•"/>
            </a:pPr>
            <a:r>
              <a:rPr lang="fr-FR" sz="2200" dirty="0" err="1">
                <a:latin typeface="Calibri" panose="020F0502020204030204" pitchFamily="34" charset="0"/>
                <a:cs typeface="Calibri" panose="020F0502020204030204" pitchFamily="34" charset="0"/>
              </a:rPr>
              <a:t>Tungsten</a:t>
            </a:r>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shielding</a:t>
            </a:r>
            <a:r>
              <a:rPr lang="fr-FR" sz="2200" dirty="0">
                <a:latin typeface="Calibri" panose="020F0502020204030204" pitchFamily="34" charset="0"/>
                <a:cs typeface="Calibri" panose="020F0502020204030204" pitchFamily="34" charset="0"/>
              </a:rPr>
              <a:t> of </a:t>
            </a:r>
            <a:r>
              <a:rPr lang="fr-FR" sz="2200" dirty="0">
                <a:solidFill>
                  <a:srgbClr val="002060"/>
                </a:solidFill>
                <a:latin typeface="Calibri" panose="020F0502020204030204" pitchFamily="34" charset="0"/>
                <a:cs typeface="Calibri" panose="020F0502020204030204" pitchFamily="34" charset="0"/>
              </a:rPr>
              <a:t>2.53cm </a:t>
            </a:r>
            <a:r>
              <a:rPr lang="fr-FR" sz="2200" dirty="0" err="1">
                <a:latin typeface="Calibri" panose="020F0502020204030204" pitchFamily="34" charset="0"/>
                <a:cs typeface="Calibri" panose="020F0502020204030204" pitchFamily="34" charset="0"/>
              </a:rPr>
              <a:t>probably</a:t>
            </a:r>
            <a:r>
              <a:rPr lang="fr-FR" sz="2200" dirty="0">
                <a:latin typeface="Calibri" panose="020F0502020204030204" pitchFamily="34" charset="0"/>
                <a:cs typeface="Calibri" panose="020F0502020204030204" pitchFamily="34" charset="0"/>
              </a:rPr>
              <a:t> </a:t>
            </a:r>
            <a:r>
              <a:rPr lang="fr-FR" sz="2200" dirty="0">
                <a:solidFill>
                  <a:srgbClr val="002060"/>
                </a:solidFill>
                <a:latin typeface="Calibri" panose="020F0502020204030204" pitchFamily="34" charset="0"/>
                <a:cs typeface="Calibri" panose="020F0502020204030204" pitchFamily="34" charset="0"/>
              </a:rPr>
              <a:t>not </a:t>
            </a:r>
            <a:r>
              <a:rPr lang="fr-FR" sz="2200" dirty="0" err="1">
                <a:solidFill>
                  <a:srgbClr val="002060"/>
                </a:solidFill>
                <a:latin typeface="Calibri" panose="020F0502020204030204" pitchFamily="34" charset="0"/>
                <a:cs typeface="Calibri" panose="020F0502020204030204" pitchFamily="34" charset="0"/>
              </a:rPr>
              <a:t>sufficient</a:t>
            </a:r>
            <a:endParaRPr lang="fr-FR" sz="2200" dirty="0">
              <a:solidFill>
                <a:srgbClr val="002060"/>
              </a:solidFill>
              <a:latin typeface="Calibri" panose="020F0502020204030204" pitchFamily="34" charset="0"/>
              <a:cs typeface="Calibri" panose="020F0502020204030204" pitchFamily="34" charset="0"/>
            </a:endParaRPr>
          </a:p>
        </p:txBody>
      </p:sp>
      <p:grpSp>
        <p:nvGrpSpPr>
          <p:cNvPr id="7" name="Groupe 6">
            <a:extLst>
              <a:ext uri="{FF2B5EF4-FFF2-40B4-BE49-F238E27FC236}">
                <a16:creationId xmlns:a16="http://schemas.microsoft.com/office/drawing/2014/main" id="{58FC3230-A205-7D08-C646-7CF256DD6830}"/>
              </a:ext>
            </a:extLst>
          </p:cNvPr>
          <p:cNvGrpSpPr/>
          <p:nvPr/>
        </p:nvGrpSpPr>
        <p:grpSpPr>
          <a:xfrm>
            <a:off x="1014763" y="2400019"/>
            <a:ext cx="4889224" cy="461665"/>
            <a:chOff x="1446499" y="1344758"/>
            <a:chExt cx="4889224" cy="461665"/>
          </a:xfrm>
        </p:grpSpPr>
        <mc:AlternateContent xmlns:mc="http://schemas.openxmlformats.org/markup-compatibility/2006" xmlns:a14="http://schemas.microsoft.com/office/drawing/2010/main">
          <mc:Choice Requires="a14">
            <p:sp>
              <p:nvSpPr>
                <p:cNvPr id="8" name="ZoneTexte 7">
                  <a:extLst>
                    <a:ext uri="{FF2B5EF4-FFF2-40B4-BE49-F238E27FC236}">
                      <a16:creationId xmlns:a16="http://schemas.microsoft.com/office/drawing/2014/main" id="{6DE21D02-622E-62DC-DB82-3CE7793AD94B}"/>
                    </a:ext>
                  </a:extLst>
                </p:cNvPr>
                <p:cNvSpPr txBox="1"/>
                <p:nvPr/>
              </p:nvSpPr>
              <p:spPr>
                <a:xfrm>
                  <a:off x="1446499" y="1344758"/>
                  <a:ext cx="4889224" cy="461665"/>
                </a:xfrm>
                <a:prstGeom prst="rect">
                  <a:avLst/>
                </a:prstGeom>
                <a:noFill/>
              </p:spPr>
              <p:txBody>
                <a:bodyPr wrap="none" rtlCol="0">
                  <a:spAutoFit/>
                </a:bodyPr>
                <a:lstStyle/>
                <a:p>
                  <a:r>
                    <a:rPr lang="fr-FR" sz="2400" dirty="0">
                      <a:latin typeface="Calibri" panose="020F0502020204030204" pitchFamily="34" charset="0"/>
                      <a:cs typeface="Calibri" panose="020F0502020204030204" pitchFamily="34" charset="0"/>
                    </a:rPr>
                    <a:t> Aperture= </a:t>
                  </a:r>
                  <a14:m>
                    <m:oMath xmlns:m="http://schemas.openxmlformats.org/officeDocument/2006/math">
                      <m:r>
                        <a:rPr lang="nl-BE" sz="2400" b="0" i="1" smtClean="0">
                          <a:latin typeface="Cambria Math" panose="02040503050406030204" pitchFamily="18" charset="0"/>
                        </a:rPr>
                        <m:t>5</m:t>
                      </m:r>
                      <m:r>
                        <a:rPr lang="nl-BE" sz="2400" b="0" i="1" smtClean="0">
                          <a:latin typeface="Cambria Math" panose="02040503050406030204" pitchFamily="18" charset="0"/>
                        </a:rPr>
                        <m:t>𝜎</m:t>
                      </m:r>
                      <m:r>
                        <a:rPr lang="nl-BE" sz="2400" b="0" i="1" smtClean="0">
                          <a:latin typeface="Cambria Math" panose="02040503050406030204" pitchFamily="18" charset="0"/>
                        </a:rPr>
                        <m:t>+</m:t>
                      </m:r>
                    </m:oMath>
                  </a14:m>
                  <a:r>
                    <a:rPr lang="nl-BE" sz="2400" b="0" i="0" dirty="0">
                      <a:latin typeface="Calibri" panose="020F0502020204030204" pitchFamily="34" charset="0"/>
                      <a:cs typeface="Calibri" panose="020F0502020204030204" pitchFamily="34" charset="0"/>
                    </a:rPr>
                    <a:t>W shielding</a:t>
                  </a:r>
                  <a14:m>
                    <m:oMath xmlns:m="http://schemas.openxmlformats.org/officeDocument/2006/math">
                      <m:r>
                        <a:rPr lang="nl-BE" sz="2400" b="0" i="1" smtClean="0">
                          <a:latin typeface="Cambria Math" panose="02040503050406030204" pitchFamily="18" charset="0"/>
                        </a:rPr>
                        <m:t>+1.51</m:t>
                      </m:r>
                    </m:oMath>
                  </a14:m>
                  <a:r>
                    <a:rPr lang="nl-BE" sz="2400" b="0" i="0" dirty="0">
                      <a:latin typeface="Calibri" panose="020F0502020204030204" pitchFamily="34" charset="0"/>
                      <a:cs typeface="Calibri" panose="020F0502020204030204" pitchFamily="34" charset="0"/>
                    </a:rPr>
                    <a:t>cm</a:t>
                  </a:r>
                  <a:endParaRPr lang="fr-FR" sz="2400" dirty="0">
                    <a:latin typeface="Calibri" panose="020F0502020204030204" pitchFamily="34" charset="0"/>
                    <a:cs typeface="Calibri" panose="020F0502020204030204" pitchFamily="34" charset="0"/>
                  </a:endParaRPr>
                </a:p>
              </p:txBody>
            </p:sp>
          </mc:Choice>
          <mc:Fallback xmlns="">
            <p:sp>
              <p:nvSpPr>
                <p:cNvPr id="6" name="ZoneTexte 5">
                  <a:extLst>
                    <a:ext uri="{FF2B5EF4-FFF2-40B4-BE49-F238E27FC236}">
                      <a16:creationId xmlns:a16="http://schemas.microsoft.com/office/drawing/2014/main" id="{13D61A27-651E-8BDB-D871-A1910F5FCCCC}"/>
                    </a:ext>
                  </a:extLst>
                </p:cNvPr>
                <p:cNvSpPr txBox="1">
                  <a:spLocks noRot="1" noChangeAspect="1" noMove="1" noResize="1" noEditPoints="1" noAdjustHandles="1" noChangeArrowheads="1" noChangeShapeType="1" noTextEdit="1"/>
                </p:cNvSpPr>
                <p:nvPr/>
              </p:nvSpPr>
              <p:spPr>
                <a:xfrm>
                  <a:off x="1446499" y="1344758"/>
                  <a:ext cx="4889224" cy="461665"/>
                </a:xfrm>
                <a:prstGeom prst="rect">
                  <a:avLst/>
                </a:prstGeom>
                <a:blipFill>
                  <a:blip r:embed="rId6"/>
                  <a:stretch>
                    <a:fillRect l="-518" t="-8108" r="-1036" b="-29730"/>
                  </a:stretch>
                </a:blipFill>
              </p:spPr>
              <p:txBody>
                <a:bodyPr/>
                <a:lstStyle/>
                <a:p>
                  <a:r>
                    <a:rPr lang="fr-FR">
                      <a:noFill/>
                    </a:rPr>
                    <a:t> </a:t>
                  </a:r>
                </a:p>
              </p:txBody>
            </p:sp>
          </mc:Fallback>
        </mc:AlternateContent>
        <p:sp>
          <p:nvSpPr>
            <p:cNvPr id="9" name="Rectangle 8">
              <a:extLst>
                <a:ext uri="{FF2B5EF4-FFF2-40B4-BE49-F238E27FC236}">
                  <a16:creationId xmlns:a16="http://schemas.microsoft.com/office/drawing/2014/main" id="{52ED9B66-1E33-DCEC-D55A-D6BA33B5404A}"/>
                </a:ext>
              </a:extLst>
            </p:cNvPr>
            <p:cNvSpPr/>
            <p:nvPr/>
          </p:nvSpPr>
          <p:spPr>
            <a:xfrm>
              <a:off x="3540124" y="1384941"/>
              <a:ext cx="1514475" cy="408782"/>
            </a:xfrm>
            <a:prstGeom prst="rect">
              <a:avLst/>
            </a:prstGeom>
            <a:noFill/>
            <a:ln w="2222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CasellaDiTesto 11">
            <a:extLst>
              <a:ext uri="{FF2B5EF4-FFF2-40B4-BE49-F238E27FC236}">
                <a16:creationId xmlns:a16="http://schemas.microsoft.com/office/drawing/2014/main" id="{B9069D74-5D4A-FB19-2070-84561C2048B8}"/>
              </a:ext>
            </a:extLst>
          </p:cNvPr>
          <p:cNvSpPr txBox="1"/>
          <p:nvPr/>
        </p:nvSpPr>
        <p:spPr>
          <a:xfrm>
            <a:off x="102816" y="5620695"/>
            <a:ext cx="5235992" cy="1107996"/>
          </a:xfrm>
          <a:prstGeom prst="rect">
            <a:avLst/>
          </a:prstGeom>
          <a:noFill/>
        </p:spPr>
        <p:txBody>
          <a:bodyPr wrap="square" rtlCol="0">
            <a:spAutoFit/>
          </a:bodyPr>
          <a:lstStyle/>
          <a:p>
            <a:r>
              <a:rPr lang="it-IT" sz="2200" b="1" dirty="0">
                <a:latin typeface="Calibri" panose="020F0502020204030204" pitchFamily="34" charset="0"/>
                <a:cs typeface="Calibri" panose="020F0502020204030204" pitchFamily="34" charset="0"/>
              </a:rPr>
              <a:t>Local </a:t>
            </a:r>
            <a:r>
              <a:rPr lang="it-IT" sz="2200" b="1" dirty="0" err="1">
                <a:latin typeface="Calibri" panose="020F0502020204030204" pitchFamily="34" charset="0"/>
                <a:cs typeface="Calibri" panose="020F0502020204030204" pitchFamily="34" charset="0"/>
              </a:rPr>
              <a:t>heat</a:t>
            </a:r>
            <a:r>
              <a:rPr lang="it-IT" sz="2200" b="1" dirty="0">
                <a:latin typeface="Calibri" panose="020F0502020204030204" pitchFamily="34" charset="0"/>
                <a:cs typeface="Calibri" panose="020F0502020204030204" pitchFamily="34" charset="0"/>
              </a:rPr>
              <a:t> </a:t>
            </a:r>
            <a:r>
              <a:rPr lang="it-IT" sz="2200" b="1" dirty="0" err="1">
                <a:latin typeface="Calibri" panose="020F0502020204030204" pitchFamily="34" charset="0"/>
                <a:cs typeface="Calibri" panose="020F0502020204030204" pitchFamily="34" charset="0"/>
              </a:rPr>
              <a:t>extraction</a:t>
            </a:r>
            <a:r>
              <a:rPr lang="it-IT" sz="2200" b="1" dirty="0">
                <a:latin typeface="Calibri" panose="020F0502020204030204" pitchFamily="34" charset="0"/>
                <a:cs typeface="Calibri" panose="020F0502020204030204" pitchFamily="34" charset="0"/>
              </a:rPr>
              <a:t> </a:t>
            </a:r>
            <a:r>
              <a:rPr lang="it-IT" sz="2200" b="1" dirty="0" err="1">
                <a:latin typeface="Calibri" panose="020F0502020204030204" pitchFamily="34" charset="0"/>
                <a:cs typeface="Calibri" panose="020F0502020204030204" pitchFamily="34" charset="0"/>
              </a:rPr>
              <a:t>issues</a:t>
            </a:r>
            <a:r>
              <a:rPr lang="it-IT" sz="2200" b="1" dirty="0">
                <a:latin typeface="Calibri" panose="020F0502020204030204" pitchFamily="34" charset="0"/>
                <a:cs typeface="Calibri" panose="020F0502020204030204" pitchFamily="34" charset="0"/>
              </a:rPr>
              <a:t> </a:t>
            </a:r>
            <a:r>
              <a:rPr lang="it-IT" sz="2200" dirty="0">
                <a:latin typeface="Calibri" panose="020F0502020204030204" pitchFamily="34" charset="0"/>
                <a:cs typeface="Calibri" panose="020F0502020204030204" pitchFamily="34" charset="0"/>
              </a:rPr>
              <a:t>must be </a:t>
            </a:r>
            <a:r>
              <a:rPr lang="it-IT" sz="2200" dirty="0" err="1">
                <a:latin typeface="Calibri" panose="020F0502020204030204" pitchFamily="34" charset="0"/>
                <a:cs typeface="Calibri" panose="020F0502020204030204" pitchFamily="34" charset="0"/>
              </a:rPr>
              <a:t>addressed</a:t>
            </a:r>
            <a:r>
              <a:rPr lang="it-IT" sz="2200" dirty="0">
                <a:latin typeface="Calibri" panose="020F0502020204030204" pitchFamily="34" charset="0"/>
                <a:cs typeface="Calibri" panose="020F0502020204030204" pitchFamily="34" charset="0"/>
              </a:rPr>
              <a:t>, </a:t>
            </a:r>
            <a:r>
              <a:rPr lang="it-IT" sz="2200" dirty="0" err="1">
                <a:latin typeface="Calibri" panose="020F0502020204030204" pitchFamily="34" charset="0"/>
                <a:cs typeface="Calibri" panose="020F0502020204030204" pitchFamily="34" charset="0"/>
              </a:rPr>
              <a:t>considering</a:t>
            </a:r>
            <a:r>
              <a:rPr lang="it-IT" sz="2200" dirty="0">
                <a:latin typeface="Calibri" panose="020F0502020204030204" pitchFamily="34" charset="0"/>
                <a:cs typeface="Calibri" panose="020F0502020204030204" pitchFamily="34" charset="0"/>
              </a:rPr>
              <a:t> a </a:t>
            </a:r>
            <a:r>
              <a:rPr lang="it-IT" sz="2200" b="1" dirty="0" err="1">
                <a:latin typeface="Calibri" panose="020F0502020204030204" pitchFamily="34" charset="0"/>
                <a:cs typeface="Calibri" panose="020F0502020204030204" pitchFamily="34" charset="0"/>
              </a:rPr>
              <a:t>representative</a:t>
            </a:r>
            <a:r>
              <a:rPr lang="it-IT" sz="2200" b="1" dirty="0">
                <a:latin typeface="Calibri" panose="020F0502020204030204" pitchFamily="34" charset="0"/>
                <a:cs typeface="Calibri" panose="020F0502020204030204" pitchFamily="34" charset="0"/>
              </a:rPr>
              <a:t> coil </a:t>
            </a:r>
            <a:r>
              <a:rPr lang="it-IT" sz="2200" b="1" dirty="0" err="1">
                <a:latin typeface="Calibri" panose="020F0502020204030204" pitchFamily="34" charset="0"/>
                <a:cs typeface="Calibri" panose="020F0502020204030204" pitchFamily="34" charset="0"/>
              </a:rPr>
              <a:t>section</a:t>
            </a:r>
            <a:r>
              <a:rPr lang="it-IT" sz="2200" b="1" dirty="0">
                <a:latin typeface="Calibri" panose="020F0502020204030204" pitchFamily="34" charset="0"/>
                <a:cs typeface="Calibri" panose="020F0502020204030204" pitchFamily="34" charset="0"/>
              </a:rPr>
              <a:t> </a:t>
            </a:r>
            <a:r>
              <a:rPr lang="it-IT" sz="2200" dirty="0">
                <a:latin typeface="Calibri" panose="020F0502020204030204" pitchFamily="34" charset="0"/>
                <a:cs typeface="Calibri" panose="020F0502020204030204" pitchFamily="34" charset="0"/>
              </a:rPr>
              <a:t>and the </a:t>
            </a:r>
            <a:r>
              <a:rPr lang="it-IT" sz="2200" b="1" dirty="0" err="1">
                <a:latin typeface="Calibri" panose="020F0502020204030204" pitchFamily="34" charset="0"/>
                <a:cs typeface="Calibri" panose="020F0502020204030204" pitchFamily="34" charset="0"/>
              </a:rPr>
              <a:t>cooling</a:t>
            </a:r>
            <a:r>
              <a:rPr lang="it-IT" sz="2200" b="1" dirty="0">
                <a:latin typeface="Calibri" panose="020F0502020204030204" pitchFamily="34" charset="0"/>
                <a:cs typeface="Calibri" panose="020F0502020204030204" pitchFamily="34" charset="0"/>
              </a:rPr>
              <a:t> </a:t>
            </a:r>
            <a:r>
              <a:rPr lang="it-IT" sz="2200" b="1" dirty="0" err="1">
                <a:latin typeface="Calibri" panose="020F0502020204030204" pitchFamily="34" charset="0"/>
                <a:cs typeface="Calibri" panose="020F0502020204030204" pitchFamily="34" charset="0"/>
              </a:rPr>
              <a:t>channels</a:t>
            </a:r>
            <a:r>
              <a:rPr lang="it-IT" sz="2200" b="1" dirty="0">
                <a:latin typeface="Calibri" panose="020F0502020204030204" pitchFamily="34" charset="0"/>
                <a:cs typeface="Calibri" panose="020F0502020204030204" pitchFamily="34" charset="0"/>
              </a:rPr>
              <a:t> </a:t>
            </a:r>
            <a:r>
              <a:rPr lang="it-IT" sz="2200" dirty="0">
                <a:latin typeface="Calibri" panose="020F0502020204030204" pitchFamily="34" charset="0"/>
                <a:cs typeface="Calibri" panose="020F0502020204030204" pitchFamily="34" charset="0"/>
              </a:rPr>
              <a:t>design.</a:t>
            </a:r>
            <a:endParaRPr lang="en-GB" sz="2200" dirty="0">
              <a:latin typeface="Calibri" panose="020F0502020204030204" pitchFamily="34" charset="0"/>
              <a:cs typeface="Calibri" panose="020F0502020204030204" pitchFamily="34" charset="0"/>
            </a:endParaRPr>
          </a:p>
        </p:txBody>
      </p:sp>
      <p:sp>
        <p:nvSpPr>
          <p:cNvPr id="14" name="ZoneTexte 13">
            <a:extLst>
              <a:ext uri="{FF2B5EF4-FFF2-40B4-BE49-F238E27FC236}">
                <a16:creationId xmlns:a16="http://schemas.microsoft.com/office/drawing/2014/main" id="{111A61C3-F789-80BF-8709-844377FBD6B5}"/>
              </a:ext>
            </a:extLst>
          </p:cNvPr>
          <p:cNvSpPr txBox="1"/>
          <p:nvPr/>
        </p:nvSpPr>
        <p:spPr>
          <a:xfrm>
            <a:off x="253100" y="5228511"/>
            <a:ext cx="6096000" cy="430887"/>
          </a:xfrm>
          <a:prstGeom prst="rect">
            <a:avLst/>
          </a:prstGeom>
          <a:noFill/>
        </p:spPr>
        <p:txBody>
          <a:bodyPr wrap="square">
            <a:spAutoFit/>
          </a:bodyPr>
          <a:lstStyle/>
          <a:p>
            <a:r>
              <a:rPr lang="fr-FR" sz="2200" b="1" u="sng" dirty="0" err="1">
                <a:solidFill>
                  <a:srgbClr val="002060"/>
                </a:solidFill>
                <a:sym typeface="Wingdings" pitchFamily="2" charset="2"/>
              </a:rPr>
              <a:t>Cryogenics</a:t>
            </a:r>
            <a:r>
              <a:rPr lang="fr-FR" sz="2200" b="1" u="sng" dirty="0">
                <a:solidFill>
                  <a:srgbClr val="002060"/>
                </a:solidFill>
                <a:sym typeface="Wingdings" pitchFamily="2" charset="2"/>
              </a:rPr>
              <a:t> issues</a:t>
            </a:r>
            <a:endParaRPr lang="fr-FR" sz="2200" dirty="0"/>
          </a:p>
        </p:txBody>
      </p:sp>
      <p:sp>
        <p:nvSpPr>
          <p:cNvPr id="15" name="Rectangle 14">
            <a:extLst>
              <a:ext uri="{FF2B5EF4-FFF2-40B4-BE49-F238E27FC236}">
                <a16:creationId xmlns:a16="http://schemas.microsoft.com/office/drawing/2014/main" id="{BC3A2AE2-F225-5A84-84A1-4CD277849161}"/>
              </a:ext>
            </a:extLst>
          </p:cNvPr>
          <p:cNvSpPr/>
          <p:nvPr/>
        </p:nvSpPr>
        <p:spPr>
          <a:xfrm>
            <a:off x="102816" y="5190949"/>
            <a:ext cx="5235992" cy="1579729"/>
          </a:xfrm>
          <a:prstGeom prst="rect">
            <a:avLst/>
          </a:prstGeom>
          <a:noFill/>
          <a:ln>
            <a:solidFill>
              <a:srgbClr val="00B0F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8" name="Connecteur droit avec flèche 17">
            <a:extLst>
              <a:ext uri="{FF2B5EF4-FFF2-40B4-BE49-F238E27FC236}">
                <a16:creationId xmlns:a16="http://schemas.microsoft.com/office/drawing/2014/main" id="{4F3485F6-B2E9-41E2-2B32-ED6E86010706}"/>
              </a:ext>
            </a:extLst>
          </p:cNvPr>
          <p:cNvCxnSpPr>
            <a:cxnSpLocks/>
          </p:cNvCxnSpPr>
          <p:nvPr/>
        </p:nvCxnSpPr>
        <p:spPr>
          <a:xfrm>
            <a:off x="3831914" y="2848984"/>
            <a:ext cx="0" cy="341988"/>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pic>
        <p:nvPicPr>
          <p:cNvPr id="22" name="Image 21" descr="Une image contenant texte, capture d’écran, ligne, diagramme&#10;&#10;Le contenu généré par l’IA peut être incorrect.">
            <a:extLst>
              <a:ext uri="{FF2B5EF4-FFF2-40B4-BE49-F238E27FC236}">
                <a16:creationId xmlns:a16="http://schemas.microsoft.com/office/drawing/2014/main" id="{59F8188A-06A4-37F8-37BD-21CD7E994EFD}"/>
              </a:ext>
            </a:extLst>
          </p:cNvPr>
          <p:cNvPicPr>
            <a:picLocks noChangeAspect="1"/>
          </p:cNvPicPr>
          <p:nvPr/>
        </p:nvPicPr>
        <p:blipFill>
          <a:blip r:embed="rId7"/>
          <a:stretch>
            <a:fillRect/>
          </a:stretch>
        </p:blipFill>
        <p:spPr>
          <a:xfrm>
            <a:off x="6716488" y="2704378"/>
            <a:ext cx="5006178" cy="3507367"/>
          </a:xfrm>
          <a:prstGeom prst="rect">
            <a:avLst/>
          </a:prstGeom>
        </p:spPr>
      </p:pic>
      <p:sp>
        <p:nvSpPr>
          <p:cNvPr id="23" name="Rectangle : coins arrondis 22">
            <a:extLst>
              <a:ext uri="{FF2B5EF4-FFF2-40B4-BE49-F238E27FC236}">
                <a16:creationId xmlns:a16="http://schemas.microsoft.com/office/drawing/2014/main" id="{5016AD0B-EED3-C546-3E4E-627A8E6FB1D4}"/>
              </a:ext>
            </a:extLst>
          </p:cNvPr>
          <p:cNvSpPr/>
          <p:nvPr/>
        </p:nvSpPr>
        <p:spPr>
          <a:xfrm>
            <a:off x="6588437" y="2554126"/>
            <a:ext cx="5198210" cy="3812339"/>
          </a:xfrm>
          <a:prstGeom prst="roundRect">
            <a:avLst>
              <a:gd name="adj" fmla="val 5153"/>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D03C54BB-5BD6-2D10-5515-A132264F81C7}"/>
              </a:ext>
            </a:extLst>
          </p:cNvPr>
          <p:cNvSpPr txBox="1"/>
          <p:nvPr/>
        </p:nvSpPr>
        <p:spPr>
          <a:xfrm>
            <a:off x="6773612" y="6052459"/>
            <a:ext cx="1535100" cy="369332"/>
          </a:xfrm>
          <a:prstGeom prst="rect">
            <a:avLst/>
          </a:prstGeom>
          <a:noFill/>
        </p:spPr>
        <p:txBody>
          <a:bodyPr wrap="none" rtlCol="0">
            <a:spAutoFit/>
          </a:bodyPr>
          <a:lstStyle/>
          <a:p>
            <a:r>
              <a:rPr lang="fr-FR" dirty="0">
                <a:solidFill>
                  <a:srgbClr val="00B050"/>
                </a:solidFill>
              </a:rPr>
              <a:t>@D. </a:t>
            </a:r>
            <a:r>
              <a:rPr lang="fr-FR" dirty="0" err="1">
                <a:solidFill>
                  <a:srgbClr val="00B050"/>
                </a:solidFill>
              </a:rPr>
              <a:t>Calzolari</a:t>
            </a:r>
            <a:endParaRPr lang="fr-FR" dirty="0">
              <a:solidFill>
                <a:srgbClr val="00B050"/>
              </a:solidFill>
            </a:endParaRPr>
          </a:p>
        </p:txBody>
      </p:sp>
      <p:grpSp>
        <p:nvGrpSpPr>
          <p:cNvPr id="31" name="Groupe 30">
            <a:extLst>
              <a:ext uri="{FF2B5EF4-FFF2-40B4-BE49-F238E27FC236}">
                <a16:creationId xmlns:a16="http://schemas.microsoft.com/office/drawing/2014/main" id="{7DA95627-F976-B2BF-3D61-561A7316A889}"/>
              </a:ext>
            </a:extLst>
          </p:cNvPr>
          <p:cNvGrpSpPr/>
          <p:nvPr/>
        </p:nvGrpSpPr>
        <p:grpSpPr>
          <a:xfrm>
            <a:off x="5891366" y="1307558"/>
            <a:ext cx="6287477" cy="968153"/>
            <a:chOff x="5766672" y="1307558"/>
            <a:chExt cx="6287477" cy="968153"/>
          </a:xfrm>
        </p:grpSpPr>
        <p:grpSp>
          <p:nvGrpSpPr>
            <p:cNvPr id="30" name="Groupe 29">
              <a:extLst>
                <a:ext uri="{FF2B5EF4-FFF2-40B4-BE49-F238E27FC236}">
                  <a16:creationId xmlns:a16="http://schemas.microsoft.com/office/drawing/2014/main" id="{433E4945-502B-22AF-C5FD-510AF0F05580}"/>
                </a:ext>
              </a:extLst>
            </p:cNvPr>
            <p:cNvGrpSpPr/>
            <p:nvPr/>
          </p:nvGrpSpPr>
          <p:grpSpPr>
            <a:xfrm>
              <a:off x="5766672" y="1444714"/>
              <a:ext cx="6274160" cy="830997"/>
              <a:chOff x="5766672" y="1444714"/>
              <a:chExt cx="6274160" cy="830997"/>
            </a:xfrm>
          </p:grpSpPr>
          <p:sp>
            <p:nvSpPr>
              <p:cNvPr id="24" name="Rectangle : coins arrondis 23">
                <a:extLst>
                  <a:ext uri="{FF2B5EF4-FFF2-40B4-BE49-F238E27FC236}">
                    <a16:creationId xmlns:a16="http://schemas.microsoft.com/office/drawing/2014/main" id="{52401AEF-3838-15F6-3199-8156D256D927}"/>
                  </a:ext>
                </a:extLst>
              </p:cNvPr>
              <p:cNvSpPr/>
              <p:nvPr/>
            </p:nvSpPr>
            <p:spPr>
              <a:xfrm>
                <a:off x="5766672" y="1445177"/>
                <a:ext cx="6190688" cy="806227"/>
              </a:xfrm>
              <a:prstGeom prst="roundRect">
                <a:avLst/>
              </a:prstGeom>
              <a:solidFill>
                <a:srgbClr val="FDDBE4"/>
              </a:solidFill>
              <a:ln>
                <a:solidFill>
                  <a:srgbClr val="EF0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64FCD49E-CCCD-D0BF-4F67-308909577A80}"/>
                  </a:ext>
                </a:extLst>
              </p:cNvPr>
              <p:cNvSpPr txBox="1"/>
              <p:nvPr/>
            </p:nvSpPr>
            <p:spPr>
              <a:xfrm>
                <a:off x="5779989" y="1444714"/>
                <a:ext cx="6260843" cy="830997"/>
              </a:xfrm>
              <a:prstGeom prst="rect">
                <a:avLst/>
              </a:prstGeom>
              <a:noFill/>
            </p:spPr>
            <p:txBody>
              <a:bodyPr wrap="square" rtlCol="0">
                <a:spAutoFit/>
              </a:bodyPr>
              <a:lstStyle/>
              <a:p>
                <a:r>
                  <a:rPr lang="fr-FR" sz="2400" dirty="0" err="1">
                    <a:latin typeface="Calibri" panose="020F0502020204030204" pitchFamily="34" charset="0"/>
                    <a:cs typeface="Calibri" panose="020F0502020204030204" pitchFamily="34" charset="0"/>
                  </a:rPr>
                  <a:t>Study</a:t>
                </a:r>
                <a:r>
                  <a:rPr lang="fr-FR" sz="2400" dirty="0">
                    <a:latin typeface="Calibri" panose="020F0502020204030204" pitchFamily="34" charset="0"/>
                    <a:cs typeface="Calibri" panose="020F0502020204030204" pitchFamily="34" charset="0"/>
                  </a:rPr>
                  <a:t> the impact of </a:t>
                </a:r>
                <a:r>
                  <a:rPr lang="fr-FR" sz="2400" dirty="0" err="1">
                    <a:latin typeface="Calibri" panose="020F0502020204030204" pitchFamily="34" charset="0"/>
                    <a:cs typeface="Calibri" panose="020F0502020204030204" pitchFamily="34" charset="0"/>
                  </a:rPr>
                  <a:t>increased</a:t>
                </a:r>
                <a:r>
                  <a:rPr lang="fr-FR" sz="2400" dirty="0">
                    <a:latin typeface="Calibri" panose="020F0502020204030204" pitchFamily="34" charset="0"/>
                    <a:cs typeface="Calibri" panose="020F0502020204030204" pitchFamily="34" charset="0"/>
                  </a:rPr>
                  <a:t> W </a:t>
                </a:r>
                <a:r>
                  <a:rPr lang="fr-FR" sz="2400" dirty="0" err="1">
                    <a:latin typeface="Calibri" panose="020F0502020204030204" pitchFamily="34" charset="0"/>
                    <a:cs typeface="Calibri" panose="020F0502020204030204" pitchFamily="34" charset="0"/>
                  </a:rPr>
                  <a:t>shielding</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thickness</a:t>
                </a:r>
                <a:r>
                  <a:rPr lang="fr-FR" sz="2400" dirty="0">
                    <a:latin typeface="Calibri" panose="020F0502020204030204" pitchFamily="34" charset="0"/>
                    <a:cs typeface="Calibri" panose="020F0502020204030204" pitchFamily="34" charset="0"/>
                  </a:rPr>
                  <a:t> on the </a:t>
                </a:r>
                <a:r>
                  <a:rPr lang="fr-FR" sz="2400" dirty="0" err="1">
                    <a:latin typeface="Calibri" panose="020F0502020204030204" pitchFamily="34" charset="0"/>
                    <a:cs typeface="Calibri" panose="020F0502020204030204" pitchFamily="34" charset="0"/>
                  </a:rPr>
                  <a:t>optics</a:t>
                </a:r>
                <a:r>
                  <a:rPr lang="fr-FR" sz="2400" dirty="0">
                    <a:latin typeface="Calibri" panose="020F0502020204030204" pitchFamily="34" charset="0"/>
                    <a:cs typeface="Calibri" panose="020F0502020204030204" pitchFamily="34" charset="0"/>
                  </a:rPr>
                  <a:t> and </a:t>
                </a:r>
                <a:r>
                  <a:rPr lang="fr-FR" sz="2400" dirty="0" err="1">
                    <a:latin typeface="Calibri" panose="020F0502020204030204" pitchFamily="34" charset="0"/>
                    <a:cs typeface="Calibri" panose="020F0502020204030204" pitchFamily="34" charset="0"/>
                  </a:rPr>
                  <a:t>collider</a:t>
                </a:r>
                <a:r>
                  <a:rPr lang="fr-FR" sz="2400" dirty="0">
                    <a:latin typeface="Calibri" panose="020F0502020204030204" pitchFamily="34" charset="0"/>
                    <a:cs typeface="Calibri" panose="020F0502020204030204" pitchFamily="34" charset="0"/>
                  </a:rPr>
                  <a:t> performance</a:t>
                </a:r>
              </a:p>
            </p:txBody>
          </p:sp>
        </p:grpSp>
        <p:sp>
          <p:nvSpPr>
            <p:cNvPr id="29" name="Ellipse 28">
              <a:extLst>
                <a:ext uri="{FF2B5EF4-FFF2-40B4-BE49-F238E27FC236}">
                  <a16:creationId xmlns:a16="http://schemas.microsoft.com/office/drawing/2014/main" id="{CEE04153-7BF2-E5C4-9A00-6E89920D8FB1}"/>
                </a:ext>
              </a:extLst>
            </p:cNvPr>
            <p:cNvSpPr/>
            <p:nvPr/>
          </p:nvSpPr>
          <p:spPr>
            <a:xfrm>
              <a:off x="11643332" y="1307558"/>
              <a:ext cx="410817" cy="410032"/>
            </a:xfrm>
            <a:prstGeom prst="ellipse">
              <a:avLst/>
            </a:prstGeom>
            <a:solidFill>
              <a:srgbClr val="EF00F0"/>
            </a:solidFill>
            <a:ln>
              <a:solidFill>
                <a:srgbClr val="EF0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p>
          </p:txBody>
        </p:sp>
      </p:grpSp>
      <p:sp>
        <p:nvSpPr>
          <p:cNvPr id="32" name="ZoneTexte 31">
            <a:extLst>
              <a:ext uri="{FF2B5EF4-FFF2-40B4-BE49-F238E27FC236}">
                <a16:creationId xmlns:a16="http://schemas.microsoft.com/office/drawing/2014/main" id="{15BC6250-505C-A336-0E6B-64D4E4840928}"/>
              </a:ext>
            </a:extLst>
          </p:cNvPr>
          <p:cNvSpPr txBox="1"/>
          <p:nvPr/>
        </p:nvSpPr>
        <p:spPr>
          <a:xfrm>
            <a:off x="5991760" y="6519446"/>
            <a:ext cx="6391563" cy="338554"/>
          </a:xfrm>
          <a:prstGeom prst="rect">
            <a:avLst/>
          </a:prstGeom>
          <a:noFill/>
        </p:spPr>
        <p:txBody>
          <a:bodyPr wrap="square" rtlCol="0">
            <a:spAutoFit/>
          </a:bodyPr>
          <a:lstStyle/>
          <a:p>
            <a:r>
              <a:rPr lang="fr-FR" sz="1600" i="1" dirty="0">
                <a:solidFill>
                  <a:schemeClr val="tx1">
                    <a:lumMod val="65000"/>
                    <a:lumOff val="35000"/>
                  </a:schemeClr>
                </a:solidFill>
              </a:rPr>
              <a:t>Discussion at </a:t>
            </a:r>
            <a:r>
              <a:rPr lang="fr-FR" sz="1600" i="1" dirty="0" err="1">
                <a:solidFill>
                  <a:schemeClr val="tx1">
                    <a:lumMod val="65000"/>
                    <a:lumOff val="35000"/>
                  </a:schemeClr>
                </a:solidFill>
              </a:rPr>
              <a:t>annual</a:t>
            </a:r>
            <a:r>
              <a:rPr lang="fr-FR" sz="1600" i="1" dirty="0">
                <a:solidFill>
                  <a:schemeClr val="tx1">
                    <a:lumMod val="65000"/>
                    <a:lumOff val="35000"/>
                  </a:schemeClr>
                </a:solidFill>
              </a:rPr>
              <a:t> meeting &amp; </a:t>
            </a:r>
            <a:r>
              <a:rPr lang="fr-FR" sz="1400" i="1" dirty="0">
                <a:solidFill>
                  <a:schemeClr val="tx1">
                    <a:lumMod val="65000"/>
                    <a:lumOff val="35000"/>
                  </a:schemeClr>
                </a:solidFill>
              </a:rPr>
              <a:t>https://</a:t>
            </a:r>
            <a:r>
              <a:rPr lang="fr-FR" sz="1400" i="1" dirty="0" err="1">
                <a:solidFill>
                  <a:schemeClr val="tx1">
                    <a:lumMod val="65000"/>
                    <a:lumOff val="35000"/>
                  </a:schemeClr>
                </a:solidFill>
              </a:rPr>
              <a:t>indico.cern.ch</a:t>
            </a:r>
            <a:r>
              <a:rPr lang="fr-FR" sz="1400" i="1" dirty="0">
                <a:solidFill>
                  <a:schemeClr val="tx1">
                    <a:lumMod val="65000"/>
                    <a:lumOff val="35000"/>
                  </a:schemeClr>
                </a:solidFill>
              </a:rPr>
              <a:t>/</a:t>
            </a:r>
            <a:r>
              <a:rPr lang="fr-FR" sz="1400" i="1" dirty="0" err="1">
                <a:solidFill>
                  <a:schemeClr val="tx1">
                    <a:lumMod val="65000"/>
                    <a:lumOff val="35000"/>
                  </a:schemeClr>
                </a:solidFill>
              </a:rPr>
              <a:t>event</a:t>
            </a:r>
            <a:r>
              <a:rPr lang="fr-FR" sz="1400" i="1" dirty="0">
                <a:solidFill>
                  <a:schemeClr val="tx1">
                    <a:lumMod val="65000"/>
                    <a:lumOff val="35000"/>
                  </a:schemeClr>
                </a:solidFill>
              </a:rPr>
              <a:t>/1573241/</a:t>
            </a:r>
            <a:endParaRPr lang="fr-FR" sz="1600" i="1" dirty="0">
              <a:solidFill>
                <a:schemeClr val="tx1">
                  <a:lumMod val="65000"/>
                  <a:lumOff val="35000"/>
                </a:schemeClr>
              </a:solidFill>
            </a:endParaRPr>
          </a:p>
        </p:txBody>
      </p:sp>
    </p:spTree>
    <p:extLst>
      <p:ext uri="{BB962C8B-B14F-4D97-AF65-F5344CB8AC3E}">
        <p14:creationId xmlns:p14="http://schemas.microsoft.com/office/powerpoint/2010/main" val="3304235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itre 7">
                <a:extLst>
                  <a:ext uri="{FF2B5EF4-FFF2-40B4-BE49-F238E27FC236}">
                    <a16:creationId xmlns:a16="http://schemas.microsoft.com/office/drawing/2014/main" id="{1EBAC5BF-B522-4D2A-8B3B-7F7A45B3F3CA}"/>
                  </a:ext>
                </a:extLst>
              </p:cNvPr>
              <p:cNvSpPr>
                <a:spLocks noGrp="1"/>
              </p:cNvSpPr>
              <p:nvPr>
                <p:ph type="title"/>
              </p:nvPr>
            </p:nvSpPr>
            <p:spPr>
              <a:xfrm>
                <a:off x="1341120" y="18255"/>
                <a:ext cx="9788434" cy="1325563"/>
              </a:xfrm>
            </p:spPr>
            <p:txBody>
              <a:bodyPr>
                <a:normAutofit/>
              </a:bodyPr>
              <a:lstStyle/>
              <a:p>
                <a:r>
                  <a:rPr lang="fr-FR" sz="4400" dirty="0"/>
                  <a:t>Rough </a:t>
                </a:r>
                <a:r>
                  <a:rPr lang="fr-FR" sz="4400" dirty="0" err="1"/>
                  <a:t>estimate</a:t>
                </a:r>
                <a:r>
                  <a:rPr lang="fr-FR" sz="4400" dirty="0"/>
                  <a:t> of </a:t>
                </a:r>
                <a14:m>
                  <m:oMath xmlns:m="http://schemas.openxmlformats.org/officeDocument/2006/math">
                    <m:sSub>
                      <m:sSubPr>
                        <m:ctrlPr>
                          <a:rPr lang="nl-BE" sz="4400" b="0" i="1" smtClean="0">
                            <a:latin typeface="Cambria Math" panose="02040503050406030204" pitchFamily="18" charset="0"/>
                          </a:rPr>
                        </m:ctrlPr>
                      </m:sSubPr>
                      <m:e>
                        <m:r>
                          <a:rPr lang="nl-BE" sz="4400" b="0" i="1" smtClean="0">
                            <a:latin typeface="Cambria Math" panose="02040503050406030204" pitchFamily="18" charset="0"/>
                          </a:rPr>
                          <m:t>𝛽</m:t>
                        </m:r>
                      </m:e>
                      <m:sub>
                        <m:r>
                          <a:rPr lang="nl-BE" sz="4400" b="0" i="1" smtClean="0">
                            <a:latin typeface="Cambria Math" panose="02040503050406030204" pitchFamily="18" charset="0"/>
                          </a:rPr>
                          <m:t>𝑚𝑎𝑥</m:t>
                        </m:r>
                      </m:sub>
                    </m:sSub>
                  </m:oMath>
                </a14:m>
                <a:r>
                  <a:rPr lang="fr-FR" sz="4400" dirty="0"/>
                  <a:t> </a:t>
                </a:r>
                <a:r>
                  <a:rPr lang="fr-FR" sz="4400" dirty="0" err="1"/>
                  <a:t>combining</a:t>
                </a:r>
                <a:r>
                  <a:rPr lang="fr-FR" sz="4400" dirty="0"/>
                  <a:t> </a:t>
                </a:r>
                <a:r>
                  <a:rPr lang="fr-FR" sz="4400" dirty="0" err="1"/>
                  <a:t>effects</a:t>
                </a:r>
                <a:endParaRPr lang="fr-FR" sz="4400" dirty="0"/>
              </a:p>
            </p:txBody>
          </p:sp>
        </mc:Choice>
        <mc:Fallback xmlns="">
          <p:sp>
            <p:nvSpPr>
              <p:cNvPr id="8" name="Titre 7">
                <a:extLst>
                  <a:ext uri="{FF2B5EF4-FFF2-40B4-BE49-F238E27FC236}">
                    <a16:creationId xmlns:a16="http://schemas.microsoft.com/office/drawing/2014/main" id="{1EBAC5BF-B522-4D2A-8B3B-7F7A45B3F3CA}"/>
                  </a:ext>
                </a:extLst>
              </p:cNvPr>
              <p:cNvSpPr>
                <a:spLocks noGrp="1" noRot="1" noChangeAspect="1" noMove="1" noResize="1" noEditPoints="1" noAdjustHandles="1" noChangeArrowheads="1" noChangeShapeType="1" noTextEdit="1"/>
              </p:cNvSpPr>
              <p:nvPr>
                <p:ph type="title"/>
              </p:nvPr>
            </p:nvSpPr>
            <p:spPr>
              <a:xfrm>
                <a:off x="1341120" y="18255"/>
                <a:ext cx="9788434" cy="1325563"/>
              </a:xfrm>
              <a:blipFill>
                <a:blip r:embed="rId3"/>
                <a:stretch>
                  <a:fillRect l="-2591" r="-1554"/>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 name="Espace réservé du contenu 8">
                <a:extLst>
                  <a:ext uri="{FF2B5EF4-FFF2-40B4-BE49-F238E27FC236}">
                    <a16:creationId xmlns:a16="http://schemas.microsoft.com/office/drawing/2014/main" id="{E0C97D8A-7443-A19B-2C5D-2071E8477398}"/>
                  </a:ext>
                </a:extLst>
              </p:cNvPr>
              <p:cNvSpPr>
                <a:spLocks noGrp="1"/>
              </p:cNvSpPr>
              <p:nvPr>
                <p:ph idx="1"/>
              </p:nvPr>
            </p:nvSpPr>
            <p:spPr>
              <a:xfrm>
                <a:off x="838199" y="2313709"/>
                <a:ext cx="11343639" cy="3863254"/>
              </a:xfrm>
            </p:spPr>
            <p:txBody>
              <a:bodyPr/>
              <a:lstStyle/>
              <a:p>
                <a:pPr marL="0" indent="0">
                  <a:buNone/>
                </a:pPr>
                <a:r>
                  <a:rPr lang="fr-FR" dirty="0">
                    <a:sym typeface="Wingdings" pitchFamily="2" charset="2"/>
                  </a:rPr>
                  <a:t>First rough </a:t>
                </a:r>
                <a:r>
                  <a:rPr lang="fr-FR" dirty="0" err="1">
                    <a:sym typeface="Wingdings" pitchFamily="2" charset="2"/>
                  </a:rPr>
                  <a:t>estimate</a:t>
                </a:r>
                <a:r>
                  <a:rPr lang="fr-FR" dirty="0">
                    <a:sym typeface="Wingdings" pitchFamily="2" charset="2"/>
                  </a:rPr>
                  <a:t> of maximum </a:t>
                </a:r>
                <a14:m>
                  <m:oMath xmlns:m="http://schemas.openxmlformats.org/officeDocument/2006/math">
                    <m:r>
                      <a:rPr lang="nl-BE" b="0" i="1" smtClean="0">
                        <a:latin typeface="Cambria Math" panose="02040503050406030204" pitchFamily="18" charset="0"/>
                        <a:sym typeface="Wingdings" pitchFamily="2" charset="2"/>
                      </a:rPr>
                      <m:t>𝛽</m:t>
                    </m:r>
                  </m:oMath>
                </a14:m>
                <a:r>
                  <a:rPr lang="fr-FR" dirty="0">
                    <a:sym typeface="Wingdings" pitchFamily="2" charset="2"/>
                  </a:rPr>
                  <a:t> if </a:t>
                </a:r>
                <a:r>
                  <a:rPr lang="fr-FR" dirty="0" err="1">
                    <a:sym typeface="Wingdings" pitchFamily="2" charset="2"/>
                  </a:rPr>
                  <a:t>we</a:t>
                </a:r>
                <a:r>
                  <a:rPr lang="fr-FR" dirty="0">
                    <a:sym typeface="Wingdings" pitchFamily="2" charset="2"/>
                  </a:rPr>
                  <a:t> </a:t>
                </a:r>
                <a:r>
                  <a:rPr lang="fr-FR" b="1" dirty="0">
                    <a:sym typeface="Wingdings" pitchFamily="2" charset="2"/>
                  </a:rPr>
                  <a:t>combine the </a:t>
                </a:r>
                <a:r>
                  <a:rPr lang="fr-FR" b="1" dirty="0" err="1">
                    <a:sym typeface="Wingdings" pitchFamily="2" charset="2"/>
                  </a:rPr>
                  <a:t>effects</a:t>
                </a:r>
                <a:r>
                  <a:rPr lang="fr-FR" dirty="0">
                    <a:sym typeface="Wingdings" pitchFamily="2" charset="2"/>
                  </a:rPr>
                  <a:t>: </a:t>
                </a:r>
              </a:p>
              <a:p>
                <a:r>
                  <a:rPr lang="fr-FR" dirty="0">
                    <a:sym typeface="Wingdings" pitchFamily="2" charset="2"/>
                  </a:rPr>
                  <a:t>Assume </a:t>
                </a:r>
                <a:r>
                  <a:rPr lang="fr-FR" dirty="0" err="1">
                    <a:sym typeface="Wingdings" pitchFamily="2" charset="2"/>
                  </a:rPr>
                  <a:t>interconnects</a:t>
                </a:r>
                <a:r>
                  <a:rPr lang="fr-FR" dirty="0">
                    <a:sym typeface="Wingdings" pitchFamily="2" charset="2"/>
                  </a:rPr>
                  <a:t> </a:t>
                </a:r>
                <a:r>
                  <a:rPr lang="fr-FR" dirty="0" err="1">
                    <a:sym typeface="Wingdings" pitchFamily="2" charset="2"/>
                  </a:rPr>
                  <a:t>length</a:t>
                </a:r>
                <a:r>
                  <a:rPr lang="fr-FR" dirty="0">
                    <a:sym typeface="Wingdings" pitchFamily="2" charset="2"/>
                  </a:rPr>
                  <a:t> of 1m, L*=8m, and total clearance of 4.5cm </a:t>
                </a:r>
              </a:p>
              <a:p>
                <a:pPr lvl="1"/>
                <a:endParaRPr lang="fr-FR" dirty="0">
                  <a:sym typeface="Wingdings" pitchFamily="2" charset="2"/>
                </a:endParaRPr>
              </a:p>
            </p:txBody>
          </p:sp>
        </mc:Choice>
        <mc:Fallback xmlns="">
          <p:sp>
            <p:nvSpPr>
              <p:cNvPr id="9" name="Espace réservé du contenu 8">
                <a:extLst>
                  <a:ext uri="{FF2B5EF4-FFF2-40B4-BE49-F238E27FC236}">
                    <a16:creationId xmlns:a16="http://schemas.microsoft.com/office/drawing/2014/main" id="{E0C97D8A-7443-A19B-2C5D-2071E8477398}"/>
                  </a:ext>
                </a:extLst>
              </p:cNvPr>
              <p:cNvSpPr>
                <a:spLocks noGrp="1" noRot="1" noChangeAspect="1" noMove="1" noResize="1" noEditPoints="1" noAdjustHandles="1" noChangeArrowheads="1" noChangeShapeType="1" noTextEdit="1"/>
              </p:cNvSpPr>
              <p:nvPr>
                <p:ph idx="1"/>
              </p:nvPr>
            </p:nvSpPr>
            <p:spPr>
              <a:xfrm>
                <a:off x="838199" y="2313709"/>
                <a:ext cx="11343639" cy="3863254"/>
              </a:xfrm>
              <a:blipFill>
                <a:blip r:embed="rId4"/>
                <a:stretch>
                  <a:fillRect l="-1006" t="-2623"/>
                </a:stretch>
              </a:blipFill>
            </p:spPr>
            <p:txBody>
              <a:bodyPr/>
              <a:lstStyle/>
              <a:p>
                <a:r>
                  <a:rPr lang="fr-FR">
                    <a:noFill/>
                  </a:rPr>
                  <a:t> </a:t>
                </a:r>
              </a:p>
            </p:txBody>
          </p:sp>
        </mc:Fallback>
      </mc:AlternateContent>
      <p:sp>
        <p:nvSpPr>
          <p:cNvPr id="4" name="Espace réservé du numéro de diapositive 3">
            <a:extLst>
              <a:ext uri="{FF2B5EF4-FFF2-40B4-BE49-F238E27FC236}">
                <a16:creationId xmlns:a16="http://schemas.microsoft.com/office/drawing/2014/main" id="{10BF628F-D436-0E50-FB5A-A879386B9041}"/>
              </a:ext>
            </a:extLst>
          </p:cNvPr>
          <p:cNvSpPr>
            <a:spLocks noGrp="1"/>
          </p:cNvSpPr>
          <p:nvPr>
            <p:ph type="sldNum" sz="quarter" idx="12"/>
          </p:nvPr>
        </p:nvSpPr>
        <p:spPr/>
        <p:txBody>
          <a:bodyPr/>
          <a:lstStyle/>
          <a:p>
            <a:fld id="{358D3E7E-B15D-C148-B743-D19E87EE3050}" type="slidenum">
              <a:rPr lang="fr-FR" smtClean="0"/>
              <a:t>20</a:t>
            </a:fld>
            <a:endParaRPr lang="fr-FR"/>
          </a:p>
        </p:txBody>
      </p:sp>
      <p:sp>
        <p:nvSpPr>
          <p:cNvPr id="11" name="Rectangle 10">
            <a:extLst>
              <a:ext uri="{FF2B5EF4-FFF2-40B4-BE49-F238E27FC236}">
                <a16:creationId xmlns:a16="http://schemas.microsoft.com/office/drawing/2014/main" id="{7D9C3F98-3044-F082-40F0-E3129ABD8456}"/>
              </a:ext>
            </a:extLst>
          </p:cNvPr>
          <p:cNvSpPr/>
          <p:nvPr/>
        </p:nvSpPr>
        <p:spPr>
          <a:xfrm>
            <a:off x="2299855" y="2867891"/>
            <a:ext cx="3976254" cy="411666"/>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3" name="Connecteur droit avec flèche 12">
            <a:extLst>
              <a:ext uri="{FF2B5EF4-FFF2-40B4-BE49-F238E27FC236}">
                <a16:creationId xmlns:a16="http://schemas.microsoft.com/office/drawing/2014/main" id="{E40068BF-E887-C364-CD4B-85E590E0FAC2}"/>
              </a:ext>
            </a:extLst>
          </p:cNvPr>
          <p:cNvCxnSpPr>
            <a:cxnSpLocks/>
          </p:cNvCxnSpPr>
          <p:nvPr/>
        </p:nvCxnSpPr>
        <p:spPr>
          <a:xfrm>
            <a:off x="4267200" y="3325091"/>
            <a:ext cx="0" cy="478258"/>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grpSp>
        <p:nvGrpSpPr>
          <p:cNvPr id="18" name="Groupe 17">
            <a:extLst>
              <a:ext uri="{FF2B5EF4-FFF2-40B4-BE49-F238E27FC236}">
                <a16:creationId xmlns:a16="http://schemas.microsoft.com/office/drawing/2014/main" id="{50CFDB05-81A0-BEA5-233C-1E4DBC19D96C}"/>
              </a:ext>
            </a:extLst>
          </p:cNvPr>
          <p:cNvGrpSpPr/>
          <p:nvPr/>
        </p:nvGrpSpPr>
        <p:grpSpPr>
          <a:xfrm>
            <a:off x="3035945" y="3819622"/>
            <a:ext cx="2462509" cy="1059458"/>
            <a:chOff x="3179370" y="3966369"/>
            <a:chExt cx="2462509" cy="1059458"/>
          </a:xfrm>
        </p:grpSpPr>
        <p:sp>
          <p:nvSpPr>
            <p:cNvPr id="14" name="Rectangle 13">
              <a:extLst>
                <a:ext uri="{FF2B5EF4-FFF2-40B4-BE49-F238E27FC236}">
                  <a16:creationId xmlns:a16="http://schemas.microsoft.com/office/drawing/2014/main" id="{FE3419E3-7E20-E7A4-289F-CBF3911E09B5}"/>
                </a:ext>
              </a:extLst>
            </p:cNvPr>
            <p:cNvSpPr/>
            <p:nvPr/>
          </p:nvSpPr>
          <p:spPr>
            <a:xfrm>
              <a:off x="3325091" y="3966369"/>
              <a:ext cx="2316788" cy="827303"/>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348F4B40-A5C5-EE81-34BC-AFF5B0CF8169}"/>
                    </a:ext>
                  </a:extLst>
                </p:cNvPr>
                <p:cNvSpPr txBox="1"/>
                <p:nvPr/>
              </p:nvSpPr>
              <p:spPr>
                <a:xfrm>
                  <a:off x="3179370" y="3966370"/>
                  <a:ext cx="2272032" cy="1059457"/>
                </a:xfrm>
                <a:prstGeom prst="rect">
                  <a:avLst/>
                </a:prstGeom>
                <a:noFill/>
              </p:spPr>
              <p:txBody>
                <a:bodyPr wrap="none" rtlCol="0">
                  <a:spAutoFit/>
                </a:bodyPr>
                <a:lstStyle/>
                <a:p>
                  <a14:m>
                    <m:oMath xmlns:m="http://schemas.openxmlformats.org/officeDocument/2006/math">
                      <m:sSub>
                        <m:sSubPr>
                          <m:ctrlPr>
                            <a:rPr lang="nl-BE" sz="2000" b="0" i="1" smtClean="0">
                              <a:latin typeface="Cambria Math" panose="02040503050406030204" pitchFamily="18" charset="0"/>
                            </a:rPr>
                          </m:ctrlPr>
                        </m:sSubPr>
                        <m:e>
                          <m:r>
                            <a:rPr lang="nl-BE" sz="2000" b="0" i="1" smtClean="0">
                              <a:latin typeface="Cambria Math" panose="02040503050406030204" pitchFamily="18" charset="0"/>
                            </a:rPr>
                            <m:t>   </m:t>
                          </m:r>
                          <m:r>
                            <a:rPr lang="nl-BE" sz="2000" b="0" i="1" smtClean="0">
                              <a:latin typeface="Cambria Math" panose="02040503050406030204" pitchFamily="18" charset="0"/>
                            </a:rPr>
                            <m:t>𝛽</m:t>
                          </m:r>
                        </m:e>
                        <m:sub>
                          <m:r>
                            <a:rPr lang="nl-BE" sz="2000" b="0" i="1" smtClean="0">
                              <a:latin typeface="Cambria Math" panose="02040503050406030204" pitchFamily="18" charset="0"/>
                            </a:rPr>
                            <m:t>𝑦</m:t>
                          </m:r>
                          <m:r>
                            <a:rPr lang="nl-BE" sz="2000" b="0" i="1" smtClean="0">
                              <a:latin typeface="Cambria Math" panose="02040503050406030204" pitchFamily="18" charset="0"/>
                            </a:rPr>
                            <m:t>, </m:t>
                          </m:r>
                          <m:r>
                            <a:rPr lang="nl-BE" sz="2000" b="0" i="1" smtClean="0">
                              <a:latin typeface="Cambria Math" panose="02040503050406030204" pitchFamily="18" charset="0"/>
                            </a:rPr>
                            <m:t>𝑚𝑎𝑥</m:t>
                          </m:r>
                        </m:sub>
                      </m:sSub>
                    </m:oMath>
                  </a14:m>
                  <a:r>
                    <a:rPr lang="fr-FR" sz="2000" dirty="0"/>
                    <a:t> ~ 1064 </a:t>
                  </a:r>
                  <a14:m>
                    <m:oMath xmlns:m="http://schemas.openxmlformats.org/officeDocument/2006/math">
                      <m:r>
                        <a:rPr lang="nl-BE" sz="2000" i="1" dirty="0" smtClean="0">
                          <a:latin typeface="Cambria Math" panose="02040503050406030204" pitchFamily="18" charset="0"/>
                        </a:rPr>
                        <m:t>𝑘</m:t>
                      </m:r>
                      <m:r>
                        <a:rPr lang="nl-BE" sz="2000" b="0" i="1" dirty="0" smtClean="0">
                          <a:latin typeface="Cambria Math" panose="02040503050406030204" pitchFamily="18" charset="0"/>
                        </a:rPr>
                        <m:t>𝑚</m:t>
                      </m:r>
                    </m:oMath>
                  </a14:m>
                  <a:endParaRPr lang="fr-FR" sz="2000" dirty="0"/>
                </a:p>
                <a:p>
                  <a:pPr/>
                  <a14:m>
                    <m:oMathPara xmlns:m="http://schemas.openxmlformats.org/officeDocument/2006/math">
                      <m:oMathParaPr>
                        <m:jc m:val="centerGroup"/>
                      </m:oMathParaPr>
                      <m:oMath xmlns:m="http://schemas.openxmlformats.org/officeDocument/2006/math">
                        <m:sSub>
                          <m:sSubPr>
                            <m:ctrlPr>
                              <a:rPr lang="nl-BE" sz="2000" i="1">
                                <a:latin typeface="Cambria Math" panose="02040503050406030204" pitchFamily="18" charset="0"/>
                              </a:rPr>
                            </m:ctrlPr>
                          </m:sSubPr>
                          <m:e>
                            <m:r>
                              <a:rPr lang="nl-BE" sz="2000" i="1">
                                <a:latin typeface="Cambria Math" panose="02040503050406030204" pitchFamily="18" charset="0"/>
                              </a:rPr>
                              <m:t>𝛽</m:t>
                            </m:r>
                          </m:e>
                          <m:sub>
                            <m:r>
                              <a:rPr lang="nl-BE" sz="2000" b="0" i="1" smtClean="0">
                                <a:latin typeface="Cambria Math" panose="02040503050406030204" pitchFamily="18" charset="0"/>
                              </a:rPr>
                              <m:t>𝑥</m:t>
                            </m:r>
                            <m:r>
                              <a:rPr lang="nl-BE" sz="2000" i="1">
                                <a:latin typeface="Cambria Math" panose="02040503050406030204" pitchFamily="18" charset="0"/>
                              </a:rPr>
                              <m:t>, </m:t>
                            </m:r>
                            <m:r>
                              <a:rPr lang="nl-BE" sz="2000" i="1">
                                <a:latin typeface="Cambria Math" panose="02040503050406030204" pitchFamily="18" charset="0"/>
                              </a:rPr>
                              <m:t>𝑚𝑎𝑥</m:t>
                            </m:r>
                          </m:sub>
                        </m:sSub>
                        <m:r>
                          <m:rPr>
                            <m:nor/>
                          </m:rPr>
                          <a:rPr lang="fr-FR" sz="2000" dirty="0"/>
                          <m:t> ~ </m:t>
                        </m:r>
                        <m:r>
                          <m:rPr>
                            <m:nor/>
                          </m:rPr>
                          <a:rPr lang="nl-BE" sz="2000" b="0" i="0" dirty="0" smtClean="0"/>
                          <m:t>827</m:t>
                        </m:r>
                        <m:r>
                          <m:rPr>
                            <m:nor/>
                          </m:rPr>
                          <a:rPr lang="fr-FR" sz="2000" dirty="0"/>
                          <m:t> </m:t>
                        </m:r>
                        <m:r>
                          <a:rPr lang="nl-BE" sz="2000" b="0" i="1" dirty="0" smtClean="0">
                            <a:latin typeface="Cambria Math" panose="02040503050406030204" pitchFamily="18" charset="0"/>
                          </a:rPr>
                          <m:t>𝑘𝑚</m:t>
                        </m:r>
                      </m:oMath>
                    </m:oMathPara>
                  </a14:m>
                  <a:endParaRPr lang="fr-FR" sz="2000" dirty="0"/>
                </a:p>
                <a:p>
                  <a:endParaRPr lang="fr-FR" sz="2000" dirty="0"/>
                </a:p>
              </p:txBody>
            </p:sp>
          </mc:Choice>
          <mc:Fallback xmlns="">
            <p:sp>
              <p:nvSpPr>
                <p:cNvPr id="15" name="ZoneTexte 14">
                  <a:extLst>
                    <a:ext uri="{FF2B5EF4-FFF2-40B4-BE49-F238E27FC236}">
                      <a16:creationId xmlns:a16="http://schemas.microsoft.com/office/drawing/2014/main" id="{348F4B40-A5C5-EE81-34BC-AFF5B0CF8169}"/>
                    </a:ext>
                  </a:extLst>
                </p:cNvPr>
                <p:cNvSpPr txBox="1">
                  <a:spLocks noRot="1" noChangeAspect="1" noMove="1" noResize="1" noEditPoints="1" noAdjustHandles="1" noChangeArrowheads="1" noChangeShapeType="1" noTextEdit="1"/>
                </p:cNvSpPr>
                <p:nvPr/>
              </p:nvSpPr>
              <p:spPr>
                <a:xfrm>
                  <a:off x="3179370" y="3966370"/>
                  <a:ext cx="2272032" cy="1059457"/>
                </a:xfrm>
                <a:prstGeom prst="rect">
                  <a:avLst/>
                </a:prstGeom>
                <a:blipFill>
                  <a:blip r:embed="rId5"/>
                  <a:stretch>
                    <a:fillRect l="-1667" t="-1190"/>
                  </a:stretch>
                </a:blipFill>
              </p:spPr>
              <p:txBody>
                <a:bodyPr/>
                <a:lstStyle/>
                <a:p>
                  <a:r>
                    <a:rPr lang="fr-FR">
                      <a:noFill/>
                    </a:rPr>
                    <a:t> </a:t>
                  </a:r>
                </a:p>
              </p:txBody>
            </p:sp>
          </mc:Fallback>
        </mc:AlternateContent>
      </p:grpSp>
      <p:sp>
        <p:nvSpPr>
          <p:cNvPr id="16" name="Rectangle 15">
            <a:extLst>
              <a:ext uri="{FF2B5EF4-FFF2-40B4-BE49-F238E27FC236}">
                <a16:creationId xmlns:a16="http://schemas.microsoft.com/office/drawing/2014/main" id="{9BD2BC68-D2D3-F4CE-51CA-6AB370A41541}"/>
              </a:ext>
            </a:extLst>
          </p:cNvPr>
          <p:cNvSpPr/>
          <p:nvPr/>
        </p:nvSpPr>
        <p:spPr>
          <a:xfrm>
            <a:off x="6428135" y="2867891"/>
            <a:ext cx="984047" cy="411666"/>
          </a:xfrm>
          <a:prstGeom prst="rect">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 name="Connecteur droit avec flèche 16">
            <a:extLst>
              <a:ext uri="{FF2B5EF4-FFF2-40B4-BE49-F238E27FC236}">
                <a16:creationId xmlns:a16="http://schemas.microsoft.com/office/drawing/2014/main" id="{9A0BDB45-E218-BE67-E538-574CBBDB69E5}"/>
              </a:ext>
            </a:extLst>
          </p:cNvPr>
          <p:cNvCxnSpPr>
            <a:cxnSpLocks/>
          </p:cNvCxnSpPr>
          <p:nvPr/>
        </p:nvCxnSpPr>
        <p:spPr>
          <a:xfrm flipH="1">
            <a:off x="6912129" y="3345078"/>
            <a:ext cx="8029" cy="448418"/>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20" name="Rectangle 19">
            <a:extLst>
              <a:ext uri="{FF2B5EF4-FFF2-40B4-BE49-F238E27FC236}">
                <a16:creationId xmlns:a16="http://schemas.microsoft.com/office/drawing/2014/main" id="{6E317520-5167-85D8-A734-FEFD558B8D55}"/>
              </a:ext>
            </a:extLst>
          </p:cNvPr>
          <p:cNvSpPr/>
          <p:nvPr/>
        </p:nvSpPr>
        <p:spPr>
          <a:xfrm>
            <a:off x="5753735" y="3819622"/>
            <a:ext cx="2316788" cy="827303"/>
          </a:xfrm>
          <a:prstGeom prst="rect">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22" name="ZoneTexte 21">
                <a:extLst>
                  <a:ext uri="{FF2B5EF4-FFF2-40B4-BE49-F238E27FC236}">
                    <a16:creationId xmlns:a16="http://schemas.microsoft.com/office/drawing/2014/main" id="{8B574855-0E56-6420-D64A-5018F2FB667E}"/>
                  </a:ext>
                </a:extLst>
              </p:cNvPr>
              <p:cNvSpPr txBox="1"/>
              <p:nvPr/>
            </p:nvSpPr>
            <p:spPr>
              <a:xfrm>
                <a:off x="5678218" y="3851274"/>
                <a:ext cx="2431628" cy="707886"/>
              </a:xfrm>
              <a:prstGeom prst="rect">
                <a:avLst/>
              </a:prstGeom>
              <a:noFill/>
            </p:spPr>
            <p:txBody>
              <a:bodyPr wrap="none" rtlCol="0">
                <a:spAutoFit/>
              </a:bodyPr>
              <a:lstStyle/>
              <a:p>
                <a:r>
                  <a:rPr lang="fr-FR" sz="2000" dirty="0">
                    <a:latin typeface="Calibri" panose="020F0502020204030204" pitchFamily="34" charset="0"/>
                    <a:cs typeface="Calibri" panose="020F0502020204030204" pitchFamily="34" charset="0"/>
                  </a:rPr>
                  <a:t>Increase of ~15% in </a:t>
                </a:r>
                <a14:m>
                  <m:oMath xmlns:m="http://schemas.openxmlformats.org/officeDocument/2006/math">
                    <m:r>
                      <a:rPr lang="nl-BE" sz="2000" b="0" i="1" smtClean="0">
                        <a:latin typeface="Cambria Math" panose="02040503050406030204" pitchFamily="18" charset="0"/>
                      </a:rPr>
                      <m:t>𝛽</m:t>
                    </m:r>
                  </m:oMath>
                </a14:m>
                <a:endParaRPr lang="nl-BE" sz="2000" b="0" dirty="0">
                  <a:latin typeface="Calibri" panose="020F0502020204030204" pitchFamily="34" charset="0"/>
                </a:endParaRPr>
              </a:p>
              <a:p>
                <a:r>
                  <a:rPr lang="fr-FR" sz="2000" dirty="0">
                    <a:latin typeface="Calibri" panose="020F0502020204030204" pitchFamily="34" charset="0"/>
                    <a:cs typeface="Calibri" panose="020F0502020204030204" pitchFamily="34" charset="0"/>
                  </a:rPr>
                  <a:t>for L* = 6m </a:t>
                </a:r>
                <a:r>
                  <a:rPr lang="fr-FR" sz="2000" dirty="0">
                    <a:latin typeface="Calibri" panose="020F0502020204030204" pitchFamily="34" charset="0"/>
                    <a:cs typeface="Calibri" panose="020F0502020204030204" pitchFamily="34" charset="0"/>
                    <a:sym typeface="Wingdings" pitchFamily="2" charset="2"/>
                  </a:rPr>
                  <a:t></a:t>
                </a:r>
                <a:r>
                  <a:rPr lang="fr-FR" sz="2000" dirty="0">
                    <a:latin typeface="Calibri" panose="020F0502020204030204" pitchFamily="34" charset="0"/>
                    <a:cs typeface="Calibri" panose="020F0502020204030204" pitchFamily="34" charset="0"/>
                  </a:rPr>
                  <a:t> 8m</a:t>
                </a:r>
              </a:p>
            </p:txBody>
          </p:sp>
        </mc:Choice>
        <mc:Fallback xmlns="">
          <p:sp>
            <p:nvSpPr>
              <p:cNvPr id="22" name="ZoneTexte 21">
                <a:extLst>
                  <a:ext uri="{FF2B5EF4-FFF2-40B4-BE49-F238E27FC236}">
                    <a16:creationId xmlns:a16="http://schemas.microsoft.com/office/drawing/2014/main" id="{8B574855-0E56-6420-D64A-5018F2FB667E}"/>
                  </a:ext>
                </a:extLst>
              </p:cNvPr>
              <p:cNvSpPr txBox="1">
                <a:spLocks noRot="1" noChangeAspect="1" noMove="1" noResize="1" noEditPoints="1" noAdjustHandles="1" noChangeArrowheads="1" noChangeShapeType="1" noTextEdit="1"/>
              </p:cNvSpPr>
              <p:nvPr/>
            </p:nvSpPr>
            <p:spPr>
              <a:xfrm>
                <a:off x="5678218" y="3851274"/>
                <a:ext cx="2431628" cy="707886"/>
              </a:xfrm>
              <a:prstGeom prst="rect">
                <a:avLst/>
              </a:prstGeom>
              <a:blipFill>
                <a:blip r:embed="rId6"/>
                <a:stretch>
                  <a:fillRect l="-2073" t="-5263" b="-14035"/>
                </a:stretch>
              </a:blipFill>
            </p:spPr>
            <p:txBody>
              <a:bodyPr/>
              <a:lstStyle/>
              <a:p>
                <a:r>
                  <a:rPr lang="fr-FR">
                    <a:noFill/>
                  </a:rPr>
                  <a:t> </a:t>
                </a:r>
              </a:p>
            </p:txBody>
          </p:sp>
        </mc:Fallback>
      </mc:AlternateContent>
      <p:sp>
        <p:nvSpPr>
          <p:cNvPr id="23" name="Rectangle 22">
            <a:extLst>
              <a:ext uri="{FF2B5EF4-FFF2-40B4-BE49-F238E27FC236}">
                <a16:creationId xmlns:a16="http://schemas.microsoft.com/office/drawing/2014/main" id="{39C2D42C-C3DC-105E-9D52-359706BC986A}"/>
              </a:ext>
            </a:extLst>
          </p:cNvPr>
          <p:cNvSpPr/>
          <p:nvPr/>
        </p:nvSpPr>
        <p:spPr>
          <a:xfrm>
            <a:off x="8177259" y="2879928"/>
            <a:ext cx="3561658" cy="411666"/>
          </a:xfrm>
          <a:prstGeom prst="rect">
            <a:avLst/>
          </a:prstGeom>
          <a:noFill/>
          <a:ln>
            <a:solidFill>
              <a:srgbClr val="EF0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4" name="Connecteur droit avec flèche 23">
            <a:extLst>
              <a:ext uri="{FF2B5EF4-FFF2-40B4-BE49-F238E27FC236}">
                <a16:creationId xmlns:a16="http://schemas.microsoft.com/office/drawing/2014/main" id="{2DDF9189-9A06-A391-12D2-5A66E4A9AD52}"/>
              </a:ext>
            </a:extLst>
          </p:cNvPr>
          <p:cNvCxnSpPr>
            <a:cxnSpLocks/>
            <a:endCxn id="25" idx="0"/>
          </p:cNvCxnSpPr>
          <p:nvPr/>
        </p:nvCxnSpPr>
        <p:spPr>
          <a:xfrm>
            <a:off x="9899815" y="3323246"/>
            <a:ext cx="0" cy="480103"/>
          </a:xfrm>
          <a:prstGeom prst="straightConnector1">
            <a:avLst/>
          </a:prstGeom>
          <a:ln>
            <a:solidFill>
              <a:srgbClr val="EF00F0"/>
            </a:solidFill>
            <a:tailEnd type="triangle"/>
          </a:ln>
        </p:spPr>
        <p:style>
          <a:lnRef idx="2">
            <a:schemeClr val="accent1"/>
          </a:lnRef>
          <a:fillRef idx="0">
            <a:schemeClr val="accent1"/>
          </a:fillRef>
          <a:effectRef idx="1">
            <a:schemeClr val="accent1"/>
          </a:effectRef>
          <a:fontRef idx="minor">
            <a:schemeClr val="tx1"/>
          </a:fontRef>
        </p:style>
      </p:cxnSp>
      <p:grpSp>
        <p:nvGrpSpPr>
          <p:cNvPr id="34" name="Groupe 33">
            <a:extLst>
              <a:ext uri="{FF2B5EF4-FFF2-40B4-BE49-F238E27FC236}">
                <a16:creationId xmlns:a16="http://schemas.microsoft.com/office/drawing/2014/main" id="{FD9BFC12-0D2E-E53D-CCCC-7AFB04A23BE9}"/>
              </a:ext>
            </a:extLst>
          </p:cNvPr>
          <p:cNvGrpSpPr/>
          <p:nvPr/>
        </p:nvGrpSpPr>
        <p:grpSpPr>
          <a:xfrm>
            <a:off x="8312741" y="3803349"/>
            <a:ext cx="3345274" cy="827303"/>
            <a:chOff x="8611195" y="3989441"/>
            <a:chExt cx="3345274" cy="827303"/>
          </a:xfrm>
        </p:grpSpPr>
        <p:sp>
          <p:nvSpPr>
            <p:cNvPr id="25" name="Rectangle 24">
              <a:extLst>
                <a:ext uri="{FF2B5EF4-FFF2-40B4-BE49-F238E27FC236}">
                  <a16:creationId xmlns:a16="http://schemas.microsoft.com/office/drawing/2014/main" id="{20A23DE0-D9FF-04A1-93C8-7CC7DC27B760}"/>
                </a:ext>
              </a:extLst>
            </p:cNvPr>
            <p:cNvSpPr/>
            <p:nvPr/>
          </p:nvSpPr>
          <p:spPr>
            <a:xfrm>
              <a:off x="8657620" y="3989441"/>
              <a:ext cx="3081297" cy="827303"/>
            </a:xfrm>
            <a:prstGeom prst="rect">
              <a:avLst/>
            </a:prstGeom>
            <a:noFill/>
            <a:ln>
              <a:solidFill>
                <a:srgbClr val="EF0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26" name="ZoneTexte 25">
                  <a:extLst>
                    <a:ext uri="{FF2B5EF4-FFF2-40B4-BE49-F238E27FC236}">
                      <a16:creationId xmlns:a16="http://schemas.microsoft.com/office/drawing/2014/main" id="{1CCE671D-3ED1-3B34-E3D9-632BA1D4BB06}"/>
                    </a:ext>
                  </a:extLst>
                </p:cNvPr>
                <p:cNvSpPr txBox="1"/>
                <p:nvPr/>
              </p:nvSpPr>
              <p:spPr>
                <a:xfrm>
                  <a:off x="8611195" y="4021093"/>
                  <a:ext cx="3345274" cy="707886"/>
                </a:xfrm>
                <a:prstGeom prst="rect">
                  <a:avLst/>
                </a:prstGeom>
                <a:noFill/>
              </p:spPr>
              <p:txBody>
                <a:bodyPr wrap="square" rtlCol="0">
                  <a:spAutoFit/>
                </a:bodyPr>
                <a:lstStyle/>
                <a:p>
                  <a:r>
                    <a:rPr lang="fr-FR" sz="2000" dirty="0">
                      <a:latin typeface="Calibri" panose="020F0502020204030204" pitchFamily="34" charset="0"/>
                      <a:cs typeface="Calibri" panose="020F0502020204030204" pitchFamily="34" charset="0"/>
                    </a:rPr>
                    <a:t>Increase of ~8% in </a:t>
                  </a:r>
                  <a14:m>
                    <m:oMath xmlns:m="http://schemas.openxmlformats.org/officeDocument/2006/math">
                      <m:r>
                        <a:rPr lang="nl-BE" sz="2000" b="0" i="1" smtClean="0">
                          <a:latin typeface="Cambria Math" panose="02040503050406030204" pitchFamily="18" charset="0"/>
                        </a:rPr>
                        <m:t>𝛽</m:t>
                      </m:r>
                    </m:oMath>
                  </a14:m>
                  <a:endParaRPr lang="nl-BE" sz="2000" b="0" dirty="0">
                    <a:latin typeface="Calibri" panose="020F0502020204030204" pitchFamily="34" charset="0"/>
                  </a:endParaRPr>
                </a:p>
                <a:p>
                  <a:r>
                    <a:rPr lang="fr-FR" sz="2000" dirty="0">
                      <a:latin typeface="Calibri" panose="020F0502020204030204" pitchFamily="34" charset="0"/>
                      <a:cs typeface="Calibri" panose="020F0502020204030204" pitchFamily="34" charset="0"/>
                    </a:rPr>
                    <a:t>for clearance = 4cm </a:t>
                  </a:r>
                  <a:r>
                    <a:rPr lang="fr-FR" sz="2000" dirty="0">
                      <a:latin typeface="Calibri" panose="020F0502020204030204" pitchFamily="34" charset="0"/>
                      <a:cs typeface="Calibri" panose="020F0502020204030204" pitchFamily="34" charset="0"/>
                      <a:sym typeface="Wingdings" pitchFamily="2" charset="2"/>
                    </a:rPr>
                    <a:t></a:t>
                  </a:r>
                  <a:r>
                    <a:rPr lang="fr-FR" sz="2000" dirty="0">
                      <a:latin typeface="Calibri" panose="020F0502020204030204" pitchFamily="34" charset="0"/>
                      <a:cs typeface="Calibri" panose="020F0502020204030204" pitchFamily="34" charset="0"/>
                    </a:rPr>
                    <a:t> 4.5cm</a:t>
                  </a:r>
                </a:p>
              </p:txBody>
            </p:sp>
          </mc:Choice>
          <mc:Fallback xmlns="">
            <p:sp>
              <p:nvSpPr>
                <p:cNvPr id="26" name="ZoneTexte 25">
                  <a:extLst>
                    <a:ext uri="{FF2B5EF4-FFF2-40B4-BE49-F238E27FC236}">
                      <a16:creationId xmlns:a16="http://schemas.microsoft.com/office/drawing/2014/main" id="{1CCE671D-3ED1-3B34-E3D9-632BA1D4BB06}"/>
                    </a:ext>
                  </a:extLst>
                </p:cNvPr>
                <p:cNvSpPr txBox="1">
                  <a:spLocks noRot="1" noChangeAspect="1" noMove="1" noResize="1" noEditPoints="1" noAdjustHandles="1" noChangeArrowheads="1" noChangeShapeType="1" noTextEdit="1"/>
                </p:cNvSpPr>
                <p:nvPr/>
              </p:nvSpPr>
              <p:spPr>
                <a:xfrm>
                  <a:off x="8611195" y="4021093"/>
                  <a:ext cx="3345274" cy="707886"/>
                </a:xfrm>
                <a:prstGeom prst="rect">
                  <a:avLst/>
                </a:prstGeom>
                <a:blipFill>
                  <a:blip r:embed="rId7"/>
                  <a:stretch>
                    <a:fillRect l="-1894" t="-3509" b="-14035"/>
                  </a:stretch>
                </a:blipFill>
              </p:spPr>
              <p:txBody>
                <a:bodyPr/>
                <a:lstStyle/>
                <a:p>
                  <a:r>
                    <a:rPr lang="fr-FR">
                      <a:noFill/>
                    </a:rPr>
                    <a:t> </a:t>
                  </a:r>
                </a:p>
              </p:txBody>
            </p:sp>
          </mc:Fallback>
        </mc:AlternateContent>
      </p:grpSp>
      <p:sp>
        <p:nvSpPr>
          <p:cNvPr id="28" name="Flèche vers la droite 27">
            <a:extLst>
              <a:ext uri="{FF2B5EF4-FFF2-40B4-BE49-F238E27FC236}">
                <a16:creationId xmlns:a16="http://schemas.microsoft.com/office/drawing/2014/main" id="{53C73F14-595D-6E0D-67DB-4F68E374C5F5}"/>
              </a:ext>
            </a:extLst>
          </p:cNvPr>
          <p:cNvSpPr/>
          <p:nvPr/>
        </p:nvSpPr>
        <p:spPr>
          <a:xfrm>
            <a:off x="299401" y="5441132"/>
            <a:ext cx="897542" cy="457200"/>
          </a:xfrm>
          <a:prstGeom prst="rightArrow">
            <a:avLst/>
          </a:prstGeom>
          <a:solidFill>
            <a:srgbClr val="FF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72AB0FB3-B4C2-8166-7AB4-62ECC8EFF682}"/>
              </a:ext>
            </a:extLst>
          </p:cNvPr>
          <p:cNvSpPr/>
          <p:nvPr/>
        </p:nvSpPr>
        <p:spPr>
          <a:xfrm>
            <a:off x="1341120" y="4830498"/>
            <a:ext cx="10253621" cy="1730828"/>
          </a:xfrm>
          <a:prstGeom prst="roundRect">
            <a:avLst/>
          </a:prstGeom>
          <a:solidFill>
            <a:srgbClr val="FF0000">
              <a:alpha val="5000"/>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Espace réservé du contenu 8">
            <a:extLst>
              <a:ext uri="{FF2B5EF4-FFF2-40B4-BE49-F238E27FC236}">
                <a16:creationId xmlns:a16="http://schemas.microsoft.com/office/drawing/2014/main" id="{2A27BCC6-88A0-F228-4F4D-72AF5D5C87BF}"/>
              </a:ext>
            </a:extLst>
          </p:cNvPr>
          <p:cNvSpPr txBox="1">
            <a:spLocks/>
          </p:cNvSpPr>
          <p:nvPr/>
        </p:nvSpPr>
        <p:spPr>
          <a:xfrm>
            <a:off x="2098962" y="5021868"/>
            <a:ext cx="9200907" cy="11781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fr-FR" dirty="0">
              <a:sym typeface="Wingdings" pitchFamily="2" charset="2"/>
            </a:endParaRPr>
          </a:p>
        </p:txBody>
      </p:sp>
      <mc:AlternateContent xmlns:mc="http://schemas.openxmlformats.org/markup-compatibility/2006" xmlns:a14="http://schemas.microsoft.com/office/drawing/2010/main">
        <mc:Choice Requires="a14">
          <p:sp>
            <p:nvSpPr>
              <p:cNvPr id="32" name="Espace réservé du contenu 8">
                <a:extLst>
                  <a:ext uri="{FF2B5EF4-FFF2-40B4-BE49-F238E27FC236}">
                    <a16:creationId xmlns:a16="http://schemas.microsoft.com/office/drawing/2014/main" id="{B9688645-E2F8-AFFB-56A7-BDF985B275F3}"/>
                  </a:ext>
                </a:extLst>
              </p:cNvPr>
              <p:cNvSpPr txBox="1">
                <a:spLocks/>
              </p:cNvSpPr>
              <p:nvPr/>
            </p:nvSpPr>
            <p:spPr>
              <a:xfrm>
                <a:off x="1468582" y="5028841"/>
                <a:ext cx="10126159" cy="1507571"/>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14:m>
                  <m:oMath xmlns:m="http://schemas.openxmlformats.org/officeDocument/2006/math">
                    <m:r>
                      <a:rPr lang="nl-BE" b="1" i="1" dirty="0" smtClean="0">
                        <a:solidFill>
                          <a:schemeClr val="tx1"/>
                        </a:solidFill>
                        <a:latin typeface="Cambria Math" panose="02040503050406030204" pitchFamily="18" charset="0"/>
                      </a:rPr>
                      <m:t>𝜷</m:t>
                    </m:r>
                  </m:oMath>
                </a14:m>
                <a:r>
                  <a:rPr lang="nl-BE" b="1" dirty="0">
                    <a:solidFill>
                      <a:schemeClr val="tx1"/>
                    </a:solidFill>
                  </a:rPr>
                  <a:t>-functions &gt;1000 km in both planes</a:t>
                </a:r>
                <a:r>
                  <a:rPr lang="nl-BE" b="1" dirty="0">
                    <a:solidFill>
                      <a:srgbClr val="FF0000"/>
                    </a:solidFill>
                  </a:rPr>
                  <a:t> </a:t>
                </a:r>
                <a:r>
                  <a:rPr lang="nl-BE" dirty="0"/>
                  <a:t>(</a:t>
                </a:r>
                <a14:m>
                  <m:oMath xmlns:m="http://schemas.openxmlformats.org/officeDocument/2006/math">
                    <m:sSub>
                      <m:sSubPr>
                        <m:ctrlPr>
                          <a:rPr lang="nl-BE" i="1" smtClean="0">
                            <a:latin typeface="Cambria Math" panose="02040503050406030204" pitchFamily="18" charset="0"/>
                          </a:rPr>
                        </m:ctrlPr>
                      </m:sSubPr>
                      <m:e>
                        <m:r>
                          <a:rPr lang="nl-BE" i="1">
                            <a:latin typeface="Cambria Math" panose="02040503050406030204" pitchFamily="18" charset="0"/>
                          </a:rPr>
                          <m:t>𝛽</m:t>
                        </m:r>
                      </m:e>
                      <m:sub>
                        <m:r>
                          <a:rPr lang="nl-BE" i="1">
                            <a:latin typeface="Cambria Math" panose="02040503050406030204" pitchFamily="18" charset="0"/>
                          </a:rPr>
                          <m:t>𝑦</m:t>
                        </m:r>
                        <m:r>
                          <a:rPr lang="nl-BE" i="1">
                            <a:latin typeface="Cambria Math" panose="02040503050406030204" pitchFamily="18" charset="0"/>
                          </a:rPr>
                          <m:t>, </m:t>
                        </m:r>
                        <m:r>
                          <a:rPr lang="nl-BE" i="1">
                            <a:latin typeface="Cambria Math" panose="02040503050406030204" pitchFamily="18" charset="0"/>
                          </a:rPr>
                          <m:t>𝑚𝑎𝑥</m:t>
                        </m:r>
                      </m:sub>
                    </m:sSub>
                  </m:oMath>
                </a14:m>
                <a:r>
                  <a:rPr lang="fr-FR" dirty="0"/>
                  <a:t> ~ 1300km, </a:t>
                </a:r>
                <a14:m>
                  <m:oMath xmlns:m="http://schemas.openxmlformats.org/officeDocument/2006/math">
                    <m:sSub>
                      <m:sSubPr>
                        <m:ctrlPr>
                          <a:rPr lang="nl-BE" i="1">
                            <a:latin typeface="Cambria Math" panose="02040503050406030204" pitchFamily="18" charset="0"/>
                          </a:rPr>
                        </m:ctrlPr>
                      </m:sSubPr>
                      <m:e>
                        <m:r>
                          <a:rPr lang="nl-BE" i="1">
                            <a:latin typeface="Cambria Math" panose="02040503050406030204" pitchFamily="18" charset="0"/>
                          </a:rPr>
                          <m:t>𝛽</m:t>
                        </m:r>
                      </m:e>
                      <m:sub>
                        <m:r>
                          <a:rPr lang="nl-BE" i="1">
                            <a:latin typeface="Cambria Math" panose="02040503050406030204" pitchFamily="18" charset="0"/>
                          </a:rPr>
                          <m:t>𝑥</m:t>
                        </m:r>
                        <m:r>
                          <a:rPr lang="nl-BE" i="1">
                            <a:latin typeface="Cambria Math" panose="02040503050406030204" pitchFamily="18" charset="0"/>
                          </a:rPr>
                          <m:t>, </m:t>
                        </m:r>
                        <m:r>
                          <a:rPr lang="nl-BE" i="1">
                            <a:latin typeface="Cambria Math" panose="02040503050406030204" pitchFamily="18" charset="0"/>
                          </a:rPr>
                          <m:t>𝑚𝑎𝑥</m:t>
                        </m:r>
                      </m:sub>
                    </m:sSub>
                  </m:oMath>
                </a14:m>
                <a:r>
                  <a:rPr lang="fr-FR" dirty="0"/>
                  <a:t> ~ 1050km).</a:t>
                </a:r>
              </a:p>
              <a:p>
                <a:pPr>
                  <a:lnSpc>
                    <a:spcPct val="110000"/>
                  </a:lnSpc>
                </a:pPr>
                <a:r>
                  <a:rPr lang="fr-FR" b="1" dirty="0" err="1"/>
                  <a:t>Quadrupole</a:t>
                </a:r>
                <a:r>
                  <a:rPr lang="fr-FR" b="1" dirty="0"/>
                  <a:t> aperture </a:t>
                </a:r>
                <a:r>
                  <a:rPr lang="fr-FR" dirty="0"/>
                  <a:t>at </a:t>
                </a:r>
                <a:r>
                  <a:rPr lang="fr-FR" dirty="0" err="1"/>
                  <a:t>limit</a:t>
                </a:r>
                <a:r>
                  <a:rPr lang="fr-FR" dirty="0"/>
                  <a:t> (35.2cm) – to </a:t>
                </a:r>
                <a:r>
                  <a:rPr lang="fr-FR" dirty="0" err="1"/>
                  <a:t>be</a:t>
                </a:r>
                <a:r>
                  <a:rPr lang="fr-FR" dirty="0"/>
                  <a:t> </a:t>
                </a:r>
                <a:r>
                  <a:rPr lang="fr-FR" dirty="0" err="1"/>
                  <a:t>confirmed</a:t>
                </a:r>
                <a:r>
                  <a:rPr lang="fr-FR" dirty="0"/>
                  <a:t>.</a:t>
                </a:r>
              </a:p>
              <a:p>
                <a:pPr>
                  <a:lnSpc>
                    <a:spcPct val="110000"/>
                  </a:lnSpc>
                </a:pPr>
                <a:r>
                  <a:rPr lang="fr-FR" dirty="0" err="1"/>
                  <a:t>Huge</a:t>
                </a:r>
                <a:r>
                  <a:rPr lang="fr-FR" dirty="0"/>
                  <a:t> </a:t>
                </a:r>
                <a:r>
                  <a:rPr lang="fr-FR" b="1" dirty="0" err="1"/>
                  <a:t>sextupole</a:t>
                </a:r>
                <a:r>
                  <a:rPr lang="fr-FR" b="1" dirty="0"/>
                  <a:t> </a:t>
                </a:r>
                <a:r>
                  <a:rPr lang="fr-FR" b="1" dirty="0" err="1"/>
                  <a:t>strengths</a:t>
                </a:r>
                <a:r>
                  <a:rPr lang="fr-FR" b="1" dirty="0"/>
                  <a:t>, </a:t>
                </a:r>
                <a:r>
                  <a:rPr lang="fr-FR" dirty="0"/>
                  <a:t>high </a:t>
                </a:r>
                <a:r>
                  <a:rPr lang="fr-FR" b="1" dirty="0" err="1"/>
                  <a:t>sensitivity</a:t>
                </a:r>
                <a:r>
                  <a:rPr lang="fr-FR" b="1" dirty="0"/>
                  <a:t> to </a:t>
                </a:r>
                <a:r>
                  <a:rPr lang="fr-FR" b="1" dirty="0" err="1"/>
                  <a:t>errors</a:t>
                </a:r>
                <a:r>
                  <a:rPr lang="fr-FR" b="1" dirty="0"/>
                  <a:t> </a:t>
                </a:r>
                <a:r>
                  <a:rPr lang="fr-FR" dirty="0"/>
                  <a:t>in IR triplet and CC sextupoles.</a:t>
                </a:r>
              </a:p>
              <a:p>
                <a:pPr>
                  <a:lnSpc>
                    <a:spcPct val="110000"/>
                  </a:lnSpc>
                </a:pPr>
                <a:endParaRPr lang="fr-FR" dirty="0"/>
              </a:p>
            </p:txBody>
          </p:sp>
        </mc:Choice>
        <mc:Fallback xmlns="">
          <p:sp>
            <p:nvSpPr>
              <p:cNvPr id="32" name="Espace réservé du contenu 8">
                <a:extLst>
                  <a:ext uri="{FF2B5EF4-FFF2-40B4-BE49-F238E27FC236}">
                    <a16:creationId xmlns:a16="http://schemas.microsoft.com/office/drawing/2014/main" id="{B9688645-E2F8-AFFB-56A7-BDF985B275F3}"/>
                  </a:ext>
                </a:extLst>
              </p:cNvPr>
              <p:cNvSpPr txBox="1">
                <a:spLocks noRot="1" noChangeAspect="1" noMove="1" noResize="1" noEditPoints="1" noAdjustHandles="1" noChangeArrowheads="1" noChangeShapeType="1" noTextEdit="1"/>
              </p:cNvSpPr>
              <p:nvPr/>
            </p:nvSpPr>
            <p:spPr>
              <a:xfrm>
                <a:off x="1468582" y="5028841"/>
                <a:ext cx="10126159" cy="1507571"/>
              </a:xfrm>
              <a:prstGeom prst="rect">
                <a:avLst/>
              </a:prstGeom>
              <a:blipFill>
                <a:blip r:embed="rId8"/>
                <a:stretch>
                  <a:fillRect l="-752" t="-5042"/>
                </a:stretch>
              </a:blipFill>
            </p:spPr>
            <p:txBody>
              <a:bodyPr/>
              <a:lstStyle/>
              <a:p>
                <a:r>
                  <a:rPr lang="fr-FR">
                    <a:noFill/>
                  </a:rPr>
                  <a:t> </a:t>
                </a:r>
              </a:p>
            </p:txBody>
          </p:sp>
        </mc:Fallback>
      </mc:AlternateContent>
      <p:sp>
        <p:nvSpPr>
          <p:cNvPr id="33" name="Rectangle : coins arrondis 32">
            <a:extLst>
              <a:ext uri="{FF2B5EF4-FFF2-40B4-BE49-F238E27FC236}">
                <a16:creationId xmlns:a16="http://schemas.microsoft.com/office/drawing/2014/main" id="{B2A4AF10-7AB8-D735-E82D-A15430AFAB35}"/>
              </a:ext>
            </a:extLst>
          </p:cNvPr>
          <p:cNvSpPr/>
          <p:nvPr/>
        </p:nvSpPr>
        <p:spPr>
          <a:xfrm>
            <a:off x="1576415" y="1109038"/>
            <a:ext cx="8827974" cy="965848"/>
          </a:xfrm>
          <a:prstGeom prst="roundRect">
            <a:avLst>
              <a:gd name="adj" fmla="val 37206"/>
            </a:avLst>
          </a:prstGeom>
          <a:solidFill>
            <a:srgbClr val="0070C0">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400" dirty="0" err="1">
                <a:solidFill>
                  <a:schemeClr val="tx1"/>
                </a:solidFill>
                <a:latin typeface="Calibri" panose="020F0502020204030204" pitchFamily="34" charset="0"/>
                <a:cs typeface="Calibri" panose="020F0502020204030204" pitchFamily="34" charset="0"/>
              </a:rPr>
              <a:t>Sensitivity</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studies</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carried</a:t>
            </a:r>
            <a:r>
              <a:rPr lang="fr-FR" sz="2400" dirty="0">
                <a:solidFill>
                  <a:schemeClr val="tx1"/>
                </a:solidFill>
                <a:latin typeface="Calibri" panose="020F0502020204030204" pitchFamily="34" charset="0"/>
                <a:cs typeface="Calibri" panose="020F0502020204030204" pitchFamily="34" charset="0"/>
              </a:rPr>
              <a:t> out </a:t>
            </a:r>
            <a:r>
              <a:rPr lang="fr-FR" sz="2400" dirty="0" err="1">
                <a:solidFill>
                  <a:schemeClr val="tx1"/>
                </a:solidFill>
                <a:latin typeface="Calibri" panose="020F0502020204030204" pitchFamily="34" charset="0"/>
                <a:cs typeface="Calibri" panose="020F0502020204030204" pitchFamily="34" charset="0"/>
              </a:rPr>
              <a:t>independently</a:t>
            </a:r>
            <a:r>
              <a:rPr lang="fr-FR" sz="2400" dirty="0">
                <a:solidFill>
                  <a:schemeClr val="tx1"/>
                </a:solidFill>
                <a:latin typeface="Calibri" panose="020F0502020204030204" pitchFamily="34" charset="0"/>
                <a:cs typeface="Calibri" panose="020F0502020204030204" pitchFamily="34" charset="0"/>
              </a:rPr>
              <a:t> for the 3 </a:t>
            </a:r>
            <a:r>
              <a:rPr lang="fr-FR" sz="2400" dirty="0" err="1">
                <a:solidFill>
                  <a:schemeClr val="tx1"/>
                </a:solidFill>
                <a:latin typeface="Calibri" panose="020F0502020204030204" pitchFamily="34" charset="0"/>
                <a:cs typeface="Calibri" panose="020F0502020204030204" pitchFamily="34" charset="0"/>
              </a:rPr>
              <a:t>parameters</a:t>
            </a:r>
            <a:r>
              <a:rPr lang="fr-FR" sz="2400" dirty="0">
                <a:solidFill>
                  <a:schemeClr val="tx1"/>
                </a:solidFill>
                <a:latin typeface="Calibri" panose="020F0502020204030204" pitchFamily="34" charset="0"/>
                <a:cs typeface="Calibri" panose="020F0502020204030204" pitchFamily="34" charset="0"/>
              </a:rPr>
              <a:t> to </a:t>
            </a:r>
            <a:r>
              <a:rPr lang="fr-FR" sz="2400" dirty="0" err="1">
                <a:solidFill>
                  <a:schemeClr val="tx1"/>
                </a:solidFill>
                <a:latin typeface="Calibri" panose="020F0502020204030204" pitchFamily="34" charset="0"/>
                <a:cs typeface="Calibri" panose="020F0502020204030204" pitchFamily="34" charset="0"/>
              </a:rPr>
              <a:t>assess</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their</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individual</a:t>
            </a:r>
            <a:r>
              <a:rPr lang="fr-FR" sz="2400" dirty="0">
                <a:solidFill>
                  <a:schemeClr val="tx1"/>
                </a:solidFill>
                <a:latin typeface="Calibri" panose="020F0502020204030204" pitchFamily="34" charset="0"/>
                <a:cs typeface="Calibri" panose="020F0502020204030204" pitchFamily="34" charset="0"/>
              </a:rPr>
              <a:t> impact on </a:t>
            </a:r>
            <a:r>
              <a:rPr lang="fr-FR" sz="2400" dirty="0" err="1">
                <a:solidFill>
                  <a:schemeClr val="tx1"/>
                </a:solidFill>
                <a:latin typeface="Calibri" panose="020F0502020204030204" pitchFamily="34" charset="0"/>
                <a:cs typeface="Calibri" panose="020F0502020204030204" pitchFamily="34" charset="0"/>
              </a:rPr>
              <a:t>collider</a:t>
            </a:r>
            <a:r>
              <a:rPr lang="fr-FR" sz="2400" dirty="0">
                <a:solidFill>
                  <a:schemeClr val="tx1"/>
                </a:solidFill>
                <a:latin typeface="Calibri" panose="020F0502020204030204" pitchFamily="34" charset="0"/>
                <a:cs typeface="Calibri" panose="020F0502020204030204" pitchFamily="34" charset="0"/>
              </a:rPr>
              <a:t> performance</a:t>
            </a:r>
          </a:p>
        </p:txBody>
      </p:sp>
      <p:sp>
        <p:nvSpPr>
          <p:cNvPr id="35" name="Rectangle : coins arrondis 34">
            <a:extLst>
              <a:ext uri="{FF2B5EF4-FFF2-40B4-BE49-F238E27FC236}">
                <a16:creationId xmlns:a16="http://schemas.microsoft.com/office/drawing/2014/main" id="{2ACC1C5A-60DB-4A72-3C99-20024A42195D}"/>
              </a:ext>
            </a:extLst>
          </p:cNvPr>
          <p:cNvSpPr/>
          <p:nvPr/>
        </p:nvSpPr>
        <p:spPr>
          <a:xfrm>
            <a:off x="7014754" y="6375306"/>
            <a:ext cx="4736743" cy="448340"/>
          </a:xfrm>
          <a:prstGeom prst="round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latin typeface="Calibri" panose="020F0502020204030204" pitchFamily="34" charset="0"/>
                <a:cs typeface="Calibri" panose="020F0502020204030204" pitchFamily="34" charset="0"/>
              </a:rPr>
              <a:t>More </a:t>
            </a:r>
            <a:r>
              <a:rPr lang="fr-FR" dirty="0" err="1">
                <a:solidFill>
                  <a:schemeClr val="tx1"/>
                </a:solidFill>
                <a:latin typeface="Calibri" panose="020F0502020204030204" pitchFamily="34" charset="0"/>
                <a:cs typeface="Calibri" panose="020F0502020204030204" pitchFamily="34" charset="0"/>
              </a:rPr>
              <a:t>precise</a:t>
            </a:r>
            <a:r>
              <a:rPr lang="fr-FR" dirty="0">
                <a:solidFill>
                  <a:schemeClr val="tx1"/>
                </a:solidFill>
                <a:latin typeface="Calibri" panose="020F0502020204030204" pitchFamily="34" charset="0"/>
                <a:cs typeface="Calibri" panose="020F0502020204030204" pitchFamily="34" charset="0"/>
              </a:rPr>
              <a:t> </a:t>
            </a:r>
            <a:r>
              <a:rPr lang="fr-FR" dirty="0" err="1">
                <a:solidFill>
                  <a:schemeClr val="tx1"/>
                </a:solidFill>
                <a:latin typeface="Calibri" panose="020F0502020204030204" pitchFamily="34" charset="0"/>
                <a:cs typeface="Calibri" panose="020F0502020204030204" pitchFamily="34" charset="0"/>
              </a:rPr>
              <a:t>results</a:t>
            </a:r>
            <a:r>
              <a:rPr lang="fr-FR" dirty="0">
                <a:solidFill>
                  <a:schemeClr val="tx1"/>
                </a:solidFill>
                <a:latin typeface="Calibri" panose="020F0502020204030204" pitchFamily="34" charset="0"/>
                <a:cs typeface="Calibri" panose="020F0502020204030204" pitchFamily="34" charset="0"/>
              </a:rPr>
              <a:t> </a:t>
            </a:r>
            <a:r>
              <a:rPr lang="fr-FR" dirty="0">
                <a:solidFill>
                  <a:schemeClr val="tx1"/>
                </a:solidFill>
                <a:latin typeface="Calibri" panose="020F0502020204030204" pitchFamily="34" charset="0"/>
                <a:cs typeface="Calibri" panose="020F0502020204030204" pitchFamily="34" charset="0"/>
                <a:sym typeface="Wingdings" pitchFamily="2" charset="2"/>
              </a:rPr>
              <a:t></a:t>
            </a:r>
            <a:r>
              <a:rPr lang="fr-FR" dirty="0">
                <a:solidFill>
                  <a:schemeClr val="tx1"/>
                </a:solidFill>
                <a:latin typeface="Calibri" panose="020F0502020204030204" pitchFamily="34" charset="0"/>
                <a:cs typeface="Calibri" panose="020F0502020204030204" pitchFamily="34" charset="0"/>
              </a:rPr>
              <a:t> </a:t>
            </a:r>
            <a:r>
              <a:rPr lang="fr-FR" dirty="0" err="1">
                <a:solidFill>
                  <a:schemeClr val="tx1"/>
                </a:solidFill>
                <a:latin typeface="Calibri" panose="020F0502020204030204" pitchFamily="34" charset="0"/>
                <a:cs typeface="Calibri" panose="020F0502020204030204" pitchFamily="34" charset="0"/>
              </a:rPr>
              <a:t>complete</a:t>
            </a:r>
            <a:r>
              <a:rPr lang="fr-FR" dirty="0">
                <a:solidFill>
                  <a:schemeClr val="tx1"/>
                </a:solidFill>
                <a:latin typeface="Calibri" panose="020F0502020204030204" pitchFamily="34" charset="0"/>
                <a:cs typeface="Calibri" panose="020F0502020204030204" pitchFamily="34" charset="0"/>
              </a:rPr>
              <a:t> </a:t>
            </a:r>
            <a:r>
              <a:rPr lang="fr-FR" dirty="0" err="1">
                <a:solidFill>
                  <a:schemeClr val="tx1"/>
                </a:solidFill>
                <a:latin typeface="Calibri" panose="020F0502020204030204" pitchFamily="34" charset="0"/>
                <a:cs typeface="Calibri" panose="020F0502020204030204" pitchFamily="34" charset="0"/>
              </a:rPr>
              <a:t>lattice</a:t>
            </a:r>
            <a:r>
              <a:rPr lang="fr-FR" dirty="0">
                <a:solidFill>
                  <a:schemeClr val="tx1"/>
                </a:solidFill>
                <a:latin typeface="Calibri" panose="020F0502020204030204" pitchFamily="34" charset="0"/>
                <a:cs typeface="Calibri" panose="020F0502020204030204" pitchFamily="34" charset="0"/>
              </a:rPr>
              <a:t> design </a:t>
            </a:r>
          </a:p>
        </p:txBody>
      </p:sp>
      <p:sp>
        <p:nvSpPr>
          <p:cNvPr id="41" name="ZoneTexte 40">
            <a:extLst>
              <a:ext uri="{FF2B5EF4-FFF2-40B4-BE49-F238E27FC236}">
                <a16:creationId xmlns:a16="http://schemas.microsoft.com/office/drawing/2014/main" id="{672F55FE-9813-2B46-C0DE-63B58631EB8A}"/>
              </a:ext>
            </a:extLst>
          </p:cNvPr>
          <p:cNvSpPr txBox="1"/>
          <p:nvPr/>
        </p:nvSpPr>
        <p:spPr>
          <a:xfrm>
            <a:off x="12448903" y="4820194"/>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2048497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3BA1317-FA2F-56CD-1F65-D130BFFEF82C}"/>
              </a:ext>
            </a:extLst>
          </p:cNvPr>
          <p:cNvSpPr>
            <a:spLocks noGrp="1"/>
          </p:cNvSpPr>
          <p:nvPr>
            <p:ph type="title"/>
          </p:nvPr>
        </p:nvSpPr>
        <p:spPr/>
        <p:txBody>
          <a:bodyPr/>
          <a:lstStyle/>
          <a:p>
            <a:r>
              <a:rPr lang="fr-FR" dirty="0"/>
              <a:t>Conclusions and </a:t>
            </a:r>
            <a:r>
              <a:rPr lang="fr-FR" dirty="0" err="1"/>
              <a:t>next</a:t>
            </a:r>
            <a:r>
              <a:rPr lang="fr-FR" dirty="0"/>
              <a:t> </a:t>
            </a:r>
            <a:r>
              <a:rPr lang="fr-FR" dirty="0" err="1"/>
              <a:t>steps</a:t>
            </a:r>
            <a:endParaRPr lang="fr-FR" dirty="0"/>
          </a:p>
        </p:txBody>
      </p:sp>
      <mc:AlternateContent xmlns:mc="http://schemas.openxmlformats.org/markup-compatibility/2006" xmlns:a14="http://schemas.microsoft.com/office/drawing/2010/main">
        <mc:Choice Requires="a14">
          <p:sp>
            <p:nvSpPr>
              <p:cNvPr id="6" name="Espace réservé du contenu 5">
                <a:extLst>
                  <a:ext uri="{FF2B5EF4-FFF2-40B4-BE49-F238E27FC236}">
                    <a16:creationId xmlns:a16="http://schemas.microsoft.com/office/drawing/2014/main" id="{35C92954-E549-3E8F-79E5-ACB7455CE802}"/>
                  </a:ext>
                </a:extLst>
              </p:cNvPr>
              <p:cNvSpPr>
                <a:spLocks noGrp="1"/>
              </p:cNvSpPr>
              <p:nvPr>
                <p:ph idx="1"/>
              </p:nvPr>
            </p:nvSpPr>
            <p:spPr>
              <a:xfrm>
                <a:off x="1548939" y="1343818"/>
                <a:ext cx="9781309" cy="5371162"/>
              </a:xfrm>
            </p:spPr>
            <p:txBody>
              <a:bodyPr>
                <a:normAutofit fontScale="85000" lnSpcReduction="20000"/>
              </a:bodyPr>
              <a:lstStyle/>
              <a:p>
                <a:pPr>
                  <a:lnSpc>
                    <a:spcPct val="120000"/>
                  </a:lnSpc>
                </a:pPr>
                <a:r>
                  <a:rPr lang="fr-FR" dirty="0"/>
                  <a:t>For </a:t>
                </a:r>
                <a:r>
                  <a:rPr lang="fr-FR" dirty="0" err="1"/>
                  <a:t>each</a:t>
                </a:r>
                <a:r>
                  <a:rPr lang="fr-FR" dirty="0"/>
                  <a:t> </a:t>
                </a:r>
                <a:r>
                  <a:rPr lang="fr-FR" dirty="0" err="1"/>
                  <a:t>parameter</a:t>
                </a:r>
                <a:r>
                  <a:rPr lang="fr-FR" dirty="0"/>
                  <a:t> (total clearance, L*, </a:t>
                </a:r>
                <a:r>
                  <a:rPr lang="fr-FR" dirty="0" err="1"/>
                  <a:t>interconnect</a:t>
                </a:r>
                <a:r>
                  <a:rPr lang="fr-FR" dirty="0"/>
                  <a:t>):</a:t>
                </a:r>
              </a:p>
              <a:p>
                <a:pPr lvl="1">
                  <a:lnSpc>
                    <a:spcPct val="120000"/>
                  </a:lnSpc>
                </a:pPr>
                <a:r>
                  <a:rPr lang="fr-FR" b="1" dirty="0">
                    <a:solidFill>
                      <a:srgbClr val="002060"/>
                    </a:solidFill>
                  </a:rPr>
                  <a:t>Impact on </a:t>
                </a:r>
                <a:r>
                  <a:rPr lang="fr-FR" b="1" dirty="0" err="1">
                    <a:solidFill>
                      <a:srgbClr val="002060"/>
                    </a:solidFill>
                  </a:rPr>
                  <a:t>optics</a:t>
                </a:r>
                <a:r>
                  <a:rPr lang="fr-FR" b="1" dirty="0">
                    <a:solidFill>
                      <a:srgbClr val="002060"/>
                    </a:solidFill>
                  </a:rPr>
                  <a:t>: </a:t>
                </a:r>
                <a:r>
                  <a:rPr lang="fr-FR" dirty="0"/>
                  <a:t>maximum </a:t>
                </a:r>
                <a14:m>
                  <m:oMath xmlns:m="http://schemas.openxmlformats.org/officeDocument/2006/math">
                    <m:sSub>
                      <m:sSubPr>
                        <m:ctrlPr>
                          <a:rPr lang="nl-BE" i="1">
                            <a:latin typeface="Cambria Math" panose="02040503050406030204" pitchFamily="18" charset="0"/>
                          </a:rPr>
                        </m:ctrlPr>
                      </m:sSubPr>
                      <m:e>
                        <m:r>
                          <a:rPr lang="nl-BE" i="1">
                            <a:latin typeface="Cambria Math" panose="02040503050406030204" pitchFamily="18" charset="0"/>
                          </a:rPr>
                          <m:t>𝛽</m:t>
                        </m:r>
                      </m:e>
                      <m:sub>
                        <m:r>
                          <a:rPr lang="nl-BE" i="1">
                            <a:latin typeface="Cambria Math" panose="02040503050406030204" pitchFamily="18" charset="0"/>
                          </a:rPr>
                          <m:t>𝑦</m:t>
                        </m:r>
                      </m:sub>
                    </m:sSub>
                    <m:r>
                      <a:rPr lang="nl-BE" i="1">
                        <a:latin typeface="Cambria Math" panose="02040503050406030204" pitchFamily="18" charset="0"/>
                      </a:rPr>
                      <m:t> </m:t>
                    </m:r>
                  </m:oMath>
                </a14:m>
                <a:r>
                  <a:rPr lang="fr-FR" dirty="0"/>
                  <a:t>can </a:t>
                </a:r>
                <a:r>
                  <a:rPr lang="fr-FR" dirty="0" err="1"/>
                  <a:t>exceed</a:t>
                </a:r>
                <a:r>
                  <a:rPr lang="fr-FR" dirty="0"/>
                  <a:t> 1000km</a:t>
                </a:r>
                <a:endParaRPr lang="nl-BE" b="0" dirty="0"/>
              </a:p>
              <a:p>
                <a:pPr lvl="1">
                  <a:lnSpc>
                    <a:spcPct val="120000"/>
                  </a:lnSpc>
                </a:pPr>
                <a:r>
                  <a:rPr lang="fr-FR" dirty="0" err="1"/>
                  <a:t>Tighter</a:t>
                </a:r>
                <a:r>
                  <a:rPr lang="fr-FR" dirty="0"/>
                  <a:t> </a:t>
                </a:r>
                <a:r>
                  <a:rPr lang="fr-FR" dirty="0" err="1"/>
                  <a:t>constraints</a:t>
                </a:r>
                <a:r>
                  <a:rPr lang="fr-FR" dirty="0"/>
                  <a:t> on </a:t>
                </a:r>
                <a:r>
                  <a:rPr lang="fr-FR" b="1" dirty="0">
                    <a:solidFill>
                      <a:srgbClr val="002060"/>
                    </a:solidFill>
                  </a:rPr>
                  <a:t>magnet apertures and </a:t>
                </a:r>
                <a:r>
                  <a:rPr lang="fr-FR" b="1" dirty="0" err="1">
                    <a:solidFill>
                      <a:srgbClr val="002060"/>
                    </a:solidFill>
                  </a:rPr>
                  <a:t>field</a:t>
                </a:r>
                <a:r>
                  <a:rPr lang="fr-FR" b="1" dirty="0">
                    <a:solidFill>
                      <a:srgbClr val="002060"/>
                    </a:solidFill>
                  </a:rPr>
                  <a:t> </a:t>
                </a:r>
                <a:r>
                  <a:rPr lang="fr-FR" b="1" dirty="0" err="1">
                    <a:solidFill>
                      <a:srgbClr val="002060"/>
                    </a:solidFill>
                  </a:rPr>
                  <a:t>quality</a:t>
                </a:r>
                <a:r>
                  <a:rPr lang="fr-FR" b="1" dirty="0">
                    <a:solidFill>
                      <a:srgbClr val="002060"/>
                    </a:solidFill>
                  </a:rPr>
                  <a:t> </a:t>
                </a:r>
              </a:p>
              <a:p>
                <a:pPr lvl="1">
                  <a:lnSpc>
                    <a:spcPct val="120000"/>
                  </a:lnSpc>
                </a:pPr>
                <a:r>
                  <a:rPr lang="fr-FR" b="1" dirty="0" err="1">
                    <a:solidFill>
                      <a:srgbClr val="002060"/>
                    </a:solidFill>
                  </a:rPr>
                  <a:t>Higher</a:t>
                </a:r>
                <a:r>
                  <a:rPr lang="fr-FR" b="1" dirty="0">
                    <a:solidFill>
                      <a:srgbClr val="002060"/>
                    </a:solidFill>
                  </a:rPr>
                  <a:t> </a:t>
                </a:r>
                <a:r>
                  <a:rPr lang="fr-FR" b="1" dirty="0" err="1">
                    <a:solidFill>
                      <a:srgbClr val="002060"/>
                    </a:solidFill>
                  </a:rPr>
                  <a:t>sextupole</a:t>
                </a:r>
                <a:r>
                  <a:rPr lang="fr-FR" b="1" dirty="0">
                    <a:solidFill>
                      <a:srgbClr val="002060"/>
                    </a:solidFill>
                  </a:rPr>
                  <a:t> </a:t>
                </a:r>
                <a:r>
                  <a:rPr lang="fr-FR" b="1" dirty="0" err="1">
                    <a:solidFill>
                      <a:srgbClr val="002060"/>
                    </a:solidFill>
                  </a:rPr>
                  <a:t>strength</a:t>
                </a:r>
                <a:r>
                  <a:rPr lang="fr-FR" b="1" dirty="0">
                    <a:solidFill>
                      <a:srgbClr val="002060"/>
                    </a:solidFill>
                  </a:rPr>
                  <a:t> </a:t>
                </a:r>
                <a:r>
                  <a:rPr lang="fr-FR" b="1" dirty="0" err="1">
                    <a:solidFill>
                      <a:srgbClr val="002060"/>
                    </a:solidFill>
                  </a:rPr>
                  <a:t>required</a:t>
                </a:r>
                <a:r>
                  <a:rPr lang="fr-FR" b="1" dirty="0">
                    <a:solidFill>
                      <a:srgbClr val="002060"/>
                    </a:solidFill>
                  </a:rPr>
                  <a:t> </a:t>
                </a:r>
                <a:r>
                  <a:rPr lang="fr-FR" dirty="0"/>
                  <a:t>in the CC section, and </a:t>
                </a:r>
                <a:r>
                  <a:rPr lang="fr-FR" dirty="0" err="1"/>
                  <a:t>increased</a:t>
                </a:r>
                <a:r>
                  <a:rPr lang="fr-FR" dirty="0"/>
                  <a:t> </a:t>
                </a:r>
                <a:r>
                  <a:rPr lang="fr-FR" dirty="0" err="1"/>
                  <a:t>lattice</a:t>
                </a:r>
                <a:r>
                  <a:rPr lang="fr-FR" dirty="0"/>
                  <a:t> </a:t>
                </a:r>
                <a:r>
                  <a:rPr lang="fr-FR" dirty="0" err="1"/>
                  <a:t>sensitivity</a:t>
                </a:r>
                <a:r>
                  <a:rPr lang="fr-FR" dirty="0"/>
                  <a:t> to </a:t>
                </a:r>
                <a:r>
                  <a:rPr lang="fr-FR" dirty="0" err="1"/>
                  <a:t>errors</a:t>
                </a:r>
                <a:r>
                  <a:rPr lang="fr-FR" dirty="0"/>
                  <a:t>.</a:t>
                </a:r>
              </a:p>
              <a:p>
                <a:pPr marL="0" indent="0">
                  <a:lnSpc>
                    <a:spcPct val="120000"/>
                  </a:lnSpc>
                  <a:buNone/>
                </a:pPr>
                <a:r>
                  <a:rPr lang="fr-FR" dirty="0">
                    <a:sym typeface="Wingdings" pitchFamily="2" charset="2"/>
                  </a:rPr>
                  <a:t>	</a:t>
                </a:r>
                <a:r>
                  <a:rPr lang="fr-FR" b="1" dirty="0">
                    <a:solidFill>
                      <a:srgbClr val="002060"/>
                    </a:solidFill>
                    <a:sym typeface="Wingdings" pitchFamily="2" charset="2"/>
                  </a:rPr>
                  <a:t>Need to combine the </a:t>
                </a:r>
                <a:r>
                  <a:rPr lang="fr-FR" b="1" dirty="0" err="1">
                    <a:solidFill>
                      <a:srgbClr val="002060"/>
                    </a:solidFill>
                    <a:sym typeface="Wingdings" pitchFamily="2" charset="2"/>
                  </a:rPr>
                  <a:t>effects</a:t>
                </a:r>
                <a:endParaRPr lang="fr-FR" b="1" dirty="0">
                  <a:solidFill>
                    <a:srgbClr val="002060"/>
                  </a:solidFill>
                </a:endParaRPr>
              </a:p>
              <a:p>
                <a:pPr>
                  <a:lnSpc>
                    <a:spcPct val="120000"/>
                  </a:lnSpc>
                </a:pPr>
                <a:r>
                  <a:rPr lang="fr-FR" dirty="0"/>
                  <a:t>Performances </a:t>
                </a:r>
                <a:r>
                  <a:rPr lang="fr-FR" dirty="0" err="1"/>
                  <a:t>strongly</a:t>
                </a:r>
                <a:r>
                  <a:rPr lang="fr-FR" dirty="0"/>
                  <a:t> </a:t>
                </a:r>
                <a:r>
                  <a:rPr lang="fr-FR" dirty="0" err="1"/>
                  <a:t>depend</a:t>
                </a:r>
                <a:r>
                  <a:rPr lang="fr-FR" dirty="0"/>
                  <a:t> on </a:t>
                </a:r>
                <a:r>
                  <a:rPr lang="fr-FR" dirty="0" err="1"/>
                  <a:t>small</a:t>
                </a:r>
                <a:r>
                  <a:rPr lang="fr-FR" dirty="0"/>
                  <a:t> </a:t>
                </a:r>
                <a:r>
                  <a:rPr lang="fr-FR" dirty="0" err="1"/>
                  <a:t>lattice</a:t>
                </a:r>
                <a:r>
                  <a:rPr lang="fr-FR" dirty="0"/>
                  <a:t> </a:t>
                </a:r>
                <a:r>
                  <a:rPr lang="fr-BE" dirty="0" err="1"/>
                  <a:t>optimizations</a:t>
                </a:r>
                <a:endParaRPr lang="fr-FR" dirty="0"/>
              </a:p>
              <a:p>
                <a:pPr marL="457200" lvl="1" indent="0">
                  <a:lnSpc>
                    <a:spcPct val="120000"/>
                  </a:lnSpc>
                  <a:buNone/>
                </a:pPr>
                <a:r>
                  <a:rPr lang="fr-FR" dirty="0">
                    <a:sym typeface="Wingdings" pitchFamily="2" charset="2"/>
                  </a:rPr>
                  <a:t></a:t>
                </a:r>
                <a:r>
                  <a:rPr lang="fr-FR" dirty="0"/>
                  <a:t> </a:t>
                </a:r>
                <a:r>
                  <a:rPr lang="fr-FR" b="1" dirty="0">
                    <a:solidFill>
                      <a:srgbClr val="002060"/>
                    </a:solidFill>
                    <a:sym typeface="Wingdings" pitchFamily="2" charset="2"/>
                  </a:rPr>
                  <a:t>Better optimisation </a:t>
                </a:r>
                <a:r>
                  <a:rPr lang="fr-FR" b="1" dirty="0" err="1">
                    <a:solidFill>
                      <a:srgbClr val="002060"/>
                    </a:solidFill>
                    <a:sym typeface="Wingdings" pitchFamily="2" charset="2"/>
                  </a:rPr>
                  <a:t>required</a:t>
                </a:r>
                <a:r>
                  <a:rPr lang="fr-FR" b="1" dirty="0">
                    <a:solidFill>
                      <a:srgbClr val="002060"/>
                    </a:solidFill>
                  </a:rPr>
                  <a:t> for </a:t>
                </a:r>
                <a:r>
                  <a:rPr lang="fr-FR" b="1" dirty="0" err="1">
                    <a:solidFill>
                      <a:srgbClr val="002060"/>
                    </a:solidFill>
                  </a:rPr>
                  <a:t>each</a:t>
                </a:r>
                <a:r>
                  <a:rPr lang="fr-FR" b="1" dirty="0">
                    <a:solidFill>
                      <a:srgbClr val="002060"/>
                    </a:solidFill>
                  </a:rPr>
                  <a:t> </a:t>
                </a:r>
                <a:r>
                  <a:rPr lang="fr-FR" b="1" dirty="0" err="1">
                    <a:solidFill>
                      <a:srgbClr val="002060"/>
                    </a:solidFill>
                  </a:rPr>
                  <a:t>updated</a:t>
                </a:r>
                <a:r>
                  <a:rPr lang="fr-FR" b="1" dirty="0">
                    <a:solidFill>
                      <a:srgbClr val="002060"/>
                    </a:solidFill>
                  </a:rPr>
                  <a:t> </a:t>
                </a:r>
                <a:r>
                  <a:rPr lang="fr-FR" b="1" dirty="0" err="1">
                    <a:solidFill>
                      <a:srgbClr val="002060"/>
                    </a:solidFill>
                  </a:rPr>
                  <a:t>lattices</a:t>
                </a:r>
                <a:r>
                  <a:rPr lang="fr-FR" b="1" dirty="0">
                    <a:solidFill>
                      <a:srgbClr val="002060"/>
                    </a:solidFill>
                  </a:rPr>
                  <a:t>.</a:t>
                </a:r>
                <a:endParaRPr lang="fr-FR" dirty="0"/>
              </a:p>
              <a:p>
                <a:pPr>
                  <a:lnSpc>
                    <a:spcPct val="120000"/>
                  </a:lnSpc>
                </a:pPr>
                <a:r>
                  <a:rPr lang="fr-FR" dirty="0"/>
                  <a:t>Explore </a:t>
                </a:r>
                <a:r>
                  <a:rPr lang="fr-FR" dirty="0" err="1"/>
                  <a:t>slight</a:t>
                </a:r>
                <a:r>
                  <a:rPr lang="fr-FR" dirty="0"/>
                  <a:t> </a:t>
                </a:r>
                <a:r>
                  <a:rPr lang="fr-FR" dirty="0" err="1"/>
                  <a:t>improvements</a:t>
                </a:r>
                <a:r>
                  <a:rPr lang="fr-FR" dirty="0"/>
                  <a:t> of the IR triplet</a:t>
                </a:r>
              </a:p>
              <a:p>
                <a:pPr lvl="1">
                  <a:lnSpc>
                    <a:spcPct val="120000"/>
                  </a:lnSpc>
                </a:pPr>
                <a:r>
                  <a:rPr lang="fr-FR" dirty="0" err="1"/>
                  <a:t>Evaluate</a:t>
                </a:r>
                <a:r>
                  <a:rPr lang="fr-FR" dirty="0"/>
                  <a:t> the impact of </a:t>
                </a:r>
                <a:r>
                  <a:rPr lang="fr-FR" dirty="0" err="1"/>
                  <a:t>splitting</a:t>
                </a:r>
                <a:r>
                  <a:rPr lang="fr-FR" dirty="0"/>
                  <a:t> the first </a:t>
                </a:r>
                <a:r>
                  <a:rPr lang="fr-FR" dirty="0" err="1"/>
                  <a:t>focusing</a:t>
                </a:r>
                <a:r>
                  <a:rPr lang="fr-FR" dirty="0"/>
                  <a:t> </a:t>
                </a:r>
                <a:r>
                  <a:rPr lang="fr-FR" dirty="0" err="1"/>
                  <a:t>quadrupole</a:t>
                </a:r>
                <a:r>
                  <a:rPr lang="fr-FR" dirty="0"/>
                  <a:t> in the IR triplet, </a:t>
                </a:r>
                <a:r>
                  <a:rPr lang="fr-FR" dirty="0" err="1"/>
                  <a:t>with</a:t>
                </a:r>
                <a:r>
                  <a:rPr lang="fr-FR" dirty="0"/>
                  <a:t> 1 m </a:t>
                </a:r>
                <a:r>
                  <a:rPr lang="fr-FR" dirty="0" err="1"/>
                  <a:t>interconnects</a:t>
                </a:r>
                <a:r>
                  <a:rPr lang="fr-FR" dirty="0"/>
                  <a:t>.</a:t>
                </a:r>
              </a:p>
              <a:p>
                <a:pPr>
                  <a:lnSpc>
                    <a:spcPct val="120000"/>
                  </a:lnSpc>
                </a:pPr>
                <a:r>
                  <a:rPr lang="fr-FR" dirty="0"/>
                  <a:t>To </a:t>
                </a:r>
                <a:r>
                  <a:rPr lang="fr-FR" dirty="0" err="1"/>
                  <a:t>assess</a:t>
                </a:r>
                <a:r>
                  <a:rPr lang="fr-FR" dirty="0"/>
                  <a:t> the impact on </a:t>
                </a:r>
                <a:r>
                  <a:rPr lang="fr-FR" dirty="0" err="1"/>
                  <a:t>luminosity</a:t>
                </a:r>
                <a:r>
                  <a:rPr lang="fr-FR" dirty="0"/>
                  <a:t>: fix maximum </a:t>
                </a:r>
                <a14:m>
                  <m:oMath xmlns:m="http://schemas.openxmlformats.org/officeDocument/2006/math">
                    <m:r>
                      <a:rPr lang="nl-BE" b="0" i="1" smtClean="0">
                        <a:latin typeface="Cambria Math" panose="02040503050406030204" pitchFamily="18" charset="0"/>
                      </a:rPr>
                      <m:t>𝛽</m:t>
                    </m:r>
                  </m:oMath>
                </a14:m>
                <a:r>
                  <a:rPr lang="fr-FR" dirty="0"/>
                  <a:t>-</a:t>
                </a:r>
                <a:r>
                  <a:rPr lang="fr-FR" dirty="0" err="1"/>
                  <a:t>functions</a:t>
                </a:r>
                <a:r>
                  <a:rPr lang="fr-FR" dirty="0"/>
                  <a:t> to </a:t>
                </a:r>
                <a:r>
                  <a:rPr lang="fr-FR" dirty="0" err="1"/>
                  <a:t>chosen</a:t>
                </a:r>
                <a:r>
                  <a:rPr lang="fr-FR" dirty="0"/>
                  <a:t> values and </a:t>
                </a:r>
                <a:r>
                  <a:rPr lang="fr-FR" dirty="0" err="1"/>
                  <a:t>adapt</a:t>
                </a:r>
                <a:r>
                  <a:rPr lang="fr-FR" dirty="0"/>
                  <a:t> </a:t>
                </a:r>
                <a14:m>
                  <m:oMath xmlns:m="http://schemas.openxmlformats.org/officeDocument/2006/math">
                    <m:sSup>
                      <m:sSupPr>
                        <m:ctrlPr>
                          <a:rPr lang="nl-BE" b="0" i="1" smtClean="0">
                            <a:latin typeface="Cambria Math" panose="02040503050406030204" pitchFamily="18" charset="0"/>
                          </a:rPr>
                        </m:ctrlPr>
                      </m:sSupPr>
                      <m:e>
                        <m:r>
                          <a:rPr lang="nl-BE" b="0" i="1" smtClean="0">
                            <a:latin typeface="Cambria Math" panose="02040503050406030204" pitchFamily="18" charset="0"/>
                          </a:rPr>
                          <m:t>𝛽</m:t>
                        </m:r>
                      </m:e>
                      <m:sup>
                        <m:r>
                          <a:rPr lang="nl-BE" b="0" i="1" smtClean="0">
                            <a:latin typeface="Cambria Math" panose="02040503050406030204" pitchFamily="18" charset="0"/>
                          </a:rPr>
                          <m:t>∗</m:t>
                        </m:r>
                      </m:sup>
                    </m:sSup>
                  </m:oMath>
                </a14:m>
                <a:r>
                  <a:rPr lang="fr-FR" dirty="0"/>
                  <a:t> (and the </a:t>
                </a:r>
                <a:r>
                  <a:rPr lang="fr-FR" dirty="0" err="1"/>
                  <a:t>luminosity</a:t>
                </a:r>
                <a:r>
                  <a:rPr lang="fr-FR" dirty="0"/>
                  <a:t> </a:t>
                </a:r>
                <a:r>
                  <a:rPr lang="fr-FR" dirty="0" err="1"/>
                  <a:t>accordingly</a:t>
                </a:r>
                <a:r>
                  <a:rPr lang="fr-FR" dirty="0"/>
                  <a:t>).</a:t>
                </a:r>
              </a:p>
            </p:txBody>
          </p:sp>
        </mc:Choice>
        <mc:Fallback xmlns="">
          <p:sp>
            <p:nvSpPr>
              <p:cNvPr id="6" name="Espace réservé du contenu 5">
                <a:extLst>
                  <a:ext uri="{FF2B5EF4-FFF2-40B4-BE49-F238E27FC236}">
                    <a16:creationId xmlns:a16="http://schemas.microsoft.com/office/drawing/2014/main" id="{35C92954-E549-3E8F-79E5-ACB7455CE802}"/>
                  </a:ext>
                </a:extLst>
              </p:cNvPr>
              <p:cNvSpPr>
                <a:spLocks noGrp="1" noRot="1" noChangeAspect="1" noMove="1" noResize="1" noEditPoints="1" noAdjustHandles="1" noChangeArrowheads="1" noChangeShapeType="1" noTextEdit="1"/>
              </p:cNvSpPr>
              <p:nvPr>
                <p:ph idx="1"/>
              </p:nvPr>
            </p:nvSpPr>
            <p:spPr>
              <a:xfrm>
                <a:off x="1548939" y="1343818"/>
                <a:ext cx="9781309" cy="5371162"/>
              </a:xfrm>
              <a:blipFill>
                <a:blip r:embed="rId3"/>
                <a:stretch>
                  <a:fillRect l="-777" t="-943" r="-777" b="-708"/>
                </a:stretch>
              </a:blipFill>
            </p:spPr>
            <p:txBody>
              <a:bodyPr/>
              <a:lstStyle/>
              <a:p>
                <a:r>
                  <a:rPr lang="fr-FR">
                    <a:noFill/>
                  </a:rPr>
                  <a:t> </a:t>
                </a:r>
              </a:p>
            </p:txBody>
          </p:sp>
        </mc:Fallback>
      </mc:AlternateContent>
      <p:sp>
        <p:nvSpPr>
          <p:cNvPr id="4" name="Espace réservé du numéro de diapositive 3">
            <a:extLst>
              <a:ext uri="{FF2B5EF4-FFF2-40B4-BE49-F238E27FC236}">
                <a16:creationId xmlns:a16="http://schemas.microsoft.com/office/drawing/2014/main" id="{6C4E2FF4-CC93-2A00-3A95-A0B954814F0C}"/>
              </a:ext>
            </a:extLst>
          </p:cNvPr>
          <p:cNvSpPr>
            <a:spLocks noGrp="1"/>
          </p:cNvSpPr>
          <p:nvPr>
            <p:ph type="sldNum" sz="quarter" idx="12"/>
          </p:nvPr>
        </p:nvSpPr>
        <p:spPr/>
        <p:txBody>
          <a:bodyPr/>
          <a:lstStyle/>
          <a:p>
            <a:fld id="{358D3E7E-B15D-C148-B743-D19E87EE3050}" type="slidenum">
              <a:rPr lang="fr-FR" smtClean="0"/>
              <a:t>21</a:t>
            </a:fld>
            <a:endParaRPr lang="fr-FR"/>
          </a:p>
        </p:txBody>
      </p:sp>
    </p:spTree>
    <p:extLst>
      <p:ext uri="{BB962C8B-B14F-4D97-AF65-F5344CB8AC3E}">
        <p14:creationId xmlns:p14="http://schemas.microsoft.com/office/powerpoint/2010/main" val="1513839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317C43-5858-C2B5-D459-4D08EAAAAF30}"/>
            </a:ext>
          </a:extLst>
        </p:cNvPr>
        <p:cNvGrpSpPr/>
        <p:nvPr/>
      </p:nvGrpSpPr>
      <p:grpSpPr>
        <a:xfrm>
          <a:off x="0" y="0"/>
          <a:ext cx="0" cy="0"/>
          <a:chOff x="0" y="0"/>
          <a:chExt cx="0" cy="0"/>
        </a:xfrm>
      </p:grpSpPr>
      <p:pic>
        <p:nvPicPr>
          <p:cNvPr id="12" name="Image 11" descr="MUON-SlideGraph-gradient.png">
            <a:extLst>
              <a:ext uri="{FF2B5EF4-FFF2-40B4-BE49-F238E27FC236}">
                <a16:creationId xmlns:a16="http://schemas.microsoft.com/office/drawing/2014/main" id="{FC244BC1-67E2-8751-8BE7-13C322BD6455}"/>
              </a:ext>
            </a:extLst>
          </p:cNvPr>
          <p:cNvPicPr>
            <a:picLocks noChangeAspect="1"/>
          </p:cNvPicPr>
          <p:nvPr/>
        </p:nvPicPr>
        <p:blipFill>
          <a:blip r:embed="rId3">
            <a:alphaModFix/>
          </a:blip>
          <a:stretch>
            <a:fillRect/>
          </a:stretch>
        </p:blipFill>
        <p:spPr>
          <a:xfrm>
            <a:off x="0" y="1931531"/>
            <a:ext cx="12192000" cy="5019603"/>
          </a:xfrm>
          <a:prstGeom prst="rect">
            <a:avLst/>
          </a:prstGeom>
        </p:spPr>
      </p:pic>
      <p:pic>
        <p:nvPicPr>
          <p:cNvPr id="83" name="Image 82" descr="MUON-SlideGraph-LogoBkgnd2.png">
            <a:extLst>
              <a:ext uri="{FF2B5EF4-FFF2-40B4-BE49-F238E27FC236}">
                <a16:creationId xmlns:a16="http://schemas.microsoft.com/office/drawing/2014/main" id="{7D4151E2-B396-6400-B3CA-2D818BDD1D69}"/>
              </a:ext>
            </a:extLst>
          </p:cNvPr>
          <p:cNvPicPr>
            <a:picLocks noChangeAspect="1"/>
          </p:cNvPicPr>
          <p:nvPr/>
        </p:nvPicPr>
        <p:blipFill>
          <a:blip r:embed="rId4"/>
          <a:stretch>
            <a:fillRect/>
          </a:stretch>
        </p:blipFill>
        <p:spPr>
          <a:xfrm>
            <a:off x="0" y="76200"/>
            <a:ext cx="12192000" cy="6854613"/>
          </a:xfrm>
          <a:prstGeom prst="rect">
            <a:avLst/>
          </a:prstGeom>
        </p:spPr>
      </p:pic>
      <p:pic>
        <p:nvPicPr>
          <p:cNvPr id="85" name="Image 84" descr="MCC-LogoCERN.jpg">
            <a:extLst>
              <a:ext uri="{FF2B5EF4-FFF2-40B4-BE49-F238E27FC236}">
                <a16:creationId xmlns:a16="http://schemas.microsoft.com/office/drawing/2014/main" id="{93E9884C-1A59-F02E-84DE-5A792199A92E}"/>
              </a:ext>
            </a:extLst>
          </p:cNvPr>
          <p:cNvPicPr>
            <a:picLocks noChangeAspect="1"/>
          </p:cNvPicPr>
          <p:nvPr/>
        </p:nvPicPr>
        <p:blipFill>
          <a:blip r:embed="rId5"/>
          <a:stretch>
            <a:fillRect/>
          </a:stretch>
        </p:blipFill>
        <p:spPr>
          <a:xfrm>
            <a:off x="10769600" y="341200"/>
            <a:ext cx="1117600" cy="1117600"/>
          </a:xfrm>
          <a:prstGeom prst="rect">
            <a:avLst/>
          </a:prstGeom>
        </p:spPr>
      </p:pic>
      <p:pic>
        <p:nvPicPr>
          <p:cNvPr id="86" name="Image 85" descr="MCC-inernational-finalV01.png">
            <a:extLst>
              <a:ext uri="{FF2B5EF4-FFF2-40B4-BE49-F238E27FC236}">
                <a16:creationId xmlns:a16="http://schemas.microsoft.com/office/drawing/2014/main" id="{3DC1B58C-8D69-746E-5EBB-6EC9A435813D}"/>
              </a:ext>
            </a:extLst>
          </p:cNvPr>
          <p:cNvPicPr>
            <a:picLocks noChangeAspect="1"/>
          </p:cNvPicPr>
          <p:nvPr/>
        </p:nvPicPr>
        <p:blipFill>
          <a:blip r:embed="rId6"/>
          <a:stretch>
            <a:fillRect/>
          </a:stretch>
        </p:blipFill>
        <p:spPr>
          <a:xfrm>
            <a:off x="176672" y="76201"/>
            <a:ext cx="1855329" cy="1855329"/>
          </a:xfrm>
          <a:prstGeom prst="rect">
            <a:avLst/>
          </a:prstGeom>
        </p:spPr>
      </p:pic>
      <p:sp>
        <p:nvSpPr>
          <p:cNvPr id="11" name="ZoneTexte 10">
            <a:extLst>
              <a:ext uri="{FF2B5EF4-FFF2-40B4-BE49-F238E27FC236}">
                <a16:creationId xmlns:a16="http://schemas.microsoft.com/office/drawing/2014/main" id="{E5DBDDF5-EBFF-7096-3263-AAE69D33ADFE}"/>
              </a:ext>
            </a:extLst>
          </p:cNvPr>
          <p:cNvSpPr txBox="1"/>
          <p:nvPr/>
        </p:nvSpPr>
        <p:spPr>
          <a:xfrm>
            <a:off x="2005659" y="2995355"/>
            <a:ext cx="7872875" cy="2144305"/>
          </a:xfrm>
          <a:prstGeom prst="rect">
            <a:avLst/>
          </a:prstGeom>
          <a:noFill/>
        </p:spPr>
        <p:txBody>
          <a:bodyPr wrap="square" rtlCol="0">
            <a:spAutoFit/>
          </a:bodyPr>
          <a:lstStyle/>
          <a:p>
            <a:pPr algn="ctr"/>
            <a:r>
              <a:rPr lang="fr-FR" sz="4267" b="1" dirty="0" err="1">
                <a:latin typeface="Arial Narrow"/>
                <a:cs typeface="Arial Narrow"/>
              </a:rPr>
              <a:t>Thank</a:t>
            </a:r>
            <a:r>
              <a:rPr lang="fr-FR" sz="4267" b="1" dirty="0">
                <a:latin typeface="Arial Narrow"/>
                <a:cs typeface="Arial Narrow"/>
              </a:rPr>
              <a:t> </a:t>
            </a:r>
            <a:r>
              <a:rPr lang="fr-FR" sz="4267" b="1" dirty="0" err="1">
                <a:latin typeface="Arial Narrow"/>
                <a:cs typeface="Arial Narrow"/>
              </a:rPr>
              <a:t>you</a:t>
            </a:r>
            <a:r>
              <a:rPr lang="fr-FR" sz="4267" b="1" dirty="0">
                <a:latin typeface="Arial Narrow"/>
                <a:cs typeface="Arial Narrow"/>
              </a:rPr>
              <a:t> for </a:t>
            </a:r>
            <a:r>
              <a:rPr lang="fr-FR" sz="4267" b="1" dirty="0" err="1">
                <a:latin typeface="Arial Narrow"/>
                <a:cs typeface="Arial Narrow"/>
              </a:rPr>
              <a:t>your</a:t>
            </a:r>
            <a:r>
              <a:rPr lang="fr-FR" sz="4267" b="1" dirty="0">
                <a:latin typeface="Arial Narrow"/>
                <a:cs typeface="Arial Narrow"/>
              </a:rPr>
              <a:t> attention</a:t>
            </a:r>
          </a:p>
          <a:p>
            <a:pPr algn="ctr"/>
            <a:endParaRPr lang="fr-FR" sz="4267" b="1" dirty="0">
              <a:latin typeface="Arial Narrow"/>
              <a:cs typeface="Arial Narrow"/>
            </a:endParaRPr>
          </a:p>
          <a:p>
            <a:pPr algn="ctr"/>
            <a:r>
              <a:rPr lang="en-GB" sz="2400" b="1" dirty="0">
                <a:solidFill>
                  <a:schemeClr val="bg1"/>
                </a:solidFill>
              </a:rPr>
              <a:t>The lattice presented is still a work in progress and subject to change in the future</a:t>
            </a:r>
          </a:p>
        </p:txBody>
      </p:sp>
      <p:sp>
        <p:nvSpPr>
          <p:cNvPr id="2" name="Espace réservé du numéro de diapositive 1">
            <a:extLst>
              <a:ext uri="{FF2B5EF4-FFF2-40B4-BE49-F238E27FC236}">
                <a16:creationId xmlns:a16="http://schemas.microsoft.com/office/drawing/2014/main" id="{79BC3165-CECF-0C45-2E09-4BC58274D8AF}"/>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Tree>
    <p:extLst>
      <p:ext uri="{BB962C8B-B14F-4D97-AF65-F5344CB8AC3E}">
        <p14:creationId xmlns:p14="http://schemas.microsoft.com/office/powerpoint/2010/main" val="1472911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0246DC-10E4-0559-13CC-54B037C954B8}"/>
              </a:ext>
            </a:extLst>
          </p:cNvPr>
          <p:cNvSpPr>
            <a:spLocks noGrp="1"/>
          </p:cNvSpPr>
          <p:nvPr>
            <p:ph type="title"/>
          </p:nvPr>
        </p:nvSpPr>
        <p:spPr/>
        <p:txBody>
          <a:bodyPr/>
          <a:lstStyle/>
          <a:p>
            <a:r>
              <a:rPr lang="fr-FR" dirty="0"/>
              <a:t>Back-up slides</a:t>
            </a:r>
          </a:p>
        </p:txBody>
      </p:sp>
      <p:sp>
        <p:nvSpPr>
          <p:cNvPr id="3" name="Espace réservé du texte 2">
            <a:extLst>
              <a:ext uri="{FF2B5EF4-FFF2-40B4-BE49-F238E27FC236}">
                <a16:creationId xmlns:a16="http://schemas.microsoft.com/office/drawing/2014/main" id="{0A54F6C5-DD6D-8EAD-6DB4-1808E3383313}"/>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B2A2C694-CE5F-87F5-ECA5-8F856572CA51}"/>
              </a:ext>
            </a:extLst>
          </p:cNvPr>
          <p:cNvSpPr>
            <a:spLocks noGrp="1"/>
          </p:cNvSpPr>
          <p:nvPr>
            <p:ph type="sldNum" sz="quarter" idx="12"/>
          </p:nvPr>
        </p:nvSpPr>
        <p:spPr/>
        <p:txBody>
          <a:bodyPr/>
          <a:lstStyle/>
          <a:p>
            <a:fld id="{358D3E7E-B15D-C148-B743-D19E87EE3050}" type="slidenum">
              <a:rPr lang="fr-FR" smtClean="0"/>
              <a:t>23</a:t>
            </a:fld>
            <a:endParaRPr lang="fr-FR"/>
          </a:p>
        </p:txBody>
      </p:sp>
    </p:spTree>
    <p:extLst>
      <p:ext uri="{BB962C8B-B14F-4D97-AF65-F5344CB8AC3E}">
        <p14:creationId xmlns:p14="http://schemas.microsoft.com/office/powerpoint/2010/main" val="16854197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DBA0B9-5174-7E26-9AAF-CA32FAC8BEA3}"/>
              </a:ext>
            </a:extLst>
          </p:cNvPr>
          <p:cNvSpPr>
            <a:spLocks noGrp="1"/>
          </p:cNvSpPr>
          <p:nvPr>
            <p:ph type="title"/>
          </p:nvPr>
        </p:nvSpPr>
        <p:spPr/>
        <p:txBody>
          <a:bodyPr>
            <a:normAutofit fontScale="90000"/>
          </a:bodyPr>
          <a:lstStyle/>
          <a:p>
            <a:r>
              <a:rPr lang="fr-FR" dirty="0"/>
              <a:t>Impact of </a:t>
            </a:r>
            <a:r>
              <a:rPr lang="fr-FR" dirty="0" err="1"/>
              <a:t>interconnects</a:t>
            </a:r>
            <a:r>
              <a:rPr lang="fr-FR" dirty="0"/>
              <a:t> for IQD1/IQF2</a:t>
            </a:r>
          </a:p>
        </p:txBody>
      </p:sp>
      <p:sp>
        <p:nvSpPr>
          <p:cNvPr id="3" name="Espace réservé du contenu 2">
            <a:extLst>
              <a:ext uri="{FF2B5EF4-FFF2-40B4-BE49-F238E27FC236}">
                <a16:creationId xmlns:a16="http://schemas.microsoft.com/office/drawing/2014/main" id="{166C0F38-44C0-DE96-8E70-F63240866AB3}"/>
              </a:ext>
            </a:extLst>
          </p:cNvPr>
          <p:cNvSpPr>
            <a:spLocks noGrp="1"/>
          </p:cNvSpPr>
          <p:nvPr>
            <p:ph idx="1"/>
          </p:nvPr>
        </p:nvSpPr>
        <p:spPr/>
        <p:txBody>
          <a:bodyPr/>
          <a:lstStyle/>
          <a:p>
            <a:r>
              <a:rPr lang="fr-FR" dirty="0"/>
              <a:t>For the </a:t>
            </a:r>
            <a:r>
              <a:rPr lang="fr-FR" dirty="0" err="1"/>
              <a:t>same</a:t>
            </a:r>
            <a:r>
              <a:rPr lang="fr-FR" dirty="0"/>
              <a:t> line, </a:t>
            </a:r>
            <a:r>
              <a:rPr lang="fr-FR" dirty="0" err="1"/>
              <a:t>splitting</a:t>
            </a:r>
            <a:r>
              <a:rPr lang="fr-FR" dirty="0"/>
              <a:t> IQD1 et IQF2 </a:t>
            </a:r>
            <a:r>
              <a:rPr lang="fr-FR" dirty="0" err="1"/>
              <a:t>into</a:t>
            </a:r>
            <a:r>
              <a:rPr lang="fr-FR" dirty="0"/>
              <a:t> </a:t>
            </a:r>
            <a:r>
              <a:rPr lang="fr-FR" dirty="0" err="1"/>
              <a:t>two</a:t>
            </a:r>
            <a:r>
              <a:rPr lang="fr-FR" dirty="0"/>
              <a:t> </a:t>
            </a:r>
            <a:r>
              <a:rPr lang="fr-FR" dirty="0" err="1"/>
              <a:t>pieces</a:t>
            </a:r>
            <a:r>
              <a:rPr lang="fr-FR" dirty="0"/>
              <a:t> has a </a:t>
            </a:r>
            <a:r>
              <a:rPr lang="fr-FR" dirty="0" err="1"/>
              <a:t>small</a:t>
            </a:r>
            <a:r>
              <a:rPr lang="fr-FR" dirty="0"/>
              <a:t> impact for </a:t>
            </a:r>
            <a:r>
              <a:rPr lang="fr-FR" dirty="0" err="1"/>
              <a:t>interconnects</a:t>
            </a:r>
            <a:r>
              <a:rPr lang="fr-FR" dirty="0"/>
              <a:t> of 30cm, but a </a:t>
            </a:r>
            <a:r>
              <a:rPr lang="fr-FR" dirty="0" err="1"/>
              <a:t>significant</a:t>
            </a:r>
            <a:r>
              <a:rPr lang="fr-FR" dirty="0"/>
              <a:t> impact for </a:t>
            </a:r>
            <a:r>
              <a:rPr lang="fr-FR" dirty="0" err="1"/>
              <a:t>interconnects</a:t>
            </a:r>
            <a:r>
              <a:rPr lang="fr-FR" dirty="0"/>
              <a:t> of 1m.</a:t>
            </a:r>
          </a:p>
        </p:txBody>
      </p:sp>
      <p:sp>
        <p:nvSpPr>
          <p:cNvPr id="4" name="Espace réservé du numéro de diapositive 3">
            <a:extLst>
              <a:ext uri="{FF2B5EF4-FFF2-40B4-BE49-F238E27FC236}">
                <a16:creationId xmlns:a16="http://schemas.microsoft.com/office/drawing/2014/main" id="{63457238-20F1-7DE6-5A79-2D30576B1515}"/>
              </a:ext>
            </a:extLst>
          </p:cNvPr>
          <p:cNvSpPr>
            <a:spLocks noGrp="1"/>
          </p:cNvSpPr>
          <p:nvPr>
            <p:ph type="sldNum" sz="quarter" idx="12"/>
          </p:nvPr>
        </p:nvSpPr>
        <p:spPr/>
        <p:txBody>
          <a:bodyPr/>
          <a:lstStyle/>
          <a:p>
            <a:fld id="{358D3E7E-B15D-C148-B743-D19E87EE3050}" type="slidenum">
              <a:rPr lang="fr-FR" smtClean="0"/>
              <a:t>24</a:t>
            </a:fld>
            <a:endParaRPr lang="fr-FR"/>
          </a:p>
        </p:txBody>
      </p:sp>
      <p:pic>
        <p:nvPicPr>
          <p:cNvPr id="5" name="Image 4" descr="Une image contenant texte, ligne, Tracé, diagramme&#10;&#10;Le contenu généré par l’IA peut être incorrect.">
            <a:extLst>
              <a:ext uri="{FF2B5EF4-FFF2-40B4-BE49-F238E27FC236}">
                <a16:creationId xmlns:a16="http://schemas.microsoft.com/office/drawing/2014/main" id="{872D3F4F-E8E8-46AD-5A22-06484356F8B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435" y="2957194"/>
            <a:ext cx="4916025" cy="3900806"/>
          </a:xfrm>
          <a:prstGeom prst="rect">
            <a:avLst/>
          </a:prstGeom>
        </p:spPr>
      </p:pic>
      <p:pic>
        <p:nvPicPr>
          <p:cNvPr id="6" name="Image 5" descr="Une image contenant texte, ligne, diagramme, Tracé&#10;&#10;Le contenu généré par l’IA peut être incorrect.">
            <a:extLst>
              <a:ext uri="{FF2B5EF4-FFF2-40B4-BE49-F238E27FC236}">
                <a16:creationId xmlns:a16="http://schemas.microsoft.com/office/drawing/2014/main" id="{D2FA387C-67FE-D403-589E-F6D67EE929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0695" y="2938939"/>
            <a:ext cx="4815877" cy="3900806"/>
          </a:xfrm>
          <a:prstGeom prst="rect">
            <a:avLst/>
          </a:prstGeom>
        </p:spPr>
      </p:pic>
      <p:sp>
        <p:nvSpPr>
          <p:cNvPr id="7" name="ZoneTexte 6">
            <a:extLst>
              <a:ext uri="{FF2B5EF4-FFF2-40B4-BE49-F238E27FC236}">
                <a16:creationId xmlns:a16="http://schemas.microsoft.com/office/drawing/2014/main" id="{0C50DD82-D3FF-DE9E-BE06-50D88517DF7B}"/>
              </a:ext>
            </a:extLst>
          </p:cNvPr>
          <p:cNvSpPr txBox="1"/>
          <p:nvPr/>
        </p:nvSpPr>
        <p:spPr>
          <a:xfrm>
            <a:off x="3620530" y="4460790"/>
            <a:ext cx="1470454" cy="584775"/>
          </a:xfrm>
          <a:prstGeom prst="rect">
            <a:avLst/>
          </a:prstGeom>
          <a:noFill/>
        </p:spPr>
        <p:txBody>
          <a:bodyPr wrap="square" rtlCol="0">
            <a:spAutoFit/>
          </a:bodyPr>
          <a:lstStyle/>
          <a:p>
            <a:r>
              <a:rPr lang="fr-FR" sz="1600" dirty="0" err="1">
                <a:solidFill>
                  <a:schemeClr val="tx1">
                    <a:lumMod val="65000"/>
                    <a:lumOff val="35000"/>
                  </a:schemeClr>
                </a:solidFill>
                <a:latin typeface="Calibri" panose="020F0502020204030204" pitchFamily="34" charset="0"/>
                <a:cs typeface="Calibri" panose="020F0502020204030204" pitchFamily="34" charset="0"/>
              </a:rPr>
              <a:t>Interconnect</a:t>
            </a:r>
            <a:r>
              <a:rPr lang="fr-FR" sz="1600" dirty="0">
                <a:solidFill>
                  <a:schemeClr val="tx1">
                    <a:lumMod val="65000"/>
                    <a:lumOff val="35000"/>
                  </a:schemeClr>
                </a:solidFill>
                <a:latin typeface="Calibri" panose="020F0502020204030204" pitchFamily="34" charset="0"/>
                <a:cs typeface="Calibri" panose="020F0502020204030204" pitchFamily="34" charset="0"/>
              </a:rPr>
              <a:t> </a:t>
            </a:r>
            <a:r>
              <a:rPr lang="fr-FR" sz="1600" dirty="0" err="1">
                <a:solidFill>
                  <a:schemeClr val="tx1">
                    <a:lumMod val="65000"/>
                    <a:lumOff val="35000"/>
                  </a:schemeClr>
                </a:solidFill>
                <a:latin typeface="Calibri" panose="020F0502020204030204" pitchFamily="34" charset="0"/>
                <a:cs typeface="Calibri" panose="020F0502020204030204" pitchFamily="34" charset="0"/>
              </a:rPr>
              <a:t>length</a:t>
            </a:r>
            <a:r>
              <a:rPr lang="fr-FR" sz="1600" dirty="0">
                <a:solidFill>
                  <a:schemeClr val="tx1">
                    <a:lumMod val="65000"/>
                    <a:lumOff val="35000"/>
                  </a:schemeClr>
                </a:solidFill>
                <a:latin typeface="Calibri" panose="020F0502020204030204" pitchFamily="34" charset="0"/>
                <a:cs typeface="Calibri" panose="020F0502020204030204" pitchFamily="34" charset="0"/>
              </a:rPr>
              <a:t> of 30cm</a:t>
            </a:r>
          </a:p>
        </p:txBody>
      </p:sp>
      <p:sp>
        <p:nvSpPr>
          <p:cNvPr id="8" name="ZoneTexte 7">
            <a:extLst>
              <a:ext uri="{FF2B5EF4-FFF2-40B4-BE49-F238E27FC236}">
                <a16:creationId xmlns:a16="http://schemas.microsoft.com/office/drawing/2014/main" id="{46B1525E-A709-87D3-F231-895CF8CBAD91}"/>
              </a:ext>
            </a:extLst>
          </p:cNvPr>
          <p:cNvSpPr txBox="1"/>
          <p:nvPr/>
        </p:nvSpPr>
        <p:spPr>
          <a:xfrm>
            <a:off x="8369644" y="4304567"/>
            <a:ext cx="1470454" cy="584775"/>
          </a:xfrm>
          <a:prstGeom prst="rect">
            <a:avLst/>
          </a:prstGeom>
          <a:noFill/>
        </p:spPr>
        <p:txBody>
          <a:bodyPr wrap="square" rtlCol="0">
            <a:spAutoFit/>
          </a:bodyPr>
          <a:lstStyle/>
          <a:p>
            <a:r>
              <a:rPr lang="fr-FR" sz="1600" dirty="0" err="1">
                <a:solidFill>
                  <a:schemeClr val="tx1">
                    <a:lumMod val="65000"/>
                    <a:lumOff val="35000"/>
                  </a:schemeClr>
                </a:solidFill>
                <a:latin typeface="Calibri" panose="020F0502020204030204" pitchFamily="34" charset="0"/>
                <a:cs typeface="Calibri" panose="020F0502020204030204" pitchFamily="34" charset="0"/>
              </a:rPr>
              <a:t>Interconnect</a:t>
            </a:r>
            <a:r>
              <a:rPr lang="fr-FR" sz="1600" dirty="0">
                <a:solidFill>
                  <a:schemeClr val="tx1">
                    <a:lumMod val="65000"/>
                    <a:lumOff val="35000"/>
                  </a:schemeClr>
                </a:solidFill>
                <a:latin typeface="Calibri" panose="020F0502020204030204" pitchFamily="34" charset="0"/>
                <a:cs typeface="Calibri" panose="020F0502020204030204" pitchFamily="34" charset="0"/>
              </a:rPr>
              <a:t> </a:t>
            </a:r>
            <a:r>
              <a:rPr lang="fr-FR" sz="1600" dirty="0" err="1">
                <a:solidFill>
                  <a:schemeClr val="tx1">
                    <a:lumMod val="65000"/>
                    <a:lumOff val="35000"/>
                  </a:schemeClr>
                </a:solidFill>
                <a:latin typeface="Calibri" panose="020F0502020204030204" pitchFamily="34" charset="0"/>
                <a:cs typeface="Calibri" panose="020F0502020204030204" pitchFamily="34" charset="0"/>
              </a:rPr>
              <a:t>length</a:t>
            </a:r>
            <a:r>
              <a:rPr lang="fr-FR" sz="1600" dirty="0">
                <a:solidFill>
                  <a:schemeClr val="tx1">
                    <a:lumMod val="65000"/>
                    <a:lumOff val="35000"/>
                  </a:schemeClr>
                </a:solidFill>
                <a:latin typeface="Calibri" panose="020F0502020204030204" pitchFamily="34" charset="0"/>
                <a:cs typeface="Calibri" panose="020F0502020204030204" pitchFamily="34" charset="0"/>
              </a:rPr>
              <a:t> of 1m</a:t>
            </a:r>
          </a:p>
        </p:txBody>
      </p:sp>
    </p:spTree>
    <p:extLst>
      <p:ext uri="{BB962C8B-B14F-4D97-AF65-F5344CB8AC3E}">
        <p14:creationId xmlns:p14="http://schemas.microsoft.com/office/powerpoint/2010/main" val="54097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descr="Une image contenant texte, ligne, Tracé, diagramme&#10;&#10;Le contenu généré par l’IA peut être incorrect.">
            <a:extLst>
              <a:ext uri="{FF2B5EF4-FFF2-40B4-BE49-F238E27FC236}">
                <a16:creationId xmlns:a16="http://schemas.microsoft.com/office/drawing/2014/main" id="{71F66109-6EB2-F0F3-397D-120C1ECB21EC}"/>
              </a:ext>
            </a:extLst>
          </p:cNvPr>
          <p:cNvPicPr>
            <a:picLocks noGrp="1" noChangeAspect="1"/>
          </p:cNvPicPr>
          <p:nvPr>
            <p:ph sz="half" idx="1"/>
          </p:nvPr>
        </p:nvPicPr>
        <p:blipFill>
          <a:blip r:embed="rId2"/>
          <a:stretch>
            <a:fillRect/>
          </a:stretch>
        </p:blipFill>
        <p:spPr>
          <a:xfrm>
            <a:off x="318655" y="1892801"/>
            <a:ext cx="5701145" cy="4639811"/>
          </a:xfrm>
        </p:spPr>
      </p:pic>
      <p:pic>
        <p:nvPicPr>
          <p:cNvPr id="9" name="Espace réservé du contenu 8" descr="Une image contenant texte, diagramme, ligne, Tracé&#10;&#10;Le contenu généré par l’IA peut être incorrect.">
            <a:extLst>
              <a:ext uri="{FF2B5EF4-FFF2-40B4-BE49-F238E27FC236}">
                <a16:creationId xmlns:a16="http://schemas.microsoft.com/office/drawing/2014/main" id="{9017E318-8116-863A-FA51-FCA142D49298}"/>
              </a:ext>
            </a:extLst>
          </p:cNvPr>
          <p:cNvPicPr>
            <a:picLocks noGrp="1" noChangeAspect="1"/>
          </p:cNvPicPr>
          <p:nvPr>
            <p:ph sz="half" idx="2"/>
          </p:nvPr>
        </p:nvPicPr>
        <p:blipFill>
          <a:blip r:embed="rId3"/>
          <a:stretch>
            <a:fillRect/>
          </a:stretch>
        </p:blipFill>
        <p:spPr>
          <a:xfrm>
            <a:off x="6172202" y="1892801"/>
            <a:ext cx="5251735" cy="4592916"/>
          </a:xfrm>
        </p:spPr>
      </p:pic>
      <p:sp>
        <p:nvSpPr>
          <p:cNvPr id="4" name="Espace réservé du numéro de diapositive 3">
            <a:extLst>
              <a:ext uri="{FF2B5EF4-FFF2-40B4-BE49-F238E27FC236}">
                <a16:creationId xmlns:a16="http://schemas.microsoft.com/office/drawing/2014/main" id="{61797A5A-CBF8-4A15-D43E-DF270509B77F}"/>
              </a:ext>
            </a:extLst>
          </p:cNvPr>
          <p:cNvSpPr>
            <a:spLocks noGrp="1"/>
          </p:cNvSpPr>
          <p:nvPr>
            <p:ph type="sldNum" sz="quarter" idx="12"/>
          </p:nvPr>
        </p:nvSpPr>
        <p:spPr/>
        <p:txBody>
          <a:bodyPr/>
          <a:lstStyle/>
          <a:p>
            <a:fld id="{358D3E7E-B15D-C148-B743-D19E87EE3050}" type="slidenum">
              <a:rPr lang="fr-FR" smtClean="0"/>
              <a:t>25</a:t>
            </a:fld>
            <a:endParaRPr lang="fr-FR"/>
          </a:p>
        </p:txBody>
      </p:sp>
      <mc:AlternateContent xmlns:mc="http://schemas.openxmlformats.org/markup-compatibility/2006" xmlns:a14="http://schemas.microsoft.com/office/drawing/2010/main">
        <mc:Choice Requires="a14">
          <p:sp>
            <p:nvSpPr>
              <p:cNvPr id="5" name="Titre 4">
                <a:extLst>
                  <a:ext uri="{FF2B5EF4-FFF2-40B4-BE49-F238E27FC236}">
                    <a16:creationId xmlns:a16="http://schemas.microsoft.com/office/drawing/2014/main" id="{834DC5FB-60BE-33D2-2CED-2B44A204B77B}"/>
                  </a:ext>
                </a:extLst>
              </p:cNvPr>
              <p:cNvSpPr>
                <a:spLocks noGrp="1"/>
              </p:cNvSpPr>
              <p:nvPr>
                <p:ph type="title"/>
              </p:nvPr>
            </p:nvSpPr>
            <p:spPr/>
            <p:txBody>
              <a:bodyPr/>
              <a:lstStyle/>
              <a:p>
                <a:r>
                  <a:rPr lang="fr-FR" dirty="0"/>
                  <a:t>Interconnects - </a:t>
                </a:r>
                <a14:m>
                  <m:oMath xmlns:m="http://schemas.openxmlformats.org/officeDocument/2006/math">
                    <m:r>
                      <a:rPr lang="nl-BE" b="0" i="1" dirty="0" smtClean="0">
                        <a:latin typeface="Cambria Math" panose="02040503050406030204" pitchFamily="18" charset="0"/>
                      </a:rPr>
                      <m:t>𝛽</m:t>
                    </m:r>
                  </m:oMath>
                </a14:m>
                <a:r>
                  <a:rPr lang="fr-FR" dirty="0"/>
                  <a:t> and W </a:t>
                </a:r>
                <a:r>
                  <a:rPr lang="fr-FR" dirty="0" err="1"/>
                  <a:t>functions</a:t>
                </a:r>
                <a:r>
                  <a:rPr lang="fr-FR" dirty="0"/>
                  <a:t> </a:t>
                </a:r>
              </a:p>
            </p:txBody>
          </p:sp>
        </mc:Choice>
        <mc:Fallback xmlns="">
          <p:sp>
            <p:nvSpPr>
              <p:cNvPr id="5" name="Titre 4">
                <a:extLst>
                  <a:ext uri="{FF2B5EF4-FFF2-40B4-BE49-F238E27FC236}">
                    <a16:creationId xmlns:a16="http://schemas.microsoft.com/office/drawing/2014/main" id="{834DC5FB-60BE-33D2-2CED-2B44A204B77B}"/>
                  </a:ext>
                </a:extLst>
              </p:cNvPr>
              <p:cNvSpPr>
                <a:spLocks noGrp="1" noRot="1" noChangeAspect="1" noMove="1" noResize="1" noEditPoints="1" noAdjustHandles="1" noChangeArrowheads="1" noChangeShapeType="1" noTextEdit="1"/>
              </p:cNvSpPr>
              <p:nvPr>
                <p:ph type="title"/>
              </p:nvPr>
            </p:nvSpPr>
            <p:spPr>
              <a:blipFill>
                <a:blip r:embed="rId4"/>
                <a:stretch>
                  <a:fillRect l="-2646"/>
                </a:stretch>
              </a:blipFill>
            </p:spPr>
            <p:txBody>
              <a:bodyPr/>
              <a:lstStyle/>
              <a:p>
                <a:r>
                  <a:rPr lang="fr-FR">
                    <a:noFill/>
                  </a:rPr>
                  <a:t> </a:t>
                </a:r>
              </a:p>
            </p:txBody>
          </p:sp>
        </mc:Fallback>
      </mc:AlternateContent>
    </p:spTree>
    <p:extLst>
      <p:ext uri="{BB962C8B-B14F-4D97-AF65-F5344CB8AC3E}">
        <p14:creationId xmlns:p14="http://schemas.microsoft.com/office/powerpoint/2010/main" val="20994807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1370A6-FA06-712A-2696-CEDC2AF1FB64}"/>
            </a:ext>
          </a:extLst>
        </p:cNvPr>
        <p:cNvGrpSpPr/>
        <p:nvPr/>
      </p:nvGrpSpPr>
      <p:grpSpPr>
        <a:xfrm>
          <a:off x="0" y="0"/>
          <a:ext cx="0" cy="0"/>
          <a:chOff x="0" y="0"/>
          <a:chExt cx="0" cy="0"/>
        </a:xfrm>
      </p:grpSpPr>
      <p:pic>
        <p:nvPicPr>
          <p:cNvPr id="3" name="Image 2">
            <a:extLst>
              <a:ext uri="{FF2B5EF4-FFF2-40B4-BE49-F238E27FC236}">
                <a16:creationId xmlns:a16="http://schemas.microsoft.com/office/drawing/2014/main" id="{6AB9E8F8-2271-5F89-6479-E0DED7EB3B11}"/>
              </a:ext>
            </a:extLst>
          </p:cNvPr>
          <p:cNvPicPr>
            <a:picLocks noChangeAspect="1"/>
          </p:cNvPicPr>
          <p:nvPr/>
        </p:nvPicPr>
        <p:blipFill>
          <a:blip r:embed="rId3"/>
          <a:stretch>
            <a:fillRect/>
          </a:stretch>
        </p:blipFill>
        <p:spPr>
          <a:xfrm>
            <a:off x="451555" y="1875557"/>
            <a:ext cx="5568244" cy="4627403"/>
          </a:xfrm>
          <a:prstGeom prst="rect">
            <a:avLst/>
          </a:prstGeom>
        </p:spPr>
      </p:pic>
      <p:sp>
        <p:nvSpPr>
          <p:cNvPr id="4" name="Espace réservé du numéro de diapositive 3">
            <a:extLst>
              <a:ext uri="{FF2B5EF4-FFF2-40B4-BE49-F238E27FC236}">
                <a16:creationId xmlns:a16="http://schemas.microsoft.com/office/drawing/2014/main" id="{100773B6-4AAB-61A9-DC44-ECC897732A7B}"/>
              </a:ext>
            </a:extLst>
          </p:cNvPr>
          <p:cNvSpPr>
            <a:spLocks noGrp="1"/>
          </p:cNvSpPr>
          <p:nvPr>
            <p:ph type="sldNum" sz="quarter" idx="12"/>
          </p:nvPr>
        </p:nvSpPr>
        <p:spPr/>
        <p:txBody>
          <a:bodyPr/>
          <a:lstStyle/>
          <a:p>
            <a:fld id="{358D3E7E-B15D-C148-B743-D19E87EE3050}" type="slidenum">
              <a:rPr lang="fr-FR" smtClean="0"/>
              <a:t>26</a:t>
            </a:fld>
            <a:endParaRPr lang="fr-FR"/>
          </a:p>
        </p:txBody>
      </p:sp>
      <mc:AlternateContent xmlns:mc="http://schemas.openxmlformats.org/markup-compatibility/2006" xmlns:a14="http://schemas.microsoft.com/office/drawing/2010/main">
        <mc:Choice Requires="a14">
          <p:sp>
            <p:nvSpPr>
              <p:cNvPr id="5" name="Titre 4">
                <a:extLst>
                  <a:ext uri="{FF2B5EF4-FFF2-40B4-BE49-F238E27FC236}">
                    <a16:creationId xmlns:a16="http://schemas.microsoft.com/office/drawing/2014/main" id="{5D0E7E4C-4ADC-C253-5222-4D1F70F9A9A7}"/>
                  </a:ext>
                </a:extLst>
              </p:cNvPr>
              <p:cNvSpPr>
                <a:spLocks noGrp="1"/>
              </p:cNvSpPr>
              <p:nvPr>
                <p:ph type="title"/>
              </p:nvPr>
            </p:nvSpPr>
            <p:spPr/>
            <p:txBody>
              <a:bodyPr/>
              <a:lstStyle/>
              <a:p>
                <a:r>
                  <a:rPr lang="fr-FR" dirty="0"/>
                  <a:t>L* - </a:t>
                </a:r>
                <a14:m>
                  <m:oMath xmlns:m="http://schemas.openxmlformats.org/officeDocument/2006/math">
                    <m:r>
                      <a:rPr lang="nl-BE" b="0" i="1" dirty="0" smtClean="0">
                        <a:latin typeface="Cambria Math" panose="02040503050406030204" pitchFamily="18" charset="0"/>
                      </a:rPr>
                      <m:t>𝛽</m:t>
                    </m:r>
                  </m:oMath>
                </a14:m>
                <a:r>
                  <a:rPr lang="fr-FR" dirty="0"/>
                  <a:t> and W </a:t>
                </a:r>
                <a:r>
                  <a:rPr lang="fr-FR" dirty="0" err="1"/>
                  <a:t>functions</a:t>
                </a:r>
                <a:r>
                  <a:rPr lang="fr-FR" dirty="0"/>
                  <a:t> </a:t>
                </a:r>
              </a:p>
            </p:txBody>
          </p:sp>
        </mc:Choice>
        <mc:Fallback xmlns="">
          <p:sp>
            <p:nvSpPr>
              <p:cNvPr id="5" name="Titre 4">
                <a:extLst>
                  <a:ext uri="{FF2B5EF4-FFF2-40B4-BE49-F238E27FC236}">
                    <a16:creationId xmlns:a16="http://schemas.microsoft.com/office/drawing/2014/main" id="{5D0E7E4C-4ADC-C253-5222-4D1F70F9A9A7}"/>
                  </a:ext>
                </a:extLst>
              </p:cNvPr>
              <p:cNvSpPr>
                <a:spLocks noGrp="1" noRot="1" noChangeAspect="1" noMove="1" noResize="1" noEditPoints="1" noAdjustHandles="1" noChangeArrowheads="1" noChangeShapeType="1" noTextEdit="1"/>
              </p:cNvSpPr>
              <p:nvPr>
                <p:ph type="title"/>
              </p:nvPr>
            </p:nvSpPr>
            <p:spPr>
              <a:blipFill>
                <a:blip r:embed="rId4"/>
                <a:stretch>
                  <a:fillRect l="-2646"/>
                </a:stretch>
              </a:blipFill>
            </p:spPr>
            <p:txBody>
              <a:bodyPr/>
              <a:lstStyle/>
              <a:p>
                <a:r>
                  <a:rPr lang="fr-FR">
                    <a:noFill/>
                  </a:rPr>
                  <a:t> </a:t>
                </a:r>
              </a:p>
            </p:txBody>
          </p:sp>
        </mc:Fallback>
      </mc:AlternateContent>
      <p:pic>
        <p:nvPicPr>
          <p:cNvPr id="13" name="Espace réservé du contenu 12">
            <a:extLst>
              <a:ext uri="{FF2B5EF4-FFF2-40B4-BE49-F238E27FC236}">
                <a16:creationId xmlns:a16="http://schemas.microsoft.com/office/drawing/2014/main" id="{3A5CE92D-34F7-BD77-BF9E-1BABFD3D29DC}"/>
              </a:ext>
            </a:extLst>
          </p:cNvPr>
          <p:cNvPicPr>
            <a:picLocks noGrp="1" noChangeAspect="1"/>
          </p:cNvPicPr>
          <p:nvPr>
            <p:ph sz="half" idx="2"/>
          </p:nvPr>
        </p:nvPicPr>
        <p:blipFill>
          <a:blip r:embed="rId5"/>
          <a:stretch>
            <a:fillRect/>
          </a:stretch>
        </p:blipFill>
        <p:spPr>
          <a:xfrm>
            <a:off x="6095999" y="1875557"/>
            <a:ext cx="5233033" cy="4627402"/>
          </a:xfrm>
        </p:spPr>
      </p:pic>
    </p:spTree>
    <p:extLst>
      <p:ext uri="{BB962C8B-B14F-4D97-AF65-F5344CB8AC3E}">
        <p14:creationId xmlns:p14="http://schemas.microsoft.com/office/powerpoint/2010/main" val="32985681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descr="Une image contenant texte, ligne, diagramme, Tracé&#10;&#10;Le contenu généré par l’IA peut être incorrect.">
            <a:extLst>
              <a:ext uri="{FF2B5EF4-FFF2-40B4-BE49-F238E27FC236}">
                <a16:creationId xmlns:a16="http://schemas.microsoft.com/office/drawing/2014/main" id="{B6186D78-BBB3-7599-1CAB-AD0CB586FC80}"/>
              </a:ext>
            </a:extLst>
          </p:cNvPr>
          <p:cNvPicPr>
            <a:picLocks noChangeAspect="1"/>
          </p:cNvPicPr>
          <p:nvPr/>
        </p:nvPicPr>
        <p:blipFill>
          <a:blip r:embed="rId3"/>
          <a:stretch>
            <a:fillRect/>
          </a:stretch>
        </p:blipFill>
        <p:spPr>
          <a:xfrm>
            <a:off x="7082419" y="1755648"/>
            <a:ext cx="4740456" cy="5084096"/>
          </a:xfrm>
          <a:prstGeom prst="rect">
            <a:avLst/>
          </a:prstGeom>
        </p:spPr>
      </p:pic>
      <p:sp>
        <p:nvSpPr>
          <p:cNvPr id="2" name="Titre 1">
            <a:extLst>
              <a:ext uri="{FF2B5EF4-FFF2-40B4-BE49-F238E27FC236}">
                <a16:creationId xmlns:a16="http://schemas.microsoft.com/office/drawing/2014/main" id="{4FF89879-D06B-6538-8649-BFFD3A6466AF}"/>
              </a:ext>
            </a:extLst>
          </p:cNvPr>
          <p:cNvSpPr>
            <a:spLocks noGrp="1"/>
          </p:cNvSpPr>
          <p:nvPr>
            <p:ph type="title"/>
          </p:nvPr>
        </p:nvSpPr>
        <p:spPr/>
        <p:txBody>
          <a:bodyPr>
            <a:normAutofit/>
          </a:bodyPr>
          <a:lstStyle/>
          <a:p>
            <a:r>
              <a:rPr lang="en-GB" sz="4400" dirty="0"/>
              <a:t>Muon Collider: Interaction region</a:t>
            </a:r>
            <a:endParaRPr lang="fr-FR" sz="4400" dirty="0"/>
          </a:p>
        </p:txBody>
      </p:sp>
      <p:sp>
        <p:nvSpPr>
          <p:cNvPr id="4" name="Espace réservé du numéro de diapositive 3">
            <a:extLst>
              <a:ext uri="{FF2B5EF4-FFF2-40B4-BE49-F238E27FC236}">
                <a16:creationId xmlns:a16="http://schemas.microsoft.com/office/drawing/2014/main" id="{818F13A3-477F-C4BC-4646-59A7D71A973D}"/>
              </a:ext>
            </a:extLst>
          </p:cNvPr>
          <p:cNvSpPr>
            <a:spLocks noGrp="1"/>
          </p:cNvSpPr>
          <p:nvPr>
            <p:ph type="sldNum" sz="quarter" idx="12"/>
          </p:nvPr>
        </p:nvSpPr>
        <p:spPr/>
        <p:txBody>
          <a:bodyPr/>
          <a:lstStyle/>
          <a:p>
            <a:fld id="{358D3E7E-B15D-C148-B743-D19E87EE3050}" type="slidenum">
              <a:rPr lang="fr-FR" smtClean="0"/>
              <a:t>27</a:t>
            </a:fld>
            <a:endParaRPr lang="fr-FR"/>
          </a:p>
        </p:txBody>
      </p:sp>
      <mc:AlternateContent xmlns:mc="http://schemas.openxmlformats.org/markup-compatibility/2006" xmlns:a14="http://schemas.microsoft.com/office/drawing/2010/main">
        <mc:Choice Requires="a14">
          <p:sp>
            <p:nvSpPr>
              <p:cNvPr id="7" name="Espace réservé du contenu 6">
                <a:extLst>
                  <a:ext uri="{FF2B5EF4-FFF2-40B4-BE49-F238E27FC236}">
                    <a16:creationId xmlns:a16="http://schemas.microsoft.com/office/drawing/2014/main" id="{885EF9A3-2EE1-AD3E-882B-A39D2164DFFB}"/>
                  </a:ext>
                </a:extLst>
              </p:cNvPr>
              <p:cNvSpPr>
                <a:spLocks noGrp="1"/>
              </p:cNvSpPr>
              <p:nvPr>
                <p:ph idx="1"/>
              </p:nvPr>
            </p:nvSpPr>
            <p:spPr>
              <a:xfrm>
                <a:off x="755904" y="1595119"/>
                <a:ext cx="6080328" cy="5244625"/>
              </a:xfrm>
            </p:spPr>
            <p:txBody>
              <a:bodyPr>
                <a:normAutofit fontScale="92500" lnSpcReduction="10000"/>
              </a:bodyPr>
              <a:lstStyle/>
              <a:p>
                <a:pPr marL="0" indent="0">
                  <a:lnSpc>
                    <a:spcPct val="120000"/>
                  </a:lnSpc>
                  <a:buClr>
                    <a:schemeClr val="tx1"/>
                  </a:buClr>
                  <a:buNone/>
                </a:pPr>
                <a:r>
                  <a:rPr lang="nl-BE" sz="2800" b="1" u="sng" dirty="0">
                    <a:latin typeface="Calibri" panose="020F0502020204030204" pitchFamily="34" charset="0"/>
                    <a:cs typeface="Calibri" panose="020F0502020204030204" pitchFamily="34" charset="0"/>
                  </a:rPr>
                  <a:t>Montague chromatic functions</a:t>
                </a:r>
                <a:r>
                  <a:rPr lang="nl-BE" sz="2800" dirty="0">
                    <a:latin typeface="Calibri" panose="020F0502020204030204" pitchFamily="34" charset="0"/>
                    <a:cs typeface="Calibri" panose="020F0502020204030204" pitchFamily="34" charset="0"/>
                  </a:rPr>
                  <a:t>: </a:t>
                </a:r>
                <a:endParaRPr lang="en-GB" sz="2800" dirty="0">
                  <a:latin typeface="Calibri" panose="020F0502020204030204" pitchFamily="34" charset="0"/>
                  <a:cs typeface="Calibri" panose="020F0502020204030204" pitchFamily="34" charset="0"/>
                  <a:sym typeface="Wingdings" pitchFamily="2" charset="2"/>
                </a:endParaRPr>
              </a:p>
              <a:p>
                <a:pPr marL="309026" indent="-309026">
                  <a:lnSpc>
                    <a:spcPct val="120000"/>
                  </a:lnSpc>
                  <a:buClr>
                    <a:schemeClr val="tx1"/>
                  </a:buClr>
                </a:pPr>
                <a:endParaRPr lang="en-GB" sz="5600" dirty="0">
                  <a:latin typeface="Calibri" panose="020F0502020204030204" pitchFamily="34" charset="0"/>
                  <a:cs typeface="Calibri" panose="020F0502020204030204" pitchFamily="34" charset="0"/>
                  <a:sym typeface="Wingdings" pitchFamily="2" charset="2"/>
                </a:endParaRPr>
              </a:p>
              <a:p>
                <a:pPr marL="0" indent="0">
                  <a:lnSpc>
                    <a:spcPct val="120000"/>
                  </a:lnSpc>
                  <a:buClr>
                    <a:schemeClr val="tx1"/>
                  </a:buClr>
                  <a:buNone/>
                </a:pPr>
                <a:endParaRPr lang="en-GB" sz="2200" dirty="0">
                  <a:latin typeface="Calibri" panose="020F0502020204030204" pitchFamily="34" charset="0"/>
                  <a:cs typeface="Calibri" panose="020F0502020204030204" pitchFamily="34" charset="0"/>
                  <a:sym typeface="Wingdings" pitchFamily="2" charset="2"/>
                </a:endParaRPr>
              </a:p>
              <a:p>
                <a:pPr marL="309026" indent="-309026">
                  <a:lnSpc>
                    <a:spcPct val="120000"/>
                  </a:lnSpc>
                  <a:buClr>
                    <a:schemeClr val="tx1"/>
                  </a:buClr>
                </a:pPr>
                <a:r>
                  <a:rPr lang="en-GB" sz="2400" dirty="0">
                    <a:latin typeface="Calibri" panose="020F0502020204030204" pitchFamily="34" charset="0"/>
                    <a:cs typeface="Calibri" panose="020F0502020204030204" pitchFamily="34" charset="0"/>
                    <a:sym typeface="Wingdings" pitchFamily="2" charset="2"/>
                  </a:rPr>
                  <a:t>W describe variations of Twiss 𝛼 and 𝛽 for  (small) momentum offsets.</a:t>
                </a:r>
              </a:p>
              <a:p>
                <a:pPr marL="309026" indent="-309026">
                  <a:lnSpc>
                    <a:spcPct val="120000"/>
                  </a:lnSpc>
                  <a:buClr>
                    <a:schemeClr val="tx1"/>
                  </a:buClr>
                </a:pPr>
                <a:r>
                  <a:rPr lang="en-GB" sz="2400" dirty="0">
                    <a:latin typeface="Calibri" panose="020F0502020204030204" pitchFamily="34" charset="0"/>
                    <a:cs typeface="Calibri" panose="020F0502020204030204" pitchFamily="34" charset="0"/>
                    <a:sym typeface="Wingdings" pitchFamily="2" charset="2"/>
                  </a:rPr>
                  <a:t>The very small </a:t>
                </a:r>
                <a14:m>
                  <m:oMath xmlns:m="http://schemas.openxmlformats.org/officeDocument/2006/math">
                    <m:sSup>
                      <m:sSupPr>
                        <m:ctrlPr>
                          <a:rPr lang="nl-BE" sz="2400" i="1" dirty="0">
                            <a:latin typeface="Cambria Math" panose="02040503050406030204" pitchFamily="18" charset="0"/>
                            <a:cs typeface="Calibri" panose="020F0502020204030204" pitchFamily="34" charset="0"/>
                            <a:sym typeface="Wingdings" pitchFamily="2" charset="2"/>
                          </a:rPr>
                        </m:ctrlPr>
                      </m:sSupPr>
                      <m:e>
                        <m:r>
                          <a:rPr lang="nl-BE" sz="2400" i="1" dirty="0">
                            <a:latin typeface="Cambria Math" panose="02040503050406030204" pitchFamily="18" charset="0"/>
                            <a:cs typeface="Calibri" panose="020F0502020204030204" pitchFamily="34" charset="0"/>
                            <a:sym typeface="Wingdings" pitchFamily="2" charset="2"/>
                          </a:rPr>
                          <m:t>𝛽</m:t>
                        </m:r>
                      </m:e>
                      <m:sup>
                        <m:r>
                          <a:rPr lang="nl-BE" sz="2400" i="1" dirty="0">
                            <a:latin typeface="Cambria Math" panose="02040503050406030204" pitchFamily="18" charset="0"/>
                            <a:cs typeface="Calibri" panose="020F0502020204030204" pitchFamily="34" charset="0"/>
                            <a:sym typeface="Wingdings" pitchFamily="2" charset="2"/>
                          </a:rPr>
                          <m:t>∗</m:t>
                        </m:r>
                      </m:sup>
                    </m:sSup>
                  </m:oMath>
                </a14:m>
                <a:r>
                  <a:rPr lang="en-GB" sz="2400" dirty="0">
                    <a:latin typeface="Calibri" panose="020F0502020204030204" pitchFamily="34" charset="0"/>
                    <a:cs typeface="Calibri" panose="020F0502020204030204" pitchFamily="34" charset="0"/>
                    <a:sym typeface="Wingdings" pitchFamily="2" charset="2"/>
                  </a:rPr>
                  <a:t>at the IP induce very large </a:t>
                </a:r>
                <a14:m>
                  <m:oMath xmlns:m="http://schemas.openxmlformats.org/officeDocument/2006/math">
                    <m:r>
                      <a:rPr lang="nl-BE" sz="2400" i="1" dirty="0">
                        <a:latin typeface="Cambria Math" panose="02040503050406030204" pitchFamily="18" charset="0"/>
                        <a:cs typeface="Calibri" panose="020F0502020204030204" pitchFamily="34" charset="0"/>
                        <a:sym typeface="Wingdings" pitchFamily="2" charset="2"/>
                      </a:rPr>
                      <m:t>𝛽</m:t>
                    </m:r>
                  </m:oMath>
                </a14:m>
                <a:r>
                  <a:rPr lang="en-GB" sz="2400" dirty="0">
                    <a:latin typeface="Calibri" panose="020F0502020204030204" pitchFamily="34" charset="0"/>
                    <a:cs typeface="Calibri" panose="020F0502020204030204" pitchFamily="34" charset="0"/>
                    <a:sym typeface="Wingdings" pitchFamily="2" charset="2"/>
                  </a:rPr>
                  <a:t>-function in the strong focusing FF quadrupoles, resulting in </a:t>
                </a:r>
                <a:r>
                  <a:rPr lang="en-GB" sz="2400" b="1" dirty="0">
                    <a:solidFill>
                      <a:srgbClr val="002060"/>
                    </a:solidFill>
                    <a:latin typeface="Calibri" panose="020F0502020204030204" pitchFamily="34" charset="0"/>
                    <a:cs typeface="Calibri" panose="020F0502020204030204" pitchFamily="34" charset="0"/>
                    <a:sym typeface="Wingdings" pitchFamily="2" charset="2"/>
                  </a:rPr>
                  <a:t>significant chromatic effects</a:t>
                </a:r>
                <a:r>
                  <a:rPr lang="en-GB" sz="2400" dirty="0">
                    <a:latin typeface="Calibri" panose="020F0502020204030204" pitchFamily="34" charset="0"/>
                    <a:cs typeface="Calibri" panose="020F0502020204030204" pitchFamily="34" charset="0"/>
                    <a:sym typeface="Wingdings" pitchFamily="2" charset="2"/>
                  </a:rPr>
                  <a:t>.</a:t>
                </a:r>
              </a:p>
              <a:p>
                <a:pPr marL="0" indent="0">
                  <a:lnSpc>
                    <a:spcPct val="120000"/>
                  </a:lnSpc>
                  <a:buClr>
                    <a:schemeClr val="tx1"/>
                  </a:buClr>
                  <a:buNone/>
                </a:pPr>
                <a:r>
                  <a:rPr lang="en-GB" sz="2400" dirty="0">
                    <a:latin typeface="Calibri" panose="020F0502020204030204" pitchFamily="34" charset="0"/>
                    <a:cs typeface="Calibri" panose="020F0502020204030204" pitchFamily="34" charset="0"/>
                    <a:sym typeface="Wingdings" pitchFamily="2" charset="2"/>
                  </a:rPr>
                  <a:t> </a:t>
                </a:r>
                <a:r>
                  <a:rPr lang="en-GB" sz="2400" b="1" dirty="0">
                    <a:solidFill>
                      <a:srgbClr val="002060"/>
                    </a:solidFill>
                    <a:latin typeface="Calibri" panose="020F0502020204030204" pitchFamily="34" charset="0"/>
                    <a:cs typeface="Calibri" panose="020F0502020204030204" pitchFamily="34" charset="0"/>
                    <a:sym typeface="Wingdings" pitchFamily="2" charset="2"/>
                  </a:rPr>
                  <a:t>Very large W functions </a:t>
                </a:r>
                <a:r>
                  <a:rPr lang="en-GB" sz="2400" dirty="0">
                    <a:latin typeface="Calibri" panose="020F0502020204030204" pitchFamily="34" charset="0"/>
                    <a:cs typeface="Calibri" panose="020F0502020204030204" pitchFamily="34" charset="0"/>
                    <a:sym typeface="Wingdings" pitchFamily="2" charset="2"/>
                  </a:rPr>
                  <a:t>at the end of the IR.</a:t>
                </a:r>
              </a:p>
              <a:p>
                <a:pPr marL="0" indent="0">
                  <a:lnSpc>
                    <a:spcPct val="120000"/>
                  </a:lnSpc>
                  <a:buClr>
                    <a:schemeClr val="tx1"/>
                  </a:buClr>
                  <a:buNone/>
                </a:pPr>
                <a:r>
                  <a:rPr lang="en-GB" sz="2400" dirty="0">
                    <a:latin typeface="Calibri" panose="020F0502020204030204" pitchFamily="34" charset="0"/>
                    <a:cs typeface="Calibri" panose="020F0502020204030204" pitchFamily="34" charset="0"/>
                    <a:sym typeface="Wingdings" pitchFamily="2" charset="2"/>
                  </a:rPr>
                  <a:t> Need for a </a:t>
                </a:r>
                <a:r>
                  <a:rPr lang="en-GB" sz="2400" dirty="0">
                    <a:solidFill>
                      <a:srgbClr val="00B0F0"/>
                    </a:solidFill>
                    <a:latin typeface="Calibri" panose="020F0502020204030204" pitchFamily="34" charset="0"/>
                    <a:cs typeface="Calibri" panose="020F0502020204030204" pitchFamily="34" charset="0"/>
                    <a:sym typeface="Wingdings" pitchFamily="2" charset="2"/>
                  </a:rPr>
                  <a:t>local</a:t>
                </a:r>
                <a:r>
                  <a:rPr lang="en-GB" sz="2400" b="1" dirty="0">
                    <a:latin typeface="Calibri" panose="020F0502020204030204" pitchFamily="34" charset="0"/>
                    <a:cs typeface="Calibri" panose="020F0502020204030204" pitchFamily="34" charset="0"/>
                    <a:sym typeface="Wingdings" pitchFamily="2" charset="2"/>
                  </a:rPr>
                  <a:t> </a:t>
                </a:r>
                <a:r>
                  <a:rPr lang="en-GB" sz="2400" dirty="0">
                    <a:solidFill>
                      <a:srgbClr val="00B0F0"/>
                    </a:solidFill>
                    <a:latin typeface="Calibri" panose="020F0502020204030204" pitchFamily="34" charset="0"/>
                    <a:cs typeface="Calibri" panose="020F0502020204030204" pitchFamily="34" charset="0"/>
                    <a:sym typeface="Wingdings" pitchFamily="2" charset="2"/>
                  </a:rPr>
                  <a:t>Chromatic Correction section.</a:t>
                </a:r>
              </a:p>
            </p:txBody>
          </p:sp>
        </mc:Choice>
        <mc:Fallback xmlns="">
          <p:sp>
            <p:nvSpPr>
              <p:cNvPr id="7" name="Espace réservé du contenu 6">
                <a:extLst>
                  <a:ext uri="{FF2B5EF4-FFF2-40B4-BE49-F238E27FC236}">
                    <a16:creationId xmlns:a16="http://schemas.microsoft.com/office/drawing/2014/main" id="{885EF9A3-2EE1-AD3E-882B-A39D2164DFFB}"/>
                  </a:ext>
                </a:extLst>
              </p:cNvPr>
              <p:cNvSpPr>
                <a:spLocks noGrp="1" noRot="1" noChangeAspect="1" noMove="1" noResize="1" noEditPoints="1" noAdjustHandles="1" noChangeArrowheads="1" noChangeShapeType="1" noTextEdit="1"/>
              </p:cNvSpPr>
              <p:nvPr>
                <p:ph idx="1"/>
              </p:nvPr>
            </p:nvSpPr>
            <p:spPr>
              <a:xfrm>
                <a:off x="755904" y="1595119"/>
                <a:ext cx="6080328" cy="5244625"/>
              </a:xfrm>
              <a:blipFill>
                <a:blip r:embed="rId4"/>
                <a:stretch>
                  <a:fillRect l="-1875" t="-483"/>
                </a:stretch>
              </a:blipFill>
            </p:spPr>
            <p:txBody>
              <a:bodyPr/>
              <a:lstStyle/>
              <a:p>
                <a:r>
                  <a:rPr lang="fr-FR">
                    <a:noFill/>
                  </a:rPr>
                  <a:t> </a:t>
                </a:r>
              </a:p>
            </p:txBody>
          </p:sp>
        </mc:Fallback>
      </mc:AlternateContent>
      <p:grpSp>
        <p:nvGrpSpPr>
          <p:cNvPr id="20" name="Groupe 19">
            <a:extLst>
              <a:ext uri="{FF2B5EF4-FFF2-40B4-BE49-F238E27FC236}">
                <a16:creationId xmlns:a16="http://schemas.microsoft.com/office/drawing/2014/main" id="{73EB1E1E-C108-FCB7-BB67-7A9E31E749DB}"/>
              </a:ext>
            </a:extLst>
          </p:cNvPr>
          <p:cNvGrpSpPr/>
          <p:nvPr/>
        </p:nvGrpSpPr>
        <p:grpSpPr>
          <a:xfrm>
            <a:off x="1772197" y="2214074"/>
            <a:ext cx="3665436" cy="1214926"/>
            <a:chOff x="877824" y="2157984"/>
            <a:chExt cx="4047744" cy="1341644"/>
          </a:xfrm>
        </p:grpSpPr>
        <p:pic>
          <p:nvPicPr>
            <p:cNvPr id="14" name="Image 13" descr="Une image contenant Police, typographie, nombre, texte&#10;&#10;Description générée automatiquement">
              <a:extLst>
                <a:ext uri="{FF2B5EF4-FFF2-40B4-BE49-F238E27FC236}">
                  <a16:creationId xmlns:a16="http://schemas.microsoft.com/office/drawing/2014/main" id="{EEA0788C-94AC-9F96-A2BB-FADF81FB5D25}"/>
                </a:ext>
              </a:extLst>
            </p:cNvPr>
            <p:cNvPicPr>
              <a:picLocks noChangeAspect="1"/>
            </p:cNvPicPr>
            <p:nvPr/>
          </p:nvPicPr>
          <p:blipFill>
            <a:blip r:embed="rId5"/>
            <a:stretch>
              <a:fillRect/>
            </a:stretch>
          </p:blipFill>
          <p:spPr>
            <a:xfrm>
              <a:off x="3486912" y="2745886"/>
              <a:ext cx="1259808" cy="753415"/>
            </a:xfrm>
            <a:prstGeom prst="rect">
              <a:avLst/>
            </a:prstGeom>
          </p:spPr>
        </p:pic>
        <p:pic>
          <p:nvPicPr>
            <p:cNvPr id="15" name="Image 14" descr="Une image contenant Police, écriture manuscrite, ligne, nombre&#10;&#10;Description générée automatiquement">
              <a:extLst>
                <a:ext uri="{FF2B5EF4-FFF2-40B4-BE49-F238E27FC236}">
                  <a16:creationId xmlns:a16="http://schemas.microsoft.com/office/drawing/2014/main" id="{219C496C-3F10-5AF3-560F-C6335FFD85AA}"/>
                </a:ext>
              </a:extLst>
            </p:cNvPr>
            <p:cNvPicPr>
              <a:picLocks noChangeAspect="1"/>
            </p:cNvPicPr>
            <p:nvPr/>
          </p:nvPicPr>
          <p:blipFill>
            <a:blip r:embed="rId6"/>
            <a:stretch>
              <a:fillRect/>
            </a:stretch>
          </p:blipFill>
          <p:spPr>
            <a:xfrm>
              <a:off x="1007173" y="2721512"/>
              <a:ext cx="1902064" cy="778116"/>
            </a:xfrm>
            <a:prstGeom prst="rect">
              <a:avLst/>
            </a:prstGeom>
          </p:spPr>
        </p:pic>
        <p:pic>
          <p:nvPicPr>
            <p:cNvPr id="16" name="Image 15" descr="Une image contenant Police, blanc, texte, ligne&#10;&#10;Description générée automatiquement">
              <a:extLst>
                <a:ext uri="{FF2B5EF4-FFF2-40B4-BE49-F238E27FC236}">
                  <a16:creationId xmlns:a16="http://schemas.microsoft.com/office/drawing/2014/main" id="{80DBDDCC-9538-4372-36F0-A33B86068DE3}"/>
                </a:ext>
              </a:extLst>
            </p:cNvPr>
            <p:cNvPicPr>
              <a:picLocks noChangeAspect="1"/>
            </p:cNvPicPr>
            <p:nvPr/>
          </p:nvPicPr>
          <p:blipFill>
            <a:blip r:embed="rId7"/>
            <a:stretch>
              <a:fillRect/>
            </a:stretch>
          </p:blipFill>
          <p:spPr>
            <a:xfrm>
              <a:off x="1945855" y="2276873"/>
              <a:ext cx="1926765" cy="444639"/>
            </a:xfrm>
            <a:prstGeom prst="rect">
              <a:avLst/>
            </a:prstGeom>
            <a:ln>
              <a:noFill/>
              <a:prstDash val="dash"/>
            </a:ln>
          </p:spPr>
        </p:pic>
        <p:sp>
          <p:nvSpPr>
            <p:cNvPr id="19" name="Rectangle 18">
              <a:extLst>
                <a:ext uri="{FF2B5EF4-FFF2-40B4-BE49-F238E27FC236}">
                  <a16:creationId xmlns:a16="http://schemas.microsoft.com/office/drawing/2014/main" id="{F60D0386-7746-BBCD-6C50-10C4814CCDBB}"/>
                </a:ext>
              </a:extLst>
            </p:cNvPr>
            <p:cNvSpPr/>
            <p:nvPr/>
          </p:nvSpPr>
          <p:spPr>
            <a:xfrm>
              <a:off x="877824" y="2157984"/>
              <a:ext cx="4047744" cy="1341644"/>
            </a:xfrm>
            <a:prstGeom prst="rect">
              <a:avLst/>
            </a:prstGeom>
            <a:noFill/>
            <a:ln>
              <a:solidFill>
                <a:schemeClr val="tx1">
                  <a:lumMod val="50000"/>
                  <a:lumOff val="5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449128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C60AD0-C8D5-2E1D-6438-57715548CF7E}"/>
              </a:ext>
            </a:extLst>
          </p:cNvPr>
          <p:cNvSpPr>
            <a:spLocks noGrp="1"/>
          </p:cNvSpPr>
          <p:nvPr>
            <p:ph type="title"/>
          </p:nvPr>
        </p:nvSpPr>
        <p:spPr>
          <a:xfrm>
            <a:off x="1433384" y="18255"/>
            <a:ext cx="9765037" cy="1325563"/>
          </a:xfrm>
        </p:spPr>
        <p:txBody>
          <a:bodyPr>
            <a:normAutofit/>
          </a:bodyPr>
          <a:lstStyle/>
          <a:p>
            <a:r>
              <a:rPr lang="fr-FR" dirty="0"/>
              <a:t>IR design – </a:t>
            </a:r>
            <a:r>
              <a:rPr lang="fr-FR" dirty="0" err="1"/>
              <a:t>Interconnects</a:t>
            </a:r>
            <a:r>
              <a:rPr lang="fr-FR" dirty="0"/>
              <a:t> </a:t>
            </a:r>
            <a:r>
              <a:rPr lang="fr-FR" dirty="0" err="1"/>
              <a:t>length</a:t>
            </a:r>
            <a:r>
              <a:rPr lang="fr-FR" dirty="0"/>
              <a:t> &amp; L*</a:t>
            </a:r>
          </a:p>
        </p:txBody>
      </p:sp>
      <p:sp>
        <p:nvSpPr>
          <p:cNvPr id="3" name="Espace réservé du contenu 2">
            <a:extLst>
              <a:ext uri="{FF2B5EF4-FFF2-40B4-BE49-F238E27FC236}">
                <a16:creationId xmlns:a16="http://schemas.microsoft.com/office/drawing/2014/main" id="{2F758A6E-E26F-B94A-0593-7BAB69AAAE0C}"/>
              </a:ext>
            </a:extLst>
          </p:cNvPr>
          <p:cNvSpPr>
            <a:spLocks noGrp="1"/>
          </p:cNvSpPr>
          <p:nvPr>
            <p:ph idx="1"/>
          </p:nvPr>
        </p:nvSpPr>
        <p:spPr>
          <a:xfrm>
            <a:off x="838200" y="1595120"/>
            <a:ext cx="10233454" cy="4581843"/>
          </a:xfrm>
        </p:spPr>
        <p:txBody>
          <a:bodyPr>
            <a:normAutofit/>
          </a:bodyPr>
          <a:lstStyle/>
          <a:p>
            <a:r>
              <a:rPr lang="fr-BE" b="1" u="sng" dirty="0"/>
              <a:t>L*+ </a:t>
            </a:r>
            <a:r>
              <a:rPr lang="fr-BE" b="1" u="sng" dirty="0" err="1"/>
              <a:t>nozzle-quadrupole</a:t>
            </a:r>
            <a:r>
              <a:rPr lang="fr-BE" b="1" u="sng" dirty="0"/>
              <a:t> </a:t>
            </a:r>
            <a:r>
              <a:rPr lang="fr-BE" b="1" u="sng" dirty="0" err="1"/>
              <a:t>interconnect</a:t>
            </a:r>
            <a:endParaRPr lang="fr-BE" dirty="0"/>
          </a:p>
          <a:p>
            <a:pPr lvl="2"/>
            <a:endParaRPr lang="fr-BE" dirty="0"/>
          </a:p>
          <a:p>
            <a:pPr lvl="1"/>
            <a:r>
              <a:rPr lang="fr-BE" dirty="0"/>
              <a:t>Need to </a:t>
            </a:r>
            <a:r>
              <a:rPr lang="fr-BE" dirty="0" err="1"/>
              <a:t>account</a:t>
            </a:r>
            <a:r>
              <a:rPr lang="fr-BE" dirty="0"/>
              <a:t> for the </a:t>
            </a:r>
            <a:r>
              <a:rPr lang="fr-BE" dirty="0" err="1"/>
              <a:t>interconnect</a:t>
            </a:r>
            <a:r>
              <a:rPr lang="fr-BE" dirty="0"/>
              <a:t> </a:t>
            </a:r>
            <a:r>
              <a:rPr lang="fr-BE" dirty="0" err="1"/>
              <a:t>length</a:t>
            </a:r>
            <a:r>
              <a:rPr lang="fr-BE" dirty="0"/>
              <a:t> </a:t>
            </a:r>
            <a:r>
              <a:rPr lang="fr-BE" dirty="0" err="1"/>
              <a:t>between</a:t>
            </a:r>
            <a:r>
              <a:rPr lang="fr-BE" dirty="0"/>
              <a:t> the </a:t>
            </a:r>
            <a:r>
              <a:rPr lang="fr-BE" dirty="0" err="1"/>
              <a:t>nozzle</a:t>
            </a:r>
            <a:r>
              <a:rPr lang="fr-BE" dirty="0"/>
              <a:t> and the first triplet </a:t>
            </a:r>
            <a:r>
              <a:rPr lang="fr-BE" dirty="0" err="1"/>
              <a:t>quadrupole</a:t>
            </a:r>
            <a:r>
              <a:rPr lang="fr-BE" dirty="0"/>
              <a:t> (</a:t>
            </a:r>
            <a:r>
              <a:rPr lang="fr-BE" dirty="0" err="1"/>
              <a:t>currently</a:t>
            </a:r>
            <a:r>
              <a:rPr lang="fr-BE" dirty="0"/>
              <a:t> not </a:t>
            </a:r>
            <a:r>
              <a:rPr lang="fr-BE" dirty="0" err="1"/>
              <a:t>included</a:t>
            </a:r>
            <a:r>
              <a:rPr lang="fr-BE" dirty="0"/>
              <a:t> in design: L* = 6m).</a:t>
            </a:r>
          </a:p>
          <a:p>
            <a:pPr lvl="1"/>
            <a:r>
              <a:rPr lang="fr-BE" dirty="0" err="1"/>
              <a:t>Either</a:t>
            </a:r>
            <a:r>
              <a:rPr lang="fr-BE" dirty="0"/>
              <a:t> </a:t>
            </a:r>
            <a:r>
              <a:rPr lang="fr-BE" dirty="0" err="1"/>
              <a:t>increase</a:t>
            </a:r>
            <a:r>
              <a:rPr lang="fr-BE" dirty="0"/>
              <a:t> L* (</a:t>
            </a:r>
            <a:r>
              <a:rPr lang="fr-BE" dirty="0" err="1"/>
              <a:t>modify</a:t>
            </a:r>
            <a:r>
              <a:rPr lang="fr-BE" dirty="0"/>
              <a:t> IR </a:t>
            </a:r>
            <a:r>
              <a:rPr lang="fr-BE" dirty="0" err="1"/>
              <a:t>layout</a:t>
            </a:r>
            <a:r>
              <a:rPr lang="fr-BE" dirty="0"/>
              <a:t>) or </a:t>
            </a:r>
            <a:r>
              <a:rPr lang="fr-BE" dirty="0" err="1"/>
              <a:t>reduce</a:t>
            </a:r>
            <a:r>
              <a:rPr lang="fr-BE" dirty="0"/>
              <a:t> detector </a:t>
            </a:r>
            <a:r>
              <a:rPr lang="fr-BE" dirty="0" err="1"/>
              <a:t>length</a:t>
            </a:r>
            <a:r>
              <a:rPr lang="fr-BE" dirty="0"/>
              <a:t>.</a:t>
            </a:r>
          </a:p>
          <a:p>
            <a:endParaRPr lang="fr-BE" dirty="0"/>
          </a:p>
          <a:p>
            <a:r>
              <a:rPr lang="fr-FR" b="1" u="sng" dirty="0" err="1"/>
              <a:t>Interconnect</a:t>
            </a:r>
            <a:r>
              <a:rPr lang="fr-FR" b="1" u="sng" dirty="0"/>
              <a:t> </a:t>
            </a:r>
            <a:r>
              <a:rPr lang="fr-FR" b="1" u="sng" dirty="0" err="1"/>
              <a:t>length</a:t>
            </a:r>
            <a:r>
              <a:rPr lang="fr-FR" b="1" u="sng" dirty="0"/>
              <a:t> </a:t>
            </a:r>
            <a:r>
              <a:rPr lang="fr-FR" b="1" dirty="0">
                <a:solidFill>
                  <a:srgbClr val="002060"/>
                </a:solidFill>
              </a:rPr>
              <a:t>&gt;1m</a:t>
            </a:r>
          </a:p>
          <a:p>
            <a:pPr lvl="3"/>
            <a:endParaRPr lang="fr-BE" dirty="0"/>
          </a:p>
          <a:p>
            <a:pPr lvl="1"/>
            <a:r>
              <a:rPr lang="fr-FR" dirty="0" err="1"/>
              <a:t>Current</a:t>
            </a:r>
            <a:r>
              <a:rPr lang="fr-FR" dirty="0"/>
              <a:t> </a:t>
            </a:r>
            <a:r>
              <a:rPr lang="fr-FR" dirty="0" err="1"/>
              <a:t>assumption</a:t>
            </a:r>
            <a:r>
              <a:rPr lang="fr-FR" dirty="0"/>
              <a:t>: 30cm </a:t>
            </a:r>
            <a:r>
              <a:rPr lang="fr-FR" dirty="0">
                <a:sym typeface="Wingdings" pitchFamily="2" charset="2"/>
              </a:rPr>
              <a:t></a:t>
            </a:r>
            <a:r>
              <a:rPr lang="fr-BE" dirty="0">
                <a:solidFill>
                  <a:srgbClr val="002060"/>
                </a:solidFill>
                <a:sym typeface="Wingdings" pitchFamily="2" charset="2"/>
              </a:rPr>
              <a:t> </a:t>
            </a:r>
            <a:r>
              <a:rPr lang="fr-BE" dirty="0" err="1">
                <a:solidFill>
                  <a:srgbClr val="002060"/>
                </a:solidFill>
                <a:sym typeface="Wingdings" pitchFamily="2" charset="2"/>
              </a:rPr>
              <a:t>I</a:t>
            </a:r>
            <a:r>
              <a:rPr lang="fr-BE" dirty="0" err="1"/>
              <a:t>ncrease</a:t>
            </a:r>
            <a:r>
              <a:rPr lang="fr-BE" dirty="0"/>
              <a:t> by more </a:t>
            </a:r>
            <a:r>
              <a:rPr lang="fr-BE" dirty="0" err="1"/>
              <a:t>than</a:t>
            </a:r>
            <a:r>
              <a:rPr lang="fr-BE" dirty="0"/>
              <a:t> a factor of 3!</a:t>
            </a:r>
          </a:p>
          <a:p>
            <a:pPr lvl="1"/>
            <a:r>
              <a:rPr lang="fr-BE" dirty="0"/>
              <a:t>Longer </a:t>
            </a:r>
            <a:r>
              <a:rPr lang="fr-BE" dirty="0" err="1"/>
              <a:t>interconnects</a:t>
            </a:r>
            <a:r>
              <a:rPr lang="fr-BE" dirty="0">
                <a:sym typeface="Wingdings" pitchFamily="2" charset="2"/>
              </a:rPr>
              <a:t> </a:t>
            </a:r>
            <a:r>
              <a:rPr lang="fr-BE" dirty="0" err="1">
                <a:sym typeface="Wingdings" pitchFamily="2" charset="2"/>
              </a:rPr>
              <a:t>Increased</a:t>
            </a:r>
            <a:r>
              <a:rPr lang="fr-BE" dirty="0">
                <a:sym typeface="Wingdings" pitchFamily="2" charset="2"/>
              </a:rPr>
              <a:t> IR </a:t>
            </a:r>
            <a:r>
              <a:rPr lang="fr-BE" dirty="0" err="1">
                <a:sym typeface="Wingdings" pitchFamily="2" charset="2"/>
              </a:rPr>
              <a:t>length</a:t>
            </a:r>
            <a:r>
              <a:rPr lang="fr-BE" dirty="0">
                <a:sym typeface="Wingdings" pitchFamily="2" charset="2"/>
              </a:rPr>
              <a:t> and </a:t>
            </a:r>
            <a:r>
              <a:rPr lang="fr-BE" dirty="0" err="1">
                <a:sym typeface="Wingdings" pitchFamily="2" charset="2"/>
              </a:rPr>
              <a:t>modified</a:t>
            </a:r>
            <a:r>
              <a:rPr lang="fr-BE" dirty="0">
                <a:sym typeface="Wingdings" pitchFamily="2" charset="2"/>
              </a:rPr>
              <a:t> </a:t>
            </a:r>
            <a:r>
              <a:rPr lang="fr-BE" dirty="0" err="1">
                <a:sym typeface="Wingdings" pitchFamily="2" charset="2"/>
              </a:rPr>
              <a:t>optics</a:t>
            </a:r>
            <a:r>
              <a:rPr lang="fr-BE" dirty="0">
                <a:sym typeface="Wingdings" pitchFamily="2" charset="2"/>
              </a:rPr>
              <a:t>.</a:t>
            </a:r>
            <a:endParaRPr lang="fr-BE" dirty="0"/>
          </a:p>
          <a:p>
            <a:endParaRPr lang="fr-BE" dirty="0"/>
          </a:p>
          <a:p>
            <a:pPr lvl="1"/>
            <a:endParaRPr lang="fr-FR" dirty="0"/>
          </a:p>
        </p:txBody>
      </p:sp>
      <p:sp>
        <p:nvSpPr>
          <p:cNvPr id="4" name="Espace réservé du numéro de diapositive 3">
            <a:extLst>
              <a:ext uri="{FF2B5EF4-FFF2-40B4-BE49-F238E27FC236}">
                <a16:creationId xmlns:a16="http://schemas.microsoft.com/office/drawing/2014/main" id="{BE671E63-47A9-595D-D89F-D4404F9F86E4}"/>
              </a:ext>
            </a:extLst>
          </p:cNvPr>
          <p:cNvSpPr>
            <a:spLocks noGrp="1"/>
          </p:cNvSpPr>
          <p:nvPr>
            <p:ph type="sldNum" sz="quarter" idx="12"/>
          </p:nvPr>
        </p:nvSpPr>
        <p:spPr/>
        <p:txBody>
          <a:bodyPr/>
          <a:lstStyle/>
          <a:p>
            <a:fld id="{358D3E7E-B15D-C148-B743-D19E87EE3050}" type="slidenum">
              <a:rPr lang="fr-FR" smtClean="0"/>
              <a:t>3</a:t>
            </a:fld>
            <a:endParaRPr lang="fr-FR"/>
          </a:p>
        </p:txBody>
      </p:sp>
      <p:grpSp>
        <p:nvGrpSpPr>
          <p:cNvPr id="8" name="Groupe 7">
            <a:extLst>
              <a:ext uri="{FF2B5EF4-FFF2-40B4-BE49-F238E27FC236}">
                <a16:creationId xmlns:a16="http://schemas.microsoft.com/office/drawing/2014/main" id="{AED7D09B-33F6-2693-074D-A577DC3FDAA7}"/>
              </a:ext>
            </a:extLst>
          </p:cNvPr>
          <p:cNvGrpSpPr/>
          <p:nvPr/>
        </p:nvGrpSpPr>
        <p:grpSpPr>
          <a:xfrm>
            <a:off x="5266580" y="3639868"/>
            <a:ext cx="6790172" cy="1042295"/>
            <a:chOff x="5870955" y="1233416"/>
            <a:chExt cx="6183194" cy="1042295"/>
          </a:xfrm>
        </p:grpSpPr>
        <p:grpSp>
          <p:nvGrpSpPr>
            <p:cNvPr id="9" name="Groupe 8">
              <a:extLst>
                <a:ext uri="{FF2B5EF4-FFF2-40B4-BE49-F238E27FC236}">
                  <a16:creationId xmlns:a16="http://schemas.microsoft.com/office/drawing/2014/main" id="{01F00998-A1B1-A66A-303A-AB269C880801}"/>
                </a:ext>
              </a:extLst>
            </p:cNvPr>
            <p:cNvGrpSpPr/>
            <p:nvPr/>
          </p:nvGrpSpPr>
          <p:grpSpPr>
            <a:xfrm>
              <a:off x="5870955" y="1444714"/>
              <a:ext cx="6086404" cy="830997"/>
              <a:chOff x="5870955" y="1444714"/>
              <a:chExt cx="6086404" cy="830997"/>
            </a:xfrm>
          </p:grpSpPr>
          <p:sp>
            <p:nvSpPr>
              <p:cNvPr id="11" name="Rectangle : coins arrondis 10">
                <a:extLst>
                  <a:ext uri="{FF2B5EF4-FFF2-40B4-BE49-F238E27FC236}">
                    <a16:creationId xmlns:a16="http://schemas.microsoft.com/office/drawing/2014/main" id="{03C3639A-3398-948D-5F31-D42DF97AD098}"/>
                  </a:ext>
                </a:extLst>
              </p:cNvPr>
              <p:cNvSpPr/>
              <p:nvPr/>
            </p:nvSpPr>
            <p:spPr>
              <a:xfrm>
                <a:off x="5870956" y="1445177"/>
                <a:ext cx="6086403" cy="806227"/>
              </a:xfrm>
              <a:prstGeom prst="roundRect">
                <a:avLst/>
              </a:prstGeom>
              <a:solidFill>
                <a:schemeClr val="accent6">
                  <a:lumMod val="20000"/>
                  <a:lumOff val="80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26F2D062-CEDE-AF7D-1740-29F9687CE6C6}"/>
                  </a:ext>
                </a:extLst>
              </p:cNvPr>
              <p:cNvSpPr txBox="1"/>
              <p:nvPr/>
            </p:nvSpPr>
            <p:spPr>
              <a:xfrm>
                <a:off x="5870955" y="1444714"/>
                <a:ext cx="6086402" cy="830997"/>
              </a:xfrm>
              <a:prstGeom prst="rect">
                <a:avLst/>
              </a:prstGeom>
              <a:noFill/>
            </p:spPr>
            <p:txBody>
              <a:bodyPr wrap="square" rtlCol="0">
                <a:spAutoFit/>
              </a:bodyPr>
              <a:lstStyle/>
              <a:p>
                <a:pPr lvl="0"/>
                <a:r>
                  <a:rPr lang="en-US" sz="2400" dirty="0">
                    <a:latin typeface="Calibri" panose="020F0502020204030204" pitchFamily="34" charset="0"/>
                    <a:cs typeface="Calibri" panose="020F0502020204030204" pitchFamily="34" charset="0"/>
                  </a:rPr>
                  <a:t>Include </a:t>
                </a:r>
                <a:r>
                  <a:rPr lang="en-US" sz="2400" b="1" dirty="0">
                    <a:latin typeface="Calibri" panose="020F0502020204030204" pitchFamily="34" charset="0"/>
                    <a:cs typeface="Calibri" panose="020F0502020204030204" pitchFamily="34" charset="0"/>
                  </a:rPr>
                  <a:t>interconnects of 1m </a:t>
                </a:r>
                <a:r>
                  <a:rPr lang="en-US" sz="2400" dirty="0">
                    <a:latin typeface="Calibri" panose="020F0502020204030204" pitchFamily="34" charset="0"/>
                    <a:cs typeface="Calibri" panose="020F0502020204030204" pitchFamily="34" charset="0"/>
                  </a:rPr>
                  <a:t>in the IR design and evaluate their impact on </a:t>
                </a:r>
                <a:r>
                  <a:rPr lang="en-US" sz="2400" b="1" dirty="0">
                    <a:latin typeface="Calibri" panose="020F0502020204030204" pitchFamily="34" charset="0"/>
                    <a:cs typeface="Calibri" panose="020F0502020204030204" pitchFamily="34" charset="0"/>
                  </a:rPr>
                  <a:t>collider performance</a:t>
                </a:r>
                <a:r>
                  <a:rPr lang="en-US" sz="2400" dirty="0">
                    <a:latin typeface="Calibri" panose="020F0502020204030204" pitchFamily="34" charset="0"/>
                    <a:cs typeface="Calibri" panose="020F0502020204030204" pitchFamily="34" charset="0"/>
                  </a:rPr>
                  <a:t>.</a:t>
                </a:r>
                <a:endParaRPr lang="fr-BE" sz="2400" dirty="0">
                  <a:latin typeface="Calibri" panose="020F0502020204030204" pitchFamily="34" charset="0"/>
                  <a:cs typeface="Calibri" panose="020F0502020204030204" pitchFamily="34" charset="0"/>
                </a:endParaRPr>
              </a:p>
            </p:txBody>
          </p:sp>
        </p:grpSp>
        <p:sp>
          <p:nvSpPr>
            <p:cNvPr id="10" name="Ellipse 9">
              <a:extLst>
                <a:ext uri="{FF2B5EF4-FFF2-40B4-BE49-F238E27FC236}">
                  <a16:creationId xmlns:a16="http://schemas.microsoft.com/office/drawing/2014/main" id="{C5402E01-286B-2D3E-807E-8DDFCA3745DA}"/>
                </a:ext>
              </a:extLst>
            </p:cNvPr>
            <p:cNvSpPr/>
            <p:nvPr/>
          </p:nvSpPr>
          <p:spPr>
            <a:xfrm>
              <a:off x="11643332" y="1233416"/>
              <a:ext cx="410817" cy="410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3</a:t>
              </a:r>
            </a:p>
          </p:txBody>
        </p:sp>
      </p:grpSp>
      <p:grpSp>
        <p:nvGrpSpPr>
          <p:cNvPr id="15" name="Groupe 14">
            <a:extLst>
              <a:ext uri="{FF2B5EF4-FFF2-40B4-BE49-F238E27FC236}">
                <a16:creationId xmlns:a16="http://schemas.microsoft.com/office/drawing/2014/main" id="{387BD615-7E47-8BD8-C132-5F581FDEB6CD}"/>
              </a:ext>
            </a:extLst>
          </p:cNvPr>
          <p:cNvGrpSpPr/>
          <p:nvPr/>
        </p:nvGrpSpPr>
        <p:grpSpPr>
          <a:xfrm>
            <a:off x="6795755" y="1237396"/>
            <a:ext cx="5205248" cy="1048125"/>
            <a:chOff x="7338109" y="1239698"/>
            <a:chExt cx="5507734" cy="1048125"/>
          </a:xfrm>
        </p:grpSpPr>
        <p:grpSp>
          <p:nvGrpSpPr>
            <p:cNvPr id="16" name="Groupe 15">
              <a:extLst>
                <a:ext uri="{FF2B5EF4-FFF2-40B4-BE49-F238E27FC236}">
                  <a16:creationId xmlns:a16="http://schemas.microsoft.com/office/drawing/2014/main" id="{1FCEDC5C-AC22-1826-6EED-95FD55511D97}"/>
                </a:ext>
              </a:extLst>
            </p:cNvPr>
            <p:cNvGrpSpPr/>
            <p:nvPr/>
          </p:nvGrpSpPr>
          <p:grpSpPr>
            <a:xfrm>
              <a:off x="7338109" y="1445177"/>
              <a:ext cx="5441771" cy="842646"/>
              <a:chOff x="7338109" y="1445177"/>
              <a:chExt cx="5441771" cy="842646"/>
            </a:xfrm>
          </p:grpSpPr>
          <p:sp>
            <p:nvSpPr>
              <p:cNvPr id="18" name="Rectangle : coins arrondis 17">
                <a:extLst>
                  <a:ext uri="{FF2B5EF4-FFF2-40B4-BE49-F238E27FC236}">
                    <a16:creationId xmlns:a16="http://schemas.microsoft.com/office/drawing/2014/main" id="{42B7484F-2B47-2516-23DD-FA734209D9D2}"/>
                  </a:ext>
                </a:extLst>
              </p:cNvPr>
              <p:cNvSpPr/>
              <p:nvPr/>
            </p:nvSpPr>
            <p:spPr>
              <a:xfrm>
                <a:off x="7338109" y="1445177"/>
                <a:ext cx="5441771" cy="806227"/>
              </a:xfrm>
              <a:prstGeom prst="roundRect">
                <a:avLst/>
              </a:prstGeom>
              <a:solidFill>
                <a:schemeClr val="accent1">
                  <a:lumMod val="20000"/>
                  <a:lumOff val="80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030EB590-2193-2C51-CF7A-6D58063E3062}"/>
                  </a:ext>
                </a:extLst>
              </p:cNvPr>
              <p:cNvSpPr txBox="1"/>
              <p:nvPr/>
            </p:nvSpPr>
            <p:spPr>
              <a:xfrm>
                <a:off x="7475310" y="1456826"/>
                <a:ext cx="5165124" cy="830997"/>
              </a:xfrm>
              <a:prstGeom prst="rect">
                <a:avLst/>
              </a:prstGeom>
              <a:noFill/>
            </p:spPr>
            <p:txBody>
              <a:bodyPr wrap="square" rtlCol="0">
                <a:spAutoFit/>
              </a:bodyPr>
              <a:lstStyle/>
              <a:p>
                <a:r>
                  <a:rPr lang="fr-FR" sz="2400" dirty="0" err="1">
                    <a:latin typeface="Calibri" panose="020F0502020204030204" pitchFamily="34" charset="0"/>
                    <a:cs typeface="Calibri" panose="020F0502020204030204" pitchFamily="34" charset="0"/>
                  </a:rPr>
                  <a:t>Study</a:t>
                </a:r>
                <a:r>
                  <a:rPr lang="fr-FR" sz="2400" dirty="0">
                    <a:latin typeface="Calibri" panose="020F0502020204030204" pitchFamily="34" charset="0"/>
                    <a:cs typeface="Calibri" panose="020F0502020204030204" pitchFamily="34" charset="0"/>
                  </a:rPr>
                  <a:t> the </a:t>
                </a:r>
                <a:r>
                  <a:rPr lang="fr-FR" sz="2400" b="1" dirty="0">
                    <a:latin typeface="Calibri" panose="020F0502020204030204" pitchFamily="34" charset="0"/>
                    <a:cs typeface="Calibri" panose="020F0502020204030204" pitchFamily="34" charset="0"/>
                  </a:rPr>
                  <a:t>impact</a:t>
                </a:r>
                <a:r>
                  <a:rPr lang="fr-FR" sz="2400" dirty="0">
                    <a:latin typeface="Calibri" panose="020F0502020204030204" pitchFamily="34" charset="0"/>
                    <a:cs typeface="Calibri" panose="020F0502020204030204" pitchFamily="34" charset="0"/>
                  </a:rPr>
                  <a:t> of an </a:t>
                </a:r>
                <a:r>
                  <a:rPr lang="fr-FR" sz="2400" dirty="0" err="1">
                    <a:latin typeface="Calibri" panose="020F0502020204030204" pitchFamily="34" charset="0"/>
                    <a:cs typeface="Calibri" panose="020F0502020204030204" pitchFamily="34" charset="0"/>
                  </a:rPr>
                  <a:t>increased</a:t>
                </a:r>
                <a:r>
                  <a:rPr lang="fr-FR" sz="2400" dirty="0">
                    <a:latin typeface="Calibri" panose="020F0502020204030204" pitchFamily="34" charset="0"/>
                    <a:cs typeface="Calibri" panose="020F0502020204030204" pitchFamily="34" charset="0"/>
                  </a:rPr>
                  <a:t> </a:t>
                </a:r>
                <a:r>
                  <a:rPr lang="fr-FR" sz="2400" b="1" dirty="0">
                    <a:latin typeface="Calibri" panose="020F0502020204030204" pitchFamily="34" charset="0"/>
                    <a:cs typeface="Calibri" panose="020F0502020204030204" pitchFamily="34" charset="0"/>
                  </a:rPr>
                  <a:t>L*</a:t>
                </a:r>
                <a:r>
                  <a:rPr lang="fr-FR" sz="2400" dirty="0">
                    <a:latin typeface="Calibri" panose="020F0502020204030204" pitchFamily="34" charset="0"/>
                    <a:cs typeface="Calibri" panose="020F0502020204030204" pitchFamily="34" charset="0"/>
                  </a:rPr>
                  <a:t> on </a:t>
                </a:r>
                <a:r>
                  <a:rPr lang="fr-FR" sz="2400" dirty="0" err="1">
                    <a:latin typeface="Calibri" panose="020F0502020204030204" pitchFamily="34" charset="0"/>
                    <a:cs typeface="Calibri" panose="020F0502020204030204" pitchFamily="34" charset="0"/>
                  </a:rPr>
                  <a:t>optics</a:t>
                </a:r>
                <a:r>
                  <a:rPr lang="fr-FR" sz="2400" dirty="0">
                    <a:latin typeface="Calibri" panose="020F0502020204030204" pitchFamily="34" charset="0"/>
                    <a:cs typeface="Calibri" panose="020F0502020204030204" pitchFamily="34" charset="0"/>
                  </a:rPr>
                  <a:t> and </a:t>
                </a:r>
                <a:r>
                  <a:rPr lang="fr-FR" sz="2400" b="1" dirty="0" err="1">
                    <a:latin typeface="Calibri" panose="020F0502020204030204" pitchFamily="34" charset="0"/>
                    <a:cs typeface="Calibri" panose="020F0502020204030204" pitchFamily="34" charset="0"/>
                  </a:rPr>
                  <a:t>collider</a:t>
                </a:r>
                <a:r>
                  <a:rPr lang="fr-FR" sz="2400" b="1" dirty="0">
                    <a:latin typeface="Calibri" panose="020F0502020204030204" pitchFamily="34" charset="0"/>
                    <a:cs typeface="Calibri" panose="020F0502020204030204" pitchFamily="34" charset="0"/>
                  </a:rPr>
                  <a:t> performance</a:t>
                </a:r>
              </a:p>
            </p:txBody>
          </p:sp>
        </p:grpSp>
        <p:sp>
          <p:nvSpPr>
            <p:cNvPr id="17" name="Ellipse 16">
              <a:extLst>
                <a:ext uri="{FF2B5EF4-FFF2-40B4-BE49-F238E27FC236}">
                  <a16:creationId xmlns:a16="http://schemas.microsoft.com/office/drawing/2014/main" id="{AFDE2300-05CB-91B8-2F0F-BCA1174A8FD7}"/>
                </a:ext>
              </a:extLst>
            </p:cNvPr>
            <p:cNvSpPr/>
            <p:nvPr/>
          </p:nvSpPr>
          <p:spPr>
            <a:xfrm>
              <a:off x="12435026" y="1239698"/>
              <a:ext cx="410817" cy="410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p>
          </p:txBody>
        </p:sp>
      </p:grpSp>
      <p:sp>
        <p:nvSpPr>
          <p:cNvPr id="25" name="Rectangle : coins arrondis 24">
            <a:extLst>
              <a:ext uri="{FF2B5EF4-FFF2-40B4-BE49-F238E27FC236}">
                <a16:creationId xmlns:a16="http://schemas.microsoft.com/office/drawing/2014/main" id="{00D1F862-91F3-66FB-BBFA-D2EA8E05F45E}"/>
              </a:ext>
            </a:extLst>
          </p:cNvPr>
          <p:cNvSpPr/>
          <p:nvPr/>
        </p:nvSpPr>
        <p:spPr>
          <a:xfrm>
            <a:off x="838200" y="6109349"/>
            <a:ext cx="10999574" cy="625084"/>
          </a:xfrm>
          <a:prstGeom prst="roundRect">
            <a:avLst>
              <a:gd name="adj" fmla="val 50000"/>
            </a:avLst>
          </a:prstGeom>
          <a:solidFill>
            <a:srgbClr val="0070C0">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400" dirty="0" err="1">
                <a:solidFill>
                  <a:schemeClr val="tx1"/>
                </a:solidFill>
                <a:latin typeface="Calibri" panose="020F0502020204030204" pitchFamily="34" charset="0"/>
                <a:cs typeface="Calibri" panose="020F0502020204030204" pitchFamily="34" charset="0"/>
              </a:rPr>
              <a:t>Sensitivity</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analysis</a:t>
            </a:r>
            <a:r>
              <a:rPr lang="fr-FR" sz="2400" dirty="0">
                <a:solidFill>
                  <a:schemeClr val="tx1"/>
                </a:solidFill>
                <a:latin typeface="Calibri" panose="020F0502020204030204" pitchFamily="34" charset="0"/>
                <a:cs typeface="Calibri" panose="020F0502020204030204" pitchFamily="34" charset="0"/>
              </a:rPr>
              <a:t> of the 3 </a:t>
            </a:r>
            <a:r>
              <a:rPr lang="fr-FR" sz="2400" dirty="0" err="1">
                <a:solidFill>
                  <a:schemeClr val="tx1"/>
                </a:solidFill>
                <a:latin typeface="Calibri" panose="020F0502020204030204" pitchFamily="34" charset="0"/>
                <a:cs typeface="Calibri" panose="020F0502020204030204" pitchFamily="34" charset="0"/>
              </a:rPr>
              <a:t>parameters</a:t>
            </a:r>
            <a:r>
              <a:rPr lang="fr-FR" sz="2400" dirty="0">
                <a:solidFill>
                  <a:schemeClr val="tx1"/>
                </a:solidFill>
                <a:latin typeface="Calibri" panose="020F0502020204030204" pitchFamily="34" charset="0"/>
                <a:cs typeface="Calibri" panose="020F0502020204030204" pitchFamily="34" charset="0"/>
              </a:rPr>
              <a:t> to </a:t>
            </a:r>
            <a:r>
              <a:rPr lang="fr-FR" sz="2400" dirty="0" err="1">
                <a:solidFill>
                  <a:schemeClr val="tx1"/>
                </a:solidFill>
                <a:latin typeface="Calibri" panose="020F0502020204030204" pitchFamily="34" charset="0"/>
                <a:cs typeface="Calibri" panose="020F0502020204030204" pitchFamily="34" charset="0"/>
              </a:rPr>
              <a:t>assess</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their</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individual</a:t>
            </a:r>
            <a:r>
              <a:rPr lang="fr-FR" sz="2400" dirty="0">
                <a:solidFill>
                  <a:schemeClr val="tx1"/>
                </a:solidFill>
                <a:latin typeface="Calibri" panose="020F0502020204030204" pitchFamily="34" charset="0"/>
                <a:cs typeface="Calibri" panose="020F0502020204030204" pitchFamily="34" charset="0"/>
              </a:rPr>
              <a:t> impact</a:t>
            </a:r>
          </a:p>
        </p:txBody>
      </p:sp>
    </p:spTree>
    <p:extLst>
      <p:ext uri="{BB962C8B-B14F-4D97-AF65-F5344CB8AC3E}">
        <p14:creationId xmlns:p14="http://schemas.microsoft.com/office/powerpoint/2010/main" val="263421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631850-85F0-7F17-CB96-EB650606FE5D}"/>
              </a:ext>
            </a:extLst>
          </p:cNvPr>
          <p:cNvSpPr>
            <a:spLocks noGrp="1"/>
          </p:cNvSpPr>
          <p:nvPr>
            <p:ph type="title"/>
          </p:nvPr>
        </p:nvSpPr>
        <p:spPr/>
        <p:txBody>
          <a:bodyPr/>
          <a:lstStyle/>
          <a:p>
            <a:r>
              <a:rPr lang="fr-FR" dirty="0"/>
              <a:t>IR design – </a:t>
            </a:r>
            <a:r>
              <a:rPr lang="fr-FR" dirty="0" err="1"/>
              <a:t>collider</a:t>
            </a:r>
            <a:r>
              <a:rPr lang="fr-FR" dirty="0"/>
              <a:t> performance</a:t>
            </a:r>
          </a:p>
        </p:txBody>
      </p:sp>
      <p:sp>
        <p:nvSpPr>
          <p:cNvPr id="3" name="Espace réservé du contenu 2">
            <a:extLst>
              <a:ext uri="{FF2B5EF4-FFF2-40B4-BE49-F238E27FC236}">
                <a16:creationId xmlns:a16="http://schemas.microsoft.com/office/drawing/2014/main" id="{FE6F71BE-877A-FCE4-1F52-FE6718545FA2}"/>
              </a:ext>
            </a:extLst>
          </p:cNvPr>
          <p:cNvSpPr>
            <a:spLocks noGrp="1"/>
          </p:cNvSpPr>
          <p:nvPr>
            <p:ph idx="1"/>
          </p:nvPr>
        </p:nvSpPr>
        <p:spPr>
          <a:xfrm>
            <a:off x="-434570" y="2249813"/>
            <a:ext cx="5239042" cy="959711"/>
          </a:xfrm>
        </p:spPr>
        <p:txBody>
          <a:bodyPr>
            <a:normAutofit/>
          </a:bodyPr>
          <a:lstStyle/>
          <a:p>
            <a:pPr marL="0" indent="0" algn="ctr">
              <a:buNone/>
            </a:pPr>
            <a:r>
              <a:rPr lang="fr-FR" sz="2400" b="1" u="sng" dirty="0"/>
              <a:t>Baseline </a:t>
            </a:r>
            <a:r>
              <a:rPr lang="fr-FR" sz="2400" b="1" u="sng" dirty="0" err="1"/>
              <a:t>lattice</a:t>
            </a:r>
            <a:r>
              <a:rPr lang="fr-FR" sz="2400" b="1" u="sng" dirty="0"/>
              <a:t>:</a:t>
            </a:r>
          </a:p>
          <a:p>
            <a:pPr algn="ctr"/>
            <a:endParaRPr lang="fr-FR" u="sng" dirty="0"/>
          </a:p>
          <a:p>
            <a:pPr marL="0" indent="0" algn="ctr">
              <a:buNone/>
            </a:pPr>
            <a:endParaRPr lang="fr-FR" b="1" dirty="0"/>
          </a:p>
        </p:txBody>
      </p:sp>
      <p:sp>
        <p:nvSpPr>
          <p:cNvPr id="4" name="Espace réservé du numéro de diapositive 3">
            <a:extLst>
              <a:ext uri="{FF2B5EF4-FFF2-40B4-BE49-F238E27FC236}">
                <a16:creationId xmlns:a16="http://schemas.microsoft.com/office/drawing/2014/main" id="{295DCC31-CCFC-6FF8-2AC8-4DCC05511F3D}"/>
              </a:ext>
            </a:extLst>
          </p:cNvPr>
          <p:cNvSpPr>
            <a:spLocks noGrp="1"/>
          </p:cNvSpPr>
          <p:nvPr>
            <p:ph type="sldNum" sz="quarter" idx="12"/>
          </p:nvPr>
        </p:nvSpPr>
        <p:spPr/>
        <p:txBody>
          <a:bodyPr/>
          <a:lstStyle/>
          <a:p>
            <a:fld id="{358D3E7E-B15D-C148-B743-D19E87EE3050}" type="slidenum">
              <a:rPr lang="fr-FR" smtClean="0"/>
              <a:t>4</a:t>
            </a:fld>
            <a:endParaRPr lang="fr-FR"/>
          </a:p>
        </p:txBody>
      </p:sp>
      <p:sp>
        <p:nvSpPr>
          <p:cNvPr id="5" name="Rectangle : coins arrondis 4">
            <a:extLst>
              <a:ext uri="{FF2B5EF4-FFF2-40B4-BE49-F238E27FC236}">
                <a16:creationId xmlns:a16="http://schemas.microsoft.com/office/drawing/2014/main" id="{EC0A54FA-9202-583D-ACB7-A1CF6985BC0B}"/>
              </a:ext>
            </a:extLst>
          </p:cNvPr>
          <p:cNvSpPr/>
          <p:nvPr/>
        </p:nvSpPr>
        <p:spPr>
          <a:xfrm>
            <a:off x="1576415" y="1109038"/>
            <a:ext cx="8827974" cy="965848"/>
          </a:xfrm>
          <a:prstGeom prst="roundRect">
            <a:avLst>
              <a:gd name="adj" fmla="val 37206"/>
            </a:avLst>
          </a:prstGeom>
          <a:solidFill>
            <a:srgbClr val="0070C0">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400" dirty="0" err="1">
                <a:solidFill>
                  <a:schemeClr val="tx1"/>
                </a:solidFill>
                <a:latin typeface="Calibri" panose="020F0502020204030204" pitchFamily="34" charset="0"/>
                <a:cs typeface="Calibri" panose="020F0502020204030204" pitchFamily="34" charset="0"/>
              </a:rPr>
              <a:t>Sensitivity</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studies</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carried</a:t>
            </a:r>
            <a:r>
              <a:rPr lang="fr-FR" sz="2400" dirty="0">
                <a:solidFill>
                  <a:schemeClr val="tx1"/>
                </a:solidFill>
                <a:latin typeface="Calibri" panose="020F0502020204030204" pitchFamily="34" charset="0"/>
                <a:cs typeface="Calibri" panose="020F0502020204030204" pitchFamily="34" charset="0"/>
              </a:rPr>
              <a:t> out </a:t>
            </a:r>
            <a:r>
              <a:rPr lang="fr-FR" sz="2400" dirty="0" err="1">
                <a:solidFill>
                  <a:schemeClr val="tx1"/>
                </a:solidFill>
                <a:latin typeface="Calibri" panose="020F0502020204030204" pitchFamily="34" charset="0"/>
                <a:cs typeface="Calibri" panose="020F0502020204030204" pitchFamily="34" charset="0"/>
              </a:rPr>
              <a:t>independently</a:t>
            </a:r>
            <a:r>
              <a:rPr lang="fr-FR" sz="2400" dirty="0">
                <a:solidFill>
                  <a:schemeClr val="tx1"/>
                </a:solidFill>
                <a:latin typeface="Calibri" panose="020F0502020204030204" pitchFamily="34" charset="0"/>
                <a:cs typeface="Calibri" panose="020F0502020204030204" pitchFamily="34" charset="0"/>
              </a:rPr>
              <a:t> for the 3 </a:t>
            </a:r>
            <a:r>
              <a:rPr lang="fr-FR" sz="2400" dirty="0" err="1">
                <a:solidFill>
                  <a:schemeClr val="tx1"/>
                </a:solidFill>
                <a:latin typeface="Calibri" panose="020F0502020204030204" pitchFamily="34" charset="0"/>
                <a:cs typeface="Calibri" panose="020F0502020204030204" pitchFamily="34" charset="0"/>
              </a:rPr>
              <a:t>parameters</a:t>
            </a:r>
            <a:r>
              <a:rPr lang="fr-FR" sz="2400" dirty="0">
                <a:solidFill>
                  <a:schemeClr val="tx1"/>
                </a:solidFill>
                <a:latin typeface="Calibri" panose="020F0502020204030204" pitchFamily="34" charset="0"/>
                <a:cs typeface="Calibri" panose="020F0502020204030204" pitchFamily="34" charset="0"/>
              </a:rPr>
              <a:t> to </a:t>
            </a:r>
            <a:r>
              <a:rPr lang="fr-FR" sz="2400" dirty="0" err="1">
                <a:solidFill>
                  <a:schemeClr val="tx1"/>
                </a:solidFill>
                <a:latin typeface="Calibri" panose="020F0502020204030204" pitchFamily="34" charset="0"/>
                <a:cs typeface="Calibri" panose="020F0502020204030204" pitchFamily="34" charset="0"/>
              </a:rPr>
              <a:t>assess</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their</a:t>
            </a:r>
            <a:r>
              <a:rPr lang="fr-FR" sz="2400" dirty="0">
                <a:solidFill>
                  <a:schemeClr val="tx1"/>
                </a:solidFill>
                <a:latin typeface="Calibri" panose="020F0502020204030204" pitchFamily="34" charset="0"/>
                <a:cs typeface="Calibri" panose="020F0502020204030204" pitchFamily="34" charset="0"/>
              </a:rPr>
              <a:t> </a:t>
            </a:r>
            <a:r>
              <a:rPr lang="fr-FR" sz="2400" dirty="0" err="1">
                <a:solidFill>
                  <a:schemeClr val="tx1"/>
                </a:solidFill>
                <a:latin typeface="Calibri" panose="020F0502020204030204" pitchFamily="34" charset="0"/>
                <a:cs typeface="Calibri" panose="020F0502020204030204" pitchFamily="34" charset="0"/>
              </a:rPr>
              <a:t>individual</a:t>
            </a:r>
            <a:r>
              <a:rPr lang="fr-FR" sz="2400" dirty="0">
                <a:solidFill>
                  <a:schemeClr val="tx1"/>
                </a:solidFill>
                <a:latin typeface="Calibri" panose="020F0502020204030204" pitchFamily="34" charset="0"/>
                <a:cs typeface="Calibri" panose="020F0502020204030204" pitchFamily="34" charset="0"/>
              </a:rPr>
              <a:t> impact on </a:t>
            </a:r>
            <a:r>
              <a:rPr lang="fr-FR" sz="2400" dirty="0" err="1">
                <a:solidFill>
                  <a:schemeClr val="tx1"/>
                </a:solidFill>
                <a:latin typeface="Calibri" panose="020F0502020204030204" pitchFamily="34" charset="0"/>
                <a:cs typeface="Calibri" panose="020F0502020204030204" pitchFamily="34" charset="0"/>
              </a:rPr>
              <a:t>collider</a:t>
            </a:r>
            <a:r>
              <a:rPr lang="fr-FR" sz="2400" dirty="0">
                <a:solidFill>
                  <a:schemeClr val="tx1"/>
                </a:solidFill>
                <a:latin typeface="Calibri" panose="020F0502020204030204" pitchFamily="34" charset="0"/>
                <a:cs typeface="Calibri" panose="020F0502020204030204" pitchFamily="34" charset="0"/>
              </a:rPr>
              <a:t> performance</a:t>
            </a:r>
          </a:p>
        </p:txBody>
      </p:sp>
      <p:sp>
        <p:nvSpPr>
          <p:cNvPr id="38" name="Espace réservé du contenu 2">
            <a:extLst>
              <a:ext uri="{FF2B5EF4-FFF2-40B4-BE49-F238E27FC236}">
                <a16:creationId xmlns:a16="http://schemas.microsoft.com/office/drawing/2014/main" id="{E2FD13A1-526D-C669-5221-DBCD6D95FBD5}"/>
              </a:ext>
            </a:extLst>
          </p:cNvPr>
          <p:cNvSpPr txBox="1">
            <a:spLocks/>
          </p:cNvSpPr>
          <p:nvPr/>
        </p:nvSpPr>
        <p:spPr>
          <a:xfrm>
            <a:off x="2845709" y="3185771"/>
            <a:ext cx="5587314" cy="9597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fr-FR" b="1" dirty="0"/>
          </a:p>
        </p:txBody>
      </p:sp>
      <p:grpSp>
        <p:nvGrpSpPr>
          <p:cNvPr id="53" name="Groupe 52">
            <a:extLst>
              <a:ext uri="{FF2B5EF4-FFF2-40B4-BE49-F238E27FC236}">
                <a16:creationId xmlns:a16="http://schemas.microsoft.com/office/drawing/2014/main" id="{8F46B3E2-485F-4DB4-231C-7A6EDD84D0AA}"/>
              </a:ext>
            </a:extLst>
          </p:cNvPr>
          <p:cNvGrpSpPr/>
          <p:nvPr/>
        </p:nvGrpSpPr>
        <p:grpSpPr>
          <a:xfrm>
            <a:off x="461050" y="2770094"/>
            <a:ext cx="3597170" cy="4087906"/>
            <a:chOff x="420328" y="2549363"/>
            <a:chExt cx="3791403" cy="4308637"/>
          </a:xfrm>
        </p:grpSpPr>
        <p:grpSp>
          <p:nvGrpSpPr>
            <p:cNvPr id="47" name="Groupe 46">
              <a:extLst>
                <a:ext uri="{FF2B5EF4-FFF2-40B4-BE49-F238E27FC236}">
                  <a16:creationId xmlns:a16="http://schemas.microsoft.com/office/drawing/2014/main" id="{19599160-90E5-B27F-C6C7-2091D4955908}"/>
                </a:ext>
              </a:extLst>
            </p:cNvPr>
            <p:cNvGrpSpPr/>
            <p:nvPr/>
          </p:nvGrpSpPr>
          <p:grpSpPr>
            <a:xfrm>
              <a:off x="420328" y="2549363"/>
              <a:ext cx="3791403" cy="4308637"/>
              <a:chOff x="-22592" y="3313953"/>
              <a:chExt cx="3081268" cy="3501623"/>
            </a:xfrm>
          </p:grpSpPr>
          <p:grpSp>
            <p:nvGrpSpPr>
              <p:cNvPr id="45" name="Groupe 44">
                <a:extLst>
                  <a:ext uri="{FF2B5EF4-FFF2-40B4-BE49-F238E27FC236}">
                    <a16:creationId xmlns:a16="http://schemas.microsoft.com/office/drawing/2014/main" id="{4AF334AF-53D7-AD06-EEB0-D93A6EC8B428}"/>
                  </a:ext>
                </a:extLst>
              </p:cNvPr>
              <p:cNvGrpSpPr/>
              <p:nvPr/>
            </p:nvGrpSpPr>
            <p:grpSpPr>
              <a:xfrm>
                <a:off x="-22592" y="3313953"/>
                <a:ext cx="3081268" cy="3501623"/>
                <a:chOff x="-22592" y="3313953"/>
                <a:chExt cx="3081268" cy="3501623"/>
              </a:xfrm>
            </p:grpSpPr>
            <p:grpSp>
              <p:nvGrpSpPr>
                <p:cNvPr id="24" name="Groupe 23">
                  <a:extLst>
                    <a:ext uri="{FF2B5EF4-FFF2-40B4-BE49-F238E27FC236}">
                      <a16:creationId xmlns:a16="http://schemas.microsoft.com/office/drawing/2014/main" id="{37045659-C206-73CA-D26A-C52B205871EF}"/>
                    </a:ext>
                  </a:extLst>
                </p:cNvPr>
                <p:cNvGrpSpPr/>
                <p:nvPr/>
              </p:nvGrpSpPr>
              <p:grpSpPr>
                <a:xfrm>
                  <a:off x="76579" y="3313953"/>
                  <a:ext cx="2982097" cy="3501623"/>
                  <a:chOff x="811942" y="3338122"/>
                  <a:chExt cx="2982097" cy="3501623"/>
                </a:xfrm>
              </p:grpSpPr>
              <p:pic>
                <p:nvPicPr>
                  <p:cNvPr id="8" name="Image 7" descr="Une image contenant texte, ligne, Tracé, diagramme&#10;&#10;Le contenu généré par l’IA peut être incorrect.">
                    <a:extLst>
                      <a:ext uri="{FF2B5EF4-FFF2-40B4-BE49-F238E27FC236}">
                        <a16:creationId xmlns:a16="http://schemas.microsoft.com/office/drawing/2014/main" id="{F08D0F3E-1A8B-2463-0C66-70FC217245C3}"/>
                      </a:ext>
                    </a:extLst>
                  </p:cNvPr>
                  <p:cNvPicPr>
                    <a:picLocks noChangeAspect="1"/>
                  </p:cNvPicPr>
                  <p:nvPr/>
                </p:nvPicPr>
                <p:blipFill>
                  <a:blip r:embed="rId3"/>
                  <a:stretch>
                    <a:fillRect/>
                  </a:stretch>
                </p:blipFill>
                <p:spPr>
                  <a:xfrm>
                    <a:off x="811942" y="3977131"/>
                    <a:ext cx="2982097" cy="2862614"/>
                  </a:xfrm>
                  <a:prstGeom prst="rect">
                    <a:avLst/>
                  </a:prstGeom>
                </p:spPr>
              </p:pic>
              <p:sp>
                <p:nvSpPr>
                  <p:cNvPr id="9" name="ZoneTexte 8">
                    <a:extLst>
                      <a:ext uri="{FF2B5EF4-FFF2-40B4-BE49-F238E27FC236}">
                        <a16:creationId xmlns:a16="http://schemas.microsoft.com/office/drawing/2014/main" id="{7FFC3838-DC82-7D29-F185-ACCB6C384CDF}"/>
                      </a:ext>
                    </a:extLst>
                  </p:cNvPr>
                  <p:cNvSpPr txBox="1"/>
                  <p:nvPr/>
                </p:nvSpPr>
                <p:spPr>
                  <a:xfrm>
                    <a:off x="1952260" y="3836578"/>
                    <a:ext cx="1272853" cy="448180"/>
                  </a:xfrm>
                  <a:prstGeom prst="rect">
                    <a:avLst/>
                  </a:prstGeom>
                  <a:noFill/>
                </p:spPr>
                <p:txBody>
                  <a:bodyPr wrap="square" rtlCol="0">
                    <a:spAutoFit/>
                  </a:bodyPr>
                  <a:lstStyle/>
                  <a:p>
                    <a:pPr algn="ctr"/>
                    <a:r>
                      <a:rPr lang="fr-FR" sz="1400" b="1" dirty="0">
                        <a:solidFill>
                          <a:schemeClr val="tx1">
                            <a:lumMod val="65000"/>
                            <a:lumOff val="35000"/>
                          </a:schemeClr>
                        </a:solidFill>
                        <a:latin typeface="Calibri" panose="020F0502020204030204" pitchFamily="34" charset="0"/>
                        <a:cs typeface="Calibri" panose="020F0502020204030204" pitchFamily="34" charset="0"/>
                      </a:rPr>
                      <a:t>Long Straight       110m</a:t>
                    </a:r>
                  </a:p>
                </p:txBody>
              </p:sp>
              <p:sp>
                <p:nvSpPr>
                  <p:cNvPr id="10" name="ZoneTexte 9">
                    <a:extLst>
                      <a:ext uri="{FF2B5EF4-FFF2-40B4-BE49-F238E27FC236}">
                        <a16:creationId xmlns:a16="http://schemas.microsoft.com/office/drawing/2014/main" id="{BD26A739-C6CB-4A64-3A76-6C24FA60AFDB}"/>
                      </a:ext>
                    </a:extLst>
                  </p:cNvPr>
                  <p:cNvSpPr txBox="1"/>
                  <p:nvPr/>
                </p:nvSpPr>
                <p:spPr>
                  <a:xfrm>
                    <a:off x="2216155" y="3589035"/>
                    <a:ext cx="786538" cy="307777"/>
                  </a:xfrm>
                  <a:prstGeom prst="rect">
                    <a:avLst/>
                  </a:prstGeom>
                  <a:noFill/>
                </p:spPr>
                <p:txBody>
                  <a:bodyPr wrap="square" rtlCol="0">
                    <a:spAutoFit/>
                  </a:bodyPr>
                  <a:lstStyle/>
                  <a:p>
                    <a:r>
                      <a:rPr lang="fr-FR" sz="1400" dirty="0">
                        <a:solidFill>
                          <a:schemeClr val="tx1">
                            <a:lumMod val="65000"/>
                            <a:lumOff val="35000"/>
                          </a:schemeClr>
                        </a:solidFill>
                        <a:latin typeface="Calibri" panose="020F0502020204030204" pitchFamily="34" charset="0"/>
                        <a:cs typeface="Calibri" panose="020F0502020204030204" pitchFamily="34" charset="0"/>
                      </a:rPr>
                      <a:t>Chicane</a:t>
                    </a:r>
                  </a:p>
                </p:txBody>
              </p:sp>
              <p:cxnSp>
                <p:nvCxnSpPr>
                  <p:cNvPr id="11" name="Connecteur en angle 10">
                    <a:extLst>
                      <a:ext uri="{FF2B5EF4-FFF2-40B4-BE49-F238E27FC236}">
                        <a16:creationId xmlns:a16="http://schemas.microsoft.com/office/drawing/2014/main" id="{8EA78D7D-7D8B-B2E1-8934-3F7E5C8E8999}"/>
                      </a:ext>
                    </a:extLst>
                  </p:cNvPr>
                  <p:cNvCxnSpPr>
                    <a:cxnSpLocks/>
                    <a:stCxn id="10" idx="1"/>
                  </p:cNvCxnSpPr>
                  <p:nvPr/>
                </p:nvCxnSpPr>
                <p:spPr>
                  <a:xfrm rot="10800000" flipV="1">
                    <a:off x="1952261" y="3702764"/>
                    <a:ext cx="263894" cy="191791"/>
                  </a:xfrm>
                  <a:prstGeom prst="bentConnector3">
                    <a:avLst>
                      <a:gd name="adj1" fmla="val 101508"/>
                    </a:avLst>
                  </a:prstGeom>
                  <a:ln>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7" name="ZoneTexte 16">
                    <a:extLst>
                      <a:ext uri="{FF2B5EF4-FFF2-40B4-BE49-F238E27FC236}">
                        <a16:creationId xmlns:a16="http://schemas.microsoft.com/office/drawing/2014/main" id="{15B32659-0309-2C55-4A08-1A40FF31C4E3}"/>
                      </a:ext>
                    </a:extLst>
                  </p:cNvPr>
                  <p:cNvSpPr txBox="1"/>
                  <p:nvPr/>
                </p:nvSpPr>
                <p:spPr>
                  <a:xfrm>
                    <a:off x="1596299" y="3338122"/>
                    <a:ext cx="1984773" cy="307777"/>
                  </a:xfrm>
                  <a:prstGeom prst="rect">
                    <a:avLst/>
                  </a:prstGeom>
                  <a:noFill/>
                </p:spPr>
                <p:txBody>
                  <a:bodyPr wrap="square" rtlCol="0">
                    <a:spAutoFit/>
                  </a:bodyPr>
                  <a:lstStyle/>
                  <a:p>
                    <a:r>
                      <a:rPr lang="fr-FR" sz="1400" dirty="0">
                        <a:solidFill>
                          <a:schemeClr val="tx1">
                            <a:lumMod val="65000"/>
                            <a:lumOff val="35000"/>
                          </a:schemeClr>
                        </a:solidFill>
                        <a:latin typeface="Calibri" panose="020F0502020204030204" pitchFamily="34" charset="0"/>
                        <a:cs typeface="Calibri" panose="020F0502020204030204" pitchFamily="34" charset="0"/>
                      </a:rPr>
                      <a:t>No </a:t>
                    </a:r>
                    <a:r>
                      <a:rPr lang="fr-FR" sz="1400" dirty="0" err="1">
                        <a:solidFill>
                          <a:schemeClr val="tx1">
                            <a:lumMod val="65000"/>
                            <a:lumOff val="35000"/>
                          </a:schemeClr>
                        </a:solidFill>
                        <a:latin typeface="Calibri" panose="020F0502020204030204" pitchFamily="34" charset="0"/>
                        <a:cs typeface="Calibri" panose="020F0502020204030204" pitchFamily="34" charset="0"/>
                      </a:rPr>
                      <a:t>combined-function</a:t>
                    </a:r>
                    <a:endParaRPr lang="fr-FR" sz="1400" dirty="0">
                      <a:solidFill>
                        <a:schemeClr val="tx1">
                          <a:lumMod val="65000"/>
                          <a:lumOff val="35000"/>
                        </a:schemeClr>
                      </a:solidFill>
                      <a:latin typeface="Calibri" panose="020F0502020204030204" pitchFamily="34" charset="0"/>
                      <a:cs typeface="Calibri" panose="020F0502020204030204" pitchFamily="34" charset="0"/>
                    </a:endParaRPr>
                  </a:p>
                </p:txBody>
              </p:sp>
              <p:cxnSp>
                <p:nvCxnSpPr>
                  <p:cNvPr id="18" name="Connecteur en angle 17">
                    <a:extLst>
                      <a:ext uri="{FF2B5EF4-FFF2-40B4-BE49-F238E27FC236}">
                        <a16:creationId xmlns:a16="http://schemas.microsoft.com/office/drawing/2014/main" id="{E2DE0CC3-399D-40E8-C50A-2688F8D241D4}"/>
                      </a:ext>
                    </a:extLst>
                  </p:cNvPr>
                  <p:cNvCxnSpPr>
                    <a:cxnSpLocks/>
                  </p:cNvCxnSpPr>
                  <p:nvPr/>
                </p:nvCxnSpPr>
                <p:spPr>
                  <a:xfrm rot="5400000">
                    <a:off x="1548942" y="3745254"/>
                    <a:ext cx="312436" cy="3"/>
                  </a:xfrm>
                  <a:prstGeom prst="bentConnector3">
                    <a:avLst>
                      <a:gd name="adj1" fmla="val 50000"/>
                    </a:avLst>
                  </a:prstGeom>
                  <a:ln>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grpSp>
            <p:sp>
              <p:nvSpPr>
                <p:cNvPr id="28" name="ZoneTexte 27">
                  <a:extLst>
                    <a:ext uri="{FF2B5EF4-FFF2-40B4-BE49-F238E27FC236}">
                      <a16:creationId xmlns:a16="http://schemas.microsoft.com/office/drawing/2014/main" id="{FF298A22-48D1-DCCB-8D84-E8C7D907288B}"/>
                    </a:ext>
                  </a:extLst>
                </p:cNvPr>
                <p:cNvSpPr txBox="1"/>
                <p:nvPr/>
              </p:nvSpPr>
              <p:spPr>
                <a:xfrm>
                  <a:off x="-22592" y="3479568"/>
                  <a:ext cx="769967" cy="307777"/>
                </a:xfrm>
                <a:prstGeom prst="rect">
                  <a:avLst/>
                </a:prstGeom>
                <a:noFill/>
              </p:spPr>
              <p:txBody>
                <a:bodyPr wrap="square" rtlCol="0">
                  <a:spAutoFit/>
                </a:bodyPr>
                <a:lstStyle/>
                <a:p>
                  <a:r>
                    <a:rPr lang="fr-FR" sz="1400" b="1" dirty="0">
                      <a:solidFill>
                        <a:srgbClr val="00B0F0"/>
                      </a:solidFill>
                      <a:latin typeface="Calibri" panose="020F0502020204030204" pitchFamily="34" charset="0"/>
                      <a:cs typeface="Calibri" panose="020F0502020204030204" pitchFamily="34" charset="0"/>
                    </a:rPr>
                    <a:t>L* </a:t>
                  </a:r>
                  <a:r>
                    <a:rPr lang="fr-FR" sz="1400" dirty="0">
                      <a:solidFill>
                        <a:schemeClr val="tx1">
                          <a:lumMod val="65000"/>
                          <a:lumOff val="35000"/>
                        </a:schemeClr>
                      </a:solidFill>
                      <a:latin typeface="Calibri" panose="020F0502020204030204" pitchFamily="34" charset="0"/>
                      <a:cs typeface="Calibri" panose="020F0502020204030204" pitchFamily="34" charset="0"/>
                    </a:rPr>
                    <a:t>= 6m</a:t>
                  </a:r>
                </a:p>
              </p:txBody>
            </p:sp>
            <p:cxnSp>
              <p:nvCxnSpPr>
                <p:cNvPr id="29" name="Connecteur en angle 28">
                  <a:extLst>
                    <a:ext uri="{FF2B5EF4-FFF2-40B4-BE49-F238E27FC236}">
                      <a16:creationId xmlns:a16="http://schemas.microsoft.com/office/drawing/2014/main" id="{E33774E7-DF0F-6513-80F7-4CE1E30F3E2F}"/>
                    </a:ext>
                  </a:extLst>
                </p:cNvPr>
                <p:cNvCxnSpPr>
                  <a:cxnSpLocks/>
                </p:cNvCxnSpPr>
                <p:nvPr/>
              </p:nvCxnSpPr>
              <p:spPr>
                <a:xfrm>
                  <a:off x="170903" y="3749777"/>
                  <a:ext cx="345010" cy="279445"/>
                </a:xfrm>
                <a:prstGeom prst="bentConnector3">
                  <a:avLst>
                    <a:gd name="adj1" fmla="val -142"/>
                  </a:avLst>
                </a:prstGeom>
                <a:ln>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3" name="ZoneTexte 32">
                  <a:extLst>
                    <a:ext uri="{FF2B5EF4-FFF2-40B4-BE49-F238E27FC236}">
                      <a16:creationId xmlns:a16="http://schemas.microsoft.com/office/drawing/2014/main" id="{FCF946F8-2221-695F-A864-AF2B19447455}"/>
                    </a:ext>
                  </a:extLst>
                </p:cNvPr>
                <p:cNvSpPr txBox="1"/>
                <p:nvPr/>
              </p:nvSpPr>
              <p:spPr>
                <a:xfrm>
                  <a:off x="35162" y="4199482"/>
                  <a:ext cx="1984773" cy="307777"/>
                </a:xfrm>
                <a:prstGeom prst="rect">
                  <a:avLst/>
                </a:prstGeom>
                <a:noFill/>
              </p:spPr>
              <p:txBody>
                <a:bodyPr wrap="square" rtlCol="0">
                  <a:spAutoFit/>
                </a:bodyPr>
                <a:lstStyle/>
                <a:p>
                  <a:r>
                    <a:rPr lang="fr-FR" sz="1400" b="1" dirty="0">
                      <a:solidFill>
                        <a:srgbClr val="00B050"/>
                      </a:solidFill>
                      <a:latin typeface="Calibri" panose="020F0502020204030204" pitchFamily="34" charset="0"/>
                      <a:cs typeface="Calibri" panose="020F0502020204030204" pitchFamily="34" charset="0"/>
                    </a:rPr>
                    <a:t>Short drift </a:t>
                  </a:r>
                  <a:r>
                    <a:rPr lang="fr-FR" sz="1400" dirty="0">
                      <a:solidFill>
                        <a:schemeClr val="tx1">
                          <a:lumMod val="65000"/>
                          <a:lumOff val="35000"/>
                        </a:schemeClr>
                      </a:solidFill>
                      <a:latin typeface="Calibri" panose="020F0502020204030204" pitchFamily="34" charset="0"/>
                      <a:cs typeface="Calibri" panose="020F0502020204030204" pitchFamily="34" charset="0"/>
                    </a:rPr>
                    <a:t>= 30cm</a:t>
                  </a:r>
                </a:p>
              </p:txBody>
            </p:sp>
          </p:grpSp>
          <mc:AlternateContent xmlns:mc="http://schemas.openxmlformats.org/markup-compatibility/2006" xmlns:a14="http://schemas.microsoft.com/office/drawing/2010/main">
            <mc:Choice Requires="a14">
              <p:sp>
                <p:nvSpPr>
                  <p:cNvPr id="25" name="ZoneTexte 24">
                    <a:extLst>
                      <a:ext uri="{FF2B5EF4-FFF2-40B4-BE49-F238E27FC236}">
                        <a16:creationId xmlns:a16="http://schemas.microsoft.com/office/drawing/2014/main" id="{AF79CD16-49C3-33C8-3239-E5A722450EE3}"/>
                      </a:ext>
                    </a:extLst>
                  </p:cNvPr>
                  <p:cNvSpPr txBox="1"/>
                  <p:nvPr/>
                </p:nvSpPr>
                <p:spPr>
                  <a:xfrm>
                    <a:off x="1373299" y="4700085"/>
                    <a:ext cx="1330010" cy="448180"/>
                  </a:xfrm>
                  <a:prstGeom prst="rect">
                    <a:avLst/>
                  </a:prstGeom>
                  <a:noFill/>
                </p:spPr>
                <p:txBody>
                  <a:bodyPr wrap="square" rtlCol="0">
                    <a:spAutoFit/>
                  </a:bodyPr>
                  <a:lstStyle/>
                  <a:p>
                    <a:r>
                      <a:rPr lang="fr-FR" sz="1400" dirty="0">
                        <a:solidFill>
                          <a:schemeClr val="tx1">
                            <a:lumMod val="50000"/>
                            <a:lumOff val="50000"/>
                          </a:schemeClr>
                        </a:solidFill>
                        <a:latin typeface="Calibri" panose="020F0502020204030204" pitchFamily="34" charset="0"/>
                        <a:cs typeface="Calibri" panose="020F0502020204030204" pitchFamily="34" charset="0"/>
                      </a:rPr>
                      <a:t>Aperture = Bore radius =</a:t>
                    </a:r>
                    <a:r>
                      <a:rPr lang="fr-FR" sz="1400" b="1" dirty="0">
                        <a:solidFill>
                          <a:schemeClr val="tx1">
                            <a:lumMod val="50000"/>
                            <a:lumOff val="50000"/>
                          </a:schemeClr>
                        </a:solidFill>
                        <a:latin typeface="Calibri" panose="020F0502020204030204" pitchFamily="34" charset="0"/>
                        <a:cs typeface="Calibri" panose="020F0502020204030204" pitchFamily="34" charset="0"/>
                      </a:rPr>
                      <a:t> </a:t>
                    </a:r>
                    <a14:m>
                      <m:oMath xmlns:m="http://schemas.openxmlformats.org/officeDocument/2006/math">
                        <m:r>
                          <a:rPr lang="nl-BE" sz="1400" b="0" i="1" smtClean="0">
                            <a:solidFill>
                              <a:schemeClr val="tx1">
                                <a:lumMod val="50000"/>
                                <a:lumOff val="50000"/>
                              </a:schemeClr>
                            </a:solidFill>
                            <a:latin typeface="Cambria Math" panose="02040503050406030204" pitchFamily="18" charset="0"/>
                            <a:cs typeface="Calibri" panose="020F0502020204030204" pitchFamily="34" charset="0"/>
                          </a:rPr>
                          <m:t>5</m:t>
                        </m:r>
                        <m:r>
                          <a:rPr lang="nl-BE" sz="1400" b="0" i="1" smtClean="0">
                            <a:solidFill>
                              <a:schemeClr val="tx1">
                                <a:lumMod val="50000"/>
                                <a:lumOff val="50000"/>
                              </a:schemeClr>
                            </a:solidFill>
                            <a:latin typeface="Cambria Math" panose="02040503050406030204" pitchFamily="18" charset="0"/>
                            <a:cs typeface="Calibri" panose="020F0502020204030204" pitchFamily="34" charset="0"/>
                          </a:rPr>
                          <m:t>𝜎</m:t>
                        </m:r>
                      </m:oMath>
                    </a14:m>
                    <a:r>
                      <a:rPr lang="fr-FR" sz="1400" dirty="0">
                        <a:solidFill>
                          <a:schemeClr val="tx1">
                            <a:lumMod val="50000"/>
                            <a:lumOff val="50000"/>
                          </a:schemeClr>
                        </a:solidFill>
                        <a:latin typeface="Calibri" panose="020F0502020204030204" pitchFamily="34" charset="0"/>
                        <a:cs typeface="Calibri" panose="020F0502020204030204" pitchFamily="34" charset="0"/>
                      </a:rPr>
                      <a:t> + </a:t>
                    </a:r>
                    <a:r>
                      <a:rPr lang="fr-FR" sz="1400" b="1" dirty="0">
                        <a:solidFill>
                          <a:srgbClr val="EF00F0"/>
                        </a:solidFill>
                        <a:latin typeface="Calibri" panose="020F0502020204030204" pitchFamily="34" charset="0"/>
                        <a:cs typeface="Calibri" panose="020F0502020204030204" pitchFamily="34" charset="0"/>
                      </a:rPr>
                      <a:t>4cm</a:t>
                    </a:r>
                  </a:p>
                </p:txBody>
              </p:sp>
            </mc:Choice>
            <mc:Fallback xmlns="">
              <p:sp>
                <p:nvSpPr>
                  <p:cNvPr id="25" name="ZoneTexte 24">
                    <a:extLst>
                      <a:ext uri="{FF2B5EF4-FFF2-40B4-BE49-F238E27FC236}">
                        <a16:creationId xmlns:a16="http://schemas.microsoft.com/office/drawing/2014/main" id="{AF79CD16-49C3-33C8-3239-E5A722450EE3}"/>
                      </a:ext>
                    </a:extLst>
                  </p:cNvPr>
                  <p:cNvSpPr txBox="1">
                    <a:spLocks noRot="1" noChangeAspect="1" noMove="1" noResize="1" noEditPoints="1" noAdjustHandles="1" noChangeArrowheads="1" noChangeShapeType="1" noTextEdit="1"/>
                  </p:cNvSpPr>
                  <p:nvPr/>
                </p:nvSpPr>
                <p:spPr>
                  <a:xfrm>
                    <a:off x="1373299" y="4700085"/>
                    <a:ext cx="1330010" cy="448180"/>
                  </a:xfrm>
                  <a:prstGeom prst="rect">
                    <a:avLst/>
                  </a:prstGeom>
                  <a:blipFill>
                    <a:blip r:embed="rId4"/>
                    <a:stretch>
                      <a:fillRect l="-806" t="-2381" b="-11905"/>
                    </a:stretch>
                  </a:blipFill>
                </p:spPr>
                <p:txBody>
                  <a:bodyPr/>
                  <a:lstStyle/>
                  <a:p>
                    <a:r>
                      <a:rPr lang="fr-FR">
                        <a:noFill/>
                      </a:rPr>
                      <a:t> </a:t>
                    </a:r>
                  </a:p>
                </p:txBody>
              </p:sp>
            </mc:Fallback>
          </mc:AlternateContent>
          <p:cxnSp>
            <p:nvCxnSpPr>
              <p:cNvPr id="35" name="Connecteur droit avec flèche 34">
                <a:extLst>
                  <a:ext uri="{FF2B5EF4-FFF2-40B4-BE49-F238E27FC236}">
                    <a16:creationId xmlns:a16="http://schemas.microsoft.com/office/drawing/2014/main" id="{88D07985-E79F-3081-EB2B-5B90F86B7270}"/>
                  </a:ext>
                </a:extLst>
              </p:cNvPr>
              <p:cNvCxnSpPr/>
              <p:nvPr/>
            </p:nvCxnSpPr>
            <p:spPr>
              <a:xfrm flipV="1">
                <a:off x="515913" y="4053934"/>
                <a:ext cx="101925" cy="189380"/>
              </a:xfrm>
              <a:prstGeom prst="straightConnector1">
                <a:avLst/>
              </a:prstGeom>
              <a:ln>
                <a:solidFill>
                  <a:schemeClr val="bg1">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36" name="Connecteur droit avec flèche 35">
                <a:extLst>
                  <a:ext uri="{FF2B5EF4-FFF2-40B4-BE49-F238E27FC236}">
                    <a16:creationId xmlns:a16="http://schemas.microsoft.com/office/drawing/2014/main" id="{55A67E64-FCB0-049E-53FD-F047DCC94B12}"/>
                  </a:ext>
                </a:extLst>
              </p:cNvPr>
              <p:cNvCxnSpPr/>
              <p:nvPr/>
            </p:nvCxnSpPr>
            <p:spPr>
              <a:xfrm flipV="1">
                <a:off x="579566" y="4069327"/>
                <a:ext cx="101925" cy="189380"/>
              </a:xfrm>
              <a:prstGeom prst="straightConnector1">
                <a:avLst/>
              </a:prstGeom>
              <a:ln>
                <a:solidFill>
                  <a:schemeClr val="bg1">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37" name="Connecteur droit avec flèche 36">
                <a:extLst>
                  <a:ext uri="{FF2B5EF4-FFF2-40B4-BE49-F238E27FC236}">
                    <a16:creationId xmlns:a16="http://schemas.microsoft.com/office/drawing/2014/main" id="{64B182C3-1F96-77C6-14E3-FA6D887AD953}"/>
                  </a:ext>
                </a:extLst>
              </p:cNvPr>
              <p:cNvCxnSpPr>
                <a:cxnSpLocks/>
              </p:cNvCxnSpPr>
              <p:nvPr/>
            </p:nvCxnSpPr>
            <p:spPr>
              <a:xfrm flipV="1">
                <a:off x="1027549" y="4110514"/>
                <a:ext cx="4054" cy="144000"/>
              </a:xfrm>
              <a:prstGeom prst="straightConnector1">
                <a:avLst/>
              </a:prstGeom>
              <a:ln>
                <a:solidFill>
                  <a:schemeClr val="bg1">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41" name="Connecteur droit avec flèche 40">
                <a:extLst>
                  <a:ext uri="{FF2B5EF4-FFF2-40B4-BE49-F238E27FC236}">
                    <a16:creationId xmlns:a16="http://schemas.microsoft.com/office/drawing/2014/main" id="{66F35D95-152E-F10D-D1DB-846B3D340465}"/>
                  </a:ext>
                </a:extLst>
              </p:cNvPr>
              <p:cNvCxnSpPr>
                <a:cxnSpLocks/>
              </p:cNvCxnSpPr>
              <p:nvPr/>
            </p:nvCxnSpPr>
            <p:spPr>
              <a:xfrm flipV="1">
                <a:off x="932809" y="4114630"/>
                <a:ext cx="4054" cy="144000"/>
              </a:xfrm>
              <a:prstGeom prst="straightConnector1">
                <a:avLst/>
              </a:prstGeom>
              <a:ln>
                <a:solidFill>
                  <a:schemeClr val="bg1">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42" name="Connecteur droit avec flèche 41">
                <a:extLst>
                  <a:ext uri="{FF2B5EF4-FFF2-40B4-BE49-F238E27FC236}">
                    <a16:creationId xmlns:a16="http://schemas.microsoft.com/office/drawing/2014/main" id="{DE02E231-D2E1-6A28-416C-C3CFF412BF51}"/>
                  </a:ext>
                </a:extLst>
              </p:cNvPr>
              <p:cNvCxnSpPr>
                <a:cxnSpLocks/>
              </p:cNvCxnSpPr>
              <p:nvPr/>
            </p:nvCxnSpPr>
            <p:spPr>
              <a:xfrm flipV="1">
                <a:off x="1122280" y="4106389"/>
                <a:ext cx="4054" cy="144000"/>
              </a:xfrm>
              <a:prstGeom prst="straightConnector1">
                <a:avLst/>
              </a:prstGeom>
              <a:ln>
                <a:solidFill>
                  <a:schemeClr val="bg1">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43" name="Connecteur droit avec flèche 42">
                <a:extLst>
                  <a:ext uri="{FF2B5EF4-FFF2-40B4-BE49-F238E27FC236}">
                    <a16:creationId xmlns:a16="http://schemas.microsoft.com/office/drawing/2014/main" id="{AC5C268C-EF41-EC67-8FF1-4C7EF163168F}"/>
                  </a:ext>
                </a:extLst>
              </p:cNvPr>
              <p:cNvCxnSpPr>
                <a:cxnSpLocks/>
              </p:cNvCxnSpPr>
              <p:nvPr/>
            </p:nvCxnSpPr>
            <p:spPr>
              <a:xfrm flipV="1">
                <a:off x="1249966" y="4122862"/>
                <a:ext cx="4054" cy="144000"/>
              </a:xfrm>
              <a:prstGeom prst="straightConnector1">
                <a:avLst/>
              </a:prstGeom>
              <a:ln>
                <a:solidFill>
                  <a:schemeClr val="bg1">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44" name="Connecteur droit avec flèche 43">
                <a:extLst>
                  <a:ext uri="{FF2B5EF4-FFF2-40B4-BE49-F238E27FC236}">
                    <a16:creationId xmlns:a16="http://schemas.microsoft.com/office/drawing/2014/main" id="{D0D46A39-9C99-B42C-A55B-0FB0AA62D3C5}"/>
                  </a:ext>
                </a:extLst>
              </p:cNvPr>
              <p:cNvCxnSpPr/>
              <p:nvPr/>
            </p:nvCxnSpPr>
            <p:spPr>
              <a:xfrm flipV="1">
                <a:off x="546611" y="4073444"/>
                <a:ext cx="101925" cy="189380"/>
              </a:xfrm>
              <a:prstGeom prst="straightConnector1">
                <a:avLst/>
              </a:prstGeom>
              <a:ln>
                <a:solidFill>
                  <a:schemeClr val="bg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xmlns:a14="http://schemas.microsoft.com/office/drawing/2010/main">
          <mc:Choice Requires="a14">
            <p:sp>
              <p:nvSpPr>
                <p:cNvPr id="48" name="ZoneTexte 47">
                  <a:extLst>
                    <a:ext uri="{FF2B5EF4-FFF2-40B4-BE49-F238E27FC236}">
                      <a16:creationId xmlns:a16="http://schemas.microsoft.com/office/drawing/2014/main" id="{3FA946FE-3B9B-FE6D-C3DB-D95A789280BF}"/>
                    </a:ext>
                  </a:extLst>
                </p:cNvPr>
                <p:cNvSpPr txBox="1"/>
                <p:nvPr/>
              </p:nvSpPr>
              <p:spPr>
                <a:xfrm>
                  <a:off x="2137927" y="5059750"/>
                  <a:ext cx="1670744" cy="551472"/>
                </a:xfrm>
                <a:prstGeom prst="rect">
                  <a:avLst/>
                </a:prstGeom>
                <a:noFill/>
              </p:spPr>
              <p:txBody>
                <a:bodyPr wrap="square" rtlCol="0">
                  <a:spAutoFit/>
                </a:bodyPr>
                <a:lstStyle/>
                <a:p>
                  <a:pPr algn="ctr"/>
                  <a14:m>
                    <m:oMath xmlns:m="http://schemas.openxmlformats.org/officeDocument/2006/math">
                      <m:sSub>
                        <m:sSubPr>
                          <m:ctrlPr>
                            <a:rPr lang="nl-BE" sz="1400" i="1" dirty="0" smtClean="0">
                              <a:solidFill>
                                <a:schemeClr val="tx1">
                                  <a:lumMod val="50000"/>
                                  <a:lumOff val="50000"/>
                                </a:schemeClr>
                              </a:solidFill>
                              <a:latin typeface="Cambria Math" panose="02040503050406030204" pitchFamily="18" charset="0"/>
                              <a:cs typeface="Calibri" panose="020F0502020204030204" pitchFamily="34" charset="0"/>
                            </a:rPr>
                          </m:ctrlPr>
                        </m:sSubPr>
                        <m:e>
                          <m:r>
                            <a:rPr lang="nl-BE" sz="1400" i="1" dirty="0">
                              <a:solidFill>
                                <a:schemeClr val="tx1">
                                  <a:lumMod val="50000"/>
                                  <a:lumOff val="50000"/>
                                </a:schemeClr>
                              </a:solidFill>
                              <a:latin typeface="Cambria Math" panose="02040503050406030204" pitchFamily="18" charset="0"/>
                              <a:cs typeface="Calibri" panose="020F0502020204030204" pitchFamily="34" charset="0"/>
                            </a:rPr>
                            <m:t>𝐵</m:t>
                          </m:r>
                        </m:e>
                        <m:sub>
                          <m:r>
                            <a:rPr lang="nl-BE" sz="1400" i="1" dirty="0">
                              <a:solidFill>
                                <a:schemeClr val="tx1">
                                  <a:lumMod val="50000"/>
                                  <a:lumOff val="50000"/>
                                </a:schemeClr>
                              </a:solidFill>
                              <a:latin typeface="Cambria Math" panose="02040503050406030204" pitchFamily="18" charset="0"/>
                              <a:cs typeface="Calibri" panose="020F0502020204030204" pitchFamily="34" charset="0"/>
                            </a:rPr>
                            <m:t>𝑚𝑎𝑥</m:t>
                          </m:r>
                        </m:sub>
                      </m:sSub>
                    </m:oMath>
                  </a14:m>
                  <a:r>
                    <a:rPr lang="fr-FR" sz="1400" b="1" dirty="0">
                      <a:solidFill>
                        <a:schemeClr val="tx1">
                          <a:lumMod val="50000"/>
                          <a:lumOff val="50000"/>
                        </a:schemeClr>
                      </a:solidFill>
                      <a:latin typeface="Calibri" panose="020F0502020204030204" pitchFamily="34" charset="0"/>
                      <a:cs typeface="Calibri" panose="020F0502020204030204" pitchFamily="34" charset="0"/>
                    </a:rPr>
                    <a:t> </a:t>
                  </a:r>
                  <a:r>
                    <a:rPr lang="fr-FR" sz="1400" dirty="0">
                      <a:solidFill>
                        <a:schemeClr val="tx1">
                          <a:lumMod val="50000"/>
                          <a:lumOff val="50000"/>
                        </a:schemeClr>
                      </a:solidFill>
                      <a:latin typeface="Calibri" panose="020F0502020204030204" pitchFamily="34" charset="0"/>
                      <a:cs typeface="Calibri" panose="020F0502020204030204" pitchFamily="34" charset="0"/>
                    </a:rPr>
                    <a:t>set </a:t>
                  </a:r>
                  <a:r>
                    <a:rPr lang="fr-FR" sz="1400" dirty="0" err="1">
                      <a:solidFill>
                        <a:schemeClr val="tx1">
                          <a:lumMod val="50000"/>
                          <a:lumOff val="50000"/>
                        </a:schemeClr>
                      </a:solidFill>
                      <a:latin typeface="Calibri" panose="020F0502020204030204" pitchFamily="34" charset="0"/>
                      <a:cs typeface="Calibri" panose="020F0502020204030204" pitchFamily="34" charset="0"/>
                    </a:rPr>
                    <a:t>with</a:t>
                  </a:r>
                  <a:r>
                    <a:rPr lang="fr-FR" sz="1400" dirty="0">
                      <a:solidFill>
                        <a:schemeClr val="tx1">
                          <a:lumMod val="50000"/>
                          <a:lumOff val="50000"/>
                        </a:schemeClr>
                      </a:solidFill>
                      <a:latin typeface="Calibri" panose="020F0502020204030204" pitchFamily="34" charset="0"/>
                      <a:cs typeface="Calibri" panose="020F0502020204030204" pitchFamily="34" charset="0"/>
                    </a:rPr>
                    <a:t> AG plot (</a:t>
                  </a:r>
                  <a:r>
                    <a:rPr lang="fr-FR" sz="1400" dirty="0" err="1">
                      <a:solidFill>
                        <a:schemeClr val="tx1">
                          <a:lumMod val="50000"/>
                          <a:lumOff val="50000"/>
                        </a:schemeClr>
                      </a:solidFill>
                      <a:latin typeface="Calibri" panose="020F0502020204030204" pitchFamily="34" charset="0"/>
                      <a:cs typeface="Calibri" panose="020F0502020204030204" pitchFamily="34" charset="0"/>
                    </a:rPr>
                    <a:t>T</a:t>
                  </a:r>
                  <a:r>
                    <a:rPr lang="fr-FR" sz="1400" dirty="0">
                      <a:solidFill>
                        <a:schemeClr val="tx1">
                          <a:lumMod val="50000"/>
                          <a:lumOff val="50000"/>
                        </a:schemeClr>
                      </a:solidFill>
                      <a:latin typeface="Calibri" panose="020F0502020204030204" pitchFamily="34" charset="0"/>
                      <a:cs typeface="Calibri" panose="020F0502020204030204" pitchFamily="34" charset="0"/>
                    </a:rPr>
                    <a:t> = 4.5K) </a:t>
                  </a:r>
                  <a:r>
                    <a:rPr lang="fr-FR" sz="1400" b="1" dirty="0">
                      <a:solidFill>
                        <a:schemeClr val="tx1">
                          <a:lumMod val="50000"/>
                          <a:lumOff val="50000"/>
                        </a:schemeClr>
                      </a:solidFill>
                      <a:latin typeface="Calibri" panose="020F0502020204030204" pitchFamily="34" charset="0"/>
                      <a:cs typeface="Calibri" panose="020F0502020204030204" pitchFamily="34" charset="0"/>
                    </a:rPr>
                    <a:t> </a:t>
                  </a:r>
                </a:p>
              </p:txBody>
            </p:sp>
          </mc:Choice>
          <mc:Fallback xmlns="">
            <p:sp>
              <p:nvSpPr>
                <p:cNvPr id="48" name="ZoneTexte 47">
                  <a:extLst>
                    <a:ext uri="{FF2B5EF4-FFF2-40B4-BE49-F238E27FC236}">
                      <a16:creationId xmlns:a16="http://schemas.microsoft.com/office/drawing/2014/main" id="{3FA946FE-3B9B-FE6D-C3DB-D95A789280BF}"/>
                    </a:ext>
                  </a:extLst>
                </p:cNvPr>
                <p:cNvSpPr txBox="1">
                  <a:spLocks noRot="1" noChangeAspect="1" noMove="1" noResize="1" noEditPoints="1" noAdjustHandles="1" noChangeArrowheads="1" noChangeShapeType="1" noTextEdit="1"/>
                </p:cNvSpPr>
                <p:nvPr/>
              </p:nvSpPr>
              <p:spPr>
                <a:xfrm>
                  <a:off x="2137927" y="5059750"/>
                  <a:ext cx="1670744" cy="551472"/>
                </a:xfrm>
                <a:prstGeom prst="rect">
                  <a:avLst/>
                </a:prstGeom>
                <a:blipFill>
                  <a:blip r:embed="rId5"/>
                  <a:stretch>
                    <a:fillRect t="-2381" b="-14286"/>
                  </a:stretch>
                </a:blipFill>
              </p:spPr>
              <p:txBody>
                <a:bodyPr/>
                <a:lstStyle/>
                <a:p>
                  <a:r>
                    <a:rPr lang="fr-FR">
                      <a:noFill/>
                    </a:rPr>
                    <a:t> </a:t>
                  </a:r>
                </a:p>
              </p:txBody>
            </p:sp>
          </mc:Fallback>
        </mc:AlternateContent>
        <p:cxnSp>
          <p:nvCxnSpPr>
            <p:cNvPr id="50" name="Connecteur droit avec flèche 49">
              <a:extLst>
                <a:ext uri="{FF2B5EF4-FFF2-40B4-BE49-F238E27FC236}">
                  <a16:creationId xmlns:a16="http://schemas.microsoft.com/office/drawing/2014/main" id="{09710215-757C-F010-4AC1-28452BA88032}"/>
                </a:ext>
              </a:extLst>
            </p:cNvPr>
            <p:cNvCxnSpPr/>
            <p:nvPr/>
          </p:nvCxnSpPr>
          <p:spPr>
            <a:xfrm>
              <a:off x="3102772" y="4831491"/>
              <a:ext cx="0" cy="228259"/>
            </a:xfrm>
            <a:prstGeom prst="straightConnector1">
              <a:avLst/>
            </a:prstGeom>
            <a:ln>
              <a:solidFill>
                <a:schemeClr val="bg1">
                  <a:lumMod val="65000"/>
                </a:schemeClr>
              </a:solidFill>
              <a:tailEnd type="triangle"/>
            </a:ln>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xmlns:a14="http://schemas.microsoft.com/office/drawing/2010/main">
        <mc:Choice Requires="a14">
          <p:sp>
            <p:nvSpPr>
              <p:cNvPr id="52" name="ZoneTexte 51">
                <a:extLst>
                  <a:ext uri="{FF2B5EF4-FFF2-40B4-BE49-F238E27FC236}">
                    <a16:creationId xmlns:a16="http://schemas.microsoft.com/office/drawing/2014/main" id="{F5908B04-BCC7-32EA-D8CB-43AD7F250CEF}"/>
                  </a:ext>
                </a:extLst>
              </p:cNvPr>
              <p:cNvSpPr txBox="1"/>
              <p:nvPr/>
            </p:nvSpPr>
            <p:spPr>
              <a:xfrm>
                <a:off x="5236948" y="3771618"/>
                <a:ext cx="6847960" cy="2394630"/>
              </a:xfrm>
              <a:prstGeom prst="rect">
                <a:avLst/>
              </a:prstGeom>
              <a:noFill/>
            </p:spPr>
            <p:txBody>
              <a:bodyPr wrap="square">
                <a:spAutoFit/>
              </a:bodyPr>
              <a:lstStyle/>
              <a:p>
                <a:pPr marL="0" indent="0">
                  <a:lnSpc>
                    <a:spcPct val="150000"/>
                  </a:lnSpc>
                  <a:buNone/>
                </a:pPr>
                <a:r>
                  <a:rPr lang="fr-FR" sz="2400" b="1" u="sng" dirty="0">
                    <a:latin typeface="Calibri" panose="020F0502020204030204" pitchFamily="34" charset="0"/>
                    <a:cs typeface="Calibri" panose="020F0502020204030204" pitchFamily="34" charset="0"/>
                  </a:rPr>
                  <a:t>Performance </a:t>
                </a:r>
                <a:r>
                  <a:rPr lang="fr-FR" sz="2400" b="1" u="sng" dirty="0" err="1">
                    <a:latin typeface="Calibri" panose="020F0502020204030204" pitchFamily="34" charset="0"/>
                    <a:cs typeface="Calibri" panose="020F0502020204030204" pitchFamily="34" charset="0"/>
                  </a:rPr>
                  <a:t>evaluation</a:t>
                </a:r>
                <a:r>
                  <a:rPr lang="fr-FR" sz="2400" b="1" u="sng" dirty="0">
                    <a:latin typeface="Calibri" panose="020F0502020204030204" pitchFamily="34" charset="0"/>
                    <a:cs typeface="Calibri" panose="020F0502020204030204" pitchFamily="34" charset="0"/>
                  </a:rPr>
                  <a:t>:</a:t>
                </a:r>
              </a:p>
              <a:p>
                <a:pPr marL="0" indent="0">
                  <a:lnSpc>
                    <a:spcPct val="150000"/>
                  </a:lnSpc>
                  <a:buNone/>
                </a:pPr>
                <a:endParaRPr lang="fr-FR" sz="1000" b="1" u="sng" dirty="0">
                  <a:latin typeface="Calibri" panose="020F0502020204030204" pitchFamily="34" charset="0"/>
                  <a:cs typeface="Calibri" panose="020F0502020204030204" pitchFamily="34" charset="0"/>
                </a:endParaRPr>
              </a:p>
              <a:p>
                <a:pPr marL="342900" indent="-342900">
                  <a:lnSpc>
                    <a:spcPct val="150000"/>
                  </a:lnSpc>
                  <a:buFont typeface="Arial" panose="020B0604020202020204" pitchFamily="34" charset="0"/>
                  <a:buChar char="•"/>
                </a:pPr>
                <a:r>
                  <a:rPr lang="fr-FR" sz="2200" b="1" dirty="0">
                    <a:latin typeface="Calibri" panose="020F0502020204030204" pitchFamily="34" charset="0"/>
                    <a:cs typeface="Calibri" panose="020F0502020204030204" pitchFamily="34" charset="0"/>
                  </a:rPr>
                  <a:t>Maximum </a:t>
                </a:r>
                <a14:m>
                  <m:oMath xmlns:m="http://schemas.openxmlformats.org/officeDocument/2006/math">
                    <m:sSub>
                      <m:sSubPr>
                        <m:ctrlPr>
                          <a:rPr lang="nl-BE" sz="2200" b="1" i="1" smtClean="0">
                            <a:latin typeface="Cambria Math" panose="02040503050406030204" pitchFamily="18" charset="0"/>
                            <a:cs typeface="Calibri" panose="020F0502020204030204" pitchFamily="34" charset="0"/>
                          </a:rPr>
                        </m:ctrlPr>
                      </m:sSubPr>
                      <m:e>
                        <m:r>
                          <a:rPr lang="nl-BE" sz="2200" b="1" i="1" smtClean="0">
                            <a:latin typeface="Cambria Math" panose="02040503050406030204" pitchFamily="18" charset="0"/>
                            <a:cs typeface="Calibri" panose="020F0502020204030204" pitchFamily="34" charset="0"/>
                          </a:rPr>
                          <m:t>𝜷</m:t>
                        </m:r>
                      </m:e>
                      <m:sub>
                        <m:r>
                          <a:rPr lang="nl-BE" sz="2200" b="1" i="1" smtClean="0">
                            <a:latin typeface="Cambria Math" panose="02040503050406030204" pitchFamily="18" charset="0"/>
                            <a:cs typeface="Calibri" panose="020F0502020204030204" pitchFamily="34" charset="0"/>
                          </a:rPr>
                          <m:t>𝒙</m:t>
                        </m:r>
                      </m:sub>
                    </m:sSub>
                  </m:oMath>
                </a14:m>
                <a:r>
                  <a:rPr lang="fr-FR" sz="2200" b="1" dirty="0">
                    <a:latin typeface="Calibri" panose="020F0502020204030204" pitchFamily="34" charset="0"/>
                    <a:cs typeface="Calibri" panose="020F0502020204030204" pitchFamily="34" charset="0"/>
                  </a:rPr>
                  <a:t>, </a:t>
                </a:r>
                <a14:m>
                  <m:oMath xmlns:m="http://schemas.openxmlformats.org/officeDocument/2006/math">
                    <m:sSub>
                      <m:sSubPr>
                        <m:ctrlPr>
                          <a:rPr lang="nl-BE" sz="2200" b="1" i="1" smtClean="0">
                            <a:latin typeface="Cambria Math" panose="02040503050406030204" pitchFamily="18" charset="0"/>
                            <a:cs typeface="Calibri" panose="020F0502020204030204" pitchFamily="34" charset="0"/>
                          </a:rPr>
                        </m:ctrlPr>
                      </m:sSubPr>
                      <m:e>
                        <m:r>
                          <a:rPr lang="nl-BE" sz="2200" b="1" i="1" smtClean="0">
                            <a:latin typeface="Cambria Math" panose="02040503050406030204" pitchFamily="18" charset="0"/>
                            <a:cs typeface="Calibri" panose="020F0502020204030204" pitchFamily="34" charset="0"/>
                          </a:rPr>
                          <m:t>𝜷</m:t>
                        </m:r>
                      </m:e>
                      <m:sub>
                        <m:r>
                          <a:rPr lang="nl-BE" sz="2200" b="1" i="1" smtClean="0">
                            <a:latin typeface="Cambria Math" panose="02040503050406030204" pitchFamily="18" charset="0"/>
                            <a:cs typeface="Calibri" panose="020F0502020204030204" pitchFamily="34" charset="0"/>
                          </a:rPr>
                          <m:t>𝒚</m:t>
                        </m:r>
                      </m:sub>
                    </m:sSub>
                  </m:oMath>
                </a14:m>
                <a:r>
                  <a:rPr lang="fr-FR" sz="2200" b="1" dirty="0">
                    <a:latin typeface="Calibri" panose="020F0502020204030204" pitchFamily="34" charset="0"/>
                    <a:cs typeface="Calibri" panose="020F0502020204030204" pitchFamily="34" charset="0"/>
                  </a:rPr>
                  <a:t>, </a:t>
                </a:r>
                <a14:m>
                  <m:oMath xmlns:m="http://schemas.openxmlformats.org/officeDocument/2006/math">
                    <m:sSub>
                      <m:sSubPr>
                        <m:ctrlPr>
                          <a:rPr lang="fr-FR" sz="2200" b="1" i="1" dirty="0" smtClean="0">
                            <a:latin typeface="Cambria Math" panose="02040503050406030204" pitchFamily="18" charset="0"/>
                            <a:cs typeface="Calibri" panose="020F0502020204030204" pitchFamily="34" charset="0"/>
                          </a:rPr>
                        </m:ctrlPr>
                      </m:sSubPr>
                      <m:e>
                        <m:r>
                          <a:rPr lang="fr-FR" sz="2200" b="1" i="1" dirty="0" smtClean="0">
                            <a:latin typeface="Cambria Math" panose="02040503050406030204" pitchFamily="18" charset="0"/>
                            <a:cs typeface="Calibri" panose="020F0502020204030204" pitchFamily="34" charset="0"/>
                          </a:rPr>
                          <m:t>𝑾</m:t>
                        </m:r>
                      </m:e>
                      <m:sub>
                        <m:r>
                          <a:rPr lang="fr-FR" sz="2200" b="1" i="1" dirty="0" smtClean="0">
                            <a:latin typeface="Cambria Math" panose="02040503050406030204" pitchFamily="18" charset="0"/>
                            <a:cs typeface="Calibri" panose="020F0502020204030204" pitchFamily="34" charset="0"/>
                          </a:rPr>
                          <m:t>𝒙</m:t>
                        </m:r>
                      </m:sub>
                    </m:sSub>
                    <m:r>
                      <a:rPr lang="nl-BE" sz="2200" b="1" i="1" dirty="0" smtClean="0">
                        <a:latin typeface="Cambria Math" panose="02040503050406030204" pitchFamily="18" charset="0"/>
                        <a:cs typeface="Calibri" panose="020F0502020204030204" pitchFamily="34" charset="0"/>
                      </a:rPr>
                      <m:t>, </m:t>
                    </m:r>
                    <m:sSub>
                      <m:sSubPr>
                        <m:ctrlPr>
                          <a:rPr lang="nl-BE" sz="2200" b="1" i="1" dirty="0" smtClean="0">
                            <a:latin typeface="Cambria Math" panose="02040503050406030204" pitchFamily="18" charset="0"/>
                            <a:cs typeface="Calibri" panose="020F0502020204030204" pitchFamily="34" charset="0"/>
                          </a:rPr>
                        </m:ctrlPr>
                      </m:sSubPr>
                      <m:e>
                        <m:r>
                          <a:rPr lang="nl-BE" sz="2200" b="1" i="1" dirty="0" smtClean="0">
                            <a:latin typeface="Cambria Math" panose="02040503050406030204" pitchFamily="18" charset="0"/>
                            <a:cs typeface="Calibri" panose="020F0502020204030204" pitchFamily="34" charset="0"/>
                          </a:rPr>
                          <m:t>𝑾</m:t>
                        </m:r>
                      </m:e>
                      <m:sub>
                        <m:r>
                          <a:rPr lang="nl-BE" sz="2200" b="1" i="1" dirty="0" smtClean="0">
                            <a:latin typeface="Cambria Math" panose="02040503050406030204" pitchFamily="18" charset="0"/>
                            <a:cs typeface="Calibri" panose="020F0502020204030204" pitchFamily="34" charset="0"/>
                          </a:rPr>
                          <m:t>𝒚</m:t>
                        </m:r>
                      </m:sub>
                    </m:sSub>
                  </m:oMath>
                </a14:m>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chromatic</a:t>
                </a:r>
                <a:r>
                  <a:rPr lang="fr-FR" sz="2200" dirty="0">
                    <a:latin typeface="Calibri" panose="020F0502020204030204" pitchFamily="34" charset="0"/>
                    <a:cs typeface="Calibri" panose="020F0502020204030204" pitchFamily="34" charset="0"/>
                  </a:rPr>
                  <a:t> </a:t>
                </a:r>
                <a:r>
                  <a:rPr lang="fr-FR" sz="2200" dirty="0" err="1">
                    <a:latin typeface="Calibri" panose="020F0502020204030204" pitchFamily="34" charset="0"/>
                    <a:cs typeface="Calibri" panose="020F0502020204030204" pitchFamily="34" charset="0"/>
                  </a:rPr>
                  <a:t>effects</a:t>
                </a:r>
                <a:r>
                  <a:rPr lang="fr-FR" sz="2200" dirty="0">
                    <a:latin typeface="Calibri" panose="020F0502020204030204" pitchFamily="34" charset="0"/>
                    <a:cs typeface="Calibri" panose="020F0502020204030204" pitchFamily="34" charset="0"/>
                  </a:rPr>
                  <a:t>)</a:t>
                </a:r>
              </a:p>
              <a:p>
                <a:pPr marL="342900" indent="-342900">
                  <a:lnSpc>
                    <a:spcPct val="150000"/>
                  </a:lnSpc>
                  <a:buFont typeface="Arial" panose="020B0604020202020204" pitchFamily="34" charset="0"/>
                  <a:buChar char="•"/>
                </a:pPr>
                <a:r>
                  <a:rPr lang="fr-FR" sz="2200" b="1" dirty="0">
                    <a:latin typeface="Calibri" panose="020F0502020204030204" pitchFamily="34" charset="0"/>
                    <a:cs typeface="Calibri" panose="020F0502020204030204" pitchFamily="34" charset="0"/>
                  </a:rPr>
                  <a:t>Momentum acceptance </a:t>
                </a:r>
                <a:r>
                  <a:rPr lang="fr-FR" sz="2200" dirty="0">
                    <a:latin typeface="Calibri" panose="020F0502020204030204" pitchFamily="34" charset="0"/>
                    <a:cs typeface="Calibri" panose="020F0502020204030204" pitchFamily="34" charset="0"/>
                  </a:rPr>
                  <a:t>for </a:t>
                </a:r>
                <a:r>
                  <a:rPr lang="fr-FR" sz="2200" dirty="0" err="1">
                    <a:latin typeface="Calibri" panose="020F0502020204030204" pitchFamily="34" charset="0"/>
                    <a:cs typeface="Calibri" panose="020F0502020204030204" pitchFamily="34" charset="0"/>
                  </a:rPr>
                  <a:t>several</a:t>
                </a:r>
                <a:r>
                  <a:rPr lang="fr-FR" sz="2200" dirty="0">
                    <a:latin typeface="Calibri" panose="020F0502020204030204" pitchFamily="34" charset="0"/>
                    <a:cs typeface="Calibri" panose="020F0502020204030204" pitchFamily="34" charset="0"/>
                  </a:rPr>
                  <a:t> transverse DA</a:t>
                </a:r>
              </a:p>
              <a:p>
                <a:pPr marL="342900" indent="-342900">
                  <a:lnSpc>
                    <a:spcPct val="150000"/>
                  </a:lnSpc>
                  <a:buFont typeface="Arial" panose="020B0604020202020204" pitchFamily="34" charset="0"/>
                  <a:buChar char="•"/>
                </a:pPr>
                <a:r>
                  <a:rPr lang="fr-FR" sz="2200" b="1" dirty="0" err="1">
                    <a:latin typeface="Calibri" panose="020F0502020204030204" pitchFamily="34" charset="0"/>
                    <a:cs typeface="Calibri" panose="020F0502020204030204" pitchFamily="34" charset="0"/>
                  </a:rPr>
                  <a:t>Sextupole</a:t>
                </a:r>
                <a:r>
                  <a:rPr lang="fr-FR" sz="2200" b="1" dirty="0">
                    <a:latin typeface="Calibri" panose="020F0502020204030204" pitchFamily="34" charset="0"/>
                    <a:cs typeface="Calibri" panose="020F0502020204030204" pitchFamily="34" charset="0"/>
                  </a:rPr>
                  <a:t> </a:t>
                </a:r>
                <a:r>
                  <a:rPr lang="fr-FR" sz="2200" b="1" dirty="0" err="1">
                    <a:latin typeface="Calibri" panose="020F0502020204030204" pitchFamily="34" charset="0"/>
                    <a:cs typeface="Calibri" panose="020F0502020204030204" pitchFamily="34" charset="0"/>
                  </a:rPr>
                  <a:t>strength</a:t>
                </a:r>
                <a:r>
                  <a:rPr lang="fr-FR" sz="2200" b="1" dirty="0">
                    <a:latin typeface="Calibri" panose="020F0502020204030204" pitchFamily="34" charset="0"/>
                    <a:cs typeface="Calibri" panose="020F0502020204030204" pitchFamily="34" charset="0"/>
                  </a:rPr>
                  <a:t> </a:t>
                </a:r>
                <a:r>
                  <a:rPr lang="fr-FR" sz="2200" dirty="0">
                    <a:latin typeface="Calibri" panose="020F0502020204030204" pitchFamily="34" charset="0"/>
                    <a:cs typeface="Calibri" panose="020F0502020204030204" pitchFamily="34" charset="0"/>
                  </a:rPr>
                  <a:t>in the </a:t>
                </a:r>
                <a:r>
                  <a:rPr lang="fr-FR" sz="2200" dirty="0" err="1">
                    <a:latin typeface="Calibri" panose="020F0502020204030204" pitchFamily="34" charset="0"/>
                    <a:cs typeface="Calibri" panose="020F0502020204030204" pitchFamily="34" charset="0"/>
                  </a:rPr>
                  <a:t>Chromatic</a:t>
                </a:r>
                <a:r>
                  <a:rPr lang="fr-FR" sz="2200" dirty="0">
                    <a:latin typeface="Calibri" panose="020F0502020204030204" pitchFamily="34" charset="0"/>
                    <a:cs typeface="Calibri" panose="020F0502020204030204" pitchFamily="34" charset="0"/>
                  </a:rPr>
                  <a:t> Correction section</a:t>
                </a:r>
              </a:p>
            </p:txBody>
          </p:sp>
        </mc:Choice>
        <mc:Fallback xmlns="">
          <p:sp>
            <p:nvSpPr>
              <p:cNvPr id="52" name="ZoneTexte 51">
                <a:extLst>
                  <a:ext uri="{FF2B5EF4-FFF2-40B4-BE49-F238E27FC236}">
                    <a16:creationId xmlns:a16="http://schemas.microsoft.com/office/drawing/2014/main" id="{F5908B04-BCC7-32EA-D8CB-43AD7F250CEF}"/>
                  </a:ext>
                </a:extLst>
              </p:cNvPr>
              <p:cNvSpPr txBox="1">
                <a:spLocks noRot="1" noChangeAspect="1" noMove="1" noResize="1" noEditPoints="1" noAdjustHandles="1" noChangeArrowheads="1" noChangeShapeType="1" noTextEdit="1"/>
              </p:cNvSpPr>
              <p:nvPr/>
            </p:nvSpPr>
            <p:spPr>
              <a:xfrm>
                <a:off x="5236948" y="3771618"/>
                <a:ext cx="6847960" cy="2394630"/>
              </a:xfrm>
              <a:prstGeom prst="rect">
                <a:avLst/>
              </a:prstGeom>
              <a:blipFill>
                <a:blip r:embed="rId6"/>
                <a:stretch>
                  <a:fillRect l="-1481" r="-370" b="-4233"/>
                </a:stretch>
              </a:blipFill>
            </p:spPr>
            <p:txBody>
              <a:bodyPr/>
              <a:lstStyle/>
              <a:p>
                <a:r>
                  <a:rPr lang="fr-FR">
                    <a:noFill/>
                  </a:rPr>
                  <a:t> </a:t>
                </a:r>
              </a:p>
            </p:txBody>
          </p:sp>
        </mc:Fallback>
      </mc:AlternateContent>
      <p:grpSp>
        <p:nvGrpSpPr>
          <p:cNvPr id="72" name="Groupe 71">
            <a:extLst>
              <a:ext uri="{FF2B5EF4-FFF2-40B4-BE49-F238E27FC236}">
                <a16:creationId xmlns:a16="http://schemas.microsoft.com/office/drawing/2014/main" id="{80366953-2246-2F85-A394-B1D40D0818EF}"/>
              </a:ext>
            </a:extLst>
          </p:cNvPr>
          <p:cNvGrpSpPr/>
          <p:nvPr/>
        </p:nvGrpSpPr>
        <p:grpSpPr>
          <a:xfrm>
            <a:off x="4952521" y="2067078"/>
            <a:ext cx="7239479" cy="1582051"/>
            <a:chOff x="4952521" y="2067078"/>
            <a:chExt cx="7239479" cy="1582051"/>
          </a:xfrm>
        </p:grpSpPr>
        <mc:AlternateContent xmlns:mc="http://schemas.openxmlformats.org/markup-compatibility/2006" xmlns:a14="http://schemas.microsoft.com/office/drawing/2010/main">
          <mc:Choice Requires="a14">
            <p:sp>
              <p:nvSpPr>
                <p:cNvPr id="57" name="Espace réservé du contenu 2">
                  <a:extLst>
                    <a:ext uri="{FF2B5EF4-FFF2-40B4-BE49-F238E27FC236}">
                      <a16:creationId xmlns:a16="http://schemas.microsoft.com/office/drawing/2014/main" id="{8F9DF70F-9178-B3CF-9237-70C979EB9D1A}"/>
                    </a:ext>
                  </a:extLst>
                </p:cNvPr>
                <p:cNvSpPr txBox="1">
                  <a:spLocks/>
                </p:cNvSpPr>
                <p:nvPr/>
              </p:nvSpPr>
              <p:spPr>
                <a:xfrm>
                  <a:off x="5032207" y="2074886"/>
                  <a:ext cx="4883780" cy="1441207"/>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39178" indent="-239178">
                    <a:buClr>
                      <a:schemeClr val="tx1"/>
                    </a:buClr>
                    <a:buFont typeface="Wingdings" pitchFamily="2" charset="2"/>
                    <a:buChar char="v"/>
                  </a:pPr>
                  <a:endParaRPr lang="nl-BE" sz="800" dirty="0">
                    <a:latin typeface="Calibri" panose="020F0502020204030204" pitchFamily="34" charset="0"/>
                    <a:cs typeface="Calibri" panose="020F0502020204030204" pitchFamily="34" charset="0"/>
                  </a:endParaRPr>
                </a:p>
                <a:p>
                  <a:pPr marL="0" indent="0">
                    <a:buNone/>
                  </a:pPr>
                  <a:r>
                    <a:rPr lang="fr-FR" sz="2200" b="1" u="sng" dirty="0">
                      <a:latin typeface="Calibri" panose="020F0502020204030204" pitchFamily="34" charset="0"/>
                      <a:cs typeface="Calibri" panose="020F0502020204030204" pitchFamily="34" charset="0"/>
                    </a:rPr>
                    <a:t>Goals &amp; Beam </a:t>
                  </a:r>
                  <a:r>
                    <a:rPr lang="fr-FR" sz="2200" b="1" u="sng" dirty="0" err="1">
                      <a:latin typeface="Calibri" panose="020F0502020204030204" pitchFamily="34" charset="0"/>
                      <a:cs typeface="Calibri" panose="020F0502020204030204" pitchFamily="34" charset="0"/>
                    </a:rPr>
                    <a:t>constraints</a:t>
                  </a:r>
                  <a:endParaRPr lang="fr-FR" sz="2200" b="1" u="sng" dirty="0">
                    <a:latin typeface="Calibri" panose="020F0502020204030204" pitchFamily="34" charset="0"/>
                    <a:cs typeface="Calibri" panose="020F0502020204030204" pitchFamily="34" charset="0"/>
                  </a:endParaRPr>
                </a:p>
                <a:p>
                  <a:pPr marL="239178" indent="-239178">
                    <a:buClr>
                      <a:schemeClr val="tx1"/>
                    </a:buClr>
                    <a:buFont typeface="Wingdings" pitchFamily="2" charset="2"/>
                    <a:buChar char="v"/>
                  </a:pPr>
                  <a14:m>
                    <m:oMath xmlns:m="http://schemas.openxmlformats.org/officeDocument/2006/math">
                      <m:sSubSup>
                        <m:sSubSupPr>
                          <m:ctrlPr>
                            <a:rPr lang="nl-BE" sz="2000" b="1" i="1">
                              <a:latin typeface="Cambria Math" panose="02040503050406030204" pitchFamily="18" charset="0"/>
                              <a:cs typeface="Calibri" panose="020F0502020204030204" pitchFamily="34" charset="0"/>
                            </a:rPr>
                          </m:ctrlPr>
                        </m:sSubSupPr>
                        <m:e>
                          <m:r>
                            <a:rPr lang="nl-BE" sz="2000" b="1" i="1">
                              <a:latin typeface="Cambria Math" panose="02040503050406030204" pitchFamily="18" charset="0"/>
                              <a:cs typeface="Calibri" panose="020F0502020204030204" pitchFamily="34" charset="0"/>
                            </a:rPr>
                            <m:t>𝜷</m:t>
                          </m:r>
                        </m:e>
                        <m:sub>
                          <m:r>
                            <a:rPr lang="nl-BE" sz="2000" b="1" i="1">
                              <a:latin typeface="Cambria Math" panose="02040503050406030204" pitchFamily="18" charset="0"/>
                              <a:cs typeface="Calibri" panose="020F0502020204030204" pitchFamily="34" charset="0"/>
                            </a:rPr>
                            <m:t>𝒙</m:t>
                          </m:r>
                          <m:r>
                            <a:rPr lang="nl-BE" sz="2000" b="1" i="1">
                              <a:latin typeface="Cambria Math" panose="02040503050406030204" pitchFamily="18" charset="0"/>
                              <a:cs typeface="Calibri" panose="020F0502020204030204" pitchFamily="34" charset="0"/>
                            </a:rPr>
                            <m:t>,</m:t>
                          </m:r>
                          <m:r>
                            <a:rPr lang="nl-BE" sz="2000" b="1" i="1">
                              <a:latin typeface="Cambria Math" panose="02040503050406030204" pitchFamily="18" charset="0"/>
                              <a:cs typeface="Calibri" panose="020F0502020204030204" pitchFamily="34" charset="0"/>
                            </a:rPr>
                            <m:t>𝒚</m:t>
                          </m:r>
                        </m:sub>
                        <m:sup>
                          <m:r>
                            <a:rPr lang="nl-BE" sz="2000" b="1" i="1">
                              <a:latin typeface="Cambria Math" panose="02040503050406030204" pitchFamily="18" charset="0"/>
                              <a:cs typeface="Calibri" panose="020F0502020204030204" pitchFamily="34" charset="0"/>
                            </a:rPr>
                            <m:t>∗</m:t>
                          </m:r>
                        </m:sup>
                      </m:sSubSup>
                      <m:r>
                        <a:rPr lang="nl-BE" sz="2000" b="1" i="1">
                          <a:latin typeface="Cambria Math" panose="02040503050406030204" pitchFamily="18" charset="0"/>
                          <a:cs typeface="Calibri" panose="020F0502020204030204" pitchFamily="34" charset="0"/>
                        </a:rPr>
                        <m:t>=</m:t>
                      </m:r>
                      <m:r>
                        <a:rPr lang="nl-BE" sz="2000" b="1" i="1">
                          <a:latin typeface="Cambria Math" panose="02040503050406030204" pitchFamily="18" charset="0"/>
                          <a:cs typeface="Calibri" panose="020F0502020204030204" pitchFamily="34" charset="0"/>
                        </a:rPr>
                        <m:t>𝟏</m:t>
                      </m:r>
                      <m:r>
                        <a:rPr lang="nl-BE" sz="2000" b="1" i="1">
                          <a:latin typeface="Cambria Math" panose="02040503050406030204" pitchFamily="18" charset="0"/>
                          <a:cs typeface="Calibri" panose="020F0502020204030204" pitchFamily="34" charset="0"/>
                        </a:rPr>
                        <m:t>.</m:t>
                      </m:r>
                      <m:r>
                        <a:rPr lang="nl-BE" sz="2000" b="1" i="1">
                          <a:latin typeface="Cambria Math" panose="02040503050406030204" pitchFamily="18" charset="0"/>
                          <a:cs typeface="Calibri" panose="020F0502020204030204" pitchFamily="34" charset="0"/>
                        </a:rPr>
                        <m:t>𝟓</m:t>
                      </m:r>
                      <m:r>
                        <a:rPr lang="nl-BE" sz="2000" b="1" i="1">
                          <a:latin typeface="Cambria Math" panose="02040503050406030204" pitchFamily="18" charset="0"/>
                          <a:cs typeface="Calibri" panose="020F0502020204030204" pitchFamily="34" charset="0"/>
                        </a:rPr>
                        <m:t>𝒎𝒎</m:t>
                      </m:r>
                    </m:oMath>
                  </a14:m>
                  <a:r>
                    <a:rPr lang="nl-BE" sz="2000" b="1" dirty="0">
                      <a:latin typeface="Calibri" panose="020F0502020204030204" pitchFamily="34" charset="0"/>
                      <a:cs typeface="Calibri" panose="020F0502020204030204" pitchFamily="34" charset="0"/>
                    </a:rPr>
                    <a:t> </a:t>
                  </a:r>
                  <a:r>
                    <a:rPr lang="nl-BE" sz="2000" dirty="0">
                      <a:latin typeface="Calibri" panose="020F0502020204030204" pitchFamily="34" charset="0"/>
                      <a:cs typeface="Calibri" panose="020F0502020204030204" pitchFamily="34" charset="0"/>
                    </a:rPr>
                    <a:t>(=</a:t>
                  </a:r>
                  <a14:m>
                    <m:oMath xmlns:m="http://schemas.openxmlformats.org/officeDocument/2006/math">
                      <m:sSub>
                        <m:sSubPr>
                          <m:ctrlPr>
                            <a:rPr lang="nl-BE" sz="2000" i="1" dirty="0">
                              <a:latin typeface="Cambria Math" panose="02040503050406030204" pitchFamily="18" charset="0"/>
                              <a:cs typeface="Calibri" panose="020F0502020204030204" pitchFamily="34" charset="0"/>
                            </a:rPr>
                          </m:ctrlPr>
                        </m:sSubPr>
                        <m:e>
                          <m:r>
                            <a:rPr lang="nl-BE" sz="2000" i="1" dirty="0">
                              <a:latin typeface="Cambria Math" panose="02040503050406030204" pitchFamily="18" charset="0"/>
                              <a:cs typeface="Calibri" panose="020F0502020204030204" pitchFamily="34" charset="0"/>
                            </a:rPr>
                            <m:t>𝜎</m:t>
                          </m:r>
                        </m:e>
                        <m:sub>
                          <m:r>
                            <a:rPr lang="nl-BE" sz="2000" i="1" dirty="0">
                              <a:latin typeface="Cambria Math" panose="02040503050406030204" pitchFamily="18" charset="0"/>
                              <a:cs typeface="Calibri" panose="020F0502020204030204" pitchFamily="34" charset="0"/>
                            </a:rPr>
                            <m:t>𝑧</m:t>
                          </m:r>
                        </m:sub>
                      </m:sSub>
                    </m:oMath>
                  </a14:m>
                  <a:r>
                    <a:rPr lang="nl-BE" sz="2000" dirty="0">
                      <a:latin typeface="Calibri" panose="020F0502020204030204" pitchFamily="34" charset="0"/>
                      <a:cs typeface="Calibri" panose="020F0502020204030204" pitchFamily="34" charset="0"/>
                    </a:rPr>
                    <a:t>) </a:t>
                  </a:r>
                </a:p>
                <a:p>
                  <a:pPr marL="239178" indent="-239178">
                    <a:buClr>
                      <a:schemeClr val="tx1"/>
                    </a:buClr>
                    <a:buFont typeface="Wingdings" pitchFamily="2" charset="2"/>
                    <a:buChar char="v"/>
                  </a:pPr>
                  <a14:m>
                    <m:oMath xmlns:m="http://schemas.openxmlformats.org/officeDocument/2006/math">
                      <m:r>
                        <a:rPr lang="nl-BE" sz="2000" b="1" i="1">
                          <a:latin typeface="Cambria Math" panose="02040503050406030204" pitchFamily="18" charset="0"/>
                          <a:cs typeface="Calibri" panose="020F0502020204030204" pitchFamily="34" charset="0"/>
                        </a:rPr>
                        <m:t>𝜹</m:t>
                      </m:r>
                      <m:r>
                        <a:rPr lang="nl-BE" sz="2000" b="1" i="1">
                          <a:latin typeface="Cambria Math" panose="02040503050406030204" pitchFamily="18" charset="0"/>
                          <a:cs typeface="Calibri" panose="020F0502020204030204" pitchFamily="34" charset="0"/>
                        </a:rPr>
                        <m:t>=</m:t>
                      </m:r>
                      <m:r>
                        <a:rPr lang="nl-BE" sz="2000" b="1" i="1">
                          <a:latin typeface="Cambria Math" panose="02040503050406030204" pitchFamily="18" charset="0"/>
                          <a:cs typeface="Calibri" panose="020F0502020204030204" pitchFamily="34" charset="0"/>
                        </a:rPr>
                        <m:t>𝟎</m:t>
                      </m:r>
                      <m:r>
                        <a:rPr lang="nl-BE" sz="2000" b="1" i="1">
                          <a:latin typeface="Cambria Math" panose="02040503050406030204" pitchFamily="18" charset="0"/>
                          <a:cs typeface="Calibri" panose="020F0502020204030204" pitchFamily="34" charset="0"/>
                        </a:rPr>
                        <m:t>.</m:t>
                      </m:r>
                      <m:r>
                        <a:rPr lang="nl-BE" sz="2000" b="1" i="1">
                          <a:latin typeface="Cambria Math" panose="02040503050406030204" pitchFamily="18" charset="0"/>
                          <a:cs typeface="Calibri" panose="020F0502020204030204" pitchFamily="34" charset="0"/>
                        </a:rPr>
                        <m:t>𝟏</m:t>
                      </m:r>
                      <m:r>
                        <a:rPr lang="nl-BE" sz="2000" b="1" i="1">
                          <a:latin typeface="Cambria Math" panose="02040503050406030204" pitchFamily="18" charset="0"/>
                          <a:cs typeface="Calibri" panose="020F0502020204030204" pitchFamily="34" charset="0"/>
                        </a:rPr>
                        <m:t>%</m:t>
                      </m:r>
                    </m:oMath>
                  </a14:m>
                  <a:r>
                    <a:rPr lang="fr-FR" sz="2000" u="sng" dirty="0">
                      <a:latin typeface="Calibri" panose="020F0502020204030204" pitchFamily="34" charset="0"/>
                      <a:cs typeface="Calibri" panose="020F0502020204030204" pitchFamily="34" charset="0"/>
                      <a:sym typeface="Wingdings" pitchFamily="2" charset="2"/>
                    </a:rPr>
                    <a:t> </a:t>
                  </a:r>
                  <a:endParaRPr lang="fr-FR" sz="2000" u="sng" dirty="0">
                    <a:latin typeface="Calibri" panose="020F0502020204030204" pitchFamily="34" charset="0"/>
                    <a:cs typeface="Calibri" panose="020F0502020204030204" pitchFamily="34" charset="0"/>
                  </a:endParaRPr>
                </a:p>
              </p:txBody>
            </p:sp>
          </mc:Choice>
          <mc:Fallback xmlns="">
            <p:sp>
              <p:nvSpPr>
                <p:cNvPr id="57" name="Espace réservé du contenu 2">
                  <a:extLst>
                    <a:ext uri="{FF2B5EF4-FFF2-40B4-BE49-F238E27FC236}">
                      <a16:creationId xmlns:a16="http://schemas.microsoft.com/office/drawing/2014/main" id="{8F9DF70F-9178-B3CF-9237-70C979EB9D1A}"/>
                    </a:ext>
                  </a:extLst>
                </p:cNvPr>
                <p:cNvSpPr txBox="1">
                  <a:spLocks noRot="1" noChangeAspect="1" noMove="1" noResize="1" noEditPoints="1" noAdjustHandles="1" noChangeArrowheads="1" noChangeShapeType="1" noTextEdit="1"/>
                </p:cNvSpPr>
                <p:nvPr/>
              </p:nvSpPr>
              <p:spPr>
                <a:xfrm>
                  <a:off x="5032207" y="2074886"/>
                  <a:ext cx="4883780" cy="1441207"/>
                </a:xfrm>
                <a:prstGeom prst="rect">
                  <a:avLst/>
                </a:prstGeom>
                <a:blipFill>
                  <a:blip r:embed="rId7"/>
                  <a:stretch>
                    <a:fillRect l="-1558" b="-1754"/>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3" name="Espace réservé du contenu 2">
                  <a:extLst>
                    <a:ext uri="{FF2B5EF4-FFF2-40B4-BE49-F238E27FC236}">
                      <a16:creationId xmlns:a16="http://schemas.microsoft.com/office/drawing/2014/main" id="{2D5DE939-74A7-6B40-9BD4-BDAEA44BC565}"/>
                    </a:ext>
                  </a:extLst>
                </p:cNvPr>
                <p:cNvSpPr txBox="1">
                  <a:spLocks/>
                </p:cNvSpPr>
                <p:nvPr/>
              </p:nvSpPr>
              <p:spPr>
                <a:xfrm>
                  <a:off x="8273840" y="2067078"/>
                  <a:ext cx="3918160" cy="1582051"/>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39178" indent="-239178">
                    <a:buClr>
                      <a:schemeClr val="tx1"/>
                    </a:buClr>
                    <a:buFont typeface="Wingdings" pitchFamily="2" charset="2"/>
                    <a:buChar char="v"/>
                  </a:pPr>
                  <a:endParaRPr lang="nl-BE" sz="800" dirty="0">
                    <a:latin typeface="Calibri" panose="020F0502020204030204" pitchFamily="34" charset="0"/>
                    <a:cs typeface="Calibri" panose="020F0502020204030204" pitchFamily="34" charset="0"/>
                  </a:endParaRPr>
                </a:p>
                <a:p>
                  <a:pPr marL="0" indent="0">
                    <a:buNone/>
                  </a:pPr>
                  <a:r>
                    <a:rPr lang="fr-FR" sz="2200" b="1" u="sng" dirty="0" err="1">
                      <a:latin typeface="Calibri" panose="020F0502020204030204" pitchFamily="34" charset="0"/>
                      <a:cs typeface="Calibri" panose="020F0502020204030204" pitchFamily="34" charset="0"/>
                    </a:rPr>
                    <a:t>Required</a:t>
                  </a:r>
                  <a:r>
                    <a:rPr lang="fr-FR" sz="2200" b="1" u="sng" dirty="0">
                      <a:latin typeface="Calibri" panose="020F0502020204030204" pitchFamily="34" charset="0"/>
                      <a:cs typeface="Calibri" panose="020F0502020204030204" pitchFamily="34" charset="0"/>
                    </a:rPr>
                    <a:t> performance:</a:t>
                  </a:r>
                </a:p>
                <a:p>
                  <a:pPr marL="0" indent="0">
                    <a:buNone/>
                  </a:pPr>
                  <a:endParaRPr lang="fr-FR" sz="200" i="1" u="sng" dirty="0">
                    <a:latin typeface="Calibri" panose="020F0502020204030204" pitchFamily="34" charset="0"/>
                    <a:cs typeface="Calibri" panose="020F0502020204030204" pitchFamily="34" charset="0"/>
                  </a:endParaRPr>
                </a:p>
                <a:p>
                  <a:pPr>
                    <a:buFont typeface="Wingdings" pitchFamily="2" charset="2"/>
                    <a:buChar char="à"/>
                  </a:pPr>
                  <a:r>
                    <a:rPr lang="fr-FR" sz="2000" dirty="0">
                      <a:latin typeface="Calibri" panose="020F0502020204030204" pitchFamily="34" charset="0"/>
                      <a:cs typeface="Calibri" panose="020F0502020204030204" pitchFamily="34" charset="0"/>
                      <a:sym typeface="Wingdings" pitchFamily="2" charset="2"/>
                    </a:rPr>
                    <a:t>Transverse DA: </a:t>
                  </a:r>
                  <a14:m>
                    <m:oMath xmlns:m="http://schemas.openxmlformats.org/officeDocument/2006/math">
                      <m:r>
                        <a:rPr lang="nl-BE" sz="2000" i="1">
                          <a:latin typeface="Cambria Math" panose="02040503050406030204" pitchFamily="18" charset="0"/>
                          <a:cs typeface="Calibri" panose="020F0502020204030204" pitchFamily="34" charset="0"/>
                        </a:rPr>
                        <m:t>∼ </m:t>
                      </m:r>
                    </m:oMath>
                  </a14:m>
                  <a:r>
                    <a:rPr lang="fr-FR" sz="2000" dirty="0">
                      <a:latin typeface="Calibri" panose="020F0502020204030204" pitchFamily="34" charset="0"/>
                      <a:cs typeface="Calibri" panose="020F0502020204030204" pitchFamily="34" charset="0"/>
                      <a:sym typeface="Wingdings" pitchFamily="2" charset="2"/>
                    </a:rPr>
                    <a:t>3-4</a:t>
                  </a:r>
                  <a14:m>
                    <m:oMath xmlns:m="http://schemas.openxmlformats.org/officeDocument/2006/math">
                      <m:r>
                        <a:rPr lang="nl-BE" sz="2000" b="0" i="1" smtClean="0">
                          <a:latin typeface="Cambria Math" panose="02040503050406030204" pitchFamily="18" charset="0"/>
                          <a:cs typeface="Calibri" panose="020F0502020204030204" pitchFamily="34" charset="0"/>
                          <a:sym typeface="Wingdings" pitchFamily="2" charset="2"/>
                        </a:rPr>
                        <m:t>𝜎</m:t>
                      </m:r>
                    </m:oMath>
                  </a14:m>
                  <a:endParaRPr lang="nl-BE" sz="2000" b="0" dirty="0">
                    <a:latin typeface="Calibri" panose="020F0502020204030204" pitchFamily="34" charset="0"/>
                    <a:cs typeface="Calibri" panose="020F0502020204030204" pitchFamily="34" charset="0"/>
                    <a:sym typeface="Wingdings" pitchFamily="2" charset="2"/>
                  </a:endParaRPr>
                </a:p>
                <a:p>
                  <a:pPr>
                    <a:buFont typeface="Wingdings" pitchFamily="2" charset="2"/>
                    <a:buChar char="à"/>
                  </a:pPr>
                  <a:r>
                    <a:rPr lang="fr-FR" sz="2000" dirty="0">
                      <a:latin typeface="Calibri" panose="020F0502020204030204" pitchFamily="34" charset="0"/>
                      <a:cs typeface="Calibri" panose="020F0502020204030204" pitchFamily="34" charset="0"/>
                    </a:rPr>
                    <a:t>Momentum acceptance: </a:t>
                  </a:r>
                  <a14:m>
                    <m:oMath xmlns:m="http://schemas.openxmlformats.org/officeDocument/2006/math">
                      <m:r>
                        <a:rPr lang="nl-BE" sz="2000" b="0" i="1" smtClean="0">
                          <a:latin typeface="Cambria Math" panose="02040503050406030204" pitchFamily="18" charset="0"/>
                          <a:cs typeface="Calibri" panose="020F0502020204030204" pitchFamily="34" charset="0"/>
                        </a:rPr>
                        <m:t>∼</m:t>
                      </m:r>
                    </m:oMath>
                  </a14:m>
                  <a:r>
                    <a:rPr lang="fr-FR" sz="2000" dirty="0">
                      <a:latin typeface="Calibri" panose="020F0502020204030204" pitchFamily="34" charset="0"/>
                      <a:cs typeface="Calibri" panose="020F0502020204030204" pitchFamily="34" charset="0"/>
                    </a:rPr>
                    <a:t>2-3 </a:t>
                  </a:r>
                  <a14:m>
                    <m:oMath xmlns:m="http://schemas.openxmlformats.org/officeDocument/2006/math">
                      <m:r>
                        <a:rPr lang="nl-BE" sz="2000" b="0" i="1" smtClean="0">
                          <a:latin typeface="Cambria Math" panose="02040503050406030204" pitchFamily="18" charset="0"/>
                          <a:cs typeface="Calibri" panose="020F0502020204030204" pitchFamily="34" charset="0"/>
                          <a:sym typeface="Wingdings" pitchFamily="2" charset="2"/>
                        </a:rPr>
                        <m:t>𝜎</m:t>
                      </m:r>
                      <m:r>
                        <a:rPr lang="nl-BE" sz="2000" b="0" i="1" smtClean="0">
                          <a:latin typeface="Cambria Math" panose="02040503050406030204" pitchFamily="18" charset="0"/>
                          <a:cs typeface="Calibri" panose="020F0502020204030204" pitchFamily="34" charset="0"/>
                          <a:sym typeface="Wingdings" pitchFamily="2" charset="2"/>
                        </a:rPr>
                        <m:t> </m:t>
                      </m:r>
                    </m:oMath>
                  </a14:m>
                  <a:endParaRPr lang="fr-FR" sz="2000" dirty="0">
                    <a:latin typeface="Calibri" panose="020F0502020204030204" pitchFamily="34" charset="0"/>
                    <a:cs typeface="Calibri" panose="020F0502020204030204" pitchFamily="34" charset="0"/>
                  </a:endParaRPr>
                </a:p>
              </p:txBody>
            </p:sp>
          </mc:Choice>
          <mc:Fallback xmlns="">
            <p:sp>
              <p:nvSpPr>
                <p:cNvPr id="63" name="Espace réservé du contenu 2">
                  <a:extLst>
                    <a:ext uri="{FF2B5EF4-FFF2-40B4-BE49-F238E27FC236}">
                      <a16:creationId xmlns:a16="http://schemas.microsoft.com/office/drawing/2014/main" id="{2D5DE939-74A7-6B40-9BD4-BDAEA44BC565}"/>
                    </a:ext>
                  </a:extLst>
                </p:cNvPr>
                <p:cNvSpPr txBox="1">
                  <a:spLocks noRot="1" noChangeAspect="1" noMove="1" noResize="1" noEditPoints="1" noAdjustHandles="1" noChangeArrowheads="1" noChangeShapeType="1" noTextEdit="1"/>
                </p:cNvSpPr>
                <p:nvPr/>
              </p:nvSpPr>
              <p:spPr>
                <a:xfrm>
                  <a:off x="8273840" y="2067078"/>
                  <a:ext cx="3918160" cy="1582051"/>
                </a:xfrm>
                <a:prstGeom prst="rect">
                  <a:avLst/>
                </a:prstGeom>
                <a:blipFill>
                  <a:blip r:embed="rId8"/>
                  <a:stretch>
                    <a:fillRect l="-1935" r="-323"/>
                  </a:stretch>
                </a:blipFill>
              </p:spPr>
              <p:txBody>
                <a:bodyPr/>
                <a:lstStyle/>
                <a:p>
                  <a:r>
                    <a:rPr lang="fr-FR">
                      <a:noFill/>
                    </a:rPr>
                    <a:t> </a:t>
                  </a:r>
                </a:p>
              </p:txBody>
            </p:sp>
          </mc:Fallback>
        </mc:AlternateContent>
        <p:sp>
          <p:nvSpPr>
            <p:cNvPr id="64" name="Rectangle 63">
              <a:extLst>
                <a:ext uri="{FF2B5EF4-FFF2-40B4-BE49-F238E27FC236}">
                  <a16:creationId xmlns:a16="http://schemas.microsoft.com/office/drawing/2014/main" id="{7522E265-8C78-229E-483A-A0E9ACE71C26}"/>
                </a:ext>
              </a:extLst>
            </p:cNvPr>
            <p:cNvSpPr/>
            <p:nvPr/>
          </p:nvSpPr>
          <p:spPr>
            <a:xfrm>
              <a:off x="4952521" y="2236573"/>
              <a:ext cx="7132387" cy="1339826"/>
            </a:xfrm>
            <a:prstGeom prst="rect">
              <a:avLst/>
            </a:prstGeom>
            <a:noFill/>
            <a:ln>
              <a:solidFill>
                <a:schemeClr val="tx1">
                  <a:lumMod val="65000"/>
                  <a:lumOff val="3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6" name="Connecteur droit 65">
              <a:extLst>
                <a:ext uri="{FF2B5EF4-FFF2-40B4-BE49-F238E27FC236}">
                  <a16:creationId xmlns:a16="http://schemas.microsoft.com/office/drawing/2014/main" id="{8B52BEC3-6415-21B0-E11D-CCCBBCDE6096}"/>
                </a:ext>
              </a:extLst>
            </p:cNvPr>
            <p:cNvCxnSpPr>
              <a:cxnSpLocks/>
            </p:cNvCxnSpPr>
            <p:nvPr/>
          </p:nvCxnSpPr>
          <p:spPr>
            <a:xfrm>
              <a:off x="8221335" y="2292780"/>
              <a:ext cx="0" cy="1223313"/>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grpSp>
      <p:sp>
        <p:nvSpPr>
          <p:cNvPr id="68" name="ZoneTexte 67">
            <a:extLst>
              <a:ext uri="{FF2B5EF4-FFF2-40B4-BE49-F238E27FC236}">
                <a16:creationId xmlns:a16="http://schemas.microsoft.com/office/drawing/2014/main" id="{F460CD16-8283-9866-1BE9-2F7A1C815FC1}"/>
              </a:ext>
            </a:extLst>
          </p:cNvPr>
          <p:cNvSpPr txBox="1"/>
          <p:nvPr/>
        </p:nvSpPr>
        <p:spPr>
          <a:xfrm>
            <a:off x="3436312" y="4615642"/>
            <a:ext cx="1585151" cy="307777"/>
          </a:xfrm>
          <a:prstGeom prst="rect">
            <a:avLst/>
          </a:prstGeom>
          <a:noFill/>
        </p:spPr>
        <p:txBody>
          <a:bodyPr wrap="square" rtlCol="0">
            <a:spAutoFit/>
          </a:bodyPr>
          <a:lstStyle/>
          <a:p>
            <a:r>
              <a:rPr lang="fr-FR" sz="1400" dirty="0">
                <a:solidFill>
                  <a:srgbClr val="EF00F0"/>
                </a:solidFill>
                <a:latin typeface="Calibri" panose="020F0502020204030204" pitchFamily="34" charset="0"/>
                <a:cs typeface="Calibri" panose="020F0502020204030204" pitchFamily="34" charset="0"/>
              </a:rPr>
              <a:t>(Total clearance)</a:t>
            </a:r>
          </a:p>
        </p:txBody>
      </p:sp>
      <p:sp>
        <p:nvSpPr>
          <p:cNvPr id="69" name="ZoneTexte 68">
            <a:extLst>
              <a:ext uri="{FF2B5EF4-FFF2-40B4-BE49-F238E27FC236}">
                <a16:creationId xmlns:a16="http://schemas.microsoft.com/office/drawing/2014/main" id="{DFCF9757-9E1A-4C01-DB31-6F4598947747}"/>
              </a:ext>
            </a:extLst>
          </p:cNvPr>
          <p:cNvSpPr txBox="1"/>
          <p:nvPr/>
        </p:nvSpPr>
        <p:spPr>
          <a:xfrm>
            <a:off x="1232345" y="3573441"/>
            <a:ext cx="580371" cy="215444"/>
          </a:xfrm>
          <a:prstGeom prst="rect">
            <a:avLst/>
          </a:prstGeom>
          <a:noFill/>
        </p:spPr>
        <p:txBody>
          <a:bodyPr wrap="square" rtlCol="0">
            <a:spAutoFit/>
          </a:bodyPr>
          <a:lstStyle/>
          <a:p>
            <a:r>
              <a:rPr lang="fr-FR" sz="800" dirty="0">
                <a:latin typeface="Calibri" panose="020F0502020204030204" pitchFamily="34" charset="0"/>
                <a:cs typeface="Calibri" panose="020F0502020204030204" pitchFamily="34" charset="0"/>
              </a:rPr>
              <a:t>~20m</a:t>
            </a:r>
          </a:p>
        </p:txBody>
      </p:sp>
    </p:spTree>
    <p:extLst>
      <p:ext uri="{BB962C8B-B14F-4D97-AF65-F5344CB8AC3E}">
        <p14:creationId xmlns:p14="http://schemas.microsoft.com/office/powerpoint/2010/main" val="298021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545C7F-7F5E-96A2-A45A-C2D4F2114F5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0CB9088-A93B-A250-27D1-3BF3D9499E77}"/>
              </a:ext>
            </a:extLst>
          </p:cNvPr>
          <p:cNvSpPr>
            <a:spLocks noGrp="1"/>
          </p:cNvSpPr>
          <p:nvPr>
            <p:ph type="title"/>
          </p:nvPr>
        </p:nvSpPr>
        <p:spPr>
          <a:xfrm>
            <a:off x="831850" y="1709738"/>
            <a:ext cx="10832928" cy="2852737"/>
          </a:xfrm>
        </p:spPr>
        <p:txBody>
          <a:bodyPr/>
          <a:lstStyle/>
          <a:p>
            <a:r>
              <a:rPr lang="fr-FR" dirty="0" err="1"/>
              <a:t>Sensitivity</a:t>
            </a:r>
            <a:r>
              <a:rPr lang="fr-FR" dirty="0"/>
              <a:t> </a:t>
            </a:r>
            <a:r>
              <a:rPr lang="fr-FR" dirty="0" err="1"/>
              <a:t>study</a:t>
            </a:r>
            <a:r>
              <a:rPr lang="fr-FR" dirty="0"/>
              <a:t> on total clearance</a:t>
            </a:r>
          </a:p>
        </p:txBody>
      </p:sp>
      <p:sp>
        <p:nvSpPr>
          <p:cNvPr id="3" name="Espace réservé du texte 2">
            <a:extLst>
              <a:ext uri="{FF2B5EF4-FFF2-40B4-BE49-F238E27FC236}">
                <a16:creationId xmlns:a16="http://schemas.microsoft.com/office/drawing/2014/main" id="{973C39B4-54A6-D4DA-9EAC-02DA858CB6E7}"/>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EBC4E55B-92DB-467A-C654-167C0435EDC1}"/>
              </a:ext>
            </a:extLst>
          </p:cNvPr>
          <p:cNvSpPr>
            <a:spLocks noGrp="1"/>
          </p:cNvSpPr>
          <p:nvPr>
            <p:ph type="sldNum" sz="quarter" idx="12"/>
          </p:nvPr>
        </p:nvSpPr>
        <p:spPr/>
        <p:txBody>
          <a:bodyPr/>
          <a:lstStyle/>
          <a:p>
            <a:r>
              <a:rPr lang="fr-FR" dirty="0"/>
              <a:t>5</a:t>
            </a:r>
          </a:p>
        </p:txBody>
      </p:sp>
      <p:grpSp>
        <p:nvGrpSpPr>
          <p:cNvPr id="10" name="Groupe 9">
            <a:extLst>
              <a:ext uri="{FF2B5EF4-FFF2-40B4-BE49-F238E27FC236}">
                <a16:creationId xmlns:a16="http://schemas.microsoft.com/office/drawing/2014/main" id="{D69AF3C0-D839-D511-A923-6B79D22DD55D}"/>
              </a:ext>
            </a:extLst>
          </p:cNvPr>
          <p:cNvGrpSpPr/>
          <p:nvPr/>
        </p:nvGrpSpPr>
        <p:grpSpPr>
          <a:xfrm>
            <a:off x="5043055" y="4839033"/>
            <a:ext cx="6429203" cy="968153"/>
            <a:chOff x="5624946" y="1307558"/>
            <a:chExt cx="6429203" cy="968153"/>
          </a:xfrm>
        </p:grpSpPr>
        <p:grpSp>
          <p:nvGrpSpPr>
            <p:cNvPr id="11" name="Groupe 10">
              <a:extLst>
                <a:ext uri="{FF2B5EF4-FFF2-40B4-BE49-F238E27FC236}">
                  <a16:creationId xmlns:a16="http://schemas.microsoft.com/office/drawing/2014/main" id="{489781D6-7BA8-075D-FB53-FD3B1E4C9077}"/>
                </a:ext>
              </a:extLst>
            </p:cNvPr>
            <p:cNvGrpSpPr/>
            <p:nvPr/>
          </p:nvGrpSpPr>
          <p:grpSpPr>
            <a:xfrm>
              <a:off x="5624946" y="1444714"/>
              <a:ext cx="6332414" cy="830997"/>
              <a:chOff x="5624946" y="1444714"/>
              <a:chExt cx="6332414" cy="830997"/>
            </a:xfrm>
          </p:grpSpPr>
          <p:sp>
            <p:nvSpPr>
              <p:cNvPr id="13" name="Rectangle : coins arrondis 12">
                <a:extLst>
                  <a:ext uri="{FF2B5EF4-FFF2-40B4-BE49-F238E27FC236}">
                    <a16:creationId xmlns:a16="http://schemas.microsoft.com/office/drawing/2014/main" id="{92A453C6-09D5-A294-19CB-F30882E68280}"/>
                  </a:ext>
                </a:extLst>
              </p:cNvPr>
              <p:cNvSpPr/>
              <p:nvPr/>
            </p:nvSpPr>
            <p:spPr>
              <a:xfrm>
                <a:off x="5624946" y="1445177"/>
                <a:ext cx="6332414" cy="806227"/>
              </a:xfrm>
              <a:prstGeom prst="roundRect">
                <a:avLst/>
              </a:prstGeom>
              <a:solidFill>
                <a:srgbClr val="FDDBE4"/>
              </a:solidFill>
              <a:ln>
                <a:solidFill>
                  <a:srgbClr val="EF0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EA249A47-1D05-4F76-4848-203FA412072A}"/>
                  </a:ext>
                </a:extLst>
              </p:cNvPr>
              <p:cNvSpPr txBox="1"/>
              <p:nvPr/>
            </p:nvSpPr>
            <p:spPr>
              <a:xfrm>
                <a:off x="5655295" y="1444714"/>
                <a:ext cx="6260843" cy="830997"/>
              </a:xfrm>
              <a:prstGeom prst="rect">
                <a:avLst/>
              </a:prstGeom>
              <a:noFill/>
            </p:spPr>
            <p:txBody>
              <a:bodyPr wrap="square" rtlCol="0">
                <a:spAutoFit/>
              </a:bodyPr>
              <a:lstStyle/>
              <a:p>
                <a:r>
                  <a:rPr lang="fr-FR" sz="2400" dirty="0" err="1">
                    <a:latin typeface="Calibri" panose="020F0502020204030204" pitchFamily="34" charset="0"/>
                    <a:cs typeface="Calibri" panose="020F0502020204030204" pitchFamily="34" charset="0"/>
                  </a:rPr>
                  <a:t>Study</a:t>
                </a:r>
                <a:r>
                  <a:rPr lang="fr-FR" sz="2400" dirty="0">
                    <a:latin typeface="Calibri" panose="020F0502020204030204" pitchFamily="34" charset="0"/>
                    <a:cs typeface="Calibri" panose="020F0502020204030204" pitchFamily="34" charset="0"/>
                  </a:rPr>
                  <a:t> the impact of </a:t>
                </a:r>
                <a:r>
                  <a:rPr lang="fr-FR" sz="2400" dirty="0" err="1">
                    <a:latin typeface="Calibri" panose="020F0502020204030204" pitchFamily="34" charset="0"/>
                    <a:cs typeface="Calibri" panose="020F0502020204030204" pitchFamily="34" charset="0"/>
                  </a:rPr>
                  <a:t>increased</a:t>
                </a:r>
                <a:r>
                  <a:rPr lang="fr-FR" sz="2400" dirty="0">
                    <a:latin typeface="Calibri" panose="020F0502020204030204" pitchFamily="34" charset="0"/>
                    <a:cs typeface="Calibri" panose="020F0502020204030204" pitchFamily="34" charset="0"/>
                  </a:rPr>
                  <a:t> W </a:t>
                </a:r>
                <a:r>
                  <a:rPr lang="fr-FR" sz="2400" dirty="0" err="1">
                    <a:latin typeface="Calibri" panose="020F0502020204030204" pitchFamily="34" charset="0"/>
                    <a:cs typeface="Calibri" panose="020F0502020204030204" pitchFamily="34" charset="0"/>
                  </a:rPr>
                  <a:t>shielding</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thickness</a:t>
                </a:r>
                <a:r>
                  <a:rPr lang="fr-FR" sz="2400" dirty="0">
                    <a:latin typeface="Calibri" panose="020F0502020204030204" pitchFamily="34" charset="0"/>
                    <a:cs typeface="Calibri" panose="020F0502020204030204" pitchFamily="34" charset="0"/>
                  </a:rPr>
                  <a:t> on the </a:t>
                </a:r>
                <a:r>
                  <a:rPr lang="fr-FR" sz="2400" dirty="0" err="1">
                    <a:latin typeface="Calibri" panose="020F0502020204030204" pitchFamily="34" charset="0"/>
                    <a:cs typeface="Calibri" panose="020F0502020204030204" pitchFamily="34" charset="0"/>
                  </a:rPr>
                  <a:t>optics</a:t>
                </a:r>
                <a:r>
                  <a:rPr lang="fr-FR" sz="2400" dirty="0">
                    <a:latin typeface="Calibri" panose="020F0502020204030204" pitchFamily="34" charset="0"/>
                    <a:cs typeface="Calibri" panose="020F0502020204030204" pitchFamily="34" charset="0"/>
                  </a:rPr>
                  <a:t> and </a:t>
                </a:r>
                <a:r>
                  <a:rPr lang="fr-FR" sz="2400" dirty="0" err="1">
                    <a:latin typeface="Calibri" panose="020F0502020204030204" pitchFamily="34" charset="0"/>
                    <a:cs typeface="Calibri" panose="020F0502020204030204" pitchFamily="34" charset="0"/>
                  </a:rPr>
                  <a:t>collider</a:t>
                </a:r>
                <a:r>
                  <a:rPr lang="fr-FR" sz="2400" dirty="0">
                    <a:latin typeface="Calibri" panose="020F0502020204030204" pitchFamily="34" charset="0"/>
                    <a:cs typeface="Calibri" panose="020F0502020204030204" pitchFamily="34" charset="0"/>
                  </a:rPr>
                  <a:t> performance</a:t>
                </a:r>
              </a:p>
            </p:txBody>
          </p:sp>
        </p:grpSp>
        <p:sp>
          <p:nvSpPr>
            <p:cNvPr id="12" name="Ellipse 11">
              <a:extLst>
                <a:ext uri="{FF2B5EF4-FFF2-40B4-BE49-F238E27FC236}">
                  <a16:creationId xmlns:a16="http://schemas.microsoft.com/office/drawing/2014/main" id="{0776A498-E491-364B-0512-907089EEDD9B}"/>
                </a:ext>
              </a:extLst>
            </p:cNvPr>
            <p:cNvSpPr/>
            <p:nvPr/>
          </p:nvSpPr>
          <p:spPr>
            <a:xfrm>
              <a:off x="11643332" y="1307558"/>
              <a:ext cx="410817" cy="410032"/>
            </a:xfrm>
            <a:prstGeom prst="ellipse">
              <a:avLst/>
            </a:prstGeom>
            <a:solidFill>
              <a:srgbClr val="EF00F0"/>
            </a:solidFill>
            <a:ln>
              <a:solidFill>
                <a:srgbClr val="EF0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p>
          </p:txBody>
        </p:sp>
      </p:grpSp>
    </p:spTree>
    <p:extLst>
      <p:ext uri="{BB962C8B-B14F-4D97-AF65-F5344CB8AC3E}">
        <p14:creationId xmlns:p14="http://schemas.microsoft.com/office/powerpoint/2010/main" val="1049092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66077-46C0-C785-47CB-1AC3230595C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7034E29-8A82-D5CA-168D-0D27463039AF}"/>
              </a:ext>
            </a:extLst>
          </p:cNvPr>
          <p:cNvSpPr>
            <a:spLocks noGrp="1"/>
          </p:cNvSpPr>
          <p:nvPr>
            <p:ph type="title"/>
          </p:nvPr>
        </p:nvSpPr>
        <p:spPr/>
        <p:txBody>
          <a:bodyPr/>
          <a:lstStyle/>
          <a:p>
            <a:r>
              <a:rPr lang="fr-FR" dirty="0" err="1"/>
              <a:t>Sensitivity</a:t>
            </a:r>
            <a:r>
              <a:rPr lang="fr-FR" dirty="0"/>
              <a:t> </a:t>
            </a:r>
            <a:r>
              <a:rPr lang="fr-FR" dirty="0" err="1"/>
              <a:t>study</a:t>
            </a:r>
            <a:r>
              <a:rPr lang="fr-FR" dirty="0"/>
              <a:t> on total clearance</a:t>
            </a:r>
          </a:p>
        </p:txBody>
      </p:sp>
      <p:sp>
        <p:nvSpPr>
          <p:cNvPr id="3" name="Espace réservé du contenu 2">
            <a:extLst>
              <a:ext uri="{FF2B5EF4-FFF2-40B4-BE49-F238E27FC236}">
                <a16:creationId xmlns:a16="http://schemas.microsoft.com/office/drawing/2014/main" id="{8D9A89FA-7E02-E2AF-1BB0-1B7740EC8050}"/>
              </a:ext>
            </a:extLst>
          </p:cNvPr>
          <p:cNvSpPr>
            <a:spLocks noGrp="1"/>
          </p:cNvSpPr>
          <p:nvPr>
            <p:ph idx="1"/>
          </p:nvPr>
        </p:nvSpPr>
        <p:spPr>
          <a:xfrm>
            <a:off x="1341120" y="1402533"/>
            <a:ext cx="10397798" cy="1105889"/>
          </a:xfrm>
        </p:spPr>
        <p:txBody>
          <a:bodyPr>
            <a:normAutofit/>
          </a:bodyPr>
          <a:lstStyle/>
          <a:p>
            <a:pPr marL="0" indent="0">
              <a:lnSpc>
                <a:spcPct val="110000"/>
              </a:lnSpc>
              <a:buNone/>
            </a:pPr>
            <a:r>
              <a:rPr lang="fr-FR" sz="2400" dirty="0"/>
              <a:t>The IR </a:t>
            </a:r>
            <a:r>
              <a:rPr lang="fr-FR" sz="2400" dirty="0" err="1"/>
              <a:t>lattice</a:t>
            </a:r>
            <a:r>
              <a:rPr lang="fr-FR" sz="2400" dirty="0"/>
              <a:t> has been </a:t>
            </a:r>
            <a:r>
              <a:rPr lang="fr-FR" sz="2400" dirty="0" err="1"/>
              <a:t>adapted</a:t>
            </a:r>
            <a:r>
              <a:rPr lang="fr-FR" sz="2400" dirty="0"/>
              <a:t> for </a:t>
            </a:r>
            <a:r>
              <a:rPr lang="fr-FR" sz="2400" dirty="0" err="1"/>
              <a:t>each</a:t>
            </a:r>
            <a:r>
              <a:rPr lang="fr-FR" sz="2400" dirty="0"/>
              <a:t> value of W </a:t>
            </a:r>
            <a:r>
              <a:rPr lang="fr-FR" sz="2400" dirty="0" err="1"/>
              <a:t>shielding</a:t>
            </a:r>
            <a:r>
              <a:rPr lang="fr-FR" sz="2400" dirty="0"/>
              <a:t> </a:t>
            </a:r>
            <a:r>
              <a:rPr lang="fr-FR" sz="2400" dirty="0" err="1"/>
              <a:t>thickness</a:t>
            </a:r>
            <a:r>
              <a:rPr lang="fr-FR" sz="2400" dirty="0"/>
              <a:t> (</a:t>
            </a:r>
            <a:r>
              <a:rPr lang="fr-FR" sz="2400" b="1" dirty="0">
                <a:solidFill>
                  <a:srgbClr val="002060"/>
                </a:solidFill>
              </a:rPr>
              <a:t>total clearance</a:t>
            </a:r>
            <a:r>
              <a:rPr lang="fr-FR" sz="2400" dirty="0"/>
              <a:t>: </a:t>
            </a:r>
            <a:r>
              <a:rPr lang="fr-FR" sz="2400" b="1" dirty="0">
                <a:solidFill>
                  <a:srgbClr val="002060"/>
                </a:solidFill>
              </a:rPr>
              <a:t>3.5 to 5.5cm</a:t>
            </a:r>
            <a:r>
              <a:rPr lang="fr-FR" sz="2400" dirty="0"/>
              <a:t>) </a:t>
            </a:r>
            <a:r>
              <a:rPr lang="fr-FR" sz="2400" dirty="0" err="1"/>
              <a:t>using</a:t>
            </a:r>
            <a:r>
              <a:rPr lang="fr-FR" sz="2400" dirty="0"/>
              <a:t> </a:t>
            </a:r>
            <a:r>
              <a:rPr lang="fr-FR" sz="2400" dirty="0" err="1"/>
              <a:t>similar</a:t>
            </a:r>
            <a:r>
              <a:rPr lang="fr-FR" sz="2400" dirty="0"/>
              <a:t> matching and </a:t>
            </a:r>
            <a:r>
              <a:rPr lang="fr-FR" sz="2400" dirty="0" err="1"/>
              <a:t>optimization</a:t>
            </a:r>
            <a:r>
              <a:rPr lang="fr-FR" sz="2400" dirty="0"/>
              <a:t> </a:t>
            </a:r>
            <a:r>
              <a:rPr lang="fr-FR" sz="2400" dirty="0" err="1"/>
              <a:t>procedures</a:t>
            </a:r>
            <a:r>
              <a:rPr lang="fr-FR" sz="2400" dirty="0"/>
              <a:t>.</a:t>
            </a:r>
          </a:p>
        </p:txBody>
      </p:sp>
      <p:sp>
        <p:nvSpPr>
          <p:cNvPr id="4" name="Espace réservé du numéro de diapositive 3">
            <a:extLst>
              <a:ext uri="{FF2B5EF4-FFF2-40B4-BE49-F238E27FC236}">
                <a16:creationId xmlns:a16="http://schemas.microsoft.com/office/drawing/2014/main" id="{70AF83A1-432C-AEBD-ED43-7362B8F6A039}"/>
              </a:ext>
            </a:extLst>
          </p:cNvPr>
          <p:cNvSpPr>
            <a:spLocks noGrp="1"/>
          </p:cNvSpPr>
          <p:nvPr>
            <p:ph type="sldNum" sz="quarter" idx="12"/>
          </p:nvPr>
        </p:nvSpPr>
        <p:spPr/>
        <p:txBody>
          <a:bodyPr/>
          <a:lstStyle/>
          <a:p>
            <a:fld id="{358D3E7E-B15D-C148-B743-D19E87EE3050}" type="slidenum">
              <a:rPr lang="fr-FR" smtClean="0"/>
              <a:t>6</a:t>
            </a:fld>
            <a:endParaRPr lang="fr-FR" dirty="0"/>
          </a:p>
        </p:txBody>
      </p:sp>
      <mc:AlternateContent xmlns:mc="http://schemas.openxmlformats.org/markup-compatibility/2006" xmlns:a14="http://schemas.microsoft.com/office/drawing/2010/main">
        <mc:Choice Requires="a14">
          <p:sp>
            <p:nvSpPr>
              <p:cNvPr id="6" name="Espace réservé du contenu 2">
                <a:extLst>
                  <a:ext uri="{FF2B5EF4-FFF2-40B4-BE49-F238E27FC236}">
                    <a16:creationId xmlns:a16="http://schemas.microsoft.com/office/drawing/2014/main" id="{1DF629D9-BE4E-8E81-8618-174841C6BAAA}"/>
                  </a:ext>
                </a:extLst>
              </p:cNvPr>
              <p:cNvSpPr txBox="1">
                <a:spLocks/>
              </p:cNvSpPr>
              <p:nvPr/>
            </p:nvSpPr>
            <p:spPr>
              <a:xfrm>
                <a:off x="3880023" y="2417141"/>
                <a:ext cx="7698259" cy="4167015"/>
              </a:xfrm>
              <a:prstGeom prst="rect">
                <a:avLst/>
              </a:prstGeom>
              <a:ln>
                <a:solidFill>
                  <a:schemeClr val="accent1">
                    <a:shade val="15000"/>
                  </a:schemeClr>
                </a:solidFill>
                <a:prstDash val="dash"/>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fr-FR" sz="2400" dirty="0"/>
                  <a:t>The </a:t>
                </a:r>
                <a:r>
                  <a:rPr lang="fr-FR" sz="2400" b="1" dirty="0" err="1">
                    <a:solidFill>
                      <a:srgbClr val="002060"/>
                    </a:solidFill>
                    <a:sym typeface="Wingdings" pitchFamily="2" charset="2"/>
                  </a:rPr>
                  <a:t>length</a:t>
                </a:r>
                <a:r>
                  <a:rPr lang="fr-FR" sz="2400" b="1" dirty="0">
                    <a:solidFill>
                      <a:srgbClr val="002060"/>
                    </a:solidFill>
                    <a:sym typeface="Wingdings" pitchFamily="2" charset="2"/>
                  </a:rPr>
                  <a:t> of the long straight </a:t>
                </a:r>
                <a:r>
                  <a:rPr lang="fr-FR" sz="2400" dirty="0" err="1">
                    <a:sym typeface="Wingdings" pitchFamily="2" charset="2"/>
                  </a:rPr>
                  <a:t>is</a:t>
                </a:r>
                <a:r>
                  <a:rPr lang="fr-FR" sz="2400" dirty="0">
                    <a:sym typeface="Wingdings" pitchFamily="2" charset="2"/>
                  </a:rPr>
                  <a:t> </a:t>
                </a:r>
                <a:r>
                  <a:rPr lang="fr-FR" sz="2400" dirty="0" err="1">
                    <a:sym typeface="Wingdings" pitchFamily="2" charset="2"/>
                  </a:rPr>
                  <a:t>kept</a:t>
                </a:r>
                <a:r>
                  <a:rPr lang="fr-FR" sz="2400" dirty="0">
                    <a:sym typeface="Wingdings" pitchFamily="2" charset="2"/>
                  </a:rPr>
                  <a:t> at </a:t>
                </a:r>
                <a:r>
                  <a:rPr lang="fr-FR" sz="2400" b="1" dirty="0">
                    <a:solidFill>
                      <a:srgbClr val="002060"/>
                    </a:solidFill>
                    <a:sym typeface="Wingdings" pitchFamily="2" charset="2"/>
                  </a:rPr>
                  <a:t>110m</a:t>
                </a:r>
                <a:r>
                  <a:rPr lang="fr-FR" sz="2400" dirty="0">
                    <a:sym typeface="Wingdings" pitchFamily="2" charset="2"/>
                  </a:rPr>
                  <a:t>.</a:t>
                </a:r>
              </a:p>
              <a:p>
                <a:pPr>
                  <a:lnSpc>
                    <a:spcPct val="110000"/>
                  </a:lnSpc>
                </a:pPr>
                <a:r>
                  <a:rPr lang="fr-FR" sz="2400" dirty="0">
                    <a:sym typeface="Wingdings" pitchFamily="2" charset="2"/>
                  </a:rPr>
                  <a:t>The </a:t>
                </a:r>
                <a:r>
                  <a:rPr lang="fr-FR" sz="2400" b="1" dirty="0">
                    <a:solidFill>
                      <a:srgbClr val="002060"/>
                    </a:solidFill>
                    <a:sym typeface="Wingdings" pitchFamily="2" charset="2"/>
                  </a:rPr>
                  <a:t>gradients of IR quads </a:t>
                </a:r>
                <a:r>
                  <a:rPr lang="fr-FR" sz="2400" dirty="0">
                    <a:sym typeface="Wingdings" pitchFamily="2" charset="2"/>
                  </a:rPr>
                  <a:t>are </a:t>
                </a:r>
                <a:r>
                  <a:rPr lang="fr-FR" sz="2400" b="1" dirty="0" err="1">
                    <a:solidFill>
                      <a:srgbClr val="002060"/>
                    </a:solidFill>
                    <a:sym typeface="Wingdings" pitchFamily="2" charset="2"/>
                  </a:rPr>
                  <a:t>maximized</a:t>
                </a:r>
                <a:r>
                  <a:rPr lang="fr-FR" sz="2400" dirty="0">
                    <a:sym typeface="Wingdings" pitchFamily="2" charset="2"/>
                  </a:rPr>
                  <a:t> </a:t>
                </a:r>
                <a:r>
                  <a:rPr lang="fr-FR" sz="2400" dirty="0" err="1">
                    <a:sym typeface="Wingdings" pitchFamily="2" charset="2"/>
                  </a:rPr>
                  <a:t>according</a:t>
                </a:r>
                <a:r>
                  <a:rPr lang="fr-FR" sz="2400" dirty="0">
                    <a:sym typeface="Wingdings" pitchFamily="2" charset="2"/>
                  </a:rPr>
                  <a:t> to AG plot </a:t>
                </a:r>
                <a:r>
                  <a:rPr lang="fr-FR" sz="2400" dirty="0" err="1">
                    <a:sym typeface="Wingdings" pitchFamily="2" charset="2"/>
                  </a:rPr>
                  <a:t>constraints</a:t>
                </a:r>
                <a:r>
                  <a:rPr lang="fr-FR" sz="2400" dirty="0">
                    <a:sym typeface="Wingdings" pitchFamily="2" charset="2"/>
                  </a:rPr>
                  <a:t>.</a:t>
                </a:r>
              </a:p>
              <a:p>
                <a:pPr>
                  <a:lnSpc>
                    <a:spcPct val="110000"/>
                  </a:lnSpc>
                </a:pPr>
                <a:r>
                  <a:rPr lang="fr-FR" sz="2400" dirty="0">
                    <a:sym typeface="Wingdings" pitchFamily="2" charset="2"/>
                  </a:rPr>
                  <a:t>The </a:t>
                </a:r>
                <a:r>
                  <a:rPr lang="fr-FR" sz="2400" b="1" dirty="0">
                    <a:solidFill>
                      <a:srgbClr val="002060"/>
                    </a:solidFill>
                    <a:sym typeface="Wingdings" pitchFamily="2" charset="2"/>
                  </a:rPr>
                  <a:t>ratio </a:t>
                </a:r>
                <a:r>
                  <a:rPr lang="fr-FR" sz="2400" b="1" dirty="0" err="1">
                    <a:solidFill>
                      <a:srgbClr val="002060"/>
                    </a:solidFill>
                    <a:sym typeface="Wingdings" pitchFamily="2" charset="2"/>
                  </a:rPr>
                  <a:t>between</a:t>
                </a:r>
                <a:r>
                  <a:rPr lang="fr-FR" sz="2400" b="1" dirty="0">
                    <a:solidFill>
                      <a:srgbClr val="002060"/>
                    </a:solidFill>
                    <a:sym typeface="Wingdings" pitchFamily="2" charset="2"/>
                  </a:rPr>
                  <a:t> the maximum of </a:t>
                </a:r>
                <a14:m>
                  <m:oMath xmlns:m="http://schemas.openxmlformats.org/officeDocument/2006/math">
                    <m:sSub>
                      <m:sSubPr>
                        <m:ctrlPr>
                          <a:rPr lang="nl-BE" sz="2400" b="1" i="1">
                            <a:solidFill>
                              <a:srgbClr val="002060"/>
                            </a:solidFill>
                            <a:latin typeface="Cambria Math" panose="02040503050406030204" pitchFamily="18" charset="0"/>
                            <a:sym typeface="Wingdings" pitchFamily="2" charset="2"/>
                          </a:rPr>
                        </m:ctrlPr>
                      </m:sSubPr>
                      <m:e>
                        <m:r>
                          <a:rPr lang="nl-BE" sz="2400" b="1" i="1">
                            <a:solidFill>
                              <a:srgbClr val="002060"/>
                            </a:solidFill>
                            <a:latin typeface="Cambria Math" panose="02040503050406030204" pitchFamily="18" charset="0"/>
                            <a:sym typeface="Wingdings" pitchFamily="2" charset="2"/>
                          </a:rPr>
                          <m:t>𝜷</m:t>
                        </m:r>
                      </m:e>
                      <m:sub>
                        <m:r>
                          <a:rPr lang="nl-BE" sz="2400" b="1" i="1">
                            <a:solidFill>
                              <a:srgbClr val="002060"/>
                            </a:solidFill>
                            <a:latin typeface="Cambria Math" panose="02040503050406030204" pitchFamily="18" charset="0"/>
                            <a:sym typeface="Wingdings" pitchFamily="2" charset="2"/>
                          </a:rPr>
                          <m:t>𝒙</m:t>
                        </m:r>
                      </m:sub>
                    </m:sSub>
                  </m:oMath>
                </a14:m>
                <a:r>
                  <a:rPr lang="fr-FR" sz="2400" b="1" dirty="0">
                    <a:solidFill>
                      <a:srgbClr val="002060"/>
                    </a:solidFill>
                    <a:sym typeface="Wingdings" pitchFamily="2" charset="2"/>
                  </a:rPr>
                  <a:t> and </a:t>
                </a:r>
                <a14:m>
                  <m:oMath xmlns:m="http://schemas.openxmlformats.org/officeDocument/2006/math">
                    <m:sSub>
                      <m:sSubPr>
                        <m:ctrlPr>
                          <a:rPr lang="nl-BE" sz="2400" b="1" i="1">
                            <a:solidFill>
                              <a:srgbClr val="002060"/>
                            </a:solidFill>
                            <a:latin typeface="Cambria Math" panose="02040503050406030204" pitchFamily="18" charset="0"/>
                            <a:sym typeface="Wingdings" pitchFamily="2" charset="2"/>
                          </a:rPr>
                        </m:ctrlPr>
                      </m:sSubPr>
                      <m:e>
                        <m:r>
                          <a:rPr lang="nl-BE" sz="2400" b="1" i="1">
                            <a:solidFill>
                              <a:srgbClr val="002060"/>
                            </a:solidFill>
                            <a:latin typeface="Cambria Math" panose="02040503050406030204" pitchFamily="18" charset="0"/>
                            <a:sym typeface="Wingdings" pitchFamily="2" charset="2"/>
                          </a:rPr>
                          <m:t>𝜷</m:t>
                        </m:r>
                      </m:e>
                      <m:sub>
                        <m:r>
                          <a:rPr lang="nl-BE" sz="2400" b="1" i="1">
                            <a:solidFill>
                              <a:srgbClr val="002060"/>
                            </a:solidFill>
                            <a:latin typeface="Cambria Math" panose="02040503050406030204" pitchFamily="18" charset="0"/>
                            <a:sym typeface="Wingdings" pitchFamily="2" charset="2"/>
                          </a:rPr>
                          <m:t>𝒚</m:t>
                        </m:r>
                      </m:sub>
                    </m:sSub>
                  </m:oMath>
                </a14:m>
                <a:r>
                  <a:rPr lang="fr-FR" sz="2400" b="1" dirty="0">
                    <a:sym typeface="Wingdings" pitchFamily="2" charset="2"/>
                  </a:rPr>
                  <a:t> </a:t>
                </a:r>
                <a:r>
                  <a:rPr lang="fr-FR" sz="2400" dirty="0">
                    <a:sym typeface="Wingdings" pitchFamily="2" charset="2"/>
                  </a:rPr>
                  <a:t>in the final </a:t>
                </a:r>
                <a:r>
                  <a:rPr lang="fr-FR" sz="2400" dirty="0" err="1">
                    <a:sym typeface="Wingdings" pitchFamily="2" charset="2"/>
                  </a:rPr>
                  <a:t>focusing</a:t>
                </a:r>
                <a:r>
                  <a:rPr lang="fr-FR" sz="2400" dirty="0">
                    <a:sym typeface="Wingdings" pitchFamily="2" charset="2"/>
                  </a:rPr>
                  <a:t> triplet </a:t>
                </a:r>
                <a:r>
                  <a:rPr lang="fr-FR" sz="2400" dirty="0" err="1">
                    <a:sym typeface="Wingdings" pitchFamily="2" charset="2"/>
                  </a:rPr>
                  <a:t>is</a:t>
                </a:r>
                <a:r>
                  <a:rPr lang="fr-FR" sz="2400" dirty="0">
                    <a:sym typeface="Wingdings" pitchFamily="2" charset="2"/>
                  </a:rPr>
                  <a:t> </a:t>
                </a:r>
                <a:r>
                  <a:rPr lang="fr-FR" sz="2400" dirty="0" err="1">
                    <a:sym typeface="Wingdings" pitchFamily="2" charset="2"/>
                  </a:rPr>
                  <a:t>kept</a:t>
                </a:r>
                <a:r>
                  <a:rPr lang="fr-FR" sz="2400" dirty="0">
                    <a:sym typeface="Wingdings" pitchFamily="2" charset="2"/>
                  </a:rPr>
                  <a:t> </a:t>
                </a:r>
                <a:r>
                  <a:rPr lang="fr-FR" sz="2400" dirty="0" err="1">
                    <a:sym typeface="Wingdings" pitchFamily="2" charset="2"/>
                  </a:rPr>
                  <a:t>nearly</a:t>
                </a:r>
                <a:r>
                  <a:rPr lang="fr-FR" sz="2400" dirty="0">
                    <a:sym typeface="Wingdings" pitchFamily="2" charset="2"/>
                  </a:rPr>
                  <a:t> </a:t>
                </a:r>
                <a:r>
                  <a:rPr lang="fr-FR" sz="2400" b="1" dirty="0">
                    <a:solidFill>
                      <a:srgbClr val="002060"/>
                    </a:solidFill>
                    <a:sym typeface="Wingdings" pitchFamily="2" charset="2"/>
                  </a:rPr>
                  <a:t>constant</a:t>
                </a:r>
                <a:r>
                  <a:rPr lang="fr-FR" sz="2400" dirty="0">
                    <a:sym typeface="Wingdings" pitchFamily="2" charset="2"/>
                  </a:rPr>
                  <a:t> (</a:t>
                </a:r>
                <a14:m>
                  <m:oMath xmlns:m="http://schemas.openxmlformats.org/officeDocument/2006/math">
                    <m:f>
                      <m:fPr>
                        <m:ctrlPr>
                          <a:rPr lang="nl-BE" sz="2400" i="1" smtClean="0">
                            <a:latin typeface="Cambria Math" panose="02040503050406030204" pitchFamily="18" charset="0"/>
                            <a:sym typeface="Wingdings" pitchFamily="2" charset="2"/>
                          </a:rPr>
                        </m:ctrlPr>
                      </m:fPr>
                      <m:num>
                        <m:sSub>
                          <m:sSubPr>
                            <m:ctrlPr>
                              <a:rPr lang="nl-BE" sz="2400" i="1" smtClean="0">
                                <a:latin typeface="Cambria Math" panose="02040503050406030204" pitchFamily="18" charset="0"/>
                                <a:sym typeface="Wingdings" pitchFamily="2" charset="2"/>
                              </a:rPr>
                            </m:ctrlPr>
                          </m:sSubPr>
                          <m:e>
                            <m:r>
                              <a:rPr lang="nl-BE" sz="2400" i="1" smtClean="0">
                                <a:latin typeface="Cambria Math" panose="02040503050406030204" pitchFamily="18" charset="0"/>
                                <a:sym typeface="Wingdings" pitchFamily="2" charset="2"/>
                              </a:rPr>
                              <m:t>𝛽</m:t>
                            </m:r>
                          </m:e>
                          <m:sub>
                            <m:r>
                              <a:rPr lang="nl-BE" sz="2400" i="1" smtClean="0">
                                <a:latin typeface="Cambria Math" panose="02040503050406030204" pitchFamily="18" charset="0"/>
                                <a:sym typeface="Wingdings" pitchFamily="2" charset="2"/>
                              </a:rPr>
                              <m:t>𝑥</m:t>
                            </m:r>
                          </m:sub>
                        </m:sSub>
                      </m:num>
                      <m:den>
                        <m:sSub>
                          <m:sSubPr>
                            <m:ctrlPr>
                              <a:rPr lang="nl-BE" sz="2400" i="1" smtClean="0">
                                <a:latin typeface="Cambria Math" panose="02040503050406030204" pitchFamily="18" charset="0"/>
                                <a:sym typeface="Wingdings" pitchFamily="2" charset="2"/>
                              </a:rPr>
                            </m:ctrlPr>
                          </m:sSubPr>
                          <m:e>
                            <m:r>
                              <a:rPr lang="nl-BE" sz="2400" i="1" smtClean="0">
                                <a:latin typeface="Cambria Math" panose="02040503050406030204" pitchFamily="18" charset="0"/>
                                <a:sym typeface="Wingdings" pitchFamily="2" charset="2"/>
                              </a:rPr>
                              <m:t>𝛽</m:t>
                            </m:r>
                          </m:e>
                          <m:sub>
                            <m:r>
                              <a:rPr lang="nl-BE" sz="2400" i="1" smtClean="0">
                                <a:latin typeface="Cambria Math" panose="02040503050406030204" pitchFamily="18" charset="0"/>
                                <a:sym typeface="Wingdings" pitchFamily="2" charset="2"/>
                              </a:rPr>
                              <m:t>𝑦</m:t>
                            </m:r>
                          </m:sub>
                        </m:sSub>
                      </m:den>
                    </m:f>
                    <m:r>
                      <a:rPr lang="nl-BE" sz="2400" i="1" smtClean="0">
                        <a:latin typeface="Cambria Math" panose="02040503050406030204" pitchFamily="18" charset="0"/>
                        <a:sym typeface="Wingdings" pitchFamily="2" charset="2"/>
                      </a:rPr>
                      <m:t>∼0.8</m:t>
                    </m:r>
                  </m:oMath>
                </a14:m>
                <a:r>
                  <a:rPr lang="fr-FR" sz="2400" dirty="0">
                    <a:sym typeface="Wingdings" pitchFamily="2" charset="2"/>
                  </a:rPr>
                  <a:t>).</a:t>
                </a:r>
              </a:p>
              <a:p>
                <a:pPr>
                  <a:lnSpc>
                    <a:spcPct val="110000"/>
                  </a:lnSpc>
                </a:pPr>
                <a:r>
                  <a:rPr lang="fr-FR" sz="2400" dirty="0"/>
                  <a:t>The </a:t>
                </a:r>
                <a:r>
                  <a:rPr lang="fr-FR" sz="2400" b="1" dirty="0">
                    <a:solidFill>
                      <a:srgbClr val="002060"/>
                    </a:solidFill>
                  </a:rPr>
                  <a:t>𝛽-</a:t>
                </a:r>
                <a:r>
                  <a:rPr lang="fr-FR" sz="2400" b="1" dirty="0" err="1">
                    <a:solidFill>
                      <a:srgbClr val="002060"/>
                    </a:solidFill>
                  </a:rPr>
                  <a:t>functions</a:t>
                </a:r>
                <a:r>
                  <a:rPr lang="fr-FR" sz="2400" b="1" dirty="0">
                    <a:solidFill>
                      <a:srgbClr val="002060"/>
                    </a:solidFill>
                  </a:rPr>
                  <a:t> </a:t>
                </a:r>
                <a:r>
                  <a:rPr lang="fr-FR" sz="2400" dirty="0"/>
                  <a:t>in the ring (</a:t>
                </a:r>
                <a:r>
                  <a:rPr lang="fr-FR" sz="2400" dirty="0" err="1"/>
                  <a:t>except</a:t>
                </a:r>
                <a:r>
                  <a:rPr lang="fr-FR" sz="2400" dirty="0"/>
                  <a:t> in the IR) </a:t>
                </a:r>
                <a:r>
                  <a:rPr lang="fr-FR" sz="2400" b="1" dirty="0">
                    <a:solidFill>
                      <a:srgbClr val="002060"/>
                    </a:solidFill>
                  </a:rPr>
                  <a:t>and the </a:t>
                </a:r>
                <a:r>
                  <a:rPr lang="fr-FR" sz="2400" b="1" dirty="0" err="1">
                    <a:solidFill>
                      <a:srgbClr val="002060"/>
                    </a:solidFill>
                  </a:rPr>
                  <a:t>working</a:t>
                </a:r>
                <a:r>
                  <a:rPr lang="fr-FR" sz="2400" b="1" dirty="0">
                    <a:solidFill>
                      <a:srgbClr val="002060"/>
                    </a:solidFill>
                  </a:rPr>
                  <a:t> point are </a:t>
                </a:r>
                <a:r>
                  <a:rPr lang="fr-FR" sz="2400" b="1" dirty="0" err="1">
                    <a:solidFill>
                      <a:srgbClr val="002060"/>
                    </a:solidFill>
                  </a:rPr>
                  <a:t>similar</a:t>
                </a:r>
                <a:r>
                  <a:rPr lang="fr-FR" sz="2400" b="1" dirty="0">
                    <a:solidFill>
                      <a:srgbClr val="002060"/>
                    </a:solidFill>
                  </a:rPr>
                  <a:t> </a:t>
                </a:r>
                <a:r>
                  <a:rPr lang="fr-FR" sz="2400" b="1" dirty="0" err="1">
                    <a:solidFill>
                      <a:srgbClr val="002060"/>
                    </a:solidFill>
                  </a:rPr>
                  <a:t>across</a:t>
                </a:r>
                <a:r>
                  <a:rPr lang="fr-FR" sz="2400" b="1" dirty="0">
                    <a:solidFill>
                      <a:srgbClr val="002060"/>
                    </a:solidFill>
                  </a:rPr>
                  <a:t> all </a:t>
                </a:r>
                <a:r>
                  <a:rPr lang="fr-FR" sz="2400" b="1" dirty="0" err="1">
                    <a:solidFill>
                      <a:srgbClr val="002060"/>
                    </a:solidFill>
                  </a:rPr>
                  <a:t>updated</a:t>
                </a:r>
                <a:r>
                  <a:rPr lang="fr-FR" sz="2400" b="1" dirty="0">
                    <a:solidFill>
                      <a:srgbClr val="002060"/>
                    </a:solidFill>
                  </a:rPr>
                  <a:t> </a:t>
                </a:r>
                <a:r>
                  <a:rPr lang="fr-FR" sz="2400" b="1" dirty="0" err="1">
                    <a:solidFill>
                      <a:srgbClr val="002060"/>
                    </a:solidFill>
                  </a:rPr>
                  <a:t>lattices</a:t>
                </a:r>
                <a:r>
                  <a:rPr lang="fr-FR" sz="2400" dirty="0"/>
                  <a:t>.</a:t>
                </a:r>
              </a:p>
            </p:txBody>
          </p:sp>
        </mc:Choice>
        <mc:Fallback xmlns="">
          <p:sp>
            <p:nvSpPr>
              <p:cNvPr id="6" name="Espace réservé du contenu 2">
                <a:extLst>
                  <a:ext uri="{FF2B5EF4-FFF2-40B4-BE49-F238E27FC236}">
                    <a16:creationId xmlns:a16="http://schemas.microsoft.com/office/drawing/2014/main" id="{1DF629D9-BE4E-8E81-8618-174841C6BAAA}"/>
                  </a:ext>
                </a:extLst>
              </p:cNvPr>
              <p:cNvSpPr txBox="1">
                <a:spLocks noRot="1" noChangeAspect="1" noMove="1" noResize="1" noEditPoints="1" noAdjustHandles="1" noChangeArrowheads="1" noChangeShapeType="1" noTextEdit="1"/>
              </p:cNvSpPr>
              <p:nvPr/>
            </p:nvSpPr>
            <p:spPr>
              <a:xfrm>
                <a:off x="3880023" y="2417141"/>
                <a:ext cx="7698259" cy="4167015"/>
              </a:xfrm>
              <a:prstGeom prst="rect">
                <a:avLst/>
              </a:prstGeom>
              <a:blipFill>
                <a:blip r:embed="rId3"/>
                <a:stretch>
                  <a:fillRect l="-821" t="-608" r="-1314"/>
                </a:stretch>
              </a:blipFill>
              <a:ln>
                <a:solidFill>
                  <a:schemeClr val="accent1">
                    <a:shade val="15000"/>
                  </a:schemeClr>
                </a:solidFill>
                <a:prstDash val="dash"/>
              </a:ln>
            </p:spPr>
            <p:txBody>
              <a:bodyPr/>
              <a:lstStyle/>
              <a:p>
                <a:r>
                  <a:rPr lang="fr-FR">
                    <a:noFill/>
                  </a:rPr>
                  <a:t> </a:t>
                </a:r>
              </a:p>
            </p:txBody>
          </p:sp>
        </mc:Fallback>
      </mc:AlternateContent>
      <p:pic>
        <p:nvPicPr>
          <p:cNvPr id="7" name="Image 6" descr="Une image contenant texte, ligne, Tracé, diagramme&#10;&#10;Le contenu généré par l’IA peut être incorrect.">
            <a:extLst>
              <a:ext uri="{FF2B5EF4-FFF2-40B4-BE49-F238E27FC236}">
                <a16:creationId xmlns:a16="http://schemas.microsoft.com/office/drawing/2014/main" id="{E9711F5D-0A8D-C709-0C7E-240566555A80}"/>
              </a:ext>
            </a:extLst>
          </p:cNvPr>
          <p:cNvPicPr>
            <a:picLocks noChangeAspect="1"/>
          </p:cNvPicPr>
          <p:nvPr/>
        </p:nvPicPr>
        <p:blipFill>
          <a:blip r:embed="rId4"/>
          <a:stretch>
            <a:fillRect/>
          </a:stretch>
        </p:blipFill>
        <p:spPr>
          <a:xfrm>
            <a:off x="0" y="2747568"/>
            <a:ext cx="3747595" cy="3597441"/>
          </a:xfrm>
          <a:prstGeom prst="rect">
            <a:avLst/>
          </a:prstGeom>
        </p:spPr>
      </p:pic>
      <p:cxnSp>
        <p:nvCxnSpPr>
          <p:cNvPr id="9" name="Connecteur en angle 8">
            <a:extLst>
              <a:ext uri="{FF2B5EF4-FFF2-40B4-BE49-F238E27FC236}">
                <a16:creationId xmlns:a16="http://schemas.microsoft.com/office/drawing/2014/main" id="{27A83000-E2CF-02F6-6C28-C4CF8D366518}"/>
              </a:ext>
            </a:extLst>
          </p:cNvPr>
          <p:cNvCxnSpPr>
            <a:cxnSpLocks/>
            <a:endCxn id="20" idx="0"/>
          </p:cNvCxnSpPr>
          <p:nvPr/>
        </p:nvCxnSpPr>
        <p:spPr>
          <a:xfrm rot="10800000">
            <a:off x="2352556" y="2596856"/>
            <a:ext cx="1638681" cy="46853"/>
          </a:xfrm>
          <a:prstGeom prst="bentConnector4">
            <a:avLst>
              <a:gd name="adj1" fmla="val -1416"/>
              <a:gd name="adj2" fmla="val 722174"/>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Rectangle 12">
            <a:extLst>
              <a:ext uri="{FF2B5EF4-FFF2-40B4-BE49-F238E27FC236}">
                <a16:creationId xmlns:a16="http://schemas.microsoft.com/office/drawing/2014/main" id="{0A78191E-DCA8-E59C-15D8-CE06DD6D42B5}"/>
              </a:ext>
            </a:extLst>
          </p:cNvPr>
          <p:cNvSpPr/>
          <p:nvPr/>
        </p:nvSpPr>
        <p:spPr>
          <a:xfrm>
            <a:off x="679622" y="3299254"/>
            <a:ext cx="753762" cy="951470"/>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 name="Connecteur droit avec flèche 14">
            <a:extLst>
              <a:ext uri="{FF2B5EF4-FFF2-40B4-BE49-F238E27FC236}">
                <a16:creationId xmlns:a16="http://schemas.microsoft.com/office/drawing/2014/main" id="{DED9BC1A-D23C-09CC-C1BD-302E5EF3563C}"/>
              </a:ext>
            </a:extLst>
          </p:cNvPr>
          <p:cNvCxnSpPr>
            <a:stCxn id="13" idx="3"/>
          </p:cNvCxnSpPr>
          <p:nvPr/>
        </p:nvCxnSpPr>
        <p:spPr>
          <a:xfrm>
            <a:off x="1433384" y="3774989"/>
            <a:ext cx="2446639" cy="3398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2A6F6E49-98E0-E506-4B97-231CD7484B4A}"/>
              </a:ext>
            </a:extLst>
          </p:cNvPr>
          <p:cNvSpPr/>
          <p:nvPr/>
        </p:nvSpPr>
        <p:spPr>
          <a:xfrm>
            <a:off x="3138616" y="5721178"/>
            <a:ext cx="358346" cy="296563"/>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 name="Connecteur droit avec flèche 16">
            <a:extLst>
              <a:ext uri="{FF2B5EF4-FFF2-40B4-BE49-F238E27FC236}">
                <a16:creationId xmlns:a16="http://schemas.microsoft.com/office/drawing/2014/main" id="{9BFEBA42-5D3B-387B-679E-C4D7214BB6B7}"/>
              </a:ext>
            </a:extLst>
          </p:cNvPr>
          <p:cNvCxnSpPr>
            <a:cxnSpLocks/>
          </p:cNvCxnSpPr>
          <p:nvPr/>
        </p:nvCxnSpPr>
        <p:spPr>
          <a:xfrm flipV="1">
            <a:off x="3496962" y="5490394"/>
            <a:ext cx="494270" cy="4128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ZoneTexte 19">
            <a:extLst>
              <a:ext uri="{FF2B5EF4-FFF2-40B4-BE49-F238E27FC236}">
                <a16:creationId xmlns:a16="http://schemas.microsoft.com/office/drawing/2014/main" id="{B40654F1-DC40-50E2-EBA8-D30668FE11F8}"/>
              </a:ext>
            </a:extLst>
          </p:cNvPr>
          <p:cNvSpPr txBox="1"/>
          <p:nvPr/>
        </p:nvSpPr>
        <p:spPr>
          <a:xfrm>
            <a:off x="1609570" y="2596855"/>
            <a:ext cx="1485969" cy="523220"/>
          </a:xfrm>
          <a:prstGeom prst="rect">
            <a:avLst/>
          </a:prstGeom>
          <a:noFill/>
        </p:spPr>
        <p:txBody>
          <a:bodyPr wrap="square" rtlCol="0">
            <a:spAutoFit/>
          </a:bodyPr>
          <a:lstStyle/>
          <a:p>
            <a:pPr algn="ctr"/>
            <a:r>
              <a:rPr lang="fr-FR" sz="1400" b="1" dirty="0">
                <a:solidFill>
                  <a:schemeClr val="tx1">
                    <a:lumMod val="65000"/>
                    <a:lumOff val="35000"/>
                  </a:schemeClr>
                </a:solidFill>
                <a:latin typeface="Calibri" panose="020F0502020204030204" pitchFamily="34" charset="0"/>
                <a:cs typeface="Calibri" panose="020F0502020204030204" pitchFamily="34" charset="0"/>
              </a:rPr>
              <a:t>Long Straight       110m</a:t>
            </a:r>
          </a:p>
        </p:txBody>
      </p:sp>
    </p:spTree>
    <p:extLst>
      <p:ext uri="{BB962C8B-B14F-4D97-AF65-F5344CB8AC3E}">
        <p14:creationId xmlns:p14="http://schemas.microsoft.com/office/powerpoint/2010/main" val="4168407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E6658-F3FF-7578-12C6-9070C8921720}"/>
            </a:ext>
          </a:extLst>
        </p:cNvPr>
        <p:cNvGrpSpPr/>
        <p:nvPr/>
      </p:nvGrpSpPr>
      <p:grpSpPr>
        <a:xfrm>
          <a:off x="0" y="0"/>
          <a:ext cx="0" cy="0"/>
          <a:chOff x="0" y="0"/>
          <a:chExt cx="0" cy="0"/>
        </a:xfrm>
      </p:grpSpPr>
      <p:pic>
        <p:nvPicPr>
          <p:cNvPr id="9" name="Image 8" descr="Une image contenant texte, ligne, diagramme, Tracé&#10;&#10;Le contenu généré par l’IA peut être incorrect.">
            <a:extLst>
              <a:ext uri="{FF2B5EF4-FFF2-40B4-BE49-F238E27FC236}">
                <a16:creationId xmlns:a16="http://schemas.microsoft.com/office/drawing/2014/main" id="{09F7E967-0AF7-31B2-0136-40BF8B9FD9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3537" y="3993042"/>
            <a:ext cx="3066548" cy="2864958"/>
          </a:xfrm>
          <a:prstGeom prst="rect">
            <a:avLst/>
          </a:prstGeom>
        </p:spPr>
      </p:pic>
      <p:pic>
        <p:nvPicPr>
          <p:cNvPr id="11" name="Image 10" descr="Une image contenant texte, ligne, diagramme, capture d’écran&#10;&#10;Le contenu généré par l’IA peut être incorrect.">
            <a:extLst>
              <a:ext uri="{FF2B5EF4-FFF2-40B4-BE49-F238E27FC236}">
                <a16:creationId xmlns:a16="http://schemas.microsoft.com/office/drawing/2014/main" id="{09A552D6-DDCA-F5B3-CB17-245CAF1AEA4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3586" y="1950676"/>
            <a:ext cx="3435168" cy="3077541"/>
          </a:xfrm>
          <a:prstGeom prst="rect">
            <a:avLst/>
          </a:prstGeom>
        </p:spPr>
      </p:pic>
      <p:pic>
        <p:nvPicPr>
          <p:cNvPr id="8" name="Image 7" descr="Une image contenant texte, ligne, diagramme, Tracé&#10;&#10;Le contenu généré par l’IA peut être incorrect.">
            <a:extLst>
              <a:ext uri="{FF2B5EF4-FFF2-40B4-BE49-F238E27FC236}">
                <a16:creationId xmlns:a16="http://schemas.microsoft.com/office/drawing/2014/main" id="{9FB49F5C-B831-2C5A-D37B-7A1A9E9B3A0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38599" y="3993042"/>
            <a:ext cx="3151850" cy="2864958"/>
          </a:xfrm>
          <a:prstGeom prst="rect">
            <a:avLst/>
          </a:prstGeom>
        </p:spPr>
      </p:pic>
      <p:pic>
        <p:nvPicPr>
          <p:cNvPr id="2" name="Image 1" descr="Une image contenant texte, ligne, diagramme, Tracé&#10;&#10;Le contenu généré par l’IA peut être incorrect.">
            <a:extLst>
              <a:ext uri="{FF2B5EF4-FFF2-40B4-BE49-F238E27FC236}">
                <a16:creationId xmlns:a16="http://schemas.microsoft.com/office/drawing/2014/main" id="{CB48EC75-7B12-E5D9-ECC4-2733F3DEDE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944573"/>
            <a:ext cx="3612454" cy="3077541"/>
          </a:xfrm>
          <a:prstGeom prst="rect">
            <a:avLst/>
          </a:prstGeom>
        </p:spPr>
      </p:pic>
      <p:sp>
        <p:nvSpPr>
          <p:cNvPr id="4" name="Espace réservé du numéro de diapositive 3">
            <a:extLst>
              <a:ext uri="{FF2B5EF4-FFF2-40B4-BE49-F238E27FC236}">
                <a16:creationId xmlns:a16="http://schemas.microsoft.com/office/drawing/2014/main" id="{EC258FCA-B712-A1DC-29C6-89EA825F4F60}"/>
              </a:ext>
            </a:extLst>
          </p:cNvPr>
          <p:cNvSpPr>
            <a:spLocks noGrp="1"/>
          </p:cNvSpPr>
          <p:nvPr>
            <p:ph type="sldNum" sz="quarter" idx="12"/>
          </p:nvPr>
        </p:nvSpPr>
        <p:spPr/>
        <p:txBody>
          <a:bodyPr/>
          <a:lstStyle/>
          <a:p>
            <a:fld id="{358D3E7E-B15D-C148-B743-D19E87EE3050}" type="slidenum">
              <a:rPr lang="fr-FR" smtClean="0"/>
              <a:t>7</a:t>
            </a:fld>
            <a:endParaRPr lang="fr-FR"/>
          </a:p>
        </p:txBody>
      </p:sp>
      <mc:AlternateContent xmlns:mc="http://schemas.openxmlformats.org/markup-compatibility/2006" xmlns:a14="http://schemas.microsoft.com/office/drawing/2010/main">
        <mc:Choice Requires="a14">
          <p:sp>
            <p:nvSpPr>
              <p:cNvPr id="5" name="Titre 4">
                <a:extLst>
                  <a:ext uri="{FF2B5EF4-FFF2-40B4-BE49-F238E27FC236}">
                    <a16:creationId xmlns:a16="http://schemas.microsoft.com/office/drawing/2014/main" id="{6840D884-C6FE-38E4-4DC0-670CB30B43E1}"/>
                  </a:ext>
                </a:extLst>
              </p:cNvPr>
              <p:cNvSpPr>
                <a:spLocks noGrp="1"/>
              </p:cNvSpPr>
              <p:nvPr>
                <p:ph type="title"/>
              </p:nvPr>
            </p:nvSpPr>
            <p:spPr/>
            <p:txBody>
              <a:bodyPr/>
              <a:lstStyle/>
              <a:p>
                <a:r>
                  <a:rPr lang="fr-FR" dirty="0" err="1"/>
                  <a:t>Results</a:t>
                </a:r>
                <a:r>
                  <a:rPr lang="fr-FR" dirty="0"/>
                  <a:t> - </a:t>
                </a:r>
                <a14:m>
                  <m:oMath xmlns:m="http://schemas.openxmlformats.org/officeDocument/2006/math">
                    <m:r>
                      <a:rPr lang="nl-BE" b="0" i="1" dirty="0" smtClean="0">
                        <a:latin typeface="Cambria Math" panose="02040503050406030204" pitchFamily="18" charset="0"/>
                      </a:rPr>
                      <m:t>𝛽</m:t>
                    </m:r>
                  </m:oMath>
                </a14:m>
                <a:r>
                  <a:rPr lang="fr-FR" dirty="0"/>
                  <a:t> and W </a:t>
                </a:r>
                <a:r>
                  <a:rPr lang="fr-FR" dirty="0" err="1"/>
                  <a:t>functions</a:t>
                </a:r>
                <a:endParaRPr lang="fr-FR" dirty="0"/>
              </a:p>
            </p:txBody>
          </p:sp>
        </mc:Choice>
        <mc:Fallback xmlns="">
          <p:sp>
            <p:nvSpPr>
              <p:cNvPr id="5" name="Titre 4">
                <a:extLst>
                  <a:ext uri="{FF2B5EF4-FFF2-40B4-BE49-F238E27FC236}">
                    <a16:creationId xmlns:a16="http://schemas.microsoft.com/office/drawing/2014/main" id="{6840D884-C6FE-38E4-4DC0-670CB30B43E1}"/>
                  </a:ext>
                </a:extLst>
              </p:cNvPr>
              <p:cNvSpPr>
                <a:spLocks noGrp="1" noRot="1" noChangeAspect="1" noMove="1" noResize="1" noEditPoints="1" noAdjustHandles="1" noChangeArrowheads="1" noChangeShapeType="1" noTextEdit="1"/>
              </p:cNvSpPr>
              <p:nvPr>
                <p:ph type="title"/>
              </p:nvPr>
            </p:nvSpPr>
            <p:spPr>
              <a:blipFill>
                <a:blip r:embed="rId7"/>
                <a:stretch>
                  <a:fillRect l="-264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 name="Espace réservé du contenu 2">
                <a:extLst>
                  <a:ext uri="{FF2B5EF4-FFF2-40B4-BE49-F238E27FC236}">
                    <a16:creationId xmlns:a16="http://schemas.microsoft.com/office/drawing/2014/main" id="{1862033E-1507-39DE-A12D-8D9EEB10DE6C}"/>
                  </a:ext>
                </a:extLst>
              </p:cNvPr>
              <p:cNvSpPr txBox="1">
                <a:spLocks/>
              </p:cNvSpPr>
              <p:nvPr/>
            </p:nvSpPr>
            <p:spPr>
              <a:xfrm>
                <a:off x="1544595" y="1081392"/>
                <a:ext cx="9082216" cy="772124"/>
              </a:xfrm>
              <a:prstGeom prst="rect">
                <a:avLst/>
              </a:prstGeom>
              <a:ln>
                <a:solidFill>
                  <a:schemeClr val="tx2"/>
                </a:solidFill>
              </a:ln>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fr-FR" dirty="0" err="1"/>
                  <a:t>Larger</a:t>
                </a:r>
                <a:r>
                  <a:rPr lang="fr-FR" dirty="0"/>
                  <a:t> W </a:t>
                </a:r>
                <a:r>
                  <a:rPr lang="fr-FR" dirty="0" err="1"/>
                  <a:t>shielding</a:t>
                </a:r>
                <a:r>
                  <a:rPr lang="fr-FR" dirty="0"/>
                  <a:t> </a:t>
                </a:r>
                <a:r>
                  <a:rPr lang="fr-FR" dirty="0" err="1"/>
                  <a:t>thickness</a:t>
                </a:r>
                <a:r>
                  <a:rPr lang="fr-FR" dirty="0"/>
                  <a:t> </a:t>
                </a:r>
                <a:r>
                  <a:rPr lang="fr-FR" dirty="0">
                    <a:sym typeface="Wingdings" pitchFamily="2" charset="2"/>
                  </a:rPr>
                  <a:t> </a:t>
                </a:r>
                <a:r>
                  <a:rPr lang="fr-FR" b="1" dirty="0" err="1">
                    <a:solidFill>
                      <a:srgbClr val="002060"/>
                    </a:solidFill>
                  </a:rPr>
                  <a:t>higher</a:t>
                </a:r>
                <a:r>
                  <a:rPr lang="fr-FR" b="1" dirty="0">
                    <a:solidFill>
                      <a:srgbClr val="002060"/>
                    </a:solidFill>
                  </a:rPr>
                  <a:t> maximum </a:t>
                </a:r>
                <a14:m>
                  <m:oMath xmlns:m="http://schemas.openxmlformats.org/officeDocument/2006/math">
                    <m:r>
                      <a:rPr lang="fr-FR" b="1" i="1" dirty="0">
                        <a:solidFill>
                          <a:srgbClr val="002060"/>
                        </a:solidFill>
                        <a:latin typeface="Cambria Math" panose="02040503050406030204" pitchFamily="18" charset="0"/>
                      </a:rPr>
                      <m:t>𝜷</m:t>
                    </m:r>
                  </m:oMath>
                </a14:m>
                <a:r>
                  <a:rPr lang="fr-FR" b="1" dirty="0">
                    <a:solidFill>
                      <a:srgbClr val="002060"/>
                    </a:solidFill>
                  </a:rPr>
                  <a:t> </a:t>
                </a:r>
                <a:r>
                  <a:rPr lang="fr-FR" dirty="0"/>
                  <a:t>and aperture, and </a:t>
                </a:r>
                <a:r>
                  <a:rPr lang="fr-FR" b="1" dirty="0" err="1">
                    <a:solidFill>
                      <a:srgbClr val="002060"/>
                    </a:solidFill>
                  </a:rPr>
                  <a:t>lower</a:t>
                </a:r>
                <a:r>
                  <a:rPr lang="fr-FR" b="1" dirty="0">
                    <a:solidFill>
                      <a:srgbClr val="002060"/>
                    </a:solidFill>
                  </a:rPr>
                  <a:t> gradients </a:t>
                </a:r>
                <a:r>
                  <a:rPr lang="fr-FR" dirty="0"/>
                  <a:t>in the IR quadrupoles. </a:t>
                </a:r>
                <a:r>
                  <a:rPr lang="nl-BE" dirty="0"/>
                  <a:t>The maxima of W increase accordingly</a:t>
                </a:r>
              </a:p>
              <a:p>
                <a:pPr marL="0" indent="0">
                  <a:lnSpc>
                    <a:spcPct val="120000"/>
                  </a:lnSpc>
                  <a:buNone/>
                </a:pPr>
                <a:endParaRPr lang="fr-FR" dirty="0"/>
              </a:p>
            </p:txBody>
          </p:sp>
        </mc:Choice>
        <mc:Fallback xmlns="">
          <p:sp>
            <p:nvSpPr>
              <p:cNvPr id="3" name="Espace réservé du contenu 2">
                <a:extLst>
                  <a:ext uri="{FF2B5EF4-FFF2-40B4-BE49-F238E27FC236}">
                    <a16:creationId xmlns:a16="http://schemas.microsoft.com/office/drawing/2014/main" id="{1862033E-1507-39DE-A12D-8D9EEB10DE6C}"/>
                  </a:ext>
                </a:extLst>
              </p:cNvPr>
              <p:cNvSpPr txBox="1">
                <a:spLocks noRot="1" noChangeAspect="1" noMove="1" noResize="1" noEditPoints="1" noAdjustHandles="1" noChangeArrowheads="1" noChangeShapeType="1" noTextEdit="1"/>
              </p:cNvSpPr>
              <p:nvPr/>
            </p:nvSpPr>
            <p:spPr>
              <a:xfrm>
                <a:off x="1544595" y="1081392"/>
                <a:ext cx="9082216" cy="772124"/>
              </a:xfrm>
              <a:prstGeom prst="rect">
                <a:avLst/>
              </a:prstGeom>
              <a:blipFill>
                <a:blip r:embed="rId8"/>
                <a:stretch>
                  <a:fillRect l="-696" t="-3175" b="-14286"/>
                </a:stretch>
              </a:blipFill>
              <a:ln>
                <a:solidFill>
                  <a:schemeClr val="tx2"/>
                </a:solidFill>
              </a:ln>
            </p:spPr>
            <p:txBody>
              <a:bodyPr/>
              <a:lstStyle/>
              <a:p>
                <a:r>
                  <a:rPr lang="fr-FR">
                    <a:noFill/>
                  </a:rPr>
                  <a:t> </a:t>
                </a:r>
              </a:p>
            </p:txBody>
          </p:sp>
        </mc:Fallback>
      </mc:AlternateContent>
      <p:sp>
        <p:nvSpPr>
          <p:cNvPr id="10" name="ZoneTexte 9">
            <a:extLst>
              <a:ext uri="{FF2B5EF4-FFF2-40B4-BE49-F238E27FC236}">
                <a16:creationId xmlns:a16="http://schemas.microsoft.com/office/drawing/2014/main" id="{29D0C220-E0E2-7EE8-7724-825CAAE51E7C}"/>
              </a:ext>
            </a:extLst>
          </p:cNvPr>
          <p:cNvSpPr txBox="1"/>
          <p:nvPr/>
        </p:nvSpPr>
        <p:spPr>
          <a:xfrm>
            <a:off x="1112108" y="5671751"/>
            <a:ext cx="184731" cy="369332"/>
          </a:xfrm>
          <a:prstGeom prst="rect">
            <a:avLst/>
          </a:prstGeom>
          <a:noFill/>
        </p:spPr>
        <p:txBody>
          <a:bodyPr wrap="none" rtlCol="0">
            <a:spAutoFit/>
          </a:bodyPr>
          <a:lstStyle/>
          <a:p>
            <a:endParaRPr lang="fr-FR" dirty="0"/>
          </a:p>
        </p:txBody>
      </p:sp>
      <mc:AlternateContent xmlns:mc="http://schemas.openxmlformats.org/markup-compatibility/2006" xmlns:a14="http://schemas.microsoft.com/office/drawing/2010/main">
        <mc:Choice Requires="a14">
          <p:sp>
            <p:nvSpPr>
              <p:cNvPr id="12" name="ZoneTexte 11">
                <a:extLst>
                  <a:ext uri="{FF2B5EF4-FFF2-40B4-BE49-F238E27FC236}">
                    <a16:creationId xmlns:a16="http://schemas.microsoft.com/office/drawing/2014/main" id="{F67C3A25-5AD8-B650-BDBC-8E5E8C76DCC0}"/>
                  </a:ext>
                </a:extLst>
              </p:cNvPr>
              <p:cNvSpPr txBox="1"/>
              <p:nvPr/>
            </p:nvSpPr>
            <p:spPr>
              <a:xfrm>
                <a:off x="482201" y="5262942"/>
                <a:ext cx="2900115" cy="1200329"/>
              </a:xfrm>
              <a:prstGeom prst="rect">
                <a:avLst/>
              </a:prstGeom>
              <a:noFill/>
            </p:spPr>
            <p:txBody>
              <a:bodyPr wrap="square" rtlCol="0">
                <a:spAutoFit/>
              </a:bodyPr>
              <a:lstStyle/>
              <a:p>
                <a:r>
                  <a:rPr lang="fr-FR" dirty="0">
                    <a:solidFill>
                      <a:schemeClr val="accent2"/>
                    </a:solidFill>
                    <a:latin typeface="Calibri" panose="020F0502020204030204" pitchFamily="34" charset="0"/>
                    <a:cs typeface="Calibri" panose="020F0502020204030204" pitchFamily="34" charset="0"/>
                  </a:rPr>
                  <a:t>Maximum</a:t>
                </a:r>
                <a14:m>
                  <m:oMath xmlns:m="http://schemas.openxmlformats.org/officeDocument/2006/math">
                    <m:r>
                      <a:rPr lang="nl-BE" b="0" i="0" dirty="0" smtClean="0">
                        <a:solidFill>
                          <a:schemeClr val="accent2"/>
                        </a:solidFill>
                        <a:latin typeface="Cambria Math" panose="02040503050406030204" pitchFamily="18" charset="0"/>
                        <a:cs typeface="Calibri" panose="020F0502020204030204" pitchFamily="34" charset="0"/>
                      </a:rPr>
                      <m:t> </m:t>
                    </m:r>
                    <m:r>
                      <a:rPr lang="nl-BE" i="1" dirty="0">
                        <a:solidFill>
                          <a:schemeClr val="accent2"/>
                        </a:solidFill>
                        <a:latin typeface="Cambria Math" panose="02040503050406030204" pitchFamily="18" charset="0"/>
                        <a:cs typeface="Calibri" panose="020F0502020204030204" pitchFamily="34" charset="0"/>
                      </a:rPr>
                      <m:t>𝛽</m:t>
                    </m:r>
                  </m:oMath>
                </a14:m>
                <a:r>
                  <a:rPr lang="fr-FR" dirty="0">
                    <a:solidFill>
                      <a:schemeClr val="accent2"/>
                    </a:solidFill>
                    <a:latin typeface="Calibri" panose="020F0502020204030204" pitchFamily="34" charset="0"/>
                    <a:cs typeface="Calibri" panose="020F0502020204030204" pitchFamily="34" charset="0"/>
                  </a:rPr>
                  <a:t>-</a:t>
                </a:r>
                <a:r>
                  <a:rPr lang="fr-FR" dirty="0" err="1">
                    <a:solidFill>
                      <a:schemeClr val="accent2"/>
                    </a:solidFill>
                    <a:latin typeface="Calibri" panose="020F0502020204030204" pitchFamily="34" charset="0"/>
                    <a:cs typeface="Calibri" panose="020F0502020204030204" pitchFamily="34" charset="0"/>
                  </a:rPr>
                  <a:t>functions</a:t>
                </a:r>
                <a:r>
                  <a:rPr lang="fr-FR" dirty="0">
                    <a:solidFill>
                      <a:schemeClr val="accent2"/>
                    </a:solidFill>
                    <a:latin typeface="Calibri" panose="020F0502020204030204" pitchFamily="34" charset="0"/>
                    <a:cs typeface="Calibri" panose="020F0502020204030204" pitchFamily="34" charset="0"/>
                  </a:rPr>
                  <a:t> </a:t>
                </a:r>
                <a:r>
                  <a:rPr lang="fr-FR" dirty="0" err="1">
                    <a:solidFill>
                      <a:schemeClr val="accent2"/>
                    </a:solidFill>
                    <a:latin typeface="Calibri" panose="020F0502020204030204" pitchFamily="34" charset="0"/>
                    <a:cs typeface="Calibri" panose="020F0502020204030204" pitchFamily="34" charset="0"/>
                  </a:rPr>
                  <a:t>increase</a:t>
                </a:r>
                <a:r>
                  <a:rPr lang="fr-FR" dirty="0">
                    <a:solidFill>
                      <a:schemeClr val="accent2"/>
                    </a:solidFill>
                    <a:latin typeface="Calibri" panose="020F0502020204030204" pitchFamily="34" charset="0"/>
                    <a:cs typeface="Calibri" panose="020F0502020204030204" pitchFamily="34" charset="0"/>
                  </a:rPr>
                  <a:t> by </a:t>
                </a:r>
                <a:r>
                  <a:rPr lang="fr-FR" b="1" dirty="0">
                    <a:solidFill>
                      <a:schemeClr val="accent2"/>
                    </a:solidFill>
                    <a:latin typeface="Calibri" panose="020F0502020204030204" pitchFamily="34" charset="0"/>
                    <a:cs typeface="Calibri" panose="020F0502020204030204" pitchFamily="34" charset="0"/>
                  </a:rPr>
                  <a:t>~35-40%</a:t>
                </a:r>
                <a:r>
                  <a:rPr lang="fr-FR" b="1" dirty="0">
                    <a:latin typeface="Calibri" panose="020F0502020204030204" pitchFamily="34" charset="0"/>
                    <a:cs typeface="Calibri" panose="020F0502020204030204" pitchFamily="34" charset="0"/>
                  </a:rPr>
                  <a:t> </a:t>
                </a:r>
                <a:r>
                  <a:rPr lang="nl-BE" dirty="0">
                    <a:latin typeface="Calibri" panose="020F0502020204030204" pitchFamily="34" charset="0"/>
                    <a:cs typeface="Calibri" panose="020F0502020204030204" pitchFamily="34" charset="0"/>
                  </a:rPr>
                  <a:t>as total clearance goes from 3.5cm to 5.5cm.</a:t>
                </a:r>
                <a:endParaRPr lang="fr-FR" dirty="0"/>
              </a:p>
            </p:txBody>
          </p:sp>
        </mc:Choice>
        <mc:Fallback xmlns="">
          <p:sp>
            <p:nvSpPr>
              <p:cNvPr id="12" name="ZoneTexte 11">
                <a:extLst>
                  <a:ext uri="{FF2B5EF4-FFF2-40B4-BE49-F238E27FC236}">
                    <a16:creationId xmlns:a16="http://schemas.microsoft.com/office/drawing/2014/main" id="{F67C3A25-5AD8-B650-BDBC-8E5E8C76DCC0}"/>
                  </a:ext>
                </a:extLst>
              </p:cNvPr>
              <p:cNvSpPr txBox="1">
                <a:spLocks noRot="1" noChangeAspect="1" noMove="1" noResize="1" noEditPoints="1" noAdjustHandles="1" noChangeArrowheads="1" noChangeShapeType="1" noTextEdit="1"/>
              </p:cNvSpPr>
              <p:nvPr/>
            </p:nvSpPr>
            <p:spPr>
              <a:xfrm>
                <a:off x="482201" y="5262942"/>
                <a:ext cx="2900115" cy="1200329"/>
              </a:xfrm>
              <a:prstGeom prst="rect">
                <a:avLst/>
              </a:prstGeom>
              <a:blipFill>
                <a:blip r:embed="rId9"/>
                <a:stretch>
                  <a:fillRect l="-1304" t="-2105" r="-1304" b="-7368"/>
                </a:stretch>
              </a:blipFill>
            </p:spPr>
            <p:txBody>
              <a:bodyPr/>
              <a:lstStyle/>
              <a:p>
                <a:r>
                  <a:rPr lang="fr-FR">
                    <a:noFill/>
                  </a:rPr>
                  <a:t> </a:t>
                </a:r>
              </a:p>
            </p:txBody>
          </p:sp>
        </mc:Fallback>
      </mc:AlternateContent>
      <p:sp>
        <p:nvSpPr>
          <p:cNvPr id="13" name="Rectangle 12">
            <a:extLst>
              <a:ext uri="{FF2B5EF4-FFF2-40B4-BE49-F238E27FC236}">
                <a16:creationId xmlns:a16="http://schemas.microsoft.com/office/drawing/2014/main" id="{65939D6D-19CF-7902-CC5F-77BA5707CC15}"/>
              </a:ext>
            </a:extLst>
          </p:cNvPr>
          <p:cNvSpPr/>
          <p:nvPr/>
        </p:nvSpPr>
        <p:spPr>
          <a:xfrm>
            <a:off x="3587740" y="3993042"/>
            <a:ext cx="403492" cy="282396"/>
          </a:xfrm>
          <a:prstGeom prst="rect">
            <a:avLst/>
          </a:prstGeom>
          <a:solidFill>
            <a:srgbClr val="FF0000">
              <a:alpha val="600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97380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Image 47" descr="Une image contenant texte, diagramme, ligne, capture d’écran&#10;&#10;Le contenu généré par l’IA peut être incorrect.">
            <a:extLst>
              <a:ext uri="{FF2B5EF4-FFF2-40B4-BE49-F238E27FC236}">
                <a16:creationId xmlns:a16="http://schemas.microsoft.com/office/drawing/2014/main" id="{B3EAE7F0-2EC2-8A9C-0749-733F12F04F76}"/>
              </a:ext>
            </a:extLst>
          </p:cNvPr>
          <p:cNvPicPr>
            <a:picLocks noChangeAspect="1"/>
          </p:cNvPicPr>
          <p:nvPr/>
        </p:nvPicPr>
        <p:blipFill>
          <a:blip r:embed="rId3"/>
          <a:stretch>
            <a:fillRect/>
          </a:stretch>
        </p:blipFill>
        <p:spPr>
          <a:xfrm>
            <a:off x="6278997" y="2317353"/>
            <a:ext cx="5351428" cy="4013571"/>
          </a:xfrm>
          <a:prstGeom prst="rect">
            <a:avLst/>
          </a:prstGeom>
        </p:spPr>
      </p:pic>
      <p:sp>
        <p:nvSpPr>
          <p:cNvPr id="4" name="Espace réservé du numéro de diapositive 3">
            <a:extLst>
              <a:ext uri="{FF2B5EF4-FFF2-40B4-BE49-F238E27FC236}">
                <a16:creationId xmlns:a16="http://schemas.microsoft.com/office/drawing/2014/main" id="{0480EAA7-E6F3-F2BB-C381-FDCA1EB1D863}"/>
              </a:ext>
            </a:extLst>
          </p:cNvPr>
          <p:cNvSpPr>
            <a:spLocks noGrp="1"/>
          </p:cNvSpPr>
          <p:nvPr>
            <p:ph type="sldNum" sz="quarter" idx="12"/>
          </p:nvPr>
        </p:nvSpPr>
        <p:spPr/>
        <p:txBody>
          <a:bodyPr/>
          <a:lstStyle/>
          <a:p>
            <a:fld id="{358D3E7E-B15D-C148-B743-D19E87EE3050}" type="slidenum">
              <a:rPr lang="fr-FR" smtClean="0"/>
              <a:t>8</a:t>
            </a:fld>
            <a:endParaRPr lang="fr-FR"/>
          </a:p>
        </p:txBody>
      </p:sp>
      <p:sp>
        <p:nvSpPr>
          <p:cNvPr id="5" name="Titre 4">
            <a:extLst>
              <a:ext uri="{FF2B5EF4-FFF2-40B4-BE49-F238E27FC236}">
                <a16:creationId xmlns:a16="http://schemas.microsoft.com/office/drawing/2014/main" id="{F558FC35-1AF3-8407-1FEF-58572554FDAC}"/>
              </a:ext>
            </a:extLst>
          </p:cNvPr>
          <p:cNvSpPr>
            <a:spLocks noGrp="1"/>
          </p:cNvSpPr>
          <p:nvPr>
            <p:ph type="title"/>
          </p:nvPr>
        </p:nvSpPr>
        <p:spPr/>
        <p:txBody>
          <a:bodyPr/>
          <a:lstStyle/>
          <a:p>
            <a:r>
              <a:rPr lang="fr-FR" dirty="0" err="1"/>
              <a:t>Length</a:t>
            </a:r>
            <a:r>
              <a:rPr lang="fr-FR" dirty="0"/>
              <a:t> of the Final </a:t>
            </a:r>
            <a:r>
              <a:rPr lang="fr-FR" dirty="0" err="1"/>
              <a:t>focusing</a:t>
            </a:r>
            <a:r>
              <a:rPr lang="fr-FR" dirty="0"/>
              <a:t> triplet</a:t>
            </a:r>
          </a:p>
        </p:txBody>
      </p:sp>
      <p:sp>
        <p:nvSpPr>
          <p:cNvPr id="9" name="ZoneTexte 8">
            <a:extLst>
              <a:ext uri="{FF2B5EF4-FFF2-40B4-BE49-F238E27FC236}">
                <a16:creationId xmlns:a16="http://schemas.microsoft.com/office/drawing/2014/main" id="{A1F0C866-0480-C1D2-5587-F0ADD45935DA}"/>
              </a:ext>
            </a:extLst>
          </p:cNvPr>
          <p:cNvSpPr txBox="1"/>
          <p:nvPr/>
        </p:nvSpPr>
        <p:spPr>
          <a:xfrm>
            <a:off x="2100649" y="2026508"/>
            <a:ext cx="473206" cy="461665"/>
          </a:xfrm>
          <a:prstGeom prst="rect">
            <a:avLst/>
          </a:prstGeom>
          <a:noFill/>
        </p:spPr>
        <p:txBody>
          <a:bodyPr wrap="none" rtlCol="0">
            <a:spAutoFit/>
          </a:bodyPr>
          <a:lstStyle/>
          <a:p>
            <a:pPr marL="285750" indent="-285750">
              <a:buFont typeface="Arial" panose="020B0604020202020204" pitchFamily="34" charset="0"/>
              <a:buChar char="•"/>
            </a:pPr>
            <a:endParaRPr lang="fr-FR" sz="2400" dirty="0">
              <a:latin typeface="Calibri" panose="020F0502020204030204" pitchFamily="34" charset="0"/>
              <a:cs typeface="Calibri" panose="020F0502020204030204" pitchFamily="34" charset="0"/>
            </a:endParaRPr>
          </a:p>
        </p:txBody>
      </p:sp>
      <p:pic>
        <p:nvPicPr>
          <p:cNvPr id="13" name="Image 12" descr="Une image contenant ligne, symbole, conception&#10;&#10;Le contenu généré par l’IA peut être incorrect.">
            <a:extLst>
              <a:ext uri="{FF2B5EF4-FFF2-40B4-BE49-F238E27FC236}">
                <a16:creationId xmlns:a16="http://schemas.microsoft.com/office/drawing/2014/main" id="{D62538EF-E622-B084-43D3-727CB2AB72AB}"/>
              </a:ext>
            </a:extLst>
          </p:cNvPr>
          <p:cNvPicPr>
            <a:picLocks noChangeAspect="1"/>
          </p:cNvPicPr>
          <p:nvPr/>
        </p:nvPicPr>
        <p:blipFill>
          <a:blip r:embed="rId4"/>
          <a:stretch>
            <a:fillRect/>
          </a:stretch>
        </p:blipFill>
        <p:spPr>
          <a:xfrm>
            <a:off x="1093729" y="1709247"/>
            <a:ext cx="3395705" cy="597527"/>
          </a:xfrm>
          <a:prstGeom prst="rect">
            <a:avLst/>
          </a:prstGeom>
        </p:spPr>
      </p:pic>
      <p:sp>
        <p:nvSpPr>
          <p:cNvPr id="14" name="Rectangle 13">
            <a:extLst>
              <a:ext uri="{FF2B5EF4-FFF2-40B4-BE49-F238E27FC236}">
                <a16:creationId xmlns:a16="http://schemas.microsoft.com/office/drawing/2014/main" id="{337F0625-3DF6-B572-FD7E-3719AED1F491}"/>
              </a:ext>
            </a:extLst>
          </p:cNvPr>
          <p:cNvSpPr/>
          <p:nvPr/>
        </p:nvSpPr>
        <p:spPr>
          <a:xfrm>
            <a:off x="1096881" y="1631097"/>
            <a:ext cx="864973" cy="589178"/>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Connecteur droit avec flèche 15">
            <a:extLst>
              <a:ext uri="{FF2B5EF4-FFF2-40B4-BE49-F238E27FC236}">
                <a16:creationId xmlns:a16="http://schemas.microsoft.com/office/drawing/2014/main" id="{B649B36F-08B5-5081-B600-D01A479C693E}"/>
              </a:ext>
            </a:extLst>
          </p:cNvPr>
          <p:cNvCxnSpPr>
            <a:cxnSpLocks/>
            <a:stCxn id="14" idx="2"/>
          </p:cNvCxnSpPr>
          <p:nvPr/>
        </p:nvCxnSpPr>
        <p:spPr>
          <a:xfrm>
            <a:off x="1529368" y="2220275"/>
            <a:ext cx="0" cy="69770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0" name="ZoneTexte 29">
            <a:extLst>
              <a:ext uri="{FF2B5EF4-FFF2-40B4-BE49-F238E27FC236}">
                <a16:creationId xmlns:a16="http://schemas.microsoft.com/office/drawing/2014/main" id="{4D1B8886-1713-CBB1-29CF-F232405785D1}"/>
              </a:ext>
            </a:extLst>
          </p:cNvPr>
          <p:cNvSpPr txBox="1"/>
          <p:nvPr/>
        </p:nvSpPr>
        <p:spPr>
          <a:xfrm>
            <a:off x="6181242" y="1580814"/>
            <a:ext cx="5270452" cy="1015663"/>
          </a:xfrm>
          <a:prstGeom prst="rect">
            <a:avLst/>
          </a:prstGeom>
          <a:noFill/>
        </p:spPr>
        <p:txBody>
          <a:bodyPr wrap="square" rtlCol="0">
            <a:spAutoFit/>
          </a:bodyPr>
          <a:lstStyle/>
          <a:p>
            <a:r>
              <a:rPr lang="fr-FR" sz="2000" dirty="0">
                <a:latin typeface="Calibri" panose="020F0502020204030204" pitchFamily="34" charset="0"/>
                <a:cs typeface="Calibri" panose="020F0502020204030204" pitchFamily="34" charset="0"/>
              </a:rPr>
              <a:t>An </a:t>
            </a:r>
            <a:r>
              <a:rPr lang="fr-FR" sz="2000" dirty="0" err="1">
                <a:latin typeface="Calibri" panose="020F0502020204030204" pitchFamily="34" charset="0"/>
                <a:cs typeface="Calibri" panose="020F0502020204030204" pitchFamily="34" charset="0"/>
              </a:rPr>
              <a:t>increased</a:t>
            </a:r>
            <a:r>
              <a:rPr lang="fr-FR" sz="2000" dirty="0">
                <a:latin typeface="Calibri" panose="020F0502020204030204" pitchFamily="34" charset="0"/>
                <a:cs typeface="Calibri" panose="020F0502020204030204" pitchFamily="34" charset="0"/>
              </a:rPr>
              <a:t> W </a:t>
            </a:r>
            <a:r>
              <a:rPr lang="fr-FR" sz="2000" dirty="0" err="1">
                <a:latin typeface="Calibri" panose="020F0502020204030204" pitchFamily="34" charset="0"/>
                <a:cs typeface="Calibri" panose="020F0502020204030204" pitchFamily="34" charset="0"/>
              </a:rPr>
              <a:t>shielding</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thickness</a:t>
            </a:r>
            <a:r>
              <a:rPr lang="fr-FR" sz="2000" dirty="0">
                <a:latin typeface="Calibri" panose="020F0502020204030204" pitchFamily="34" charset="0"/>
                <a:cs typeface="Calibri" panose="020F0502020204030204" pitchFamily="34" charset="0"/>
              </a:rPr>
              <a:t> leads to </a:t>
            </a:r>
            <a:r>
              <a:rPr lang="fr-FR" sz="2000" dirty="0" err="1">
                <a:latin typeface="Calibri" panose="020F0502020204030204" pitchFamily="34" charset="0"/>
                <a:cs typeface="Calibri" panose="020F0502020204030204" pitchFamily="34" charset="0"/>
              </a:rPr>
              <a:t>larger</a:t>
            </a:r>
            <a:r>
              <a:rPr lang="fr-FR" sz="2000" dirty="0">
                <a:latin typeface="Calibri" panose="020F0502020204030204" pitchFamily="34" charset="0"/>
                <a:cs typeface="Calibri" panose="020F0502020204030204" pitchFamily="34" charset="0"/>
              </a:rPr>
              <a:t> magnet apertures </a:t>
            </a:r>
            <a:r>
              <a:rPr lang="fr-FR" sz="2000" dirty="0">
                <a:latin typeface="Calibri" panose="020F0502020204030204" pitchFamily="34" charset="0"/>
                <a:cs typeface="Calibri" panose="020F0502020204030204" pitchFamily="34" charset="0"/>
                <a:sym typeface="Wingdings" pitchFamily="2" charset="2"/>
              </a:rPr>
              <a:t> </a:t>
            </a:r>
            <a:r>
              <a:rPr lang="fr-FR" sz="2000" b="1" dirty="0" err="1">
                <a:solidFill>
                  <a:srgbClr val="002060"/>
                </a:solidFill>
                <a:latin typeface="Calibri" panose="020F0502020204030204" pitchFamily="34" charset="0"/>
                <a:cs typeface="Calibri" panose="020F0502020204030204" pitchFamily="34" charset="0"/>
                <a:sym typeface="Wingdings" pitchFamily="2" charset="2"/>
              </a:rPr>
              <a:t>smaller</a:t>
            </a:r>
            <a:r>
              <a:rPr lang="fr-FR" sz="2000" b="1" dirty="0">
                <a:solidFill>
                  <a:srgbClr val="002060"/>
                </a:solidFill>
                <a:latin typeface="Calibri" panose="020F0502020204030204" pitchFamily="34" charset="0"/>
                <a:cs typeface="Calibri" panose="020F0502020204030204" pitchFamily="34" charset="0"/>
                <a:sym typeface="Wingdings" pitchFamily="2" charset="2"/>
              </a:rPr>
              <a:t> gradients, longer magnets.</a:t>
            </a:r>
            <a:endParaRPr lang="fr-FR" sz="2000" b="1" dirty="0">
              <a:solidFill>
                <a:srgbClr val="002060"/>
              </a:solidFill>
              <a:latin typeface="Calibri" panose="020F0502020204030204" pitchFamily="34" charset="0"/>
              <a:cs typeface="Calibri" panose="020F0502020204030204" pitchFamily="34" charset="0"/>
            </a:endParaRPr>
          </a:p>
        </p:txBody>
      </p:sp>
      <p:sp>
        <p:nvSpPr>
          <p:cNvPr id="43" name="ZoneTexte 42">
            <a:extLst>
              <a:ext uri="{FF2B5EF4-FFF2-40B4-BE49-F238E27FC236}">
                <a16:creationId xmlns:a16="http://schemas.microsoft.com/office/drawing/2014/main" id="{CB0E7984-C7D0-51D4-B9BA-E90C691A89C1}"/>
              </a:ext>
            </a:extLst>
          </p:cNvPr>
          <p:cNvSpPr txBox="1"/>
          <p:nvPr/>
        </p:nvSpPr>
        <p:spPr>
          <a:xfrm>
            <a:off x="2267813" y="2317353"/>
            <a:ext cx="3395702" cy="646331"/>
          </a:xfrm>
          <a:prstGeom prst="rect">
            <a:avLst/>
          </a:prstGeom>
          <a:noFill/>
        </p:spPr>
        <p:txBody>
          <a:bodyPr wrap="square" rtlCol="0">
            <a:spAutoFit/>
          </a:bodyPr>
          <a:lstStyle/>
          <a:p>
            <a:r>
              <a:rPr lang="fr-FR" dirty="0">
                <a:solidFill>
                  <a:schemeClr val="tx1">
                    <a:lumMod val="65000"/>
                    <a:lumOff val="35000"/>
                  </a:schemeClr>
                </a:solidFill>
                <a:latin typeface="Calibri" panose="020F0502020204030204" pitchFamily="34" charset="0"/>
                <a:cs typeface="Calibri" panose="020F0502020204030204" pitchFamily="34" charset="0"/>
              </a:rPr>
              <a:t>Doublet quads </a:t>
            </a:r>
            <a:r>
              <a:rPr lang="fr-FR" dirty="0" err="1">
                <a:solidFill>
                  <a:schemeClr val="tx1">
                    <a:lumMod val="65000"/>
                    <a:lumOff val="35000"/>
                  </a:schemeClr>
                </a:solidFill>
                <a:latin typeface="Calibri" panose="020F0502020204030204" pitchFamily="34" charset="0"/>
                <a:cs typeface="Calibri" panose="020F0502020204030204" pitchFamily="34" charset="0"/>
              </a:rPr>
              <a:t>lengths</a:t>
            </a:r>
            <a:r>
              <a:rPr lang="fr-FR" dirty="0">
                <a:solidFill>
                  <a:schemeClr val="tx1">
                    <a:lumMod val="65000"/>
                    <a:lumOff val="35000"/>
                  </a:schemeClr>
                </a:solidFill>
                <a:latin typeface="Calibri" panose="020F0502020204030204" pitchFamily="34" charset="0"/>
                <a:cs typeface="Calibri" panose="020F0502020204030204" pitchFamily="34" charset="0"/>
              </a:rPr>
              <a:t> </a:t>
            </a:r>
            <a:r>
              <a:rPr lang="fr-FR" dirty="0" err="1">
                <a:solidFill>
                  <a:schemeClr val="tx1">
                    <a:lumMod val="65000"/>
                    <a:lumOff val="35000"/>
                  </a:schemeClr>
                </a:solidFill>
                <a:latin typeface="Calibri" panose="020F0502020204030204" pitchFamily="34" charset="0"/>
                <a:cs typeface="Calibri" panose="020F0502020204030204" pitchFamily="34" charset="0"/>
              </a:rPr>
              <a:t>also</a:t>
            </a:r>
            <a:r>
              <a:rPr lang="fr-FR" dirty="0">
                <a:solidFill>
                  <a:schemeClr val="tx1">
                    <a:lumMod val="65000"/>
                    <a:lumOff val="35000"/>
                  </a:schemeClr>
                </a:solidFill>
                <a:latin typeface="Calibri" panose="020F0502020204030204" pitchFamily="34" charset="0"/>
                <a:cs typeface="Calibri" panose="020F0502020204030204" pitchFamily="34" charset="0"/>
              </a:rPr>
              <a:t> </a:t>
            </a:r>
            <a:r>
              <a:rPr lang="fr-FR" dirty="0" err="1">
                <a:solidFill>
                  <a:schemeClr val="tx1">
                    <a:lumMod val="65000"/>
                    <a:lumOff val="35000"/>
                  </a:schemeClr>
                </a:solidFill>
                <a:latin typeface="Calibri" panose="020F0502020204030204" pitchFamily="34" charset="0"/>
                <a:cs typeface="Calibri" panose="020F0502020204030204" pitchFamily="34" charset="0"/>
              </a:rPr>
              <a:t>adapted</a:t>
            </a:r>
            <a:r>
              <a:rPr lang="fr-FR" dirty="0">
                <a:solidFill>
                  <a:schemeClr val="tx1">
                    <a:lumMod val="65000"/>
                    <a:lumOff val="35000"/>
                  </a:schemeClr>
                </a:solidFill>
                <a:latin typeface="Calibri" panose="020F0502020204030204" pitchFamily="34" charset="0"/>
                <a:cs typeface="Calibri" panose="020F0502020204030204" pitchFamily="34" charset="0"/>
              </a:rPr>
              <a:t> to match the CC</a:t>
            </a:r>
          </a:p>
        </p:txBody>
      </p:sp>
      <p:grpSp>
        <p:nvGrpSpPr>
          <p:cNvPr id="56" name="Groupe 55">
            <a:extLst>
              <a:ext uri="{FF2B5EF4-FFF2-40B4-BE49-F238E27FC236}">
                <a16:creationId xmlns:a16="http://schemas.microsoft.com/office/drawing/2014/main" id="{ECDEAC7C-BD9C-02E2-C994-5BA48A326B18}"/>
              </a:ext>
            </a:extLst>
          </p:cNvPr>
          <p:cNvGrpSpPr/>
          <p:nvPr/>
        </p:nvGrpSpPr>
        <p:grpSpPr>
          <a:xfrm>
            <a:off x="617164" y="3049247"/>
            <a:ext cx="3696412" cy="3591215"/>
            <a:chOff x="10161" y="2723964"/>
            <a:chExt cx="4158197" cy="3831314"/>
          </a:xfrm>
        </p:grpSpPr>
        <p:pic>
          <p:nvPicPr>
            <p:cNvPr id="3" name="Image 2" descr="Une image contenant texte, ligne, Tracé, diagramme&#10;&#10;Le contenu généré par l’IA peut être incorrect.">
              <a:extLst>
                <a:ext uri="{FF2B5EF4-FFF2-40B4-BE49-F238E27FC236}">
                  <a16:creationId xmlns:a16="http://schemas.microsoft.com/office/drawing/2014/main" id="{8BBA8627-1571-FDA9-C35C-CC708521B70D}"/>
                </a:ext>
              </a:extLst>
            </p:cNvPr>
            <p:cNvPicPr>
              <a:picLocks noChangeAspect="1"/>
            </p:cNvPicPr>
            <p:nvPr/>
          </p:nvPicPr>
          <p:blipFill>
            <a:blip r:embed="rId5"/>
            <a:stretch>
              <a:fillRect/>
            </a:stretch>
          </p:blipFill>
          <p:spPr>
            <a:xfrm>
              <a:off x="10161" y="2769156"/>
              <a:ext cx="4099893" cy="3773765"/>
            </a:xfrm>
            <a:prstGeom prst="rect">
              <a:avLst/>
            </a:prstGeom>
          </p:spPr>
        </p:pic>
        <p:sp>
          <p:nvSpPr>
            <p:cNvPr id="44" name="Rectangle 43">
              <a:extLst>
                <a:ext uri="{FF2B5EF4-FFF2-40B4-BE49-F238E27FC236}">
                  <a16:creationId xmlns:a16="http://schemas.microsoft.com/office/drawing/2014/main" id="{DEAF2521-A88B-70D9-F392-BD15215E7BFB}"/>
                </a:ext>
              </a:extLst>
            </p:cNvPr>
            <p:cNvSpPr/>
            <p:nvPr/>
          </p:nvSpPr>
          <p:spPr>
            <a:xfrm>
              <a:off x="68479" y="2723964"/>
              <a:ext cx="4099879" cy="3831314"/>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2" name="Groupe 51">
            <a:extLst>
              <a:ext uri="{FF2B5EF4-FFF2-40B4-BE49-F238E27FC236}">
                <a16:creationId xmlns:a16="http://schemas.microsoft.com/office/drawing/2014/main" id="{3E1DE534-7332-2BB8-5463-563C651272B1}"/>
              </a:ext>
            </a:extLst>
          </p:cNvPr>
          <p:cNvGrpSpPr/>
          <p:nvPr/>
        </p:nvGrpSpPr>
        <p:grpSpPr>
          <a:xfrm>
            <a:off x="7709078" y="6271855"/>
            <a:ext cx="2758480" cy="368607"/>
            <a:chOff x="7163996" y="2793870"/>
            <a:chExt cx="2758480" cy="368607"/>
          </a:xfrm>
        </p:grpSpPr>
        <p:sp>
          <p:nvSpPr>
            <p:cNvPr id="50" name="Flèche vers le bas 49">
              <a:extLst>
                <a:ext uri="{FF2B5EF4-FFF2-40B4-BE49-F238E27FC236}">
                  <a16:creationId xmlns:a16="http://schemas.microsoft.com/office/drawing/2014/main" id="{2B6430BA-6A84-A5EA-B3D5-998D13344FA5}"/>
                </a:ext>
              </a:extLst>
            </p:cNvPr>
            <p:cNvSpPr/>
            <p:nvPr/>
          </p:nvSpPr>
          <p:spPr>
            <a:xfrm rot="5400000">
              <a:off x="8087083" y="1870783"/>
              <a:ext cx="368607" cy="2214781"/>
            </a:xfrm>
            <a:prstGeom prst="downArrow">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ZoneTexte 50">
              <a:extLst>
                <a:ext uri="{FF2B5EF4-FFF2-40B4-BE49-F238E27FC236}">
                  <a16:creationId xmlns:a16="http://schemas.microsoft.com/office/drawing/2014/main" id="{47924DBF-5A42-8C79-E862-8D75E5F1B1A0}"/>
                </a:ext>
              </a:extLst>
            </p:cNvPr>
            <p:cNvSpPr txBox="1"/>
            <p:nvPr/>
          </p:nvSpPr>
          <p:spPr>
            <a:xfrm>
              <a:off x="7288170" y="2817437"/>
              <a:ext cx="2634306" cy="338554"/>
            </a:xfrm>
            <a:prstGeom prst="rect">
              <a:avLst/>
            </a:prstGeom>
            <a:noFill/>
          </p:spPr>
          <p:txBody>
            <a:bodyPr wrap="square" rtlCol="0">
              <a:spAutoFit/>
            </a:bodyPr>
            <a:lstStyle/>
            <a:p>
              <a:r>
                <a:rPr lang="fr-FR" sz="1600" dirty="0">
                  <a:latin typeface="Calibri" panose="020F0502020204030204" pitchFamily="34" charset="0"/>
                  <a:cs typeface="Calibri" panose="020F0502020204030204" pitchFamily="34" charset="0"/>
                </a:rPr>
                <a:t>W </a:t>
              </a:r>
              <a:r>
                <a:rPr lang="fr-FR" sz="1600" dirty="0" err="1">
                  <a:latin typeface="Calibri" panose="020F0502020204030204" pitchFamily="34" charset="0"/>
                  <a:cs typeface="Calibri" panose="020F0502020204030204" pitchFamily="34" charset="0"/>
                </a:rPr>
                <a:t>thickness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increases</a:t>
              </a:r>
              <a:r>
                <a:rPr lang="fr-FR" sz="1600" dirty="0">
                  <a:latin typeface="Calibri" panose="020F0502020204030204" pitchFamily="34" charset="0"/>
                  <a:cs typeface="Calibri" panose="020F0502020204030204" pitchFamily="34" charset="0"/>
                </a:rPr>
                <a:t>  </a:t>
              </a:r>
            </a:p>
          </p:txBody>
        </p:sp>
      </p:grpSp>
      <p:grpSp>
        <p:nvGrpSpPr>
          <p:cNvPr id="59" name="Groupe 58">
            <a:extLst>
              <a:ext uri="{FF2B5EF4-FFF2-40B4-BE49-F238E27FC236}">
                <a16:creationId xmlns:a16="http://schemas.microsoft.com/office/drawing/2014/main" id="{2E2E2091-7D54-299F-6A24-BD46A9C1B4AE}"/>
              </a:ext>
            </a:extLst>
          </p:cNvPr>
          <p:cNvGrpSpPr/>
          <p:nvPr/>
        </p:nvGrpSpPr>
        <p:grpSpPr>
          <a:xfrm>
            <a:off x="5936248" y="3402734"/>
            <a:ext cx="368607" cy="2214781"/>
            <a:chOff x="5912063" y="527076"/>
            <a:chExt cx="368607" cy="2214781"/>
          </a:xfrm>
        </p:grpSpPr>
        <p:sp>
          <p:nvSpPr>
            <p:cNvPr id="54" name="Flèche vers le bas 53">
              <a:extLst>
                <a:ext uri="{FF2B5EF4-FFF2-40B4-BE49-F238E27FC236}">
                  <a16:creationId xmlns:a16="http://schemas.microsoft.com/office/drawing/2014/main" id="{9AFCB92C-C243-69C3-9A7F-F7A10426BCBE}"/>
                </a:ext>
              </a:extLst>
            </p:cNvPr>
            <p:cNvSpPr/>
            <p:nvPr/>
          </p:nvSpPr>
          <p:spPr>
            <a:xfrm rot="10800000">
              <a:off x="5912063" y="527076"/>
              <a:ext cx="368607" cy="2214781"/>
            </a:xfrm>
            <a:prstGeom prst="downArrow">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ZoneTexte 54">
              <a:extLst>
                <a:ext uri="{FF2B5EF4-FFF2-40B4-BE49-F238E27FC236}">
                  <a16:creationId xmlns:a16="http://schemas.microsoft.com/office/drawing/2014/main" id="{6AB65483-972F-40D6-D760-D99DED67A62E}"/>
                </a:ext>
              </a:extLst>
            </p:cNvPr>
            <p:cNvSpPr txBox="1"/>
            <p:nvPr/>
          </p:nvSpPr>
          <p:spPr>
            <a:xfrm rot="16200000">
              <a:off x="5075248" y="1559993"/>
              <a:ext cx="2025156" cy="338554"/>
            </a:xfrm>
            <a:prstGeom prst="rect">
              <a:avLst/>
            </a:prstGeom>
            <a:noFill/>
          </p:spPr>
          <p:txBody>
            <a:bodyPr wrap="square" rtlCol="0">
              <a:spAutoFit/>
            </a:bodyPr>
            <a:lstStyle/>
            <a:p>
              <a:r>
                <a:rPr lang="fr-FR" sz="1600" dirty="0">
                  <a:latin typeface="Calibri" panose="020F0502020204030204" pitchFamily="34" charset="0"/>
                  <a:cs typeface="Calibri" panose="020F0502020204030204" pitchFamily="34" charset="0"/>
                </a:rPr>
                <a:t>W </a:t>
              </a:r>
              <a:r>
                <a:rPr lang="fr-FR" sz="1600" dirty="0" err="1">
                  <a:latin typeface="Calibri" panose="020F0502020204030204" pitchFamily="34" charset="0"/>
                  <a:cs typeface="Calibri" panose="020F0502020204030204" pitchFamily="34" charset="0"/>
                </a:rPr>
                <a:t>thickness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increases</a:t>
              </a:r>
              <a:r>
                <a:rPr lang="fr-FR" sz="1600" dirty="0">
                  <a:latin typeface="Calibri" panose="020F0502020204030204" pitchFamily="34" charset="0"/>
                  <a:cs typeface="Calibri" panose="020F0502020204030204" pitchFamily="34" charset="0"/>
                </a:rPr>
                <a:t>  </a:t>
              </a:r>
            </a:p>
          </p:txBody>
        </p:sp>
      </p:grpSp>
    </p:spTree>
    <p:extLst>
      <p:ext uri="{BB962C8B-B14F-4D97-AF65-F5344CB8AC3E}">
        <p14:creationId xmlns:p14="http://schemas.microsoft.com/office/powerpoint/2010/main" val="2250561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Une image contenant texte, capture d’écran, ligne, Tracé&#10;&#10;Le contenu généré par l’IA peut être incorrect.">
            <a:extLst>
              <a:ext uri="{FF2B5EF4-FFF2-40B4-BE49-F238E27FC236}">
                <a16:creationId xmlns:a16="http://schemas.microsoft.com/office/drawing/2014/main" id="{FFB49A24-C452-0A99-1466-4F51AD919E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3337" y="2941415"/>
            <a:ext cx="3920524" cy="3847574"/>
          </a:xfrm>
          <a:prstGeom prst="rect">
            <a:avLst/>
          </a:prstGeom>
        </p:spPr>
      </p:pic>
      <p:sp>
        <p:nvSpPr>
          <p:cNvPr id="7" name="Rectangle 6">
            <a:extLst>
              <a:ext uri="{FF2B5EF4-FFF2-40B4-BE49-F238E27FC236}">
                <a16:creationId xmlns:a16="http://schemas.microsoft.com/office/drawing/2014/main" id="{450AEBF0-2F4F-51A6-77D4-ED71DF58AC9A}"/>
              </a:ext>
            </a:extLst>
          </p:cNvPr>
          <p:cNvSpPr/>
          <p:nvPr/>
        </p:nvSpPr>
        <p:spPr>
          <a:xfrm>
            <a:off x="4795992" y="5402014"/>
            <a:ext cx="3697869" cy="998786"/>
          </a:xfrm>
          <a:prstGeom prst="rect">
            <a:avLst/>
          </a:prstGeom>
          <a:noFill/>
          <a:ln w="28575">
            <a:solidFill>
              <a:srgbClr val="EF0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1E041328-B8B9-D619-6D66-CE1DF4BB825B}"/>
              </a:ext>
            </a:extLst>
          </p:cNvPr>
          <p:cNvSpPr>
            <a:spLocks noGrp="1"/>
          </p:cNvSpPr>
          <p:nvPr>
            <p:ph type="title"/>
          </p:nvPr>
        </p:nvSpPr>
        <p:spPr/>
        <p:txBody>
          <a:bodyPr>
            <a:normAutofit/>
          </a:bodyPr>
          <a:lstStyle/>
          <a:p>
            <a:r>
              <a:rPr lang="fr-FR" dirty="0"/>
              <a:t>Performance and </a:t>
            </a:r>
            <a:r>
              <a:rPr lang="fr-FR" dirty="0" err="1"/>
              <a:t>sextupole</a:t>
            </a:r>
            <a:r>
              <a:rPr lang="fr-FR" dirty="0"/>
              <a:t> </a:t>
            </a:r>
            <a:r>
              <a:rPr lang="fr-FR" dirty="0" err="1"/>
              <a:t>strenght</a:t>
            </a:r>
            <a:endParaRPr lang="fr-FR" dirty="0"/>
          </a:p>
        </p:txBody>
      </p:sp>
      <p:sp>
        <p:nvSpPr>
          <p:cNvPr id="16" name="Espace réservé du contenu 15">
            <a:extLst>
              <a:ext uri="{FF2B5EF4-FFF2-40B4-BE49-F238E27FC236}">
                <a16:creationId xmlns:a16="http://schemas.microsoft.com/office/drawing/2014/main" id="{956DFD32-5BEF-339A-9F96-B053C95B42C2}"/>
              </a:ext>
            </a:extLst>
          </p:cNvPr>
          <p:cNvSpPr>
            <a:spLocks noGrp="1"/>
          </p:cNvSpPr>
          <p:nvPr>
            <p:ph idx="1"/>
          </p:nvPr>
        </p:nvSpPr>
        <p:spPr>
          <a:xfrm>
            <a:off x="1169783" y="1276186"/>
            <a:ext cx="10280816" cy="1711950"/>
          </a:xfrm>
        </p:spPr>
        <p:txBody>
          <a:bodyPr>
            <a:normAutofit fontScale="92500"/>
          </a:bodyPr>
          <a:lstStyle/>
          <a:p>
            <a:pPr marL="0" indent="0">
              <a:lnSpc>
                <a:spcPct val="110000"/>
              </a:lnSpc>
              <a:buNone/>
            </a:pPr>
            <a:r>
              <a:rPr lang="fr-FR" sz="2400" b="1" dirty="0">
                <a:solidFill>
                  <a:srgbClr val="002060"/>
                </a:solidFill>
              </a:rPr>
              <a:t>No </a:t>
            </a:r>
            <a:r>
              <a:rPr lang="fr-FR" sz="2400" b="1" dirty="0" err="1">
                <a:solidFill>
                  <a:srgbClr val="002060"/>
                </a:solidFill>
              </a:rPr>
              <a:t>significant</a:t>
            </a:r>
            <a:r>
              <a:rPr lang="fr-FR" sz="2400" b="1" dirty="0">
                <a:solidFill>
                  <a:srgbClr val="002060"/>
                </a:solidFill>
              </a:rPr>
              <a:t> </a:t>
            </a:r>
            <a:r>
              <a:rPr lang="fr-FR" sz="2400" b="1" dirty="0" err="1">
                <a:solidFill>
                  <a:srgbClr val="002060"/>
                </a:solidFill>
              </a:rPr>
              <a:t>degradation</a:t>
            </a:r>
            <a:r>
              <a:rPr lang="fr-FR" sz="2400" b="1" dirty="0">
                <a:solidFill>
                  <a:srgbClr val="002060"/>
                </a:solidFill>
              </a:rPr>
              <a:t> of </a:t>
            </a:r>
            <a:r>
              <a:rPr lang="fr-FR" sz="2400" b="1" dirty="0" err="1">
                <a:solidFill>
                  <a:srgbClr val="002060"/>
                </a:solidFill>
              </a:rPr>
              <a:t>momentum</a:t>
            </a:r>
            <a:r>
              <a:rPr lang="fr-FR" sz="2400" b="1" dirty="0">
                <a:solidFill>
                  <a:srgbClr val="002060"/>
                </a:solidFill>
              </a:rPr>
              <a:t> acceptance </a:t>
            </a:r>
            <a:r>
              <a:rPr lang="fr-FR" sz="2400" dirty="0"/>
              <a:t>by </a:t>
            </a:r>
            <a:r>
              <a:rPr lang="fr-FR" sz="2400" dirty="0" err="1"/>
              <a:t>increasing</a:t>
            </a:r>
            <a:r>
              <a:rPr lang="fr-FR" sz="2400" dirty="0"/>
              <a:t> the total clearance, </a:t>
            </a:r>
            <a:r>
              <a:rPr lang="fr-FR" sz="2400" b="1" dirty="0">
                <a:solidFill>
                  <a:srgbClr val="002060"/>
                </a:solidFill>
              </a:rPr>
              <a:t>BUT</a:t>
            </a:r>
            <a:r>
              <a:rPr lang="fr-FR" sz="2400" dirty="0"/>
              <a:t> </a:t>
            </a:r>
            <a:r>
              <a:rPr lang="fr-FR" sz="2400" b="1" dirty="0">
                <a:solidFill>
                  <a:srgbClr val="002060"/>
                </a:solidFill>
              </a:rPr>
              <a:t>large </a:t>
            </a:r>
            <a:r>
              <a:rPr lang="fr-FR" sz="2400" b="1" dirty="0" err="1">
                <a:solidFill>
                  <a:srgbClr val="002060"/>
                </a:solidFill>
              </a:rPr>
              <a:t>increase</a:t>
            </a:r>
            <a:r>
              <a:rPr lang="fr-FR" sz="2400" b="1" dirty="0">
                <a:solidFill>
                  <a:srgbClr val="002060"/>
                </a:solidFill>
              </a:rPr>
              <a:t> of </a:t>
            </a:r>
            <a:r>
              <a:rPr lang="fr-FR" sz="2400" b="1" dirty="0" err="1">
                <a:solidFill>
                  <a:srgbClr val="002060"/>
                </a:solidFill>
              </a:rPr>
              <a:t>sextupole</a:t>
            </a:r>
            <a:r>
              <a:rPr lang="fr-FR" sz="2400" b="1" dirty="0">
                <a:solidFill>
                  <a:srgbClr val="002060"/>
                </a:solidFill>
              </a:rPr>
              <a:t> </a:t>
            </a:r>
            <a:r>
              <a:rPr lang="fr-FR" sz="2400" b="1" dirty="0" err="1">
                <a:solidFill>
                  <a:srgbClr val="002060"/>
                </a:solidFill>
              </a:rPr>
              <a:t>strengths</a:t>
            </a:r>
            <a:r>
              <a:rPr lang="fr-FR" sz="2400" b="1" dirty="0">
                <a:solidFill>
                  <a:srgbClr val="002060"/>
                </a:solidFill>
              </a:rPr>
              <a:t> </a:t>
            </a:r>
            <a:r>
              <a:rPr lang="fr-FR" sz="2400" dirty="0"/>
              <a:t>in the CC (</a:t>
            </a:r>
            <a:r>
              <a:rPr lang="fr-FR" sz="2400" dirty="0" err="1"/>
              <a:t>chromatic</a:t>
            </a:r>
            <a:r>
              <a:rPr lang="fr-FR" sz="2400" dirty="0"/>
              <a:t> </a:t>
            </a:r>
            <a:r>
              <a:rPr lang="fr-FR" sz="2400" dirty="0" err="1"/>
              <a:t>effects</a:t>
            </a:r>
            <a:r>
              <a:rPr lang="fr-FR" sz="2400" dirty="0"/>
              <a:t> </a:t>
            </a:r>
            <a:r>
              <a:rPr lang="fr-FR" sz="2400" dirty="0" err="1"/>
              <a:t>increase</a:t>
            </a:r>
            <a:r>
              <a:rPr lang="fr-FR" sz="2400" dirty="0"/>
              <a:t>):</a:t>
            </a:r>
          </a:p>
          <a:p>
            <a:pPr lvl="1">
              <a:lnSpc>
                <a:spcPct val="110000"/>
              </a:lnSpc>
            </a:pPr>
            <a:r>
              <a:rPr lang="fr-FR" dirty="0" err="1">
                <a:sym typeface="Wingdings" pitchFamily="2" charset="2"/>
              </a:rPr>
              <a:t>Larger</a:t>
            </a:r>
            <a:r>
              <a:rPr lang="fr-FR" dirty="0">
                <a:sym typeface="Wingdings" pitchFamily="2" charset="2"/>
              </a:rPr>
              <a:t> </a:t>
            </a:r>
            <a:r>
              <a:rPr lang="fr-FR" dirty="0" err="1">
                <a:sym typeface="Wingdings" pitchFamily="2" charset="2"/>
              </a:rPr>
              <a:t>magnetic</a:t>
            </a:r>
            <a:r>
              <a:rPr lang="fr-FR" dirty="0">
                <a:sym typeface="Wingdings" pitchFamily="2" charset="2"/>
              </a:rPr>
              <a:t> </a:t>
            </a:r>
            <a:r>
              <a:rPr lang="fr-FR" dirty="0" err="1">
                <a:sym typeface="Wingdings" pitchFamily="2" charset="2"/>
              </a:rPr>
              <a:t>field</a:t>
            </a:r>
            <a:r>
              <a:rPr lang="fr-FR" dirty="0">
                <a:sym typeface="Wingdings" pitchFamily="2" charset="2"/>
              </a:rPr>
              <a:t> in </a:t>
            </a:r>
            <a:r>
              <a:rPr lang="fr-FR" dirty="0" err="1">
                <a:sym typeface="Wingdings" pitchFamily="2" charset="2"/>
              </a:rPr>
              <a:t>sextupole</a:t>
            </a:r>
            <a:r>
              <a:rPr lang="fr-FR" dirty="0">
                <a:sym typeface="Wingdings" pitchFamily="2" charset="2"/>
              </a:rPr>
              <a:t> magnets, </a:t>
            </a:r>
            <a:r>
              <a:rPr lang="fr-FR" dirty="0" err="1">
                <a:sym typeface="Wingdings" pitchFamily="2" charset="2"/>
              </a:rPr>
              <a:t>larger</a:t>
            </a:r>
            <a:r>
              <a:rPr lang="fr-FR" dirty="0">
                <a:sym typeface="Wingdings" pitchFamily="2" charset="2"/>
              </a:rPr>
              <a:t> </a:t>
            </a:r>
            <a:r>
              <a:rPr lang="fr-FR" dirty="0" err="1">
                <a:sym typeface="Wingdings" pitchFamily="2" charset="2"/>
              </a:rPr>
              <a:t>feed</a:t>
            </a:r>
            <a:r>
              <a:rPr lang="fr-FR" dirty="0">
                <a:sym typeface="Wingdings" pitchFamily="2" charset="2"/>
              </a:rPr>
              <a:t>-down for </a:t>
            </a:r>
            <a:r>
              <a:rPr lang="fr-FR" dirty="0" err="1">
                <a:sym typeface="Wingdings" pitchFamily="2" charset="2"/>
              </a:rPr>
              <a:t>given</a:t>
            </a:r>
            <a:r>
              <a:rPr lang="fr-FR" dirty="0">
                <a:sym typeface="Wingdings" pitchFamily="2" charset="2"/>
              </a:rPr>
              <a:t> offsets;</a:t>
            </a:r>
            <a:endParaRPr lang="fr-FR" sz="1200" dirty="0">
              <a:sym typeface="Wingdings" pitchFamily="2" charset="2"/>
            </a:endParaRPr>
          </a:p>
          <a:p>
            <a:pPr lvl="1">
              <a:lnSpc>
                <a:spcPct val="110000"/>
              </a:lnSpc>
            </a:pPr>
            <a:r>
              <a:rPr lang="fr-FR" dirty="0" err="1">
                <a:sym typeface="Wingdings" pitchFamily="2" charset="2"/>
              </a:rPr>
              <a:t>Lattice</a:t>
            </a:r>
            <a:r>
              <a:rPr lang="fr-FR" dirty="0">
                <a:sym typeface="Wingdings" pitchFamily="2" charset="2"/>
              </a:rPr>
              <a:t> more sensitive to </a:t>
            </a:r>
            <a:r>
              <a:rPr lang="fr-FR" dirty="0" err="1">
                <a:sym typeface="Wingdings" pitchFamily="2" charset="2"/>
              </a:rPr>
              <a:t>errors</a:t>
            </a:r>
            <a:r>
              <a:rPr lang="fr-FR" dirty="0">
                <a:sym typeface="Wingdings" pitchFamily="2" charset="2"/>
              </a:rPr>
              <a:t>.</a:t>
            </a:r>
            <a:endParaRPr lang="fr-FR" sz="1800" dirty="0"/>
          </a:p>
          <a:p>
            <a:endParaRPr lang="fr-FR" dirty="0"/>
          </a:p>
        </p:txBody>
      </p:sp>
      <p:sp>
        <p:nvSpPr>
          <p:cNvPr id="4" name="Espace réservé du numéro de diapositive 3">
            <a:extLst>
              <a:ext uri="{FF2B5EF4-FFF2-40B4-BE49-F238E27FC236}">
                <a16:creationId xmlns:a16="http://schemas.microsoft.com/office/drawing/2014/main" id="{66159942-35F0-800C-BE90-BBF2E45AFBFE}"/>
              </a:ext>
            </a:extLst>
          </p:cNvPr>
          <p:cNvSpPr>
            <a:spLocks noGrp="1"/>
          </p:cNvSpPr>
          <p:nvPr>
            <p:ph type="sldNum" sz="quarter" idx="12"/>
          </p:nvPr>
        </p:nvSpPr>
        <p:spPr/>
        <p:txBody>
          <a:bodyPr/>
          <a:lstStyle/>
          <a:p>
            <a:fld id="{358D3E7E-B15D-C148-B743-D19E87EE3050}" type="slidenum">
              <a:rPr lang="fr-FR" smtClean="0"/>
              <a:t>9</a:t>
            </a:fld>
            <a:endParaRPr lang="fr-FR"/>
          </a:p>
        </p:txBody>
      </p:sp>
      <p:grpSp>
        <p:nvGrpSpPr>
          <p:cNvPr id="14" name="Groupe 13">
            <a:extLst>
              <a:ext uri="{FF2B5EF4-FFF2-40B4-BE49-F238E27FC236}">
                <a16:creationId xmlns:a16="http://schemas.microsoft.com/office/drawing/2014/main" id="{72AB55A3-7F90-1E30-CEBF-E6421E90A081}"/>
              </a:ext>
            </a:extLst>
          </p:cNvPr>
          <p:cNvGrpSpPr/>
          <p:nvPr/>
        </p:nvGrpSpPr>
        <p:grpSpPr>
          <a:xfrm>
            <a:off x="109014" y="3180538"/>
            <a:ext cx="4156289" cy="3657431"/>
            <a:chOff x="109015" y="2519969"/>
            <a:chExt cx="4611266" cy="4231502"/>
          </a:xfrm>
        </p:grpSpPr>
        <p:pic>
          <p:nvPicPr>
            <p:cNvPr id="5" name="Image 4" descr="Une image contenant texte, ligne, capture d’écran, diagramme&#10;&#10;Le contenu généré par l’IA peut être incorrect.">
              <a:extLst>
                <a:ext uri="{FF2B5EF4-FFF2-40B4-BE49-F238E27FC236}">
                  <a16:creationId xmlns:a16="http://schemas.microsoft.com/office/drawing/2014/main" id="{289285C7-E877-391D-EF34-0DA151B423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015" y="2519969"/>
              <a:ext cx="4611266" cy="4231502"/>
            </a:xfrm>
            <a:prstGeom prst="rect">
              <a:avLst/>
            </a:prstGeom>
          </p:spPr>
        </p:pic>
        <p:sp>
          <p:nvSpPr>
            <p:cNvPr id="3" name="ZoneTexte 2">
              <a:extLst>
                <a:ext uri="{FF2B5EF4-FFF2-40B4-BE49-F238E27FC236}">
                  <a16:creationId xmlns:a16="http://schemas.microsoft.com/office/drawing/2014/main" id="{1E20A5FF-DC4D-5DDA-1C13-1BB13386EE35}"/>
                </a:ext>
              </a:extLst>
            </p:cNvPr>
            <p:cNvSpPr txBox="1"/>
            <p:nvPr/>
          </p:nvSpPr>
          <p:spPr>
            <a:xfrm>
              <a:off x="1101548" y="5666518"/>
              <a:ext cx="1843894" cy="391985"/>
            </a:xfrm>
            <a:prstGeom prst="rect">
              <a:avLst/>
            </a:prstGeom>
            <a:solidFill>
              <a:schemeClr val="tx2">
                <a:lumMod val="25000"/>
                <a:lumOff val="75000"/>
                <a:alpha val="29000"/>
              </a:schemeClr>
            </a:solidFill>
            <a:ln>
              <a:solidFill>
                <a:schemeClr val="accent1"/>
              </a:solidFill>
            </a:ln>
          </p:spPr>
          <p:txBody>
            <a:bodyPr wrap="square" rtlCol="0">
              <a:spAutoFit/>
            </a:bodyPr>
            <a:lstStyle/>
            <a:p>
              <a:r>
                <a:rPr lang="fr-FR" sz="1400" b="1" dirty="0"/>
                <a:t>DA on 100 </a:t>
              </a:r>
              <a:r>
                <a:rPr lang="fr-FR" sz="1400" b="1" dirty="0" err="1"/>
                <a:t>turns</a:t>
              </a:r>
              <a:endParaRPr lang="fr-FR" sz="1400" b="1" dirty="0"/>
            </a:p>
          </p:txBody>
        </p:sp>
        <p:pic>
          <p:nvPicPr>
            <p:cNvPr id="11" name="Image 10" descr="Une image contenant Police, symbole, blanc, conception&#10;&#10;Le contenu généré par l’IA peut être incorrect.">
              <a:extLst>
                <a:ext uri="{FF2B5EF4-FFF2-40B4-BE49-F238E27FC236}">
                  <a16:creationId xmlns:a16="http://schemas.microsoft.com/office/drawing/2014/main" id="{DF360176-17A7-161C-6292-2E65736BFB07}"/>
                </a:ext>
              </a:extLst>
            </p:cNvPr>
            <p:cNvPicPr>
              <a:picLocks noChangeAspect="1"/>
            </p:cNvPicPr>
            <p:nvPr/>
          </p:nvPicPr>
          <p:blipFill>
            <a:blip r:embed="rId5"/>
            <a:stretch>
              <a:fillRect/>
            </a:stretch>
          </p:blipFill>
          <p:spPr>
            <a:xfrm>
              <a:off x="3970637" y="5813927"/>
              <a:ext cx="387350" cy="215900"/>
            </a:xfrm>
            <a:prstGeom prst="rect">
              <a:avLst/>
            </a:prstGeom>
          </p:spPr>
        </p:pic>
        <p:pic>
          <p:nvPicPr>
            <p:cNvPr id="13" name="Image 12" descr="Une image contenant Police, blanc, calligraphie, conception&#10;&#10;Le contenu généré par l’IA peut être incorrect.">
              <a:extLst>
                <a:ext uri="{FF2B5EF4-FFF2-40B4-BE49-F238E27FC236}">
                  <a16:creationId xmlns:a16="http://schemas.microsoft.com/office/drawing/2014/main" id="{C225B347-D16D-573F-71A0-DB63587E250E}"/>
                </a:ext>
              </a:extLst>
            </p:cNvPr>
            <p:cNvPicPr>
              <a:picLocks noChangeAspect="1"/>
            </p:cNvPicPr>
            <p:nvPr/>
          </p:nvPicPr>
          <p:blipFill>
            <a:blip r:embed="rId6"/>
            <a:stretch>
              <a:fillRect/>
            </a:stretch>
          </p:blipFill>
          <p:spPr>
            <a:xfrm>
              <a:off x="4273158" y="2791475"/>
              <a:ext cx="229333" cy="144000"/>
            </a:xfrm>
            <a:prstGeom prst="rect">
              <a:avLst/>
            </a:prstGeom>
          </p:spPr>
        </p:pic>
      </p:grpSp>
      <p:pic>
        <p:nvPicPr>
          <p:cNvPr id="18" name="Image 17" descr="Une image contenant ligne, Tracé, diagramme, texte&#10;&#10;Le contenu généré par l’IA peut être incorrect.">
            <a:extLst>
              <a:ext uri="{FF2B5EF4-FFF2-40B4-BE49-F238E27FC236}">
                <a16:creationId xmlns:a16="http://schemas.microsoft.com/office/drawing/2014/main" id="{CE3A0A3C-F889-4833-F3C3-505D6CF751E4}"/>
              </a:ext>
            </a:extLst>
          </p:cNvPr>
          <p:cNvPicPr>
            <a:picLocks noChangeAspect="1"/>
          </p:cNvPicPr>
          <p:nvPr/>
        </p:nvPicPr>
        <p:blipFill>
          <a:blip r:embed="rId7"/>
          <a:stretch>
            <a:fillRect/>
          </a:stretch>
        </p:blipFill>
        <p:spPr>
          <a:xfrm>
            <a:off x="8720144" y="3651107"/>
            <a:ext cx="3240234" cy="2824057"/>
          </a:xfrm>
          <a:prstGeom prst="rect">
            <a:avLst/>
          </a:prstGeom>
        </p:spPr>
      </p:pic>
      <p:cxnSp>
        <p:nvCxnSpPr>
          <p:cNvPr id="21" name="Connecteur droit 20">
            <a:extLst>
              <a:ext uri="{FF2B5EF4-FFF2-40B4-BE49-F238E27FC236}">
                <a16:creationId xmlns:a16="http://schemas.microsoft.com/office/drawing/2014/main" id="{5F2770A6-D9B0-723A-E351-02AC20839B76}"/>
              </a:ext>
            </a:extLst>
          </p:cNvPr>
          <p:cNvCxnSpPr>
            <a:cxnSpLocks/>
            <a:endCxn id="6" idx="3"/>
          </p:cNvCxnSpPr>
          <p:nvPr/>
        </p:nvCxnSpPr>
        <p:spPr>
          <a:xfrm flipV="1">
            <a:off x="6931378" y="4865202"/>
            <a:ext cx="1562483" cy="536812"/>
          </a:xfrm>
          <a:prstGeom prst="line">
            <a:avLst/>
          </a:prstGeom>
          <a:ln>
            <a:solidFill>
              <a:srgbClr val="EF00F0"/>
            </a:solidFill>
            <a:prstDash val="dash"/>
            <a:headEnd type="none"/>
            <a:tailEnd type="triangle"/>
          </a:ln>
        </p:spPr>
        <p:style>
          <a:lnRef idx="2">
            <a:schemeClr val="accent1"/>
          </a:lnRef>
          <a:fillRef idx="0">
            <a:schemeClr val="accent1"/>
          </a:fillRef>
          <a:effectRef idx="1">
            <a:schemeClr val="accent1"/>
          </a:effectRef>
          <a:fontRef idx="minor">
            <a:schemeClr val="tx1"/>
          </a:fontRef>
        </p:style>
      </p:cxnSp>
      <p:sp>
        <p:nvSpPr>
          <p:cNvPr id="25" name="ZoneTexte 24">
            <a:extLst>
              <a:ext uri="{FF2B5EF4-FFF2-40B4-BE49-F238E27FC236}">
                <a16:creationId xmlns:a16="http://schemas.microsoft.com/office/drawing/2014/main" id="{9AC1F0BA-80BA-5B17-8C59-0F3B14E32217}"/>
              </a:ext>
            </a:extLst>
          </p:cNvPr>
          <p:cNvSpPr txBox="1"/>
          <p:nvPr/>
        </p:nvSpPr>
        <p:spPr>
          <a:xfrm>
            <a:off x="9172345" y="2950502"/>
            <a:ext cx="2615116" cy="584775"/>
          </a:xfrm>
          <a:prstGeom prst="rect">
            <a:avLst/>
          </a:prstGeom>
          <a:noFill/>
        </p:spPr>
        <p:txBody>
          <a:bodyPr wrap="square" rtlCol="0">
            <a:spAutoFit/>
          </a:bodyPr>
          <a:lstStyle/>
          <a:p>
            <a:r>
              <a:rPr lang="fr-FR" sz="1600" dirty="0">
                <a:solidFill>
                  <a:schemeClr val="tx1">
                    <a:lumMod val="50000"/>
                    <a:lumOff val="50000"/>
                  </a:schemeClr>
                </a:solidFill>
              </a:rPr>
              <a:t>Change in 𝑘2→ ~15 </a:t>
            </a:r>
            <a:r>
              <a:rPr lang="fr-FR" sz="1600" dirty="0" err="1">
                <a:solidFill>
                  <a:schemeClr val="tx1">
                    <a:lumMod val="50000"/>
                    <a:lumOff val="50000"/>
                  </a:schemeClr>
                </a:solidFill>
              </a:rPr>
              <a:t>T</a:t>
            </a:r>
            <a:r>
              <a:rPr lang="fr-FR" sz="1600" dirty="0">
                <a:solidFill>
                  <a:schemeClr val="tx1">
                    <a:lumMod val="50000"/>
                    <a:lumOff val="50000"/>
                  </a:schemeClr>
                </a:solidFill>
              </a:rPr>
              <a:t> change in </a:t>
            </a:r>
            <a:r>
              <a:rPr lang="fr-FR" sz="1600" dirty="0" err="1">
                <a:solidFill>
                  <a:schemeClr val="tx1">
                    <a:lumMod val="50000"/>
                    <a:lumOff val="50000"/>
                  </a:schemeClr>
                </a:solidFill>
              </a:rPr>
              <a:t>sextupole</a:t>
            </a:r>
            <a:endParaRPr lang="fr-FR" sz="1600" dirty="0">
              <a:solidFill>
                <a:schemeClr val="tx1">
                  <a:lumMod val="50000"/>
                  <a:lumOff val="50000"/>
                </a:schemeClr>
              </a:solidFill>
            </a:endParaRPr>
          </a:p>
        </p:txBody>
      </p:sp>
      <p:sp>
        <p:nvSpPr>
          <p:cNvPr id="26" name="Rectangle 25">
            <a:extLst>
              <a:ext uri="{FF2B5EF4-FFF2-40B4-BE49-F238E27FC236}">
                <a16:creationId xmlns:a16="http://schemas.microsoft.com/office/drawing/2014/main" id="{C8716FDC-1323-B4B6-548E-E2026D645178}"/>
              </a:ext>
            </a:extLst>
          </p:cNvPr>
          <p:cNvSpPr/>
          <p:nvPr/>
        </p:nvSpPr>
        <p:spPr>
          <a:xfrm>
            <a:off x="8716516" y="2994334"/>
            <a:ext cx="3422557" cy="3763347"/>
          </a:xfrm>
          <a:prstGeom prst="rect">
            <a:avLst/>
          </a:prstGeom>
          <a:noFill/>
          <a:ln w="28575">
            <a:solidFill>
              <a:srgbClr val="EF0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403564298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62540</TotalTime>
  <Words>1577</Words>
  <Application>Microsoft Macintosh PowerPoint</Application>
  <PresentationFormat>Grand écran</PresentationFormat>
  <Paragraphs>211</Paragraphs>
  <Slides>27</Slides>
  <Notes>21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27</vt:i4>
      </vt:variant>
    </vt:vector>
  </HeadingPairs>
  <TitlesOfParts>
    <vt:vector size="35" baseType="lpstr">
      <vt:lpstr>Aptos</vt:lpstr>
      <vt:lpstr>Arial</vt:lpstr>
      <vt:lpstr>Arial Narrow</vt:lpstr>
      <vt:lpstr>Calibri</vt:lpstr>
      <vt:lpstr>Calibri Light</vt:lpstr>
      <vt:lpstr>Cambria Math</vt:lpstr>
      <vt:lpstr>Wingdings</vt:lpstr>
      <vt:lpstr>Thème Office</vt:lpstr>
      <vt:lpstr>Présentation PowerPoint</vt:lpstr>
      <vt:lpstr>IR design – Radial build</vt:lpstr>
      <vt:lpstr>IR design – Interconnects length &amp; L*</vt:lpstr>
      <vt:lpstr>IR design – collider performance</vt:lpstr>
      <vt:lpstr>Sensitivity study on total clearance</vt:lpstr>
      <vt:lpstr>Sensitivity study on total clearance</vt:lpstr>
      <vt:lpstr>Results - β and W functions</vt:lpstr>
      <vt:lpstr>Length of the Final focusing triplet</vt:lpstr>
      <vt:lpstr>Performance and sextupole strenght</vt:lpstr>
      <vt:lpstr>Total clearance – Tune spread</vt:lpstr>
      <vt:lpstr>Sensitivity study on L*</vt:lpstr>
      <vt:lpstr>Sensitivity study – L*</vt:lpstr>
      <vt:lpstr>Sensitivity study on L* - Results</vt:lpstr>
      <vt:lpstr>Sensitivity study on interconnects length</vt:lpstr>
      <vt:lpstr>Baseline preliminary changes</vt:lpstr>
      <vt:lpstr>Sensitivity study- interconnects</vt:lpstr>
      <vt:lpstr>Interconnects - Results</vt:lpstr>
      <vt:lpstr>Interconnects - Results</vt:lpstr>
      <vt:lpstr>Conclusion and Next steps</vt:lpstr>
      <vt:lpstr>Rough estimate of β_max combining effects</vt:lpstr>
      <vt:lpstr>Conclusions and next steps</vt:lpstr>
      <vt:lpstr>Présentation PowerPoint</vt:lpstr>
      <vt:lpstr>Back-up slides</vt:lpstr>
      <vt:lpstr>Impact of interconnects for IQD1/IQF2</vt:lpstr>
      <vt:lpstr>Interconnects - β and W functions </vt:lpstr>
      <vt:lpstr>L* - β and W functions </vt:lpstr>
      <vt:lpstr>Muon Collider: Interaction region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Vanwelde Marion</dc:creator>
  <cp:lastModifiedBy>Vanwelde Marion</cp:lastModifiedBy>
  <cp:revision>241</cp:revision>
  <cp:lastPrinted>2024-11-08T14:47:24Z</cp:lastPrinted>
  <dcterms:created xsi:type="dcterms:W3CDTF">2024-08-27T12:28:47Z</dcterms:created>
  <dcterms:modified xsi:type="dcterms:W3CDTF">2025-09-19T14:00:48Z</dcterms:modified>
</cp:coreProperties>
</file>