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79" r:id="rId2"/>
    <p:sldId id="366" r:id="rId3"/>
    <p:sldId id="382" r:id="rId4"/>
    <p:sldId id="367" r:id="rId5"/>
    <p:sldId id="372" r:id="rId6"/>
    <p:sldId id="379" r:id="rId7"/>
    <p:sldId id="380" r:id="rId8"/>
    <p:sldId id="375" r:id="rId9"/>
    <p:sldId id="374" r:id="rId10"/>
    <p:sldId id="369" r:id="rId11"/>
    <p:sldId id="376" r:id="rId1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0A933A4-3B46-2BE2-51A5-AFE96F305190}" name="Samuele Mariotto" initials="SM" userId="S::smariott@infn.it::28f45740-1359-43d3-a8fe-a658db13b7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63"/>
    <p:restoredTop sz="92485"/>
  </p:normalViewPr>
  <p:slideViewPr>
    <p:cSldViewPr snapToGrid="0">
      <p:cViewPr varScale="1">
        <p:scale>
          <a:sx n="99" d="100"/>
          <a:sy n="99" d="100"/>
        </p:scale>
        <p:origin x="62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77B76-83F9-7649-BC6D-DE252DDCD264}" type="datetimeFigureOut">
              <a:rPr lang="en-GB" smtClean="0"/>
              <a:t>18/09/2025</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16F530-A412-C049-A35F-542B63A9D6D6}" type="slidenum">
              <a:rPr lang="en-GB" smtClean="0"/>
              <a:t>‹N›</a:t>
            </a:fld>
            <a:endParaRPr lang="en-GB"/>
          </a:p>
        </p:txBody>
      </p:sp>
    </p:spTree>
    <p:extLst>
      <p:ext uri="{BB962C8B-B14F-4D97-AF65-F5344CB8AC3E}">
        <p14:creationId xmlns:p14="http://schemas.microsoft.com/office/powerpoint/2010/main" val="121872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88435-C071-0E47-9E27-5EAD1123E3A7}" type="slidenum">
              <a:rPr lang="en-GB" smtClean="0"/>
              <a:t>1</a:t>
            </a:fld>
            <a:endParaRPr lang="en-GB"/>
          </a:p>
        </p:txBody>
      </p:sp>
    </p:spTree>
    <p:extLst>
      <p:ext uri="{BB962C8B-B14F-4D97-AF65-F5344CB8AC3E}">
        <p14:creationId xmlns:p14="http://schemas.microsoft.com/office/powerpoint/2010/main" val="2617487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A4AEA1-6682-A903-6868-5028F1D8E72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40719EB-BE36-602C-F088-7E7B4A055BE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947C09A-6ACF-BABE-D17E-72BCBBC27EC1}"/>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F96BBAE4-9D27-16A4-B744-AD2975BB156C}"/>
              </a:ext>
            </a:extLst>
          </p:cNvPr>
          <p:cNvSpPr>
            <a:spLocks noGrp="1"/>
          </p:cNvSpPr>
          <p:nvPr>
            <p:ph type="sldNum" sz="quarter" idx="5"/>
          </p:nvPr>
        </p:nvSpPr>
        <p:spPr/>
        <p:txBody>
          <a:bodyPr/>
          <a:lstStyle/>
          <a:p>
            <a:fld id="{1116F530-A412-C049-A35F-542B63A9D6D6}" type="slidenum">
              <a:rPr lang="en-GB" smtClean="0"/>
              <a:t>3</a:t>
            </a:fld>
            <a:endParaRPr lang="en-GB"/>
          </a:p>
        </p:txBody>
      </p:sp>
    </p:spTree>
    <p:extLst>
      <p:ext uri="{BB962C8B-B14F-4D97-AF65-F5344CB8AC3E}">
        <p14:creationId xmlns:p14="http://schemas.microsoft.com/office/powerpoint/2010/main" val="2297754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116F530-A412-C049-A35F-542B63A9D6D6}" type="slidenum">
              <a:rPr lang="en-GB" smtClean="0"/>
              <a:t>4</a:t>
            </a:fld>
            <a:endParaRPr lang="en-GB"/>
          </a:p>
        </p:txBody>
      </p:sp>
    </p:spTree>
    <p:extLst>
      <p:ext uri="{BB962C8B-B14F-4D97-AF65-F5344CB8AC3E}">
        <p14:creationId xmlns:p14="http://schemas.microsoft.com/office/powerpoint/2010/main" val="2041311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099AE8-8336-9DB1-5010-2F5D8691CC48}"/>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GB"/>
          </a:p>
        </p:txBody>
      </p:sp>
      <p:sp>
        <p:nvSpPr>
          <p:cNvPr id="3" name="Sottotitolo 2">
            <a:extLst>
              <a:ext uri="{FF2B5EF4-FFF2-40B4-BE49-F238E27FC236}">
                <a16:creationId xmlns:a16="http://schemas.microsoft.com/office/drawing/2014/main" id="{0DC4687E-F180-AFC2-9E19-FC5A9EFD5B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a:extLst>
              <a:ext uri="{FF2B5EF4-FFF2-40B4-BE49-F238E27FC236}">
                <a16:creationId xmlns:a16="http://schemas.microsoft.com/office/drawing/2014/main" id="{8F4D3F8B-8134-EFE8-3AD2-7E21388A12EF}"/>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5" name="Segnaposto piè di pagina 4">
            <a:extLst>
              <a:ext uri="{FF2B5EF4-FFF2-40B4-BE49-F238E27FC236}">
                <a16:creationId xmlns:a16="http://schemas.microsoft.com/office/drawing/2014/main" id="{60F14D04-96D2-5D79-8558-7A3DE9E913F6}"/>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8F769BF2-B744-616E-0349-50E5D20CC16D}"/>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727500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931988-640D-842B-BD36-A35056DCC419}"/>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9AF9C531-DA99-87F0-F884-BF7F2517CC7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8A004B1C-2266-8050-BFC1-6082A03A9165}"/>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5" name="Segnaposto piè di pagina 4">
            <a:extLst>
              <a:ext uri="{FF2B5EF4-FFF2-40B4-BE49-F238E27FC236}">
                <a16:creationId xmlns:a16="http://schemas.microsoft.com/office/drawing/2014/main" id="{26272223-4479-9C24-3D36-088372FB5231}"/>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44F25841-2604-05C1-6B4B-625E8AECFB5D}"/>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765513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6EE8652-99E2-AC10-F742-2A59D8FF7D8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225EF705-F8EB-4DE7-C3B5-27456500D9D0}"/>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AE594434-F81C-DCBA-6D94-71CBC56EB3D8}"/>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5" name="Segnaposto piè di pagina 4">
            <a:extLst>
              <a:ext uri="{FF2B5EF4-FFF2-40B4-BE49-F238E27FC236}">
                <a16:creationId xmlns:a16="http://schemas.microsoft.com/office/drawing/2014/main" id="{8480AD58-4F4E-D4F7-75E7-11835E2D88F4}"/>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73473015-1DC9-4073-90AF-9298668C390C}"/>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9604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titolo">
    <p:bg>
      <p:bgPr>
        <a:gradFill flip="none" rotWithShape="1">
          <a:gsLst>
            <a:gs pos="100000">
              <a:srgbClr val="FF0000">
                <a:alpha val="20000"/>
              </a:srgbClr>
            </a:gs>
            <a:gs pos="60000">
              <a:schemeClr val="bg1">
                <a:alpha val="30000"/>
              </a:schemeClr>
            </a:gs>
          </a:gsLst>
          <a:lin ang="5400000" scaled="1"/>
          <a:tileRect/>
        </a:gradFill>
        <a:effectLst/>
      </p:bgPr>
    </p:bg>
    <p:spTree>
      <p:nvGrpSpPr>
        <p:cNvPr id="1" name=""/>
        <p:cNvGrpSpPr/>
        <p:nvPr/>
      </p:nvGrpSpPr>
      <p:grpSpPr>
        <a:xfrm>
          <a:off x="0" y="0"/>
          <a:ext cx="0" cy="0"/>
          <a:chOff x="0" y="0"/>
          <a:chExt cx="0" cy="0"/>
        </a:xfrm>
      </p:grpSpPr>
      <p:pic>
        <p:nvPicPr>
          <p:cNvPr id="6" name="Image 9" descr="MUON-SlideGraph-gradient.png">
            <a:extLst>
              <a:ext uri="{FF2B5EF4-FFF2-40B4-BE49-F238E27FC236}">
                <a16:creationId xmlns:a16="http://schemas.microsoft.com/office/drawing/2014/main" id="{C5A1BC7A-AF12-6C1F-62BA-1C1EE8D7AEA8}"/>
              </a:ext>
            </a:extLst>
          </p:cNvPr>
          <p:cNvPicPr>
            <a:picLocks noChangeAspect="1"/>
          </p:cNvPicPr>
          <p:nvPr userDrawn="1"/>
        </p:nvPicPr>
        <p:blipFill>
          <a:blip r:embed="rId2">
            <a:alphaModFix amt="75000"/>
          </a:blip>
          <a:stretch>
            <a:fillRect/>
          </a:stretch>
        </p:blipFill>
        <p:spPr>
          <a:xfrm>
            <a:off x="0" y="3936509"/>
            <a:ext cx="12192000" cy="2933814"/>
          </a:xfrm>
          <a:prstGeom prst="rect">
            <a:avLst/>
          </a:prstGeom>
        </p:spPr>
      </p:pic>
      <p:pic>
        <p:nvPicPr>
          <p:cNvPr id="11" name="Image 7" descr="MUON-SlideGraph-LogoBkgnd2.png">
            <a:extLst>
              <a:ext uri="{FF2B5EF4-FFF2-40B4-BE49-F238E27FC236}">
                <a16:creationId xmlns:a16="http://schemas.microsoft.com/office/drawing/2014/main" id="{0842B2B6-DBAF-8476-563C-794C4DCF3183}"/>
              </a:ext>
            </a:extLst>
          </p:cNvPr>
          <p:cNvPicPr>
            <a:picLocks noGrp="1" noRot="1" noChangeAspect="1" noMove="1" noResize="1" noEditPoints="1" noAdjustHandles="1" noChangeArrowheads="1" noChangeShapeType="1" noCrop="1"/>
          </p:cNvPicPr>
          <p:nvPr userDrawn="1"/>
        </p:nvPicPr>
        <p:blipFill>
          <a:blip r:embed="rId3"/>
          <a:stretch>
            <a:fillRect/>
          </a:stretch>
        </p:blipFill>
        <p:spPr>
          <a:xfrm>
            <a:off x="-960" y="17907"/>
            <a:ext cx="12193920" cy="6862191"/>
          </a:xfrm>
          <a:prstGeom prst="rect">
            <a:avLst/>
          </a:prstGeom>
        </p:spPr>
      </p:pic>
      <p:pic>
        <p:nvPicPr>
          <p:cNvPr id="4" name="Image 85" descr="MCC-inernational-finalV01.png">
            <a:extLst>
              <a:ext uri="{FF2B5EF4-FFF2-40B4-BE49-F238E27FC236}">
                <a16:creationId xmlns:a16="http://schemas.microsoft.com/office/drawing/2014/main" id="{9557BA00-E9CB-2798-A522-7108EC23CC4A}"/>
              </a:ext>
            </a:extLst>
          </p:cNvPr>
          <p:cNvPicPr/>
          <p:nvPr userDrawn="1"/>
        </p:nvPicPr>
        <p:blipFill>
          <a:blip r:embed="rId4" cstate="print">
            <a:extLst>
              <a:ext uri="{28A0092B-C50C-407E-A947-70E740481C1C}">
                <a14:useLocalDpi xmlns:a14="http://schemas.microsoft.com/office/drawing/2010/main"/>
              </a:ext>
            </a:extLst>
          </a:blip>
          <a:stretch>
            <a:fillRect/>
          </a:stretch>
        </p:blipFill>
        <p:spPr>
          <a:xfrm>
            <a:off x="145163" y="138899"/>
            <a:ext cx="1834109" cy="1840374"/>
          </a:xfrm>
          <a:prstGeom prst="rect">
            <a:avLst/>
          </a:prstGeom>
        </p:spPr>
      </p:pic>
      <p:pic>
        <p:nvPicPr>
          <p:cNvPr id="5" name="Immagine 4">
            <a:extLst>
              <a:ext uri="{FF2B5EF4-FFF2-40B4-BE49-F238E27FC236}">
                <a16:creationId xmlns:a16="http://schemas.microsoft.com/office/drawing/2014/main" id="{1DB0C386-95C0-9EB4-B58B-6BC429B22695}"/>
              </a:ext>
            </a:extLst>
          </p:cNvPr>
          <p:cNvPicPr/>
          <p:nvPr userDrawn="1"/>
        </p:nvPicPr>
        <p:blipFill rotWithShape="1">
          <a:blip r:embed="rId5"/>
          <a:srcRect l="10338" t="16055" r="11693" b="14565"/>
          <a:stretch/>
        </p:blipFill>
        <p:spPr>
          <a:xfrm>
            <a:off x="9919503" y="289148"/>
            <a:ext cx="1982704" cy="1116000"/>
          </a:xfrm>
          <a:prstGeom prst="rect">
            <a:avLst/>
          </a:prstGeom>
        </p:spPr>
      </p:pic>
      <p:sp>
        <p:nvSpPr>
          <p:cNvPr id="8" name="Segnaposto data 3">
            <a:extLst>
              <a:ext uri="{FF2B5EF4-FFF2-40B4-BE49-F238E27FC236}">
                <a16:creationId xmlns:a16="http://schemas.microsoft.com/office/drawing/2014/main" id="{7C737EF2-55F8-CC01-84B0-76CB7595847A}"/>
              </a:ext>
            </a:extLst>
          </p:cNvPr>
          <p:cNvSpPr>
            <a:spLocks noGrp="1"/>
          </p:cNvSpPr>
          <p:nvPr>
            <p:ph type="dt" sz="half" idx="2"/>
          </p:nvPr>
        </p:nvSpPr>
        <p:spPr>
          <a:xfrm>
            <a:off x="-1" y="6491576"/>
            <a:ext cx="2259497" cy="365125"/>
          </a:xfrm>
          <a:prstGeom prst="rect">
            <a:avLst/>
          </a:prstGeom>
        </p:spPr>
        <p:txBody>
          <a:bodyPr/>
          <a:lstStyle>
            <a:lvl1pPr algn="ctr">
              <a:defRPr/>
            </a:lvl1pPr>
          </a:lstStyle>
          <a:p>
            <a:endParaRPr lang="en-GB" sz="1600" b="1" dirty="0">
              <a:solidFill>
                <a:schemeClr val="bg1"/>
              </a:solidFill>
            </a:endParaRPr>
          </a:p>
        </p:txBody>
      </p:sp>
      <p:sp>
        <p:nvSpPr>
          <p:cNvPr id="12" name="Segnaposto piè di pagina 4">
            <a:extLst>
              <a:ext uri="{FF2B5EF4-FFF2-40B4-BE49-F238E27FC236}">
                <a16:creationId xmlns:a16="http://schemas.microsoft.com/office/drawing/2014/main" id="{31CF73FC-9C3F-7E85-33DA-BCFB92887873}"/>
              </a:ext>
            </a:extLst>
          </p:cNvPr>
          <p:cNvSpPr>
            <a:spLocks noGrp="1"/>
          </p:cNvSpPr>
          <p:nvPr>
            <p:ph type="ftr" sz="quarter" idx="3"/>
          </p:nvPr>
        </p:nvSpPr>
        <p:spPr>
          <a:xfrm>
            <a:off x="10015335" y="6491575"/>
            <a:ext cx="2176665" cy="365125"/>
          </a:xfrm>
          <a:prstGeom prst="rect">
            <a:avLst/>
          </a:prstGeom>
        </p:spPr>
        <p:txBody>
          <a:bodyPr/>
          <a:lstStyle>
            <a:lvl1pPr algn="ctr">
              <a:defRPr/>
            </a:lvl1pPr>
          </a:lstStyle>
          <a:p>
            <a:r>
              <a:rPr lang="it-IT" sz="1600" b="1">
                <a:solidFill>
                  <a:schemeClr val="bg1"/>
                </a:solidFill>
              </a:rPr>
              <a:t>S. Mariotto - Dipole Magnet Design @ IMCC 2025</a:t>
            </a:r>
            <a:endParaRPr lang="en-GB" sz="1600" b="1" dirty="0">
              <a:solidFill>
                <a:schemeClr val="bg1"/>
              </a:solidFill>
            </a:endParaRPr>
          </a:p>
        </p:txBody>
      </p:sp>
    </p:spTree>
    <p:extLst>
      <p:ext uri="{BB962C8B-B14F-4D97-AF65-F5344CB8AC3E}">
        <p14:creationId xmlns:p14="http://schemas.microsoft.com/office/powerpoint/2010/main" val="1607122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pic>
        <p:nvPicPr>
          <p:cNvPr id="22" name="Image 8" descr="MUON-Slide-graphBase-pagebottom.jpg">
            <a:extLst>
              <a:ext uri="{FF2B5EF4-FFF2-40B4-BE49-F238E27FC236}">
                <a16:creationId xmlns:a16="http://schemas.microsoft.com/office/drawing/2014/main" id="{B6225800-B930-FB56-9EDD-E421D45C78B4}"/>
              </a:ext>
            </a:extLst>
          </p:cNvPr>
          <p:cNvPicPr>
            <a:picLocks noChangeAspect="1"/>
          </p:cNvPicPr>
          <p:nvPr userDrawn="1"/>
        </p:nvPicPr>
        <p:blipFill>
          <a:blip r:embed="rId2"/>
          <a:stretch>
            <a:fillRect/>
          </a:stretch>
        </p:blipFill>
        <p:spPr>
          <a:xfrm>
            <a:off x="0" y="6202015"/>
            <a:ext cx="12189822" cy="663982"/>
          </a:xfrm>
          <a:prstGeom prst="rect">
            <a:avLst/>
          </a:prstGeom>
        </p:spPr>
      </p:pic>
      <p:sp>
        <p:nvSpPr>
          <p:cNvPr id="17" name="Segnaposto data 3">
            <a:extLst>
              <a:ext uri="{FF2B5EF4-FFF2-40B4-BE49-F238E27FC236}">
                <a16:creationId xmlns:a16="http://schemas.microsoft.com/office/drawing/2014/main" id="{6A474FD9-F076-E648-1C70-BF4EE7BB1F21}"/>
              </a:ext>
            </a:extLst>
          </p:cNvPr>
          <p:cNvSpPr>
            <a:spLocks noGrp="1"/>
          </p:cNvSpPr>
          <p:nvPr>
            <p:ph type="dt" sz="half" idx="2"/>
          </p:nvPr>
        </p:nvSpPr>
        <p:spPr>
          <a:xfrm>
            <a:off x="4967448" y="639392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18" name="Segnaposto piè di pagina 4">
            <a:extLst>
              <a:ext uri="{FF2B5EF4-FFF2-40B4-BE49-F238E27FC236}">
                <a16:creationId xmlns:a16="http://schemas.microsoft.com/office/drawing/2014/main" id="{E6903575-2A78-A8F2-0F63-91401FAD11F3}"/>
              </a:ext>
            </a:extLst>
          </p:cNvPr>
          <p:cNvSpPr>
            <a:spLocks noGrp="1"/>
          </p:cNvSpPr>
          <p:nvPr>
            <p:ph type="ftr" sz="quarter" idx="3"/>
          </p:nvPr>
        </p:nvSpPr>
        <p:spPr>
          <a:xfrm>
            <a:off x="419496" y="639392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S. Mariotto - Dipole Magnet Design @ IMCC 2025</a:t>
            </a:r>
            <a:endParaRPr lang="en-GB"/>
          </a:p>
        </p:txBody>
      </p:sp>
      <p:sp>
        <p:nvSpPr>
          <p:cNvPr id="19" name="Segnaposto numero diapositiva 5">
            <a:extLst>
              <a:ext uri="{FF2B5EF4-FFF2-40B4-BE49-F238E27FC236}">
                <a16:creationId xmlns:a16="http://schemas.microsoft.com/office/drawing/2014/main" id="{B39162C5-9BC6-7F5F-4512-CDC3408B283E}"/>
              </a:ext>
            </a:extLst>
          </p:cNvPr>
          <p:cNvSpPr>
            <a:spLocks noGrp="1" noRot="1" noMove="1" noResize="1" noEditPoints="1" noAdjustHandles="1" noChangeArrowheads="1" noChangeShapeType="1"/>
          </p:cNvSpPr>
          <p:nvPr>
            <p:ph type="sldNum" sz="quarter" idx="4"/>
          </p:nvPr>
        </p:nvSpPr>
        <p:spPr>
          <a:xfrm>
            <a:off x="8591811" y="6356350"/>
            <a:ext cx="2743200" cy="365125"/>
          </a:xfrm>
          <a:prstGeom prst="rect">
            <a:avLst/>
          </a:prstGeom>
        </p:spPr>
        <p:txBody>
          <a:bodyPr vert="horz" lIns="91440" tIns="45720" rIns="91440" bIns="45720" rtlCol="0" anchor="ctr"/>
          <a:lstStyle>
            <a:lvl1pPr algn="r">
              <a:defRPr sz="1200" b="1">
                <a:solidFill>
                  <a:schemeClr val="bg1">
                    <a:lumMod val="95000"/>
                  </a:schemeClr>
                </a:solidFill>
              </a:defRPr>
            </a:lvl1pPr>
          </a:lstStyle>
          <a:p>
            <a:fld id="{A16AB2F8-5338-F742-A59E-35F5B82165E6}" type="slidenum">
              <a:rPr lang="en-GB" smtClean="0"/>
              <a:pPr/>
              <a:t>‹N›</a:t>
            </a:fld>
            <a:endParaRPr lang="en-GB"/>
          </a:p>
        </p:txBody>
      </p:sp>
      <p:pic>
        <p:nvPicPr>
          <p:cNvPr id="2" name="Image 85" descr="MCC-inernational-finalV01.png">
            <a:extLst>
              <a:ext uri="{FF2B5EF4-FFF2-40B4-BE49-F238E27FC236}">
                <a16:creationId xmlns:a16="http://schemas.microsoft.com/office/drawing/2014/main" id="{FA1E9B68-C5BB-B40D-6373-05E9B70C11BF}"/>
              </a:ext>
            </a:extLst>
          </p:cNvPr>
          <p:cNvPicPr/>
          <p:nvPr userDrawn="1"/>
        </p:nvPicPr>
        <p:blipFill>
          <a:blip r:embed="rId3" cstate="print">
            <a:extLst>
              <a:ext uri="{28A0092B-C50C-407E-A947-70E740481C1C}">
                <a14:useLocalDpi xmlns:a14="http://schemas.microsoft.com/office/drawing/2010/main"/>
              </a:ext>
            </a:extLst>
          </a:blip>
          <a:stretch>
            <a:fillRect/>
          </a:stretch>
        </p:blipFill>
        <p:spPr>
          <a:xfrm>
            <a:off x="17841" y="23150"/>
            <a:ext cx="1242153" cy="1243330"/>
          </a:xfrm>
          <a:prstGeom prst="rect">
            <a:avLst/>
          </a:prstGeom>
        </p:spPr>
      </p:pic>
      <p:pic>
        <p:nvPicPr>
          <p:cNvPr id="3" name="Immagine 2">
            <a:extLst>
              <a:ext uri="{FF2B5EF4-FFF2-40B4-BE49-F238E27FC236}">
                <a16:creationId xmlns:a16="http://schemas.microsoft.com/office/drawing/2014/main" id="{05809131-1FC7-482F-F135-DCD9E847E550}"/>
              </a:ext>
            </a:extLst>
          </p:cNvPr>
          <p:cNvPicPr/>
          <p:nvPr userDrawn="1"/>
        </p:nvPicPr>
        <p:blipFill rotWithShape="1">
          <a:blip r:embed="rId4"/>
          <a:srcRect l="10338" t="16055" r="11693" b="14565"/>
          <a:stretch/>
        </p:blipFill>
        <p:spPr>
          <a:xfrm>
            <a:off x="10813365" y="78994"/>
            <a:ext cx="1296000" cy="756000"/>
          </a:xfrm>
          <a:prstGeom prst="rect">
            <a:avLst/>
          </a:prstGeom>
        </p:spPr>
      </p:pic>
      <p:sp>
        <p:nvSpPr>
          <p:cNvPr id="4" name="Titolo 1">
            <a:extLst>
              <a:ext uri="{FF2B5EF4-FFF2-40B4-BE49-F238E27FC236}">
                <a16:creationId xmlns:a16="http://schemas.microsoft.com/office/drawing/2014/main" id="{088F58E1-5B85-E45C-9ADA-B79659903AF6}"/>
              </a:ext>
            </a:extLst>
          </p:cNvPr>
          <p:cNvSpPr>
            <a:spLocks noGrp="1"/>
          </p:cNvSpPr>
          <p:nvPr>
            <p:ph type="title" hasCustomPrompt="1"/>
          </p:nvPr>
        </p:nvSpPr>
        <p:spPr>
          <a:xfrm>
            <a:off x="1171184" y="308170"/>
            <a:ext cx="9707671" cy="681159"/>
          </a:xfrm>
          <a:prstGeom prst="rect">
            <a:avLst/>
          </a:prstGeom>
        </p:spPr>
        <p:txBody>
          <a:bodyPr>
            <a:noAutofit/>
          </a:bodyPr>
          <a:lstStyle>
            <a:lvl1pPr>
              <a:defRPr cap="small" baseline="0">
                <a:solidFill>
                  <a:schemeClr val="tx1"/>
                </a:solidFill>
              </a:defRPr>
            </a:lvl1pPr>
          </a:lstStyle>
          <a:p>
            <a:r>
              <a:rPr lang="it-IT" sz="4000" dirty="0"/>
              <a:t>TITLE</a:t>
            </a:r>
            <a:endParaRPr lang="en-GB" sz="4000" dirty="0"/>
          </a:p>
        </p:txBody>
      </p:sp>
    </p:spTree>
    <p:extLst>
      <p:ext uri="{BB962C8B-B14F-4D97-AF65-F5344CB8AC3E}">
        <p14:creationId xmlns:p14="http://schemas.microsoft.com/office/powerpoint/2010/main" val="1627225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22AF34-0A75-2A15-5EA7-421B02CEDE7B}"/>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58CE585D-0EBE-8284-49AA-7393E8C59426}"/>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041EA7F6-40E4-36FD-AE2E-613DF884DBD0}"/>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5" name="Segnaposto piè di pagina 4">
            <a:extLst>
              <a:ext uri="{FF2B5EF4-FFF2-40B4-BE49-F238E27FC236}">
                <a16:creationId xmlns:a16="http://schemas.microsoft.com/office/drawing/2014/main" id="{0C904665-13CE-3B51-D187-603DA98C7F0E}"/>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8E7C5D08-BADE-AEB6-CAD0-22F49BD488E8}"/>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2205683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187311-C6F8-824B-5202-28873824AC0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D9C02AA9-ADC2-C12C-0B11-58362FF32B0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1A07D28A-8D1D-CD88-A7B2-60DCAEC222B2}"/>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5" name="Segnaposto piè di pagina 4">
            <a:extLst>
              <a:ext uri="{FF2B5EF4-FFF2-40B4-BE49-F238E27FC236}">
                <a16:creationId xmlns:a16="http://schemas.microsoft.com/office/drawing/2014/main" id="{F445A137-A9E3-A6E6-C70F-BE2E3546F571}"/>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4F4F487C-64E6-8A48-21A9-79800AFC5714}"/>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2342084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2FACF1-3248-886D-313F-0F574040EBAF}"/>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6BA6B59B-1FA4-A2F3-2B75-FEA2862599AE}"/>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a:extLst>
              <a:ext uri="{FF2B5EF4-FFF2-40B4-BE49-F238E27FC236}">
                <a16:creationId xmlns:a16="http://schemas.microsoft.com/office/drawing/2014/main" id="{2B87239D-69D8-56AE-1381-4556C4D2E906}"/>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a:extLst>
              <a:ext uri="{FF2B5EF4-FFF2-40B4-BE49-F238E27FC236}">
                <a16:creationId xmlns:a16="http://schemas.microsoft.com/office/drawing/2014/main" id="{213D5BA1-FCBF-215C-3819-BA7D2A2B32FF}"/>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6" name="Segnaposto piè di pagina 5">
            <a:extLst>
              <a:ext uri="{FF2B5EF4-FFF2-40B4-BE49-F238E27FC236}">
                <a16:creationId xmlns:a16="http://schemas.microsoft.com/office/drawing/2014/main" id="{21E6AB7B-EB42-52E8-F69B-7016E7401271}"/>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E211E111-09CA-A99F-D58A-BFA2856E4167}"/>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1131133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B8ABE1-E719-F69E-AF95-8E28374970C8}"/>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D7C9C2DA-6BD2-9D75-E82A-8336850112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E16790B7-14A4-8765-0AF5-6FB77BAB4E5C}"/>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a:extLst>
              <a:ext uri="{FF2B5EF4-FFF2-40B4-BE49-F238E27FC236}">
                <a16:creationId xmlns:a16="http://schemas.microsoft.com/office/drawing/2014/main" id="{1E9251C3-675E-C7CA-4D70-754111AED8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17A133E7-23A1-C04F-E090-CB1A718DE2E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a:extLst>
              <a:ext uri="{FF2B5EF4-FFF2-40B4-BE49-F238E27FC236}">
                <a16:creationId xmlns:a16="http://schemas.microsoft.com/office/drawing/2014/main" id="{AB9319C6-7D1F-0ED0-BE5A-C4B976651BF1}"/>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8" name="Segnaposto piè di pagina 7">
            <a:extLst>
              <a:ext uri="{FF2B5EF4-FFF2-40B4-BE49-F238E27FC236}">
                <a16:creationId xmlns:a16="http://schemas.microsoft.com/office/drawing/2014/main" id="{4EA5A344-FC78-989D-2F3E-C78AD099E4F7}"/>
              </a:ext>
            </a:extLst>
          </p:cNvPr>
          <p:cNvSpPr>
            <a:spLocks noGrp="1"/>
          </p:cNvSpPr>
          <p:nvPr>
            <p:ph type="ftr" sz="quarter" idx="11"/>
          </p:nvPr>
        </p:nvSpPr>
        <p:spPr/>
        <p:txBody>
          <a:bodyPr/>
          <a:lstStyle/>
          <a:p>
            <a:endParaRPr lang="en-GB"/>
          </a:p>
        </p:txBody>
      </p:sp>
      <p:sp>
        <p:nvSpPr>
          <p:cNvPr id="9" name="Segnaposto numero diapositiva 8">
            <a:extLst>
              <a:ext uri="{FF2B5EF4-FFF2-40B4-BE49-F238E27FC236}">
                <a16:creationId xmlns:a16="http://schemas.microsoft.com/office/drawing/2014/main" id="{D0200B64-BA52-DBE1-EF43-4E0B008721DE}"/>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1322210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5AA43F-BF61-63B2-2064-F8F5E88F6541}"/>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data 2">
            <a:extLst>
              <a:ext uri="{FF2B5EF4-FFF2-40B4-BE49-F238E27FC236}">
                <a16:creationId xmlns:a16="http://schemas.microsoft.com/office/drawing/2014/main" id="{350EE4D8-58A4-9369-B344-7F4C8CE76D4D}"/>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4" name="Segnaposto piè di pagina 3">
            <a:extLst>
              <a:ext uri="{FF2B5EF4-FFF2-40B4-BE49-F238E27FC236}">
                <a16:creationId xmlns:a16="http://schemas.microsoft.com/office/drawing/2014/main" id="{F6B10FC6-8DA9-F5A8-535A-CE1264B29E43}"/>
              </a:ext>
            </a:extLst>
          </p:cNvPr>
          <p:cNvSpPr>
            <a:spLocks noGrp="1"/>
          </p:cNvSpPr>
          <p:nvPr>
            <p:ph type="ftr" sz="quarter" idx="11"/>
          </p:nvPr>
        </p:nvSpPr>
        <p:spPr/>
        <p:txBody>
          <a:bodyPr/>
          <a:lstStyle/>
          <a:p>
            <a:endParaRPr lang="en-GB"/>
          </a:p>
        </p:txBody>
      </p:sp>
      <p:sp>
        <p:nvSpPr>
          <p:cNvPr id="5" name="Segnaposto numero diapositiva 4">
            <a:extLst>
              <a:ext uri="{FF2B5EF4-FFF2-40B4-BE49-F238E27FC236}">
                <a16:creationId xmlns:a16="http://schemas.microsoft.com/office/drawing/2014/main" id="{614A1A1D-4572-00CE-F1AC-6312E8C78C8E}"/>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262561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6FB1F3A-6D3B-D1F2-7973-820ACF21A7D3}"/>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3" name="Segnaposto piè di pagina 2">
            <a:extLst>
              <a:ext uri="{FF2B5EF4-FFF2-40B4-BE49-F238E27FC236}">
                <a16:creationId xmlns:a16="http://schemas.microsoft.com/office/drawing/2014/main" id="{E626373F-5CE8-789D-7E18-3F707D6B6E5D}"/>
              </a:ext>
            </a:extLst>
          </p:cNvPr>
          <p:cNvSpPr>
            <a:spLocks noGrp="1"/>
          </p:cNvSpPr>
          <p:nvPr>
            <p:ph type="ftr" sz="quarter" idx="11"/>
          </p:nvPr>
        </p:nvSpPr>
        <p:spPr/>
        <p:txBody>
          <a:bodyPr/>
          <a:lstStyle/>
          <a:p>
            <a:endParaRPr lang="en-GB"/>
          </a:p>
        </p:txBody>
      </p:sp>
      <p:sp>
        <p:nvSpPr>
          <p:cNvPr id="4" name="Segnaposto numero diapositiva 3">
            <a:extLst>
              <a:ext uri="{FF2B5EF4-FFF2-40B4-BE49-F238E27FC236}">
                <a16:creationId xmlns:a16="http://schemas.microsoft.com/office/drawing/2014/main" id="{4AF75CD5-0CB3-8646-E207-1AC585365FC8}"/>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3812984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FD31EC-AC5B-2C36-681D-3E7468DF654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BA4CC1FD-F7C5-8A8F-0216-DE2C38CC82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a:extLst>
              <a:ext uri="{FF2B5EF4-FFF2-40B4-BE49-F238E27FC236}">
                <a16:creationId xmlns:a16="http://schemas.microsoft.com/office/drawing/2014/main" id="{1ED9B21B-D102-AC9B-85ED-795CF9357B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87261A4-453C-84B7-7874-EACD01DACD19}"/>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6" name="Segnaposto piè di pagina 5">
            <a:extLst>
              <a:ext uri="{FF2B5EF4-FFF2-40B4-BE49-F238E27FC236}">
                <a16:creationId xmlns:a16="http://schemas.microsoft.com/office/drawing/2014/main" id="{083D08B1-9C5B-D6CE-5840-57B18330371C}"/>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D2EE33E3-08BD-DD8B-02B1-63B0593DED03}"/>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1150771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294B51-02F0-8800-A7E4-DC49463F40E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immagine 2">
            <a:extLst>
              <a:ext uri="{FF2B5EF4-FFF2-40B4-BE49-F238E27FC236}">
                <a16:creationId xmlns:a16="http://schemas.microsoft.com/office/drawing/2014/main" id="{3C9A19F4-4891-0637-FCE8-BA4F0D7791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a:extLst>
              <a:ext uri="{FF2B5EF4-FFF2-40B4-BE49-F238E27FC236}">
                <a16:creationId xmlns:a16="http://schemas.microsoft.com/office/drawing/2014/main" id="{AE400153-7917-7907-ECE6-7D0DDA915D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6E0D41AC-8D9E-DFCA-83FA-419FF4D011C3}"/>
              </a:ext>
            </a:extLst>
          </p:cNvPr>
          <p:cNvSpPr>
            <a:spLocks noGrp="1"/>
          </p:cNvSpPr>
          <p:nvPr>
            <p:ph type="dt" sz="half" idx="10"/>
          </p:nvPr>
        </p:nvSpPr>
        <p:spPr/>
        <p:txBody>
          <a:bodyPr/>
          <a:lstStyle/>
          <a:p>
            <a:fld id="{AC7B4788-1565-454B-A21B-73973D462141}" type="datetimeFigureOut">
              <a:rPr lang="en-GB" smtClean="0"/>
              <a:t>18/09/2025</a:t>
            </a:fld>
            <a:endParaRPr lang="en-GB"/>
          </a:p>
        </p:txBody>
      </p:sp>
      <p:sp>
        <p:nvSpPr>
          <p:cNvPr id="6" name="Segnaposto piè di pagina 5">
            <a:extLst>
              <a:ext uri="{FF2B5EF4-FFF2-40B4-BE49-F238E27FC236}">
                <a16:creationId xmlns:a16="http://schemas.microsoft.com/office/drawing/2014/main" id="{C74E95AD-DDF8-6E9D-D21F-2BDC918C8F24}"/>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AFE308C9-3E75-8A45-B1FE-8A617B80CC1B}"/>
              </a:ext>
            </a:extLst>
          </p:cNvPr>
          <p:cNvSpPr>
            <a:spLocks noGrp="1"/>
          </p:cNvSpPr>
          <p:nvPr>
            <p:ph type="sldNum" sz="quarter" idx="12"/>
          </p:nvPr>
        </p:nvSpPr>
        <p:spPr/>
        <p:txBody>
          <a:bodyPr/>
          <a:lstStyle/>
          <a:p>
            <a:fld id="{CFB3298B-3530-9840-97FF-01235C306665}" type="slidenum">
              <a:rPr lang="en-GB" smtClean="0"/>
              <a:t>‹N›</a:t>
            </a:fld>
            <a:endParaRPr lang="en-GB"/>
          </a:p>
        </p:txBody>
      </p:sp>
    </p:spTree>
    <p:extLst>
      <p:ext uri="{BB962C8B-B14F-4D97-AF65-F5344CB8AC3E}">
        <p14:creationId xmlns:p14="http://schemas.microsoft.com/office/powerpoint/2010/main" val="1312959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E367C3D-2BF3-9500-8BEB-CE6367429E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DF185FCA-CCE1-8B29-FD8C-728271084E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F29EC8CF-43E1-8F83-16C3-2674DE31B2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C7B4788-1565-454B-A21B-73973D462141}" type="datetimeFigureOut">
              <a:rPr lang="en-GB" smtClean="0"/>
              <a:t>18/09/2025</a:t>
            </a:fld>
            <a:endParaRPr lang="en-GB"/>
          </a:p>
        </p:txBody>
      </p:sp>
      <p:sp>
        <p:nvSpPr>
          <p:cNvPr id="5" name="Segnaposto piè di pagina 4">
            <a:extLst>
              <a:ext uri="{FF2B5EF4-FFF2-40B4-BE49-F238E27FC236}">
                <a16:creationId xmlns:a16="http://schemas.microsoft.com/office/drawing/2014/main" id="{9C31D3B7-182E-3236-D3B8-59B5893EC5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egnaposto numero diapositiva 5">
            <a:extLst>
              <a:ext uri="{FF2B5EF4-FFF2-40B4-BE49-F238E27FC236}">
                <a16:creationId xmlns:a16="http://schemas.microsoft.com/office/drawing/2014/main" id="{888D75E3-326F-32F3-7E19-E23BCA4031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FB3298B-3530-9840-97FF-01235C306665}" type="slidenum">
              <a:rPr lang="en-GB" smtClean="0"/>
              <a:t>‹N›</a:t>
            </a:fld>
            <a:endParaRPr lang="en-GB"/>
          </a:p>
        </p:txBody>
      </p:sp>
    </p:spTree>
    <p:extLst>
      <p:ext uri="{BB962C8B-B14F-4D97-AF65-F5344CB8AC3E}">
        <p14:creationId xmlns:p14="http://schemas.microsoft.com/office/powerpoint/2010/main" val="2664451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7.jpeg"/><Relationship Id="rId5" Type="http://schemas.openxmlformats.org/officeDocument/2006/relationships/hyperlink" Target="H.%20Prin%20presentation%20@%20mmWG%2013th%20June%202024" TargetMode="External"/><Relationship Id="rId4" Type="http://schemas.openxmlformats.org/officeDocument/2006/relationships/image" Target="../media/image16.pn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20.png"/><Relationship Id="rId4" Type="http://schemas.openxmlformats.org/officeDocument/2006/relationships/hyperlink" Target="H.%20Prin%20presentation%20@%20mmWG%2013th%20June%202024"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20Prin%20presentation%20@%20mmWG%2013th%20June%202024" TargetMode="External"/><Relationship Id="rId2" Type="http://schemas.openxmlformats.org/officeDocument/2006/relationships/image" Target="../media/image24.png"/><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9" descr="MUON-SlideGraph-gradient.png">
            <a:extLst>
              <a:ext uri="{FF2B5EF4-FFF2-40B4-BE49-F238E27FC236}">
                <a16:creationId xmlns:a16="http://schemas.microsoft.com/office/drawing/2014/main" id="{A892F1A6-EB5B-1A13-8CB9-B05A470156A6}"/>
              </a:ext>
            </a:extLst>
          </p:cNvPr>
          <p:cNvPicPr>
            <a:picLocks noChangeAspect="1"/>
          </p:cNvPicPr>
          <p:nvPr/>
        </p:nvPicPr>
        <p:blipFill>
          <a:blip r:embed="rId3">
            <a:alphaModFix amt="75000"/>
          </a:blip>
          <a:stretch>
            <a:fillRect/>
          </a:stretch>
        </p:blipFill>
        <p:spPr>
          <a:xfrm>
            <a:off x="0" y="3936509"/>
            <a:ext cx="12192000" cy="2933814"/>
          </a:xfrm>
          <a:prstGeom prst="rect">
            <a:avLst/>
          </a:prstGeom>
        </p:spPr>
      </p:pic>
      <p:sp>
        <p:nvSpPr>
          <p:cNvPr id="3" name="Sottotitolo 2">
            <a:extLst>
              <a:ext uri="{FF2B5EF4-FFF2-40B4-BE49-F238E27FC236}">
                <a16:creationId xmlns:a16="http://schemas.microsoft.com/office/drawing/2014/main" id="{6A8168C7-C9FF-73F3-CDF6-C60B08FEC8D8}"/>
              </a:ext>
            </a:extLst>
          </p:cNvPr>
          <p:cNvSpPr>
            <a:spLocks noGrp="1"/>
          </p:cNvSpPr>
          <p:nvPr>
            <p:ph type="subTitle" idx="4294967295"/>
          </p:nvPr>
        </p:nvSpPr>
        <p:spPr>
          <a:xfrm>
            <a:off x="-2" y="4817099"/>
            <a:ext cx="12192001" cy="443610"/>
          </a:xfrm>
          <a:prstGeom prst="rect">
            <a:avLst/>
          </a:prstGeom>
          <a:noFill/>
          <a:ln>
            <a:noFill/>
          </a:ln>
          <a:effectLst>
            <a:outerShdw blurRad="190500" dist="228600" dir="2700000" algn="ctr">
              <a:srgbClr val="000000">
                <a:alpha val="30000"/>
              </a:srgbClr>
            </a:outerShdw>
          </a:effectLst>
        </p:spPr>
        <p:txBody>
          <a:bodyPr>
            <a:noAutofit/>
          </a:bodyPr>
          <a:lstStyle/>
          <a:p>
            <a:pPr marL="0" indent="0" algn="ctr">
              <a:buNone/>
            </a:pPr>
            <a:r>
              <a:rPr lang="it-IT" sz="1800" b="1" u="sng" dirty="0">
                <a:solidFill>
                  <a:schemeClr val="bg1"/>
                </a:solidFill>
              </a:rPr>
              <a:t>B. Caiffi</a:t>
            </a:r>
            <a:r>
              <a:rPr lang="it-IT" sz="1800" b="1" u="sng" baseline="30000" dirty="0">
                <a:solidFill>
                  <a:schemeClr val="bg1"/>
                </a:solidFill>
              </a:rPr>
              <a:t>1</a:t>
            </a:r>
            <a:r>
              <a:rPr lang="it-IT" sz="1800" b="1" dirty="0">
                <a:solidFill>
                  <a:schemeClr val="bg1"/>
                </a:solidFill>
              </a:rPr>
              <a:t>, </a:t>
            </a:r>
            <a:r>
              <a:rPr lang="it-IT" sz="1800" b="1" u="sng" dirty="0">
                <a:solidFill>
                  <a:schemeClr val="bg1"/>
                </a:solidFill>
              </a:rPr>
              <a:t>S. Mariotto</a:t>
            </a:r>
            <a:r>
              <a:rPr lang="it-IT" sz="1800" b="1" u="sng" baseline="30000" dirty="0">
                <a:solidFill>
                  <a:schemeClr val="bg1"/>
                </a:solidFill>
              </a:rPr>
              <a:t>2</a:t>
            </a:r>
            <a:r>
              <a:rPr lang="it-IT" sz="1800" b="1" baseline="30000" dirty="0">
                <a:solidFill>
                  <a:schemeClr val="bg1"/>
                </a:solidFill>
              </a:rPr>
              <a:t>,</a:t>
            </a:r>
            <a:r>
              <a:rPr lang="en-GB" sz="1800" b="1" baseline="30000" dirty="0">
                <a:solidFill>
                  <a:schemeClr val="bg1"/>
                </a:solidFill>
              </a:rPr>
              <a:t>3</a:t>
            </a:r>
            <a:r>
              <a:rPr lang="en-GB" sz="1800" b="1" dirty="0">
                <a:solidFill>
                  <a:schemeClr val="bg1"/>
                </a:solidFill>
              </a:rPr>
              <a:t>, L. Bottura</a:t>
            </a:r>
            <a:r>
              <a:rPr lang="en-GB" sz="1800" b="1" baseline="30000" dirty="0">
                <a:solidFill>
                  <a:schemeClr val="bg1"/>
                </a:solidFill>
              </a:rPr>
              <a:t>3</a:t>
            </a:r>
            <a:r>
              <a:rPr lang="en-GB" sz="1800" b="1" dirty="0">
                <a:solidFill>
                  <a:schemeClr val="bg1"/>
                </a:solidFill>
              </a:rPr>
              <a:t>, H. Prin</a:t>
            </a:r>
            <a:r>
              <a:rPr lang="en-GB" sz="1800" b="1" baseline="30000" dirty="0">
                <a:solidFill>
                  <a:schemeClr val="bg1"/>
                </a:solidFill>
              </a:rPr>
              <a:t>3</a:t>
            </a:r>
            <a:r>
              <a:rPr lang="en-GB" sz="1800" b="1" dirty="0">
                <a:solidFill>
                  <a:schemeClr val="bg1"/>
                </a:solidFill>
              </a:rPr>
              <a:t>, </a:t>
            </a:r>
            <a:endParaRPr lang="it-IT" sz="1800" b="1" dirty="0">
              <a:solidFill>
                <a:schemeClr val="bg1"/>
              </a:solidFill>
            </a:endParaRPr>
          </a:p>
        </p:txBody>
      </p:sp>
      <p:sp>
        <p:nvSpPr>
          <p:cNvPr id="6" name="Sottotitolo 2">
            <a:extLst>
              <a:ext uri="{FF2B5EF4-FFF2-40B4-BE49-F238E27FC236}">
                <a16:creationId xmlns:a16="http://schemas.microsoft.com/office/drawing/2014/main" id="{0BB2F494-C3F6-FCA3-16A2-0F6BCBA34455}"/>
              </a:ext>
            </a:extLst>
          </p:cNvPr>
          <p:cNvSpPr txBox="1">
            <a:spLocks/>
          </p:cNvSpPr>
          <p:nvPr/>
        </p:nvSpPr>
        <p:spPr>
          <a:xfrm>
            <a:off x="-112734" y="5586168"/>
            <a:ext cx="12192000" cy="365125"/>
          </a:xfrm>
          <a:prstGeom prst="rect">
            <a:avLst/>
          </a:prstGeom>
          <a:noFill/>
          <a:ln>
            <a:noFill/>
          </a:ln>
          <a:effectLst>
            <a:outerShdw blurRad="190500" dist="228600" dir="2700000" algn="ctr">
              <a:srgbClr val="000000">
                <a:alpha val="30000"/>
              </a:srgbClr>
            </a:outerShdw>
          </a:effectLst>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2E3AAF"/>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2E3AAF"/>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2E3AAF"/>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2E3AAF"/>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600" b="1" i="1" dirty="0">
                <a:solidFill>
                  <a:schemeClr val="bg1"/>
                </a:solidFill>
              </a:rPr>
              <a:t> </a:t>
            </a:r>
            <a:r>
              <a:rPr lang="en-GB" sz="1600" b="1" i="1" baseline="30000" dirty="0">
                <a:solidFill>
                  <a:schemeClr val="bg1"/>
                </a:solidFill>
              </a:rPr>
              <a:t>1</a:t>
            </a:r>
            <a:r>
              <a:rPr lang="it-IT" sz="1600" b="1" i="1" dirty="0">
                <a:solidFill>
                  <a:schemeClr val="bg1"/>
                </a:solidFill>
              </a:rPr>
              <a:t>INFN – Genoa, </a:t>
            </a:r>
            <a:r>
              <a:rPr lang="en-GB" sz="1600" b="1" i="1" baseline="30000" dirty="0">
                <a:solidFill>
                  <a:schemeClr val="bg1"/>
                </a:solidFill>
              </a:rPr>
              <a:t>1</a:t>
            </a:r>
            <a:r>
              <a:rPr lang="it-IT" sz="1600" b="1" i="1" dirty="0">
                <a:solidFill>
                  <a:schemeClr val="bg1"/>
                </a:solidFill>
              </a:rPr>
              <a:t>University of Milan, </a:t>
            </a:r>
            <a:r>
              <a:rPr lang="en-GB" sz="1600" b="1" i="1" baseline="30000" dirty="0">
                <a:solidFill>
                  <a:schemeClr val="bg1"/>
                </a:solidFill>
              </a:rPr>
              <a:t>3</a:t>
            </a:r>
            <a:r>
              <a:rPr lang="it-IT" sz="1600" b="1" i="1" dirty="0">
                <a:solidFill>
                  <a:schemeClr val="bg1"/>
                </a:solidFill>
              </a:rPr>
              <a:t>INFN – Milan, </a:t>
            </a:r>
            <a:r>
              <a:rPr lang="en-GB" sz="1600" b="1" i="1" baseline="30000" dirty="0">
                <a:solidFill>
                  <a:schemeClr val="bg1"/>
                </a:solidFill>
              </a:rPr>
              <a:t>3</a:t>
            </a:r>
            <a:r>
              <a:rPr lang="it-IT" sz="1600" b="1" i="1" dirty="0">
                <a:solidFill>
                  <a:schemeClr val="bg1"/>
                </a:solidFill>
              </a:rPr>
              <a:t>CERN </a:t>
            </a:r>
            <a:endParaRPr lang="it-IT" sz="1600" b="1" i="1" dirty="0">
              <a:ln w="3175">
                <a:solidFill>
                  <a:schemeClr val="tx1">
                    <a:alpha val="59000"/>
                  </a:schemeClr>
                </a:solidFill>
              </a:ln>
              <a:solidFill>
                <a:schemeClr val="bg1"/>
              </a:solidFill>
            </a:endParaRPr>
          </a:p>
          <a:p>
            <a:pPr algn="l"/>
            <a:endParaRPr lang="it-IT" sz="1600" b="1" i="1" dirty="0">
              <a:ln w="3175">
                <a:solidFill>
                  <a:schemeClr val="tx1">
                    <a:alpha val="59000"/>
                  </a:schemeClr>
                </a:solidFill>
              </a:ln>
              <a:solidFill>
                <a:schemeClr val="bg1"/>
              </a:solidFill>
            </a:endParaRPr>
          </a:p>
        </p:txBody>
      </p:sp>
      <p:sp>
        <p:nvSpPr>
          <p:cNvPr id="12" name="Titolo 1">
            <a:extLst>
              <a:ext uri="{FF2B5EF4-FFF2-40B4-BE49-F238E27FC236}">
                <a16:creationId xmlns:a16="http://schemas.microsoft.com/office/drawing/2014/main" id="{A7A5A66B-9774-DFD1-E863-F69BBA5B2B97}"/>
              </a:ext>
            </a:extLst>
          </p:cNvPr>
          <p:cNvSpPr>
            <a:spLocks noGrp="1"/>
          </p:cNvSpPr>
          <p:nvPr>
            <p:ph type="ctrTitle" idx="4294967295"/>
          </p:nvPr>
        </p:nvSpPr>
        <p:spPr>
          <a:xfrm>
            <a:off x="1744281" y="2780006"/>
            <a:ext cx="8248333" cy="1868898"/>
          </a:xfrm>
          <a:prstGeom prst="rect">
            <a:avLst/>
          </a:prstGeom>
          <a:noFill/>
          <a:ln>
            <a:noFill/>
          </a:ln>
          <a:effectLst/>
          <a:scene3d>
            <a:camera prst="orthographicFront">
              <a:rot lat="0" lon="0" rev="0"/>
            </a:camera>
            <a:lightRig rig="glow" dir="t">
              <a:rot lat="0" lon="0" rev="4800000"/>
            </a:lightRig>
          </a:scene3d>
        </p:spPr>
        <p:txBody>
          <a:bodyPr>
            <a:normAutofit/>
          </a:bodyPr>
          <a:lstStyle/>
          <a:p>
            <a:pPr algn="ctr"/>
            <a:r>
              <a:rPr lang="it-IT" sz="3800" b="1" dirty="0" err="1"/>
              <a:t>Requirements</a:t>
            </a:r>
            <a:r>
              <a:rPr lang="it-IT" sz="3800" b="1" dirty="0"/>
              <a:t> for field-free drift </a:t>
            </a:r>
            <a:r>
              <a:rPr lang="it-IT" sz="3800" b="1" dirty="0" err="1"/>
              <a:t>regions</a:t>
            </a:r>
            <a:r>
              <a:rPr lang="it-IT" sz="3800" b="1" dirty="0"/>
              <a:t> in the </a:t>
            </a:r>
            <a:r>
              <a:rPr lang="it-IT" sz="3800" b="1" dirty="0" err="1"/>
              <a:t>Muon</a:t>
            </a:r>
            <a:r>
              <a:rPr lang="it-IT" sz="3800" b="1" dirty="0"/>
              <a:t> Collider IR </a:t>
            </a:r>
            <a:r>
              <a:rPr lang="it-IT" sz="3800" b="1" dirty="0" err="1"/>
              <a:t>region</a:t>
            </a:r>
            <a:endParaRPr lang="it-IT" sz="3800" dirty="0">
              <a:ln w="6350" cap="flat" cmpd="sng">
                <a:noFill/>
                <a:prstDash val="solid"/>
              </a:ln>
              <a:solidFill>
                <a:schemeClr val="tx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endParaRPr>
          </a:p>
        </p:txBody>
      </p:sp>
      <p:pic>
        <p:nvPicPr>
          <p:cNvPr id="9" name="Picture 8" descr="A blue logo with a black background">
            <a:extLst>
              <a:ext uri="{FF2B5EF4-FFF2-40B4-BE49-F238E27FC236}">
                <a16:creationId xmlns:a16="http://schemas.microsoft.com/office/drawing/2014/main" id="{65F9981D-0DC2-41D8-04C6-CC2E5E2E2ED0}"/>
              </a:ext>
            </a:extLst>
          </p:cNvPr>
          <p:cNvPicPr>
            <a:picLocks noChangeAspect="1"/>
          </p:cNvPicPr>
          <p:nvPr/>
        </p:nvPicPr>
        <p:blipFill rotWithShape="1">
          <a:blip r:embed="rId4"/>
          <a:srcRect l="21315" r="20838"/>
          <a:stretch/>
        </p:blipFill>
        <p:spPr>
          <a:xfrm>
            <a:off x="4562045" y="250042"/>
            <a:ext cx="794386" cy="772468"/>
          </a:xfrm>
          <a:prstGeom prst="rect">
            <a:avLst/>
          </a:prstGeom>
        </p:spPr>
      </p:pic>
      <p:pic>
        <p:nvPicPr>
          <p:cNvPr id="2" name="Picture 12" descr="A logo of a university&#10;&#10;Description automatically generated">
            <a:extLst>
              <a:ext uri="{FF2B5EF4-FFF2-40B4-BE49-F238E27FC236}">
                <a16:creationId xmlns:a16="http://schemas.microsoft.com/office/drawing/2014/main" id="{3CFF22C0-1EF4-FFD7-F6FB-344F28430C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9528" y="27987"/>
            <a:ext cx="1804245" cy="1216577"/>
          </a:xfrm>
          <a:prstGeom prst="rect">
            <a:avLst/>
          </a:prstGeom>
        </p:spPr>
      </p:pic>
      <p:pic>
        <p:nvPicPr>
          <p:cNvPr id="4" name="Image 15">
            <a:extLst>
              <a:ext uri="{FF2B5EF4-FFF2-40B4-BE49-F238E27FC236}">
                <a16:creationId xmlns:a16="http://schemas.microsoft.com/office/drawing/2014/main" id="{86646997-8AF9-A45C-3EFD-5B6BD768ABEB}"/>
              </a:ext>
            </a:extLst>
          </p:cNvPr>
          <p:cNvPicPr>
            <a:picLocks noChangeAspect="1"/>
          </p:cNvPicPr>
          <p:nvPr/>
        </p:nvPicPr>
        <p:blipFill>
          <a:blip r:embed="rId6"/>
          <a:stretch>
            <a:fillRect/>
          </a:stretch>
        </p:blipFill>
        <p:spPr>
          <a:xfrm>
            <a:off x="246888" y="6040475"/>
            <a:ext cx="3168098" cy="662224"/>
          </a:xfrm>
          <a:prstGeom prst="rect">
            <a:avLst/>
          </a:prstGeom>
        </p:spPr>
      </p:pic>
      <p:sp>
        <p:nvSpPr>
          <p:cNvPr id="5" name="TextBox 16">
            <a:extLst>
              <a:ext uri="{FF2B5EF4-FFF2-40B4-BE49-F238E27FC236}">
                <a16:creationId xmlns:a16="http://schemas.microsoft.com/office/drawing/2014/main" id="{1D5C5626-64EE-E3AF-9F86-6F7D2840DD43}"/>
              </a:ext>
            </a:extLst>
          </p:cNvPr>
          <p:cNvSpPr txBox="1"/>
          <p:nvPr/>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304091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0E701-A02C-9CA3-130C-46159E6BE878}"/>
            </a:ext>
          </a:extLst>
        </p:cNvPr>
        <p:cNvGrpSpPr/>
        <p:nvPr/>
      </p:nvGrpSpPr>
      <p:grpSpPr>
        <a:xfrm>
          <a:off x="0" y="0"/>
          <a:ext cx="0" cy="0"/>
          <a:chOff x="0" y="0"/>
          <a:chExt cx="0" cy="0"/>
        </a:xfrm>
      </p:grpSpPr>
      <p:sp>
        <p:nvSpPr>
          <p:cNvPr id="44" name="Rettangolo con angoli arrotondati 43">
            <a:extLst>
              <a:ext uri="{FF2B5EF4-FFF2-40B4-BE49-F238E27FC236}">
                <a16:creationId xmlns:a16="http://schemas.microsoft.com/office/drawing/2014/main" id="{B57B8847-CCD9-EC8B-4774-2B79993C6BE0}"/>
              </a:ext>
            </a:extLst>
          </p:cNvPr>
          <p:cNvSpPr/>
          <p:nvPr/>
        </p:nvSpPr>
        <p:spPr>
          <a:xfrm>
            <a:off x="7267335" y="989329"/>
            <a:ext cx="4759814" cy="412584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egnaposto piè di pagina 13">
            <a:extLst>
              <a:ext uri="{FF2B5EF4-FFF2-40B4-BE49-F238E27FC236}">
                <a16:creationId xmlns:a16="http://schemas.microsoft.com/office/drawing/2014/main" id="{96248DC4-2DEB-AA44-F00D-BD1FD262C919}"/>
              </a:ext>
            </a:extLst>
          </p:cNvPr>
          <p:cNvSpPr>
            <a:spLocks noGrp="1"/>
          </p:cNvSpPr>
          <p:nvPr>
            <p:ph type="ftr" sz="quarter" idx="3"/>
          </p:nvPr>
        </p:nvSpPr>
        <p:spPr>
          <a:xfrm>
            <a:off x="419496" y="6471201"/>
            <a:ext cx="4114800" cy="365125"/>
          </a:xfrm>
        </p:spPr>
        <p:txBody>
          <a:bodyPr/>
          <a:lstStyle/>
          <a:p>
            <a:r>
              <a:rPr lang="it-IT" dirty="0"/>
              <a:t>B. </a:t>
            </a:r>
            <a:r>
              <a:rPr lang="it-IT" dirty="0" err="1"/>
              <a:t>Caiffi</a:t>
            </a:r>
            <a:r>
              <a:rPr lang="it-IT" dirty="0"/>
              <a:t> S. Mariotto - </a:t>
            </a:r>
            <a:r>
              <a:rPr lang="it-IT" dirty="0" err="1"/>
              <a:t>Dipole</a:t>
            </a:r>
            <a:r>
              <a:rPr lang="it-IT" dirty="0"/>
              <a:t> </a:t>
            </a:r>
            <a:r>
              <a:rPr lang="it-IT" dirty="0" err="1"/>
              <a:t>Magnet</a:t>
            </a:r>
            <a:r>
              <a:rPr lang="it-IT" dirty="0"/>
              <a:t> Design @ IMCC 2025</a:t>
            </a:r>
            <a:endParaRPr lang="en-GB" dirty="0"/>
          </a:p>
        </p:txBody>
      </p:sp>
      <p:sp>
        <p:nvSpPr>
          <p:cNvPr id="15" name="Segnaposto numero diapositiva 14">
            <a:extLst>
              <a:ext uri="{FF2B5EF4-FFF2-40B4-BE49-F238E27FC236}">
                <a16:creationId xmlns:a16="http://schemas.microsoft.com/office/drawing/2014/main" id="{D349A611-D4AC-8E60-9EE3-B082D3C2BAE4}"/>
              </a:ext>
            </a:extLst>
          </p:cNvPr>
          <p:cNvSpPr>
            <a:spLocks noGrp="1"/>
          </p:cNvSpPr>
          <p:nvPr>
            <p:ph type="sldNum" sz="quarter" idx="4"/>
          </p:nvPr>
        </p:nvSpPr>
        <p:spPr/>
        <p:txBody>
          <a:bodyPr/>
          <a:lstStyle/>
          <a:p>
            <a:fld id="{A16AB2F8-5338-F742-A59E-35F5B82165E6}" type="slidenum">
              <a:rPr lang="en-GB" smtClean="0"/>
              <a:pPr/>
              <a:t>10</a:t>
            </a:fld>
            <a:endParaRPr lang="en-GB"/>
          </a:p>
        </p:txBody>
      </p:sp>
      <p:sp>
        <p:nvSpPr>
          <p:cNvPr id="6" name="Titolo 5">
            <a:extLst>
              <a:ext uri="{FF2B5EF4-FFF2-40B4-BE49-F238E27FC236}">
                <a16:creationId xmlns:a16="http://schemas.microsoft.com/office/drawing/2014/main" id="{D9BD9888-9212-208B-6F10-C9FEFA05F0BD}"/>
              </a:ext>
            </a:extLst>
          </p:cNvPr>
          <p:cNvSpPr>
            <a:spLocks noGrp="1"/>
          </p:cNvSpPr>
          <p:nvPr>
            <p:ph type="title"/>
          </p:nvPr>
        </p:nvSpPr>
        <p:spPr/>
        <p:txBody>
          <a:bodyPr/>
          <a:lstStyle/>
          <a:p>
            <a:r>
              <a:rPr lang="en-GB" dirty="0"/>
              <a:t>MuCol Drift FF Region</a:t>
            </a:r>
          </a:p>
        </p:txBody>
      </p:sp>
      <p:sp>
        <p:nvSpPr>
          <p:cNvPr id="2" name="Rettangolo con angoli arrotondati 1">
            <a:extLst>
              <a:ext uri="{FF2B5EF4-FFF2-40B4-BE49-F238E27FC236}">
                <a16:creationId xmlns:a16="http://schemas.microsoft.com/office/drawing/2014/main" id="{90BB4DCE-8221-833A-62AE-94F572D1AE2D}"/>
              </a:ext>
            </a:extLst>
          </p:cNvPr>
          <p:cNvSpPr/>
          <p:nvPr/>
        </p:nvSpPr>
        <p:spPr>
          <a:xfrm>
            <a:off x="164851" y="3325475"/>
            <a:ext cx="445324" cy="239219"/>
          </a:xfrm>
          <a:prstGeom prst="roundRect">
            <a:avLst>
              <a:gd name="adj" fmla="val 13277"/>
            </a:avLst>
          </a:prstGeom>
          <a:pattFill prst="wdDnDiag">
            <a:fgClr>
              <a:srgbClr val="0070C0"/>
            </a:fgClr>
            <a:bgClr>
              <a:schemeClr val="bg1"/>
            </a:bgClr>
          </a:patt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ttangolo con angoli arrotondati 2">
            <a:extLst>
              <a:ext uri="{FF2B5EF4-FFF2-40B4-BE49-F238E27FC236}">
                <a16:creationId xmlns:a16="http://schemas.microsoft.com/office/drawing/2014/main" id="{5FA22685-4851-227F-628C-46B4FF5D1F71}"/>
              </a:ext>
            </a:extLst>
          </p:cNvPr>
          <p:cNvSpPr/>
          <p:nvPr/>
        </p:nvSpPr>
        <p:spPr>
          <a:xfrm>
            <a:off x="226144" y="3329016"/>
            <a:ext cx="313140" cy="226665"/>
          </a:xfrm>
          <a:prstGeom prst="roundRect">
            <a:avLst>
              <a:gd name="adj" fmla="val 13277"/>
            </a:avLst>
          </a:prstGeom>
          <a:solidFill>
            <a:schemeClr val="accent4"/>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ttangolo con angoli arrotondati 3">
            <a:extLst>
              <a:ext uri="{FF2B5EF4-FFF2-40B4-BE49-F238E27FC236}">
                <a16:creationId xmlns:a16="http://schemas.microsoft.com/office/drawing/2014/main" id="{C5139068-DBC4-49E3-0E90-0C96BD07B076}"/>
              </a:ext>
            </a:extLst>
          </p:cNvPr>
          <p:cNvSpPr/>
          <p:nvPr/>
        </p:nvSpPr>
        <p:spPr>
          <a:xfrm>
            <a:off x="2226812" y="1937137"/>
            <a:ext cx="2998033" cy="884419"/>
          </a:xfrm>
          <a:prstGeom prst="roundRect">
            <a:avLst>
              <a:gd name="adj" fmla="val 13277"/>
            </a:avLst>
          </a:prstGeom>
          <a:noFill/>
          <a:ln w="38100">
            <a:solidFill>
              <a:srgbClr val="1B0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ttangolo con angoli arrotondati 4">
            <a:extLst>
              <a:ext uri="{FF2B5EF4-FFF2-40B4-BE49-F238E27FC236}">
                <a16:creationId xmlns:a16="http://schemas.microsoft.com/office/drawing/2014/main" id="{46EE12C7-EAAE-AA02-B3BB-10416854999E}"/>
              </a:ext>
            </a:extLst>
          </p:cNvPr>
          <p:cNvSpPr/>
          <p:nvPr/>
        </p:nvSpPr>
        <p:spPr>
          <a:xfrm>
            <a:off x="2049428" y="1671362"/>
            <a:ext cx="3475220" cy="1360057"/>
          </a:xfrm>
          <a:prstGeom prst="roundRect">
            <a:avLst>
              <a:gd name="adj" fmla="val 16407"/>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ttangolo 6">
            <a:extLst>
              <a:ext uri="{FF2B5EF4-FFF2-40B4-BE49-F238E27FC236}">
                <a16:creationId xmlns:a16="http://schemas.microsoft.com/office/drawing/2014/main" id="{43488590-3A43-D0E9-CE7A-2EFEF7F64393}"/>
              </a:ext>
            </a:extLst>
          </p:cNvPr>
          <p:cNvSpPr/>
          <p:nvPr/>
        </p:nvSpPr>
        <p:spPr>
          <a:xfrm>
            <a:off x="2604013" y="1997596"/>
            <a:ext cx="2287044" cy="778990"/>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ttangolo 7">
            <a:extLst>
              <a:ext uri="{FF2B5EF4-FFF2-40B4-BE49-F238E27FC236}">
                <a16:creationId xmlns:a16="http://schemas.microsoft.com/office/drawing/2014/main" id="{CF9B158D-8565-2064-2C0F-B9732F7A45F9}"/>
              </a:ext>
            </a:extLst>
          </p:cNvPr>
          <p:cNvSpPr/>
          <p:nvPr/>
        </p:nvSpPr>
        <p:spPr>
          <a:xfrm>
            <a:off x="1715640" y="2192119"/>
            <a:ext cx="314793" cy="318541"/>
          </a:xfrm>
          <a:prstGeom prst="rect">
            <a:avLst/>
          </a:prstGeom>
          <a:solidFill>
            <a:schemeClr val="bg2">
              <a:lumMod val="75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Connettore dritto 8">
            <a:extLst>
              <a:ext uri="{FF2B5EF4-FFF2-40B4-BE49-F238E27FC236}">
                <a16:creationId xmlns:a16="http://schemas.microsoft.com/office/drawing/2014/main" id="{D5AD92CC-2DEC-095B-1657-EB55148E9E92}"/>
              </a:ext>
            </a:extLst>
          </p:cNvPr>
          <p:cNvCxnSpPr/>
          <p:nvPr/>
        </p:nvCxnSpPr>
        <p:spPr>
          <a:xfrm>
            <a:off x="1715640" y="1457452"/>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0" name="Connettore dritto 9">
            <a:extLst>
              <a:ext uri="{FF2B5EF4-FFF2-40B4-BE49-F238E27FC236}">
                <a16:creationId xmlns:a16="http://schemas.microsoft.com/office/drawing/2014/main" id="{3B6476E9-9B4C-1D4D-646C-9BA088889980}"/>
              </a:ext>
            </a:extLst>
          </p:cNvPr>
          <p:cNvCxnSpPr/>
          <p:nvPr/>
        </p:nvCxnSpPr>
        <p:spPr>
          <a:xfrm>
            <a:off x="1403345" y="1457452"/>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1" name="Connettore diritto a freccia 10">
            <a:extLst>
              <a:ext uri="{FF2B5EF4-FFF2-40B4-BE49-F238E27FC236}">
                <a16:creationId xmlns:a16="http://schemas.microsoft.com/office/drawing/2014/main" id="{699F3E63-F5AA-E150-0DC5-FA8550AFA452}"/>
              </a:ext>
            </a:extLst>
          </p:cNvPr>
          <p:cNvCxnSpPr/>
          <p:nvPr/>
        </p:nvCxnSpPr>
        <p:spPr>
          <a:xfrm>
            <a:off x="1715640" y="1937137"/>
            <a:ext cx="333788"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2" name="Connettore diritto a freccia 11">
            <a:extLst>
              <a:ext uri="{FF2B5EF4-FFF2-40B4-BE49-F238E27FC236}">
                <a16:creationId xmlns:a16="http://schemas.microsoft.com/office/drawing/2014/main" id="{E98A5EFC-B7FC-7D4E-A6EB-8036D0CD23E5}"/>
              </a:ext>
            </a:extLst>
          </p:cNvPr>
          <p:cNvCxnSpPr/>
          <p:nvPr/>
        </p:nvCxnSpPr>
        <p:spPr>
          <a:xfrm>
            <a:off x="1373370" y="2719121"/>
            <a:ext cx="33378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3" name="Rettangolo 12">
            <a:extLst>
              <a:ext uri="{FF2B5EF4-FFF2-40B4-BE49-F238E27FC236}">
                <a16:creationId xmlns:a16="http://schemas.microsoft.com/office/drawing/2014/main" id="{EB340FF5-F50E-E4A8-79B1-BE999360D833}"/>
              </a:ext>
            </a:extLst>
          </p:cNvPr>
          <p:cNvSpPr/>
          <p:nvPr/>
        </p:nvSpPr>
        <p:spPr>
          <a:xfrm>
            <a:off x="2841407" y="1997996"/>
            <a:ext cx="1813811" cy="778990"/>
          </a:xfrm>
          <a:prstGeom prst="rect">
            <a:avLst/>
          </a:prstGeom>
          <a:solidFill>
            <a:schemeClr val="accent4"/>
          </a:solid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asellaDiTesto 15">
            <a:extLst>
              <a:ext uri="{FF2B5EF4-FFF2-40B4-BE49-F238E27FC236}">
                <a16:creationId xmlns:a16="http://schemas.microsoft.com/office/drawing/2014/main" id="{BF779EFC-6880-F9E9-4F06-8849712ECF18}"/>
              </a:ext>
            </a:extLst>
          </p:cNvPr>
          <p:cNvSpPr txBox="1"/>
          <p:nvPr/>
        </p:nvSpPr>
        <p:spPr>
          <a:xfrm>
            <a:off x="2811430" y="2052797"/>
            <a:ext cx="1858780" cy="400110"/>
          </a:xfrm>
          <a:prstGeom prst="rect">
            <a:avLst/>
          </a:prstGeom>
          <a:noFill/>
        </p:spPr>
        <p:txBody>
          <a:bodyPr wrap="square" rtlCol="0">
            <a:spAutoFit/>
          </a:bodyPr>
          <a:lstStyle/>
          <a:p>
            <a:r>
              <a:rPr lang="en-GB" sz="2000" dirty="0"/>
              <a:t>First IR magnet</a:t>
            </a:r>
          </a:p>
        </p:txBody>
      </p:sp>
      <p:sp>
        <p:nvSpPr>
          <p:cNvPr id="18" name="Rettangolo 17">
            <a:extLst>
              <a:ext uri="{FF2B5EF4-FFF2-40B4-BE49-F238E27FC236}">
                <a16:creationId xmlns:a16="http://schemas.microsoft.com/office/drawing/2014/main" id="{A582985B-ED3E-B8B4-5BF5-1FAB75BD5E4F}"/>
              </a:ext>
            </a:extLst>
          </p:cNvPr>
          <p:cNvSpPr/>
          <p:nvPr/>
        </p:nvSpPr>
        <p:spPr>
          <a:xfrm>
            <a:off x="4604757" y="2000342"/>
            <a:ext cx="277317" cy="781949"/>
          </a:xfrm>
          <a:prstGeom prst="rect">
            <a:avLst/>
          </a:prstGeom>
          <a:pattFill prst="wdDnDiag">
            <a:fgClr>
              <a:schemeClr val="accent1"/>
            </a:fgClr>
            <a:bgClr>
              <a:schemeClr val="bg1"/>
            </a:bgClr>
          </a:patt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ttangolo 18">
            <a:extLst>
              <a:ext uri="{FF2B5EF4-FFF2-40B4-BE49-F238E27FC236}">
                <a16:creationId xmlns:a16="http://schemas.microsoft.com/office/drawing/2014/main" id="{BA45E477-B2DA-B6C0-6EE9-F1D16FD1FAD6}"/>
              </a:ext>
            </a:extLst>
          </p:cNvPr>
          <p:cNvSpPr/>
          <p:nvPr/>
        </p:nvSpPr>
        <p:spPr>
          <a:xfrm>
            <a:off x="2614057" y="2016922"/>
            <a:ext cx="277317" cy="781949"/>
          </a:xfrm>
          <a:prstGeom prst="rect">
            <a:avLst/>
          </a:prstGeom>
          <a:pattFill prst="wdDnDiag">
            <a:fgClr>
              <a:schemeClr val="accent1"/>
            </a:fgClr>
            <a:bgClr>
              <a:schemeClr val="bg1"/>
            </a:bgClr>
          </a:patt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0" name="Connettore dritto 19">
            <a:extLst>
              <a:ext uri="{FF2B5EF4-FFF2-40B4-BE49-F238E27FC236}">
                <a16:creationId xmlns:a16="http://schemas.microsoft.com/office/drawing/2014/main" id="{F2983E5A-F948-A11B-A775-CADC68D64509}"/>
              </a:ext>
            </a:extLst>
          </p:cNvPr>
          <p:cNvCxnSpPr/>
          <p:nvPr/>
        </p:nvCxnSpPr>
        <p:spPr>
          <a:xfrm>
            <a:off x="2030433"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1" name="Connettore dritto 20">
            <a:extLst>
              <a:ext uri="{FF2B5EF4-FFF2-40B4-BE49-F238E27FC236}">
                <a16:creationId xmlns:a16="http://schemas.microsoft.com/office/drawing/2014/main" id="{2F4CF4BE-301E-22E1-5EE3-B283ECF9C1BE}"/>
              </a:ext>
            </a:extLst>
          </p:cNvPr>
          <p:cNvCxnSpPr/>
          <p:nvPr/>
        </p:nvCxnSpPr>
        <p:spPr>
          <a:xfrm>
            <a:off x="2242794"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2" name="Connettore dritto 21">
            <a:extLst>
              <a:ext uri="{FF2B5EF4-FFF2-40B4-BE49-F238E27FC236}">
                <a16:creationId xmlns:a16="http://schemas.microsoft.com/office/drawing/2014/main" id="{B746EB19-A36B-879F-EC04-9AAD941A6BEF}"/>
              </a:ext>
            </a:extLst>
          </p:cNvPr>
          <p:cNvCxnSpPr/>
          <p:nvPr/>
        </p:nvCxnSpPr>
        <p:spPr>
          <a:xfrm>
            <a:off x="2592513" y="1472159"/>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3" name="Connettore dritto 22">
            <a:extLst>
              <a:ext uri="{FF2B5EF4-FFF2-40B4-BE49-F238E27FC236}">
                <a16:creationId xmlns:a16="http://schemas.microsoft.com/office/drawing/2014/main" id="{9F0B4906-F558-DD8D-9BCD-C34D902B9947}"/>
              </a:ext>
            </a:extLst>
          </p:cNvPr>
          <p:cNvCxnSpPr/>
          <p:nvPr/>
        </p:nvCxnSpPr>
        <p:spPr>
          <a:xfrm>
            <a:off x="2891374"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4" name="Rettangolo 23">
            <a:extLst>
              <a:ext uri="{FF2B5EF4-FFF2-40B4-BE49-F238E27FC236}">
                <a16:creationId xmlns:a16="http://schemas.microsoft.com/office/drawing/2014/main" id="{0344065F-6F0D-3E74-1A81-DAA60B8AF336}"/>
              </a:ext>
            </a:extLst>
          </p:cNvPr>
          <p:cNvSpPr/>
          <p:nvPr/>
        </p:nvSpPr>
        <p:spPr>
          <a:xfrm>
            <a:off x="808259" y="3639644"/>
            <a:ext cx="194872" cy="149601"/>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ttangolo 24">
            <a:extLst>
              <a:ext uri="{FF2B5EF4-FFF2-40B4-BE49-F238E27FC236}">
                <a16:creationId xmlns:a16="http://schemas.microsoft.com/office/drawing/2014/main" id="{BCC6FEA6-2699-228D-02DC-6C46D077045F}"/>
              </a:ext>
            </a:extLst>
          </p:cNvPr>
          <p:cNvSpPr/>
          <p:nvPr/>
        </p:nvSpPr>
        <p:spPr>
          <a:xfrm>
            <a:off x="825749" y="3971924"/>
            <a:ext cx="194872" cy="149601"/>
          </a:xfrm>
          <a:prstGeom prst="rect">
            <a:avLst/>
          </a:prstGeom>
          <a:pattFill prst="wdDnDiag">
            <a:fgClr>
              <a:srgbClr val="0070C0"/>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ttangolo con angoli arrotondati 25">
            <a:extLst>
              <a:ext uri="{FF2B5EF4-FFF2-40B4-BE49-F238E27FC236}">
                <a16:creationId xmlns:a16="http://schemas.microsoft.com/office/drawing/2014/main" id="{D045CECD-C5D2-A9C8-0846-13996C56284F}"/>
              </a:ext>
            </a:extLst>
          </p:cNvPr>
          <p:cNvSpPr/>
          <p:nvPr/>
        </p:nvSpPr>
        <p:spPr>
          <a:xfrm>
            <a:off x="354807" y="4226818"/>
            <a:ext cx="222353" cy="226665"/>
          </a:xfrm>
          <a:prstGeom prst="roundRect">
            <a:avLst>
              <a:gd name="adj" fmla="val 13277"/>
            </a:avLst>
          </a:prstGeom>
          <a:noFill/>
          <a:ln w="38100">
            <a:solidFill>
              <a:srgbClr val="1B0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ttangolo con angoli arrotondati 26">
            <a:extLst>
              <a:ext uri="{FF2B5EF4-FFF2-40B4-BE49-F238E27FC236}">
                <a16:creationId xmlns:a16="http://schemas.microsoft.com/office/drawing/2014/main" id="{26F3B084-7431-1CDA-1523-ABB0E12C6BE0}"/>
              </a:ext>
            </a:extLst>
          </p:cNvPr>
          <p:cNvSpPr/>
          <p:nvPr/>
        </p:nvSpPr>
        <p:spPr>
          <a:xfrm>
            <a:off x="348838" y="4541128"/>
            <a:ext cx="222353" cy="226665"/>
          </a:xfrm>
          <a:prstGeom prst="roundRect">
            <a:avLst>
              <a:gd name="adj" fmla="val 13277"/>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ttangolo con angoli arrotondati 27">
            <a:extLst>
              <a:ext uri="{FF2B5EF4-FFF2-40B4-BE49-F238E27FC236}">
                <a16:creationId xmlns:a16="http://schemas.microsoft.com/office/drawing/2014/main" id="{005295E5-5A0E-2E9E-28AC-424679476D28}"/>
              </a:ext>
            </a:extLst>
          </p:cNvPr>
          <p:cNvSpPr/>
          <p:nvPr/>
        </p:nvSpPr>
        <p:spPr>
          <a:xfrm>
            <a:off x="812008" y="4535251"/>
            <a:ext cx="222353" cy="226665"/>
          </a:xfrm>
          <a:prstGeom prst="roundRect">
            <a:avLst>
              <a:gd name="adj" fmla="val 13277"/>
            </a:avLst>
          </a:prstGeom>
          <a:solidFill>
            <a:schemeClr val="bg2">
              <a:lumMod val="75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ttangolo con angoli arrotondati 28">
            <a:extLst>
              <a:ext uri="{FF2B5EF4-FFF2-40B4-BE49-F238E27FC236}">
                <a16:creationId xmlns:a16="http://schemas.microsoft.com/office/drawing/2014/main" id="{872A4F95-702A-9C5C-03F5-83D9E72CD303}"/>
              </a:ext>
            </a:extLst>
          </p:cNvPr>
          <p:cNvSpPr/>
          <p:nvPr/>
        </p:nvSpPr>
        <p:spPr>
          <a:xfrm>
            <a:off x="333710" y="4849484"/>
            <a:ext cx="222353" cy="226665"/>
          </a:xfrm>
          <a:prstGeom prst="roundRect">
            <a:avLst>
              <a:gd name="adj" fmla="val 13277"/>
            </a:avLst>
          </a:prstGeom>
          <a:pattFill prst="wdDnDiag">
            <a:fgClr>
              <a:schemeClr val="accent6"/>
            </a:fgClr>
            <a:bgClr>
              <a:schemeClr val="bg1"/>
            </a:bgClr>
          </a:patt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ttangolo con angoli arrotondati 29">
            <a:extLst>
              <a:ext uri="{FF2B5EF4-FFF2-40B4-BE49-F238E27FC236}">
                <a16:creationId xmlns:a16="http://schemas.microsoft.com/office/drawing/2014/main" id="{413ECFFE-DC6A-07CF-5E1B-64D51E1FA5FF}"/>
              </a:ext>
            </a:extLst>
          </p:cNvPr>
          <p:cNvSpPr/>
          <p:nvPr/>
        </p:nvSpPr>
        <p:spPr>
          <a:xfrm>
            <a:off x="1403344" y="1500628"/>
            <a:ext cx="297304" cy="1710390"/>
          </a:xfrm>
          <a:prstGeom prst="roundRect">
            <a:avLst>
              <a:gd name="adj" fmla="val 13277"/>
            </a:avLst>
          </a:prstGeom>
          <a:pattFill prst="wdDnDiag">
            <a:fgClr>
              <a:schemeClr val="accent6"/>
            </a:fgClr>
            <a:bgClr>
              <a:schemeClr val="bg1"/>
            </a:bgClr>
          </a:patt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Connettore diritto a freccia 30">
            <a:extLst>
              <a:ext uri="{FF2B5EF4-FFF2-40B4-BE49-F238E27FC236}">
                <a16:creationId xmlns:a16="http://schemas.microsoft.com/office/drawing/2014/main" id="{B7490DAF-F68A-CEFF-6512-8AA42E2D9F0B}"/>
              </a:ext>
            </a:extLst>
          </p:cNvPr>
          <p:cNvCxnSpPr/>
          <p:nvPr/>
        </p:nvCxnSpPr>
        <p:spPr>
          <a:xfrm>
            <a:off x="1378945" y="2812557"/>
            <a:ext cx="333788"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32" name="Immagine 31" descr="Immagine che contiene testo, schermata, diagramma, linea&#10;&#10;Il contenuto generato dall'IA potrebbe non essere corretto.">
            <a:extLst>
              <a:ext uri="{FF2B5EF4-FFF2-40B4-BE49-F238E27FC236}">
                <a16:creationId xmlns:a16="http://schemas.microsoft.com/office/drawing/2014/main" id="{2419222A-31FD-2695-068D-780A3EAF8463}"/>
              </a:ext>
            </a:extLst>
          </p:cNvPr>
          <p:cNvPicPr>
            <a:picLocks noChangeAspect="1"/>
          </p:cNvPicPr>
          <p:nvPr/>
        </p:nvPicPr>
        <p:blipFill>
          <a:blip r:embed="rId2">
            <a:extLst>
              <a:ext uri="{28A0092B-C50C-407E-A947-70E740481C1C}">
                <a14:useLocalDpi xmlns:a14="http://schemas.microsoft.com/office/drawing/2010/main" val="0"/>
              </a:ext>
            </a:extLst>
          </a:blip>
          <a:srcRect l="8886" t="56185" r="60521" b="25595"/>
          <a:stretch>
            <a:fillRect/>
          </a:stretch>
        </p:blipFill>
        <p:spPr>
          <a:xfrm>
            <a:off x="125165" y="2106619"/>
            <a:ext cx="1277360" cy="603446"/>
          </a:xfrm>
          <a:prstGeom prst="rect">
            <a:avLst/>
          </a:prstGeom>
        </p:spPr>
      </p:pic>
      <p:sp>
        <p:nvSpPr>
          <p:cNvPr id="33" name="Rettangolo 32">
            <a:extLst>
              <a:ext uri="{FF2B5EF4-FFF2-40B4-BE49-F238E27FC236}">
                <a16:creationId xmlns:a16="http://schemas.microsoft.com/office/drawing/2014/main" id="{8135BC0F-B484-F721-BB3D-933F34836359}"/>
              </a:ext>
            </a:extLst>
          </p:cNvPr>
          <p:cNvSpPr/>
          <p:nvPr/>
        </p:nvSpPr>
        <p:spPr>
          <a:xfrm>
            <a:off x="6917163" y="3120228"/>
            <a:ext cx="193667" cy="6811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ttangolo 33">
            <a:extLst>
              <a:ext uri="{FF2B5EF4-FFF2-40B4-BE49-F238E27FC236}">
                <a16:creationId xmlns:a16="http://schemas.microsoft.com/office/drawing/2014/main" id="{5BF259E4-D05F-1DF9-4625-6632273D8C4E}"/>
              </a:ext>
            </a:extLst>
          </p:cNvPr>
          <p:cNvSpPr/>
          <p:nvPr/>
        </p:nvSpPr>
        <p:spPr>
          <a:xfrm>
            <a:off x="6572217" y="3272627"/>
            <a:ext cx="398884" cy="6811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mc:Choice xmlns:a14="http://schemas.microsoft.com/office/drawing/2010/main" Requires="a14">
          <p:sp>
            <p:nvSpPr>
              <p:cNvPr id="35" name="CasellaDiTesto 34">
                <a:extLst>
                  <a:ext uri="{FF2B5EF4-FFF2-40B4-BE49-F238E27FC236}">
                    <a16:creationId xmlns:a16="http://schemas.microsoft.com/office/drawing/2014/main" id="{C4B42688-7F96-2E16-3C68-867863AA46A2}"/>
                  </a:ext>
                </a:extLst>
              </p:cNvPr>
              <p:cNvSpPr txBox="1"/>
              <p:nvPr/>
            </p:nvSpPr>
            <p:spPr>
              <a:xfrm>
                <a:off x="4279322" y="3543086"/>
                <a:ext cx="3308292" cy="584775"/>
              </a:xfrm>
              <a:prstGeom prst="rect">
                <a:avLst/>
              </a:prstGeom>
              <a:noFill/>
            </p:spPr>
            <p:txBody>
              <a:bodyPr wrap="square" rtlCol="0">
                <a:spAutoFit/>
              </a:bodyPr>
              <a:lstStyle/>
              <a:p>
                <a:r>
                  <a:rPr lang="en-GB" sz="1600" dirty="0" err="1"/>
                  <a:t>L</a:t>
                </a:r>
                <a:r>
                  <a:rPr lang="en-GB" sz="1600" baseline="-25000" dirty="0" err="1"/>
                  <a:t>mech</a:t>
                </a:r>
                <a:r>
                  <a:rPr lang="en-GB" sz="1600" dirty="0" err="1"/>
                  <a:t>-L</a:t>
                </a:r>
                <a:r>
                  <a:rPr lang="en-GB" sz="1600" baseline="-25000" dirty="0" err="1"/>
                  <a:t>mag</a:t>
                </a:r>
                <a:r>
                  <a:rPr lang="en-GB" sz="1600" dirty="0"/>
                  <a:t>=400 mm</a:t>
                </a:r>
              </a:p>
              <a:p>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r>
                  <a:rPr lang="en-GB" sz="1600" dirty="0"/>
                  <a:t>200 mm per side (not equal)</a:t>
                </a:r>
              </a:p>
            </p:txBody>
          </p:sp>
        </mc:Choice>
        <mc:Fallback>
          <p:sp>
            <p:nvSpPr>
              <p:cNvPr id="35" name="CasellaDiTesto 34">
                <a:extLst>
                  <a:ext uri="{FF2B5EF4-FFF2-40B4-BE49-F238E27FC236}">
                    <a16:creationId xmlns:a16="http://schemas.microsoft.com/office/drawing/2014/main" id="{C4B42688-7F96-2E16-3C68-867863AA46A2}"/>
                  </a:ext>
                </a:extLst>
              </p:cNvPr>
              <p:cNvSpPr txBox="1">
                <a:spLocks noRot="1" noChangeAspect="1" noMove="1" noResize="1" noEditPoints="1" noAdjustHandles="1" noChangeArrowheads="1" noChangeShapeType="1" noTextEdit="1"/>
              </p:cNvSpPr>
              <p:nvPr/>
            </p:nvSpPr>
            <p:spPr>
              <a:xfrm>
                <a:off x="4279322" y="3543086"/>
                <a:ext cx="3308292" cy="584775"/>
              </a:xfrm>
              <a:prstGeom prst="rect">
                <a:avLst/>
              </a:prstGeom>
              <a:blipFill>
                <a:blip r:embed="rId3"/>
                <a:stretch>
                  <a:fillRect l="-763" t="-2128" b="-12766"/>
                </a:stretch>
              </a:blipFill>
            </p:spPr>
            <p:txBody>
              <a:bodyPr/>
              <a:lstStyle/>
              <a:p>
                <a:r>
                  <a:rPr lang="en-GB">
                    <a:noFill/>
                  </a:rPr>
                  <a:t> </a:t>
                </a:r>
              </a:p>
            </p:txBody>
          </p:sp>
        </mc:Fallback>
      </mc:AlternateContent>
      <p:sp>
        <p:nvSpPr>
          <p:cNvPr id="36" name="Parentesi graffa chiusa 35">
            <a:extLst>
              <a:ext uri="{FF2B5EF4-FFF2-40B4-BE49-F238E27FC236}">
                <a16:creationId xmlns:a16="http://schemas.microsoft.com/office/drawing/2014/main" id="{3B3335A4-5BEA-4958-FA94-03E7E9D1CD71}"/>
              </a:ext>
            </a:extLst>
          </p:cNvPr>
          <p:cNvSpPr/>
          <p:nvPr/>
        </p:nvSpPr>
        <p:spPr>
          <a:xfrm>
            <a:off x="4062714" y="3592765"/>
            <a:ext cx="297725" cy="528760"/>
          </a:xfrm>
          <a:prstGeom prst="rightBrace">
            <a:avLst>
              <a:gd name="adj1" fmla="val 35547"/>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37" name="CasellaDiTesto 36">
            <a:extLst>
              <a:ext uri="{FF2B5EF4-FFF2-40B4-BE49-F238E27FC236}">
                <a16:creationId xmlns:a16="http://schemas.microsoft.com/office/drawing/2014/main" id="{8D490C55-70B6-D136-9031-605C28332E05}"/>
              </a:ext>
            </a:extLst>
          </p:cNvPr>
          <p:cNvSpPr txBox="1"/>
          <p:nvPr/>
        </p:nvSpPr>
        <p:spPr>
          <a:xfrm>
            <a:off x="382714" y="5240853"/>
            <a:ext cx="4842131" cy="1477328"/>
          </a:xfrm>
          <a:prstGeom prst="rect">
            <a:avLst/>
          </a:prstGeom>
          <a:noFill/>
        </p:spPr>
        <p:txBody>
          <a:bodyPr wrap="square" rtlCol="0">
            <a:spAutoFit/>
          </a:bodyPr>
          <a:lstStyle/>
          <a:p>
            <a:r>
              <a:rPr lang="en-GB" dirty="0"/>
              <a:t>Total: ~1835 mm for LHC</a:t>
            </a:r>
          </a:p>
          <a:p>
            <a:r>
              <a:rPr lang="en-GB" dirty="0"/>
              <a:t>Total: ~1934 mm for HL-LHC</a:t>
            </a:r>
          </a:p>
          <a:p>
            <a:r>
              <a:rPr lang="en-GB" b="1" dirty="0">
                <a:solidFill>
                  <a:srgbClr val="FF0000"/>
                </a:solidFill>
              </a:rPr>
              <a:t> Total: 1500 mm for MuCol </a:t>
            </a:r>
          </a:p>
          <a:p>
            <a:r>
              <a:rPr lang="en-GB" b="1" dirty="0">
                <a:solidFill>
                  <a:srgbClr val="FF0000"/>
                </a:solidFill>
              </a:rPr>
              <a:t>(1300 mm + 200 mm as a safety margin)</a:t>
            </a:r>
          </a:p>
          <a:p>
            <a:r>
              <a:rPr lang="en-GB" b="1" dirty="0">
                <a:solidFill>
                  <a:srgbClr val="FF0000"/>
                </a:solidFill>
              </a:rPr>
              <a:t> </a:t>
            </a:r>
          </a:p>
        </p:txBody>
      </p:sp>
      <mc:AlternateContent xmlns:mc="http://schemas.openxmlformats.org/markup-compatibility/2006">
        <mc:Choice xmlns:a14="http://schemas.microsoft.com/office/drawing/2010/main" Requires="a14">
          <p:sp>
            <p:nvSpPr>
              <p:cNvPr id="40" name="CasellaDiTesto 39">
                <a:extLst>
                  <a:ext uri="{FF2B5EF4-FFF2-40B4-BE49-F238E27FC236}">
                    <a16:creationId xmlns:a16="http://schemas.microsoft.com/office/drawing/2014/main" id="{045FF8E3-3AB7-B353-C446-942FD7EAA154}"/>
                  </a:ext>
                </a:extLst>
              </p:cNvPr>
              <p:cNvSpPr txBox="1"/>
              <p:nvPr/>
            </p:nvSpPr>
            <p:spPr>
              <a:xfrm>
                <a:off x="540934" y="3242081"/>
                <a:ext cx="6726400" cy="2246769"/>
              </a:xfrm>
              <a:prstGeom prst="rect">
                <a:avLst/>
              </a:prstGeom>
              <a:noFill/>
            </p:spPr>
            <p:txBody>
              <a:bodyPr wrap="square" rtlCol="0">
                <a:spAutoFit/>
              </a:bodyPr>
              <a:lstStyle/>
              <a:p>
                <a:r>
                  <a:rPr lang="en-GB" sz="2000" dirty="0"/>
                  <a:t>Quadrupole</a:t>
                </a:r>
              </a:p>
              <a:p>
                <a:pPr lvl="1"/>
                <a:r>
                  <a:rPr lang="en-GB" sz="2000" dirty="0"/>
                  <a:t>Magnetic Length: ? mm</a:t>
                </a:r>
              </a:p>
              <a:p>
                <a:pPr lvl="1"/>
                <a:r>
                  <a:rPr lang="en-GB" sz="2000" dirty="0"/>
                  <a:t>Mechanical Length: ? mm</a:t>
                </a:r>
              </a:p>
              <a:p>
                <a:r>
                  <a:rPr lang="en-GB" sz="2000" dirty="0"/>
                  <a:t>Cold Mass </a:t>
                </a:r>
                <a14:m>
                  <m:oMath xmlns:m="http://schemas.openxmlformats.org/officeDocument/2006/math">
                    <m:r>
                      <a:rPr lang="en-GB" sz="2000" i="1" dirty="0" smtClean="0">
                        <a:latin typeface="Cambria Math" panose="02040503050406030204" pitchFamily="18" charset="0"/>
                        <a:ea typeface="Cambria Math" panose="02040503050406030204" pitchFamily="18" charset="0"/>
                      </a:rPr>
                      <m:t>→</m:t>
                    </m:r>
                  </m:oMath>
                </a14:m>
                <a:r>
                  <a:rPr lang="en-GB" sz="2000" dirty="0"/>
                  <a:t> distance (magnet end- CM end): 120 mm </a:t>
                </a:r>
              </a:p>
              <a:p>
                <a:r>
                  <a:rPr lang="en-GB" sz="2000" dirty="0"/>
                  <a:t>+      Cryostat+ CWT </a:t>
                </a:r>
                <a14:m>
                  <m:oMath xmlns:m="http://schemas.openxmlformats.org/officeDocument/2006/math">
                    <m:r>
                      <a:rPr lang="en-GB" sz="2000" i="1" dirty="0" smtClean="0">
                        <a:latin typeface="Cambria Math" panose="02040503050406030204" pitchFamily="18" charset="0"/>
                        <a:ea typeface="Cambria Math" panose="02040503050406030204" pitchFamily="18" charset="0"/>
                      </a:rPr>
                      <m:t>→</m:t>
                    </m:r>
                  </m:oMath>
                </a14:m>
                <a:r>
                  <a:rPr lang="en-GB" sz="2000" dirty="0"/>
                  <a:t> distance (CM end- </a:t>
                </a:r>
                <a:r>
                  <a:rPr lang="en-GB" sz="2000" dirty="0" err="1"/>
                  <a:t>cryo</a:t>
                </a:r>
                <a:r>
                  <a:rPr lang="en-GB" sz="2000" dirty="0"/>
                  <a:t> end): 500 mm</a:t>
                </a:r>
              </a:p>
              <a:p>
                <a:r>
                  <a:rPr lang="en-GB" sz="2000" dirty="0"/>
                  <a:t>Flanges, valves, pumps, allowance, …: 480 mm</a:t>
                </a:r>
              </a:p>
              <a:p>
                <a:endParaRPr lang="en-GB" sz="2000" dirty="0"/>
              </a:p>
            </p:txBody>
          </p:sp>
        </mc:Choice>
        <mc:Fallback>
          <p:sp>
            <p:nvSpPr>
              <p:cNvPr id="40" name="CasellaDiTesto 39">
                <a:extLst>
                  <a:ext uri="{FF2B5EF4-FFF2-40B4-BE49-F238E27FC236}">
                    <a16:creationId xmlns:a16="http://schemas.microsoft.com/office/drawing/2014/main" id="{045FF8E3-3AB7-B353-C446-942FD7EAA154}"/>
                  </a:ext>
                </a:extLst>
              </p:cNvPr>
              <p:cNvSpPr txBox="1">
                <a:spLocks noRot="1" noChangeAspect="1" noMove="1" noResize="1" noEditPoints="1" noAdjustHandles="1" noChangeArrowheads="1" noChangeShapeType="1" noTextEdit="1"/>
              </p:cNvSpPr>
              <p:nvPr/>
            </p:nvSpPr>
            <p:spPr>
              <a:xfrm>
                <a:off x="540934" y="3242081"/>
                <a:ext cx="6726400" cy="2246769"/>
              </a:xfrm>
              <a:prstGeom prst="rect">
                <a:avLst/>
              </a:prstGeom>
              <a:blipFill>
                <a:blip r:embed="rId4"/>
                <a:stretch>
                  <a:fillRect l="-942" t="-1685" r="-37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3" name="CasellaDiTesto 42">
                <a:extLst>
                  <a:ext uri="{FF2B5EF4-FFF2-40B4-BE49-F238E27FC236}">
                    <a16:creationId xmlns:a16="http://schemas.microsoft.com/office/drawing/2014/main" id="{2E90A439-4F38-3BCF-1E38-AAA79089AE13}"/>
                  </a:ext>
                </a:extLst>
              </p:cNvPr>
              <p:cNvSpPr txBox="1"/>
              <p:nvPr/>
            </p:nvSpPr>
            <p:spPr>
              <a:xfrm>
                <a:off x="7574041" y="1113288"/>
                <a:ext cx="4334470" cy="1200329"/>
              </a:xfrm>
              <a:prstGeom prst="rect">
                <a:avLst/>
              </a:prstGeom>
              <a:noFill/>
            </p:spPr>
            <p:txBody>
              <a:bodyPr wrap="square" rtlCol="0">
                <a:spAutoFit/>
              </a:bodyPr>
              <a:lstStyle/>
              <a:p>
                <a:r>
                  <a:rPr lang="en-GB" dirty="0"/>
                  <a:t>Recap of the assumptions:</a:t>
                </a:r>
              </a:p>
              <a:p>
                <a:pPr marL="285750" indent="-285750">
                  <a:buFont typeface="Arial" panose="020B0604020202020204" pitchFamily="34" charset="0"/>
                  <a:buChar char="•"/>
                </a:pPr>
                <a:r>
                  <a:rPr lang="en-GB" dirty="0"/>
                  <a:t>L</a:t>
                </a:r>
                <a:r>
                  <a:rPr lang="en-GB" baseline="-25000" dirty="0"/>
                  <a:t>Q1</a:t>
                </a:r>
                <a:r>
                  <a:rPr lang="en-GB" dirty="0"/>
                  <a:t>&lt; 5m and connection box between Q1 and Q2</a:t>
                </a:r>
              </a:p>
              <a:p>
                <a:pPr marL="285750" indent="-285750">
                  <a:buFont typeface="Arial" panose="020B0604020202020204" pitchFamily="34" charset="0"/>
                  <a:buChar char="•"/>
                </a:pPr>
                <a:r>
                  <a:rPr lang="en-GB" dirty="0"/>
                  <a:t>Top</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 4.5 K and no phase separator</a:t>
                </a:r>
              </a:p>
            </p:txBody>
          </p:sp>
        </mc:Choice>
        <mc:Fallback>
          <p:sp>
            <p:nvSpPr>
              <p:cNvPr id="43" name="CasellaDiTesto 42">
                <a:extLst>
                  <a:ext uri="{FF2B5EF4-FFF2-40B4-BE49-F238E27FC236}">
                    <a16:creationId xmlns:a16="http://schemas.microsoft.com/office/drawing/2014/main" id="{2E90A439-4F38-3BCF-1E38-AAA79089AE13}"/>
                  </a:ext>
                </a:extLst>
              </p:cNvPr>
              <p:cNvSpPr txBox="1">
                <a:spLocks noRot="1" noChangeAspect="1" noMove="1" noResize="1" noEditPoints="1" noAdjustHandles="1" noChangeArrowheads="1" noChangeShapeType="1" noTextEdit="1"/>
              </p:cNvSpPr>
              <p:nvPr/>
            </p:nvSpPr>
            <p:spPr>
              <a:xfrm>
                <a:off x="7574041" y="1113288"/>
                <a:ext cx="4334470" cy="1200329"/>
              </a:xfrm>
              <a:prstGeom prst="rect">
                <a:avLst/>
              </a:prstGeom>
              <a:blipFill>
                <a:blip r:embed="rId5"/>
                <a:stretch>
                  <a:fillRect l="-1170" t="-2083" b="-7292"/>
                </a:stretch>
              </a:blipFill>
            </p:spPr>
            <p:txBody>
              <a:bodyPr/>
              <a:lstStyle/>
              <a:p>
                <a:r>
                  <a:rPr lang="en-GB">
                    <a:noFill/>
                  </a:rPr>
                  <a:t> </a:t>
                </a:r>
              </a:p>
            </p:txBody>
          </p:sp>
        </mc:Fallback>
      </mc:AlternateContent>
      <p:sp>
        <p:nvSpPr>
          <p:cNvPr id="45" name="CasellaDiTesto 44">
            <a:extLst>
              <a:ext uri="{FF2B5EF4-FFF2-40B4-BE49-F238E27FC236}">
                <a16:creationId xmlns:a16="http://schemas.microsoft.com/office/drawing/2014/main" id="{433C9498-3356-7EA1-0A83-B5EA9423BBF8}"/>
              </a:ext>
            </a:extLst>
          </p:cNvPr>
          <p:cNvSpPr txBox="1"/>
          <p:nvPr/>
        </p:nvSpPr>
        <p:spPr>
          <a:xfrm>
            <a:off x="7266514" y="2252852"/>
            <a:ext cx="4622343" cy="2862322"/>
          </a:xfrm>
          <a:prstGeom prst="rect">
            <a:avLst/>
          </a:prstGeom>
          <a:noFill/>
        </p:spPr>
        <p:txBody>
          <a:bodyPr wrap="square" rtlCol="0">
            <a:spAutoFit/>
          </a:bodyPr>
          <a:lstStyle/>
          <a:p>
            <a:r>
              <a:rPr lang="en-GB" dirty="0"/>
              <a:t>Disclaimer:</a:t>
            </a:r>
          </a:p>
          <a:p>
            <a:pPr marL="285750" indent="-285750">
              <a:buFont typeface="Arial" panose="020B0604020202020204" pitchFamily="34" charset="0"/>
              <a:buChar char="•"/>
            </a:pPr>
            <a:r>
              <a:rPr lang="en-US" noProof="0" dirty="0"/>
              <a:t>These estimates are very approximate and rely on several assumptions and hypotheses made to compensate for the lack of important information. </a:t>
            </a:r>
          </a:p>
          <a:p>
            <a:pPr marL="285750" indent="-285750">
              <a:buFont typeface="Arial" panose="020B0604020202020204" pitchFamily="34" charset="0"/>
              <a:buChar char="•"/>
            </a:pPr>
            <a:r>
              <a:rPr lang="en-US" noProof="0" dirty="0"/>
              <a:t>B, G, apertures and magnet length should be finalized as soon as possible. </a:t>
            </a:r>
          </a:p>
          <a:p>
            <a:pPr marL="285750" indent="-285750">
              <a:buFont typeface="Arial" panose="020B0604020202020204" pitchFamily="34" charset="0"/>
              <a:buChar char="•"/>
            </a:pPr>
            <a:r>
              <a:rPr lang="en-US" noProof="0" dirty="0"/>
              <a:t>Are there any other parameters or estimates you are missing from our side that are preventing progress in the design?</a:t>
            </a:r>
          </a:p>
        </p:txBody>
      </p:sp>
      <p:pic>
        <p:nvPicPr>
          <p:cNvPr id="17" name="Picture 8" descr="A blue logo with a black background">
            <a:extLst>
              <a:ext uri="{FF2B5EF4-FFF2-40B4-BE49-F238E27FC236}">
                <a16:creationId xmlns:a16="http://schemas.microsoft.com/office/drawing/2014/main" id="{14C8B877-4736-707E-D7DF-256E0F35F745}"/>
              </a:ext>
            </a:extLst>
          </p:cNvPr>
          <p:cNvPicPr>
            <a:picLocks noChangeAspect="1"/>
          </p:cNvPicPr>
          <p:nvPr/>
        </p:nvPicPr>
        <p:blipFill rotWithShape="1">
          <a:blip r:embed="rId6"/>
          <a:srcRect l="21315" r="20838"/>
          <a:stretch/>
        </p:blipFill>
        <p:spPr>
          <a:xfrm>
            <a:off x="10061447" y="132660"/>
            <a:ext cx="794386" cy="772468"/>
          </a:xfrm>
          <a:prstGeom prst="rect">
            <a:avLst/>
          </a:prstGeom>
        </p:spPr>
      </p:pic>
      <p:pic>
        <p:nvPicPr>
          <p:cNvPr id="38" name="Picture 12" descr="A logo of a university&#10;&#10;Description automatically generated">
            <a:extLst>
              <a:ext uri="{FF2B5EF4-FFF2-40B4-BE49-F238E27FC236}">
                <a16:creationId xmlns:a16="http://schemas.microsoft.com/office/drawing/2014/main" id="{7C0FA38A-F0C6-2DD6-63AE-984F552433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09048" y="-106639"/>
            <a:ext cx="1804245" cy="1216577"/>
          </a:xfrm>
          <a:prstGeom prst="rect">
            <a:avLst/>
          </a:prstGeom>
        </p:spPr>
      </p:pic>
      <p:sp>
        <p:nvSpPr>
          <p:cNvPr id="46" name="CasellaDiTesto 45">
            <a:extLst>
              <a:ext uri="{FF2B5EF4-FFF2-40B4-BE49-F238E27FC236}">
                <a16:creationId xmlns:a16="http://schemas.microsoft.com/office/drawing/2014/main" id="{27E5B6F6-C60D-1D9C-24E1-4E9ED2E9D917}"/>
              </a:ext>
            </a:extLst>
          </p:cNvPr>
          <p:cNvSpPr txBox="1"/>
          <p:nvPr/>
        </p:nvSpPr>
        <p:spPr>
          <a:xfrm>
            <a:off x="4604757" y="5215473"/>
            <a:ext cx="7167747" cy="1323439"/>
          </a:xfrm>
          <a:prstGeom prst="rect">
            <a:avLst/>
          </a:prstGeom>
          <a:noFill/>
        </p:spPr>
        <p:txBody>
          <a:bodyPr wrap="square">
            <a:spAutoFit/>
          </a:bodyPr>
          <a:lstStyle/>
          <a:p>
            <a:pPr marL="285750" indent="-285750">
              <a:buFont typeface="Arial" panose="020B0604020202020204" pitchFamily="34" charset="0"/>
              <a:buChar char="•"/>
            </a:pPr>
            <a:r>
              <a:rPr lang="it-IT" sz="1600" dirty="0" err="1"/>
              <a:t>integration</a:t>
            </a:r>
            <a:r>
              <a:rPr lang="it-IT" sz="1600" dirty="0"/>
              <a:t> in </a:t>
            </a:r>
            <a:r>
              <a:rPr lang="it-IT" sz="1600" dirty="0" err="1"/>
              <a:t>this</a:t>
            </a:r>
            <a:r>
              <a:rPr lang="it-IT" sz="1600" dirty="0"/>
              <a:t> area </a:t>
            </a:r>
            <a:r>
              <a:rPr lang="it-IT" sz="1600" dirty="0" err="1"/>
              <a:t>has</a:t>
            </a:r>
            <a:r>
              <a:rPr lang="it-IT" sz="1600" dirty="0"/>
              <a:t> </a:t>
            </a:r>
            <a:r>
              <a:rPr lang="it-IT" sz="1600" dirty="0" err="1"/>
              <a:t>always</a:t>
            </a:r>
            <a:r>
              <a:rPr lang="it-IT" sz="1600" dirty="0"/>
              <a:t> </a:t>
            </a:r>
            <a:r>
              <a:rPr lang="it-IT" sz="1600" dirty="0" err="1"/>
              <a:t>been</a:t>
            </a:r>
            <a:r>
              <a:rPr lang="it-IT" sz="1600" dirty="0"/>
              <a:t> a challenge, in LHC, HL-LHC...</a:t>
            </a:r>
          </a:p>
          <a:p>
            <a:pPr marL="285750" indent="-285750">
              <a:buFont typeface="Arial" panose="020B0604020202020204" pitchFamily="34" charset="0"/>
              <a:buChar char="•"/>
            </a:pPr>
            <a:r>
              <a:rPr lang="it-IT" sz="1600" dirty="0" err="1"/>
              <a:t>we</a:t>
            </a:r>
            <a:r>
              <a:rPr lang="it-IT" sz="1600" dirty="0"/>
              <a:t> </a:t>
            </a:r>
            <a:r>
              <a:rPr lang="it-IT" sz="1600" dirty="0" err="1"/>
              <a:t>didn't</a:t>
            </a:r>
            <a:r>
              <a:rPr lang="it-IT" sz="1600" dirty="0"/>
              <a:t> take </a:t>
            </a:r>
            <a:r>
              <a:rPr lang="it-IT" sz="1600" dirty="0" err="1"/>
              <a:t>any</a:t>
            </a:r>
            <a:r>
              <a:rPr lang="it-IT" sz="1600" dirty="0"/>
              <a:t> </a:t>
            </a:r>
            <a:r>
              <a:rPr lang="it-IT" sz="1600" dirty="0" err="1"/>
              <a:t>margin</a:t>
            </a:r>
            <a:r>
              <a:rPr lang="it-IT" sz="1600" dirty="0"/>
              <a:t> </a:t>
            </a:r>
            <a:r>
              <a:rPr lang="it-IT" sz="1600" dirty="0" err="1"/>
              <a:t>anywhere</a:t>
            </a:r>
            <a:r>
              <a:rPr lang="it-IT" sz="1600" dirty="0"/>
              <a:t>,</a:t>
            </a:r>
          </a:p>
          <a:p>
            <a:pPr marL="285750" indent="-285750">
              <a:buFont typeface="Arial" panose="020B0604020202020204" pitchFamily="34" charset="0"/>
              <a:buChar char="•"/>
            </a:pPr>
            <a:r>
              <a:rPr lang="it-IT" sz="1600" dirty="0" err="1"/>
              <a:t>we</a:t>
            </a:r>
            <a:r>
              <a:rPr lang="it-IT" sz="1600" dirty="0"/>
              <a:t> </a:t>
            </a:r>
            <a:r>
              <a:rPr lang="it-IT" sz="1600" dirty="0" err="1"/>
              <a:t>don't</a:t>
            </a:r>
            <a:r>
              <a:rPr lang="it-IT" sz="1600" dirty="0"/>
              <a:t> know </a:t>
            </a:r>
            <a:r>
              <a:rPr lang="it-IT" sz="1600" dirty="0" err="1"/>
              <a:t>what</a:t>
            </a:r>
            <a:r>
              <a:rPr lang="it-IT" sz="1600" dirty="0"/>
              <a:t> </a:t>
            </a:r>
            <a:r>
              <a:rPr lang="it-IT" sz="1600" dirty="0" err="1"/>
              <a:t>will</a:t>
            </a:r>
            <a:r>
              <a:rPr lang="it-IT" sz="1600" dirty="0"/>
              <a:t> be the </a:t>
            </a:r>
            <a:r>
              <a:rPr lang="it-IT" sz="1600" dirty="0" err="1"/>
              <a:t>distance</a:t>
            </a:r>
            <a:r>
              <a:rPr lang="it-IT" sz="1600" dirty="0"/>
              <a:t> </a:t>
            </a:r>
            <a:r>
              <a:rPr lang="it-IT" sz="1600" dirty="0" err="1"/>
              <a:t>between</a:t>
            </a:r>
            <a:r>
              <a:rPr lang="it-IT" sz="1600" dirty="0"/>
              <a:t> the </a:t>
            </a:r>
            <a:r>
              <a:rPr lang="it-IT" sz="1600" dirty="0" err="1"/>
              <a:t>magnetic</a:t>
            </a:r>
            <a:r>
              <a:rPr lang="it-IT" sz="1600" dirty="0"/>
              <a:t> </a:t>
            </a:r>
            <a:r>
              <a:rPr lang="it-IT" sz="1600" dirty="0" err="1"/>
              <a:t>length</a:t>
            </a:r>
            <a:r>
              <a:rPr lang="it-IT" sz="1600" dirty="0"/>
              <a:t> and the end of the </a:t>
            </a:r>
            <a:r>
              <a:rPr lang="it-IT" sz="1600" dirty="0" err="1"/>
              <a:t>magnet</a:t>
            </a:r>
            <a:r>
              <a:rPr lang="it-IT" sz="1600" dirty="0"/>
              <a:t> </a:t>
            </a:r>
            <a:r>
              <a:rPr lang="it-IT" sz="1600" dirty="0" err="1"/>
              <a:t>until</a:t>
            </a:r>
            <a:r>
              <a:rPr lang="it-IT" sz="1600" dirty="0"/>
              <a:t> the design </a:t>
            </a:r>
            <a:r>
              <a:rPr lang="it-IT" sz="1600" dirty="0" err="1"/>
              <a:t>has</a:t>
            </a:r>
            <a:r>
              <a:rPr lang="it-IT" sz="1600" dirty="0"/>
              <a:t> </a:t>
            </a:r>
            <a:r>
              <a:rPr lang="it-IT" sz="1600" dirty="0" err="1"/>
              <a:t>been</a:t>
            </a:r>
            <a:r>
              <a:rPr lang="it-IT" sz="1600" dirty="0"/>
              <a:t> </a:t>
            </a:r>
            <a:r>
              <a:rPr lang="it-IT" sz="1600" dirty="0" err="1"/>
              <a:t>completed</a:t>
            </a:r>
            <a:r>
              <a:rPr lang="it-IT" sz="1600" dirty="0"/>
              <a:t>,</a:t>
            </a:r>
          </a:p>
          <a:p>
            <a:pPr marL="285750" indent="-285750">
              <a:buFont typeface="Arial" panose="020B0604020202020204" pitchFamily="34" charset="0"/>
              <a:buChar char="•"/>
            </a:pPr>
            <a:r>
              <a:rPr lang="it-IT" sz="1600" dirty="0"/>
              <a:t>the position of the pick-up </a:t>
            </a:r>
            <a:r>
              <a:rPr lang="it-IT" sz="1600" dirty="0" err="1"/>
              <a:t>might</a:t>
            </a:r>
            <a:r>
              <a:rPr lang="it-IT" sz="1600" dirty="0"/>
              <a:t> be </a:t>
            </a:r>
            <a:r>
              <a:rPr lang="it-IT" sz="1600" dirty="0" err="1"/>
              <a:t>at</a:t>
            </a:r>
            <a:r>
              <a:rPr lang="it-IT" sz="1600" dirty="0"/>
              <a:t> a </a:t>
            </a:r>
            <a:r>
              <a:rPr lang="it-IT" sz="1600" dirty="0" err="1"/>
              <a:t>parasitic</a:t>
            </a:r>
            <a:r>
              <a:rPr lang="it-IT" sz="1600" dirty="0"/>
              <a:t> crossing position</a:t>
            </a:r>
          </a:p>
        </p:txBody>
      </p:sp>
    </p:spTree>
    <p:extLst>
      <p:ext uri="{BB962C8B-B14F-4D97-AF65-F5344CB8AC3E}">
        <p14:creationId xmlns:p14="http://schemas.microsoft.com/office/powerpoint/2010/main" val="347470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984C2-89FB-7E03-61E0-9026D3973451}"/>
            </a:ext>
          </a:extLst>
        </p:cNvPr>
        <p:cNvGrpSpPr/>
        <p:nvPr/>
      </p:nvGrpSpPr>
      <p:grpSpPr>
        <a:xfrm>
          <a:off x="0" y="0"/>
          <a:ext cx="0" cy="0"/>
          <a:chOff x="0" y="0"/>
          <a:chExt cx="0" cy="0"/>
        </a:xfrm>
      </p:grpSpPr>
      <p:sp>
        <p:nvSpPr>
          <p:cNvPr id="14" name="Segnaposto piè di pagina 13">
            <a:extLst>
              <a:ext uri="{FF2B5EF4-FFF2-40B4-BE49-F238E27FC236}">
                <a16:creationId xmlns:a16="http://schemas.microsoft.com/office/drawing/2014/main" id="{E3C5D51D-2828-9F67-D012-2D0EB6A7B79E}"/>
              </a:ext>
            </a:extLst>
          </p:cNvPr>
          <p:cNvSpPr>
            <a:spLocks noGrp="1"/>
          </p:cNvSpPr>
          <p:nvPr>
            <p:ph type="ftr" sz="quarter" idx="3"/>
          </p:nvPr>
        </p:nvSpPr>
        <p:spPr/>
        <p:txBody>
          <a:bodyPr/>
          <a:lstStyle/>
          <a:p>
            <a:r>
              <a:rPr lang="it-IT" dirty="0"/>
              <a:t>B. </a:t>
            </a:r>
            <a:r>
              <a:rPr lang="it-IT" dirty="0" err="1"/>
              <a:t>Caiffi</a:t>
            </a:r>
            <a:r>
              <a:rPr lang="it-IT" dirty="0"/>
              <a:t> S. Mariotto - </a:t>
            </a:r>
            <a:r>
              <a:rPr lang="it-IT" dirty="0" err="1"/>
              <a:t>Dipole</a:t>
            </a:r>
            <a:r>
              <a:rPr lang="it-IT" dirty="0"/>
              <a:t> </a:t>
            </a:r>
            <a:r>
              <a:rPr lang="it-IT" dirty="0" err="1"/>
              <a:t>Magnet</a:t>
            </a:r>
            <a:r>
              <a:rPr lang="it-IT" dirty="0"/>
              <a:t> Design @ IMCC 2025</a:t>
            </a:r>
            <a:endParaRPr lang="en-GB" dirty="0"/>
          </a:p>
        </p:txBody>
      </p:sp>
      <p:sp>
        <p:nvSpPr>
          <p:cNvPr id="15" name="Segnaposto numero diapositiva 14">
            <a:extLst>
              <a:ext uri="{FF2B5EF4-FFF2-40B4-BE49-F238E27FC236}">
                <a16:creationId xmlns:a16="http://schemas.microsoft.com/office/drawing/2014/main" id="{3EFE7B2E-FFE5-12E2-31BF-7A91B88E3076}"/>
              </a:ext>
            </a:extLst>
          </p:cNvPr>
          <p:cNvSpPr>
            <a:spLocks noGrp="1"/>
          </p:cNvSpPr>
          <p:nvPr>
            <p:ph type="sldNum" sz="quarter" idx="4"/>
          </p:nvPr>
        </p:nvSpPr>
        <p:spPr/>
        <p:txBody>
          <a:bodyPr/>
          <a:lstStyle/>
          <a:p>
            <a:fld id="{A16AB2F8-5338-F742-A59E-35F5B82165E6}" type="slidenum">
              <a:rPr lang="en-GB" smtClean="0"/>
              <a:pPr/>
              <a:t>11</a:t>
            </a:fld>
            <a:endParaRPr lang="en-GB"/>
          </a:p>
        </p:txBody>
      </p:sp>
      <p:sp>
        <p:nvSpPr>
          <p:cNvPr id="6" name="Titolo 5">
            <a:extLst>
              <a:ext uri="{FF2B5EF4-FFF2-40B4-BE49-F238E27FC236}">
                <a16:creationId xmlns:a16="http://schemas.microsoft.com/office/drawing/2014/main" id="{A3B54AD0-C0DA-33EE-C46B-B742C1163B9E}"/>
              </a:ext>
            </a:extLst>
          </p:cNvPr>
          <p:cNvSpPr>
            <a:spLocks noGrp="1"/>
          </p:cNvSpPr>
          <p:nvPr>
            <p:ph type="title"/>
          </p:nvPr>
        </p:nvSpPr>
        <p:spPr>
          <a:xfrm>
            <a:off x="1036103" y="3088420"/>
            <a:ext cx="9707671" cy="681159"/>
          </a:xfrm>
        </p:spPr>
        <p:txBody>
          <a:bodyPr/>
          <a:lstStyle/>
          <a:p>
            <a:pPr algn="ctr"/>
            <a:r>
              <a:rPr lang="en-GB" dirty="0"/>
              <a:t>Thanks for the Attention</a:t>
            </a:r>
          </a:p>
        </p:txBody>
      </p:sp>
    </p:spTree>
    <p:extLst>
      <p:ext uri="{BB962C8B-B14F-4D97-AF65-F5344CB8AC3E}">
        <p14:creationId xmlns:p14="http://schemas.microsoft.com/office/powerpoint/2010/main" val="2481470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BCD5BB-0063-C914-5197-3545FA83D07C}"/>
            </a:ext>
          </a:extLst>
        </p:cNvPr>
        <p:cNvGrpSpPr/>
        <p:nvPr/>
      </p:nvGrpSpPr>
      <p:grpSpPr>
        <a:xfrm>
          <a:off x="0" y="0"/>
          <a:ext cx="0" cy="0"/>
          <a:chOff x="0" y="0"/>
          <a:chExt cx="0" cy="0"/>
        </a:xfrm>
      </p:grpSpPr>
      <p:pic>
        <p:nvPicPr>
          <p:cNvPr id="2" name="Immagine 1" descr="Immagine che contiene testo, schermata, diagramma, linea&#10;&#10;Il contenuto generato dall'IA potrebbe non essere corretto.">
            <a:extLst>
              <a:ext uri="{FF2B5EF4-FFF2-40B4-BE49-F238E27FC236}">
                <a16:creationId xmlns:a16="http://schemas.microsoft.com/office/drawing/2014/main" id="{2C34E98A-35E8-A9CF-2F4F-02F482F1AD11}"/>
              </a:ext>
            </a:extLst>
          </p:cNvPr>
          <p:cNvPicPr>
            <a:picLocks noChangeAspect="1"/>
          </p:cNvPicPr>
          <p:nvPr/>
        </p:nvPicPr>
        <p:blipFill>
          <a:blip r:embed="rId2">
            <a:extLst>
              <a:ext uri="{28A0092B-C50C-407E-A947-70E740481C1C}">
                <a14:useLocalDpi xmlns:a14="http://schemas.microsoft.com/office/drawing/2010/main" val="0"/>
              </a:ext>
            </a:extLst>
          </a:blip>
          <a:srcRect l="6460"/>
          <a:stretch>
            <a:fillRect/>
          </a:stretch>
        </p:blipFill>
        <p:spPr>
          <a:xfrm>
            <a:off x="1319138" y="886105"/>
            <a:ext cx="6710412" cy="5690385"/>
          </a:xfrm>
          <a:prstGeom prst="rect">
            <a:avLst/>
          </a:prstGeom>
        </p:spPr>
      </p:pic>
      <p:sp>
        <p:nvSpPr>
          <p:cNvPr id="14" name="Segnaposto piè di pagina 13">
            <a:extLst>
              <a:ext uri="{FF2B5EF4-FFF2-40B4-BE49-F238E27FC236}">
                <a16:creationId xmlns:a16="http://schemas.microsoft.com/office/drawing/2014/main" id="{49028C37-413A-5F0B-D62E-4D9701B04F3C}"/>
              </a:ext>
            </a:extLst>
          </p:cNvPr>
          <p:cNvSpPr>
            <a:spLocks noGrp="1"/>
          </p:cNvSpPr>
          <p:nvPr>
            <p:ph type="ftr" sz="quarter" idx="3"/>
          </p:nvPr>
        </p:nvSpPr>
        <p:spPr/>
        <p:txBody>
          <a:bodyPr/>
          <a:lstStyle/>
          <a:p>
            <a:r>
              <a:rPr lang="it-IT" dirty="0"/>
              <a:t>B. </a:t>
            </a:r>
            <a:r>
              <a:rPr lang="it-IT" dirty="0" err="1"/>
              <a:t>Caiffi</a:t>
            </a:r>
            <a:r>
              <a:rPr lang="it-IT" dirty="0"/>
              <a:t> S. Mariotto - </a:t>
            </a:r>
            <a:r>
              <a:rPr lang="it-IT" dirty="0" err="1"/>
              <a:t>Dipole</a:t>
            </a:r>
            <a:r>
              <a:rPr lang="it-IT" dirty="0"/>
              <a:t> </a:t>
            </a:r>
            <a:r>
              <a:rPr lang="it-IT" dirty="0" err="1"/>
              <a:t>Magnet</a:t>
            </a:r>
            <a:r>
              <a:rPr lang="it-IT" dirty="0"/>
              <a:t> Design @ IMCC 2025</a:t>
            </a:r>
            <a:endParaRPr lang="en-GB" dirty="0"/>
          </a:p>
        </p:txBody>
      </p:sp>
      <p:sp>
        <p:nvSpPr>
          <p:cNvPr id="15" name="Segnaposto numero diapositiva 14">
            <a:extLst>
              <a:ext uri="{FF2B5EF4-FFF2-40B4-BE49-F238E27FC236}">
                <a16:creationId xmlns:a16="http://schemas.microsoft.com/office/drawing/2014/main" id="{51AB4229-C96E-223C-E079-B81A23E6F9BA}"/>
              </a:ext>
            </a:extLst>
          </p:cNvPr>
          <p:cNvSpPr>
            <a:spLocks noGrp="1"/>
          </p:cNvSpPr>
          <p:nvPr>
            <p:ph type="sldNum" sz="quarter" idx="4"/>
          </p:nvPr>
        </p:nvSpPr>
        <p:spPr/>
        <p:txBody>
          <a:bodyPr/>
          <a:lstStyle/>
          <a:p>
            <a:fld id="{A16AB2F8-5338-F742-A59E-35F5B82165E6}" type="slidenum">
              <a:rPr lang="en-GB" smtClean="0"/>
              <a:pPr/>
              <a:t>2</a:t>
            </a:fld>
            <a:endParaRPr lang="en-GB"/>
          </a:p>
        </p:txBody>
      </p:sp>
      <p:sp>
        <p:nvSpPr>
          <p:cNvPr id="6" name="Titolo 5">
            <a:extLst>
              <a:ext uri="{FF2B5EF4-FFF2-40B4-BE49-F238E27FC236}">
                <a16:creationId xmlns:a16="http://schemas.microsoft.com/office/drawing/2014/main" id="{EE17CEB8-E6D7-9E2D-FB4F-3ABD6F51F38F}"/>
              </a:ext>
            </a:extLst>
          </p:cNvPr>
          <p:cNvSpPr>
            <a:spLocks noGrp="1"/>
          </p:cNvSpPr>
          <p:nvPr>
            <p:ph type="title"/>
          </p:nvPr>
        </p:nvSpPr>
        <p:spPr/>
        <p:txBody>
          <a:bodyPr/>
          <a:lstStyle/>
          <a:p>
            <a:r>
              <a:rPr lang="en-GB" dirty="0"/>
              <a:t>Field-free Region</a:t>
            </a:r>
          </a:p>
        </p:txBody>
      </p:sp>
      <p:sp>
        <p:nvSpPr>
          <p:cNvPr id="4" name="CasellaDiTesto 3">
            <a:extLst>
              <a:ext uri="{FF2B5EF4-FFF2-40B4-BE49-F238E27FC236}">
                <a16:creationId xmlns:a16="http://schemas.microsoft.com/office/drawing/2014/main" id="{7C0A4CF1-6DA5-45A6-7E0D-CA504363E043}"/>
              </a:ext>
            </a:extLst>
          </p:cNvPr>
          <p:cNvSpPr txBox="1"/>
          <p:nvPr/>
        </p:nvSpPr>
        <p:spPr>
          <a:xfrm>
            <a:off x="6912913" y="1269084"/>
            <a:ext cx="5279087" cy="2123658"/>
          </a:xfrm>
          <a:prstGeom prst="rect">
            <a:avLst/>
          </a:prstGeom>
          <a:noFill/>
        </p:spPr>
        <p:txBody>
          <a:bodyPr wrap="square">
            <a:spAutoFit/>
          </a:bodyPr>
          <a:lstStyle/>
          <a:p>
            <a:pPr marL="457200" indent="-457200" rtl="0">
              <a:buAutoNum type="alphaLcParenR"/>
            </a:pPr>
            <a:r>
              <a:rPr lang="it-IT" sz="2200" dirty="0" err="1">
                <a:solidFill>
                  <a:srgbClr val="000000"/>
                </a:solidFill>
                <a:effectLst/>
                <a:latin typeface="Calibri" panose="020F0502020204030204" pitchFamily="34" charset="0"/>
                <a:cs typeface="Calibri" panose="020F0502020204030204" pitchFamily="34" charset="0"/>
              </a:rPr>
              <a:t>mechanic</a:t>
            </a:r>
            <a:r>
              <a:rPr lang="it-IT" sz="2200" dirty="0">
                <a:solidFill>
                  <a:srgbClr val="000000"/>
                </a:solidFill>
                <a:effectLst/>
                <a:latin typeface="Calibri" panose="020F0502020204030204" pitchFamily="34" charset="0"/>
                <a:cs typeface="Calibri" panose="020F0502020204030204" pitchFamily="34" charset="0"/>
              </a:rPr>
              <a:t> quadrupole </a:t>
            </a:r>
            <a:r>
              <a:rPr lang="it-IT" sz="2200" dirty="0" err="1">
                <a:solidFill>
                  <a:srgbClr val="000000"/>
                </a:solidFill>
                <a:effectLst/>
                <a:latin typeface="Calibri" panose="020F0502020204030204" pitchFamily="34" charset="0"/>
                <a:cs typeface="Calibri" panose="020F0502020204030204" pitchFamily="34" charset="0"/>
              </a:rPr>
              <a:t>length</a:t>
            </a:r>
            <a:r>
              <a:rPr lang="it-IT" sz="2200" dirty="0">
                <a:solidFill>
                  <a:srgbClr val="000000"/>
                </a:solidFill>
                <a:effectLst/>
                <a:latin typeface="Calibri" panose="020F0502020204030204" pitchFamily="34" charset="0"/>
                <a:cs typeface="Calibri" panose="020F0502020204030204" pitchFamily="34" charset="0"/>
              </a:rPr>
              <a:t> </a:t>
            </a:r>
          </a:p>
          <a:p>
            <a:pPr marL="457200" indent="-457200" rtl="0">
              <a:buAutoNum type="alphaLcParenR"/>
            </a:pPr>
            <a:r>
              <a:rPr lang="it-IT" sz="2200" dirty="0" err="1">
                <a:solidFill>
                  <a:srgbClr val="000000"/>
                </a:solidFill>
                <a:effectLst/>
                <a:latin typeface="Calibri" panose="020F0502020204030204" pitchFamily="34" charset="0"/>
                <a:cs typeface="Calibri" panose="020F0502020204030204" pitchFamily="34" charset="0"/>
              </a:rPr>
              <a:t>cold</a:t>
            </a:r>
            <a:r>
              <a:rPr lang="it-IT" sz="2200" dirty="0">
                <a:solidFill>
                  <a:srgbClr val="000000"/>
                </a:solidFill>
                <a:effectLst/>
                <a:latin typeface="Calibri" panose="020F0502020204030204" pitchFamily="34" charset="0"/>
                <a:cs typeface="Calibri" panose="020F0502020204030204" pitchFamily="34" charset="0"/>
              </a:rPr>
              <a:t> mass </a:t>
            </a:r>
            <a:r>
              <a:rPr lang="it-IT" sz="2200" dirty="0" err="1">
                <a:solidFill>
                  <a:srgbClr val="000000"/>
                </a:solidFill>
                <a:effectLst/>
                <a:latin typeface="Calibri" panose="020F0502020204030204" pitchFamily="34" charset="0"/>
                <a:cs typeface="Calibri" panose="020F0502020204030204" pitchFamily="34" charset="0"/>
              </a:rPr>
              <a:t>length</a:t>
            </a:r>
            <a:r>
              <a:rPr lang="it-IT" sz="2200" dirty="0">
                <a:solidFill>
                  <a:srgbClr val="000000"/>
                </a:solidFill>
                <a:effectLst/>
                <a:latin typeface="Calibri" panose="020F0502020204030204" pitchFamily="34" charset="0"/>
                <a:cs typeface="Calibri" panose="020F0502020204030204" pitchFamily="34" charset="0"/>
              </a:rPr>
              <a:t> </a:t>
            </a:r>
          </a:p>
          <a:p>
            <a:pPr marL="457200" indent="-457200" rtl="0">
              <a:buAutoNum type="alphaLcParenR"/>
            </a:pPr>
            <a:r>
              <a:rPr lang="it-IT" sz="2200" dirty="0" err="1">
                <a:solidFill>
                  <a:srgbClr val="000000"/>
                </a:solidFill>
                <a:effectLst/>
                <a:latin typeface="Calibri" panose="020F0502020204030204" pitchFamily="34" charset="0"/>
                <a:cs typeface="Calibri" panose="020F0502020204030204" pitchFamily="34" charset="0"/>
              </a:rPr>
              <a:t>cryostat</a:t>
            </a:r>
            <a:r>
              <a:rPr lang="it-IT" sz="2200" dirty="0">
                <a:solidFill>
                  <a:srgbClr val="000000"/>
                </a:solidFill>
                <a:effectLst/>
                <a:latin typeface="Calibri" panose="020F0502020204030204" pitchFamily="34" charset="0"/>
                <a:cs typeface="Calibri" panose="020F0502020204030204" pitchFamily="34" charset="0"/>
              </a:rPr>
              <a:t> </a:t>
            </a:r>
            <a:r>
              <a:rPr lang="it-IT" sz="2200" dirty="0" err="1">
                <a:solidFill>
                  <a:srgbClr val="000000"/>
                </a:solidFill>
                <a:effectLst/>
                <a:latin typeface="Calibri" panose="020F0502020204030204" pitchFamily="34" charset="0"/>
                <a:cs typeface="Calibri" panose="020F0502020204030204" pitchFamily="34" charset="0"/>
              </a:rPr>
              <a:t>length</a:t>
            </a:r>
            <a:r>
              <a:rPr lang="it-IT" sz="2200" dirty="0">
                <a:solidFill>
                  <a:srgbClr val="000000"/>
                </a:solidFill>
                <a:effectLst/>
                <a:latin typeface="Calibri" panose="020F0502020204030204" pitchFamily="34" charset="0"/>
                <a:cs typeface="Calibri" panose="020F0502020204030204" pitchFamily="34" charset="0"/>
              </a:rPr>
              <a:t> </a:t>
            </a:r>
            <a:endParaRPr lang="it-IT" sz="2200" dirty="0">
              <a:solidFill>
                <a:srgbClr val="000000"/>
              </a:solidFill>
              <a:latin typeface="Calibri" panose="020F0502020204030204" pitchFamily="34" charset="0"/>
              <a:cs typeface="Calibri" panose="020F0502020204030204" pitchFamily="34" charset="0"/>
            </a:endParaRPr>
          </a:p>
          <a:p>
            <a:pPr marL="457200" indent="-457200" rtl="0">
              <a:buAutoNum type="alphaLcParenR"/>
            </a:pPr>
            <a:r>
              <a:rPr lang="it-IT" sz="2200" dirty="0" err="1">
                <a:solidFill>
                  <a:srgbClr val="000000"/>
                </a:solidFill>
                <a:effectLst/>
                <a:latin typeface="Calibri" panose="020F0502020204030204" pitchFamily="34" charset="0"/>
                <a:cs typeface="Calibri" panose="020F0502020204030204" pitchFamily="34" charset="0"/>
              </a:rPr>
              <a:t>cold-warm</a:t>
            </a:r>
            <a:r>
              <a:rPr lang="it-IT" sz="2200" dirty="0">
                <a:solidFill>
                  <a:srgbClr val="000000"/>
                </a:solidFill>
                <a:effectLst/>
                <a:latin typeface="Calibri" panose="020F0502020204030204" pitchFamily="34" charset="0"/>
                <a:cs typeface="Calibri" panose="020F0502020204030204" pitchFamily="34" charset="0"/>
              </a:rPr>
              <a:t> </a:t>
            </a:r>
            <a:r>
              <a:rPr lang="it-IT" sz="2200" dirty="0" err="1">
                <a:solidFill>
                  <a:srgbClr val="000000"/>
                </a:solidFill>
                <a:effectLst/>
                <a:latin typeface="Calibri" panose="020F0502020204030204" pitchFamily="34" charset="0"/>
                <a:cs typeface="Calibri" panose="020F0502020204030204" pitchFamily="34" charset="0"/>
              </a:rPr>
              <a:t>transition</a:t>
            </a:r>
            <a:r>
              <a:rPr lang="it-IT" sz="2200" dirty="0">
                <a:solidFill>
                  <a:srgbClr val="000000"/>
                </a:solidFill>
                <a:effectLst/>
                <a:latin typeface="Calibri" panose="020F0502020204030204" pitchFamily="34" charset="0"/>
                <a:cs typeface="Calibri" panose="020F0502020204030204" pitchFamily="34" charset="0"/>
              </a:rPr>
              <a:t> </a:t>
            </a:r>
            <a:r>
              <a:rPr lang="it-IT" sz="2200" dirty="0" err="1">
                <a:solidFill>
                  <a:srgbClr val="000000"/>
                </a:solidFill>
                <a:effectLst/>
                <a:latin typeface="Calibri" panose="020F0502020204030204" pitchFamily="34" charset="0"/>
                <a:cs typeface="Calibri" panose="020F0502020204030204" pitchFamily="34" charset="0"/>
              </a:rPr>
              <a:t>outside</a:t>
            </a:r>
            <a:r>
              <a:rPr lang="it-IT" sz="2200" dirty="0">
                <a:solidFill>
                  <a:srgbClr val="000000"/>
                </a:solidFill>
                <a:effectLst/>
                <a:latin typeface="Calibri" panose="020F0502020204030204" pitchFamily="34" charset="0"/>
                <a:cs typeface="Calibri" panose="020F0502020204030204" pitchFamily="34" charset="0"/>
              </a:rPr>
              <a:t> of </a:t>
            </a:r>
            <a:r>
              <a:rPr lang="it-IT" sz="2200" dirty="0" err="1">
                <a:solidFill>
                  <a:srgbClr val="000000"/>
                </a:solidFill>
                <a:effectLst/>
                <a:latin typeface="Calibri" panose="020F0502020204030204" pitchFamily="34" charset="0"/>
                <a:cs typeface="Calibri" panose="020F0502020204030204" pitchFamily="34" charset="0"/>
              </a:rPr>
              <a:t>cryostat</a:t>
            </a:r>
            <a:endParaRPr lang="it-IT" sz="2200" dirty="0">
              <a:solidFill>
                <a:srgbClr val="000000"/>
              </a:solidFill>
              <a:latin typeface="Calibri" panose="020F0502020204030204" pitchFamily="34" charset="0"/>
              <a:cs typeface="Calibri" panose="020F0502020204030204" pitchFamily="34" charset="0"/>
            </a:endParaRPr>
          </a:p>
          <a:p>
            <a:pPr marL="457200" indent="-457200" rtl="0">
              <a:buAutoNum type="alphaLcParenR"/>
            </a:pPr>
            <a:r>
              <a:rPr lang="it-IT" sz="2200" dirty="0" err="1">
                <a:solidFill>
                  <a:srgbClr val="000000"/>
                </a:solidFill>
                <a:effectLst/>
                <a:latin typeface="Calibri" panose="020F0502020204030204" pitchFamily="34" charset="0"/>
                <a:cs typeface="Calibri" panose="020F0502020204030204" pitchFamily="34" charset="0"/>
              </a:rPr>
              <a:t>other</a:t>
            </a:r>
            <a:r>
              <a:rPr lang="it-IT" sz="2200" dirty="0">
                <a:solidFill>
                  <a:srgbClr val="000000"/>
                </a:solidFill>
                <a:effectLst/>
                <a:latin typeface="Calibri" panose="020F0502020204030204" pitchFamily="34" charset="0"/>
                <a:cs typeface="Calibri" panose="020F0502020204030204" pitchFamily="34" charset="0"/>
              </a:rPr>
              <a:t> </a:t>
            </a:r>
            <a:r>
              <a:rPr lang="it-IT" sz="2200" dirty="0" err="1">
                <a:solidFill>
                  <a:srgbClr val="000000"/>
                </a:solidFill>
                <a:effectLst/>
                <a:latin typeface="Calibri" panose="020F0502020204030204" pitchFamily="34" charset="0"/>
                <a:cs typeface="Calibri" panose="020F0502020204030204" pitchFamily="34" charset="0"/>
              </a:rPr>
              <a:t>equipment</a:t>
            </a:r>
            <a:r>
              <a:rPr lang="it-IT" sz="2200" dirty="0">
                <a:solidFill>
                  <a:srgbClr val="000000"/>
                </a:solidFill>
                <a:effectLst/>
                <a:latin typeface="Calibri" panose="020F0502020204030204" pitchFamily="34" charset="0"/>
                <a:cs typeface="Calibri" panose="020F0502020204030204" pitchFamily="34" charset="0"/>
              </a:rPr>
              <a:t> </a:t>
            </a:r>
            <a:r>
              <a:rPr lang="it-IT" sz="2200" dirty="0" err="1">
                <a:solidFill>
                  <a:srgbClr val="000000"/>
                </a:solidFill>
                <a:effectLst/>
                <a:latin typeface="Calibri" panose="020F0502020204030204" pitchFamily="34" charset="0"/>
                <a:cs typeface="Calibri" panose="020F0502020204030204" pitchFamily="34" charset="0"/>
              </a:rPr>
              <a:t>outside</a:t>
            </a:r>
            <a:r>
              <a:rPr lang="it-IT" sz="2200" dirty="0">
                <a:solidFill>
                  <a:srgbClr val="000000"/>
                </a:solidFill>
                <a:effectLst/>
                <a:latin typeface="Calibri" panose="020F0502020204030204" pitchFamily="34" charset="0"/>
                <a:cs typeface="Calibri" panose="020F0502020204030204" pitchFamily="34" charset="0"/>
              </a:rPr>
              <a:t> of </a:t>
            </a:r>
            <a:r>
              <a:rPr lang="it-IT" sz="2200" dirty="0" err="1">
                <a:solidFill>
                  <a:srgbClr val="000000"/>
                </a:solidFill>
                <a:effectLst/>
                <a:latin typeface="Calibri" panose="020F0502020204030204" pitchFamily="34" charset="0"/>
                <a:cs typeface="Calibri" panose="020F0502020204030204" pitchFamily="34" charset="0"/>
              </a:rPr>
              <a:t>cryostat</a:t>
            </a:r>
            <a:r>
              <a:rPr lang="it-IT" sz="2200" dirty="0">
                <a:solidFill>
                  <a:srgbClr val="000000"/>
                </a:solidFill>
                <a:effectLst/>
                <a:latin typeface="Calibri" panose="020F0502020204030204" pitchFamily="34" charset="0"/>
                <a:cs typeface="Calibri" panose="020F0502020204030204" pitchFamily="34" charset="0"/>
              </a:rPr>
              <a:t> (</a:t>
            </a:r>
            <a:r>
              <a:rPr lang="it-IT" sz="2200" dirty="0" err="1">
                <a:solidFill>
                  <a:srgbClr val="000000"/>
                </a:solidFill>
                <a:effectLst/>
                <a:latin typeface="Calibri" panose="020F0502020204030204" pitchFamily="34" charset="0"/>
                <a:cs typeface="Calibri" panose="020F0502020204030204" pitchFamily="34" charset="0"/>
              </a:rPr>
              <a:t>flanges</a:t>
            </a:r>
            <a:r>
              <a:rPr lang="it-IT" sz="2200" dirty="0">
                <a:solidFill>
                  <a:srgbClr val="000000"/>
                </a:solidFill>
                <a:effectLst/>
                <a:latin typeface="Calibri" panose="020F0502020204030204" pitchFamily="34" charset="0"/>
                <a:cs typeface="Calibri" panose="020F0502020204030204" pitchFamily="34" charset="0"/>
              </a:rPr>
              <a:t>, BPM, </a:t>
            </a:r>
            <a:r>
              <a:rPr lang="it-IT" sz="2200" dirty="0">
                <a:solidFill>
                  <a:srgbClr val="000000"/>
                </a:solidFill>
                <a:latin typeface="Calibri" panose="020F0502020204030204" pitchFamily="34" charset="0"/>
                <a:cs typeface="Calibri" panose="020F0502020204030204" pitchFamily="34" charset="0"/>
              </a:rPr>
              <a:t>vacuum pumps, </a:t>
            </a:r>
            <a:r>
              <a:rPr lang="it-IT" sz="2200" dirty="0" err="1">
                <a:solidFill>
                  <a:srgbClr val="000000"/>
                </a:solidFill>
                <a:latin typeface="Calibri" panose="020F0502020204030204" pitchFamily="34" charset="0"/>
                <a:cs typeface="Calibri" panose="020F0502020204030204" pitchFamily="34" charset="0"/>
              </a:rPr>
              <a:t>bellows</a:t>
            </a:r>
            <a:r>
              <a:rPr lang="it-IT" sz="2200" dirty="0">
                <a:solidFill>
                  <a:srgbClr val="000000"/>
                </a:solidFill>
                <a:effectLst/>
                <a:latin typeface="Calibri" panose="020F0502020204030204" pitchFamily="34" charset="0"/>
                <a:cs typeface="Calibri" panose="020F0502020204030204" pitchFamily="34" charset="0"/>
              </a:rPr>
              <a:t>).</a:t>
            </a:r>
          </a:p>
        </p:txBody>
      </p:sp>
      <p:sp>
        <p:nvSpPr>
          <p:cNvPr id="9" name="CasellaDiTesto 8">
            <a:extLst>
              <a:ext uri="{FF2B5EF4-FFF2-40B4-BE49-F238E27FC236}">
                <a16:creationId xmlns:a16="http://schemas.microsoft.com/office/drawing/2014/main" id="{AF6319B9-409E-8ED4-1AE0-354728D85101}"/>
              </a:ext>
            </a:extLst>
          </p:cNvPr>
          <p:cNvSpPr txBox="1"/>
          <p:nvPr/>
        </p:nvSpPr>
        <p:spPr>
          <a:xfrm>
            <a:off x="9173980" y="5681272"/>
            <a:ext cx="2443361" cy="369332"/>
          </a:xfrm>
          <a:prstGeom prst="rect">
            <a:avLst/>
          </a:prstGeom>
          <a:noFill/>
        </p:spPr>
        <p:txBody>
          <a:bodyPr wrap="none" rtlCol="0">
            <a:spAutoFit/>
          </a:bodyPr>
          <a:lstStyle/>
          <a:p>
            <a:r>
              <a:rPr lang="en-GB" dirty="0"/>
              <a:t>Courtesy of A. Lachner</a:t>
            </a:r>
          </a:p>
        </p:txBody>
      </p:sp>
      <p:pic>
        <p:nvPicPr>
          <p:cNvPr id="3" name="Picture 8" descr="A blue logo with a black background">
            <a:extLst>
              <a:ext uri="{FF2B5EF4-FFF2-40B4-BE49-F238E27FC236}">
                <a16:creationId xmlns:a16="http://schemas.microsoft.com/office/drawing/2014/main" id="{DCA6E08C-5134-0C5C-535C-A9B81C4776CE}"/>
              </a:ext>
            </a:extLst>
          </p:cNvPr>
          <p:cNvPicPr>
            <a:picLocks noChangeAspect="1"/>
          </p:cNvPicPr>
          <p:nvPr/>
        </p:nvPicPr>
        <p:blipFill rotWithShape="1">
          <a:blip r:embed="rId3"/>
          <a:srcRect l="21315" r="20838"/>
          <a:stretch/>
        </p:blipFill>
        <p:spPr>
          <a:xfrm>
            <a:off x="9765110" y="79008"/>
            <a:ext cx="794386" cy="772468"/>
          </a:xfrm>
          <a:prstGeom prst="rect">
            <a:avLst/>
          </a:prstGeom>
        </p:spPr>
      </p:pic>
      <p:pic>
        <p:nvPicPr>
          <p:cNvPr id="5" name="Picture 12" descr="A logo of a university&#10;&#10;Description automatically generated">
            <a:extLst>
              <a:ext uri="{FF2B5EF4-FFF2-40B4-BE49-F238E27FC236}">
                <a16:creationId xmlns:a16="http://schemas.microsoft.com/office/drawing/2014/main" id="{A44E02B3-2AC6-D91D-1358-09CCC6C028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5585" y="-212634"/>
            <a:ext cx="1804245" cy="1216577"/>
          </a:xfrm>
          <a:prstGeom prst="rect">
            <a:avLst/>
          </a:prstGeom>
        </p:spPr>
      </p:pic>
    </p:spTree>
    <p:extLst>
      <p:ext uri="{BB962C8B-B14F-4D97-AF65-F5344CB8AC3E}">
        <p14:creationId xmlns:p14="http://schemas.microsoft.com/office/powerpoint/2010/main" val="1064132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6B923-4259-562C-C3B5-F77CE8449736}"/>
            </a:ext>
          </a:extLst>
        </p:cNvPr>
        <p:cNvGrpSpPr/>
        <p:nvPr/>
      </p:nvGrpSpPr>
      <p:grpSpPr>
        <a:xfrm>
          <a:off x="0" y="0"/>
          <a:ext cx="0" cy="0"/>
          <a:chOff x="0" y="0"/>
          <a:chExt cx="0" cy="0"/>
        </a:xfrm>
      </p:grpSpPr>
      <p:pic>
        <p:nvPicPr>
          <p:cNvPr id="19" name="Picture 12" descr="A logo of a university&#10;&#10;Description automatically generated">
            <a:extLst>
              <a:ext uri="{FF2B5EF4-FFF2-40B4-BE49-F238E27FC236}">
                <a16:creationId xmlns:a16="http://schemas.microsoft.com/office/drawing/2014/main" id="{95647099-EB33-007A-18D5-F56D1CDA38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1506" y="-239942"/>
            <a:ext cx="1804245" cy="1216577"/>
          </a:xfrm>
          <a:prstGeom prst="rect">
            <a:avLst/>
          </a:prstGeom>
        </p:spPr>
      </p:pic>
      <p:pic>
        <p:nvPicPr>
          <p:cNvPr id="5" name="Picture 8" descr="A blue logo with a black background">
            <a:extLst>
              <a:ext uri="{FF2B5EF4-FFF2-40B4-BE49-F238E27FC236}">
                <a16:creationId xmlns:a16="http://schemas.microsoft.com/office/drawing/2014/main" id="{E6B162DC-583B-645E-91EC-70AE1C1FB60D}"/>
              </a:ext>
            </a:extLst>
          </p:cNvPr>
          <p:cNvPicPr>
            <a:picLocks noChangeAspect="1"/>
          </p:cNvPicPr>
          <p:nvPr/>
        </p:nvPicPr>
        <p:blipFill rotWithShape="1">
          <a:blip r:embed="rId4"/>
          <a:srcRect l="21315" r="20838"/>
          <a:stretch/>
        </p:blipFill>
        <p:spPr>
          <a:xfrm>
            <a:off x="9765110" y="104766"/>
            <a:ext cx="794386" cy="772468"/>
          </a:xfrm>
          <a:prstGeom prst="rect">
            <a:avLst/>
          </a:prstGeom>
        </p:spPr>
      </p:pic>
      <p:sp>
        <p:nvSpPr>
          <p:cNvPr id="39" name="Rettangolo con angoli arrotondati 38">
            <a:extLst>
              <a:ext uri="{FF2B5EF4-FFF2-40B4-BE49-F238E27FC236}">
                <a16:creationId xmlns:a16="http://schemas.microsoft.com/office/drawing/2014/main" id="{23DE68EA-021E-1F52-A356-B2AA5D39D410}"/>
              </a:ext>
            </a:extLst>
          </p:cNvPr>
          <p:cNvSpPr/>
          <p:nvPr/>
        </p:nvSpPr>
        <p:spPr>
          <a:xfrm>
            <a:off x="164851" y="3943665"/>
            <a:ext cx="445324" cy="239219"/>
          </a:xfrm>
          <a:prstGeom prst="roundRect">
            <a:avLst>
              <a:gd name="adj" fmla="val 13277"/>
            </a:avLst>
          </a:prstGeom>
          <a:pattFill prst="wdDnDiag">
            <a:fgClr>
              <a:srgbClr val="0070C0"/>
            </a:fgClr>
            <a:bgClr>
              <a:schemeClr val="bg1"/>
            </a:bgClr>
          </a:patt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ttangolo con angoli arrotondati 39">
            <a:extLst>
              <a:ext uri="{FF2B5EF4-FFF2-40B4-BE49-F238E27FC236}">
                <a16:creationId xmlns:a16="http://schemas.microsoft.com/office/drawing/2014/main" id="{7E20CF51-975C-9F8A-C566-EFB99848F566}"/>
              </a:ext>
            </a:extLst>
          </p:cNvPr>
          <p:cNvSpPr/>
          <p:nvPr/>
        </p:nvSpPr>
        <p:spPr>
          <a:xfrm>
            <a:off x="226144" y="3947206"/>
            <a:ext cx="313140" cy="226665"/>
          </a:xfrm>
          <a:prstGeom prst="roundRect">
            <a:avLst>
              <a:gd name="adj" fmla="val 13277"/>
            </a:avLst>
          </a:prstGeom>
          <a:solidFill>
            <a:schemeClr val="accent4"/>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egnaposto piè di pagina 13">
            <a:extLst>
              <a:ext uri="{FF2B5EF4-FFF2-40B4-BE49-F238E27FC236}">
                <a16:creationId xmlns:a16="http://schemas.microsoft.com/office/drawing/2014/main" id="{63C8389D-9569-D2B2-5725-6937E6873FE5}"/>
              </a:ext>
            </a:extLst>
          </p:cNvPr>
          <p:cNvSpPr>
            <a:spLocks noGrp="1"/>
          </p:cNvSpPr>
          <p:nvPr>
            <p:ph type="ftr" sz="quarter" idx="3"/>
          </p:nvPr>
        </p:nvSpPr>
        <p:spPr/>
        <p:txBody>
          <a:bodyPr/>
          <a:lstStyle/>
          <a:p>
            <a:r>
              <a:rPr lang="it-IT" dirty="0"/>
              <a:t>B. </a:t>
            </a:r>
            <a:r>
              <a:rPr lang="it-IT" dirty="0" err="1"/>
              <a:t>Caiffi</a:t>
            </a:r>
            <a:r>
              <a:rPr lang="it-IT" dirty="0"/>
              <a:t> S. Mariotto - </a:t>
            </a:r>
            <a:r>
              <a:rPr lang="it-IT" dirty="0" err="1"/>
              <a:t>Dipole</a:t>
            </a:r>
            <a:r>
              <a:rPr lang="it-IT" dirty="0"/>
              <a:t> </a:t>
            </a:r>
            <a:r>
              <a:rPr lang="it-IT" dirty="0" err="1"/>
              <a:t>Magnet</a:t>
            </a:r>
            <a:r>
              <a:rPr lang="it-IT" dirty="0"/>
              <a:t> Design @ IMCC 2025</a:t>
            </a:r>
            <a:endParaRPr lang="en-GB" dirty="0"/>
          </a:p>
        </p:txBody>
      </p:sp>
      <p:sp>
        <p:nvSpPr>
          <p:cNvPr id="15" name="Segnaposto numero diapositiva 14">
            <a:extLst>
              <a:ext uri="{FF2B5EF4-FFF2-40B4-BE49-F238E27FC236}">
                <a16:creationId xmlns:a16="http://schemas.microsoft.com/office/drawing/2014/main" id="{EC7CD001-64DC-31F6-949D-832C4B03A941}"/>
              </a:ext>
            </a:extLst>
          </p:cNvPr>
          <p:cNvSpPr>
            <a:spLocks noGrp="1"/>
          </p:cNvSpPr>
          <p:nvPr>
            <p:ph type="sldNum" sz="quarter" idx="4"/>
          </p:nvPr>
        </p:nvSpPr>
        <p:spPr/>
        <p:txBody>
          <a:bodyPr/>
          <a:lstStyle/>
          <a:p>
            <a:fld id="{A16AB2F8-5338-F742-A59E-35F5B82165E6}" type="slidenum">
              <a:rPr lang="en-GB" smtClean="0"/>
              <a:pPr/>
              <a:t>3</a:t>
            </a:fld>
            <a:endParaRPr lang="en-GB"/>
          </a:p>
        </p:txBody>
      </p:sp>
      <p:sp>
        <p:nvSpPr>
          <p:cNvPr id="6" name="Titolo 5">
            <a:extLst>
              <a:ext uri="{FF2B5EF4-FFF2-40B4-BE49-F238E27FC236}">
                <a16:creationId xmlns:a16="http://schemas.microsoft.com/office/drawing/2014/main" id="{12F28DBC-D261-0AAC-1D56-C5AA78466D8C}"/>
              </a:ext>
            </a:extLst>
          </p:cNvPr>
          <p:cNvSpPr>
            <a:spLocks noGrp="1"/>
          </p:cNvSpPr>
          <p:nvPr>
            <p:ph type="title"/>
          </p:nvPr>
        </p:nvSpPr>
        <p:spPr/>
        <p:txBody>
          <a:bodyPr/>
          <a:lstStyle/>
          <a:p>
            <a:r>
              <a:rPr lang="en-GB" dirty="0"/>
              <a:t>LHC Drift FFR</a:t>
            </a:r>
          </a:p>
        </p:txBody>
      </p:sp>
      <p:sp>
        <p:nvSpPr>
          <p:cNvPr id="3" name="Rettangolo con angoli arrotondati 2">
            <a:extLst>
              <a:ext uri="{FF2B5EF4-FFF2-40B4-BE49-F238E27FC236}">
                <a16:creationId xmlns:a16="http://schemas.microsoft.com/office/drawing/2014/main" id="{145970E1-7137-8006-8D0B-FBAF2E09D397}"/>
              </a:ext>
            </a:extLst>
          </p:cNvPr>
          <p:cNvSpPr/>
          <p:nvPr/>
        </p:nvSpPr>
        <p:spPr>
          <a:xfrm>
            <a:off x="2226812" y="1937137"/>
            <a:ext cx="2998033" cy="884419"/>
          </a:xfrm>
          <a:prstGeom prst="roundRect">
            <a:avLst>
              <a:gd name="adj" fmla="val 13277"/>
            </a:avLst>
          </a:prstGeom>
          <a:noFill/>
          <a:ln w="38100">
            <a:solidFill>
              <a:srgbClr val="1B0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ttangolo con angoli arrotondati 3">
            <a:extLst>
              <a:ext uri="{FF2B5EF4-FFF2-40B4-BE49-F238E27FC236}">
                <a16:creationId xmlns:a16="http://schemas.microsoft.com/office/drawing/2014/main" id="{03939906-354B-1FE9-BAD7-B4BF1488A398}"/>
              </a:ext>
            </a:extLst>
          </p:cNvPr>
          <p:cNvSpPr/>
          <p:nvPr/>
        </p:nvSpPr>
        <p:spPr>
          <a:xfrm>
            <a:off x="2049428" y="1671362"/>
            <a:ext cx="3475220" cy="1360057"/>
          </a:xfrm>
          <a:prstGeom prst="roundRect">
            <a:avLst>
              <a:gd name="adj" fmla="val 16407"/>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ttangolo 6">
            <a:extLst>
              <a:ext uri="{FF2B5EF4-FFF2-40B4-BE49-F238E27FC236}">
                <a16:creationId xmlns:a16="http://schemas.microsoft.com/office/drawing/2014/main" id="{1BAF55B9-16F6-A1BB-A69C-2DAE07E520B4}"/>
              </a:ext>
            </a:extLst>
          </p:cNvPr>
          <p:cNvSpPr/>
          <p:nvPr/>
        </p:nvSpPr>
        <p:spPr>
          <a:xfrm>
            <a:off x="2604013" y="1997596"/>
            <a:ext cx="2287044" cy="778990"/>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ttangolo 7">
            <a:extLst>
              <a:ext uri="{FF2B5EF4-FFF2-40B4-BE49-F238E27FC236}">
                <a16:creationId xmlns:a16="http://schemas.microsoft.com/office/drawing/2014/main" id="{48BC00D6-3098-ADDB-0672-A04CBE9F3BFC}"/>
              </a:ext>
            </a:extLst>
          </p:cNvPr>
          <p:cNvSpPr/>
          <p:nvPr/>
        </p:nvSpPr>
        <p:spPr>
          <a:xfrm>
            <a:off x="1715640" y="2192119"/>
            <a:ext cx="314793" cy="318541"/>
          </a:xfrm>
          <a:prstGeom prst="rect">
            <a:avLst/>
          </a:prstGeom>
          <a:solidFill>
            <a:schemeClr val="bg2">
              <a:lumMod val="75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Connettore dritto 9">
            <a:extLst>
              <a:ext uri="{FF2B5EF4-FFF2-40B4-BE49-F238E27FC236}">
                <a16:creationId xmlns:a16="http://schemas.microsoft.com/office/drawing/2014/main" id="{E1490237-33B7-B2AC-BA5D-B09C8E5715FF}"/>
              </a:ext>
            </a:extLst>
          </p:cNvPr>
          <p:cNvCxnSpPr/>
          <p:nvPr/>
        </p:nvCxnSpPr>
        <p:spPr>
          <a:xfrm>
            <a:off x="1715640" y="1457452"/>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1" name="Connettore dritto 10">
            <a:extLst>
              <a:ext uri="{FF2B5EF4-FFF2-40B4-BE49-F238E27FC236}">
                <a16:creationId xmlns:a16="http://schemas.microsoft.com/office/drawing/2014/main" id="{FC59C597-0283-D7A0-5C20-C5BC54A50FC2}"/>
              </a:ext>
            </a:extLst>
          </p:cNvPr>
          <p:cNvCxnSpPr/>
          <p:nvPr/>
        </p:nvCxnSpPr>
        <p:spPr>
          <a:xfrm>
            <a:off x="1403345" y="1457452"/>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3" name="Connettore diritto a freccia 12">
            <a:extLst>
              <a:ext uri="{FF2B5EF4-FFF2-40B4-BE49-F238E27FC236}">
                <a16:creationId xmlns:a16="http://schemas.microsoft.com/office/drawing/2014/main" id="{2B0BD407-834F-D8C1-2B50-C2DEC0617B72}"/>
              </a:ext>
            </a:extLst>
          </p:cNvPr>
          <p:cNvCxnSpPr/>
          <p:nvPr/>
        </p:nvCxnSpPr>
        <p:spPr>
          <a:xfrm>
            <a:off x="1715640" y="1937137"/>
            <a:ext cx="333788"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Connettore diritto a freccia 15">
            <a:extLst>
              <a:ext uri="{FF2B5EF4-FFF2-40B4-BE49-F238E27FC236}">
                <a16:creationId xmlns:a16="http://schemas.microsoft.com/office/drawing/2014/main" id="{73D7DC47-D648-8477-79F7-D016E5F26AC1}"/>
              </a:ext>
            </a:extLst>
          </p:cNvPr>
          <p:cNvCxnSpPr/>
          <p:nvPr/>
        </p:nvCxnSpPr>
        <p:spPr>
          <a:xfrm>
            <a:off x="1373370" y="2719121"/>
            <a:ext cx="33378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8" name="Rettangolo 17">
            <a:extLst>
              <a:ext uri="{FF2B5EF4-FFF2-40B4-BE49-F238E27FC236}">
                <a16:creationId xmlns:a16="http://schemas.microsoft.com/office/drawing/2014/main" id="{635AE296-29D1-7342-F030-825104D72F32}"/>
              </a:ext>
            </a:extLst>
          </p:cNvPr>
          <p:cNvSpPr/>
          <p:nvPr/>
        </p:nvSpPr>
        <p:spPr>
          <a:xfrm>
            <a:off x="2841407" y="1997996"/>
            <a:ext cx="1813811" cy="778990"/>
          </a:xfrm>
          <a:prstGeom prst="rect">
            <a:avLst/>
          </a:prstGeom>
          <a:solidFill>
            <a:schemeClr val="accent4"/>
          </a:solid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asellaDiTesto 19">
            <a:extLst>
              <a:ext uri="{FF2B5EF4-FFF2-40B4-BE49-F238E27FC236}">
                <a16:creationId xmlns:a16="http://schemas.microsoft.com/office/drawing/2014/main" id="{53B36DDC-E54D-6D52-7790-F699937DE78D}"/>
              </a:ext>
            </a:extLst>
          </p:cNvPr>
          <p:cNvSpPr txBox="1"/>
          <p:nvPr/>
        </p:nvSpPr>
        <p:spPr>
          <a:xfrm>
            <a:off x="2811430" y="2052797"/>
            <a:ext cx="1858780" cy="400110"/>
          </a:xfrm>
          <a:prstGeom prst="rect">
            <a:avLst/>
          </a:prstGeom>
          <a:noFill/>
        </p:spPr>
        <p:txBody>
          <a:bodyPr wrap="square" rtlCol="0">
            <a:spAutoFit/>
          </a:bodyPr>
          <a:lstStyle/>
          <a:p>
            <a:r>
              <a:rPr lang="en-GB" sz="2000" dirty="0"/>
              <a:t>First IR magnet</a:t>
            </a:r>
          </a:p>
        </p:txBody>
      </p:sp>
      <p:sp>
        <p:nvSpPr>
          <p:cNvPr id="23" name="Rettangolo 22">
            <a:extLst>
              <a:ext uri="{FF2B5EF4-FFF2-40B4-BE49-F238E27FC236}">
                <a16:creationId xmlns:a16="http://schemas.microsoft.com/office/drawing/2014/main" id="{0DB39473-9467-33BE-1731-151E90C969A9}"/>
              </a:ext>
            </a:extLst>
          </p:cNvPr>
          <p:cNvSpPr/>
          <p:nvPr/>
        </p:nvSpPr>
        <p:spPr>
          <a:xfrm>
            <a:off x="4604757" y="2000342"/>
            <a:ext cx="277317" cy="781949"/>
          </a:xfrm>
          <a:prstGeom prst="rect">
            <a:avLst/>
          </a:prstGeom>
          <a:pattFill prst="wdDnDiag">
            <a:fgClr>
              <a:schemeClr val="accent1"/>
            </a:fgClr>
            <a:bgClr>
              <a:schemeClr val="bg1"/>
            </a:bgClr>
          </a:patt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ttangolo 23">
            <a:extLst>
              <a:ext uri="{FF2B5EF4-FFF2-40B4-BE49-F238E27FC236}">
                <a16:creationId xmlns:a16="http://schemas.microsoft.com/office/drawing/2014/main" id="{5ED16135-3D19-64C7-B423-C0CD4F2670BD}"/>
              </a:ext>
            </a:extLst>
          </p:cNvPr>
          <p:cNvSpPr/>
          <p:nvPr/>
        </p:nvSpPr>
        <p:spPr>
          <a:xfrm>
            <a:off x="2614057" y="2016922"/>
            <a:ext cx="277317" cy="781949"/>
          </a:xfrm>
          <a:prstGeom prst="rect">
            <a:avLst/>
          </a:prstGeom>
          <a:pattFill prst="wdDnDiag">
            <a:fgClr>
              <a:schemeClr val="accent1"/>
            </a:fgClr>
            <a:bgClr>
              <a:schemeClr val="bg1"/>
            </a:bgClr>
          </a:patt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5" name="Connettore dritto 24">
            <a:extLst>
              <a:ext uri="{FF2B5EF4-FFF2-40B4-BE49-F238E27FC236}">
                <a16:creationId xmlns:a16="http://schemas.microsoft.com/office/drawing/2014/main" id="{1074B12B-275E-A31D-BD73-5A96B050869F}"/>
              </a:ext>
            </a:extLst>
          </p:cNvPr>
          <p:cNvCxnSpPr/>
          <p:nvPr/>
        </p:nvCxnSpPr>
        <p:spPr>
          <a:xfrm>
            <a:off x="2030433"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6" name="Connettore dritto 25">
            <a:extLst>
              <a:ext uri="{FF2B5EF4-FFF2-40B4-BE49-F238E27FC236}">
                <a16:creationId xmlns:a16="http://schemas.microsoft.com/office/drawing/2014/main" id="{3F0C37F6-E98A-956C-B3CA-561FC8EF864B}"/>
              </a:ext>
            </a:extLst>
          </p:cNvPr>
          <p:cNvCxnSpPr/>
          <p:nvPr/>
        </p:nvCxnSpPr>
        <p:spPr>
          <a:xfrm>
            <a:off x="2242794"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7" name="Connettore dritto 26">
            <a:extLst>
              <a:ext uri="{FF2B5EF4-FFF2-40B4-BE49-F238E27FC236}">
                <a16:creationId xmlns:a16="http://schemas.microsoft.com/office/drawing/2014/main" id="{888B5224-2757-CB01-1290-954DC614F955}"/>
              </a:ext>
            </a:extLst>
          </p:cNvPr>
          <p:cNvCxnSpPr/>
          <p:nvPr/>
        </p:nvCxnSpPr>
        <p:spPr>
          <a:xfrm>
            <a:off x="2592513" y="1472159"/>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8" name="Connettore dritto 27">
            <a:extLst>
              <a:ext uri="{FF2B5EF4-FFF2-40B4-BE49-F238E27FC236}">
                <a16:creationId xmlns:a16="http://schemas.microsoft.com/office/drawing/2014/main" id="{6B5B13C3-07F9-C47F-B8C4-2A7A454A7200}"/>
              </a:ext>
            </a:extLst>
          </p:cNvPr>
          <p:cNvCxnSpPr/>
          <p:nvPr/>
        </p:nvCxnSpPr>
        <p:spPr>
          <a:xfrm>
            <a:off x="2891374"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2" name="Rettangolo 31">
            <a:extLst>
              <a:ext uri="{FF2B5EF4-FFF2-40B4-BE49-F238E27FC236}">
                <a16:creationId xmlns:a16="http://schemas.microsoft.com/office/drawing/2014/main" id="{997B25B8-820C-F335-A0EC-8CB31D7D6C33}"/>
              </a:ext>
            </a:extLst>
          </p:cNvPr>
          <p:cNvSpPr/>
          <p:nvPr/>
        </p:nvSpPr>
        <p:spPr>
          <a:xfrm>
            <a:off x="808259" y="4257834"/>
            <a:ext cx="194872" cy="149601"/>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ttangolo 32">
            <a:extLst>
              <a:ext uri="{FF2B5EF4-FFF2-40B4-BE49-F238E27FC236}">
                <a16:creationId xmlns:a16="http://schemas.microsoft.com/office/drawing/2014/main" id="{A4CF42CB-40D9-583E-07D5-D3395AEC6735}"/>
              </a:ext>
            </a:extLst>
          </p:cNvPr>
          <p:cNvSpPr/>
          <p:nvPr/>
        </p:nvSpPr>
        <p:spPr>
          <a:xfrm>
            <a:off x="825749" y="4590114"/>
            <a:ext cx="194872" cy="149601"/>
          </a:xfrm>
          <a:prstGeom prst="rect">
            <a:avLst/>
          </a:prstGeom>
          <a:pattFill prst="wdDnDiag">
            <a:fgClr>
              <a:srgbClr val="0070C0"/>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ttangolo con angoli arrotondati 33">
            <a:extLst>
              <a:ext uri="{FF2B5EF4-FFF2-40B4-BE49-F238E27FC236}">
                <a16:creationId xmlns:a16="http://schemas.microsoft.com/office/drawing/2014/main" id="{5324A623-564C-E282-9906-CFDB1C1176CE}"/>
              </a:ext>
            </a:extLst>
          </p:cNvPr>
          <p:cNvSpPr/>
          <p:nvPr/>
        </p:nvSpPr>
        <p:spPr>
          <a:xfrm>
            <a:off x="354807" y="4845008"/>
            <a:ext cx="222353" cy="226665"/>
          </a:xfrm>
          <a:prstGeom prst="roundRect">
            <a:avLst>
              <a:gd name="adj" fmla="val 13277"/>
            </a:avLst>
          </a:prstGeom>
          <a:noFill/>
          <a:ln w="38100">
            <a:solidFill>
              <a:srgbClr val="1B0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ttangolo con angoli arrotondati 34">
            <a:extLst>
              <a:ext uri="{FF2B5EF4-FFF2-40B4-BE49-F238E27FC236}">
                <a16:creationId xmlns:a16="http://schemas.microsoft.com/office/drawing/2014/main" id="{AC594458-3142-A07C-51EC-DC06093DA55F}"/>
              </a:ext>
            </a:extLst>
          </p:cNvPr>
          <p:cNvSpPr/>
          <p:nvPr/>
        </p:nvSpPr>
        <p:spPr>
          <a:xfrm>
            <a:off x="348838" y="5159318"/>
            <a:ext cx="222353" cy="226665"/>
          </a:xfrm>
          <a:prstGeom prst="roundRect">
            <a:avLst>
              <a:gd name="adj" fmla="val 13277"/>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ttangolo con angoli arrotondati 35">
            <a:extLst>
              <a:ext uri="{FF2B5EF4-FFF2-40B4-BE49-F238E27FC236}">
                <a16:creationId xmlns:a16="http://schemas.microsoft.com/office/drawing/2014/main" id="{714A5DB1-3E82-D5E8-F477-251D7D7E5D44}"/>
              </a:ext>
            </a:extLst>
          </p:cNvPr>
          <p:cNvSpPr/>
          <p:nvPr/>
        </p:nvSpPr>
        <p:spPr>
          <a:xfrm>
            <a:off x="798268" y="5159317"/>
            <a:ext cx="222353" cy="226665"/>
          </a:xfrm>
          <a:prstGeom prst="roundRect">
            <a:avLst>
              <a:gd name="adj" fmla="val 13277"/>
            </a:avLst>
          </a:prstGeom>
          <a:solidFill>
            <a:schemeClr val="bg2">
              <a:lumMod val="75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ttangolo con angoli arrotondati 36">
            <a:extLst>
              <a:ext uri="{FF2B5EF4-FFF2-40B4-BE49-F238E27FC236}">
                <a16:creationId xmlns:a16="http://schemas.microsoft.com/office/drawing/2014/main" id="{D8A4DCAC-8739-1B0E-41F4-499AED442AE4}"/>
              </a:ext>
            </a:extLst>
          </p:cNvPr>
          <p:cNvSpPr/>
          <p:nvPr/>
        </p:nvSpPr>
        <p:spPr>
          <a:xfrm>
            <a:off x="348838" y="5473628"/>
            <a:ext cx="222353" cy="226665"/>
          </a:xfrm>
          <a:prstGeom prst="roundRect">
            <a:avLst>
              <a:gd name="adj" fmla="val 13277"/>
            </a:avLst>
          </a:prstGeom>
          <a:pattFill prst="wdDnDiag">
            <a:fgClr>
              <a:schemeClr val="accent6"/>
            </a:fgClr>
            <a:bgClr>
              <a:schemeClr val="bg1"/>
            </a:bgClr>
          </a:patt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ettangolo con angoli arrotondati 37">
            <a:extLst>
              <a:ext uri="{FF2B5EF4-FFF2-40B4-BE49-F238E27FC236}">
                <a16:creationId xmlns:a16="http://schemas.microsoft.com/office/drawing/2014/main" id="{73F21763-D8FD-2E20-452E-AF35A023881C}"/>
              </a:ext>
            </a:extLst>
          </p:cNvPr>
          <p:cNvSpPr/>
          <p:nvPr/>
        </p:nvSpPr>
        <p:spPr>
          <a:xfrm>
            <a:off x="1403344" y="1500628"/>
            <a:ext cx="297304" cy="1710390"/>
          </a:xfrm>
          <a:prstGeom prst="roundRect">
            <a:avLst>
              <a:gd name="adj" fmla="val 13277"/>
            </a:avLst>
          </a:prstGeom>
          <a:pattFill prst="wdDnDiag">
            <a:fgClr>
              <a:schemeClr val="accent6"/>
            </a:fgClr>
            <a:bgClr>
              <a:schemeClr val="bg1"/>
            </a:bgClr>
          </a:patt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Connettore diritto a freccia 40">
            <a:extLst>
              <a:ext uri="{FF2B5EF4-FFF2-40B4-BE49-F238E27FC236}">
                <a16:creationId xmlns:a16="http://schemas.microsoft.com/office/drawing/2014/main" id="{8A3BCD12-32DA-ECAF-B714-AB3621ABE529}"/>
              </a:ext>
            </a:extLst>
          </p:cNvPr>
          <p:cNvCxnSpPr/>
          <p:nvPr/>
        </p:nvCxnSpPr>
        <p:spPr>
          <a:xfrm>
            <a:off x="1378945" y="2812557"/>
            <a:ext cx="333788"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43" name="Immagine 42" descr="Immagine che contiene testo, schermata, diagramma, linea&#10;&#10;Il contenuto generato dall'IA potrebbe non essere corretto.">
            <a:extLst>
              <a:ext uri="{FF2B5EF4-FFF2-40B4-BE49-F238E27FC236}">
                <a16:creationId xmlns:a16="http://schemas.microsoft.com/office/drawing/2014/main" id="{544DCAE3-1ADC-33DB-E840-13370E22A133}"/>
              </a:ext>
            </a:extLst>
          </p:cNvPr>
          <p:cNvPicPr>
            <a:picLocks noChangeAspect="1"/>
          </p:cNvPicPr>
          <p:nvPr/>
        </p:nvPicPr>
        <p:blipFill>
          <a:blip r:embed="rId5">
            <a:extLst>
              <a:ext uri="{28A0092B-C50C-407E-A947-70E740481C1C}">
                <a14:useLocalDpi xmlns:a14="http://schemas.microsoft.com/office/drawing/2010/main" val="0"/>
              </a:ext>
            </a:extLst>
          </a:blip>
          <a:srcRect l="8886" t="56185" r="60521" b="25595"/>
          <a:stretch>
            <a:fillRect/>
          </a:stretch>
        </p:blipFill>
        <p:spPr>
          <a:xfrm>
            <a:off x="125165" y="2106619"/>
            <a:ext cx="1277360" cy="603446"/>
          </a:xfrm>
          <a:prstGeom prst="rect">
            <a:avLst/>
          </a:prstGeom>
        </p:spPr>
      </p:pic>
      <p:sp>
        <p:nvSpPr>
          <p:cNvPr id="44" name="CasellaDiTesto 43">
            <a:extLst>
              <a:ext uri="{FF2B5EF4-FFF2-40B4-BE49-F238E27FC236}">
                <a16:creationId xmlns:a16="http://schemas.microsoft.com/office/drawing/2014/main" id="{83D27E5E-24DE-129B-6227-F81BCCCD5CC5}"/>
              </a:ext>
            </a:extLst>
          </p:cNvPr>
          <p:cNvSpPr txBox="1"/>
          <p:nvPr/>
        </p:nvSpPr>
        <p:spPr>
          <a:xfrm>
            <a:off x="9539729" y="5845058"/>
            <a:ext cx="2039533" cy="369332"/>
          </a:xfrm>
          <a:prstGeom prst="rect">
            <a:avLst/>
          </a:prstGeom>
          <a:noFill/>
        </p:spPr>
        <p:txBody>
          <a:bodyPr wrap="none" rtlCol="0">
            <a:spAutoFit/>
          </a:bodyPr>
          <a:lstStyle/>
          <a:p>
            <a:r>
              <a:rPr lang="en-GB" dirty="0"/>
              <a:t>Courtesy of H. Prin</a:t>
            </a:r>
          </a:p>
        </p:txBody>
      </p:sp>
      <p:sp>
        <p:nvSpPr>
          <p:cNvPr id="46" name="Rettangolo 45">
            <a:extLst>
              <a:ext uri="{FF2B5EF4-FFF2-40B4-BE49-F238E27FC236}">
                <a16:creationId xmlns:a16="http://schemas.microsoft.com/office/drawing/2014/main" id="{1CEA7EE1-22F6-C443-6B9D-C568843651D3}"/>
              </a:ext>
            </a:extLst>
          </p:cNvPr>
          <p:cNvSpPr/>
          <p:nvPr/>
        </p:nvSpPr>
        <p:spPr>
          <a:xfrm>
            <a:off x="6954934" y="4058556"/>
            <a:ext cx="193667" cy="6811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ttangolo 46">
            <a:extLst>
              <a:ext uri="{FF2B5EF4-FFF2-40B4-BE49-F238E27FC236}">
                <a16:creationId xmlns:a16="http://schemas.microsoft.com/office/drawing/2014/main" id="{711DD4CA-52A1-AB4C-7788-843F217C63FD}"/>
              </a:ext>
            </a:extLst>
          </p:cNvPr>
          <p:cNvSpPr/>
          <p:nvPr/>
        </p:nvSpPr>
        <p:spPr>
          <a:xfrm>
            <a:off x="6609988" y="4210955"/>
            <a:ext cx="398884" cy="6811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asellaDiTesto 1">
            <a:extLst>
              <a:ext uri="{FF2B5EF4-FFF2-40B4-BE49-F238E27FC236}">
                <a16:creationId xmlns:a16="http://schemas.microsoft.com/office/drawing/2014/main" id="{D2F4D621-B7C8-22F0-72AC-39D0A6F704A0}"/>
              </a:ext>
            </a:extLst>
          </p:cNvPr>
          <p:cNvSpPr txBox="1"/>
          <p:nvPr/>
        </p:nvSpPr>
        <p:spPr>
          <a:xfrm>
            <a:off x="1829749" y="5918319"/>
            <a:ext cx="5150734" cy="369332"/>
          </a:xfrm>
          <a:prstGeom prst="rect">
            <a:avLst/>
          </a:prstGeom>
          <a:noFill/>
        </p:spPr>
        <p:txBody>
          <a:bodyPr wrap="square" rtlCol="0">
            <a:spAutoFit/>
          </a:bodyPr>
          <a:lstStyle/>
          <a:p>
            <a:r>
              <a:rPr lang="en-GB" dirty="0"/>
              <a:t>Total: 1835 mm</a:t>
            </a:r>
          </a:p>
        </p:txBody>
      </p:sp>
      <p:pic>
        <p:nvPicPr>
          <p:cNvPr id="30" name="Picture 12">
            <a:extLst>
              <a:ext uri="{FF2B5EF4-FFF2-40B4-BE49-F238E27FC236}">
                <a16:creationId xmlns:a16="http://schemas.microsoft.com/office/drawing/2014/main" id="{F8395B07-B107-DD74-D273-7C7AF58897C2}"/>
              </a:ext>
            </a:extLst>
          </p:cNvPr>
          <p:cNvPicPr>
            <a:picLocks noChangeAspect="1"/>
          </p:cNvPicPr>
          <p:nvPr/>
        </p:nvPicPr>
        <p:blipFill>
          <a:blip r:embed="rId6"/>
          <a:srcRect r="34714"/>
          <a:stretch>
            <a:fillRect/>
          </a:stretch>
        </p:blipFill>
        <p:spPr>
          <a:xfrm>
            <a:off x="6915306" y="917429"/>
            <a:ext cx="4973560" cy="4820279"/>
          </a:xfrm>
          <a:prstGeom prst="rect">
            <a:avLst/>
          </a:prstGeom>
        </p:spPr>
      </p:pic>
      <mc:AlternateContent xmlns:mc="http://schemas.openxmlformats.org/markup-compatibility/2006">
        <mc:Choice xmlns:a14="http://schemas.microsoft.com/office/drawing/2010/main" Requires="a14">
          <p:sp>
            <p:nvSpPr>
              <p:cNvPr id="21" name="CasellaDiTesto 20">
                <a:extLst>
                  <a:ext uri="{FF2B5EF4-FFF2-40B4-BE49-F238E27FC236}">
                    <a16:creationId xmlns:a16="http://schemas.microsoft.com/office/drawing/2014/main" id="{E15E87A4-4DE1-F53B-D2F3-84B45B57B4AB}"/>
                  </a:ext>
                </a:extLst>
              </p:cNvPr>
              <p:cNvSpPr txBox="1"/>
              <p:nvPr/>
            </p:nvSpPr>
            <p:spPr>
              <a:xfrm>
                <a:off x="539283" y="3864245"/>
                <a:ext cx="7677437" cy="2246769"/>
              </a:xfrm>
              <a:prstGeom prst="rect">
                <a:avLst/>
              </a:prstGeom>
              <a:noFill/>
            </p:spPr>
            <p:txBody>
              <a:bodyPr wrap="square" rtlCol="0">
                <a:spAutoFit/>
              </a:bodyPr>
              <a:lstStyle/>
              <a:p>
                <a:r>
                  <a:rPr lang="en-GB" sz="2000" dirty="0"/>
                  <a:t>Quadrupole</a:t>
                </a:r>
              </a:p>
              <a:p>
                <a:pPr lvl="1"/>
                <a:r>
                  <a:rPr lang="en-GB" sz="2000" dirty="0"/>
                  <a:t>Magnetic Length</a:t>
                </a:r>
              </a:p>
              <a:p>
                <a:pPr lvl="1"/>
                <a:r>
                  <a:rPr lang="en-GB" sz="2000" dirty="0"/>
                  <a:t>Mechanical Length</a:t>
                </a:r>
              </a:p>
              <a:p>
                <a:r>
                  <a:rPr lang="en-GB" sz="2000" dirty="0"/>
                  <a:t>Cold Mass </a:t>
                </a:r>
                <a14:m>
                  <m:oMath xmlns:m="http://schemas.openxmlformats.org/officeDocument/2006/math">
                    <m:r>
                      <a:rPr lang="en-GB" sz="2000" i="1" dirty="0" smtClean="0">
                        <a:latin typeface="Cambria Math" panose="02040503050406030204" pitchFamily="18" charset="0"/>
                        <a:ea typeface="Cambria Math" panose="02040503050406030204" pitchFamily="18" charset="0"/>
                      </a:rPr>
                      <m:t>→</m:t>
                    </m:r>
                  </m:oMath>
                </a14:m>
                <a:r>
                  <a:rPr lang="en-GB" sz="2000" dirty="0"/>
                  <a:t> distance (magnet end- CM end): 170 mm </a:t>
                </a:r>
              </a:p>
              <a:p>
                <a:r>
                  <a:rPr lang="en-GB" sz="2000" dirty="0"/>
                  <a:t>+      Cryostat + CWT</a:t>
                </a:r>
                <a14:m>
                  <m:oMath xmlns:m="http://schemas.openxmlformats.org/officeDocument/2006/math">
                    <m:r>
                      <a:rPr lang="en-US" sz="2000" dirty="0">
                        <a:latin typeface="Cambria Math" panose="02040503050406030204" pitchFamily="18" charset="0"/>
                        <a:ea typeface="Cambria Math" panose="02040503050406030204" pitchFamily="18" charset="0"/>
                      </a:rPr>
                      <m:t> </m:t>
                    </m:r>
                    <m:r>
                      <a:rPr lang="en-GB" sz="2000" i="1" dirty="0" smtClean="0">
                        <a:latin typeface="Cambria Math" panose="02040503050406030204" pitchFamily="18" charset="0"/>
                        <a:ea typeface="Cambria Math" panose="02040503050406030204" pitchFamily="18" charset="0"/>
                      </a:rPr>
                      <m:t>→</m:t>
                    </m:r>
                  </m:oMath>
                </a14:m>
                <a:r>
                  <a:rPr lang="en-GB" sz="2000" dirty="0"/>
                  <a:t> distance (CM end- </a:t>
                </a:r>
                <a:r>
                  <a:rPr lang="en-GB" sz="2000" dirty="0" err="1"/>
                  <a:t>cryo</a:t>
                </a:r>
                <a:r>
                  <a:rPr lang="en-GB" sz="2000" dirty="0"/>
                  <a:t> warm valve): 478 mm</a:t>
                </a:r>
              </a:p>
              <a:p>
                <a:r>
                  <a:rPr lang="en-GB" sz="2000" dirty="0"/>
                  <a:t>Flanges, valves, pumps, allowance, BPM:  1050 mm</a:t>
                </a:r>
              </a:p>
              <a:p>
                <a:endParaRPr lang="en-GB" sz="2000" dirty="0"/>
              </a:p>
            </p:txBody>
          </p:sp>
        </mc:Choice>
        <mc:Fallback>
          <p:sp>
            <p:nvSpPr>
              <p:cNvPr id="21" name="CasellaDiTesto 20">
                <a:extLst>
                  <a:ext uri="{FF2B5EF4-FFF2-40B4-BE49-F238E27FC236}">
                    <a16:creationId xmlns:a16="http://schemas.microsoft.com/office/drawing/2014/main" id="{E15E87A4-4DE1-F53B-D2F3-84B45B57B4AB}"/>
                  </a:ext>
                </a:extLst>
              </p:cNvPr>
              <p:cNvSpPr txBox="1">
                <a:spLocks noRot="1" noChangeAspect="1" noMove="1" noResize="1" noEditPoints="1" noAdjustHandles="1" noChangeArrowheads="1" noChangeShapeType="1" noTextEdit="1"/>
              </p:cNvSpPr>
              <p:nvPr/>
            </p:nvSpPr>
            <p:spPr>
              <a:xfrm>
                <a:off x="539283" y="3864245"/>
                <a:ext cx="7677437" cy="2246769"/>
              </a:xfrm>
              <a:prstGeom prst="rect">
                <a:avLst/>
              </a:prstGeom>
              <a:blipFill>
                <a:blip r:embed="rId7"/>
                <a:stretch>
                  <a:fillRect l="-825" t="-1695"/>
                </a:stretch>
              </a:blipFill>
            </p:spPr>
            <p:txBody>
              <a:bodyPr/>
              <a:lstStyle/>
              <a:p>
                <a:r>
                  <a:rPr lang="en-GB">
                    <a:noFill/>
                  </a:rPr>
                  <a:t> </a:t>
                </a:r>
              </a:p>
            </p:txBody>
          </p:sp>
        </mc:Fallback>
      </mc:AlternateContent>
      <p:sp>
        <p:nvSpPr>
          <p:cNvPr id="9" name="CasellaDiTesto 8">
            <a:extLst>
              <a:ext uri="{FF2B5EF4-FFF2-40B4-BE49-F238E27FC236}">
                <a16:creationId xmlns:a16="http://schemas.microsoft.com/office/drawing/2014/main" id="{3309CEE1-246E-9E94-C912-D88556661FF3}"/>
              </a:ext>
            </a:extLst>
          </p:cNvPr>
          <p:cNvSpPr txBox="1"/>
          <p:nvPr/>
        </p:nvSpPr>
        <p:spPr>
          <a:xfrm>
            <a:off x="3709233" y="4402942"/>
            <a:ext cx="3308292" cy="584775"/>
          </a:xfrm>
          <a:prstGeom prst="rect">
            <a:avLst/>
          </a:prstGeom>
          <a:noFill/>
        </p:spPr>
        <p:txBody>
          <a:bodyPr wrap="square" rtlCol="0">
            <a:spAutoFit/>
          </a:bodyPr>
          <a:lstStyle/>
          <a:p>
            <a:r>
              <a:rPr lang="en-GB" sz="1600" dirty="0"/>
              <a:t>L</a:t>
            </a:r>
            <a:r>
              <a:rPr lang="en-GB" sz="1600" baseline="-25000" dirty="0"/>
              <a:t>end</a:t>
            </a:r>
            <a:r>
              <a:rPr lang="en-GB" sz="1600" dirty="0"/>
              <a:t>=137 mm</a:t>
            </a:r>
          </a:p>
          <a:p>
            <a:endParaRPr lang="en-GB" sz="1600" dirty="0"/>
          </a:p>
        </p:txBody>
      </p:sp>
      <p:sp>
        <p:nvSpPr>
          <p:cNvPr id="12" name="Parentesi graffa chiusa 11">
            <a:extLst>
              <a:ext uri="{FF2B5EF4-FFF2-40B4-BE49-F238E27FC236}">
                <a16:creationId xmlns:a16="http://schemas.microsoft.com/office/drawing/2014/main" id="{11A4500C-9EA7-E2DE-C5E9-E9BDE901F3AA}"/>
              </a:ext>
            </a:extLst>
          </p:cNvPr>
          <p:cNvSpPr/>
          <p:nvPr/>
        </p:nvSpPr>
        <p:spPr>
          <a:xfrm>
            <a:off x="3351560" y="4266970"/>
            <a:ext cx="297725" cy="528760"/>
          </a:xfrm>
          <a:prstGeom prst="rightBrace">
            <a:avLst>
              <a:gd name="adj1" fmla="val 35547"/>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4147087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F53F6-D628-FA51-BE77-00E21499A052}"/>
            </a:ext>
          </a:extLst>
        </p:cNvPr>
        <p:cNvGrpSpPr/>
        <p:nvPr/>
      </p:nvGrpSpPr>
      <p:grpSpPr>
        <a:xfrm>
          <a:off x="0" y="0"/>
          <a:ext cx="0" cy="0"/>
          <a:chOff x="0" y="0"/>
          <a:chExt cx="0" cy="0"/>
        </a:xfrm>
      </p:grpSpPr>
      <p:pic>
        <p:nvPicPr>
          <p:cNvPr id="19" name="Picture 12" descr="A logo of a university&#10;&#10;Description automatically generated">
            <a:extLst>
              <a:ext uri="{FF2B5EF4-FFF2-40B4-BE49-F238E27FC236}">
                <a16:creationId xmlns:a16="http://schemas.microsoft.com/office/drawing/2014/main" id="{5314DA90-BF0E-C823-AEBE-165018D745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1506" y="-239942"/>
            <a:ext cx="1804245" cy="1216577"/>
          </a:xfrm>
          <a:prstGeom prst="rect">
            <a:avLst/>
          </a:prstGeom>
        </p:spPr>
      </p:pic>
      <p:pic>
        <p:nvPicPr>
          <p:cNvPr id="5" name="Picture 8" descr="A blue logo with a black background">
            <a:extLst>
              <a:ext uri="{FF2B5EF4-FFF2-40B4-BE49-F238E27FC236}">
                <a16:creationId xmlns:a16="http://schemas.microsoft.com/office/drawing/2014/main" id="{AF60F9AC-3625-5726-8A7E-A787AE86AF60}"/>
              </a:ext>
            </a:extLst>
          </p:cNvPr>
          <p:cNvPicPr>
            <a:picLocks noChangeAspect="1"/>
          </p:cNvPicPr>
          <p:nvPr/>
        </p:nvPicPr>
        <p:blipFill rotWithShape="1">
          <a:blip r:embed="rId4"/>
          <a:srcRect l="21315" r="20838"/>
          <a:stretch/>
        </p:blipFill>
        <p:spPr>
          <a:xfrm>
            <a:off x="9765110" y="104766"/>
            <a:ext cx="794386" cy="772468"/>
          </a:xfrm>
          <a:prstGeom prst="rect">
            <a:avLst/>
          </a:prstGeom>
        </p:spPr>
      </p:pic>
      <p:pic>
        <p:nvPicPr>
          <p:cNvPr id="42" name="Immagine 41">
            <a:extLst>
              <a:ext uri="{FF2B5EF4-FFF2-40B4-BE49-F238E27FC236}">
                <a16:creationId xmlns:a16="http://schemas.microsoft.com/office/drawing/2014/main" id="{E19AF906-BF92-A328-5DBA-582EE6F2B8D3}"/>
              </a:ext>
            </a:extLst>
          </p:cNvPr>
          <p:cNvPicPr>
            <a:picLocks noChangeAspect="1"/>
          </p:cNvPicPr>
          <p:nvPr/>
        </p:nvPicPr>
        <p:blipFill>
          <a:blip r:embed="rId5"/>
          <a:srcRect l="48193"/>
          <a:stretch>
            <a:fillRect/>
          </a:stretch>
        </p:blipFill>
        <p:spPr>
          <a:xfrm>
            <a:off x="7100206" y="425868"/>
            <a:ext cx="4902105" cy="5641217"/>
          </a:xfrm>
          <a:prstGeom prst="rect">
            <a:avLst/>
          </a:prstGeom>
        </p:spPr>
      </p:pic>
      <p:sp>
        <p:nvSpPr>
          <p:cNvPr id="39" name="Rettangolo con angoli arrotondati 38">
            <a:extLst>
              <a:ext uri="{FF2B5EF4-FFF2-40B4-BE49-F238E27FC236}">
                <a16:creationId xmlns:a16="http://schemas.microsoft.com/office/drawing/2014/main" id="{BC8F90EA-96E9-1CA6-306B-7FCFFBE0B451}"/>
              </a:ext>
            </a:extLst>
          </p:cNvPr>
          <p:cNvSpPr/>
          <p:nvPr/>
        </p:nvSpPr>
        <p:spPr>
          <a:xfrm>
            <a:off x="164851" y="3943665"/>
            <a:ext cx="445324" cy="239219"/>
          </a:xfrm>
          <a:prstGeom prst="roundRect">
            <a:avLst>
              <a:gd name="adj" fmla="val 13277"/>
            </a:avLst>
          </a:prstGeom>
          <a:pattFill prst="wdDnDiag">
            <a:fgClr>
              <a:srgbClr val="0070C0"/>
            </a:fgClr>
            <a:bgClr>
              <a:schemeClr val="bg1"/>
            </a:bgClr>
          </a:patt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ttangolo con angoli arrotondati 39">
            <a:extLst>
              <a:ext uri="{FF2B5EF4-FFF2-40B4-BE49-F238E27FC236}">
                <a16:creationId xmlns:a16="http://schemas.microsoft.com/office/drawing/2014/main" id="{446CE2AE-0BC4-B0C0-C319-A1D412E13BC5}"/>
              </a:ext>
            </a:extLst>
          </p:cNvPr>
          <p:cNvSpPr/>
          <p:nvPr/>
        </p:nvSpPr>
        <p:spPr>
          <a:xfrm>
            <a:off x="226144" y="3947206"/>
            <a:ext cx="313140" cy="226665"/>
          </a:xfrm>
          <a:prstGeom prst="roundRect">
            <a:avLst>
              <a:gd name="adj" fmla="val 13277"/>
            </a:avLst>
          </a:prstGeom>
          <a:solidFill>
            <a:schemeClr val="accent4"/>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egnaposto piè di pagina 13">
            <a:extLst>
              <a:ext uri="{FF2B5EF4-FFF2-40B4-BE49-F238E27FC236}">
                <a16:creationId xmlns:a16="http://schemas.microsoft.com/office/drawing/2014/main" id="{181EBE59-1C16-039A-DDD2-C3479F0EE739}"/>
              </a:ext>
            </a:extLst>
          </p:cNvPr>
          <p:cNvSpPr>
            <a:spLocks noGrp="1"/>
          </p:cNvSpPr>
          <p:nvPr>
            <p:ph type="ftr" sz="quarter" idx="3"/>
          </p:nvPr>
        </p:nvSpPr>
        <p:spPr/>
        <p:txBody>
          <a:bodyPr/>
          <a:lstStyle/>
          <a:p>
            <a:r>
              <a:rPr lang="it-IT" dirty="0"/>
              <a:t>B. </a:t>
            </a:r>
            <a:r>
              <a:rPr lang="it-IT" dirty="0" err="1"/>
              <a:t>Caiffi</a:t>
            </a:r>
            <a:r>
              <a:rPr lang="it-IT" dirty="0"/>
              <a:t> S. Mariotto - </a:t>
            </a:r>
            <a:r>
              <a:rPr lang="it-IT" dirty="0" err="1"/>
              <a:t>Dipole</a:t>
            </a:r>
            <a:r>
              <a:rPr lang="it-IT" dirty="0"/>
              <a:t> </a:t>
            </a:r>
            <a:r>
              <a:rPr lang="it-IT" dirty="0" err="1"/>
              <a:t>Magnet</a:t>
            </a:r>
            <a:r>
              <a:rPr lang="it-IT" dirty="0"/>
              <a:t> Design @ IMCC 2025</a:t>
            </a:r>
            <a:endParaRPr lang="en-GB" dirty="0"/>
          </a:p>
        </p:txBody>
      </p:sp>
      <p:sp>
        <p:nvSpPr>
          <p:cNvPr id="15" name="Segnaposto numero diapositiva 14">
            <a:extLst>
              <a:ext uri="{FF2B5EF4-FFF2-40B4-BE49-F238E27FC236}">
                <a16:creationId xmlns:a16="http://schemas.microsoft.com/office/drawing/2014/main" id="{9155FC95-4785-2D0D-69AB-33EB76E03545}"/>
              </a:ext>
            </a:extLst>
          </p:cNvPr>
          <p:cNvSpPr>
            <a:spLocks noGrp="1"/>
          </p:cNvSpPr>
          <p:nvPr>
            <p:ph type="sldNum" sz="quarter" idx="4"/>
          </p:nvPr>
        </p:nvSpPr>
        <p:spPr/>
        <p:txBody>
          <a:bodyPr/>
          <a:lstStyle/>
          <a:p>
            <a:fld id="{A16AB2F8-5338-F742-A59E-35F5B82165E6}" type="slidenum">
              <a:rPr lang="en-GB" smtClean="0"/>
              <a:pPr/>
              <a:t>4</a:t>
            </a:fld>
            <a:endParaRPr lang="en-GB"/>
          </a:p>
        </p:txBody>
      </p:sp>
      <p:sp>
        <p:nvSpPr>
          <p:cNvPr id="6" name="Titolo 5">
            <a:extLst>
              <a:ext uri="{FF2B5EF4-FFF2-40B4-BE49-F238E27FC236}">
                <a16:creationId xmlns:a16="http://schemas.microsoft.com/office/drawing/2014/main" id="{563B95D7-37C0-F7B0-FFD0-E793BC2F869A}"/>
              </a:ext>
            </a:extLst>
          </p:cNvPr>
          <p:cNvSpPr>
            <a:spLocks noGrp="1"/>
          </p:cNvSpPr>
          <p:nvPr>
            <p:ph type="title"/>
          </p:nvPr>
        </p:nvSpPr>
        <p:spPr/>
        <p:txBody>
          <a:bodyPr/>
          <a:lstStyle/>
          <a:p>
            <a:r>
              <a:rPr lang="en-GB" dirty="0"/>
              <a:t>Hi-Lumi LHC Drift FFR</a:t>
            </a:r>
          </a:p>
        </p:txBody>
      </p:sp>
      <p:sp>
        <p:nvSpPr>
          <p:cNvPr id="3" name="Rettangolo con angoli arrotondati 2">
            <a:extLst>
              <a:ext uri="{FF2B5EF4-FFF2-40B4-BE49-F238E27FC236}">
                <a16:creationId xmlns:a16="http://schemas.microsoft.com/office/drawing/2014/main" id="{1E63A7A8-44F1-7353-C76E-914D7F912C0D}"/>
              </a:ext>
            </a:extLst>
          </p:cNvPr>
          <p:cNvSpPr/>
          <p:nvPr/>
        </p:nvSpPr>
        <p:spPr>
          <a:xfrm>
            <a:off x="2226812" y="1937137"/>
            <a:ext cx="2998033" cy="884419"/>
          </a:xfrm>
          <a:prstGeom prst="roundRect">
            <a:avLst>
              <a:gd name="adj" fmla="val 13277"/>
            </a:avLst>
          </a:prstGeom>
          <a:noFill/>
          <a:ln w="38100">
            <a:solidFill>
              <a:srgbClr val="1B0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ttangolo con angoli arrotondati 3">
            <a:extLst>
              <a:ext uri="{FF2B5EF4-FFF2-40B4-BE49-F238E27FC236}">
                <a16:creationId xmlns:a16="http://schemas.microsoft.com/office/drawing/2014/main" id="{F0DA145D-85C1-59B5-E5EE-DFDD11386836}"/>
              </a:ext>
            </a:extLst>
          </p:cNvPr>
          <p:cNvSpPr/>
          <p:nvPr/>
        </p:nvSpPr>
        <p:spPr>
          <a:xfrm>
            <a:off x="2049428" y="1671362"/>
            <a:ext cx="3475220" cy="1360057"/>
          </a:xfrm>
          <a:prstGeom prst="roundRect">
            <a:avLst>
              <a:gd name="adj" fmla="val 16407"/>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ttangolo 6">
            <a:extLst>
              <a:ext uri="{FF2B5EF4-FFF2-40B4-BE49-F238E27FC236}">
                <a16:creationId xmlns:a16="http://schemas.microsoft.com/office/drawing/2014/main" id="{15A995AC-A8F0-49E6-C17E-0C14635FE3CB}"/>
              </a:ext>
            </a:extLst>
          </p:cNvPr>
          <p:cNvSpPr/>
          <p:nvPr/>
        </p:nvSpPr>
        <p:spPr>
          <a:xfrm>
            <a:off x="2604013" y="1997596"/>
            <a:ext cx="2287044" cy="778990"/>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ttangolo 7">
            <a:extLst>
              <a:ext uri="{FF2B5EF4-FFF2-40B4-BE49-F238E27FC236}">
                <a16:creationId xmlns:a16="http://schemas.microsoft.com/office/drawing/2014/main" id="{8031C81D-465B-66F5-423F-F15FB9A14009}"/>
              </a:ext>
            </a:extLst>
          </p:cNvPr>
          <p:cNvSpPr/>
          <p:nvPr/>
        </p:nvSpPr>
        <p:spPr>
          <a:xfrm>
            <a:off x="1715640" y="2192119"/>
            <a:ext cx="314793" cy="318541"/>
          </a:xfrm>
          <a:prstGeom prst="rect">
            <a:avLst/>
          </a:prstGeom>
          <a:solidFill>
            <a:schemeClr val="bg2">
              <a:lumMod val="75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Connettore dritto 9">
            <a:extLst>
              <a:ext uri="{FF2B5EF4-FFF2-40B4-BE49-F238E27FC236}">
                <a16:creationId xmlns:a16="http://schemas.microsoft.com/office/drawing/2014/main" id="{250153EA-88DC-4806-5655-D5E704CA4F20}"/>
              </a:ext>
            </a:extLst>
          </p:cNvPr>
          <p:cNvCxnSpPr/>
          <p:nvPr/>
        </p:nvCxnSpPr>
        <p:spPr>
          <a:xfrm>
            <a:off x="1715640" y="1457452"/>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1" name="Connettore dritto 10">
            <a:extLst>
              <a:ext uri="{FF2B5EF4-FFF2-40B4-BE49-F238E27FC236}">
                <a16:creationId xmlns:a16="http://schemas.microsoft.com/office/drawing/2014/main" id="{2D294084-5CF3-FDA1-A513-4C8831C260BA}"/>
              </a:ext>
            </a:extLst>
          </p:cNvPr>
          <p:cNvCxnSpPr/>
          <p:nvPr/>
        </p:nvCxnSpPr>
        <p:spPr>
          <a:xfrm>
            <a:off x="1403345" y="1457452"/>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3" name="Connettore diritto a freccia 12">
            <a:extLst>
              <a:ext uri="{FF2B5EF4-FFF2-40B4-BE49-F238E27FC236}">
                <a16:creationId xmlns:a16="http://schemas.microsoft.com/office/drawing/2014/main" id="{CDB80A67-C6C4-010A-A5B9-DA80B148F5C0}"/>
              </a:ext>
            </a:extLst>
          </p:cNvPr>
          <p:cNvCxnSpPr/>
          <p:nvPr/>
        </p:nvCxnSpPr>
        <p:spPr>
          <a:xfrm>
            <a:off x="1715640" y="1937137"/>
            <a:ext cx="333788"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Connettore diritto a freccia 15">
            <a:extLst>
              <a:ext uri="{FF2B5EF4-FFF2-40B4-BE49-F238E27FC236}">
                <a16:creationId xmlns:a16="http://schemas.microsoft.com/office/drawing/2014/main" id="{914359AC-5045-59AC-28AC-845BB1338F6F}"/>
              </a:ext>
            </a:extLst>
          </p:cNvPr>
          <p:cNvCxnSpPr/>
          <p:nvPr/>
        </p:nvCxnSpPr>
        <p:spPr>
          <a:xfrm>
            <a:off x="1373370" y="2719121"/>
            <a:ext cx="33378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8" name="Rettangolo 17">
            <a:extLst>
              <a:ext uri="{FF2B5EF4-FFF2-40B4-BE49-F238E27FC236}">
                <a16:creationId xmlns:a16="http://schemas.microsoft.com/office/drawing/2014/main" id="{4FA125DD-AE93-C556-F993-2908EBB282DF}"/>
              </a:ext>
            </a:extLst>
          </p:cNvPr>
          <p:cNvSpPr/>
          <p:nvPr/>
        </p:nvSpPr>
        <p:spPr>
          <a:xfrm>
            <a:off x="2841407" y="1997996"/>
            <a:ext cx="1813811" cy="778990"/>
          </a:xfrm>
          <a:prstGeom prst="rect">
            <a:avLst/>
          </a:prstGeom>
          <a:solidFill>
            <a:schemeClr val="accent4"/>
          </a:solid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asellaDiTesto 19">
            <a:extLst>
              <a:ext uri="{FF2B5EF4-FFF2-40B4-BE49-F238E27FC236}">
                <a16:creationId xmlns:a16="http://schemas.microsoft.com/office/drawing/2014/main" id="{8FE5C478-61C2-D213-E31E-8F43C2A286F7}"/>
              </a:ext>
            </a:extLst>
          </p:cNvPr>
          <p:cNvSpPr txBox="1"/>
          <p:nvPr/>
        </p:nvSpPr>
        <p:spPr>
          <a:xfrm>
            <a:off x="2811430" y="2052797"/>
            <a:ext cx="1858780" cy="400110"/>
          </a:xfrm>
          <a:prstGeom prst="rect">
            <a:avLst/>
          </a:prstGeom>
          <a:noFill/>
        </p:spPr>
        <p:txBody>
          <a:bodyPr wrap="square" rtlCol="0">
            <a:spAutoFit/>
          </a:bodyPr>
          <a:lstStyle/>
          <a:p>
            <a:r>
              <a:rPr lang="en-GB" sz="2000" dirty="0"/>
              <a:t>First IR magnet</a:t>
            </a:r>
          </a:p>
        </p:txBody>
      </p:sp>
      <mc:AlternateContent xmlns:mc="http://schemas.openxmlformats.org/markup-compatibility/2006">
        <mc:Choice xmlns:a14="http://schemas.microsoft.com/office/drawing/2010/main" Requires="a14">
          <p:sp>
            <p:nvSpPr>
              <p:cNvPr id="21" name="CasellaDiTesto 20">
                <a:extLst>
                  <a:ext uri="{FF2B5EF4-FFF2-40B4-BE49-F238E27FC236}">
                    <a16:creationId xmlns:a16="http://schemas.microsoft.com/office/drawing/2014/main" id="{E3736D99-A486-3C74-6827-DCE0595BBFE4}"/>
                  </a:ext>
                </a:extLst>
              </p:cNvPr>
              <p:cNvSpPr txBox="1"/>
              <p:nvPr/>
            </p:nvSpPr>
            <p:spPr>
              <a:xfrm>
                <a:off x="540933" y="3860271"/>
                <a:ext cx="7593663" cy="2246769"/>
              </a:xfrm>
              <a:prstGeom prst="rect">
                <a:avLst/>
              </a:prstGeom>
              <a:noFill/>
            </p:spPr>
            <p:txBody>
              <a:bodyPr wrap="square" rtlCol="0">
                <a:spAutoFit/>
              </a:bodyPr>
              <a:lstStyle/>
              <a:p>
                <a:r>
                  <a:rPr lang="en-GB" sz="2000" dirty="0"/>
                  <a:t>Quadrupole</a:t>
                </a:r>
              </a:p>
              <a:p>
                <a:pPr lvl="1"/>
                <a:r>
                  <a:rPr lang="en-GB" sz="2000" dirty="0"/>
                  <a:t>Magnetic Length: 4213 mm</a:t>
                </a:r>
              </a:p>
              <a:p>
                <a:pPr lvl="1"/>
                <a:r>
                  <a:rPr lang="en-GB" sz="2000" dirty="0"/>
                  <a:t>Mechanical Length: 4563 mm</a:t>
                </a:r>
              </a:p>
              <a:p>
                <a:r>
                  <a:rPr lang="en-GB" sz="2000" dirty="0"/>
                  <a:t>Cold Mass </a:t>
                </a:r>
                <a14:m>
                  <m:oMath xmlns:m="http://schemas.openxmlformats.org/officeDocument/2006/math">
                    <m:r>
                      <a:rPr lang="en-GB" sz="2000" i="1" dirty="0" smtClean="0">
                        <a:latin typeface="Cambria Math" panose="02040503050406030204" pitchFamily="18" charset="0"/>
                        <a:ea typeface="Cambria Math" panose="02040503050406030204" pitchFamily="18" charset="0"/>
                      </a:rPr>
                      <m:t>→</m:t>
                    </m:r>
                  </m:oMath>
                </a14:m>
                <a:r>
                  <a:rPr lang="en-GB" sz="2000" dirty="0"/>
                  <a:t> distance (magnet end- CM end): 317 mm </a:t>
                </a:r>
              </a:p>
              <a:p>
                <a:r>
                  <a:rPr lang="en-GB" sz="2000" dirty="0"/>
                  <a:t>+      Cryostat + CWT </a:t>
                </a:r>
                <a14:m>
                  <m:oMath xmlns:m="http://schemas.openxmlformats.org/officeDocument/2006/math">
                    <m:r>
                      <a:rPr lang="en-GB" sz="2000" i="1" dirty="0" smtClean="0">
                        <a:latin typeface="Cambria Math" panose="02040503050406030204" pitchFamily="18" charset="0"/>
                        <a:ea typeface="Cambria Math" panose="02040503050406030204" pitchFamily="18" charset="0"/>
                      </a:rPr>
                      <m:t>→</m:t>
                    </m:r>
                  </m:oMath>
                </a14:m>
                <a:r>
                  <a:rPr lang="en-GB" sz="2000" dirty="0"/>
                  <a:t> distance (CM end- </a:t>
                </a:r>
                <a:r>
                  <a:rPr lang="en-GB" sz="2000" dirty="0" err="1"/>
                  <a:t>cryo</a:t>
                </a:r>
                <a:r>
                  <a:rPr lang="en-GB" sz="2000" dirty="0"/>
                  <a:t> warm valve): 962 mm</a:t>
                </a:r>
              </a:p>
              <a:p>
                <a:r>
                  <a:rPr lang="en-GB" sz="2000" dirty="0"/>
                  <a:t>Flanges, valves, pumps, allowance, …: 480 mm</a:t>
                </a:r>
              </a:p>
              <a:p>
                <a:endParaRPr lang="en-GB" sz="2000" dirty="0"/>
              </a:p>
            </p:txBody>
          </p:sp>
        </mc:Choice>
        <mc:Fallback>
          <p:sp>
            <p:nvSpPr>
              <p:cNvPr id="21" name="CasellaDiTesto 20">
                <a:extLst>
                  <a:ext uri="{FF2B5EF4-FFF2-40B4-BE49-F238E27FC236}">
                    <a16:creationId xmlns:a16="http://schemas.microsoft.com/office/drawing/2014/main" id="{E3736D99-A486-3C74-6827-DCE0595BBFE4}"/>
                  </a:ext>
                </a:extLst>
              </p:cNvPr>
              <p:cNvSpPr txBox="1">
                <a:spLocks noRot="1" noChangeAspect="1" noMove="1" noResize="1" noEditPoints="1" noAdjustHandles="1" noChangeArrowheads="1" noChangeShapeType="1" noTextEdit="1"/>
              </p:cNvSpPr>
              <p:nvPr/>
            </p:nvSpPr>
            <p:spPr>
              <a:xfrm>
                <a:off x="540933" y="3860271"/>
                <a:ext cx="7593663" cy="2246769"/>
              </a:xfrm>
              <a:prstGeom prst="rect">
                <a:avLst/>
              </a:prstGeom>
              <a:blipFill>
                <a:blip r:embed="rId6"/>
                <a:stretch>
                  <a:fillRect l="-835" t="-1124" r="-501"/>
                </a:stretch>
              </a:blipFill>
            </p:spPr>
            <p:txBody>
              <a:bodyPr/>
              <a:lstStyle/>
              <a:p>
                <a:r>
                  <a:rPr lang="en-GB">
                    <a:noFill/>
                  </a:rPr>
                  <a:t> </a:t>
                </a:r>
              </a:p>
            </p:txBody>
          </p:sp>
        </mc:Fallback>
      </mc:AlternateContent>
      <p:sp>
        <p:nvSpPr>
          <p:cNvPr id="23" name="Rettangolo 22">
            <a:extLst>
              <a:ext uri="{FF2B5EF4-FFF2-40B4-BE49-F238E27FC236}">
                <a16:creationId xmlns:a16="http://schemas.microsoft.com/office/drawing/2014/main" id="{DB07890E-B2C1-F28C-1DD3-5C600BB3D948}"/>
              </a:ext>
            </a:extLst>
          </p:cNvPr>
          <p:cNvSpPr/>
          <p:nvPr/>
        </p:nvSpPr>
        <p:spPr>
          <a:xfrm>
            <a:off x="4604757" y="2000342"/>
            <a:ext cx="277317" cy="781949"/>
          </a:xfrm>
          <a:prstGeom prst="rect">
            <a:avLst/>
          </a:prstGeom>
          <a:pattFill prst="wdDnDiag">
            <a:fgClr>
              <a:schemeClr val="accent1"/>
            </a:fgClr>
            <a:bgClr>
              <a:schemeClr val="bg1"/>
            </a:bgClr>
          </a:patt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ttangolo 23">
            <a:extLst>
              <a:ext uri="{FF2B5EF4-FFF2-40B4-BE49-F238E27FC236}">
                <a16:creationId xmlns:a16="http://schemas.microsoft.com/office/drawing/2014/main" id="{EA14E105-1BC2-D799-4D60-B4C86D8EE053}"/>
              </a:ext>
            </a:extLst>
          </p:cNvPr>
          <p:cNvSpPr/>
          <p:nvPr/>
        </p:nvSpPr>
        <p:spPr>
          <a:xfrm>
            <a:off x="2614057" y="2016922"/>
            <a:ext cx="277317" cy="781949"/>
          </a:xfrm>
          <a:prstGeom prst="rect">
            <a:avLst/>
          </a:prstGeom>
          <a:pattFill prst="wdDnDiag">
            <a:fgClr>
              <a:schemeClr val="accent1"/>
            </a:fgClr>
            <a:bgClr>
              <a:schemeClr val="bg1"/>
            </a:bgClr>
          </a:patt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5" name="Connettore dritto 24">
            <a:extLst>
              <a:ext uri="{FF2B5EF4-FFF2-40B4-BE49-F238E27FC236}">
                <a16:creationId xmlns:a16="http://schemas.microsoft.com/office/drawing/2014/main" id="{84F11FDC-C8DF-C855-C1B3-75F6A54A1940}"/>
              </a:ext>
            </a:extLst>
          </p:cNvPr>
          <p:cNvCxnSpPr/>
          <p:nvPr/>
        </p:nvCxnSpPr>
        <p:spPr>
          <a:xfrm>
            <a:off x="2030433"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6" name="Connettore dritto 25">
            <a:extLst>
              <a:ext uri="{FF2B5EF4-FFF2-40B4-BE49-F238E27FC236}">
                <a16:creationId xmlns:a16="http://schemas.microsoft.com/office/drawing/2014/main" id="{C5AA138A-A1B1-1542-202B-19C6E2ADF676}"/>
              </a:ext>
            </a:extLst>
          </p:cNvPr>
          <p:cNvCxnSpPr/>
          <p:nvPr/>
        </p:nvCxnSpPr>
        <p:spPr>
          <a:xfrm>
            <a:off x="2242794"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7" name="Connettore dritto 26">
            <a:extLst>
              <a:ext uri="{FF2B5EF4-FFF2-40B4-BE49-F238E27FC236}">
                <a16:creationId xmlns:a16="http://schemas.microsoft.com/office/drawing/2014/main" id="{2BC35BE6-1996-C8CA-EFF8-BA09660DAB72}"/>
              </a:ext>
            </a:extLst>
          </p:cNvPr>
          <p:cNvCxnSpPr/>
          <p:nvPr/>
        </p:nvCxnSpPr>
        <p:spPr>
          <a:xfrm>
            <a:off x="2592513" y="1472159"/>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8" name="Connettore dritto 27">
            <a:extLst>
              <a:ext uri="{FF2B5EF4-FFF2-40B4-BE49-F238E27FC236}">
                <a16:creationId xmlns:a16="http://schemas.microsoft.com/office/drawing/2014/main" id="{5E5AA0A1-5CC4-6CD5-5075-B6EDF2634476}"/>
              </a:ext>
            </a:extLst>
          </p:cNvPr>
          <p:cNvCxnSpPr/>
          <p:nvPr/>
        </p:nvCxnSpPr>
        <p:spPr>
          <a:xfrm>
            <a:off x="2891374" y="1493537"/>
            <a:ext cx="0" cy="1738859"/>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2" name="Rettangolo 31">
            <a:extLst>
              <a:ext uri="{FF2B5EF4-FFF2-40B4-BE49-F238E27FC236}">
                <a16:creationId xmlns:a16="http://schemas.microsoft.com/office/drawing/2014/main" id="{EEED47A3-A664-4C12-1E5A-AD9EDD83C4C3}"/>
              </a:ext>
            </a:extLst>
          </p:cNvPr>
          <p:cNvSpPr/>
          <p:nvPr/>
        </p:nvSpPr>
        <p:spPr>
          <a:xfrm>
            <a:off x="808259" y="4257834"/>
            <a:ext cx="194872" cy="149601"/>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ttangolo 32">
            <a:extLst>
              <a:ext uri="{FF2B5EF4-FFF2-40B4-BE49-F238E27FC236}">
                <a16:creationId xmlns:a16="http://schemas.microsoft.com/office/drawing/2014/main" id="{7D254F2D-F874-76AD-58D8-74480B12DBCB}"/>
              </a:ext>
            </a:extLst>
          </p:cNvPr>
          <p:cNvSpPr/>
          <p:nvPr/>
        </p:nvSpPr>
        <p:spPr>
          <a:xfrm>
            <a:off x="825749" y="4590114"/>
            <a:ext cx="194872" cy="149601"/>
          </a:xfrm>
          <a:prstGeom prst="rect">
            <a:avLst/>
          </a:prstGeom>
          <a:pattFill prst="wdDnDiag">
            <a:fgClr>
              <a:srgbClr val="0070C0"/>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ttangolo con angoli arrotondati 33">
            <a:extLst>
              <a:ext uri="{FF2B5EF4-FFF2-40B4-BE49-F238E27FC236}">
                <a16:creationId xmlns:a16="http://schemas.microsoft.com/office/drawing/2014/main" id="{3DFB4355-C643-9828-2CDE-0E13F23786D7}"/>
              </a:ext>
            </a:extLst>
          </p:cNvPr>
          <p:cNvSpPr/>
          <p:nvPr/>
        </p:nvSpPr>
        <p:spPr>
          <a:xfrm>
            <a:off x="354807" y="4845008"/>
            <a:ext cx="222353" cy="226665"/>
          </a:xfrm>
          <a:prstGeom prst="roundRect">
            <a:avLst>
              <a:gd name="adj" fmla="val 13277"/>
            </a:avLst>
          </a:prstGeom>
          <a:noFill/>
          <a:ln w="38100">
            <a:solidFill>
              <a:srgbClr val="1B0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ttangolo con angoli arrotondati 34">
            <a:extLst>
              <a:ext uri="{FF2B5EF4-FFF2-40B4-BE49-F238E27FC236}">
                <a16:creationId xmlns:a16="http://schemas.microsoft.com/office/drawing/2014/main" id="{11758C4E-48F3-F063-730B-AFE0485CA198}"/>
              </a:ext>
            </a:extLst>
          </p:cNvPr>
          <p:cNvSpPr/>
          <p:nvPr/>
        </p:nvSpPr>
        <p:spPr>
          <a:xfrm>
            <a:off x="348838" y="5159318"/>
            <a:ext cx="222353" cy="226665"/>
          </a:xfrm>
          <a:prstGeom prst="roundRect">
            <a:avLst>
              <a:gd name="adj" fmla="val 13277"/>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ttangolo con angoli arrotondati 35">
            <a:extLst>
              <a:ext uri="{FF2B5EF4-FFF2-40B4-BE49-F238E27FC236}">
                <a16:creationId xmlns:a16="http://schemas.microsoft.com/office/drawing/2014/main" id="{7819BC3A-BB12-9C0C-32B9-5B067F7F6BB4}"/>
              </a:ext>
            </a:extLst>
          </p:cNvPr>
          <p:cNvSpPr/>
          <p:nvPr/>
        </p:nvSpPr>
        <p:spPr>
          <a:xfrm>
            <a:off x="836097" y="5153441"/>
            <a:ext cx="222353" cy="226665"/>
          </a:xfrm>
          <a:prstGeom prst="roundRect">
            <a:avLst>
              <a:gd name="adj" fmla="val 13277"/>
            </a:avLst>
          </a:prstGeom>
          <a:solidFill>
            <a:schemeClr val="bg2">
              <a:lumMod val="75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ttangolo con angoli arrotondati 36">
            <a:extLst>
              <a:ext uri="{FF2B5EF4-FFF2-40B4-BE49-F238E27FC236}">
                <a16:creationId xmlns:a16="http://schemas.microsoft.com/office/drawing/2014/main" id="{33F3D9A9-1372-27D8-B93F-26F5A285B0C9}"/>
              </a:ext>
            </a:extLst>
          </p:cNvPr>
          <p:cNvSpPr/>
          <p:nvPr/>
        </p:nvSpPr>
        <p:spPr>
          <a:xfrm>
            <a:off x="362474" y="5473628"/>
            <a:ext cx="222353" cy="226665"/>
          </a:xfrm>
          <a:prstGeom prst="roundRect">
            <a:avLst>
              <a:gd name="adj" fmla="val 13277"/>
            </a:avLst>
          </a:prstGeom>
          <a:pattFill prst="wdDnDiag">
            <a:fgClr>
              <a:schemeClr val="accent6"/>
            </a:fgClr>
            <a:bgClr>
              <a:schemeClr val="bg1"/>
            </a:bgClr>
          </a:patt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ettangolo con angoli arrotondati 37">
            <a:extLst>
              <a:ext uri="{FF2B5EF4-FFF2-40B4-BE49-F238E27FC236}">
                <a16:creationId xmlns:a16="http://schemas.microsoft.com/office/drawing/2014/main" id="{1A915A8A-FE1A-0A63-30E5-996EECE7BC3B}"/>
              </a:ext>
            </a:extLst>
          </p:cNvPr>
          <p:cNvSpPr/>
          <p:nvPr/>
        </p:nvSpPr>
        <p:spPr>
          <a:xfrm>
            <a:off x="1403344" y="1500628"/>
            <a:ext cx="297304" cy="1710390"/>
          </a:xfrm>
          <a:prstGeom prst="roundRect">
            <a:avLst>
              <a:gd name="adj" fmla="val 13277"/>
            </a:avLst>
          </a:prstGeom>
          <a:pattFill prst="wdDnDiag">
            <a:fgClr>
              <a:schemeClr val="accent6"/>
            </a:fgClr>
            <a:bgClr>
              <a:schemeClr val="bg1"/>
            </a:bgClr>
          </a:patt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Connettore diritto a freccia 40">
            <a:extLst>
              <a:ext uri="{FF2B5EF4-FFF2-40B4-BE49-F238E27FC236}">
                <a16:creationId xmlns:a16="http://schemas.microsoft.com/office/drawing/2014/main" id="{437053BE-EE21-4497-B3C2-FA36D4C599E3}"/>
              </a:ext>
            </a:extLst>
          </p:cNvPr>
          <p:cNvCxnSpPr/>
          <p:nvPr/>
        </p:nvCxnSpPr>
        <p:spPr>
          <a:xfrm>
            <a:off x="1378945" y="2812557"/>
            <a:ext cx="333788"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43" name="Immagine 42" descr="Immagine che contiene testo, schermata, diagramma, linea&#10;&#10;Il contenuto generato dall'IA potrebbe non essere corretto.">
            <a:extLst>
              <a:ext uri="{FF2B5EF4-FFF2-40B4-BE49-F238E27FC236}">
                <a16:creationId xmlns:a16="http://schemas.microsoft.com/office/drawing/2014/main" id="{3D634AF0-AF5A-1120-354C-B94F1D278999}"/>
              </a:ext>
            </a:extLst>
          </p:cNvPr>
          <p:cNvPicPr>
            <a:picLocks noChangeAspect="1"/>
          </p:cNvPicPr>
          <p:nvPr/>
        </p:nvPicPr>
        <p:blipFill>
          <a:blip r:embed="rId7">
            <a:extLst>
              <a:ext uri="{28A0092B-C50C-407E-A947-70E740481C1C}">
                <a14:useLocalDpi xmlns:a14="http://schemas.microsoft.com/office/drawing/2010/main" val="0"/>
              </a:ext>
            </a:extLst>
          </a:blip>
          <a:srcRect l="8886" t="56185" r="60521" b="25595"/>
          <a:stretch>
            <a:fillRect/>
          </a:stretch>
        </p:blipFill>
        <p:spPr>
          <a:xfrm>
            <a:off x="125165" y="2106619"/>
            <a:ext cx="1277360" cy="603446"/>
          </a:xfrm>
          <a:prstGeom prst="rect">
            <a:avLst/>
          </a:prstGeom>
        </p:spPr>
      </p:pic>
      <p:sp>
        <p:nvSpPr>
          <p:cNvPr id="44" name="CasellaDiTesto 43">
            <a:extLst>
              <a:ext uri="{FF2B5EF4-FFF2-40B4-BE49-F238E27FC236}">
                <a16:creationId xmlns:a16="http://schemas.microsoft.com/office/drawing/2014/main" id="{E0095241-C5C6-566D-F741-CA818097F034}"/>
              </a:ext>
            </a:extLst>
          </p:cNvPr>
          <p:cNvSpPr txBox="1"/>
          <p:nvPr/>
        </p:nvSpPr>
        <p:spPr>
          <a:xfrm>
            <a:off x="9505574" y="4453966"/>
            <a:ext cx="2039533" cy="369332"/>
          </a:xfrm>
          <a:prstGeom prst="rect">
            <a:avLst/>
          </a:prstGeom>
          <a:noFill/>
        </p:spPr>
        <p:txBody>
          <a:bodyPr wrap="none" rtlCol="0">
            <a:spAutoFit/>
          </a:bodyPr>
          <a:lstStyle/>
          <a:p>
            <a:r>
              <a:rPr lang="en-GB" dirty="0"/>
              <a:t>Courtesy of H. Prin</a:t>
            </a:r>
          </a:p>
        </p:txBody>
      </p:sp>
      <p:sp>
        <p:nvSpPr>
          <p:cNvPr id="46" name="Rettangolo 45">
            <a:extLst>
              <a:ext uri="{FF2B5EF4-FFF2-40B4-BE49-F238E27FC236}">
                <a16:creationId xmlns:a16="http://schemas.microsoft.com/office/drawing/2014/main" id="{111EB345-03B1-2910-3F10-54D6DB46C5A7}"/>
              </a:ext>
            </a:extLst>
          </p:cNvPr>
          <p:cNvSpPr/>
          <p:nvPr/>
        </p:nvSpPr>
        <p:spPr>
          <a:xfrm>
            <a:off x="6954934" y="4058556"/>
            <a:ext cx="193667" cy="6811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ttangolo 46">
            <a:extLst>
              <a:ext uri="{FF2B5EF4-FFF2-40B4-BE49-F238E27FC236}">
                <a16:creationId xmlns:a16="http://schemas.microsoft.com/office/drawing/2014/main" id="{26782B8B-6C01-9605-2BA4-38B72CBC5B1A}"/>
              </a:ext>
            </a:extLst>
          </p:cNvPr>
          <p:cNvSpPr/>
          <p:nvPr/>
        </p:nvSpPr>
        <p:spPr>
          <a:xfrm>
            <a:off x="6609988" y="4210955"/>
            <a:ext cx="398884" cy="6811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asellaDiTesto 1">
            <a:extLst>
              <a:ext uri="{FF2B5EF4-FFF2-40B4-BE49-F238E27FC236}">
                <a16:creationId xmlns:a16="http://schemas.microsoft.com/office/drawing/2014/main" id="{A6E253B4-7083-800F-18BF-17E3C5D571FB}"/>
              </a:ext>
            </a:extLst>
          </p:cNvPr>
          <p:cNvSpPr txBox="1"/>
          <p:nvPr/>
        </p:nvSpPr>
        <p:spPr>
          <a:xfrm>
            <a:off x="2104201" y="6084717"/>
            <a:ext cx="5150734" cy="369332"/>
          </a:xfrm>
          <a:prstGeom prst="rect">
            <a:avLst/>
          </a:prstGeom>
          <a:noFill/>
        </p:spPr>
        <p:txBody>
          <a:bodyPr wrap="square" rtlCol="0">
            <a:spAutoFit/>
          </a:bodyPr>
          <a:lstStyle/>
          <a:p>
            <a:r>
              <a:rPr lang="en-GB" dirty="0"/>
              <a:t>Total: ~1934 mm</a:t>
            </a:r>
          </a:p>
        </p:txBody>
      </p:sp>
      <mc:AlternateContent xmlns:mc="http://schemas.openxmlformats.org/markup-compatibility/2006">
        <mc:Choice xmlns:a14="http://schemas.microsoft.com/office/drawing/2010/main" Requires="a14">
          <p:sp>
            <p:nvSpPr>
              <p:cNvPr id="9" name="CasellaDiTesto 8">
                <a:extLst>
                  <a:ext uri="{FF2B5EF4-FFF2-40B4-BE49-F238E27FC236}">
                    <a16:creationId xmlns:a16="http://schemas.microsoft.com/office/drawing/2014/main" id="{9AEC3343-B356-E2F0-0372-B68E82CAC0CC}"/>
                  </a:ext>
                </a:extLst>
              </p:cNvPr>
              <p:cNvSpPr txBox="1"/>
              <p:nvPr/>
            </p:nvSpPr>
            <p:spPr>
              <a:xfrm>
                <a:off x="4536944" y="4210955"/>
                <a:ext cx="3308292" cy="584775"/>
              </a:xfrm>
              <a:prstGeom prst="rect">
                <a:avLst/>
              </a:prstGeom>
              <a:noFill/>
            </p:spPr>
            <p:txBody>
              <a:bodyPr wrap="square" rtlCol="0">
                <a:spAutoFit/>
              </a:bodyPr>
              <a:lstStyle/>
              <a:p>
                <a:r>
                  <a:rPr lang="en-GB" sz="1600" dirty="0" err="1"/>
                  <a:t>L</a:t>
                </a:r>
                <a:r>
                  <a:rPr lang="en-GB" sz="1600" baseline="-25000" dirty="0" err="1"/>
                  <a:t>mech</a:t>
                </a:r>
                <a:r>
                  <a:rPr lang="en-GB" sz="1600" dirty="0" err="1"/>
                  <a:t>-L</a:t>
                </a:r>
                <a:r>
                  <a:rPr lang="en-GB" sz="1600" baseline="-25000" dirty="0" err="1"/>
                  <a:t>mag</a:t>
                </a:r>
                <a:r>
                  <a:rPr lang="en-GB" sz="1600" dirty="0"/>
                  <a:t>=350 mm</a:t>
                </a:r>
              </a:p>
              <a:p>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r>
                  <a:rPr lang="en-GB" sz="1600" dirty="0"/>
                  <a:t>175 mm per side (not equal)</a:t>
                </a:r>
              </a:p>
            </p:txBody>
          </p:sp>
        </mc:Choice>
        <mc:Fallback>
          <p:sp>
            <p:nvSpPr>
              <p:cNvPr id="9" name="CasellaDiTesto 8">
                <a:extLst>
                  <a:ext uri="{FF2B5EF4-FFF2-40B4-BE49-F238E27FC236}">
                    <a16:creationId xmlns:a16="http://schemas.microsoft.com/office/drawing/2014/main" id="{9AEC3343-B356-E2F0-0372-B68E82CAC0CC}"/>
                  </a:ext>
                </a:extLst>
              </p:cNvPr>
              <p:cNvSpPr txBox="1">
                <a:spLocks noRot="1" noChangeAspect="1" noMove="1" noResize="1" noEditPoints="1" noAdjustHandles="1" noChangeArrowheads="1" noChangeShapeType="1" noTextEdit="1"/>
              </p:cNvSpPr>
              <p:nvPr/>
            </p:nvSpPr>
            <p:spPr>
              <a:xfrm>
                <a:off x="4536944" y="4210955"/>
                <a:ext cx="3308292" cy="584775"/>
              </a:xfrm>
              <a:prstGeom prst="rect">
                <a:avLst/>
              </a:prstGeom>
              <a:blipFill>
                <a:blip r:embed="rId8"/>
                <a:stretch>
                  <a:fillRect l="-1149" t="-2128" b="-12766"/>
                </a:stretch>
              </a:blipFill>
            </p:spPr>
            <p:txBody>
              <a:bodyPr/>
              <a:lstStyle/>
              <a:p>
                <a:r>
                  <a:rPr lang="en-GB">
                    <a:noFill/>
                  </a:rPr>
                  <a:t> </a:t>
                </a:r>
              </a:p>
            </p:txBody>
          </p:sp>
        </mc:Fallback>
      </mc:AlternateContent>
      <p:sp>
        <p:nvSpPr>
          <p:cNvPr id="12" name="Parentesi graffa chiusa 11">
            <a:extLst>
              <a:ext uri="{FF2B5EF4-FFF2-40B4-BE49-F238E27FC236}">
                <a16:creationId xmlns:a16="http://schemas.microsoft.com/office/drawing/2014/main" id="{433A1DCA-7CDF-0FEE-B12F-C7A09D28971C}"/>
              </a:ext>
            </a:extLst>
          </p:cNvPr>
          <p:cNvSpPr/>
          <p:nvPr/>
        </p:nvSpPr>
        <p:spPr>
          <a:xfrm>
            <a:off x="4275321" y="4233639"/>
            <a:ext cx="297725" cy="528760"/>
          </a:xfrm>
          <a:prstGeom prst="rightBrace">
            <a:avLst>
              <a:gd name="adj1" fmla="val 35547"/>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138366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2" descr="A logo of a university&#10;&#10;Description automatically generated">
            <a:extLst>
              <a:ext uri="{FF2B5EF4-FFF2-40B4-BE49-F238E27FC236}">
                <a16:creationId xmlns:a16="http://schemas.microsoft.com/office/drawing/2014/main" id="{67C3099F-1DDC-49CB-4C16-E9BFBBFBB9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1274" y="-85577"/>
            <a:ext cx="1804245" cy="1216577"/>
          </a:xfrm>
          <a:prstGeom prst="rect">
            <a:avLst/>
          </a:prstGeom>
        </p:spPr>
      </p:pic>
      <p:pic>
        <p:nvPicPr>
          <p:cNvPr id="6" name="Immagine 5" descr="Immagine che contiene schermata, testo, linea, design&#10;&#10;Il contenuto generato dall'IA potrebbe non essere corretto.">
            <a:extLst>
              <a:ext uri="{FF2B5EF4-FFF2-40B4-BE49-F238E27FC236}">
                <a16:creationId xmlns:a16="http://schemas.microsoft.com/office/drawing/2014/main" id="{06D119B6-FDFF-8E4B-1EDC-18290949C0A4}"/>
              </a:ext>
            </a:extLst>
          </p:cNvPr>
          <p:cNvPicPr>
            <a:picLocks noChangeAspect="1"/>
          </p:cNvPicPr>
          <p:nvPr/>
        </p:nvPicPr>
        <p:blipFill>
          <a:blip r:embed="rId3"/>
          <a:stretch>
            <a:fillRect/>
          </a:stretch>
        </p:blipFill>
        <p:spPr>
          <a:xfrm>
            <a:off x="0" y="1391908"/>
            <a:ext cx="7789101" cy="3545626"/>
          </a:xfrm>
          <a:prstGeom prst="rect">
            <a:avLst/>
          </a:prstGeom>
        </p:spPr>
      </p:pic>
      <p:sp>
        <p:nvSpPr>
          <p:cNvPr id="7" name="Titolo 5">
            <a:extLst>
              <a:ext uri="{FF2B5EF4-FFF2-40B4-BE49-F238E27FC236}">
                <a16:creationId xmlns:a16="http://schemas.microsoft.com/office/drawing/2014/main" id="{754F9CCC-0AD2-3F2F-68FB-87C171FFBACC}"/>
              </a:ext>
            </a:extLst>
          </p:cNvPr>
          <p:cNvSpPr>
            <a:spLocks noGrp="1"/>
          </p:cNvSpPr>
          <p:nvPr>
            <p:ph type="title"/>
          </p:nvPr>
        </p:nvSpPr>
        <p:spPr/>
        <p:txBody>
          <a:bodyPr/>
          <a:lstStyle/>
          <a:p>
            <a:r>
              <a:rPr lang="en-GB" dirty="0"/>
              <a:t>Coil Ends</a:t>
            </a:r>
          </a:p>
        </p:txBody>
      </p:sp>
      <mc:AlternateContent xmlns:mc="http://schemas.openxmlformats.org/markup-compatibility/2006">
        <mc:Choice xmlns:a14="http://schemas.microsoft.com/office/drawing/2010/main" Requires="a14">
          <p:sp>
            <p:nvSpPr>
              <p:cNvPr id="8" name="CasellaDiTesto 7">
                <a:extLst>
                  <a:ext uri="{FF2B5EF4-FFF2-40B4-BE49-F238E27FC236}">
                    <a16:creationId xmlns:a16="http://schemas.microsoft.com/office/drawing/2014/main" id="{3AB1CF18-FE65-2170-2156-50B8C68A918D}"/>
                  </a:ext>
                </a:extLst>
              </p:cNvPr>
              <p:cNvSpPr txBox="1"/>
              <p:nvPr/>
            </p:nvSpPr>
            <p:spPr>
              <a:xfrm>
                <a:off x="7670104" y="833467"/>
                <a:ext cx="4064695" cy="1754326"/>
              </a:xfrm>
              <a:prstGeom prst="rect">
                <a:avLst/>
              </a:prstGeom>
              <a:noFill/>
            </p:spPr>
            <p:txBody>
              <a:bodyPr wrap="square" rtlCol="0">
                <a:spAutoFit/>
              </a:bodyPr>
              <a:lstStyle/>
              <a:p>
                <a:r>
                  <a:rPr lang="en-GB" dirty="0" err="1"/>
                  <a:t>L</a:t>
                </a:r>
                <a:r>
                  <a:rPr lang="en-GB" baseline="-25000" dirty="0" err="1"/>
                  <a:t>head</a:t>
                </a:r>
                <a:r>
                  <a:rPr lang="en-GB" baseline="-25000" dirty="0"/>
                  <a:t> </a:t>
                </a:r>
                <a:r>
                  <a:rPr lang="en-GB" dirty="0"/>
                  <a:t>depends on:</a:t>
                </a:r>
              </a:p>
              <a:p>
                <a:pPr marL="285750" indent="-285750">
                  <a:buFont typeface="Arial" panose="020B0604020202020204" pitchFamily="34" charset="0"/>
                  <a:buChar char="•"/>
                </a:pPr>
                <a:r>
                  <a:rPr lang="en-GB" dirty="0" err="1"/>
                  <a:t>B</a:t>
                </a:r>
                <a:r>
                  <a:rPr lang="en-GB" baseline="-25000" dirty="0" err="1"/>
                  <a:t>peak</a:t>
                </a:r>
                <a:r>
                  <a:rPr lang="en-GB" dirty="0"/>
                  <a:t>, G </a:t>
                </a:r>
              </a:p>
              <a:p>
                <a:pPr marL="285750" indent="-285750">
                  <a:buFont typeface="Arial" panose="020B0604020202020204" pitchFamily="34" charset="0"/>
                  <a:buChar char="•"/>
                </a:pPr>
                <a:r>
                  <a:rPr lang="en-GB" dirty="0"/>
                  <a:t>Aperture </a:t>
                </a:r>
              </a:p>
              <a:p>
                <a:pPr marL="285750" indent="-285750">
                  <a:buFont typeface="Arial" panose="020B0604020202020204" pitchFamily="34" charset="0"/>
                  <a:buChar char="•"/>
                </a:pPr>
                <a:r>
                  <a:rPr lang="en-GB" dirty="0"/>
                  <a:t>Magnet length </a:t>
                </a:r>
              </a:p>
              <a:p>
                <a:pPr marL="285750" indent="-285750">
                  <a:buFont typeface="Arial" panose="020B0604020202020204" pitchFamily="34" charset="0"/>
                  <a:buChar char="•"/>
                </a:pPr>
                <a:r>
                  <a:rPr lang="en-GB" dirty="0"/>
                  <a:t>Configuration (e.g. cos</a:t>
                </a:r>
                <a14:m>
                  <m:oMath xmlns:m="http://schemas.openxmlformats.org/officeDocument/2006/math">
                    <m:r>
                      <a:rPr lang="en-GB" i="1" smtClean="0">
                        <a:latin typeface="Cambria Math" panose="02040503050406030204" pitchFamily="18" charset="0"/>
                        <a:ea typeface="Cambria Math" panose="02040503050406030204" pitchFamily="18" charset="0"/>
                      </a:rPr>
                      <m:t>𝜃</m:t>
                    </m:r>
                  </m:oMath>
                </a14:m>
                <a:r>
                  <a:rPr lang="en-GB" dirty="0"/>
                  <a:t>, block)</a:t>
                </a:r>
              </a:p>
              <a:p>
                <a:pPr marL="285750" indent="-285750">
                  <a:buFont typeface="Arial" panose="020B0604020202020204" pitchFamily="34" charset="0"/>
                  <a:buChar char="•"/>
                </a:pPr>
                <a:r>
                  <a:rPr lang="en-GB" dirty="0"/>
                  <a:t>Technology (HTS </a:t>
                </a:r>
                <a:r>
                  <a:rPr lang="en-GB" dirty="0" err="1"/>
                  <a:t>ReBCO</a:t>
                </a:r>
                <a:r>
                  <a:rPr lang="en-GB" dirty="0"/>
                  <a:t>, Nb3Sn) </a:t>
                </a:r>
              </a:p>
            </p:txBody>
          </p:sp>
        </mc:Choice>
        <mc:Fallback>
          <p:sp>
            <p:nvSpPr>
              <p:cNvPr id="8" name="CasellaDiTesto 7">
                <a:extLst>
                  <a:ext uri="{FF2B5EF4-FFF2-40B4-BE49-F238E27FC236}">
                    <a16:creationId xmlns:a16="http://schemas.microsoft.com/office/drawing/2014/main" id="{3AB1CF18-FE65-2170-2156-50B8C68A918D}"/>
                  </a:ext>
                </a:extLst>
              </p:cNvPr>
              <p:cNvSpPr txBox="1">
                <a:spLocks noRot="1" noChangeAspect="1" noMove="1" noResize="1" noEditPoints="1" noAdjustHandles="1" noChangeArrowheads="1" noChangeShapeType="1" noTextEdit="1"/>
              </p:cNvSpPr>
              <p:nvPr/>
            </p:nvSpPr>
            <p:spPr>
              <a:xfrm>
                <a:off x="7670104" y="833467"/>
                <a:ext cx="4064695" cy="1754326"/>
              </a:xfrm>
              <a:prstGeom prst="rect">
                <a:avLst/>
              </a:prstGeom>
              <a:blipFill>
                <a:blip r:embed="rId4"/>
                <a:stretch>
                  <a:fillRect l="-932" t="-1429" b="-4286"/>
                </a:stretch>
              </a:blipFill>
            </p:spPr>
            <p:txBody>
              <a:bodyPr/>
              <a:lstStyle/>
              <a:p>
                <a:r>
                  <a:rPr lang="en-GB">
                    <a:noFill/>
                  </a:rPr>
                  <a:t> </a:t>
                </a:r>
              </a:p>
            </p:txBody>
          </p:sp>
        </mc:Fallback>
      </mc:AlternateContent>
      <p:sp>
        <p:nvSpPr>
          <p:cNvPr id="9" name="CasellaDiTesto 8">
            <a:extLst>
              <a:ext uri="{FF2B5EF4-FFF2-40B4-BE49-F238E27FC236}">
                <a16:creationId xmlns:a16="http://schemas.microsoft.com/office/drawing/2014/main" id="{094ECEFD-2FEE-F34F-4EE4-E3E8B0A5BECE}"/>
              </a:ext>
            </a:extLst>
          </p:cNvPr>
          <p:cNvSpPr txBox="1"/>
          <p:nvPr/>
        </p:nvSpPr>
        <p:spPr>
          <a:xfrm>
            <a:off x="157097" y="5552307"/>
            <a:ext cx="12229578" cy="1200329"/>
          </a:xfrm>
          <a:prstGeom prst="rect">
            <a:avLst/>
          </a:prstGeom>
          <a:noFill/>
        </p:spPr>
        <p:txBody>
          <a:bodyPr wrap="square" rtlCol="0">
            <a:spAutoFit/>
          </a:bodyPr>
          <a:lstStyle/>
          <a:p>
            <a:r>
              <a:rPr lang="it-IT" dirty="0"/>
              <a:t>175 mm </a:t>
            </a:r>
            <a:r>
              <a:rPr lang="it-IT" dirty="0" err="1"/>
              <a:t>is</a:t>
            </a:r>
            <a:r>
              <a:rPr lang="it-IT" dirty="0"/>
              <a:t> </a:t>
            </a:r>
            <a:r>
              <a:rPr lang="it-IT" dirty="0" err="1"/>
              <a:t>already</a:t>
            </a:r>
            <a:r>
              <a:rPr lang="it-IT" dirty="0"/>
              <a:t> </a:t>
            </a:r>
            <a:r>
              <a:rPr lang="it-IT" dirty="0" err="1"/>
              <a:t>quite</a:t>
            </a:r>
            <a:r>
              <a:rPr lang="it-IT" dirty="0"/>
              <a:t> </a:t>
            </a:r>
            <a:r>
              <a:rPr lang="it-IT" dirty="0" err="1"/>
              <a:t>challenging</a:t>
            </a:r>
            <a:r>
              <a:rPr lang="it-IT" dirty="0"/>
              <a:t>, </a:t>
            </a:r>
            <a:r>
              <a:rPr lang="it-IT" dirty="0" err="1"/>
              <a:t>we</a:t>
            </a:r>
            <a:r>
              <a:rPr lang="it-IT" dirty="0"/>
              <a:t> </a:t>
            </a:r>
            <a:r>
              <a:rPr lang="it-IT" dirty="0" err="1"/>
              <a:t>cannot</a:t>
            </a:r>
            <a:r>
              <a:rPr lang="it-IT" dirty="0"/>
              <a:t> gain more </a:t>
            </a:r>
            <a:r>
              <a:rPr lang="it-IT" dirty="0" err="1"/>
              <a:t>space</a:t>
            </a:r>
            <a:r>
              <a:rPr lang="it-IT" dirty="0"/>
              <a:t> in </a:t>
            </a:r>
            <a:r>
              <a:rPr lang="it-IT" dirty="0" err="1"/>
              <a:t>this</a:t>
            </a:r>
            <a:r>
              <a:rPr lang="it-IT" dirty="0"/>
              <a:t> part.</a:t>
            </a:r>
          </a:p>
          <a:p>
            <a:r>
              <a:rPr lang="it-IT" dirty="0"/>
              <a:t>NB: </a:t>
            </a:r>
            <a:r>
              <a:rPr lang="it-IT" dirty="0" err="1"/>
              <a:t>preliminary</a:t>
            </a:r>
            <a:r>
              <a:rPr lang="it-IT" dirty="0"/>
              <a:t> </a:t>
            </a:r>
            <a:r>
              <a:rPr lang="it-IT" dirty="0" err="1"/>
              <a:t>evaluations</a:t>
            </a:r>
            <a:r>
              <a:rPr lang="it-IT" dirty="0"/>
              <a:t>: for Nb3Sn </a:t>
            </a:r>
            <a:r>
              <a:rPr lang="it-IT" dirty="0" err="1"/>
              <a:t>technology</a:t>
            </a:r>
            <a:r>
              <a:rPr lang="it-IT" dirty="0"/>
              <a:t> the </a:t>
            </a:r>
            <a:r>
              <a:rPr lang="it-IT" dirty="0" err="1"/>
              <a:t>value</a:t>
            </a:r>
            <a:r>
              <a:rPr lang="it-IT" dirty="0"/>
              <a:t> 175 mm </a:t>
            </a:r>
            <a:r>
              <a:rPr lang="it-IT" dirty="0" err="1"/>
              <a:t>is</a:t>
            </a:r>
            <a:r>
              <a:rPr lang="it-IT" dirty="0"/>
              <a:t> a </a:t>
            </a:r>
            <a:r>
              <a:rPr lang="it-IT" dirty="0" err="1"/>
              <a:t>lower</a:t>
            </a:r>
            <a:r>
              <a:rPr lang="it-IT" dirty="0"/>
              <a:t> </a:t>
            </a:r>
            <a:r>
              <a:rPr lang="it-IT" dirty="0" err="1"/>
              <a:t>bound</a:t>
            </a:r>
            <a:r>
              <a:rPr lang="it-IT" dirty="0"/>
              <a:t> (</a:t>
            </a:r>
            <a:r>
              <a:rPr lang="it-IT" dirty="0" err="1"/>
              <a:t>higher</a:t>
            </a:r>
            <a:r>
              <a:rPr lang="it-IT" dirty="0"/>
              <a:t> </a:t>
            </a:r>
            <a:r>
              <a:rPr lang="it-IT" dirty="0" err="1"/>
              <a:t>length</a:t>
            </a:r>
            <a:r>
              <a:rPr lang="it-IT" dirty="0"/>
              <a:t> </a:t>
            </a:r>
            <a:r>
              <a:rPr lang="it-IT" dirty="0" err="1"/>
              <a:t>may</a:t>
            </a:r>
            <a:r>
              <a:rPr lang="it-IT" dirty="0"/>
              <a:t> be </a:t>
            </a:r>
            <a:r>
              <a:rPr lang="it-IT" dirty="0" err="1"/>
              <a:t>need</a:t>
            </a:r>
            <a:r>
              <a:rPr lang="it-IT" dirty="0"/>
              <a:t> with </a:t>
            </a:r>
            <a:r>
              <a:rPr lang="it-IT" dirty="0" err="1"/>
              <a:t>higher</a:t>
            </a:r>
            <a:r>
              <a:rPr lang="it-IT" dirty="0"/>
              <a:t> fields and </a:t>
            </a:r>
            <a:r>
              <a:rPr lang="it-IT" dirty="0" err="1"/>
              <a:t>different</a:t>
            </a:r>
            <a:r>
              <a:rPr lang="it-IT" dirty="0"/>
              <a:t>  </a:t>
            </a:r>
            <a:r>
              <a:rPr lang="it-IT" dirty="0" err="1"/>
              <a:t>apertures</a:t>
            </a:r>
            <a:r>
              <a:rPr lang="it-IT" dirty="0"/>
              <a:t>). For HTS </a:t>
            </a:r>
            <a:r>
              <a:rPr lang="it-IT" dirty="0" err="1"/>
              <a:t>technology</a:t>
            </a:r>
            <a:r>
              <a:rPr lang="it-IT" dirty="0"/>
              <a:t> </a:t>
            </a:r>
            <a:r>
              <a:rPr lang="it-IT" dirty="0" err="1"/>
              <a:t>longer</a:t>
            </a:r>
            <a:r>
              <a:rPr lang="it-IT" dirty="0"/>
              <a:t> </a:t>
            </a:r>
            <a:r>
              <a:rPr lang="it-IT" dirty="0" err="1"/>
              <a:t>lengths</a:t>
            </a:r>
            <a:r>
              <a:rPr lang="it-IT" dirty="0"/>
              <a:t> </a:t>
            </a:r>
            <a:r>
              <a:rPr lang="it-IT" dirty="0" err="1"/>
              <a:t>have</a:t>
            </a:r>
            <a:r>
              <a:rPr lang="it-IT" dirty="0"/>
              <a:t> to be </a:t>
            </a:r>
            <a:r>
              <a:rPr lang="it-IT" dirty="0" err="1"/>
              <a:t>considered</a:t>
            </a:r>
            <a:br>
              <a:rPr lang="it-IT" dirty="0"/>
            </a:br>
            <a:r>
              <a:rPr lang="it-IT" dirty="0" err="1"/>
              <a:t>Missing</a:t>
            </a:r>
            <a:r>
              <a:rPr lang="it-IT" dirty="0"/>
              <a:t> inputs: aperture, G, </a:t>
            </a:r>
            <a:r>
              <a:rPr lang="it-IT" dirty="0" err="1"/>
              <a:t>magnet</a:t>
            </a:r>
            <a:r>
              <a:rPr lang="it-IT" dirty="0"/>
              <a:t> </a:t>
            </a:r>
            <a:r>
              <a:rPr lang="it-IT" dirty="0" err="1"/>
              <a:t>length</a:t>
            </a:r>
            <a:r>
              <a:rPr lang="it-IT" dirty="0"/>
              <a:t>.</a:t>
            </a:r>
            <a:endParaRPr lang="en-GB" dirty="0"/>
          </a:p>
        </p:txBody>
      </p:sp>
      <p:sp>
        <p:nvSpPr>
          <p:cNvPr id="10" name="CasellaDiTesto 9">
            <a:extLst>
              <a:ext uri="{FF2B5EF4-FFF2-40B4-BE49-F238E27FC236}">
                <a16:creationId xmlns:a16="http://schemas.microsoft.com/office/drawing/2014/main" id="{B6C5C400-ADCB-C25E-A104-7B76C96CB5B0}"/>
              </a:ext>
            </a:extLst>
          </p:cNvPr>
          <p:cNvSpPr txBox="1"/>
          <p:nvPr/>
        </p:nvSpPr>
        <p:spPr>
          <a:xfrm>
            <a:off x="5470522" y="4942872"/>
            <a:ext cx="2527347" cy="523220"/>
          </a:xfrm>
          <a:prstGeom prst="rect">
            <a:avLst/>
          </a:prstGeom>
          <a:noFill/>
        </p:spPr>
        <p:txBody>
          <a:bodyPr wrap="square" rtlCol="0">
            <a:spAutoFit/>
          </a:bodyPr>
          <a:lstStyle/>
          <a:p>
            <a:r>
              <a:rPr lang="it-IT" sz="1400" dirty="0">
                <a:hlinkClick r:id="rId5"/>
              </a:rPr>
              <a:t>H. Prin </a:t>
            </a:r>
            <a:r>
              <a:rPr lang="it-IT" sz="1400" dirty="0" err="1">
                <a:hlinkClick r:id="rId5"/>
              </a:rPr>
              <a:t>presentation</a:t>
            </a:r>
            <a:r>
              <a:rPr lang="it-IT" sz="1400" dirty="0">
                <a:hlinkClick r:id="rId5"/>
              </a:rPr>
              <a:t> @ </a:t>
            </a:r>
            <a:r>
              <a:rPr lang="it-IT" sz="1400" dirty="0" err="1">
                <a:hlinkClick r:id="rId5"/>
              </a:rPr>
              <a:t>mmWG</a:t>
            </a:r>
            <a:r>
              <a:rPr lang="it-IT" sz="1400" dirty="0">
                <a:hlinkClick r:id="rId5"/>
              </a:rPr>
              <a:t> 13th June 2024</a:t>
            </a:r>
            <a:r>
              <a:rPr lang="en-GB" sz="1400" dirty="0">
                <a:hlinkClick r:id="rId5"/>
              </a:rPr>
              <a:t> </a:t>
            </a:r>
            <a:endParaRPr lang="en-GB" sz="1400" dirty="0"/>
          </a:p>
        </p:txBody>
      </p:sp>
      <p:sp>
        <p:nvSpPr>
          <p:cNvPr id="12" name="CasellaDiTesto 11">
            <a:extLst>
              <a:ext uri="{FF2B5EF4-FFF2-40B4-BE49-F238E27FC236}">
                <a16:creationId xmlns:a16="http://schemas.microsoft.com/office/drawing/2014/main" id="{EABB069E-139A-0758-B01C-251F749E0CE2}"/>
              </a:ext>
            </a:extLst>
          </p:cNvPr>
          <p:cNvSpPr txBox="1"/>
          <p:nvPr/>
        </p:nvSpPr>
        <p:spPr>
          <a:xfrm>
            <a:off x="2489548" y="1005952"/>
            <a:ext cx="4466423" cy="380618"/>
          </a:xfrm>
          <a:prstGeom prst="rect">
            <a:avLst/>
          </a:prstGeom>
          <a:noFill/>
        </p:spPr>
        <p:txBody>
          <a:bodyPr wrap="square">
            <a:spAutoFit/>
          </a:bodyPr>
          <a:lstStyle/>
          <a:p>
            <a:r>
              <a:rPr lang="en-GB" dirty="0" err="1"/>
              <a:t>L</a:t>
            </a:r>
            <a:r>
              <a:rPr lang="en-GB" baseline="-25000" dirty="0" err="1"/>
              <a:t>head</a:t>
            </a:r>
            <a:r>
              <a:rPr lang="en-GB" baseline="-25000" dirty="0"/>
              <a:t> </a:t>
            </a:r>
            <a:r>
              <a:rPr lang="en-GB" dirty="0"/>
              <a:t>= 175 mm (from Hi-Lumi LHC) </a:t>
            </a:r>
            <a:r>
              <a:rPr lang="en-GB" baseline="-25000" dirty="0"/>
              <a:t> </a:t>
            </a:r>
            <a:endParaRPr lang="en-GB" dirty="0"/>
          </a:p>
        </p:txBody>
      </p:sp>
      <p:pic>
        <p:nvPicPr>
          <p:cNvPr id="1026" name="Picture 2" descr="Superconducting Magnets of the Future in the Making at CERN">
            <a:extLst>
              <a:ext uri="{FF2B5EF4-FFF2-40B4-BE49-F238E27FC236}">
                <a16:creationId xmlns:a16="http://schemas.microsoft.com/office/drawing/2014/main" id="{60A9D2FE-8719-5895-472D-6673BAD7F2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V="1">
            <a:off x="7878831" y="4144576"/>
            <a:ext cx="1878553" cy="13258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RIES consortium produces world-class HTS tapes ...">
            <a:extLst>
              <a:ext uri="{FF2B5EF4-FFF2-40B4-BE49-F238E27FC236}">
                <a16:creationId xmlns:a16="http://schemas.microsoft.com/office/drawing/2014/main" id="{5E450E54-F6B6-C8C4-8B54-43C57BB4487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47114" y="4185496"/>
            <a:ext cx="1613718" cy="1243979"/>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uppo 14">
            <a:extLst>
              <a:ext uri="{FF2B5EF4-FFF2-40B4-BE49-F238E27FC236}">
                <a16:creationId xmlns:a16="http://schemas.microsoft.com/office/drawing/2014/main" id="{CDF3FB05-D6A7-2AAD-E22F-5EE3E4A986EB}"/>
              </a:ext>
            </a:extLst>
          </p:cNvPr>
          <p:cNvGrpSpPr/>
          <p:nvPr/>
        </p:nvGrpSpPr>
        <p:grpSpPr>
          <a:xfrm>
            <a:off x="8254846" y="2536584"/>
            <a:ext cx="2715790" cy="1618281"/>
            <a:chOff x="7997869" y="2566787"/>
            <a:chExt cx="3257106" cy="1873746"/>
          </a:xfrm>
        </p:grpSpPr>
        <p:pic>
          <p:nvPicPr>
            <p:cNvPr id="1030" name="Picture 6">
              <a:extLst>
                <a:ext uri="{FF2B5EF4-FFF2-40B4-BE49-F238E27FC236}">
                  <a16:creationId xmlns:a16="http://schemas.microsoft.com/office/drawing/2014/main" id="{E0635993-305E-0CCF-4928-A78E9DE7F3EC}"/>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5821" t="5712"/>
            <a:stretch>
              <a:fillRect/>
            </a:stretch>
          </p:blipFill>
          <p:spPr bwMode="auto">
            <a:xfrm>
              <a:off x="8259793" y="2633832"/>
              <a:ext cx="2995182" cy="1806701"/>
            </a:xfrm>
            <a:prstGeom prst="rect">
              <a:avLst/>
            </a:prstGeom>
            <a:noFill/>
            <a:extLst>
              <a:ext uri="{909E8E84-426E-40DD-AFC4-6F175D3DCCD1}">
                <a14:hiddenFill xmlns:a14="http://schemas.microsoft.com/office/drawing/2010/main">
                  <a:solidFill>
                    <a:srgbClr val="FFFFFF"/>
                  </a:solidFill>
                </a14:hiddenFill>
              </a:ext>
            </a:extLst>
          </p:spPr>
        </p:pic>
        <p:sp>
          <p:nvSpPr>
            <p:cNvPr id="13" name="Rettangolo 12">
              <a:extLst>
                <a:ext uri="{FF2B5EF4-FFF2-40B4-BE49-F238E27FC236}">
                  <a16:creationId xmlns:a16="http://schemas.microsoft.com/office/drawing/2014/main" id="{A0EDE945-27B3-C1A4-E2C9-328011BAADA8}"/>
                </a:ext>
              </a:extLst>
            </p:cNvPr>
            <p:cNvSpPr/>
            <p:nvPr/>
          </p:nvSpPr>
          <p:spPr>
            <a:xfrm>
              <a:off x="7997869" y="2566787"/>
              <a:ext cx="1474744" cy="5429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ttangolo 13">
              <a:extLst>
                <a:ext uri="{FF2B5EF4-FFF2-40B4-BE49-F238E27FC236}">
                  <a16:creationId xmlns:a16="http://schemas.microsoft.com/office/drawing/2014/main" id="{3B00891F-4210-36BB-5A82-B118F11D9966}"/>
                </a:ext>
              </a:extLst>
            </p:cNvPr>
            <p:cNvSpPr/>
            <p:nvPr/>
          </p:nvSpPr>
          <p:spPr>
            <a:xfrm>
              <a:off x="8735241" y="2566787"/>
              <a:ext cx="1088212" cy="33289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CasellaDiTesto 15">
            <a:extLst>
              <a:ext uri="{FF2B5EF4-FFF2-40B4-BE49-F238E27FC236}">
                <a16:creationId xmlns:a16="http://schemas.microsoft.com/office/drawing/2014/main" id="{DB49667D-F8EB-24D7-D501-FDD15BFAB00F}"/>
              </a:ext>
            </a:extLst>
          </p:cNvPr>
          <p:cNvSpPr txBox="1"/>
          <p:nvPr/>
        </p:nvSpPr>
        <p:spPr>
          <a:xfrm>
            <a:off x="8254846" y="3826684"/>
            <a:ext cx="1323975" cy="369332"/>
          </a:xfrm>
          <a:prstGeom prst="rect">
            <a:avLst/>
          </a:prstGeom>
          <a:noFill/>
        </p:spPr>
        <p:txBody>
          <a:bodyPr wrap="square" rtlCol="0">
            <a:spAutoFit/>
          </a:bodyPr>
          <a:lstStyle/>
          <a:p>
            <a:r>
              <a:rPr lang="en-GB" dirty="0"/>
              <a:t>LTS Nb</a:t>
            </a:r>
            <a:r>
              <a:rPr lang="en-GB" baseline="-25000" dirty="0"/>
              <a:t>3</a:t>
            </a:r>
            <a:r>
              <a:rPr lang="en-GB" dirty="0"/>
              <a:t>Sn</a:t>
            </a:r>
          </a:p>
        </p:txBody>
      </p:sp>
      <p:sp>
        <p:nvSpPr>
          <p:cNvPr id="17" name="CasellaDiTesto 16">
            <a:extLst>
              <a:ext uri="{FF2B5EF4-FFF2-40B4-BE49-F238E27FC236}">
                <a16:creationId xmlns:a16="http://schemas.microsoft.com/office/drawing/2014/main" id="{3BA41925-185F-32AA-98EE-396DE3E96427}"/>
              </a:ext>
            </a:extLst>
          </p:cNvPr>
          <p:cNvSpPr txBox="1"/>
          <p:nvPr/>
        </p:nvSpPr>
        <p:spPr>
          <a:xfrm>
            <a:off x="9954837" y="3837051"/>
            <a:ext cx="1568432" cy="369332"/>
          </a:xfrm>
          <a:prstGeom prst="rect">
            <a:avLst/>
          </a:prstGeom>
          <a:noFill/>
        </p:spPr>
        <p:txBody>
          <a:bodyPr wrap="square" rtlCol="0">
            <a:spAutoFit/>
          </a:bodyPr>
          <a:lstStyle/>
          <a:p>
            <a:r>
              <a:rPr lang="en-GB" dirty="0"/>
              <a:t>HTS </a:t>
            </a:r>
            <a:r>
              <a:rPr lang="en-GB" dirty="0" err="1"/>
              <a:t>ReBCO</a:t>
            </a:r>
            <a:endParaRPr lang="en-GB" dirty="0"/>
          </a:p>
        </p:txBody>
      </p:sp>
      <p:pic>
        <p:nvPicPr>
          <p:cNvPr id="2" name="Picture 8" descr="A blue logo with a black background">
            <a:extLst>
              <a:ext uri="{FF2B5EF4-FFF2-40B4-BE49-F238E27FC236}">
                <a16:creationId xmlns:a16="http://schemas.microsoft.com/office/drawing/2014/main" id="{06D29071-85F4-14DC-E42B-2761B85F1C66}"/>
              </a:ext>
            </a:extLst>
          </p:cNvPr>
          <p:cNvPicPr>
            <a:picLocks noChangeAspect="1"/>
          </p:cNvPicPr>
          <p:nvPr/>
        </p:nvPicPr>
        <p:blipFill rotWithShape="1">
          <a:blip r:embed="rId9"/>
          <a:srcRect l="21315" r="20838"/>
          <a:stretch/>
        </p:blipFill>
        <p:spPr>
          <a:xfrm>
            <a:off x="9765110" y="79008"/>
            <a:ext cx="794386" cy="772468"/>
          </a:xfrm>
          <a:prstGeom prst="rect">
            <a:avLst/>
          </a:prstGeom>
        </p:spPr>
      </p:pic>
    </p:spTree>
    <p:extLst>
      <p:ext uri="{BB962C8B-B14F-4D97-AF65-F5344CB8AC3E}">
        <p14:creationId xmlns:p14="http://schemas.microsoft.com/office/powerpoint/2010/main" val="2173337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DD412-9736-7490-A696-104F18D439BC}"/>
            </a:ext>
          </a:extLst>
        </p:cNvPr>
        <p:cNvGrpSpPr/>
        <p:nvPr/>
      </p:nvGrpSpPr>
      <p:grpSpPr>
        <a:xfrm>
          <a:off x="0" y="0"/>
          <a:ext cx="0" cy="0"/>
          <a:chOff x="0" y="0"/>
          <a:chExt cx="0" cy="0"/>
        </a:xfrm>
      </p:grpSpPr>
      <p:pic>
        <p:nvPicPr>
          <p:cNvPr id="4" name="Picture 12" descr="A logo of a university&#10;&#10;Description automatically generated">
            <a:extLst>
              <a:ext uri="{FF2B5EF4-FFF2-40B4-BE49-F238E27FC236}">
                <a16:creationId xmlns:a16="http://schemas.microsoft.com/office/drawing/2014/main" id="{9FCB6281-DD09-5605-F6CE-7B0BA95334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1506" y="-239942"/>
            <a:ext cx="1804245" cy="1216577"/>
          </a:xfrm>
          <a:prstGeom prst="rect">
            <a:avLst/>
          </a:prstGeom>
        </p:spPr>
      </p:pic>
      <p:pic>
        <p:nvPicPr>
          <p:cNvPr id="3" name="Picture 8" descr="A blue logo with a black background">
            <a:extLst>
              <a:ext uri="{FF2B5EF4-FFF2-40B4-BE49-F238E27FC236}">
                <a16:creationId xmlns:a16="http://schemas.microsoft.com/office/drawing/2014/main" id="{E9C287D1-859E-2D7F-BAE1-75B3827D5B41}"/>
              </a:ext>
            </a:extLst>
          </p:cNvPr>
          <p:cNvPicPr>
            <a:picLocks noChangeAspect="1"/>
          </p:cNvPicPr>
          <p:nvPr/>
        </p:nvPicPr>
        <p:blipFill rotWithShape="1">
          <a:blip r:embed="rId3"/>
          <a:srcRect l="21315" r="20838"/>
          <a:stretch/>
        </p:blipFill>
        <p:spPr>
          <a:xfrm>
            <a:off x="9765110" y="79008"/>
            <a:ext cx="794386" cy="772468"/>
          </a:xfrm>
          <a:prstGeom prst="rect">
            <a:avLst/>
          </a:prstGeom>
        </p:spPr>
      </p:pic>
      <p:sp>
        <p:nvSpPr>
          <p:cNvPr id="7" name="Titolo 5">
            <a:extLst>
              <a:ext uri="{FF2B5EF4-FFF2-40B4-BE49-F238E27FC236}">
                <a16:creationId xmlns:a16="http://schemas.microsoft.com/office/drawing/2014/main" id="{E0C03818-B301-3115-E2E9-7A56B147F768}"/>
              </a:ext>
            </a:extLst>
          </p:cNvPr>
          <p:cNvSpPr>
            <a:spLocks noGrp="1"/>
          </p:cNvSpPr>
          <p:nvPr>
            <p:ph type="title"/>
          </p:nvPr>
        </p:nvSpPr>
        <p:spPr/>
        <p:txBody>
          <a:bodyPr/>
          <a:lstStyle/>
          <a:p>
            <a:r>
              <a:rPr lang="en-GB" dirty="0"/>
              <a:t>Coil Ends – Cold Mass</a:t>
            </a:r>
          </a:p>
        </p:txBody>
      </p:sp>
      <p:sp>
        <p:nvSpPr>
          <p:cNvPr id="15" name="CasellaDiTesto 14">
            <a:extLst>
              <a:ext uri="{FF2B5EF4-FFF2-40B4-BE49-F238E27FC236}">
                <a16:creationId xmlns:a16="http://schemas.microsoft.com/office/drawing/2014/main" id="{AA8EB494-3841-B7F6-9671-DADECD6E2DDD}"/>
              </a:ext>
            </a:extLst>
          </p:cNvPr>
          <p:cNvSpPr txBox="1"/>
          <p:nvPr/>
        </p:nvSpPr>
        <p:spPr>
          <a:xfrm>
            <a:off x="4734104" y="3952727"/>
            <a:ext cx="2644776" cy="523220"/>
          </a:xfrm>
          <a:prstGeom prst="rect">
            <a:avLst/>
          </a:prstGeom>
          <a:noFill/>
        </p:spPr>
        <p:txBody>
          <a:bodyPr wrap="square" rtlCol="0">
            <a:spAutoFit/>
          </a:bodyPr>
          <a:lstStyle/>
          <a:p>
            <a:pPr algn="ctr"/>
            <a:r>
              <a:rPr lang="it-IT" sz="1400" dirty="0">
                <a:hlinkClick r:id="rId4"/>
              </a:rPr>
              <a:t>H. Prin presentation @ mmWG 13th June 2024</a:t>
            </a:r>
            <a:r>
              <a:rPr lang="en-GB" sz="1400" dirty="0">
                <a:hlinkClick r:id="rId4"/>
              </a:rPr>
              <a:t> </a:t>
            </a:r>
            <a:endParaRPr lang="en-GB" sz="1400" dirty="0"/>
          </a:p>
        </p:txBody>
      </p:sp>
      <p:pic>
        <p:nvPicPr>
          <p:cNvPr id="2" name="Immagine 1" descr="Immagine che contiene schermata, design&#10;&#10;Il contenuto generato dall'IA potrebbe non essere corretto.">
            <a:extLst>
              <a:ext uri="{FF2B5EF4-FFF2-40B4-BE49-F238E27FC236}">
                <a16:creationId xmlns:a16="http://schemas.microsoft.com/office/drawing/2014/main" id="{B7ABB229-0368-85C8-86CE-2AAB48518092}"/>
              </a:ext>
            </a:extLst>
          </p:cNvPr>
          <p:cNvPicPr>
            <a:picLocks noChangeAspect="1"/>
          </p:cNvPicPr>
          <p:nvPr/>
        </p:nvPicPr>
        <p:blipFill>
          <a:blip r:embed="rId5"/>
          <a:stretch>
            <a:fillRect/>
          </a:stretch>
        </p:blipFill>
        <p:spPr>
          <a:xfrm>
            <a:off x="855662" y="1396327"/>
            <a:ext cx="3957460" cy="2884487"/>
          </a:xfrm>
          <a:prstGeom prst="rect">
            <a:avLst/>
          </a:prstGeom>
        </p:spPr>
      </p:pic>
      <p:pic>
        <p:nvPicPr>
          <p:cNvPr id="8" name="Immagine 7">
            <a:extLst>
              <a:ext uri="{FF2B5EF4-FFF2-40B4-BE49-F238E27FC236}">
                <a16:creationId xmlns:a16="http://schemas.microsoft.com/office/drawing/2014/main" id="{1BC831E8-D0A2-7182-6271-DC7CFBB78FEE}"/>
              </a:ext>
            </a:extLst>
          </p:cNvPr>
          <p:cNvPicPr>
            <a:picLocks noChangeAspect="1"/>
          </p:cNvPicPr>
          <p:nvPr/>
        </p:nvPicPr>
        <p:blipFill>
          <a:blip r:embed="rId6"/>
          <a:srcRect l="48193"/>
          <a:stretch>
            <a:fillRect/>
          </a:stretch>
        </p:blipFill>
        <p:spPr>
          <a:xfrm>
            <a:off x="7100206" y="425868"/>
            <a:ext cx="4902105" cy="5641217"/>
          </a:xfrm>
          <a:prstGeom prst="rect">
            <a:avLst/>
          </a:prstGeom>
        </p:spPr>
      </p:pic>
      <p:sp>
        <p:nvSpPr>
          <p:cNvPr id="10" name="Rettangolo 9">
            <a:extLst>
              <a:ext uri="{FF2B5EF4-FFF2-40B4-BE49-F238E27FC236}">
                <a16:creationId xmlns:a16="http://schemas.microsoft.com/office/drawing/2014/main" id="{9D237759-5FCA-7B97-0B63-8FE7F7A9526F}"/>
              </a:ext>
            </a:extLst>
          </p:cNvPr>
          <p:cNvSpPr/>
          <p:nvPr/>
        </p:nvSpPr>
        <p:spPr>
          <a:xfrm>
            <a:off x="7972425" y="1685925"/>
            <a:ext cx="314325" cy="185738"/>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asellaDiTesto 11">
            <a:extLst>
              <a:ext uri="{FF2B5EF4-FFF2-40B4-BE49-F238E27FC236}">
                <a16:creationId xmlns:a16="http://schemas.microsoft.com/office/drawing/2014/main" id="{DCBF20C6-AA80-F5FA-8D88-3D0A9300663B}"/>
              </a:ext>
            </a:extLst>
          </p:cNvPr>
          <p:cNvSpPr txBox="1"/>
          <p:nvPr/>
        </p:nvSpPr>
        <p:spPr>
          <a:xfrm>
            <a:off x="7943850" y="1424315"/>
            <a:ext cx="685800" cy="261610"/>
          </a:xfrm>
          <a:prstGeom prst="rect">
            <a:avLst/>
          </a:prstGeom>
          <a:noFill/>
        </p:spPr>
        <p:txBody>
          <a:bodyPr wrap="square" rtlCol="0">
            <a:spAutoFit/>
          </a:bodyPr>
          <a:lstStyle/>
          <a:p>
            <a:r>
              <a:rPr lang="en-GB" sz="1100" b="1" dirty="0">
                <a:solidFill>
                  <a:srgbClr val="FF0000"/>
                </a:solidFill>
              </a:rPr>
              <a:t>120</a:t>
            </a:r>
          </a:p>
        </p:txBody>
      </p:sp>
      <p:cxnSp>
        <p:nvCxnSpPr>
          <p:cNvPr id="17" name="Connettore dritto 16">
            <a:extLst>
              <a:ext uri="{FF2B5EF4-FFF2-40B4-BE49-F238E27FC236}">
                <a16:creationId xmlns:a16="http://schemas.microsoft.com/office/drawing/2014/main" id="{ED4A88AD-231C-F42A-6526-47122F11DFBB}"/>
              </a:ext>
            </a:extLst>
          </p:cNvPr>
          <p:cNvCxnSpPr/>
          <p:nvPr/>
        </p:nvCxnSpPr>
        <p:spPr>
          <a:xfrm flipV="1">
            <a:off x="7872415" y="1700213"/>
            <a:ext cx="471487" cy="1857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1" name="CasellaDiTesto 20">
            <a:extLst>
              <a:ext uri="{FF2B5EF4-FFF2-40B4-BE49-F238E27FC236}">
                <a16:creationId xmlns:a16="http://schemas.microsoft.com/office/drawing/2014/main" id="{DEF39EEE-0807-52B4-69EE-335F9F1DB74B}"/>
              </a:ext>
            </a:extLst>
          </p:cNvPr>
          <p:cNvSpPr txBox="1"/>
          <p:nvPr/>
        </p:nvSpPr>
        <p:spPr>
          <a:xfrm>
            <a:off x="4867081" y="2113191"/>
            <a:ext cx="6953641" cy="923330"/>
          </a:xfrm>
          <a:prstGeom prst="rect">
            <a:avLst/>
          </a:prstGeom>
          <a:noFill/>
        </p:spPr>
        <p:txBody>
          <a:bodyPr wrap="square" rtlCol="0">
            <a:spAutoFit/>
          </a:bodyPr>
          <a:lstStyle/>
          <a:p>
            <a:pPr marL="285750" indent="-285750">
              <a:buFont typeface="Arial" panose="020B0604020202020204" pitchFamily="34" charset="0"/>
              <a:buChar char="•"/>
            </a:pPr>
            <a:r>
              <a:rPr lang="it-IT" dirty="0"/>
              <a:t>End </a:t>
            </a:r>
            <a:r>
              <a:rPr lang="it-IT" dirty="0" err="1"/>
              <a:t>plates</a:t>
            </a:r>
            <a:endParaRPr lang="it-IT" dirty="0"/>
          </a:p>
          <a:p>
            <a:pPr marL="285750" indent="-285750">
              <a:buFont typeface="Arial" panose="020B0604020202020204" pitchFamily="34" charset="0"/>
              <a:buChar char="•"/>
            </a:pPr>
            <a:r>
              <a:rPr lang="it-IT" dirty="0"/>
              <a:t>Connection box</a:t>
            </a:r>
          </a:p>
          <a:p>
            <a:pPr marL="285750" indent="-285750">
              <a:buFont typeface="Arial" panose="020B0604020202020204" pitchFamily="34" charset="0"/>
              <a:buChar char="•"/>
            </a:pPr>
            <a:r>
              <a:rPr lang="it-IT" dirty="0"/>
              <a:t>Leads</a:t>
            </a:r>
          </a:p>
        </p:txBody>
      </p:sp>
      <mc:AlternateContent xmlns:mc="http://schemas.openxmlformats.org/markup-compatibility/2006">
        <mc:Choice xmlns:a14="http://schemas.microsoft.com/office/drawing/2010/main" Requires="a14">
          <p:sp>
            <p:nvSpPr>
              <p:cNvPr id="33" name="CasellaDiTesto 32">
                <a:extLst>
                  <a:ext uri="{FF2B5EF4-FFF2-40B4-BE49-F238E27FC236}">
                    <a16:creationId xmlns:a16="http://schemas.microsoft.com/office/drawing/2014/main" id="{48A10544-9302-8802-38C3-F435AACC62CE}"/>
                  </a:ext>
                </a:extLst>
              </p:cNvPr>
              <p:cNvSpPr txBox="1"/>
              <p:nvPr/>
            </p:nvSpPr>
            <p:spPr>
              <a:xfrm>
                <a:off x="189689" y="4780433"/>
                <a:ext cx="7183874" cy="2031325"/>
              </a:xfrm>
              <a:prstGeom prst="rect">
                <a:avLst/>
              </a:prstGeom>
              <a:noFill/>
            </p:spPr>
            <p:txBody>
              <a:bodyPr wrap="square" rtlCol="0">
                <a:spAutoFit/>
              </a:bodyPr>
              <a:lstStyle/>
              <a:p>
                <a:pPr marL="285750" indent="-285750">
                  <a:buFont typeface="Arial" panose="020B0604020202020204" pitchFamily="34" charset="0"/>
                  <a:buChar char="•"/>
                </a:pPr>
                <a:r>
                  <a:rPr lang="en-US" noProof="0" dirty="0"/>
                  <a:t>If the total length of Q1 is L</a:t>
                </a:r>
                <a:r>
                  <a:rPr lang="en-US" baseline="-25000" noProof="0" dirty="0"/>
                  <a:t>Q1</a:t>
                </a:r>
                <a:r>
                  <a:rPr lang="en-US" noProof="0" dirty="0"/>
                  <a:t>≤ 5 m, it can be built as a single magnet </a:t>
                </a:r>
              </a:p>
              <a:p>
                <a14:m>
                  <m:oMath xmlns:m="http://schemas.openxmlformats.org/officeDocument/2006/math">
                    <m:r>
                      <a:rPr lang="en-US" b="0" i="1" noProof="0" smtClean="0">
                        <a:latin typeface="Cambria Math" panose="02040503050406030204" pitchFamily="18" charset="0"/>
                        <a:ea typeface="Cambria Math" panose="02040503050406030204" pitchFamily="18" charset="0"/>
                      </a:rPr>
                      <m:t>       </m:t>
                    </m:r>
                    <m:r>
                      <a:rPr lang="en-US" i="1" noProof="0" smtClean="0">
                        <a:latin typeface="Cambria Math" panose="02040503050406030204" pitchFamily="18" charset="0"/>
                        <a:ea typeface="Cambria Math" panose="02040503050406030204" pitchFamily="18" charset="0"/>
                      </a:rPr>
                      <m:t>→</m:t>
                    </m:r>
                  </m:oMath>
                </a14:m>
                <a:r>
                  <a:rPr lang="en-US" noProof="0" dirty="0"/>
                  <a:t>connection box can be moved between Q1 and Q2  </a:t>
                </a:r>
              </a:p>
              <a:p>
                <a:pPr algn="ctr"/>
                <a:r>
                  <a:rPr lang="en-US" b="1" noProof="0" dirty="0"/>
                  <a:t>Save up to 200 mm</a:t>
                </a:r>
                <a:endParaRPr lang="en-US" noProof="0" dirty="0"/>
              </a:p>
              <a:p>
                <a:pPr marL="285750" indent="-285750">
                  <a:buFont typeface="Arial" panose="020B0604020202020204" pitchFamily="34" charset="0"/>
                  <a:buChar char="•"/>
                </a:pPr>
                <a:r>
                  <a:rPr lang="en-US" noProof="0" dirty="0"/>
                  <a:t>This increases the Q1-Q2 FF region </a:t>
                </a:r>
                <a14:m>
                  <m:oMath xmlns:m="http://schemas.openxmlformats.org/officeDocument/2006/math">
                    <m:r>
                      <a:rPr lang="en-US" i="1" noProof="0" smtClean="0">
                        <a:latin typeface="Cambria Math" panose="02040503050406030204" pitchFamily="18" charset="0"/>
                        <a:ea typeface="Cambria Math" panose="02040503050406030204" pitchFamily="18" charset="0"/>
                      </a:rPr>
                      <m:t>→ </m:t>
                    </m:r>
                  </m:oMath>
                </a14:m>
                <a:r>
                  <a:rPr lang="en-US" noProof="0" dirty="0"/>
                  <a:t>to be checked with beam dynamic WP and the requirement on the interconnection length between the quadrupoles</a:t>
                </a:r>
              </a:p>
              <a:p>
                <a:pPr marL="285750" indent="-285750">
                  <a:buFont typeface="Arial" panose="020B0604020202020204" pitchFamily="34" charset="0"/>
                  <a:buChar char="•"/>
                </a:pPr>
                <a:endParaRPr lang="it-IT" dirty="0"/>
              </a:p>
            </p:txBody>
          </p:sp>
        </mc:Choice>
        <mc:Fallback>
          <p:sp>
            <p:nvSpPr>
              <p:cNvPr id="33" name="CasellaDiTesto 32">
                <a:extLst>
                  <a:ext uri="{FF2B5EF4-FFF2-40B4-BE49-F238E27FC236}">
                    <a16:creationId xmlns:a16="http://schemas.microsoft.com/office/drawing/2014/main" id="{48A10544-9302-8802-38C3-F435AACC62CE}"/>
                  </a:ext>
                </a:extLst>
              </p:cNvPr>
              <p:cNvSpPr txBox="1">
                <a:spLocks noRot="1" noChangeAspect="1" noMove="1" noResize="1" noEditPoints="1" noAdjustHandles="1" noChangeArrowheads="1" noChangeShapeType="1" noTextEdit="1"/>
              </p:cNvSpPr>
              <p:nvPr/>
            </p:nvSpPr>
            <p:spPr>
              <a:xfrm>
                <a:off x="189689" y="4780433"/>
                <a:ext cx="7183874" cy="2031325"/>
              </a:xfrm>
              <a:prstGeom prst="rect">
                <a:avLst/>
              </a:prstGeom>
              <a:blipFill>
                <a:blip r:embed="rId7"/>
                <a:stretch>
                  <a:fillRect l="-353" t="-1242" r="-176"/>
                </a:stretch>
              </a:blipFill>
            </p:spPr>
            <p:txBody>
              <a:bodyPr/>
              <a:lstStyle/>
              <a:p>
                <a:r>
                  <a:rPr lang="en-GB">
                    <a:noFill/>
                  </a:rPr>
                  <a:t> </a:t>
                </a:r>
              </a:p>
            </p:txBody>
          </p:sp>
        </mc:Fallback>
      </mc:AlternateContent>
      <p:sp>
        <p:nvSpPr>
          <p:cNvPr id="5" name="CasellaDiTesto 4">
            <a:extLst>
              <a:ext uri="{FF2B5EF4-FFF2-40B4-BE49-F238E27FC236}">
                <a16:creationId xmlns:a16="http://schemas.microsoft.com/office/drawing/2014/main" id="{167BE2D5-958F-3B45-55D8-791CD5B9E60F}"/>
              </a:ext>
            </a:extLst>
          </p:cNvPr>
          <p:cNvSpPr txBox="1"/>
          <p:nvPr/>
        </p:nvSpPr>
        <p:spPr>
          <a:xfrm>
            <a:off x="9505574" y="4453966"/>
            <a:ext cx="2039533" cy="369332"/>
          </a:xfrm>
          <a:prstGeom prst="rect">
            <a:avLst/>
          </a:prstGeom>
          <a:noFill/>
        </p:spPr>
        <p:txBody>
          <a:bodyPr wrap="none" rtlCol="0">
            <a:spAutoFit/>
          </a:bodyPr>
          <a:lstStyle/>
          <a:p>
            <a:r>
              <a:rPr lang="en-GB" dirty="0"/>
              <a:t>Courtesy of H. Prin</a:t>
            </a:r>
          </a:p>
        </p:txBody>
      </p:sp>
    </p:spTree>
    <p:extLst>
      <p:ext uri="{BB962C8B-B14F-4D97-AF65-F5344CB8AC3E}">
        <p14:creationId xmlns:p14="http://schemas.microsoft.com/office/powerpoint/2010/main" val="2190971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D7A28-1DB0-B0EE-9E72-F47BE7C725E0}"/>
            </a:ext>
          </a:extLst>
        </p:cNvPr>
        <p:cNvGrpSpPr/>
        <p:nvPr/>
      </p:nvGrpSpPr>
      <p:grpSpPr>
        <a:xfrm>
          <a:off x="0" y="0"/>
          <a:ext cx="0" cy="0"/>
          <a:chOff x="0" y="0"/>
          <a:chExt cx="0" cy="0"/>
        </a:xfrm>
      </p:grpSpPr>
      <p:pic>
        <p:nvPicPr>
          <p:cNvPr id="3" name="Picture 12" descr="A logo of a university&#10;&#10;Description automatically generated">
            <a:extLst>
              <a:ext uri="{FF2B5EF4-FFF2-40B4-BE49-F238E27FC236}">
                <a16:creationId xmlns:a16="http://schemas.microsoft.com/office/drawing/2014/main" id="{DD44843F-1E6C-27BA-1721-BB47615F60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1506" y="-239942"/>
            <a:ext cx="1804245" cy="1216577"/>
          </a:xfrm>
          <a:prstGeom prst="rect">
            <a:avLst/>
          </a:prstGeom>
        </p:spPr>
      </p:pic>
      <p:pic>
        <p:nvPicPr>
          <p:cNvPr id="2" name="Picture 8" descr="A blue logo with a black background">
            <a:extLst>
              <a:ext uri="{FF2B5EF4-FFF2-40B4-BE49-F238E27FC236}">
                <a16:creationId xmlns:a16="http://schemas.microsoft.com/office/drawing/2014/main" id="{4803A73E-84E7-4145-211B-6CBBF46BA373}"/>
              </a:ext>
            </a:extLst>
          </p:cNvPr>
          <p:cNvPicPr>
            <a:picLocks noChangeAspect="1"/>
          </p:cNvPicPr>
          <p:nvPr/>
        </p:nvPicPr>
        <p:blipFill rotWithShape="1">
          <a:blip r:embed="rId3"/>
          <a:srcRect l="21315" r="20838"/>
          <a:stretch/>
        </p:blipFill>
        <p:spPr>
          <a:xfrm>
            <a:off x="9765110" y="79008"/>
            <a:ext cx="794386" cy="772468"/>
          </a:xfrm>
          <a:prstGeom prst="rect">
            <a:avLst/>
          </a:prstGeom>
        </p:spPr>
      </p:pic>
      <p:sp>
        <p:nvSpPr>
          <p:cNvPr id="7" name="Titolo 5">
            <a:extLst>
              <a:ext uri="{FF2B5EF4-FFF2-40B4-BE49-F238E27FC236}">
                <a16:creationId xmlns:a16="http://schemas.microsoft.com/office/drawing/2014/main" id="{99EF213F-493B-8174-9781-7A344527E37D}"/>
              </a:ext>
            </a:extLst>
          </p:cNvPr>
          <p:cNvSpPr>
            <a:spLocks noGrp="1"/>
          </p:cNvSpPr>
          <p:nvPr>
            <p:ph type="title"/>
          </p:nvPr>
        </p:nvSpPr>
        <p:spPr/>
        <p:txBody>
          <a:bodyPr/>
          <a:lstStyle/>
          <a:p>
            <a:r>
              <a:rPr lang="en-GB" dirty="0"/>
              <a:t>Cold Mass -Cryostat</a:t>
            </a:r>
          </a:p>
        </p:txBody>
      </p:sp>
      <p:pic>
        <p:nvPicPr>
          <p:cNvPr id="16" name="Immagine 15">
            <a:extLst>
              <a:ext uri="{FF2B5EF4-FFF2-40B4-BE49-F238E27FC236}">
                <a16:creationId xmlns:a16="http://schemas.microsoft.com/office/drawing/2014/main" id="{88D657ED-1CD8-18DC-4B5A-4BDEACACB6E7}"/>
              </a:ext>
            </a:extLst>
          </p:cNvPr>
          <p:cNvPicPr>
            <a:picLocks noChangeAspect="1"/>
          </p:cNvPicPr>
          <p:nvPr/>
        </p:nvPicPr>
        <p:blipFill>
          <a:blip r:embed="rId4"/>
          <a:srcRect l="48193"/>
          <a:stretch>
            <a:fillRect/>
          </a:stretch>
        </p:blipFill>
        <p:spPr>
          <a:xfrm>
            <a:off x="7100206" y="425868"/>
            <a:ext cx="4902105" cy="5641217"/>
          </a:xfrm>
          <a:prstGeom prst="rect">
            <a:avLst/>
          </a:prstGeom>
        </p:spPr>
      </p:pic>
      <p:sp>
        <p:nvSpPr>
          <p:cNvPr id="17" name="Rettangolo 16">
            <a:extLst>
              <a:ext uri="{FF2B5EF4-FFF2-40B4-BE49-F238E27FC236}">
                <a16:creationId xmlns:a16="http://schemas.microsoft.com/office/drawing/2014/main" id="{370DD80B-F809-8E4A-4A62-F825E0917DFD}"/>
              </a:ext>
            </a:extLst>
          </p:cNvPr>
          <p:cNvSpPr/>
          <p:nvPr/>
        </p:nvSpPr>
        <p:spPr>
          <a:xfrm>
            <a:off x="7858123" y="1214435"/>
            <a:ext cx="314325" cy="185738"/>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asellaDiTesto 17">
            <a:extLst>
              <a:ext uri="{FF2B5EF4-FFF2-40B4-BE49-F238E27FC236}">
                <a16:creationId xmlns:a16="http://schemas.microsoft.com/office/drawing/2014/main" id="{92FFE510-2239-D8EC-FC3A-A43760888239}"/>
              </a:ext>
            </a:extLst>
          </p:cNvPr>
          <p:cNvSpPr txBox="1"/>
          <p:nvPr/>
        </p:nvSpPr>
        <p:spPr>
          <a:xfrm>
            <a:off x="7829548" y="952825"/>
            <a:ext cx="685800" cy="261610"/>
          </a:xfrm>
          <a:prstGeom prst="rect">
            <a:avLst/>
          </a:prstGeom>
          <a:noFill/>
        </p:spPr>
        <p:txBody>
          <a:bodyPr wrap="square" rtlCol="0">
            <a:spAutoFit/>
          </a:bodyPr>
          <a:lstStyle/>
          <a:p>
            <a:r>
              <a:rPr lang="en-GB" sz="1100" b="1" dirty="0">
                <a:solidFill>
                  <a:srgbClr val="FF0000"/>
                </a:solidFill>
              </a:rPr>
              <a:t>500</a:t>
            </a:r>
          </a:p>
        </p:txBody>
      </p:sp>
      <p:cxnSp>
        <p:nvCxnSpPr>
          <p:cNvPr id="19" name="Connettore dritto 18">
            <a:extLst>
              <a:ext uri="{FF2B5EF4-FFF2-40B4-BE49-F238E27FC236}">
                <a16:creationId xmlns:a16="http://schemas.microsoft.com/office/drawing/2014/main" id="{4BA74652-5539-D43E-F9D3-E4F38F85F4F9}"/>
              </a:ext>
            </a:extLst>
          </p:cNvPr>
          <p:cNvCxnSpPr/>
          <p:nvPr/>
        </p:nvCxnSpPr>
        <p:spPr>
          <a:xfrm flipV="1">
            <a:off x="7758113" y="1228723"/>
            <a:ext cx="471487" cy="1857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1" name="CasellaDiTesto 20">
            <a:extLst>
              <a:ext uri="{FF2B5EF4-FFF2-40B4-BE49-F238E27FC236}">
                <a16:creationId xmlns:a16="http://schemas.microsoft.com/office/drawing/2014/main" id="{9600C581-96BF-472B-D736-79F6E4B1E902}"/>
              </a:ext>
            </a:extLst>
          </p:cNvPr>
          <p:cNvSpPr txBox="1"/>
          <p:nvPr/>
        </p:nvSpPr>
        <p:spPr>
          <a:xfrm>
            <a:off x="78275" y="1321592"/>
            <a:ext cx="6710838" cy="2031325"/>
          </a:xfrm>
          <a:prstGeom prst="rect">
            <a:avLst/>
          </a:prstGeom>
          <a:noFill/>
        </p:spPr>
        <p:txBody>
          <a:bodyPr wrap="square">
            <a:spAutoFit/>
          </a:bodyPr>
          <a:lstStyle/>
          <a:p>
            <a:pPr marL="285750" indent="-285750">
              <a:buFont typeface="Arial" panose="020B0604020202020204" pitchFamily="34" charset="0"/>
              <a:buChar char="•"/>
            </a:pPr>
            <a:r>
              <a:rPr lang="it-IT" dirty="0" err="1"/>
              <a:t>If</a:t>
            </a:r>
            <a:r>
              <a:rPr lang="it-IT" dirty="0"/>
              <a:t> </a:t>
            </a:r>
            <a:r>
              <a:rPr lang="it-IT" dirty="0" err="1"/>
              <a:t>operating</a:t>
            </a:r>
            <a:r>
              <a:rPr lang="it-IT" dirty="0"/>
              <a:t> </a:t>
            </a:r>
            <a:r>
              <a:rPr lang="it-IT" dirty="0" err="1"/>
              <a:t>at</a:t>
            </a:r>
            <a:r>
              <a:rPr lang="it-IT" dirty="0"/>
              <a:t> T</a:t>
            </a:r>
            <a:r>
              <a:rPr lang="it-IT" baseline="-25000" dirty="0"/>
              <a:t>op</a:t>
            </a:r>
            <a:r>
              <a:rPr lang="it-IT" dirty="0"/>
              <a:t> ≥ 4.5 K, </a:t>
            </a:r>
            <a:r>
              <a:rPr lang="it-IT" dirty="0" err="1"/>
              <a:t>there</a:t>
            </a:r>
            <a:r>
              <a:rPr lang="it-IT" dirty="0"/>
              <a:t> </a:t>
            </a:r>
            <a:r>
              <a:rPr lang="it-IT" dirty="0" err="1"/>
              <a:t>is</a:t>
            </a:r>
            <a:r>
              <a:rPr lang="it-IT" dirty="0"/>
              <a:t> no </a:t>
            </a:r>
            <a:r>
              <a:rPr lang="it-IT" dirty="0" err="1"/>
              <a:t>need</a:t>
            </a:r>
            <a:r>
              <a:rPr lang="it-IT" dirty="0"/>
              <a:t> for a </a:t>
            </a:r>
            <a:r>
              <a:rPr lang="it-IT" dirty="0" err="1"/>
              <a:t>phase</a:t>
            </a:r>
            <a:r>
              <a:rPr lang="it-IT" dirty="0"/>
              <a:t> separator (no </a:t>
            </a:r>
            <a:r>
              <a:rPr lang="it-IT" dirty="0" err="1"/>
              <a:t>liquid</a:t>
            </a:r>
            <a:r>
              <a:rPr lang="it-IT" dirty="0"/>
              <a:t> </a:t>
            </a:r>
            <a:r>
              <a:rPr lang="it-IT" dirty="0" err="1"/>
              <a:t>helium</a:t>
            </a:r>
            <a:r>
              <a:rPr lang="it-IT" dirty="0"/>
              <a:t>), </a:t>
            </a:r>
            <a:r>
              <a:rPr lang="it-IT" b="1" dirty="0" err="1"/>
              <a:t>which</a:t>
            </a:r>
            <a:r>
              <a:rPr lang="it-IT" b="1" dirty="0"/>
              <a:t> </a:t>
            </a:r>
            <a:r>
              <a:rPr lang="it-IT" b="1" dirty="0" err="1"/>
              <a:t>saves</a:t>
            </a:r>
            <a:r>
              <a:rPr lang="it-IT" b="1" dirty="0"/>
              <a:t> a </a:t>
            </a:r>
            <a:r>
              <a:rPr lang="it-IT" b="1" dirty="0" err="1"/>
              <a:t>further</a:t>
            </a:r>
            <a:r>
              <a:rPr lang="it-IT" b="1" dirty="0"/>
              <a:t> ~500 mm</a:t>
            </a:r>
            <a:r>
              <a:rPr lang="it-IT" dirty="0"/>
              <a:t>.</a:t>
            </a:r>
          </a:p>
          <a:p>
            <a:pPr marL="285750" indent="-285750">
              <a:buFont typeface="Arial" panose="020B0604020202020204" pitchFamily="34" charset="0"/>
              <a:buChar char="•"/>
            </a:pPr>
            <a:r>
              <a:rPr lang="it-IT" dirty="0"/>
              <a:t>No </a:t>
            </a:r>
            <a:r>
              <a:rPr lang="it-IT" dirty="0" err="1"/>
              <a:t>further</a:t>
            </a:r>
            <a:r>
              <a:rPr lang="it-IT" dirty="0"/>
              <a:t> gain for </a:t>
            </a:r>
            <a:r>
              <a:rPr lang="it-IT" dirty="0" err="1"/>
              <a:t>highet</a:t>
            </a:r>
            <a:r>
              <a:rPr lang="it-IT" dirty="0"/>
              <a:t> T</a:t>
            </a:r>
            <a:endParaRPr lang="it-IT" baseline="-25000" dirty="0"/>
          </a:p>
          <a:p>
            <a:pPr marL="285750" indent="-285750">
              <a:buFont typeface="Arial" panose="020B0604020202020204" pitchFamily="34" charset="0"/>
              <a:buChar char="•"/>
            </a:pPr>
            <a:r>
              <a:rPr lang="it-IT" dirty="0"/>
              <a:t>pick-up coil inside the </a:t>
            </a:r>
            <a:r>
              <a:rPr lang="it-IT" dirty="0" err="1"/>
              <a:t>cryostat</a:t>
            </a:r>
            <a:endParaRPr lang="it-IT" dirty="0"/>
          </a:p>
          <a:p>
            <a:pPr marL="285750" indent="-285750">
              <a:buFont typeface="Arial" panose="020B0604020202020204" pitchFamily="34" charset="0"/>
              <a:buChar char="•"/>
            </a:pPr>
            <a:r>
              <a:rPr lang="it-IT" dirty="0"/>
              <a:t>BPM: 250 mm in the CWT inside the </a:t>
            </a:r>
            <a:r>
              <a:rPr lang="it-IT" dirty="0" err="1"/>
              <a:t>cryosyat</a:t>
            </a:r>
            <a:endParaRPr lang="it-IT" dirty="0"/>
          </a:p>
          <a:p>
            <a:br>
              <a:rPr lang="it-IT" b="1" dirty="0"/>
            </a:br>
            <a:endParaRPr lang="en-GB" dirty="0"/>
          </a:p>
        </p:txBody>
      </p:sp>
      <p:pic>
        <p:nvPicPr>
          <p:cNvPr id="10" name="Immagine 9">
            <a:extLst>
              <a:ext uri="{FF2B5EF4-FFF2-40B4-BE49-F238E27FC236}">
                <a16:creationId xmlns:a16="http://schemas.microsoft.com/office/drawing/2014/main" id="{5AAFE7BE-3DAE-61B6-93B9-F6D064E22C4E}"/>
              </a:ext>
            </a:extLst>
          </p:cNvPr>
          <p:cNvPicPr>
            <a:picLocks noChangeAspect="1"/>
          </p:cNvPicPr>
          <p:nvPr/>
        </p:nvPicPr>
        <p:blipFill>
          <a:blip r:embed="rId5"/>
          <a:stretch>
            <a:fillRect/>
          </a:stretch>
        </p:blipFill>
        <p:spPr>
          <a:xfrm>
            <a:off x="189689" y="2992520"/>
            <a:ext cx="3717359" cy="3074565"/>
          </a:xfrm>
          <a:prstGeom prst="rect">
            <a:avLst/>
          </a:prstGeom>
        </p:spPr>
      </p:pic>
      <p:pic>
        <p:nvPicPr>
          <p:cNvPr id="11" name="Immagine 10">
            <a:extLst>
              <a:ext uri="{FF2B5EF4-FFF2-40B4-BE49-F238E27FC236}">
                <a16:creationId xmlns:a16="http://schemas.microsoft.com/office/drawing/2014/main" id="{00463F2F-96B2-D178-DB2A-970E0DC52738}"/>
              </a:ext>
            </a:extLst>
          </p:cNvPr>
          <p:cNvPicPr>
            <a:picLocks noChangeAspect="1"/>
          </p:cNvPicPr>
          <p:nvPr/>
        </p:nvPicPr>
        <p:blipFill>
          <a:blip r:embed="rId6"/>
          <a:stretch>
            <a:fillRect/>
          </a:stretch>
        </p:blipFill>
        <p:spPr>
          <a:xfrm>
            <a:off x="3315628" y="2992520"/>
            <a:ext cx="3784578" cy="3595743"/>
          </a:xfrm>
          <a:prstGeom prst="rect">
            <a:avLst/>
          </a:prstGeom>
        </p:spPr>
      </p:pic>
      <p:sp>
        <p:nvSpPr>
          <p:cNvPr id="12" name="CasellaDiTesto 11">
            <a:extLst>
              <a:ext uri="{FF2B5EF4-FFF2-40B4-BE49-F238E27FC236}">
                <a16:creationId xmlns:a16="http://schemas.microsoft.com/office/drawing/2014/main" id="{D1A19FBF-2A5F-4DFC-7E8F-334B162B2C6E}"/>
              </a:ext>
            </a:extLst>
          </p:cNvPr>
          <p:cNvSpPr txBox="1"/>
          <p:nvPr/>
        </p:nvSpPr>
        <p:spPr>
          <a:xfrm>
            <a:off x="9505574" y="4453966"/>
            <a:ext cx="2039533" cy="369332"/>
          </a:xfrm>
          <a:prstGeom prst="rect">
            <a:avLst/>
          </a:prstGeom>
          <a:noFill/>
        </p:spPr>
        <p:txBody>
          <a:bodyPr wrap="none" rtlCol="0">
            <a:spAutoFit/>
          </a:bodyPr>
          <a:lstStyle/>
          <a:p>
            <a:r>
              <a:rPr lang="en-GB" dirty="0"/>
              <a:t>Courtesy of H. Prin</a:t>
            </a:r>
          </a:p>
        </p:txBody>
      </p:sp>
      <p:sp>
        <p:nvSpPr>
          <p:cNvPr id="15" name="CasellaDiTesto 14">
            <a:extLst>
              <a:ext uri="{FF2B5EF4-FFF2-40B4-BE49-F238E27FC236}">
                <a16:creationId xmlns:a16="http://schemas.microsoft.com/office/drawing/2014/main" id="{0DCD10CB-0C4D-D658-6D87-DB4CE1D850A4}"/>
              </a:ext>
            </a:extLst>
          </p:cNvPr>
          <p:cNvSpPr txBox="1"/>
          <p:nvPr/>
        </p:nvSpPr>
        <p:spPr>
          <a:xfrm>
            <a:off x="1028601" y="6143008"/>
            <a:ext cx="2039533" cy="369332"/>
          </a:xfrm>
          <a:prstGeom prst="rect">
            <a:avLst/>
          </a:prstGeom>
          <a:noFill/>
        </p:spPr>
        <p:txBody>
          <a:bodyPr wrap="none" rtlCol="0">
            <a:spAutoFit/>
          </a:bodyPr>
          <a:lstStyle/>
          <a:p>
            <a:r>
              <a:rPr lang="en-GB" dirty="0"/>
              <a:t>Courtesy of H. Prin</a:t>
            </a:r>
          </a:p>
        </p:txBody>
      </p:sp>
      <p:sp>
        <p:nvSpPr>
          <p:cNvPr id="20" name="CasellaDiTesto 19">
            <a:extLst>
              <a:ext uri="{FF2B5EF4-FFF2-40B4-BE49-F238E27FC236}">
                <a16:creationId xmlns:a16="http://schemas.microsoft.com/office/drawing/2014/main" id="{B2A2B6A5-80F2-0F81-5031-19AA9D64863B}"/>
              </a:ext>
            </a:extLst>
          </p:cNvPr>
          <p:cNvSpPr txBox="1"/>
          <p:nvPr/>
        </p:nvSpPr>
        <p:spPr>
          <a:xfrm>
            <a:off x="5601973" y="6218931"/>
            <a:ext cx="2039533" cy="369332"/>
          </a:xfrm>
          <a:prstGeom prst="rect">
            <a:avLst/>
          </a:prstGeom>
          <a:noFill/>
        </p:spPr>
        <p:txBody>
          <a:bodyPr wrap="none" rtlCol="0">
            <a:spAutoFit/>
          </a:bodyPr>
          <a:lstStyle/>
          <a:p>
            <a:r>
              <a:rPr lang="en-GB" dirty="0"/>
              <a:t>Courtesy of H. Prin</a:t>
            </a:r>
          </a:p>
        </p:txBody>
      </p:sp>
    </p:spTree>
    <p:extLst>
      <p:ext uri="{BB962C8B-B14F-4D97-AF65-F5344CB8AC3E}">
        <p14:creationId xmlns:p14="http://schemas.microsoft.com/office/powerpoint/2010/main" val="2258110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AF18E-590A-6F15-51CF-F1C27B4F0D7D}"/>
            </a:ext>
          </a:extLst>
        </p:cNvPr>
        <p:cNvGrpSpPr/>
        <p:nvPr/>
      </p:nvGrpSpPr>
      <p:grpSpPr>
        <a:xfrm>
          <a:off x="0" y="0"/>
          <a:ext cx="0" cy="0"/>
          <a:chOff x="0" y="0"/>
          <a:chExt cx="0" cy="0"/>
        </a:xfrm>
      </p:grpSpPr>
      <p:sp>
        <p:nvSpPr>
          <p:cNvPr id="7" name="Titolo 5">
            <a:extLst>
              <a:ext uri="{FF2B5EF4-FFF2-40B4-BE49-F238E27FC236}">
                <a16:creationId xmlns:a16="http://schemas.microsoft.com/office/drawing/2014/main" id="{6D071601-D1B2-C52F-D0DE-C59C79712AE1}"/>
              </a:ext>
            </a:extLst>
          </p:cNvPr>
          <p:cNvSpPr>
            <a:spLocks noGrp="1"/>
          </p:cNvSpPr>
          <p:nvPr>
            <p:ph type="title"/>
          </p:nvPr>
        </p:nvSpPr>
        <p:spPr>
          <a:xfrm>
            <a:off x="1171185" y="308170"/>
            <a:ext cx="8062968" cy="681159"/>
          </a:xfrm>
        </p:spPr>
        <p:txBody>
          <a:bodyPr/>
          <a:lstStyle/>
          <a:p>
            <a:r>
              <a:rPr lang="it-IT" dirty="0" err="1"/>
              <a:t>Cold</a:t>
            </a:r>
            <a:r>
              <a:rPr lang="it-IT" dirty="0"/>
              <a:t> Mass End Covers – </a:t>
            </a:r>
            <a:r>
              <a:rPr lang="it-IT" dirty="0" err="1"/>
              <a:t>Cryogenic</a:t>
            </a:r>
            <a:r>
              <a:rPr lang="it-IT" dirty="0"/>
              <a:t> Vessel </a:t>
            </a:r>
            <a:r>
              <a:rPr lang="it-IT" dirty="0" err="1"/>
              <a:t>Closures</a:t>
            </a:r>
            <a:endParaRPr lang="en-GB" dirty="0"/>
          </a:p>
        </p:txBody>
      </p:sp>
      <p:pic>
        <p:nvPicPr>
          <p:cNvPr id="3" name="Immagine 2" descr="Immagine che contiene macchina, schermata&#10;&#10;Il contenuto generato dall'IA potrebbe non essere corretto.">
            <a:extLst>
              <a:ext uri="{FF2B5EF4-FFF2-40B4-BE49-F238E27FC236}">
                <a16:creationId xmlns:a16="http://schemas.microsoft.com/office/drawing/2014/main" id="{35B19B42-4E26-48D0-73E3-1F4F7CCE1B32}"/>
              </a:ext>
            </a:extLst>
          </p:cNvPr>
          <p:cNvPicPr>
            <a:picLocks noChangeAspect="1"/>
          </p:cNvPicPr>
          <p:nvPr/>
        </p:nvPicPr>
        <p:blipFill>
          <a:blip r:embed="rId2"/>
          <a:stretch>
            <a:fillRect/>
          </a:stretch>
        </p:blipFill>
        <p:spPr>
          <a:xfrm>
            <a:off x="746517" y="1392825"/>
            <a:ext cx="5613400" cy="4673600"/>
          </a:xfrm>
          <a:prstGeom prst="rect">
            <a:avLst/>
          </a:prstGeom>
        </p:spPr>
      </p:pic>
      <p:sp>
        <p:nvSpPr>
          <p:cNvPr id="5" name="CasellaDiTesto 4">
            <a:extLst>
              <a:ext uri="{FF2B5EF4-FFF2-40B4-BE49-F238E27FC236}">
                <a16:creationId xmlns:a16="http://schemas.microsoft.com/office/drawing/2014/main" id="{CD21B52F-5040-E5EC-2AC4-EE77FC771327}"/>
              </a:ext>
            </a:extLst>
          </p:cNvPr>
          <p:cNvSpPr txBox="1"/>
          <p:nvPr/>
        </p:nvSpPr>
        <p:spPr>
          <a:xfrm>
            <a:off x="6234113" y="1997001"/>
            <a:ext cx="5448300" cy="2585323"/>
          </a:xfrm>
          <a:prstGeom prst="rect">
            <a:avLst/>
          </a:prstGeom>
          <a:noFill/>
        </p:spPr>
        <p:txBody>
          <a:bodyPr wrap="square">
            <a:spAutoFit/>
          </a:bodyPr>
          <a:lstStyle/>
          <a:p>
            <a:pPr marL="285750" indent="-285750">
              <a:buFont typeface="Arial" panose="020B0604020202020204" pitchFamily="34" charset="0"/>
              <a:buChar char="•"/>
            </a:pPr>
            <a:r>
              <a:rPr lang="it-IT" dirty="0"/>
              <a:t>End covers are closing the volume of the </a:t>
            </a:r>
            <a:r>
              <a:rPr lang="it-IT" dirty="0" err="1"/>
              <a:t>cold</a:t>
            </a:r>
            <a:r>
              <a:rPr lang="it-IT" dirty="0"/>
              <a:t> masses in the </a:t>
            </a:r>
            <a:r>
              <a:rPr lang="it-IT" dirty="0" err="1"/>
              <a:t>extremities</a:t>
            </a:r>
            <a:r>
              <a:rPr lang="it-IT" dirty="0"/>
              <a:t>. </a:t>
            </a:r>
          </a:p>
          <a:p>
            <a:pPr marL="285750" indent="-285750">
              <a:buFont typeface="Arial" panose="020B0604020202020204" pitchFamily="34" charset="0"/>
              <a:buChar char="•"/>
            </a:pPr>
            <a:r>
              <a:rPr lang="it-IT" dirty="0"/>
              <a:t>End covers volume </a:t>
            </a:r>
            <a:r>
              <a:rPr lang="it-IT" dirty="0" err="1"/>
              <a:t>houses</a:t>
            </a:r>
            <a:r>
              <a:rPr lang="it-IT" dirty="0"/>
              <a:t> the </a:t>
            </a:r>
            <a:r>
              <a:rPr lang="it-IT" dirty="0" err="1"/>
              <a:t>busses</a:t>
            </a:r>
            <a:r>
              <a:rPr lang="it-IT" dirty="0"/>
              <a:t> </a:t>
            </a:r>
            <a:r>
              <a:rPr lang="it-IT" dirty="0" err="1"/>
              <a:t>expansion</a:t>
            </a:r>
            <a:r>
              <a:rPr lang="it-IT" dirty="0"/>
              <a:t> loops and the </a:t>
            </a:r>
            <a:r>
              <a:rPr lang="it-IT" dirty="0" err="1"/>
              <a:t>spool</a:t>
            </a:r>
            <a:r>
              <a:rPr lang="it-IT" dirty="0"/>
              <a:t> </a:t>
            </a:r>
            <a:r>
              <a:rPr lang="it-IT" dirty="0" err="1"/>
              <a:t>pieces</a:t>
            </a:r>
            <a:r>
              <a:rPr lang="it-IT" dirty="0"/>
              <a:t> </a:t>
            </a:r>
            <a:r>
              <a:rPr lang="it-IT" dirty="0" err="1"/>
              <a:t>correctors</a:t>
            </a:r>
            <a:r>
              <a:rPr lang="it-IT" dirty="0"/>
              <a:t>. </a:t>
            </a:r>
          </a:p>
          <a:p>
            <a:pPr marL="285750" indent="-285750">
              <a:buFont typeface="Arial" panose="020B0604020202020204" pitchFamily="34" charset="0"/>
              <a:buChar char="•"/>
            </a:pPr>
            <a:r>
              <a:rPr lang="it-IT" dirty="0" err="1"/>
              <a:t>Dished</a:t>
            </a:r>
            <a:r>
              <a:rPr lang="it-IT" dirty="0"/>
              <a:t> end covers can be </a:t>
            </a:r>
            <a:r>
              <a:rPr lang="it-IT" dirty="0" err="1"/>
              <a:t>used</a:t>
            </a:r>
            <a:r>
              <a:rPr lang="it-IT" dirty="0"/>
              <a:t>, </a:t>
            </a:r>
            <a:r>
              <a:rPr lang="it-IT" dirty="0" err="1"/>
              <a:t>flat</a:t>
            </a:r>
            <a:r>
              <a:rPr lang="it-IT" dirty="0"/>
              <a:t> </a:t>
            </a:r>
            <a:r>
              <a:rPr lang="it-IT" dirty="0" err="1"/>
              <a:t>ones</a:t>
            </a:r>
            <a:r>
              <a:rPr lang="it-IT" dirty="0"/>
              <a:t> </a:t>
            </a:r>
            <a:r>
              <a:rPr lang="it-IT" dirty="0" err="1"/>
              <a:t>also</a:t>
            </a:r>
            <a:r>
              <a:rPr lang="it-IT" dirty="0"/>
              <a:t> </a:t>
            </a:r>
            <a:r>
              <a:rPr lang="it-IT" dirty="0" err="1"/>
              <a:t>exist</a:t>
            </a:r>
            <a:r>
              <a:rPr lang="it-IT" dirty="0"/>
              <a:t> (SSS on the CS, HL-LHC </a:t>
            </a:r>
            <a:r>
              <a:rPr lang="it-IT" dirty="0" err="1"/>
              <a:t>cold</a:t>
            </a:r>
            <a:r>
              <a:rPr lang="it-IT" dirty="0"/>
              <a:t> masses). In </a:t>
            </a:r>
            <a:r>
              <a:rPr lang="it-IT" dirty="0" err="1"/>
              <a:t>this</a:t>
            </a:r>
            <a:r>
              <a:rPr lang="it-IT" dirty="0"/>
              <a:t> last case, </a:t>
            </a:r>
            <a:r>
              <a:rPr lang="it-IT" dirty="0" err="1"/>
              <a:t>material</a:t>
            </a:r>
            <a:r>
              <a:rPr lang="it-IT" dirty="0"/>
              <a:t> </a:t>
            </a:r>
            <a:r>
              <a:rPr lang="it-IT" dirty="0" err="1"/>
              <a:t>thickness</a:t>
            </a:r>
            <a:r>
              <a:rPr lang="it-IT" dirty="0"/>
              <a:t> must be </a:t>
            </a:r>
            <a:r>
              <a:rPr lang="it-IT" dirty="0" err="1"/>
              <a:t>adapted</a:t>
            </a:r>
            <a:r>
              <a:rPr lang="it-IT" dirty="0"/>
              <a:t> to </a:t>
            </a:r>
            <a:r>
              <a:rPr lang="it-IT" dirty="0" err="1"/>
              <a:t>sustain</a:t>
            </a:r>
            <a:r>
              <a:rPr lang="it-IT" dirty="0"/>
              <a:t> the pressure. </a:t>
            </a:r>
            <a:r>
              <a:rPr lang="it-IT" dirty="0" err="1"/>
              <a:t>It</a:t>
            </a:r>
            <a:r>
              <a:rPr lang="it-IT" dirty="0"/>
              <a:t> </a:t>
            </a:r>
            <a:r>
              <a:rPr lang="it-IT" dirty="0" err="1"/>
              <a:t>is</a:t>
            </a:r>
            <a:r>
              <a:rPr lang="it-IT" dirty="0"/>
              <a:t> </a:t>
            </a:r>
            <a:r>
              <a:rPr lang="it-IT" dirty="0" err="1"/>
              <a:t>not</a:t>
            </a:r>
            <a:r>
              <a:rPr lang="it-IT" dirty="0"/>
              <a:t> </a:t>
            </a:r>
            <a:r>
              <a:rPr lang="it-IT" dirty="0" err="1"/>
              <a:t>guaranteed</a:t>
            </a:r>
            <a:r>
              <a:rPr lang="it-IT" dirty="0"/>
              <a:t> </a:t>
            </a:r>
            <a:r>
              <a:rPr lang="it-IT" dirty="0" err="1"/>
              <a:t>that</a:t>
            </a:r>
            <a:r>
              <a:rPr lang="it-IT" dirty="0"/>
              <a:t> </a:t>
            </a:r>
            <a:r>
              <a:rPr lang="it-IT" dirty="0" err="1"/>
              <a:t>longitudinal</a:t>
            </a:r>
            <a:r>
              <a:rPr lang="it-IT" dirty="0"/>
              <a:t> </a:t>
            </a:r>
            <a:r>
              <a:rPr lang="it-IT" dirty="0" err="1"/>
              <a:t>space</a:t>
            </a:r>
            <a:r>
              <a:rPr lang="it-IT" dirty="0"/>
              <a:t> can be </a:t>
            </a:r>
            <a:r>
              <a:rPr lang="it-IT" dirty="0" err="1"/>
              <a:t>saved</a:t>
            </a:r>
            <a:r>
              <a:rPr lang="it-IT" dirty="0"/>
              <a:t>.</a:t>
            </a:r>
            <a:endParaRPr lang="en-GB" dirty="0"/>
          </a:p>
        </p:txBody>
      </p:sp>
      <p:sp>
        <p:nvSpPr>
          <p:cNvPr id="6" name="CasellaDiTesto 5">
            <a:extLst>
              <a:ext uri="{FF2B5EF4-FFF2-40B4-BE49-F238E27FC236}">
                <a16:creationId xmlns:a16="http://schemas.microsoft.com/office/drawing/2014/main" id="{4F5D761F-0C00-275A-8F6C-251EF714399C}"/>
              </a:ext>
            </a:extLst>
          </p:cNvPr>
          <p:cNvSpPr txBox="1"/>
          <p:nvPr/>
        </p:nvSpPr>
        <p:spPr>
          <a:xfrm>
            <a:off x="3374921" y="5758648"/>
            <a:ext cx="4689478" cy="307777"/>
          </a:xfrm>
          <a:prstGeom prst="rect">
            <a:avLst/>
          </a:prstGeom>
          <a:noFill/>
        </p:spPr>
        <p:txBody>
          <a:bodyPr wrap="square" rtlCol="0">
            <a:spAutoFit/>
          </a:bodyPr>
          <a:lstStyle/>
          <a:p>
            <a:r>
              <a:rPr lang="it-IT" sz="1400" dirty="0">
                <a:hlinkClick r:id="rId3"/>
              </a:rPr>
              <a:t>H. Prin presentation @ mmWG 13th June 2024</a:t>
            </a:r>
            <a:r>
              <a:rPr lang="en-GB" sz="1400" dirty="0">
                <a:hlinkClick r:id="rId3"/>
              </a:rPr>
              <a:t> </a:t>
            </a:r>
            <a:endParaRPr lang="en-GB" sz="1400" dirty="0"/>
          </a:p>
        </p:txBody>
      </p:sp>
      <p:sp>
        <p:nvSpPr>
          <p:cNvPr id="8" name="CasellaDiTesto 7">
            <a:extLst>
              <a:ext uri="{FF2B5EF4-FFF2-40B4-BE49-F238E27FC236}">
                <a16:creationId xmlns:a16="http://schemas.microsoft.com/office/drawing/2014/main" id="{920B513B-48E6-DAC9-8C28-45CB785877CE}"/>
              </a:ext>
            </a:extLst>
          </p:cNvPr>
          <p:cNvSpPr txBox="1"/>
          <p:nvPr/>
        </p:nvSpPr>
        <p:spPr>
          <a:xfrm>
            <a:off x="6887565" y="4847320"/>
            <a:ext cx="4267200" cy="646331"/>
          </a:xfrm>
          <a:prstGeom prst="rect">
            <a:avLst/>
          </a:prstGeom>
          <a:noFill/>
        </p:spPr>
        <p:txBody>
          <a:bodyPr wrap="square" rtlCol="0">
            <a:spAutoFit/>
          </a:bodyPr>
          <a:lstStyle/>
          <a:p>
            <a:r>
              <a:rPr lang="en-GB" b="1" dirty="0"/>
              <a:t>To be discussed with Cryogenics WP</a:t>
            </a:r>
          </a:p>
          <a:p>
            <a:r>
              <a:rPr lang="en-GB" b="1" dirty="0"/>
              <a:t>In any case, no big gain in this section</a:t>
            </a:r>
          </a:p>
        </p:txBody>
      </p:sp>
      <p:pic>
        <p:nvPicPr>
          <p:cNvPr id="2" name="Picture 8" descr="A blue logo with a black background">
            <a:extLst>
              <a:ext uri="{FF2B5EF4-FFF2-40B4-BE49-F238E27FC236}">
                <a16:creationId xmlns:a16="http://schemas.microsoft.com/office/drawing/2014/main" id="{217901A8-A36A-D846-F1D7-18C9275946F4}"/>
              </a:ext>
            </a:extLst>
          </p:cNvPr>
          <p:cNvPicPr>
            <a:picLocks noChangeAspect="1"/>
          </p:cNvPicPr>
          <p:nvPr/>
        </p:nvPicPr>
        <p:blipFill rotWithShape="1">
          <a:blip r:embed="rId4"/>
          <a:srcRect l="21315" r="20838"/>
          <a:stretch/>
        </p:blipFill>
        <p:spPr>
          <a:xfrm>
            <a:off x="9765110" y="79008"/>
            <a:ext cx="794386" cy="772468"/>
          </a:xfrm>
          <a:prstGeom prst="rect">
            <a:avLst/>
          </a:prstGeom>
        </p:spPr>
      </p:pic>
      <p:pic>
        <p:nvPicPr>
          <p:cNvPr id="4" name="Picture 12" descr="A logo of a university&#10;&#10;Description automatically generated">
            <a:extLst>
              <a:ext uri="{FF2B5EF4-FFF2-40B4-BE49-F238E27FC236}">
                <a16:creationId xmlns:a16="http://schemas.microsoft.com/office/drawing/2014/main" id="{CF0FFAA2-E68C-10A6-09F9-4D3330C711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1506" y="-239942"/>
            <a:ext cx="1804245" cy="1216577"/>
          </a:xfrm>
          <a:prstGeom prst="rect">
            <a:avLst/>
          </a:prstGeom>
        </p:spPr>
      </p:pic>
    </p:spTree>
    <p:extLst>
      <p:ext uri="{BB962C8B-B14F-4D97-AF65-F5344CB8AC3E}">
        <p14:creationId xmlns:p14="http://schemas.microsoft.com/office/powerpoint/2010/main" val="3024139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99ECD-16DF-A122-82EA-71A8D336B097}"/>
            </a:ext>
          </a:extLst>
        </p:cNvPr>
        <p:cNvGrpSpPr/>
        <p:nvPr/>
      </p:nvGrpSpPr>
      <p:grpSpPr>
        <a:xfrm>
          <a:off x="0" y="0"/>
          <a:ext cx="0" cy="0"/>
          <a:chOff x="0" y="0"/>
          <a:chExt cx="0" cy="0"/>
        </a:xfrm>
      </p:grpSpPr>
      <p:sp>
        <p:nvSpPr>
          <p:cNvPr id="7" name="Titolo 5">
            <a:extLst>
              <a:ext uri="{FF2B5EF4-FFF2-40B4-BE49-F238E27FC236}">
                <a16:creationId xmlns:a16="http://schemas.microsoft.com/office/drawing/2014/main" id="{C92F5DE6-19D8-470F-F8CC-96D497339303}"/>
              </a:ext>
            </a:extLst>
          </p:cNvPr>
          <p:cNvSpPr>
            <a:spLocks noGrp="1"/>
          </p:cNvSpPr>
          <p:nvPr>
            <p:ph type="title"/>
          </p:nvPr>
        </p:nvSpPr>
        <p:spPr/>
        <p:txBody>
          <a:bodyPr/>
          <a:lstStyle/>
          <a:p>
            <a:r>
              <a:rPr lang="en-GB" dirty="0"/>
              <a:t>Warm </a:t>
            </a:r>
            <a:r>
              <a:rPr lang="en-GB" dirty="0" err="1"/>
              <a:t>Equipments</a:t>
            </a:r>
            <a:endParaRPr lang="en-GB" dirty="0"/>
          </a:p>
        </p:txBody>
      </p:sp>
      <p:pic>
        <p:nvPicPr>
          <p:cNvPr id="2" name="Immagine 1">
            <a:extLst>
              <a:ext uri="{FF2B5EF4-FFF2-40B4-BE49-F238E27FC236}">
                <a16:creationId xmlns:a16="http://schemas.microsoft.com/office/drawing/2014/main" id="{15DCE863-A8CA-3FB0-B0EF-07F739C99B04}"/>
              </a:ext>
            </a:extLst>
          </p:cNvPr>
          <p:cNvPicPr>
            <a:picLocks noChangeAspect="1"/>
          </p:cNvPicPr>
          <p:nvPr/>
        </p:nvPicPr>
        <p:blipFill>
          <a:blip r:embed="rId2"/>
          <a:srcRect l="48193"/>
          <a:stretch>
            <a:fillRect/>
          </a:stretch>
        </p:blipFill>
        <p:spPr>
          <a:xfrm>
            <a:off x="880385" y="1320605"/>
            <a:ext cx="4544092" cy="5229225"/>
          </a:xfrm>
          <a:prstGeom prst="rect">
            <a:avLst/>
          </a:prstGeom>
        </p:spPr>
      </p:pic>
      <p:sp>
        <p:nvSpPr>
          <p:cNvPr id="3" name="Rettangolo 2">
            <a:extLst>
              <a:ext uri="{FF2B5EF4-FFF2-40B4-BE49-F238E27FC236}">
                <a16:creationId xmlns:a16="http://schemas.microsoft.com/office/drawing/2014/main" id="{A857C758-B071-3EAB-82E7-0B3692984934}"/>
              </a:ext>
            </a:extLst>
          </p:cNvPr>
          <p:cNvSpPr/>
          <p:nvPr/>
        </p:nvSpPr>
        <p:spPr>
          <a:xfrm>
            <a:off x="1181104" y="1610734"/>
            <a:ext cx="261138" cy="17217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asellaDiTesto 3">
            <a:extLst>
              <a:ext uri="{FF2B5EF4-FFF2-40B4-BE49-F238E27FC236}">
                <a16:creationId xmlns:a16="http://schemas.microsoft.com/office/drawing/2014/main" id="{30F6608E-7FC5-BD6B-6273-CA3771BB2F1C}"/>
              </a:ext>
            </a:extLst>
          </p:cNvPr>
          <p:cNvSpPr txBox="1"/>
          <p:nvPr/>
        </p:nvSpPr>
        <p:spPr>
          <a:xfrm>
            <a:off x="1181104" y="1349124"/>
            <a:ext cx="569756" cy="261610"/>
          </a:xfrm>
          <a:prstGeom prst="rect">
            <a:avLst/>
          </a:prstGeom>
          <a:noFill/>
        </p:spPr>
        <p:txBody>
          <a:bodyPr wrap="square" rtlCol="0">
            <a:spAutoFit/>
          </a:bodyPr>
          <a:lstStyle/>
          <a:p>
            <a:r>
              <a:rPr lang="en-GB" sz="1100" b="1" dirty="0">
                <a:solidFill>
                  <a:srgbClr val="FF0000"/>
                </a:solidFill>
              </a:rPr>
              <a:t>?</a:t>
            </a:r>
          </a:p>
        </p:txBody>
      </p:sp>
      <p:sp>
        <p:nvSpPr>
          <p:cNvPr id="5" name="CasellaDiTesto 4">
            <a:extLst>
              <a:ext uri="{FF2B5EF4-FFF2-40B4-BE49-F238E27FC236}">
                <a16:creationId xmlns:a16="http://schemas.microsoft.com/office/drawing/2014/main" id="{718F78D1-D7D5-C4B1-ECAC-E02594A339C7}"/>
              </a:ext>
            </a:extLst>
          </p:cNvPr>
          <p:cNvSpPr txBox="1"/>
          <p:nvPr/>
        </p:nvSpPr>
        <p:spPr>
          <a:xfrm>
            <a:off x="5677603" y="1320605"/>
            <a:ext cx="6307680" cy="2862322"/>
          </a:xfrm>
          <a:prstGeom prst="rect">
            <a:avLst/>
          </a:prstGeom>
          <a:noFill/>
        </p:spPr>
        <p:txBody>
          <a:bodyPr wrap="square" rtlCol="0">
            <a:spAutoFit/>
          </a:bodyPr>
          <a:lstStyle/>
          <a:p>
            <a:pPr marL="285750" indent="-285750">
              <a:buFont typeface="Arial" panose="020B0604020202020204" pitchFamily="34" charset="0"/>
              <a:buChar char="•"/>
            </a:pPr>
            <a:r>
              <a:rPr lang="it-IT" dirty="0" err="1"/>
              <a:t>Depending</a:t>
            </a:r>
            <a:r>
              <a:rPr lang="it-IT" dirty="0"/>
              <a:t> on the </a:t>
            </a:r>
            <a:r>
              <a:rPr lang="it-IT" dirty="0" err="1"/>
              <a:t>required</a:t>
            </a:r>
            <a:r>
              <a:rPr lang="it-IT" dirty="0"/>
              <a:t> vacuum </a:t>
            </a:r>
            <a:r>
              <a:rPr lang="it-IT" dirty="0" err="1"/>
              <a:t>level</a:t>
            </a:r>
            <a:r>
              <a:rPr lang="it-IT" dirty="0"/>
              <a:t>, an alternative </a:t>
            </a:r>
            <a:r>
              <a:rPr lang="it-IT" dirty="0" err="1"/>
              <a:t>scheme</a:t>
            </a:r>
            <a:r>
              <a:rPr lang="it-IT" dirty="0"/>
              <a:t> to the </a:t>
            </a:r>
            <a:r>
              <a:rPr lang="it-IT" dirty="0" err="1"/>
              <a:t>usual</a:t>
            </a:r>
            <a:r>
              <a:rPr lang="it-IT" dirty="0"/>
              <a:t> </a:t>
            </a:r>
            <a:r>
              <a:rPr lang="it-IT" i="1" dirty="0"/>
              <a:t>valve–pump–valve</a:t>
            </a:r>
            <a:r>
              <a:rPr lang="it-IT" dirty="0"/>
              <a:t> layout can be </a:t>
            </a:r>
            <a:r>
              <a:rPr lang="it-IT" dirty="0" err="1"/>
              <a:t>considered</a:t>
            </a:r>
            <a:r>
              <a:rPr lang="it-IT" dirty="0"/>
              <a:t>, with </a:t>
            </a:r>
            <a:r>
              <a:rPr lang="it-IT" dirty="0" err="1"/>
              <a:t>only</a:t>
            </a:r>
            <a:r>
              <a:rPr lang="it-IT" dirty="0"/>
              <a:t> one valve on the IP side. </a:t>
            </a:r>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a:p>
        </p:txBody>
      </p:sp>
      <p:cxnSp>
        <p:nvCxnSpPr>
          <p:cNvPr id="8" name="Connettore dritto 7">
            <a:extLst>
              <a:ext uri="{FF2B5EF4-FFF2-40B4-BE49-F238E27FC236}">
                <a16:creationId xmlns:a16="http://schemas.microsoft.com/office/drawing/2014/main" id="{B6CEFFF8-7A39-F728-6B57-6BA64BB1AFE9}"/>
              </a:ext>
            </a:extLst>
          </p:cNvPr>
          <p:cNvCxnSpPr/>
          <p:nvPr/>
        </p:nvCxnSpPr>
        <p:spPr>
          <a:xfrm>
            <a:off x="7015165" y="2707755"/>
            <a:ext cx="0" cy="857250"/>
          </a:xfrm>
          <a:prstGeom prst="line">
            <a:avLst/>
          </a:prstGeom>
        </p:spPr>
        <p:style>
          <a:lnRef idx="2">
            <a:schemeClr val="accent1"/>
          </a:lnRef>
          <a:fillRef idx="0">
            <a:schemeClr val="accent1"/>
          </a:fillRef>
          <a:effectRef idx="1">
            <a:schemeClr val="accent1"/>
          </a:effectRef>
          <a:fontRef idx="minor">
            <a:schemeClr val="tx1"/>
          </a:fontRef>
        </p:style>
      </p:cxnSp>
      <p:sp>
        <p:nvSpPr>
          <p:cNvPr id="9" name="Trapezio 8">
            <a:extLst>
              <a:ext uri="{FF2B5EF4-FFF2-40B4-BE49-F238E27FC236}">
                <a16:creationId xmlns:a16="http://schemas.microsoft.com/office/drawing/2014/main" id="{4EF34867-2580-F12E-C966-B8898A7456B2}"/>
              </a:ext>
            </a:extLst>
          </p:cNvPr>
          <p:cNvSpPr/>
          <p:nvPr/>
        </p:nvSpPr>
        <p:spPr>
          <a:xfrm rot="5400000">
            <a:off x="6100765" y="2746692"/>
            <a:ext cx="485775" cy="857250"/>
          </a:xfrm>
          <a:prstGeom prst="trapezoid">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0" name="Connettore dritto 9">
            <a:extLst>
              <a:ext uri="{FF2B5EF4-FFF2-40B4-BE49-F238E27FC236}">
                <a16:creationId xmlns:a16="http://schemas.microsoft.com/office/drawing/2014/main" id="{2CA7CA16-790C-C56B-AE22-D81108F99F5B}"/>
              </a:ext>
            </a:extLst>
          </p:cNvPr>
          <p:cNvCxnSpPr/>
          <p:nvPr/>
        </p:nvCxnSpPr>
        <p:spPr>
          <a:xfrm>
            <a:off x="7914795" y="2710592"/>
            <a:ext cx="0" cy="857250"/>
          </a:xfrm>
          <a:prstGeom prst="line">
            <a:avLst/>
          </a:prstGeom>
        </p:spPr>
        <p:style>
          <a:lnRef idx="2">
            <a:schemeClr val="accent1"/>
          </a:lnRef>
          <a:fillRef idx="0">
            <a:schemeClr val="accent1"/>
          </a:fillRef>
          <a:effectRef idx="1">
            <a:schemeClr val="accent1"/>
          </a:effectRef>
          <a:fontRef idx="minor">
            <a:schemeClr val="tx1"/>
          </a:fontRef>
        </p:style>
      </p:cxnSp>
      <p:sp>
        <p:nvSpPr>
          <p:cNvPr id="11" name="Rettangolo 10">
            <a:extLst>
              <a:ext uri="{FF2B5EF4-FFF2-40B4-BE49-F238E27FC236}">
                <a16:creationId xmlns:a16="http://schemas.microsoft.com/office/drawing/2014/main" id="{3C69C97A-1683-67E8-E139-C0FC1A9C7188}"/>
              </a:ext>
            </a:extLst>
          </p:cNvPr>
          <p:cNvSpPr/>
          <p:nvPr/>
        </p:nvSpPr>
        <p:spPr>
          <a:xfrm>
            <a:off x="7145425" y="3028336"/>
            <a:ext cx="606139" cy="353198"/>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ttangolo con angoli arrotondati 15">
            <a:extLst>
              <a:ext uri="{FF2B5EF4-FFF2-40B4-BE49-F238E27FC236}">
                <a16:creationId xmlns:a16="http://schemas.microsoft.com/office/drawing/2014/main" id="{7B34725E-0963-289B-8E51-D27CCE3BED3D}"/>
              </a:ext>
            </a:extLst>
          </p:cNvPr>
          <p:cNvSpPr/>
          <p:nvPr/>
        </p:nvSpPr>
        <p:spPr>
          <a:xfrm>
            <a:off x="8114353" y="2931804"/>
            <a:ext cx="251574" cy="609183"/>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asellaDiTesto 17">
            <a:extLst>
              <a:ext uri="{FF2B5EF4-FFF2-40B4-BE49-F238E27FC236}">
                <a16:creationId xmlns:a16="http://schemas.microsoft.com/office/drawing/2014/main" id="{963E0A18-A0AF-E200-2D8E-D72B57BD61B3}"/>
              </a:ext>
            </a:extLst>
          </p:cNvPr>
          <p:cNvSpPr txBox="1"/>
          <p:nvPr/>
        </p:nvSpPr>
        <p:spPr>
          <a:xfrm>
            <a:off x="5903717" y="2985471"/>
            <a:ext cx="1376363" cy="369332"/>
          </a:xfrm>
          <a:prstGeom prst="rect">
            <a:avLst/>
          </a:prstGeom>
          <a:noFill/>
        </p:spPr>
        <p:txBody>
          <a:bodyPr wrap="square" rtlCol="0">
            <a:spAutoFit/>
          </a:bodyPr>
          <a:lstStyle/>
          <a:p>
            <a:r>
              <a:rPr lang="en-GB" dirty="0"/>
              <a:t>nozzle</a:t>
            </a:r>
          </a:p>
        </p:txBody>
      </p:sp>
      <p:sp>
        <p:nvSpPr>
          <p:cNvPr id="19" name="CasellaDiTesto 18">
            <a:extLst>
              <a:ext uri="{FF2B5EF4-FFF2-40B4-BE49-F238E27FC236}">
                <a16:creationId xmlns:a16="http://schemas.microsoft.com/office/drawing/2014/main" id="{DA91319D-4D7B-8FAA-95AB-356B247E7AE8}"/>
              </a:ext>
            </a:extLst>
          </p:cNvPr>
          <p:cNvSpPr txBox="1"/>
          <p:nvPr/>
        </p:nvSpPr>
        <p:spPr>
          <a:xfrm>
            <a:off x="6680841" y="3568639"/>
            <a:ext cx="1376363" cy="369332"/>
          </a:xfrm>
          <a:prstGeom prst="rect">
            <a:avLst/>
          </a:prstGeom>
          <a:noFill/>
        </p:spPr>
        <p:txBody>
          <a:bodyPr wrap="square" rtlCol="0">
            <a:spAutoFit/>
          </a:bodyPr>
          <a:lstStyle/>
          <a:p>
            <a:r>
              <a:rPr lang="en-GB" dirty="0"/>
              <a:t>valve</a:t>
            </a:r>
          </a:p>
        </p:txBody>
      </p:sp>
      <p:sp>
        <p:nvSpPr>
          <p:cNvPr id="20" name="CasellaDiTesto 19">
            <a:extLst>
              <a:ext uri="{FF2B5EF4-FFF2-40B4-BE49-F238E27FC236}">
                <a16:creationId xmlns:a16="http://schemas.microsoft.com/office/drawing/2014/main" id="{896AC5B5-14B6-20E1-1219-F9D2F5696972}"/>
              </a:ext>
            </a:extLst>
          </p:cNvPr>
          <p:cNvSpPr txBox="1"/>
          <p:nvPr/>
        </p:nvSpPr>
        <p:spPr>
          <a:xfrm>
            <a:off x="7072313" y="2995086"/>
            <a:ext cx="1376363" cy="369332"/>
          </a:xfrm>
          <a:prstGeom prst="rect">
            <a:avLst/>
          </a:prstGeom>
          <a:noFill/>
        </p:spPr>
        <p:txBody>
          <a:bodyPr wrap="square" rtlCol="0">
            <a:spAutoFit/>
          </a:bodyPr>
          <a:lstStyle/>
          <a:p>
            <a:r>
              <a:rPr lang="en-GB" dirty="0"/>
              <a:t>pump</a:t>
            </a:r>
          </a:p>
        </p:txBody>
      </p:sp>
      <p:sp>
        <p:nvSpPr>
          <p:cNvPr id="21" name="Rettangolo con angoli arrotondati 20">
            <a:extLst>
              <a:ext uri="{FF2B5EF4-FFF2-40B4-BE49-F238E27FC236}">
                <a16:creationId xmlns:a16="http://schemas.microsoft.com/office/drawing/2014/main" id="{A93B5F99-0536-95A8-5D05-E6769D096864}"/>
              </a:ext>
            </a:extLst>
          </p:cNvPr>
          <p:cNvSpPr/>
          <p:nvPr/>
        </p:nvSpPr>
        <p:spPr>
          <a:xfrm>
            <a:off x="8380035" y="2931803"/>
            <a:ext cx="499885" cy="609183"/>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CasellaDiTesto 21">
            <a:extLst>
              <a:ext uri="{FF2B5EF4-FFF2-40B4-BE49-F238E27FC236}">
                <a16:creationId xmlns:a16="http://schemas.microsoft.com/office/drawing/2014/main" id="{6AF5642E-4771-259F-446C-5D8F17D3B1EA}"/>
              </a:ext>
            </a:extLst>
          </p:cNvPr>
          <p:cNvSpPr txBox="1"/>
          <p:nvPr/>
        </p:nvSpPr>
        <p:spPr>
          <a:xfrm>
            <a:off x="7593333" y="3578254"/>
            <a:ext cx="1376363" cy="369332"/>
          </a:xfrm>
          <a:prstGeom prst="rect">
            <a:avLst/>
          </a:prstGeom>
          <a:noFill/>
        </p:spPr>
        <p:txBody>
          <a:bodyPr wrap="square" rtlCol="0">
            <a:spAutoFit/>
          </a:bodyPr>
          <a:lstStyle/>
          <a:p>
            <a:r>
              <a:rPr lang="en-GB" dirty="0"/>
              <a:t>valve</a:t>
            </a:r>
          </a:p>
        </p:txBody>
      </p:sp>
      <p:sp>
        <p:nvSpPr>
          <p:cNvPr id="23" name="CasellaDiTesto 22">
            <a:extLst>
              <a:ext uri="{FF2B5EF4-FFF2-40B4-BE49-F238E27FC236}">
                <a16:creationId xmlns:a16="http://schemas.microsoft.com/office/drawing/2014/main" id="{09B427FA-FFE5-5E3B-A5E7-C1A4785609D0}"/>
              </a:ext>
            </a:extLst>
          </p:cNvPr>
          <p:cNvSpPr txBox="1"/>
          <p:nvPr/>
        </p:nvSpPr>
        <p:spPr>
          <a:xfrm rot="5400000">
            <a:off x="7545710" y="3427224"/>
            <a:ext cx="1376363" cy="369332"/>
          </a:xfrm>
          <a:prstGeom prst="rect">
            <a:avLst/>
          </a:prstGeom>
          <a:noFill/>
        </p:spPr>
        <p:txBody>
          <a:bodyPr wrap="square" rtlCol="0">
            <a:spAutoFit/>
          </a:bodyPr>
          <a:lstStyle/>
          <a:p>
            <a:r>
              <a:rPr lang="en-GB" dirty="0"/>
              <a:t>CWT</a:t>
            </a:r>
          </a:p>
        </p:txBody>
      </p:sp>
      <p:sp>
        <p:nvSpPr>
          <p:cNvPr id="24" name="CasellaDiTesto 23">
            <a:extLst>
              <a:ext uri="{FF2B5EF4-FFF2-40B4-BE49-F238E27FC236}">
                <a16:creationId xmlns:a16="http://schemas.microsoft.com/office/drawing/2014/main" id="{35ADD477-5A62-1A55-E07F-DC24BB709C4A}"/>
              </a:ext>
            </a:extLst>
          </p:cNvPr>
          <p:cNvSpPr txBox="1"/>
          <p:nvPr/>
        </p:nvSpPr>
        <p:spPr>
          <a:xfrm>
            <a:off x="8314139" y="3075272"/>
            <a:ext cx="1376363" cy="369332"/>
          </a:xfrm>
          <a:prstGeom prst="rect">
            <a:avLst/>
          </a:prstGeom>
          <a:noFill/>
        </p:spPr>
        <p:txBody>
          <a:bodyPr wrap="square" rtlCol="0">
            <a:spAutoFit/>
          </a:bodyPr>
          <a:lstStyle/>
          <a:p>
            <a:r>
              <a:rPr lang="en-GB" dirty="0" err="1"/>
              <a:t>Cryo</a:t>
            </a:r>
            <a:endParaRPr lang="en-GB" dirty="0"/>
          </a:p>
        </p:txBody>
      </p:sp>
      <p:sp>
        <p:nvSpPr>
          <p:cNvPr id="26" name="CasellaDiTesto 25">
            <a:extLst>
              <a:ext uri="{FF2B5EF4-FFF2-40B4-BE49-F238E27FC236}">
                <a16:creationId xmlns:a16="http://schemas.microsoft.com/office/drawing/2014/main" id="{5B281FB1-B898-FBDA-DD2F-7BD348767BEE}"/>
              </a:ext>
            </a:extLst>
          </p:cNvPr>
          <p:cNvSpPr txBox="1"/>
          <p:nvPr/>
        </p:nvSpPr>
        <p:spPr>
          <a:xfrm>
            <a:off x="5677603" y="4464057"/>
            <a:ext cx="6324224" cy="1477328"/>
          </a:xfrm>
          <a:prstGeom prst="rect">
            <a:avLst/>
          </a:prstGeom>
          <a:noFill/>
        </p:spPr>
        <p:txBody>
          <a:bodyPr wrap="square">
            <a:spAutoFit/>
          </a:bodyPr>
          <a:lstStyle/>
          <a:p>
            <a:pPr marL="285750" indent="-285750">
              <a:buFont typeface="Arial" panose="020B0604020202020204" pitchFamily="34" charset="0"/>
              <a:buChar char="•"/>
            </a:pPr>
            <a:r>
              <a:rPr lang="it-IT" dirty="0" err="1"/>
              <a:t>This</a:t>
            </a:r>
            <a:r>
              <a:rPr lang="it-IT" dirty="0"/>
              <a:t> </a:t>
            </a:r>
            <a:r>
              <a:rPr lang="it-IT" dirty="0" err="1"/>
              <a:t>should</a:t>
            </a:r>
            <a:r>
              <a:rPr lang="it-IT" dirty="0"/>
              <a:t> be </a:t>
            </a:r>
            <a:r>
              <a:rPr lang="it-IT" dirty="0" err="1"/>
              <a:t>evaluated</a:t>
            </a:r>
            <a:r>
              <a:rPr lang="it-IT" dirty="0"/>
              <a:t> </a:t>
            </a:r>
            <a:r>
              <a:rPr lang="it-IT" dirty="0" err="1"/>
              <a:t>together</a:t>
            </a:r>
            <a:r>
              <a:rPr lang="it-IT" dirty="0"/>
              <a:t> with the Vacuum and </a:t>
            </a:r>
            <a:r>
              <a:rPr lang="it-IT" dirty="0" err="1"/>
              <a:t>Cryogenics</a:t>
            </a:r>
            <a:r>
              <a:rPr lang="it-IT" dirty="0"/>
              <a:t> </a:t>
            </a:r>
            <a:r>
              <a:rPr lang="it-IT" dirty="0" err="1"/>
              <a:t>WPs</a:t>
            </a:r>
            <a:r>
              <a:rPr lang="it-IT" dirty="0"/>
              <a:t>. </a:t>
            </a:r>
          </a:p>
          <a:p>
            <a:pPr marL="285750" indent="-285750">
              <a:buFont typeface="Arial" panose="020B0604020202020204" pitchFamily="34" charset="0"/>
              <a:buChar char="•"/>
            </a:pPr>
            <a:r>
              <a:rPr lang="it-IT" dirty="0"/>
              <a:t>In </a:t>
            </a:r>
            <a:r>
              <a:rPr lang="it-IT" dirty="0" err="1"/>
              <a:t>any</a:t>
            </a:r>
            <a:r>
              <a:rPr lang="it-IT" dirty="0"/>
              <a:t> case, no </a:t>
            </a:r>
            <a:r>
              <a:rPr lang="it-IT" dirty="0" err="1"/>
              <a:t>significant</a:t>
            </a:r>
            <a:r>
              <a:rPr lang="it-IT" dirty="0"/>
              <a:t> </a:t>
            </a:r>
            <a:r>
              <a:rPr lang="it-IT" dirty="0" err="1"/>
              <a:t>space</a:t>
            </a:r>
            <a:r>
              <a:rPr lang="it-IT" dirty="0"/>
              <a:t> gain </a:t>
            </a:r>
            <a:r>
              <a:rPr lang="it-IT" dirty="0" err="1"/>
              <a:t>is</a:t>
            </a:r>
            <a:r>
              <a:rPr lang="it-IT" dirty="0"/>
              <a:t> </a:t>
            </a:r>
            <a:r>
              <a:rPr lang="it-IT" dirty="0" err="1"/>
              <a:t>achievable</a:t>
            </a:r>
            <a:r>
              <a:rPr lang="it-IT" dirty="0"/>
              <a:t> in </a:t>
            </a:r>
            <a:r>
              <a:rPr lang="it-IT" dirty="0" err="1"/>
              <a:t>this</a:t>
            </a:r>
            <a:r>
              <a:rPr lang="it-IT" dirty="0"/>
              <a:t> </a:t>
            </a:r>
            <a:r>
              <a:rPr lang="it-IT" dirty="0" err="1"/>
              <a:t>region</a:t>
            </a:r>
            <a:r>
              <a:rPr lang="it-IT" dirty="0"/>
              <a:t>, </a:t>
            </a:r>
            <a:r>
              <a:rPr lang="it-IT" dirty="0" err="1"/>
              <a:t>since</a:t>
            </a:r>
            <a:r>
              <a:rPr lang="it-IT" dirty="0"/>
              <a:t> </a:t>
            </a:r>
            <a:r>
              <a:rPr lang="it-IT" dirty="0" err="1"/>
              <a:t>allowance</a:t>
            </a:r>
            <a:r>
              <a:rPr lang="it-IT" dirty="0"/>
              <a:t> and clearance must </a:t>
            </a:r>
            <a:r>
              <a:rPr lang="it-IT" dirty="0" err="1"/>
              <a:t>always</a:t>
            </a:r>
            <a:r>
              <a:rPr lang="it-IT" dirty="0"/>
              <a:t> be </a:t>
            </a:r>
            <a:r>
              <a:rPr lang="it-IT" dirty="0" err="1"/>
              <a:t>ensured</a:t>
            </a:r>
            <a:r>
              <a:rPr lang="it-IT" dirty="0"/>
              <a:t>.</a:t>
            </a:r>
            <a:endParaRPr lang="en-GB" dirty="0"/>
          </a:p>
        </p:txBody>
      </p:sp>
      <p:cxnSp>
        <p:nvCxnSpPr>
          <p:cNvPr id="38" name="Connettore dritto 37">
            <a:extLst>
              <a:ext uri="{FF2B5EF4-FFF2-40B4-BE49-F238E27FC236}">
                <a16:creationId xmlns:a16="http://schemas.microsoft.com/office/drawing/2014/main" id="{B9626CEA-2E2F-193C-E198-FFE81B78EF10}"/>
              </a:ext>
            </a:extLst>
          </p:cNvPr>
          <p:cNvCxnSpPr/>
          <p:nvPr/>
        </p:nvCxnSpPr>
        <p:spPr>
          <a:xfrm>
            <a:off x="10466671" y="2754016"/>
            <a:ext cx="0" cy="857250"/>
          </a:xfrm>
          <a:prstGeom prst="line">
            <a:avLst/>
          </a:prstGeom>
        </p:spPr>
        <p:style>
          <a:lnRef idx="2">
            <a:schemeClr val="accent1"/>
          </a:lnRef>
          <a:fillRef idx="0">
            <a:schemeClr val="accent1"/>
          </a:fillRef>
          <a:effectRef idx="1">
            <a:schemeClr val="accent1"/>
          </a:effectRef>
          <a:fontRef idx="minor">
            <a:schemeClr val="tx1"/>
          </a:fontRef>
        </p:style>
      </p:cxnSp>
      <p:sp>
        <p:nvSpPr>
          <p:cNvPr id="39" name="Trapezio 38">
            <a:extLst>
              <a:ext uri="{FF2B5EF4-FFF2-40B4-BE49-F238E27FC236}">
                <a16:creationId xmlns:a16="http://schemas.microsoft.com/office/drawing/2014/main" id="{8BAF2C6C-6430-9C6F-ECA2-EC0C65D74288}"/>
              </a:ext>
            </a:extLst>
          </p:cNvPr>
          <p:cNvSpPr/>
          <p:nvPr/>
        </p:nvSpPr>
        <p:spPr>
          <a:xfrm rot="5400000">
            <a:off x="9552271" y="2792953"/>
            <a:ext cx="485775" cy="857250"/>
          </a:xfrm>
          <a:prstGeom prst="trapezoid">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Rettangolo 40">
            <a:extLst>
              <a:ext uri="{FF2B5EF4-FFF2-40B4-BE49-F238E27FC236}">
                <a16:creationId xmlns:a16="http://schemas.microsoft.com/office/drawing/2014/main" id="{1839FEA1-F3D6-AA38-CAD8-E83211F98A7F}"/>
              </a:ext>
            </a:extLst>
          </p:cNvPr>
          <p:cNvSpPr/>
          <p:nvPr/>
        </p:nvSpPr>
        <p:spPr>
          <a:xfrm>
            <a:off x="10596931" y="3074597"/>
            <a:ext cx="606139" cy="353198"/>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Rettangolo con angoli arrotondati 41">
            <a:extLst>
              <a:ext uri="{FF2B5EF4-FFF2-40B4-BE49-F238E27FC236}">
                <a16:creationId xmlns:a16="http://schemas.microsoft.com/office/drawing/2014/main" id="{9DC853D5-8A7E-3FEB-E397-458652CC063D}"/>
              </a:ext>
            </a:extLst>
          </p:cNvPr>
          <p:cNvSpPr/>
          <p:nvPr/>
        </p:nvSpPr>
        <p:spPr>
          <a:xfrm>
            <a:off x="11279720" y="2968454"/>
            <a:ext cx="251574" cy="609183"/>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CasellaDiTesto 42">
            <a:extLst>
              <a:ext uri="{FF2B5EF4-FFF2-40B4-BE49-F238E27FC236}">
                <a16:creationId xmlns:a16="http://schemas.microsoft.com/office/drawing/2014/main" id="{70B7ECB6-2229-3B23-55ED-666C27712741}"/>
              </a:ext>
            </a:extLst>
          </p:cNvPr>
          <p:cNvSpPr txBox="1"/>
          <p:nvPr/>
        </p:nvSpPr>
        <p:spPr>
          <a:xfrm>
            <a:off x="9355223" y="3031732"/>
            <a:ext cx="1376363" cy="369332"/>
          </a:xfrm>
          <a:prstGeom prst="rect">
            <a:avLst/>
          </a:prstGeom>
          <a:noFill/>
        </p:spPr>
        <p:txBody>
          <a:bodyPr wrap="square" rtlCol="0">
            <a:spAutoFit/>
          </a:bodyPr>
          <a:lstStyle/>
          <a:p>
            <a:r>
              <a:rPr lang="en-GB" dirty="0"/>
              <a:t>nozzle</a:t>
            </a:r>
          </a:p>
        </p:txBody>
      </p:sp>
      <p:sp>
        <p:nvSpPr>
          <p:cNvPr id="44" name="CasellaDiTesto 43">
            <a:extLst>
              <a:ext uri="{FF2B5EF4-FFF2-40B4-BE49-F238E27FC236}">
                <a16:creationId xmlns:a16="http://schemas.microsoft.com/office/drawing/2014/main" id="{DFE88201-7DE9-D436-D45D-1AA896B893E1}"/>
              </a:ext>
            </a:extLst>
          </p:cNvPr>
          <p:cNvSpPr txBox="1"/>
          <p:nvPr/>
        </p:nvSpPr>
        <p:spPr>
          <a:xfrm>
            <a:off x="10132347" y="3614900"/>
            <a:ext cx="1376363" cy="369332"/>
          </a:xfrm>
          <a:prstGeom prst="rect">
            <a:avLst/>
          </a:prstGeom>
          <a:noFill/>
        </p:spPr>
        <p:txBody>
          <a:bodyPr wrap="square" rtlCol="0">
            <a:spAutoFit/>
          </a:bodyPr>
          <a:lstStyle/>
          <a:p>
            <a:r>
              <a:rPr lang="en-GB" dirty="0"/>
              <a:t>valve</a:t>
            </a:r>
          </a:p>
        </p:txBody>
      </p:sp>
      <p:sp>
        <p:nvSpPr>
          <p:cNvPr id="45" name="CasellaDiTesto 44">
            <a:extLst>
              <a:ext uri="{FF2B5EF4-FFF2-40B4-BE49-F238E27FC236}">
                <a16:creationId xmlns:a16="http://schemas.microsoft.com/office/drawing/2014/main" id="{45DE123F-DCE2-AFFE-BBA1-CE5F272BB5EB}"/>
              </a:ext>
            </a:extLst>
          </p:cNvPr>
          <p:cNvSpPr txBox="1"/>
          <p:nvPr/>
        </p:nvSpPr>
        <p:spPr>
          <a:xfrm>
            <a:off x="10523819" y="3041347"/>
            <a:ext cx="1376363" cy="369332"/>
          </a:xfrm>
          <a:prstGeom prst="rect">
            <a:avLst/>
          </a:prstGeom>
          <a:noFill/>
        </p:spPr>
        <p:txBody>
          <a:bodyPr wrap="square" rtlCol="0">
            <a:spAutoFit/>
          </a:bodyPr>
          <a:lstStyle/>
          <a:p>
            <a:r>
              <a:rPr lang="en-GB" dirty="0"/>
              <a:t>pump</a:t>
            </a:r>
          </a:p>
        </p:txBody>
      </p:sp>
      <p:sp>
        <p:nvSpPr>
          <p:cNvPr id="46" name="Rettangolo con angoli arrotondati 45">
            <a:extLst>
              <a:ext uri="{FF2B5EF4-FFF2-40B4-BE49-F238E27FC236}">
                <a16:creationId xmlns:a16="http://schemas.microsoft.com/office/drawing/2014/main" id="{5F3C1727-846A-04D4-66C4-A0AF66F7ECFB}"/>
              </a:ext>
            </a:extLst>
          </p:cNvPr>
          <p:cNvSpPr/>
          <p:nvPr/>
        </p:nvSpPr>
        <p:spPr>
          <a:xfrm>
            <a:off x="11545402" y="2968453"/>
            <a:ext cx="499885" cy="609183"/>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CasellaDiTesto 47">
            <a:extLst>
              <a:ext uri="{FF2B5EF4-FFF2-40B4-BE49-F238E27FC236}">
                <a16:creationId xmlns:a16="http://schemas.microsoft.com/office/drawing/2014/main" id="{1EFD4E32-22C1-E8DE-7C8D-94CAFDD23AA6}"/>
              </a:ext>
            </a:extLst>
          </p:cNvPr>
          <p:cNvSpPr txBox="1"/>
          <p:nvPr/>
        </p:nvSpPr>
        <p:spPr>
          <a:xfrm rot="5400000">
            <a:off x="10894210" y="3262161"/>
            <a:ext cx="982289" cy="369332"/>
          </a:xfrm>
          <a:prstGeom prst="rect">
            <a:avLst/>
          </a:prstGeom>
          <a:noFill/>
        </p:spPr>
        <p:txBody>
          <a:bodyPr wrap="square" rtlCol="0">
            <a:spAutoFit/>
          </a:bodyPr>
          <a:lstStyle/>
          <a:p>
            <a:r>
              <a:rPr lang="en-GB" dirty="0"/>
              <a:t>CWT</a:t>
            </a:r>
          </a:p>
        </p:txBody>
      </p:sp>
      <p:sp>
        <p:nvSpPr>
          <p:cNvPr id="49" name="CasellaDiTesto 48">
            <a:extLst>
              <a:ext uri="{FF2B5EF4-FFF2-40B4-BE49-F238E27FC236}">
                <a16:creationId xmlns:a16="http://schemas.microsoft.com/office/drawing/2014/main" id="{E71E556E-EA85-E93A-603F-74D25986DA16}"/>
              </a:ext>
            </a:extLst>
          </p:cNvPr>
          <p:cNvSpPr txBox="1"/>
          <p:nvPr/>
        </p:nvSpPr>
        <p:spPr>
          <a:xfrm>
            <a:off x="11479889" y="3121533"/>
            <a:ext cx="671379" cy="369332"/>
          </a:xfrm>
          <a:prstGeom prst="rect">
            <a:avLst/>
          </a:prstGeom>
          <a:noFill/>
        </p:spPr>
        <p:txBody>
          <a:bodyPr wrap="square" rtlCol="0">
            <a:spAutoFit/>
          </a:bodyPr>
          <a:lstStyle/>
          <a:p>
            <a:r>
              <a:rPr lang="en-GB" dirty="0" err="1"/>
              <a:t>Cryo</a:t>
            </a:r>
            <a:endParaRPr lang="en-GB" dirty="0"/>
          </a:p>
        </p:txBody>
      </p:sp>
      <p:sp>
        <p:nvSpPr>
          <p:cNvPr id="50" name="Rettangolo 49">
            <a:extLst>
              <a:ext uri="{FF2B5EF4-FFF2-40B4-BE49-F238E27FC236}">
                <a16:creationId xmlns:a16="http://schemas.microsoft.com/office/drawing/2014/main" id="{4B7B34F2-B94B-DB83-B418-5E6B8D66C186}"/>
              </a:ext>
            </a:extLst>
          </p:cNvPr>
          <p:cNvSpPr/>
          <p:nvPr/>
        </p:nvSpPr>
        <p:spPr>
          <a:xfrm>
            <a:off x="5729290" y="2707755"/>
            <a:ext cx="3240406" cy="127647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ttangolo 50">
            <a:extLst>
              <a:ext uri="{FF2B5EF4-FFF2-40B4-BE49-F238E27FC236}">
                <a16:creationId xmlns:a16="http://schemas.microsoft.com/office/drawing/2014/main" id="{4776C4F6-0AA4-9787-0E65-A30EC99F3D55}"/>
              </a:ext>
            </a:extLst>
          </p:cNvPr>
          <p:cNvSpPr/>
          <p:nvPr/>
        </p:nvSpPr>
        <p:spPr>
          <a:xfrm>
            <a:off x="9301290" y="2706002"/>
            <a:ext cx="2864264" cy="127647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Connettore diritto a freccia 52">
            <a:extLst>
              <a:ext uri="{FF2B5EF4-FFF2-40B4-BE49-F238E27FC236}">
                <a16:creationId xmlns:a16="http://schemas.microsoft.com/office/drawing/2014/main" id="{0674D6C9-938A-3C49-05E9-63EDA359CCE8}"/>
              </a:ext>
            </a:extLst>
          </p:cNvPr>
          <p:cNvCxnSpPr/>
          <p:nvPr/>
        </p:nvCxnSpPr>
        <p:spPr>
          <a:xfrm>
            <a:off x="9002320" y="3306199"/>
            <a:ext cx="298970"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pic>
        <p:nvPicPr>
          <p:cNvPr id="6" name="Picture 8" descr="A blue logo with a black background">
            <a:extLst>
              <a:ext uri="{FF2B5EF4-FFF2-40B4-BE49-F238E27FC236}">
                <a16:creationId xmlns:a16="http://schemas.microsoft.com/office/drawing/2014/main" id="{7A8C1B18-70A6-9F9F-0ED4-26EB60482E82}"/>
              </a:ext>
            </a:extLst>
          </p:cNvPr>
          <p:cNvPicPr>
            <a:picLocks noChangeAspect="1"/>
          </p:cNvPicPr>
          <p:nvPr/>
        </p:nvPicPr>
        <p:blipFill rotWithShape="1">
          <a:blip r:embed="rId3"/>
          <a:srcRect l="21315" r="20838"/>
          <a:stretch/>
        </p:blipFill>
        <p:spPr>
          <a:xfrm>
            <a:off x="9765110" y="79008"/>
            <a:ext cx="794386" cy="772468"/>
          </a:xfrm>
          <a:prstGeom prst="rect">
            <a:avLst/>
          </a:prstGeom>
        </p:spPr>
      </p:pic>
      <p:pic>
        <p:nvPicPr>
          <p:cNvPr id="12" name="Picture 12" descr="A logo of a university&#10;&#10;Description automatically generated">
            <a:extLst>
              <a:ext uri="{FF2B5EF4-FFF2-40B4-BE49-F238E27FC236}">
                <a16:creationId xmlns:a16="http://schemas.microsoft.com/office/drawing/2014/main" id="{36496EE3-0B20-A3B9-B08D-7B026DC650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1506" y="-239942"/>
            <a:ext cx="1804245" cy="1216577"/>
          </a:xfrm>
          <a:prstGeom prst="rect">
            <a:avLst/>
          </a:prstGeom>
        </p:spPr>
      </p:pic>
      <p:sp>
        <p:nvSpPr>
          <p:cNvPr id="13" name="CasellaDiTesto 12">
            <a:extLst>
              <a:ext uri="{FF2B5EF4-FFF2-40B4-BE49-F238E27FC236}">
                <a16:creationId xmlns:a16="http://schemas.microsoft.com/office/drawing/2014/main" id="{0F7FED68-B02C-8A4A-9600-0BE6841BDB2D}"/>
              </a:ext>
            </a:extLst>
          </p:cNvPr>
          <p:cNvSpPr txBox="1"/>
          <p:nvPr/>
        </p:nvSpPr>
        <p:spPr>
          <a:xfrm>
            <a:off x="3181238" y="5352729"/>
            <a:ext cx="2039533" cy="369332"/>
          </a:xfrm>
          <a:prstGeom prst="rect">
            <a:avLst/>
          </a:prstGeom>
          <a:noFill/>
        </p:spPr>
        <p:txBody>
          <a:bodyPr wrap="none" rtlCol="0">
            <a:spAutoFit/>
          </a:bodyPr>
          <a:lstStyle/>
          <a:p>
            <a:r>
              <a:rPr lang="en-GB" dirty="0"/>
              <a:t>Courtesy of H. Prin</a:t>
            </a:r>
          </a:p>
        </p:txBody>
      </p:sp>
    </p:spTree>
    <p:extLst>
      <p:ext uri="{BB962C8B-B14F-4D97-AF65-F5344CB8AC3E}">
        <p14:creationId xmlns:p14="http://schemas.microsoft.com/office/powerpoint/2010/main" val="246467715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5371</TotalTime>
  <Words>1060</Words>
  <Application>Microsoft Macintosh PowerPoint</Application>
  <PresentationFormat>Widescreen</PresentationFormat>
  <Paragraphs>137</Paragraphs>
  <Slides>11</Slides>
  <Notes>3</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11</vt:i4>
      </vt:variant>
    </vt:vector>
  </HeadingPairs>
  <TitlesOfParts>
    <vt:vector size="18" baseType="lpstr">
      <vt:lpstr>Aptos</vt:lpstr>
      <vt:lpstr>Aptos Display</vt:lpstr>
      <vt:lpstr>Arial</vt:lpstr>
      <vt:lpstr>Arial Narrow</vt:lpstr>
      <vt:lpstr>Calibri</vt:lpstr>
      <vt:lpstr>Cambria Math</vt:lpstr>
      <vt:lpstr>Tema di Office</vt:lpstr>
      <vt:lpstr>Requirements for field-free drift regions in the Muon Collider IR region</vt:lpstr>
      <vt:lpstr>Field-free Region</vt:lpstr>
      <vt:lpstr>LHC Drift FFR</vt:lpstr>
      <vt:lpstr>Hi-Lumi LHC Drift FFR</vt:lpstr>
      <vt:lpstr>Coil Ends</vt:lpstr>
      <vt:lpstr>Coil Ends – Cold Mass</vt:lpstr>
      <vt:lpstr>Cold Mass -Cryostat</vt:lpstr>
      <vt:lpstr>Cold Mass End Covers – Cryogenic Vessel Closures</vt:lpstr>
      <vt:lpstr>Warm Equipments</vt:lpstr>
      <vt:lpstr>MuCol Drift FF Region</vt:lpstr>
      <vt:lpstr>Thanks for the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BARBARA CAIFFI</dc:creator>
  <cp:lastModifiedBy>BARBARA CAIFFI</cp:lastModifiedBy>
  <cp:revision>7</cp:revision>
  <dcterms:created xsi:type="dcterms:W3CDTF">2025-09-14T14:38:13Z</dcterms:created>
  <dcterms:modified xsi:type="dcterms:W3CDTF">2025-09-19T13:47:33Z</dcterms:modified>
</cp:coreProperties>
</file>