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8"/>
  </p:notesMasterIdLst>
  <p:sldIdLst>
    <p:sldId id="263" r:id="rId4"/>
    <p:sldId id="317" r:id="rId5"/>
    <p:sldId id="319" r:id="rId6"/>
    <p:sldId id="318" r:id="rId7"/>
    <p:sldId id="320" r:id="rId8"/>
    <p:sldId id="328" r:id="rId9"/>
    <p:sldId id="326" r:id="rId10"/>
    <p:sldId id="323" r:id="rId11"/>
    <p:sldId id="321" r:id="rId12"/>
    <p:sldId id="322" r:id="rId13"/>
    <p:sldId id="327" r:id="rId14"/>
    <p:sldId id="324" r:id="rId15"/>
    <p:sldId id="325" r:id="rId16"/>
    <p:sldId id="274" r:id="rId17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17"/>
            <p14:sldId id="319"/>
            <p14:sldId id="318"/>
            <p14:sldId id="320"/>
            <p14:sldId id="328"/>
            <p14:sldId id="326"/>
            <p14:sldId id="323"/>
            <p14:sldId id="321"/>
            <p14:sldId id="322"/>
            <p14:sldId id="327"/>
            <p14:sldId id="324"/>
            <p14:sldId id="325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CCCFF"/>
    <a:srgbClr val="4D4D4D"/>
    <a:srgbClr val="FF6600"/>
    <a:srgbClr val="0070C0"/>
    <a:srgbClr val="E8B388"/>
    <a:srgbClr val="F0F0F0"/>
    <a:srgbClr val="C96500"/>
    <a:srgbClr val="860B00"/>
    <a:srgbClr val="9DC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47" autoAdjust="0"/>
    <p:restoredTop sz="95893" autoAdjust="0"/>
  </p:normalViewPr>
  <p:slideViewPr>
    <p:cSldViewPr>
      <p:cViewPr>
        <p:scale>
          <a:sx n="204" d="100"/>
          <a:sy n="204" d="100"/>
        </p:scale>
        <p:origin x="804" y="31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08.09.2025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1210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7C686-C166-B8AF-C8AD-A081C1CEB7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4DED73-AAC7-2915-7144-427EC61271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EBE815-F554-CB2E-8FE6-713825A76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B39B5C-C34C-8EA2-BD86-2AC9EBBD22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21352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FAB29-224C-9DA8-F6E2-5777E7E30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268F9E-AE6F-5615-AFB6-A42D5FBB07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6723E5-21F9-8A35-D0D7-49534B18B3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E30BD-720D-5A3F-BFCB-5AAF811CF0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80752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46039-8D94-1D9D-80E9-8CB4EBFC4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46C967-BAD6-C758-BEEC-4B6DE0BF56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C2D18E-0CEB-7002-B879-CBA7B6E287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6A0949-1213-9F94-734D-CF542371BD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46707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6F190-B126-38A7-2E99-D6F72CE11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1BB90F-F97A-ED48-D673-7AD1013B0F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8CE4315-CF7B-956F-004B-EBACB73310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AF293-4152-6038-A287-01504AB05A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9362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2DFAB9-CADC-B6FE-1A3E-22104B7CC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2CAD1D-6CBC-25F1-4288-0F05D99398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919F82-1F01-8431-E6C3-23CA9D1E20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F2B6F-8F4A-1B8B-846E-CD8DFFDFC5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6002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475625-7F1B-2E04-EEAE-24FF0597A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B9BF41-4210-7553-17B2-0FD239E2D8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CEE2D7-7FF8-6661-6A14-7C2AF3B629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5878E6-54E0-2256-F668-4DB930EE6D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8485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B944FF-7C9D-E752-6CCF-057221131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D526A2-CBDB-09D3-7EDD-AEA132AA19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F2590C-404D-3DFB-97D9-1DC3E4C7B8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9AEBD4-318A-6D7C-6351-4E869B780B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1083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58BFC-452D-EDC9-54A9-BEB0A83A6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D409D2-47A1-2EA7-DBC0-E49D7EC6E8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1C690A-A632-E848-DECB-6B580E782D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F146B-4367-F0F0-81F3-5AB80441B1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3791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6C44C-CA56-4B9E-9BB1-ABB850FFD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AA1297C-C4FE-EB15-ABBF-241DA799C8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F832BF-4BE5-F7F2-9308-F660327545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E0EC7E-6CB8-36DD-1CD5-2799DFEB44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9142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66DF1-7787-6CAC-A582-8B8BFA3CC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ED5006-9383-A392-2EE9-758F3D7711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ED46AF-6A9B-8C68-D49B-683E6697B0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8B72A-28CD-F4F5-839D-404992D8BC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8878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A6CF37-420B-5DD7-38AF-EB759DEC0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73D3D1-21B2-AF8E-E89C-1802232B9F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D33F1B-B07D-1E2B-0034-D69C8B7BD7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1195D-D277-C763-D13E-449F51FFFD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3503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1099" y="2499742"/>
            <a:ext cx="8263350" cy="1790700"/>
          </a:xfrm>
        </p:spPr>
        <p:txBody>
          <a:bodyPr/>
          <a:lstStyle/>
          <a:p>
            <a:r>
              <a:rPr lang="en-US" dirty="0"/>
              <a:t>Detector Integration Progress</a:t>
            </a:r>
            <a:br>
              <a:rPr lang="en-US" dirty="0"/>
            </a:br>
            <a:r>
              <a:rPr lang="en-GB" sz="2000" i="0" dirty="0">
                <a:effectLst/>
                <a:latin typeface="Roboto" panose="02000000000000000000" pitchFamily="2" charset="0"/>
              </a:rPr>
              <a:t>Integration study of FCC-ee detectors</a:t>
            </a:r>
            <a:br>
              <a:rPr lang="en-GB" sz="2000" i="0" dirty="0">
                <a:effectLst/>
                <a:latin typeface="Roboto" panose="02000000000000000000" pitchFamily="2" charset="0"/>
              </a:rPr>
            </a:br>
            <a:br>
              <a:rPr lang="en-GB" sz="2000" i="0" dirty="0">
                <a:effectLst/>
                <a:latin typeface="Roboto" panose="02000000000000000000" pitchFamily="2" charset="0"/>
              </a:rPr>
            </a:br>
            <a:endParaRPr lang="en-US" sz="20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155F3965-66B3-E54A-1C5C-6C35F134C91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08.09.2025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D2AC8A88-EDF3-3CA8-9C86-4F32153FDC17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Gianluca Gilmore Kerr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868545-7595-C689-D939-998DD51CB167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05632-F29B-3238-6C35-CDC328ADDD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8C60BC9-7057-0991-914F-BAC21B696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D8D08B6D-EE64-217C-2B3C-8A4C3C06C162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Showstoppers in PD&amp;J cavern design and possible solutions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145257-F84B-8DB9-EEC3-E123EE885922}"/>
              </a:ext>
            </a:extLst>
          </p:cNvPr>
          <p:cNvSpPr txBox="1"/>
          <p:nvPr/>
        </p:nvSpPr>
        <p:spPr>
          <a:xfrm>
            <a:off x="169202" y="3088228"/>
            <a:ext cx="8856984" cy="1991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Create an additional alcove (25x8 m – </a:t>
            </a:r>
            <a:r>
              <a:rPr lang="en-GB" sz="1400" dirty="0" err="1"/>
              <a:t>LxW</a:t>
            </a:r>
            <a:r>
              <a:rPr lang="en-GB" sz="1400" dirty="0"/>
              <a:t>) for the detector to move into during maintenance (*)</a:t>
            </a:r>
          </a:p>
          <a:p>
            <a:pPr algn="l">
              <a:lnSpc>
                <a:spcPct val="150000"/>
              </a:lnSpc>
            </a:pPr>
            <a:r>
              <a:rPr lang="en-GB" sz="1400" dirty="0"/>
              <a:t>	or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Widen the entire cavern at PD and PJ, as well as shorten its length (roughly similar overall excavation volume to keep excavation cost flat) plus optionally move the beamline off-centre (</a:t>
            </a:r>
            <a:r>
              <a:rPr lang="en-GB" sz="1400" dirty="0" err="1"/>
              <a:t>t.b.d.</a:t>
            </a:r>
            <a:r>
              <a:rPr lang="en-GB" sz="1400" dirty="0"/>
              <a:t> with FCC-</a:t>
            </a:r>
            <a:r>
              <a:rPr lang="en-GB" sz="1400" dirty="0" err="1"/>
              <a:t>hh</a:t>
            </a:r>
            <a:r>
              <a:rPr lang="en-GB" sz="1400" dirty="0"/>
              <a:t> detector representatives)</a:t>
            </a:r>
          </a:p>
          <a:p>
            <a:pPr algn="l">
              <a:lnSpc>
                <a:spcPct val="150000"/>
              </a:lnSpc>
            </a:pPr>
            <a:r>
              <a:rPr lang="en-GB" sz="1400" dirty="0"/>
              <a:t>(*) </a:t>
            </a:r>
            <a:r>
              <a:rPr lang="en-GB" sz="1200" i="1" dirty="0"/>
              <a:t>as requested by M. </a:t>
            </a:r>
            <a:r>
              <a:rPr lang="en-GB" sz="1200" i="1" dirty="0" err="1"/>
              <a:t>Boscolo</a:t>
            </a:r>
            <a:r>
              <a:rPr lang="en-GB" sz="1200" i="1" dirty="0"/>
              <a:t> &amp; F. Palla (MDI study group conveners) in a mail dated Jan 9</a:t>
            </a:r>
            <a:r>
              <a:rPr lang="en-GB" sz="1200" i="1" baseline="30000" dirty="0"/>
              <a:t>th</a:t>
            </a:r>
            <a:r>
              <a:rPr lang="en-GB" sz="1200" i="1" dirty="0"/>
              <a:t>,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3D7850-0151-0C7F-945E-2E53D2C6FBF8}"/>
              </a:ext>
            </a:extLst>
          </p:cNvPr>
          <p:cNvSpPr txBox="1"/>
          <p:nvPr/>
        </p:nvSpPr>
        <p:spPr>
          <a:xfrm>
            <a:off x="1043608" y="526054"/>
            <a:ext cx="1224136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u="sng" dirty="0"/>
              <a:t>Problems: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B9B44-231C-6EDC-9DD7-02E02CD007C7}"/>
              </a:ext>
            </a:extLst>
          </p:cNvPr>
          <p:cNvSpPr txBox="1"/>
          <p:nvPr/>
        </p:nvSpPr>
        <p:spPr>
          <a:xfrm>
            <a:off x="1043608" y="2643758"/>
            <a:ext cx="2232248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u="sng" dirty="0"/>
              <a:t>Possible solutions: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5299DF-EB04-BB8F-4A57-A44050BFFC07}"/>
              </a:ext>
            </a:extLst>
          </p:cNvPr>
          <p:cNvSpPr txBox="1"/>
          <p:nvPr/>
        </p:nvSpPr>
        <p:spPr>
          <a:xfrm>
            <a:off x="179512" y="1059582"/>
            <a:ext cx="8964488" cy="1668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FFQs inside the detector – Detector must be moved away from the beamline</a:t>
            </a:r>
          </a:p>
          <a:p>
            <a:pPr marL="228600" indent="-2286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Very high hermeticity required by FCC-</a:t>
            </a:r>
            <a:r>
              <a:rPr lang="en-GB" sz="1400" dirty="0" err="1"/>
              <a:t>ee</a:t>
            </a:r>
            <a:r>
              <a:rPr lang="en-GB" sz="1400" dirty="0"/>
              <a:t> detectors – Split endcaps become challenging (Physicists </a:t>
            </a:r>
            <a:r>
              <a:rPr lang="en-GB" sz="1400" b="1" dirty="0"/>
              <a:t>strongly</a:t>
            </a:r>
            <a:r>
              <a:rPr lang="en-GB" sz="1400" dirty="0"/>
              <a:t> against split endcaps)</a:t>
            </a:r>
          </a:p>
          <a:p>
            <a:pPr marL="228600" indent="-2286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Detector must be move transversally to clear the FFQ support wall to open</a:t>
            </a:r>
          </a:p>
          <a:p>
            <a:pPr marL="228600" indent="-2286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Not enough transverse space in small caverns to accommodate (even if the beamline is moved off-centre)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B497F9-6C3A-DBC6-7F3C-A9E85C6B30C3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</p:spTree>
    <p:extLst>
      <p:ext uri="{BB962C8B-B14F-4D97-AF65-F5344CB8AC3E}">
        <p14:creationId xmlns:p14="http://schemas.microsoft.com/office/powerpoint/2010/main" val="1546449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57974-99B9-23D7-95ED-307B94E79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C00870D-EC36-8E87-C78D-144A19B974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075561D6-B28F-C2B3-9121-F2F39D12FCA5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Small cavern modifications – Preliminary sketches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7A3825-CD41-4BA3-316F-6C8D455039BA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8DABBE-0A26-5CA9-4535-5B58BB690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5143"/>
            <a:ext cx="9144000" cy="327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86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EEFBF-9B6D-E664-FBE9-8DEC7667E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5917079-8689-FD4B-37CB-20F80435A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616" y="359469"/>
            <a:ext cx="4155384" cy="2715765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0F685E3-F122-7DFF-8891-7AFF9D0273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4E682B98-D181-229C-73B1-65CF626346FF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Working area platforms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76BFC0-A5CD-51CA-1A76-0F5AE94AE250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F56B19B-EFF2-E7C1-3877-49229C8F6C21}"/>
              </a:ext>
            </a:extLst>
          </p:cNvPr>
          <p:cNvGrpSpPr/>
          <p:nvPr/>
        </p:nvGrpSpPr>
        <p:grpSpPr>
          <a:xfrm>
            <a:off x="4988616" y="3075234"/>
            <a:ext cx="4168800" cy="2068266"/>
            <a:chOff x="4211960" y="2787774"/>
            <a:chExt cx="4843330" cy="2347187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797F3CEB-40DF-7358-0EC6-32CA861CE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11960" y="2787774"/>
              <a:ext cx="4828396" cy="2347187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4F1309A-0450-FD33-01FC-EC747672F786}"/>
                </a:ext>
              </a:extLst>
            </p:cNvPr>
            <p:cNvSpPr txBox="1"/>
            <p:nvPr/>
          </p:nvSpPr>
          <p:spPr>
            <a:xfrm>
              <a:off x="7915746" y="4886207"/>
              <a:ext cx="1139544" cy="233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700" dirty="0"/>
                <a:t>Corner platform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251C8A55-D352-E426-E39F-3F34920484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6137" y="2787774"/>
              <a:ext cx="2778151" cy="57670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91C7D607-B5A2-ECF5-F974-D13DB14A280C}"/>
                </a:ext>
              </a:extLst>
            </p:cNvPr>
            <p:cNvCxnSpPr>
              <a:cxnSpLocks/>
            </p:cNvCxnSpPr>
            <p:nvPr/>
          </p:nvCxnSpPr>
          <p:spPr>
            <a:xfrm>
              <a:off x="7296440" y="2792413"/>
              <a:ext cx="1668048" cy="42740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E43E7A3-6768-9423-6B6A-0296901A7495}"/>
                </a:ext>
              </a:extLst>
            </p:cNvPr>
            <p:cNvSpPr txBox="1"/>
            <p:nvPr/>
          </p:nvSpPr>
          <p:spPr>
            <a:xfrm>
              <a:off x="8374190" y="2871601"/>
              <a:ext cx="5053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700" dirty="0">
                  <a:solidFill>
                    <a:schemeClr val="accent2"/>
                  </a:solidFill>
                </a:rPr>
                <a:t>7.75m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8222D16-04FD-D1B6-98B3-96B09FD2D88B}"/>
                </a:ext>
              </a:extLst>
            </p:cNvPr>
            <p:cNvSpPr txBox="1"/>
            <p:nvPr/>
          </p:nvSpPr>
          <p:spPr>
            <a:xfrm>
              <a:off x="5522536" y="2876069"/>
              <a:ext cx="5053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700" dirty="0">
                  <a:solidFill>
                    <a:schemeClr val="accent2"/>
                  </a:solidFill>
                </a:rPr>
                <a:t>11m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72794829-CDE1-8987-54B6-DA7B59AC22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45938" y="3281797"/>
              <a:ext cx="574134" cy="1405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BDA6F4E-4B94-7FF5-6612-644F0352DABE}"/>
                </a:ext>
              </a:extLst>
            </p:cNvPr>
            <p:cNvSpPr txBox="1"/>
            <p:nvPr/>
          </p:nvSpPr>
          <p:spPr>
            <a:xfrm>
              <a:off x="4888897" y="3308876"/>
              <a:ext cx="5053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700" dirty="0">
                  <a:solidFill>
                    <a:schemeClr val="accent2"/>
                  </a:solidFill>
                </a:rPr>
                <a:t>2.75m</a:t>
              </a: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04767F98-11AB-00FF-9104-C0E365E533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4763" y="3405242"/>
              <a:ext cx="0" cy="125862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821BF41-0947-A289-B9D3-201A7898E4BD}"/>
                </a:ext>
              </a:extLst>
            </p:cNvPr>
            <p:cNvSpPr txBox="1"/>
            <p:nvPr/>
          </p:nvSpPr>
          <p:spPr>
            <a:xfrm>
              <a:off x="4417567" y="4021863"/>
              <a:ext cx="5053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700" dirty="0">
                  <a:solidFill>
                    <a:schemeClr val="accent2"/>
                  </a:solidFill>
                </a:rPr>
                <a:t>4m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0A86785-B8D6-8009-59E3-A2320A4CF58C}"/>
              </a:ext>
            </a:extLst>
          </p:cNvPr>
          <p:cNvGrpSpPr/>
          <p:nvPr/>
        </p:nvGrpSpPr>
        <p:grpSpPr>
          <a:xfrm>
            <a:off x="1187623" y="3075806"/>
            <a:ext cx="3806993" cy="2067694"/>
            <a:chOff x="66492" y="2787272"/>
            <a:chExt cx="4073460" cy="2347187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E5F3FF09-AE9A-BB09-9987-E36589AC6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492" y="2787272"/>
              <a:ext cx="4073460" cy="2347187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BA90A20-145C-EABC-4BFB-C7445F3DB3C7}"/>
                </a:ext>
              </a:extLst>
            </p:cNvPr>
            <p:cNvSpPr txBox="1"/>
            <p:nvPr/>
          </p:nvSpPr>
          <p:spPr>
            <a:xfrm>
              <a:off x="2784385" y="4876291"/>
              <a:ext cx="1139544" cy="233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700" dirty="0"/>
                <a:t>Long platform module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19E75140-630A-07F3-05D6-041E97A5C3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520" y="2787272"/>
              <a:ext cx="2387876" cy="64857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88843EF8-D0AB-CB58-7F85-DF1496C6FFD1}"/>
                </a:ext>
              </a:extLst>
            </p:cNvPr>
            <p:cNvCxnSpPr>
              <a:cxnSpLocks/>
            </p:cNvCxnSpPr>
            <p:nvPr/>
          </p:nvCxnSpPr>
          <p:spPr>
            <a:xfrm>
              <a:off x="2668108" y="2790093"/>
              <a:ext cx="1378913" cy="32146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12454FC-065B-68AC-FFCD-3E528ED54C53}"/>
                </a:ext>
              </a:extLst>
            </p:cNvPr>
            <p:cNvSpPr txBox="1"/>
            <p:nvPr/>
          </p:nvSpPr>
          <p:spPr>
            <a:xfrm>
              <a:off x="3478106" y="2823573"/>
              <a:ext cx="5053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700" dirty="0">
                  <a:solidFill>
                    <a:schemeClr val="accent2"/>
                  </a:solidFill>
                </a:rPr>
                <a:t>5.5m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149E6C4-1628-317E-FC23-B49EEAB8E3E8}"/>
                </a:ext>
              </a:extLst>
            </p:cNvPr>
            <p:cNvSpPr txBox="1"/>
            <p:nvPr/>
          </p:nvSpPr>
          <p:spPr>
            <a:xfrm>
              <a:off x="1192782" y="2933838"/>
              <a:ext cx="5053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700" dirty="0">
                  <a:solidFill>
                    <a:schemeClr val="accent2"/>
                  </a:solidFill>
                </a:rPr>
                <a:t>10m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C85AE1B3-8596-3AD6-E43E-409454C5FC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9552" y="3317269"/>
              <a:ext cx="432048" cy="15576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96F3445-93CF-0447-E2F5-DAFCA7976C02}"/>
                </a:ext>
              </a:extLst>
            </p:cNvPr>
            <p:cNvSpPr txBox="1"/>
            <p:nvPr/>
          </p:nvSpPr>
          <p:spPr>
            <a:xfrm>
              <a:off x="687430" y="3352091"/>
              <a:ext cx="5053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700" dirty="0">
                  <a:solidFill>
                    <a:schemeClr val="accent2"/>
                  </a:solidFill>
                </a:rPr>
                <a:t>2.5m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7042036-3756-0BFB-90CA-36529FC182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7005" y="3470668"/>
              <a:ext cx="1373" cy="126132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843853A-2F6D-2124-736E-7BCA2C974A62}"/>
                </a:ext>
              </a:extLst>
            </p:cNvPr>
            <p:cNvSpPr txBox="1"/>
            <p:nvPr/>
          </p:nvSpPr>
          <p:spPr>
            <a:xfrm>
              <a:off x="279104" y="4072931"/>
              <a:ext cx="50535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700" dirty="0">
                  <a:solidFill>
                    <a:schemeClr val="accent2"/>
                  </a:solidFill>
                </a:rPr>
                <a:t>4m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4833C362-6ED9-5B55-CFCC-25F635DCC470}"/>
              </a:ext>
            </a:extLst>
          </p:cNvPr>
          <p:cNvSpPr txBox="1"/>
          <p:nvPr/>
        </p:nvSpPr>
        <p:spPr>
          <a:xfrm>
            <a:off x="52302" y="929513"/>
            <a:ext cx="4800260" cy="1732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Initial CAD design of both platforms</a:t>
            </a:r>
          </a:p>
          <a:p>
            <a:pPr marL="171450" indent="-1714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FEA completed to a load of 4tonnes/m</a:t>
            </a:r>
            <a:r>
              <a:rPr lang="en-GB" sz="1100" baseline="30000" dirty="0"/>
              <a:t>2 </a:t>
            </a:r>
            <a:r>
              <a:rPr lang="en-GB" sz="1100" dirty="0"/>
              <a:t>across structural steel surfaces</a:t>
            </a:r>
          </a:p>
          <a:p>
            <a:pPr marL="171450" indent="-1714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Deflection, buckling factors and fasteners compliant with Eurocode 3</a:t>
            </a:r>
          </a:p>
          <a:p>
            <a:pPr marL="171450" indent="-1714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Generates very valuable </a:t>
            </a:r>
            <a:r>
              <a:rPr lang="en-GB" sz="1100" b="1" dirty="0"/>
              <a:t>shielded</a:t>
            </a:r>
            <a:r>
              <a:rPr lang="en-GB" sz="1100" dirty="0"/>
              <a:t> space very close to the detector</a:t>
            </a:r>
          </a:p>
          <a:p>
            <a:pPr marL="514313" lvl="1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Service distribution, Racks, etc.</a:t>
            </a:r>
          </a:p>
        </p:txBody>
      </p:sp>
    </p:spTree>
    <p:extLst>
      <p:ext uri="{BB962C8B-B14F-4D97-AF65-F5344CB8AC3E}">
        <p14:creationId xmlns:p14="http://schemas.microsoft.com/office/powerpoint/2010/main" val="1361255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FFA7E-69A4-FE9D-89AE-1D5843F87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B9C857D-D16E-91C9-FAA3-A8FEBFC4DF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36DD8CF-0A10-3CB5-D05E-491D2867E452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Next steps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1ED67F-5721-9614-74B2-2DD5D1C53B52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28F7FC-63F4-A771-74D2-71077ACB67EE}"/>
              </a:ext>
            </a:extLst>
          </p:cNvPr>
          <p:cNvSpPr txBox="1"/>
          <p:nvPr/>
        </p:nvSpPr>
        <p:spPr>
          <a:xfrm>
            <a:off x="0" y="791106"/>
            <a:ext cx="9034779" cy="1443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Validate XPA and XPD caverns layout with FCC civil engineering.</a:t>
            </a:r>
          </a:p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Integrate FFQs and their services, including alignment.</a:t>
            </a:r>
          </a:p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Study FFQs removal/installation scenario during detector maintenance.</a:t>
            </a:r>
          </a:p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Model 3D realistic detector proposals and integrate them in the experimental sites </a:t>
            </a:r>
            <a:r>
              <a:rPr lang="en-GB" sz="1200" dirty="0">
                <a:sym typeface="Wingdings" pitchFamily="2" charset="2"/>
              </a:rPr>
              <a:t> Physics groups</a:t>
            </a:r>
            <a:endParaRPr lang="en-GB" sz="1200" dirty="0"/>
          </a:p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C28B1E-84E1-9715-91A1-DC160DB53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439" y="2067694"/>
            <a:ext cx="4115121" cy="2987902"/>
          </a:xfrm>
          <a:prstGeom prst="rect">
            <a:avLst/>
          </a:prstGeom>
        </p:spPr>
      </p:pic>
      <p:sp>
        <p:nvSpPr>
          <p:cNvPr id="2" name="Right Brace 1">
            <a:extLst>
              <a:ext uri="{FF2B5EF4-FFF2-40B4-BE49-F238E27FC236}">
                <a16:creationId xmlns:a16="http://schemas.microsoft.com/office/drawing/2014/main" id="{2B9A3496-7F17-E6C6-A4C9-2B5DE4A04625}"/>
              </a:ext>
            </a:extLst>
          </p:cNvPr>
          <p:cNvSpPr/>
          <p:nvPr/>
        </p:nvSpPr>
        <p:spPr>
          <a:xfrm>
            <a:off x="5148064" y="1155011"/>
            <a:ext cx="216024" cy="432048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AC9E9D-563D-013D-DA8A-116E81E2EAB0}"/>
              </a:ext>
            </a:extLst>
          </p:cNvPr>
          <p:cNvSpPr txBox="1"/>
          <p:nvPr/>
        </p:nvSpPr>
        <p:spPr>
          <a:xfrm>
            <a:off x="5364088" y="1029440"/>
            <a:ext cx="901209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200" dirty="0"/>
              <a:t>MDI group</a:t>
            </a:r>
          </a:p>
        </p:txBody>
      </p:sp>
    </p:spTree>
    <p:extLst>
      <p:ext uri="{BB962C8B-B14F-4D97-AF65-F5344CB8AC3E}">
        <p14:creationId xmlns:p14="http://schemas.microsoft.com/office/powerpoint/2010/main" val="3757659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Textfeld 7">
            <a:extLst>
              <a:ext uri="{FF2B5EF4-FFF2-40B4-BE49-F238E27FC236}">
                <a16:creationId xmlns:a16="http://schemas.microsoft.com/office/drawing/2014/main" id="{717B2AE4-D61C-4C36-A335-6BDDC64DF869}"/>
              </a:ext>
            </a:extLst>
          </p:cNvPr>
          <p:cNvSpPr txBox="1"/>
          <p:nvPr/>
        </p:nvSpPr>
        <p:spPr>
          <a:xfrm>
            <a:off x="3887924" y="97422"/>
            <a:ext cx="1368152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Gianluca Gilmore Kerr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783B1D-FD2F-17D7-FB12-314B611463AE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E9460-FB52-BFFE-EA08-D73CC5788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78A219-4759-79B1-6E8B-4C90CDE735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C7AE70C6-20B1-8B7F-E023-195B8A2FCAF0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In a nutshell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3EDD72-9886-9699-39C1-66CC8F6BB58F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3BAC73-9E1E-EA48-A2CC-DF08808A87B8}"/>
              </a:ext>
            </a:extLst>
          </p:cNvPr>
          <p:cNvSpPr txBox="1"/>
          <p:nvPr/>
        </p:nvSpPr>
        <p:spPr>
          <a:xfrm>
            <a:off x="515118" y="1347614"/>
            <a:ext cx="8496608" cy="2758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Preliminary CAD model developed of a detector in the large experimental caverns – Ready for further population</a:t>
            </a:r>
          </a:p>
          <a:p>
            <a:pPr marL="171450" indent="-1714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Initial location plan of main structures and working platforms surrounding the detectors</a:t>
            </a:r>
          </a:p>
          <a:p>
            <a:pPr marL="171450" indent="-1714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Feasible method of cable chain management for services during opening scenario – Verified by a manufacturer</a:t>
            </a:r>
          </a:p>
          <a:p>
            <a:pPr marL="171450" indent="-1714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Initial agreement with CE for modification of connection tunnels to Experimental caverns</a:t>
            </a:r>
          </a:p>
          <a:p>
            <a:pPr marL="171450" indent="-1714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1200" dirty="0"/>
              <a:t>Case put forward to CE for modification of smaller caverns</a:t>
            </a:r>
          </a:p>
        </p:txBody>
      </p:sp>
    </p:spTree>
    <p:extLst>
      <p:ext uri="{BB962C8B-B14F-4D97-AF65-F5344CB8AC3E}">
        <p14:creationId xmlns:p14="http://schemas.microsoft.com/office/powerpoint/2010/main" val="1402304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7BF77-6A01-B5ED-638E-6271319633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E5545A-B3D8-2837-9955-8A9133863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78D1AA4-CACF-F066-7D13-B52DB8C616F0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Machine Detector Interface for FCC-ee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168776-1531-DE39-B499-B3C23179EE6F}"/>
              </a:ext>
            </a:extLst>
          </p:cNvPr>
          <p:cNvSpPr txBox="1"/>
          <p:nvPr/>
        </p:nvSpPr>
        <p:spPr>
          <a:xfrm>
            <a:off x="107504" y="813740"/>
            <a:ext cx="4032448" cy="1076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Final Focusing Quadrupole placed at 2.2m from IP</a:t>
            </a:r>
          </a:p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Machine elements are deep inside the detector</a:t>
            </a:r>
          </a:p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Alignment and stability of these components are pivotal</a:t>
            </a:r>
          </a:p>
          <a:p>
            <a:pPr marL="171450" indent="-1714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Supports for these components are therefore immovable</a:t>
            </a:r>
          </a:p>
        </p:txBody>
      </p:sp>
      <p:pic>
        <p:nvPicPr>
          <p:cNvPr id="12" name="Picture 11" descr="A diagram of a yellow tube with a black and orange line&#10;&#10;AI-generated content may be incorrect.">
            <a:extLst>
              <a:ext uri="{FF2B5EF4-FFF2-40B4-BE49-F238E27FC236}">
                <a16:creationId xmlns:a16="http://schemas.microsoft.com/office/drawing/2014/main" id="{7CAEE56C-3A57-6125-DA5E-E9D033FB1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3763487"/>
            <a:ext cx="4989559" cy="968503"/>
          </a:xfrm>
          <a:prstGeom prst="rect">
            <a:avLst/>
          </a:prstGeom>
        </p:spPr>
      </p:pic>
      <p:pic>
        <p:nvPicPr>
          <p:cNvPr id="15" name="Picture 14" descr="A diagram of a detector&#10;&#10;AI-generated content may be incorrect.">
            <a:extLst>
              <a:ext uri="{FF2B5EF4-FFF2-40B4-BE49-F238E27FC236}">
                <a16:creationId xmlns:a16="http://schemas.microsoft.com/office/drawing/2014/main" id="{5A7F18F7-9088-4A67-8B2A-0DF841BC6C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211710"/>
            <a:ext cx="3312368" cy="2845201"/>
          </a:xfrm>
          <a:prstGeom prst="rect">
            <a:avLst/>
          </a:prstGeom>
        </p:spPr>
      </p:pic>
      <p:sp>
        <p:nvSpPr>
          <p:cNvPr id="19" name="Arrow: Bent-Up 18">
            <a:extLst>
              <a:ext uri="{FF2B5EF4-FFF2-40B4-BE49-F238E27FC236}">
                <a16:creationId xmlns:a16="http://schemas.microsoft.com/office/drawing/2014/main" id="{7AC4E43C-2C0A-1E6A-A3C0-61C670A27060}"/>
              </a:ext>
            </a:extLst>
          </p:cNvPr>
          <p:cNvSpPr/>
          <p:nvPr/>
        </p:nvSpPr>
        <p:spPr>
          <a:xfrm rot="5400000">
            <a:off x="-455867" y="2914180"/>
            <a:ext cx="1661100" cy="390343"/>
          </a:xfrm>
          <a:prstGeom prst="bentUp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7C3AD29-FCCF-B684-BA9C-2C3801A9D0F5}"/>
              </a:ext>
            </a:extLst>
          </p:cNvPr>
          <p:cNvGrpSpPr/>
          <p:nvPr/>
        </p:nvGrpSpPr>
        <p:grpSpPr>
          <a:xfrm>
            <a:off x="4254261" y="1116663"/>
            <a:ext cx="4494203" cy="2679223"/>
            <a:chOff x="4024769" y="587300"/>
            <a:chExt cx="4494203" cy="2679223"/>
          </a:xfrm>
        </p:grpSpPr>
        <p:pic>
          <p:nvPicPr>
            <p:cNvPr id="20" name="Picture 19" descr="A grid with lines and dots&#10;&#10;AI-generated content may be incorrect.">
              <a:extLst>
                <a:ext uri="{FF2B5EF4-FFF2-40B4-BE49-F238E27FC236}">
                  <a16:creationId xmlns:a16="http://schemas.microsoft.com/office/drawing/2014/main" id="{BF3E8A01-7890-FC54-02AB-A1DC1B5A9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04050" y="587300"/>
              <a:ext cx="3514922" cy="2679223"/>
            </a:xfrm>
            <a:prstGeom prst="rect">
              <a:avLst/>
            </a:prstGeom>
          </p:spPr>
        </p:pic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847A5C-96DF-95AF-B1F4-6562CAC4B890}"/>
                </a:ext>
              </a:extLst>
            </p:cNvPr>
            <p:cNvCxnSpPr/>
            <p:nvPr/>
          </p:nvCxnSpPr>
          <p:spPr>
            <a:xfrm>
              <a:off x="6012160" y="987574"/>
              <a:ext cx="0" cy="203771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BAD3B96-84D9-FDA1-3977-35B75FABB7ED}"/>
                </a:ext>
              </a:extLst>
            </p:cNvPr>
            <p:cNvCxnSpPr/>
            <p:nvPr/>
          </p:nvCxnSpPr>
          <p:spPr>
            <a:xfrm>
              <a:off x="7452320" y="966088"/>
              <a:ext cx="0" cy="203771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60BCBD6-B4DF-7BFE-6EB5-343BD6F24408}"/>
                </a:ext>
              </a:extLst>
            </p:cNvPr>
            <p:cNvSpPr txBox="1"/>
            <p:nvPr/>
          </p:nvSpPr>
          <p:spPr>
            <a:xfrm>
              <a:off x="4024769" y="997013"/>
              <a:ext cx="936104" cy="254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GB" sz="800" dirty="0"/>
                <a:t>Ends of detector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2FAB88D-3886-0276-21D6-0AADB36917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7197" y="1203598"/>
              <a:ext cx="1311786" cy="1765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DA911CF-46BF-AD1B-E763-4834ACDC1DA5}"/>
                </a:ext>
              </a:extLst>
            </p:cNvPr>
            <p:cNvCxnSpPr>
              <a:cxnSpLocks/>
            </p:cNvCxnSpPr>
            <p:nvPr/>
          </p:nvCxnSpPr>
          <p:spPr>
            <a:xfrm>
              <a:off x="4660603" y="1221250"/>
              <a:ext cx="2783951" cy="8455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E976AAB-FE6A-7996-BC75-F5A8C6B953DD}"/>
              </a:ext>
            </a:extLst>
          </p:cNvPr>
          <p:cNvSpPr txBox="1"/>
          <p:nvPr/>
        </p:nvSpPr>
        <p:spPr>
          <a:xfrm>
            <a:off x="6516216" y="537380"/>
            <a:ext cx="1053639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u="sng" dirty="0"/>
              <a:t>Plan view: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F54494-7AD1-4FFD-AEED-E474FE3644AE}"/>
              </a:ext>
            </a:extLst>
          </p:cNvPr>
          <p:cNvSpPr txBox="1"/>
          <p:nvPr/>
        </p:nvSpPr>
        <p:spPr>
          <a:xfrm>
            <a:off x="4722313" y="2826806"/>
            <a:ext cx="504056" cy="25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800" dirty="0"/>
              <a:t>FFQs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A80500-8644-50D1-6AFE-3114927E9526}"/>
              </a:ext>
            </a:extLst>
          </p:cNvPr>
          <p:cNvSpPr txBox="1"/>
          <p:nvPr/>
        </p:nvSpPr>
        <p:spPr>
          <a:xfrm>
            <a:off x="4293654" y="2272805"/>
            <a:ext cx="786187" cy="438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800" dirty="0"/>
              <a:t>Stiff FFQ support wall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7C63FA5-171C-33DB-0F66-2728D7064307}"/>
              </a:ext>
            </a:extLst>
          </p:cNvPr>
          <p:cNvCxnSpPr>
            <a:cxnSpLocks/>
          </p:cNvCxnSpPr>
          <p:nvPr/>
        </p:nvCxnSpPr>
        <p:spPr>
          <a:xfrm flipV="1">
            <a:off x="5117901" y="2556860"/>
            <a:ext cx="1077076" cy="4341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03F8DE0-B910-5A49-288F-B372387C8FB4}"/>
              </a:ext>
            </a:extLst>
          </p:cNvPr>
          <p:cNvCxnSpPr>
            <a:cxnSpLocks/>
          </p:cNvCxnSpPr>
          <p:nvPr/>
        </p:nvCxnSpPr>
        <p:spPr>
          <a:xfrm>
            <a:off x="5067528" y="2483012"/>
            <a:ext cx="584592" cy="192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83C3CBA-49AE-286C-1363-5CD23F809FF0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</p:spTree>
    <p:extLst>
      <p:ext uri="{BB962C8B-B14F-4D97-AF65-F5344CB8AC3E}">
        <p14:creationId xmlns:p14="http://schemas.microsoft.com/office/powerpoint/2010/main" val="2650474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5C763-A8BD-F3EB-DE9D-1E4375FFE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3C754A6-3562-D8B3-7778-F5912B08E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084C4088-C7CD-5897-5BA4-E8274928628A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Plan for PA and PG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3ABCAE-0A7B-DF20-E4E1-176272E149DB}"/>
              </a:ext>
            </a:extLst>
          </p:cNvPr>
          <p:cNvSpPr txBox="1"/>
          <p:nvPr/>
        </p:nvSpPr>
        <p:spPr>
          <a:xfrm>
            <a:off x="0" y="4843418"/>
            <a:ext cx="4932040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/>
              <a:t>ST2427449_01 AA.04 </a:t>
            </a:r>
            <a:r>
              <a:rPr lang="en-GB" dirty="0" err="1"/>
              <a:t>FCCee</a:t>
            </a:r>
            <a:r>
              <a:rPr lang="en-GB" dirty="0"/>
              <a:t> CAD XPA Integration pre-TDR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7441F2F-B869-6A73-47AA-0938D6BEE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24" y="915566"/>
            <a:ext cx="4105316" cy="2916324"/>
          </a:xfrm>
          <a:prstGeom prst="rect">
            <a:avLst/>
          </a:prstGeom>
        </p:spPr>
      </p:pic>
      <p:pic>
        <p:nvPicPr>
          <p:cNvPr id="18" name="Picture 17" descr="A computer screen shot of a computer&#10;&#10;AI-generated content may be incorrect.">
            <a:extLst>
              <a:ext uri="{FF2B5EF4-FFF2-40B4-BE49-F238E27FC236}">
                <a16:creationId xmlns:a16="http://schemas.microsoft.com/office/drawing/2014/main" id="{55B86186-DE4F-27DA-D28D-69AD95460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8324" y="987574"/>
            <a:ext cx="4762080" cy="25219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3B3B1DB-C243-3700-5C93-0FB14D0859DF}"/>
              </a:ext>
            </a:extLst>
          </p:cNvPr>
          <p:cNvSpPr txBox="1"/>
          <p:nvPr/>
        </p:nvSpPr>
        <p:spPr>
          <a:xfrm>
            <a:off x="6156176" y="411510"/>
            <a:ext cx="1053639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u="sng" dirty="0"/>
              <a:t>Plan 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43EDDE-2195-ACEE-31AD-B5A6A3A408B2}"/>
              </a:ext>
            </a:extLst>
          </p:cNvPr>
          <p:cNvSpPr txBox="1"/>
          <p:nvPr/>
        </p:nvSpPr>
        <p:spPr>
          <a:xfrm>
            <a:off x="5652120" y="3507854"/>
            <a:ext cx="3491880" cy="200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u="sng" dirty="0"/>
              <a:t>KEY:</a:t>
            </a:r>
          </a:p>
          <a:p>
            <a:endParaRPr lang="en-GB" sz="1100" u="sng" dirty="0"/>
          </a:p>
          <a:p>
            <a:r>
              <a:rPr lang="en-GB" sz="1100" dirty="0"/>
              <a:t>Concrete platform &amp; trenches – </a:t>
            </a:r>
            <a:r>
              <a:rPr lang="en-GB" sz="1100" dirty="0">
                <a:solidFill>
                  <a:srgbClr val="CCCCFF"/>
                </a:solidFill>
              </a:rPr>
              <a:t>Light grey</a:t>
            </a:r>
          </a:p>
          <a:p>
            <a:r>
              <a:rPr lang="en-GB" sz="1100" dirty="0"/>
              <a:t>Detector (barrel and endcaps) – </a:t>
            </a:r>
            <a:r>
              <a:rPr lang="en-GB" sz="1100" dirty="0">
                <a:solidFill>
                  <a:srgbClr val="008000"/>
                </a:solidFill>
              </a:rPr>
              <a:t>Dark green</a:t>
            </a:r>
          </a:p>
          <a:p>
            <a:r>
              <a:rPr lang="en-GB" sz="1100" dirty="0"/>
              <a:t>Steel platforms/enclosures – </a:t>
            </a:r>
            <a:r>
              <a:rPr lang="en-GB" sz="1100" dirty="0">
                <a:solidFill>
                  <a:srgbClr val="4D4D4D"/>
                </a:solidFill>
              </a:rPr>
              <a:t>Dark grey</a:t>
            </a:r>
          </a:p>
          <a:p>
            <a:r>
              <a:rPr lang="en-GB" sz="1100" dirty="0"/>
              <a:t>Detector tracks/guides – 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Grey</a:t>
            </a:r>
          </a:p>
          <a:p>
            <a:r>
              <a:rPr lang="en-GB" sz="1100" dirty="0"/>
              <a:t>Machine elements (fixed and immovable) – </a:t>
            </a:r>
            <a:r>
              <a:rPr lang="en-GB" sz="1100" dirty="0">
                <a:solidFill>
                  <a:schemeClr val="tx2">
                    <a:lumMod val="75000"/>
                  </a:schemeClr>
                </a:solidFill>
              </a:rPr>
              <a:t>Dark blue</a:t>
            </a:r>
          </a:p>
          <a:p>
            <a:r>
              <a:rPr lang="en-GB" sz="1100" dirty="0"/>
              <a:t>MDI Envelope – </a:t>
            </a:r>
            <a:r>
              <a:rPr lang="en-GB" sz="1100" dirty="0">
                <a:solidFill>
                  <a:srgbClr val="00B0F0"/>
                </a:solidFill>
              </a:rPr>
              <a:t>Light Blue</a:t>
            </a:r>
          </a:p>
          <a:p>
            <a:r>
              <a:rPr lang="en-GB" sz="1100" dirty="0"/>
              <a:t>Cable chains – </a:t>
            </a:r>
            <a:r>
              <a:rPr lang="en-GB" sz="1100" dirty="0">
                <a:solidFill>
                  <a:srgbClr val="FF6600"/>
                </a:solidFill>
              </a:rPr>
              <a:t>Orange</a:t>
            </a:r>
          </a:p>
          <a:p>
            <a:pPr algn="l">
              <a:lnSpc>
                <a:spcPts val="3700"/>
              </a:lnSpc>
            </a:pPr>
            <a:endParaRPr lang="en-GB" sz="1100" u="sn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BD733C-3926-E5EA-0050-5525C02E01AA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E1F705-4CCA-0E70-7E03-7FC0F0788C17}"/>
              </a:ext>
            </a:extLst>
          </p:cNvPr>
          <p:cNvSpPr txBox="1"/>
          <p:nvPr/>
        </p:nvSpPr>
        <p:spPr>
          <a:xfrm>
            <a:off x="1070602" y="3817847"/>
            <a:ext cx="2433360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u="sng" dirty="0"/>
              <a:t>Transversal cross – section</a:t>
            </a:r>
          </a:p>
        </p:txBody>
      </p:sp>
    </p:spTree>
    <p:extLst>
      <p:ext uri="{BB962C8B-B14F-4D97-AF65-F5344CB8AC3E}">
        <p14:creationId xmlns:p14="http://schemas.microsoft.com/office/powerpoint/2010/main" val="3813658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F83FC5-E43C-F792-5D88-D0F47CE9C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031AD3B-3BC1-C21D-DE95-5E4B1BEB76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79803725-6D2B-9136-755E-DACD2405241D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Current plan at PA and PG</a:t>
            </a:r>
            <a:endParaRPr lang="en-US" dirty="0"/>
          </a:p>
        </p:txBody>
      </p:sp>
      <p:pic>
        <p:nvPicPr>
          <p:cNvPr id="2" name="Picture 1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589D7FF9-BB5B-9AC0-89ED-227B4945D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051200"/>
            <a:ext cx="3144747" cy="1929494"/>
          </a:xfrm>
          <a:prstGeom prst="rect">
            <a:avLst/>
          </a:prstGeom>
        </p:spPr>
      </p:pic>
      <p:pic>
        <p:nvPicPr>
          <p:cNvPr id="5" name="Picture 4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CAB2B209-5100-1CDF-4749-7662D4B2C3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1046304"/>
            <a:ext cx="3116255" cy="1922715"/>
          </a:xfrm>
          <a:prstGeom prst="rect">
            <a:avLst/>
          </a:prstGeom>
        </p:spPr>
      </p:pic>
      <p:pic>
        <p:nvPicPr>
          <p:cNvPr id="7" name="Picture 6" descr="A computer screen shot of a computer&#10;&#10;AI-generated content may be incorrect.">
            <a:extLst>
              <a:ext uri="{FF2B5EF4-FFF2-40B4-BE49-F238E27FC236}">
                <a16:creationId xmlns:a16="http://schemas.microsoft.com/office/drawing/2014/main" id="{3678C6AE-496C-F55E-8DAA-4665BB06FE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6328" y="3026982"/>
            <a:ext cx="3312953" cy="1773931"/>
          </a:xfrm>
          <a:prstGeom prst="rect">
            <a:avLst/>
          </a:prstGeom>
        </p:spPr>
      </p:pic>
      <p:pic>
        <p:nvPicPr>
          <p:cNvPr id="8" name="Picture 7" descr="A computer screen shot of a computer&#10;&#10;AI-generated content may be incorrect.">
            <a:extLst>
              <a:ext uri="{FF2B5EF4-FFF2-40B4-BE49-F238E27FC236}">
                <a16:creationId xmlns:a16="http://schemas.microsoft.com/office/drawing/2014/main" id="{79CC0C18-8D05-72C8-6BD3-161B75868B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637" y="3013858"/>
            <a:ext cx="3349686" cy="17739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21D934-B64E-2822-8B58-CEF5A7AF1E38}"/>
              </a:ext>
            </a:extLst>
          </p:cNvPr>
          <p:cNvSpPr txBox="1"/>
          <p:nvPr/>
        </p:nvSpPr>
        <p:spPr>
          <a:xfrm>
            <a:off x="1410893" y="514566"/>
            <a:ext cx="1629173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u="sng" dirty="0"/>
              <a:t>Closed scenario: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D94E73-6990-0F88-7221-E6D9F613FF40}"/>
              </a:ext>
            </a:extLst>
          </p:cNvPr>
          <p:cNvSpPr txBox="1"/>
          <p:nvPr/>
        </p:nvSpPr>
        <p:spPr>
          <a:xfrm>
            <a:off x="6516216" y="514566"/>
            <a:ext cx="1629173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u="sng" dirty="0"/>
              <a:t>Open scenario: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506FAEA-532B-7828-0FCD-B3C6EB29A089}"/>
              </a:ext>
            </a:extLst>
          </p:cNvPr>
          <p:cNvCxnSpPr/>
          <p:nvPr/>
        </p:nvCxnSpPr>
        <p:spPr>
          <a:xfrm>
            <a:off x="5220072" y="2139702"/>
            <a:ext cx="1224136" cy="1440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2F7C808-970A-7A2A-12EF-BB01792C7F73}"/>
              </a:ext>
            </a:extLst>
          </p:cNvPr>
          <p:cNvCxnSpPr/>
          <p:nvPr/>
        </p:nvCxnSpPr>
        <p:spPr>
          <a:xfrm flipH="1">
            <a:off x="2555776" y="2067694"/>
            <a:ext cx="151216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2DE0430-D163-DD87-B541-8B88373FCF82}"/>
              </a:ext>
            </a:extLst>
          </p:cNvPr>
          <p:cNvSpPr txBox="1"/>
          <p:nvPr/>
        </p:nvSpPr>
        <p:spPr>
          <a:xfrm>
            <a:off x="4037286" y="1660214"/>
            <a:ext cx="1606974" cy="623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800" b="1" dirty="0"/>
              <a:t>Machine fixed support structure for final machine elements.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CA44BB-A551-D118-1424-3758ED54F526}"/>
              </a:ext>
            </a:extLst>
          </p:cNvPr>
          <p:cNvSpPr txBox="1"/>
          <p:nvPr/>
        </p:nvSpPr>
        <p:spPr>
          <a:xfrm>
            <a:off x="3920259" y="2725129"/>
            <a:ext cx="1606974" cy="80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800" b="1" dirty="0"/>
              <a:t>Detector must be moved transversally to clear the supporting structure before the endcaps are opened</a:t>
            </a:r>
          </a:p>
        </p:txBody>
      </p:sp>
      <p:sp>
        <p:nvSpPr>
          <p:cNvPr id="18" name="Arrow: Left-Up 17">
            <a:extLst>
              <a:ext uri="{FF2B5EF4-FFF2-40B4-BE49-F238E27FC236}">
                <a16:creationId xmlns:a16="http://schemas.microsoft.com/office/drawing/2014/main" id="{E2F4239F-952C-ED32-6C98-F3385CFBE3FD}"/>
              </a:ext>
            </a:extLst>
          </p:cNvPr>
          <p:cNvSpPr/>
          <p:nvPr/>
        </p:nvSpPr>
        <p:spPr>
          <a:xfrm>
            <a:off x="6732240" y="3907916"/>
            <a:ext cx="288032" cy="378560"/>
          </a:xfrm>
          <a:prstGeom prst="leftUpArrow">
            <a:avLst>
              <a:gd name="adj1" fmla="val 11908"/>
              <a:gd name="adj2" fmla="val 15181"/>
              <a:gd name="adj3" fmla="val 25000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Left-Up 18">
            <a:extLst>
              <a:ext uri="{FF2B5EF4-FFF2-40B4-BE49-F238E27FC236}">
                <a16:creationId xmlns:a16="http://schemas.microsoft.com/office/drawing/2014/main" id="{5665714E-A809-6022-0A64-ED40AA209289}"/>
              </a:ext>
            </a:extLst>
          </p:cNvPr>
          <p:cNvSpPr/>
          <p:nvPr/>
        </p:nvSpPr>
        <p:spPr>
          <a:xfrm flipH="1">
            <a:off x="7308304" y="3907916"/>
            <a:ext cx="318440" cy="378560"/>
          </a:xfrm>
          <a:prstGeom prst="leftUpArrow">
            <a:avLst>
              <a:gd name="adj1" fmla="val 11908"/>
              <a:gd name="adj2" fmla="val 15181"/>
              <a:gd name="adj3" fmla="val 25000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8C46DA-8E02-16BF-873B-701B7F995009}"/>
              </a:ext>
            </a:extLst>
          </p:cNvPr>
          <p:cNvSpPr txBox="1"/>
          <p:nvPr/>
        </p:nvSpPr>
        <p:spPr>
          <a:xfrm>
            <a:off x="4006082" y="4097196"/>
            <a:ext cx="1412232" cy="623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800" b="1" dirty="0"/>
              <a:t>Only few cm of clearance between cavern structures and detector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65245E1-B3A8-4AEB-FFC2-DFF901514878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5418314" y="4408948"/>
            <a:ext cx="1596005" cy="1221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96BBCA6-2815-9B90-51BD-852FD40EF370}"/>
              </a:ext>
            </a:extLst>
          </p:cNvPr>
          <p:cNvSpPr txBox="1"/>
          <p:nvPr/>
        </p:nvSpPr>
        <p:spPr>
          <a:xfrm>
            <a:off x="0" y="4843418"/>
            <a:ext cx="569764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dirty="0"/>
              <a:t>ST2427449_01 AA.04 </a:t>
            </a:r>
            <a:r>
              <a:rPr lang="en-GB" dirty="0" err="1"/>
              <a:t>FCCee</a:t>
            </a:r>
            <a:r>
              <a:rPr lang="en-GB" dirty="0"/>
              <a:t> CAD XPA Integration pre-TDR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FEA61D-BB0D-4A89-4752-304CB293E83B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</p:spTree>
    <p:extLst>
      <p:ext uri="{BB962C8B-B14F-4D97-AF65-F5344CB8AC3E}">
        <p14:creationId xmlns:p14="http://schemas.microsoft.com/office/powerpoint/2010/main" val="1018403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13FBA-3B6A-3ED0-76AB-C37CC6F91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2C431C3-5913-FAD2-5F30-5611C3F3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6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753C4C04-F370-7EBD-94B7-4D35BF902B6A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Current plan at PA and PG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EE9C97-7BF8-1EEA-EDC4-B0C5924B28E7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24D664-86CF-CFA3-5BF0-E0A3C5233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685680"/>
            <a:ext cx="6297194" cy="44578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17DF01D-E1E0-4237-A9AD-6C0D022CA96A}"/>
              </a:ext>
            </a:extLst>
          </p:cNvPr>
          <p:cNvSpPr txBox="1"/>
          <p:nvPr/>
        </p:nvSpPr>
        <p:spPr>
          <a:xfrm>
            <a:off x="6444208" y="824489"/>
            <a:ext cx="2590571" cy="2551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b="1" dirty="0"/>
              <a:t>“For sure there is no problem in putting our chains to work in the FCC specific conditions. Our experience with CMS is precious and helpful to fine-tune its successful working philosophy and manufacturing principles to FCC’s specific needs” – Brevetti, CMS cable chain supplier</a:t>
            </a:r>
          </a:p>
        </p:txBody>
      </p:sp>
    </p:spTree>
    <p:extLst>
      <p:ext uri="{BB962C8B-B14F-4D97-AF65-F5344CB8AC3E}">
        <p14:creationId xmlns:p14="http://schemas.microsoft.com/office/powerpoint/2010/main" val="1125023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EA2EC-F5CD-5B93-FA54-64AC8BC02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3985F5-9D1A-BD4A-8D51-735922898B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8614AD05-276D-04E5-4786-94B75052C5A4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Services supply - Civil Engineering Tunnel Modification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C5F9EF-590B-CFFF-7C66-03CC7265849B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979F-A742-C8DB-CA07-63175E775F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678"/>
          <a:stretch>
            <a:fillRect/>
          </a:stretch>
        </p:blipFill>
        <p:spPr>
          <a:xfrm>
            <a:off x="827584" y="791106"/>
            <a:ext cx="7488832" cy="3873512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CF7F01F-4D67-7284-5B62-DF3E4F77C292}"/>
              </a:ext>
            </a:extLst>
          </p:cNvPr>
          <p:cNvCxnSpPr/>
          <p:nvPr/>
        </p:nvCxnSpPr>
        <p:spPr>
          <a:xfrm>
            <a:off x="4067944" y="2139702"/>
            <a:ext cx="0" cy="1512168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BAF260D-CB6B-757A-0B92-DAB52C6D65FC}"/>
              </a:ext>
            </a:extLst>
          </p:cNvPr>
          <p:cNvCxnSpPr/>
          <p:nvPr/>
        </p:nvCxnSpPr>
        <p:spPr>
          <a:xfrm>
            <a:off x="3851920" y="2139702"/>
            <a:ext cx="0" cy="1512168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CEB85E-5FB2-879D-BECA-CDA6F8F2BA50}"/>
              </a:ext>
            </a:extLst>
          </p:cNvPr>
          <p:cNvCxnSpPr/>
          <p:nvPr/>
        </p:nvCxnSpPr>
        <p:spPr>
          <a:xfrm>
            <a:off x="5148064" y="2149502"/>
            <a:ext cx="0" cy="1512168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BF2D421-1A94-C9F0-A84F-972D72943CCC}"/>
              </a:ext>
            </a:extLst>
          </p:cNvPr>
          <p:cNvCxnSpPr/>
          <p:nvPr/>
        </p:nvCxnSpPr>
        <p:spPr>
          <a:xfrm>
            <a:off x="5436096" y="2139702"/>
            <a:ext cx="0" cy="1512168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CEC54B2-BFA3-15AA-92E5-40435C64FA05}"/>
              </a:ext>
            </a:extLst>
          </p:cNvPr>
          <p:cNvCxnSpPr/>
          <p:nvPr/>
        </p:nvCxnSpPr>
        <p:spPr>
          <a:xfrm>
            <a:off x="4499992" y="2177783"/>
            <a:ext cx="0" cy="1512168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B3640BB-0B07-7540-8DED-783DE4C79EF2}"/>
              </a:ext>
            </a:extLst>
          </p:cNvPr>
          <p:cNvCxnSpPr/>
          <p:nvPr/>
        </p:nvCxnSpPr>
        <p:spPr>
          <a:xfrm>
            <a:off x="4788024" y="2177783"/>
            <a:ext cx="0" cy="1512168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63A023E-81DD-A5B3-4D85-728FC88BBA27}"/>
              </a:ext>
            </a:extLst>
          </p:cNvPr>
          <p:cNvSpPr txBox="1"/>
          <p:nvPr/>
        </p:nvSpPr>
        <p:spPr>
          <a:xfrm>
            <a:off x="859096" y="3907817"/>
            <a:ext cx="2488767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200" b="1" dirty="0">
                <a:solidFill>
                  <a:schemeClr val="accent3"/>
                </a:solidFill>
              </a:rPr>
              <a:t>Current design</a:t>
            </a:r>
          </a:p>
          <a:p>
            <a:pPr algn="l">
              <a:lnSpc>
                <a:spcPct val="150000"/>
              </a:lnSpc>
            </a:pPr>
            <a:r>
              <a:rPr lang="en-GB" sz="1200" b="1" dirty="0">
                <a:solidFill>
                  <a:srgbClr val="00B050"/>
                </a:solidFill>
              </a:rPr>
              <a:t>Proposed new design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E72DED-D8E8-1687-F671-F366CD6AFD0E}"/>
              </a:ext>
            </a:extLst>
          </p:cNvPr>
          <p:cNvSpPr txBox="1"/>
          <p:nvPr/>
        </p:nvSpPr>
        <p:spPr>
          <a:xfrm>
            <a:off x="2411760" y="4743520"/>
            <a:ext cx="4883680" cy="335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200" b="1" dirty="0">
                <a:solidFill>
                  <a:srgbClr val="FF0000"/>
                </a:solidFill>
              </a:rPr>
              <a:t>*Pending verification of compatibility with FCC-</a:t>
            </a:r>
            <a:r>
              <a:rPr lang="en-GB" sz="1200" b="1" dirty="0" err="1">
                <a:solidFill>
                  <a:srgbClr val="FF0000"/>
                </a:solidFill>
              </a:rPr>
              <a:t>hh</a:t>
            </a:r>
            <a:r>
              <a:rPr lang="en-GB" sz="1200" b="1" dirty="0">
                <a:solidFill>
                  <a:srgbClr val="FF0000"/>
                </a:solidFill>
              </a:rPr>
              <a:t> integration*</a:t>
            </a:r>
          </a:p>
        </p:txBody>
      </p:sp>
    </p:spTree>
    <p:extLst>
      <p:ext uri="{BB962C8B-B14F-4D97-AF65-F5344CB8AC3E}">
        <p14:creationId xmlns:p14="http://schemas.microsoft.com/office/powerpoint/2010/main" val="3635524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BC963-B5FD-330F-3CD6-E96DEC7B97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695B7C0-0807-42E7-D2F2-D64812DDEE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4BE6A349-7965-3FE2-11C5-5545DF0CBA79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FCC-ee Underground Structure at PD and PJ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B5974C2-A498-B234-A9C3-EE17283118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400"/>
          <a:stretch>
            <a:fillRect/>
          </a:stretch>
        </p:blipFill>
        <p:spPr>
          <a:xfrm>
            <a:off x="141534" y="771550"/>
            <a:ext cx="8890425" cy="43204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2CA07C-5126-C179-DB3C-564AD2E6B3B7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</p:spTree>
    <p:extLst>
      <p:ext uri="{BB962C8B-B14F-4D97-AF65-F5344CB8AC3E}">
        <p14:creationId xmlns:p14="http://schemas.microsoft.com/office/powerpoint/2010/main" val="1029875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CA1ED-2F07-6C13-20A9-5FCCF3A08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63937D2-DD30-9B85-B68E-F7910C67F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85970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0E43D0C4-25E1-4D15-E8F2-A084B0296CD8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PA/G vs PD/J in terms of transverse space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E08B23-DA30-F44C-D373-EAF91F9C0A00}"/>
              </a:ext>
            </a:extLst>
          </p:cNvPr>
          <p:cNvSpPr txBox="1"/>
          <p:nvPr/>
        </p:nvSpPr>
        <p:spPr>
          <a:xfrm>
            <a:off x="899592" y="4767948"/>
            <a:ext cx="7632848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400" dirty="0"/>
              <a:t>7850 + 6000 = </a:t>
            </a:r>
            <a:r>
              <a:rPr lang="en-GB" sz="1400" dirty="0">
                <a:solidFill>
                  <a:srgbClr val="FF0000"/>
                </a:solidFill>
              </a:rPr>
              <a:t>13850mm from transverse space required from IP</a:t>
            </a:r>
            <a:r>
              <a:rPr lang="en-GB" sz="1400" dirty="0"/>
              <a:t>, with minimal clearance left</a:t>
            </a:r>
          </a:p>
        </p:txBody>
      </p:sp>
      <p:pic>
        <p:nvPicPr>
          <p:cNvPr id="6" name="Picture 5" descr="A blueprint of a computer&#10;&#10;AI-generated content may be incorrect.">
            <a:extLst>
              <a:ext uri="{FF2B5EF4-FFF2-40B4-BE49-F238E27FC236}">
                <a16:creationId xmlns:a16="http://schemas.microsoft.com/office/drawing/2014/main" id="{D4CAD897-E300-0A6F-B0E5-B76CDE365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1" y="1079390"/>
            <a:ext cx="3332271" cy="3589224"/>
          </a:xfrm>
          <a:prstGeom prst="rect">
            <a:avLst/>
          </a:prstGeom>
        </p:spPr>
      </p:pic>
      <p:pic>
        <p:nvPicPr>
          <p:cNvPr id="14" name="Picture 13" descr="A blue screen with a diagram&#10;&#10;Description automatically generated">
            <a:extLst>
              <a:ext uri="{FF2B5EF4-FFF2-40B4-BE49-F238E27FC236}">
                <a16:creationId xmlns:a16="http://schemas.microsoft.com/office/drawing/2014/main" id="{47EE0D4D-1C86-FDD4-BAE8-80822FEB21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2" r="560" b="1591"/>
          <a:stretch>
            <a:fillRect/>
          </a:stretch>
        </p:blipFill>
        <p:spPr>
          <a:xfrm>
            <a:off x="3474915" y="1016515"/>
            <a:ext cx="5577174" cy="33142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7EC3652-608A-A3D1-5580-8E45B631D3B2}"/>
              </a:ext>
            </a:extLst>
          </p:cNvPr>
          <p:cNvSpPr txBox="1"/>
          <p:nvPr/>
        </p:nvSpPr>
        <p:spPr>
          <a:xfrm>
            <a:off x="87601" y="588505"/>
            <a:ext cx="648072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u="sng" dirty="0"/>
              <a:t>PA/G: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795F65-A560-76FF-16C1-1A1F2A37562F}"/>
              </a:ext>
            </a:extLst>
          </p:cNvPr>
          <p:cNvSpPr txBox="1"/>
          <p:nvPr/>
        </p:nvSpPr>
        <p:spPr>
          <a:xfrm>
            <a:off x="3543985" y="599478"/>
            <a:ext cx="648072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u="sng" dirty="0"/>
              <a:t>PD/J: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8C3B6B-4A95-2880-E605-C6D606791344}"/>
              </a:ext>
            </a:extLst>
          </p:cNvPr>
          <p:cNvSpPr txBox="1"/>
          <p:nvPr/>
        </p:nvSpPr>
        <p:spPr>
          <a:xfrm>
            <a:off x="7813449" y="-136146"/>
            <a:ext cx="1224136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chemeClr val="bg1"/>
                </a:solidFill>
              </a:rPr>
              <a:t>EP-FCC</a:t>
            </a:r>
          </a:p>
        </p:txBody>
      </p:sp>
    </p:spTree>
    <p:extLst>
      <p:ext uri="{BB962C8B-B14F-4D97-AF65-F5344CB8AC3E}">
        <p14:creationId xmlns:p14="http://schemas.microsoft.com/office/powerpoint/2010/main" val="31436297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197580</TotalTime>
  <Words>710</Words>
  <Application>Microsoft Office PowerPoint</Application>
  <PresentationFormat>On-screen Show (16:9)</PresentationFormat>
  <Paragraphs>125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Roboto</vt:lpstr>
      <vt:lpstr>Wingdings</vt:lpstr>
      <vt:lpstr>Introslides</vt:lpstr>
      <vt:lpstr>Titleslides, Conclusion</vt:lpstr>
      <vt:lpstr>Content Slides - Deep Blue</vt:lpstr>
      <vt:lpstr>Detector Integration Progress Integration study of FCC-ee detectors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Gianluca Gilmore Kerr</cp:lastModifiedBy>
  <cp:revision>642</cp:revision>
  <cp:lastPrinted>2022-05-20T06:54:27Z</cp:lastPrinted>
  <dcterms:created xsi:type="dcterms:W3CDTF">2020-10-27T09:23:42Z</dcterms:created>
  <dcterms:modified xsi:type="dcterms:W3CDTF">2025-09-08T13:50:29Z</dcterms:modified>
</cp:coreProperties>
</file>