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1436" r:id="rId2"/>
    <p:sldId id="1437" r:id="rId3"/>
    <p:sldId id="1435" r:id="rId4"/>
    <p:sldId id="1438" r:id="rId5"/>
    <p:sldId id="143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49"/>
    <p:restoredTop sz="94726"/>
  </p:normalViewPr>
  <p:slideViewPr>
    <p:cSldViewPr snapToGrid="0">
      <p:cViewPr varScale="1">
        <p:scale>
          <a:sx n="87" d="100"/>
          <a:sy n="87" d="100"/>
        </p:scale>
        <p:origin x="370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7BF92-B089-174A-B1E8-C4404F6834B5}" type="datetimeFigureOut">
              <a:rPr lang="en-CH" smtClean="0"/>
              <a:t>09/23/2025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0C209-6E19-7346-AFDA-D799D211882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398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678EC-426C-6C81-CEB1-3455B38C0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9162B-9173-D39E-B6BC-F581DA3F7A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31675B-6EB9-79AA-0D92-03B4C1346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DD8DF-D6B1-79DC-7189-4313A205EC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0C209-6E19-7346-AFDA-D799D211882B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3286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4A1F5-E815-D84E-792D-086DFA542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AFF458-11FD-C63A-C13C-BC752D3E64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BFE7BF-509D-A53A-8A9E-05CC2F1514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A8B57-ED48-469C-F9AD-9D248E4D4B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0C209-6E19-7346-AFDA-D799D211882B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606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0C209-6E19-7346-AFDA-D799D211882B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5852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DA584-8145-1B01-DAE9-923AA0CD0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831F25-30DD-CCEE-6C88-2CBB24D9A3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50F3B9-386F-8ABF-97A4-4E69AEAEE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F4EFE-B68F-9A99-5A08-A6CD9FE6F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0C209-6E19-7346-AFDA-D799D211882B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4219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67371-E82A-89D1-9F7E-53C83B52B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1B3D57-6416-458D-C7B0-8D7DF46A43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5DAFEF-9B80-7140-1959-9FA969CD5E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EA5F9-CF73-900F-F496-6EA42ECE0A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00C209-6E19-7346-AFDA-D799D211882B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870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CDE6C-3663-8F1C-3ADB-10F8BD7F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D24B-3FEF-44D2-B268-2AC3F52D0033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0FAD2-DF01-10CC-66B0-70FBBC268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D10D1-0D42-6773-D470-6E2B6EB1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2C2EA3-4E8B-E0EC-1C65-3377F8A9A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973273" cy="724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F5C00-8C33-FC6B-DCB8-624D23D50079}"/>
              </a:ext>
            </a:extLst>
          </p:cNvPr>
          <p:cNvSpPr txBox="1"/>
          <p:nvPr userDrawn="1"/>
        </p:nvSpPr>
        <p:spPr>
          <a:xfrm>
            <a:off x="6973273" y="16115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1A2D58"/>
                </a:solidFill>
              </a:rPr>
              <a:t>DRD7.6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451B00-A272-B8F8-6088-A44D1FE32654}"/>
              </a:ext>
            </a:extLst>
          </p:cNvPr>
          <p:cNvSpPr txBox="1"/>
          <p:nvPr userDrawn="1"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1A2D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DRD7.6 – Complex Imaging ASICs and Technologies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0401123-8947-158C-8463-9400692EF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345" y="2766218"/>
            <a:ext cx="68393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131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364BE7-45DA-9190-DD68-02DAAAA34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D24B-3FEF-44D2-B268-2AC3F52D0033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E1ABE-DBBB-D5A3-BC63-318367D4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049264-7888-D242-80BB-6F329C43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DEE3F0C-5ECD-D0FC-63E8-3EB6FE721F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671" y="977486"/>
            <a:ext cx="6839309" cy="352550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r>
              <a:rPr lang="en-GB"/>
              <a:t>Text Colour</a:t>
            </a:r>
          </a:p>
        </p:txBody>
      </p:sp>
    </p:spTree>
    <p:extLst>
      <p:ext uri="{BB962C8B-B14F-4D97-AF65-F5344CB8AC3E}">
        <p14:creationId xmlns:p14="http://schemas.microsoft.com/office/powerpoint/2010/main" val="289453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Report from IPHC    -      WP 7.6a report    -    September 2024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990600"/>
            <a:ext cx="12192000" cy="2667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0" y="3657600"/>
            <a:ext cx="12192000" cy="2819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93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088439" cy="27384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885" y="980362"/>
            <a:ext cx="5776196" cy="2740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0" y="3733800"/>
            <a:ext cx="6299200" cy="2743200"/>
          </a:xfrm>
          <a:prstGeom prst="rect">
            <a:avLst/>
          </a:prstGeom>
        </p:spPr>
        <p:txBody>
          <a:bodyPr/>
          <a:lstStyle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6"/>
          </p:nvPr>
        </p:nvSpPr>
        <p:spPr>
          <a:xfrm>
            <a:off x="6197600" y="3733800"/>
            <a:ext cx="5892800" cy="2743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526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9975" y="6423355"/>
            <a:ext cx="1312025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4CE482DC-2269-4F26-9D2A-7E44B1A4CD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3286" y="6459785"/>
            <a:ext cx="3406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33461" y="6459785"/>
            <a:ext cx="437552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GB"/>
              <a:t>Report from IPHC    -      WP 7.6a report    -    September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7B4F1-C420-3700-4692-7B6426F6F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5D24B-3FEF-44D2-B268-2AC3F52D0033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43F34-14EC-C5F2-4B20-7C6890BC3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8136B-BA1C-BBE4-18C1-ACE89786D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B55B3-DDE6-4E0B-8901-6B2B9F90A58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C3045-0609-558C-7C34-5CDD148266F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6973273" cy="724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DD57F6-F812-DFC2-58DD-10C72187B08A}"/>
              </a:ext>
            </a:extLst>
          </p:cNvPr>
          <p:cNvSpPr txBox="1"/>
          <p:nvPr userDrawn="1"/>
        </p:nvSpPr>
        <p:spPr>
          <a:xfrm>
            <a:off x="6973273" y="16115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1A2D58"/>
                </a:solidFill>
              </a:rPr>
              <a:t>DRD7.6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DD9D8D-0FCC-A806-2E33-727B2528128D}"/>
              </a:ext>
            </a:extLst>
          </p:cNvPr>
          <p:cNvSpPr txBox="1"/>
          <p:nvPr userDrawn="1"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1A2D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DRD7.6 – Complex Imaging ASICs and Technologies</a:t>
            </a:r>
          </a:p>
        </p:txBody>
      </p:sp>
    </p:spTree>
    <p:extLst>
      <p:ext uri="{BB962C8B-B14F-4D97-AF65-F5344CB8AC3E}">
        <p14:creationId xmlns:p14="http://schemas.microsoft.com/office/powerpoint/2010/main" val="217011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63" r:id="rId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2D5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63109-9958-53F5-A082-A6F2027C3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6CACEA-E8EA-47E5-2363-BD2AF8D0ABC3}"/>
              </a:ext>
            </a:extLst>
          </p:cNvPr>
          <p:cNvSpPr txBox="1"/>
          <p:nvPr/>
        </p:nvSpPr>
        <p:spPr>
          <a:xfrm>
            <a:off x="284671" y="972249"/>
            <a:ext cx="11622658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800" b="1" dirty="0"/>
              <a:t>Short project description</a:t>
            </a:r>
          </a:p>
          <a:p>
            <a:r>
              <a:rPr lang="en-GB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Particam</a:t>
            </a:r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aims to create a pixel sensor with sub-micron resolution (pitch ≤ 5μm). We already have a proof-of-principle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sensor in another technology but would like to port it to a process which allows for some depletion to improve charge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collection and thus efficiency. The first step would be to design a smaller port and move to larger demonstrators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later.</a:t>
            </a:r>
          </a:p>
          <a:p>
            <a:endParaRPr lang="en-GB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/>
              <a:t>Special requirements/comments</a:t>
            </a:r>
            <a:endParaRPr lang="en-GB" kern="100" dirty="0">
              <a:effectLst/>
              <a:latin typeface="Calibri"/>
              <a:ea typeface="Times New Roman" panose="02020603050405020304" pitchFamily="18" charset="0"/>
              <a:cs typeface="Times New Roman"/>
            </a:endParaRP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Device is a pixel sensor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o No special layers required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o Might be reverse biased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o High resistivity substrate/epi desired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Would prefer the option of 3.3V devices for IO but not strictly necessary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No stitching</a:t>
            </a:r>
          </a:p>
          <a:p>
            <a:r>
              <a:rPr lang="en-GB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Status: port from other technology</a:t>
            </a:r>
          </a:p>
          <a:p>
            <a:endParaRPr lang="en-GB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/>
              <a:t>Submission plans</a:t>
            </a:r>
          </a:p>
          <a:p>
            <a:r>
              <a:rPr lang="en-GB" dirty="0"/>
              <a:t>Currently we don’t have access to the PDK so the earliest submission date for us would be at least 3-4 months</a:t>
            </a:r>
          </a:p>
          <a:p>
            <a:r>
              <a:rPr lang="en-GB" dirty="0"/>
              <a:t>after access to the PDK is granted. The development will likely require multiple runs where smaller </a:t>
            </a:r>
            <a:r>
              <a:rPr lang="en-GB" dirty="0" err="1"/>
              <a:t>chiplets</a:t>
            </a:r>
            <a:r>
              <a:rPr lang="en-GB" dirty="0"/>
              <a:t> are</a:t>
            </a:r>
          </a:p>
          <a:p>
            <a:r>
              <a:rPr lang="en-GB" dirty="0"/>
              <a:t>preferred. We don’t have a specification for a large area chip but would like to do one once the design has matured</a:t>
            </a:r>
          </a:p>
          <a:p>
            <a:r>
              <a:rPr lang="en-GB" dirty="0"/>
              <a:t>sufficiently.</a:t>
            </a:r>
            <a:endParaRPr lang="en-GB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66D449-0CB3-13F7-AAD5-C204F1303826}"/>
              </a:ext>
            </a:extLst>
          </p:cNvPr>
          <p:cNvSpPr txBox="1"/>
          <p:nvPr/>
        </p:nvSpPr>
        <p:spPr>
          <a:xfrm>
            <a:off x="7051432" y="602917"/>
            <a:ext cx="5140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Interest to submit in common </a:t>
            </a:r>
            <a:r>
              <a:rPr lang="en-GB" sz="1800" b="1" dirty="0" err="1"/>
              <a:t>TPSCo</a:t>
            </a:r>
            <a:r>
              <a:rPr lang="en-GB" sz="1800" b="1" dirty="0"/>
              <a:t> 65nm ISC runs</a:t>
            </a:r>
          </a:p>
        </p:txBody>
      </p:sp>
    </p:spTree>
    <p:extLst>
      <p:ext uri="{BB962C8B-B14F-4D97-AF65-F5344CB8AC3E}">
        <p14:creationId xmlns:p14="http://schemas.microsoft.com/office/powerpoint/2010/main" val="1499536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9C860-C0F2-A551-0F93-79DAE644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43B70C-E4D9-FDB3-5C90-26DE3F8F2385}"/>
              </a:ext>
            </a:extLst>
          </p:cNvPr>
          <p:cNvSpPr txBox="1"/>
          <p:nvPr/>
        </p:nvSpPr>
        <p:spPr>
          <a:xfrm>
            <a:off x="284671" y="884976"/>
            <a:ext cx="5699670" cy="196977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b="1" dirty="0"/>
              <a:t>Concept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Pixel is implemented as mono-stable flip-flop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Reset state is 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Collected charge or leakage flip the 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Core circuit only requires 4 transistors</a:t>
            </a:r>
            <a:endParaRPr lang="en-GB" sz="1800" dirty="0"/>
          </a:p>
        </p:txBody>
      </p:sp>
      <p:pic>
        <p:nvPicPr>
          <p:cNvPr id="2" name="Picture 1" descr="A black background with green rectangles and text&#10;&#10;Description automatically generated">
            <a:extLst>
              <a:ext uri="{FF2B5EF4-FFF2-40B4-BE49-F238E27FC236}">
                <a16:creationId xmlns:a16="http://schemas.microsoft.com/office/drawing/2014/main" id="{E0168551-BE42-CDE8-5D8F-BA9519165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836" y="884976"/>
            <a:ext cx="3261215" cy="2885292"/>
          </a:xfrm>
          <a:prstGeom prst="rect">
            <a:avLst/>
          </a:prstGeom>
        </p:spPr>
      </p:pic>
      <p:pic>
        <p:nvPicPr>
          <p:cNvPr id="6" name="Picture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911AA7F-2D79-BA64-4C95-6A3F516C4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14" y="3534731"/>
            <a:ext cx="7984505" cy="243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5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5374FE-E41B-A97F-DB05-3F188DC1C9EC}"/>
              </a:ext>
            </a:extLst>
          </p:cNvPr>
          <p:cNvSpPr txBox="1"/>
          <p:nvPr/>
        </p:nvSpPr>
        <p:spPr>
          <a:xfrm>
            <a:off x="257437" y="957245"/>
            <a:ext cx="6606073" cy="30777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b="1" dirty="0"/>
              <a:t>Particam1</a:t>
            </a:r>
          </a:p>
          <a:p>
            <a:endParaRPr lang="en-GB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Proof-of-Principle demonstrator in UMC 65nm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Multiple different pi</a:t>
            </a:r>
            <a:r>
              <a:rPr lang="en-GB" dirty="0"/>
              <a:t>xel flavours and sizes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Primitive address decoder based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To minimize the pixel size only shallow junctions have been used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Charge collection/efficiency is rather poor due to identified/ expected reasons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/>
              <a:t>Need deeper junction for </a:t>
            </a:r>
            <a:r>
              <a:rPr lang="en-GB" dirty="0"/>
              <a:t>better charge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34" name="image11.png">
            <a:extLst>
              <a:ext uri="{FF2B5EF4-FFF2-40B4-BE49-F238E27FC236}">
                <a16:creationId xmlns:a16="http://schemas.microsoft.com/office/drawing/2014/main" id="{CA72B76E-A12A-B974-B249-26631E6F485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 l="20232" r="19692"/>
          <a:stretch>
            <a:fillRect/>
          </a:stretch>
        </p:blipFill>
        <p:spPr>
          <a:xfrm>
            <a:off x="7369918" y="1137540"/>
            <a:ext cx="4537411" cy="4386960"/>
          </a:xfrm>
          <a:prstGeom prst="rect">
            <a:avLst/>
          </a:prstGeom>
          <a:ln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A74D69A3-F58E-046F-1425-810045787F5D}"/>
              </a:ext>
            </a:extLst>
          </p:cNvPr>
          <p:cNvGrpSpPr>
            <a:grpSpLocks/>
          </p:cNvGrpSpPr>
          <p:nvPr/>
        </p:nvGrpSpPr>
        <p:grpSpPr>
          <a:xfrm>
            <a:off x="7550571" y="1647188"/>
            <a:ext cx="3657982" cy="3191278"/>
            <a:chOff x="-25128" y="-205385"/>
            <a:chExt cx="3194236" cy="2930453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A1A650F-61A9-6408-0AA5-8AD9E9B7CDF5}"/>
                </a:ext>
              </a:extLst>
            </p:cNvPr>
            <p:cNvGrpSpPr>
              <a:grpSpLocks/>
            </p:cNvGrpSpPr>
            <p:nvPr/>
          </p:nvGrpSpPr>
          <p:grpSpPr>
            <a:xfrm>
              <a:off x="300037" y="-205385"/>
              <a:ext cx="1041026" cy="1438233"/>
              <a:chOff x="-90581" y="-205385"/>
              <a:chExt cx="1041026" cy="1438233"/>
            </a:xfrm>
          </p:grpSpPr>
          <p:sp>
            <p:nvSpPr>
              <p:cNvPr id="44" name="Rettangolo 219">
                <a:extLst>
                  <a:ext uri="{FF2B5EF4-FFF2-40B4-BE49-F238E27FC236}">
                    <a16:creationId xmlns:a16="http://schemas.microsoft.com/office/drawing/2014/main" id="{D2546FEF-5FED-D2B2-07DC-0B18E9B7B61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6520" y="610548"/>
                <a:ext cx="923925" cy="62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256x256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Aggressive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Array</a:t>
                </a:r>
                <a:endParaRPr lang="en-US" sz="1200" b="1" dirty="0">
                  <a:solidFill>
                    <a:srgbClr val="000000"/>
                  </a:solidFill>
                  <a:latin typeface="Arial Nova Light" panose="020B0304020202020204" pitchFamily="34" charset="0"/>
                  <a:ea typeface="Arial Nova Light" panose="020B0304020202020204" pitchFamily="34" charset="0"/>
                  <a:cs typeface="Arial Nova Light" panose="020B0304020202020204" pitchFamily="34" charset="0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2</a:t>
                </a:r>
                <a:r>
                  <a:rPr lang="el-GR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μ</a:t>
                </a:r>
                <a:r>
                  <a:rPr lang="en-GB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m</a:t>
                </a:r>
                <a:r>
                  <a:rPr lang="el-GR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n-GB" sz="1200" b="0" i="0" u="none" strike="noStrike" baseline="0" dirty="0">
                    <a:latin typeface="Utopia-Regular"/>
                  </a:rPr>
                  <a:t>×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 2</a:t>
                </a:r>
                <a:r>
                  <a:rPr lang="el-GR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μ</a:t>
                </a:r>
                <a:r>
                  <a:rPr lang="en-GB" sz="1200" b="1" dirty="0">
                    <a:solidFill>
                      <a:srgbClr val="000000"/>
                    </a:solidFill>
                    <a:latin typeface="Arial Nova Light" panose="020B0304020202020204" pitchFamily="34" charset="0"/>
                    <a:ea typeface="Times New Roman" panose="02020603050405020304" pitchFamily="18" charset="0"/>
                  </a:rPr>
                  <a:t>m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5" name="Rettangolo 219">
                <a:extLst>
                  <a:ext uri="{FF2B5EF4-FFF2-40B4-BE49-F238E27FC236}">
                    <a16:creationId xmlns:a16="http://schemas.microsoft.com/office/drawing/2014/main" id="{69074ECD-EEE4-7060-DBEF-DACF4BB8FF5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-90581" y="-205385"/>
                <a:ext cx="923925" cy="428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algn="ctr"/>
                <a:r>
                  <a:rPr lang="it-IT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SPAD test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algn="ctr"/>
                <a:r>
                  <a:rPr lang="it-IT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structures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6709CCD-407F-B067-4B8C-748139A8EA98}"/>
                </a:ext>
              </a:extLst>
            </p:cNvPr>
            <p:cNvGrpSpPr>
              <a:grpSpLocks/>
            </p:cNvGrpSpPr>
            <p:nvPr/>
          </p:nvGrpSpPr>
          <p:grpSpPr>
            <a:xfrm>
              <a:off x="-25128" y="161912"/>
              <a:ext cx="3194236" cy="2563156"/>
              <a:chOff x="-25128" y="-255339"/>
              <a:chExt cx="3194236" cy="2563156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D7BFC05-D3A3-5E6F-46EF-8284B1AEE05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466109" y="-255339"/>
                <a:ext cx="2702999" cy="2563156"/>
                <a:chOff x="-84307" y="-361871"/>
                <a:chExt cx="2702999" cy="2563156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0757711A-603E-7D76-2696-05D035405B8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-84307" y="1339029"/>
                  <a:ext cx="2702999" cy="862256"/>
                  <a:chOff x="-84307" y="-267829"/>
                  <a:chExt cx="2702999" cy="862256"/>
                </a:xfrm>
              </p:grpSpPr>
              <p:sp>
                <p:nvSpPr>
                  <p:cNvPr id="42" name="Rettangolo 219">
                    <a:extLst>
                      <a:ext uri="{FF2B5EF4-FFF2-40B4-BE49-F238E27FC236}">
                        <a16:creationId xmlns:a16="http://schemas.microsoft.com/office/drawing/2014/main" id="{EA25E3BF-0B0E-A749-DE63-20642EFA2E3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-84307" y="-267829"/>
                    <a:ext cx="1094264" cy="86225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256x256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Custom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Array</a:t>
                    </a: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2.5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μ</a:t>
                    </a:r>
                    <a:r>
                      <a:rPr lang="en-GB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m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 </a:t>
                    </a:r>
                    <a:r>
                      <a:rPr lang="en-GB" sz="1200" b="0" i="0" u="none" strike="noStrike" baseline="0" dirty="0">
                        <a:latin typeface="Utopia-Regular"/>
                      </a:rPr>
                      <a:t>×</a:t>
                    </a:r>
                    <a:r>
                      <a:rPr lang="en-US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 2.5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μ</a:t>
                    </a:r>
                    <a:r>
                      <a:rPr lang="en-GB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m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endParaRPr lang="en-GB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ttangolo 219">
                    <a:extLst>
                      <a:ext uri="{FF2B5EF4-FFF2-40B4-BE49-F238E27FC236}">
                        <a16:creationId xmlns:a16="http://schemas.microsoft.com/office/drawing/2014/main" id="{3C34606D-1184-5FF1-D94B-D7347981186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524428" y="-168779"/>
                    <a:ext cx="1094264" cy="622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256x256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Standard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Arial Nova Light" panose="020B0304020202020204" pitchFamily="34" charset="0"/>
                        <a:cs typeface="Arial Nova Light" panose="020B0304020202020204" pitchFamily="34" charset="0"/>
                      </a:rPr>
                      <a:t>Array</a:t>
                    </a:r>
                  </a:p>
                  <a:p>
                    <a:pPr algn="ctr"/>
                    <a:r>
                      <a:rPr lang="en-US" sz="1200" b="1" dirty="0">
                        <a:solidFill>
                          <a:srgbClr val="000000"/>
                        </a:solidFill>
                        <a:effectLst/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2.5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μ</a:t>
                    </a:r>
                    <a:r>
                      <a:rPr lang="en-GB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m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 </a:t>
                    </a:r>
                    <a:r>
                      <a:rPr lang="en-GB" sz="1200" b="0" i="0" u="none" strike="noStrike" baseline="0" dirty="0">
                        <a:latin typeface="Utopia-Regular"/>
                      </a:rPr>
                      <a:t>×</a:t>
                    </a:r>
                    <a:r>
                      <a:rPr lang="en-US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 2.5</a:t>
                    </a:r>
                    <a:r>
                      <a:rPr lang="el-GR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μ</a:t>
                    </a:r>
                    <a:r>
                      <a:rPr lang="en-GB" sz="1200" b="1" dirty="0">
                        <a:solidFill>
                          <a:srgbClr val="000000"/>
                        </a:solidFill>
                        <a:latin typeface="Arial Nova Light" panose="020B0304020202020204" pitchFamily="34" charset="0"/>
                        <a:ea typeface="Times New Roman" panose="02020603050405020304" pitchFamily="18" charset="0"/>
                      </a:rPr>
                      <a:t>m</a:t>
                    </a:r>
                    <a:endParaRPr lang="en-GB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  <a:p>
                    <a:pPr algn="ctr"/>
                    <a:endParaRPr lang="en-GB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ttangolo 219">
                  <a:extLst>
                    <a:ext uri="{FF2B5EF4-FFF2-40B4-BE49-F238E27FC236}">
                      <a16:creationId xmlns:a16="http://schemas.microsoft.com/office/drawing/2014/main" id="{79AB542A-7137-AD57-7C04-28AD329F3A6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390663" y="-361871"/>
                  <a:ext cx="1049372" cy="622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000000"/>
                      </a:solidFill>
                      <a:effectLst/>
                      <a:latin typeface="Arial Nova Light" panose="020B0304020202020204" pitchFamily="34" charset="0"/>
                      <a:ea typeface="Arial Nova Light" panose="020B0304020202020204" pitchFamily="34" charset="0"/>
                      <a:cs typeface="Arial Nova Light" panose="020B0304020202020204" pitchFamily="34" charset="0"/>
                    </a:rPr>
                    <a:t>128x128</a:t>
                  </a:r>
                  <a:endParaRPr lang="en-GB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b="1" dirty="0">
                      <a:solidFill>
                        <a:srgbClr val="000000"/>
                      </a:solidFill>
                      <a:effectLst/>
                      <a:latin typeface="Arial Nova Light" panose="020B0304020202020204" pitchFamily="34" charset="0"/>
                      <a:ea typeface="Arial Nova Light" panose="020B0304020202020204" pitchFamily="34" charset="0"/>
                      <a:cs typeface="Arial Nova Light" panose="020B0304020202020204" pitchFamily="34" charset="0"/>
                    </a:rPr>
                    <a:t>Exploratory</a:t>
                  </a:r>
                  <a:endParaRPr lang="en-GB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endParaRPr>
                </a:p>
                <a:p>
                  <a:pPr algn="ctr"/>
                  <a:r>
                    <a:rPr lang="en-US" sz="1200" b="1" dirty="0">
                      <a:solidFill>
                        <a:srgbClr val="000000"/>
                      </a:solidFill>
                      <a:effectLst/>
                      <a:latin typeface="Arial Nova Light" panose="020B0304020202020204" pitchFamily="34" charset="0"/>
                      <a:ea typeface="Arial Nova Light" panose="020B0304020202020204" pitchFamily="34" charset="0"/>
                      <a:cs typeface="Arial Nova Light" panose="020B0304020202020204" pitchFamily="34" charset="0"/>
                    </a:rPr>
                    <a:t>Array</a:t>
                  </a:r>
                </a:p>
                <a:p>
                  <a:pPr algn="ctr"/>
                  <a:r>
                    <a:rPr lang="en-US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6.5</a:t>
                  </a:r>
                  <a:r>
                    <a:rPr lang="el-GR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μ</a:t>
                  </a:r>
                  <a:r>
                    <a:rPr lang="en-GB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m</a:t>
                  </a:r>
                  <a:r>
                    <a:rPr lang="el-GR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 </a:t>
                  </a:r>
                  <a:r>
                    <a:rPr lang="en-GB" sz="1200" b="0" i="0" u="none" strike="noStrike" baseline="0" dirty="0">
                      <a:latin typeface="Utopia-Regular"/>
                    </a:rPr>
                    <a:t>×</a:t>
                  </a:r>
                  <a:r>
                    <a:rPr lang="en-US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 6.5</a:t>
                  </a:r>
                  <a:r>
                    <a:rPr lang="el-GR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μ</a:t>
                  </a:r>
                  <a:r>
                    <a:rPr lang="en-GB" sz="1200" b="1" dirty="0">
                      <a:solidFill>
                        <a:srgbClr val="000000"/>
                      </a:solidFill>
                      <a:latin typeface="Arial Nova Light" panose="020B0304020202020204" pitchFamily="34" charset="0"/>
                      <a:ea typeface="Times New Roman" panose="02020603050405020304" pitchFamily="18" charset="0"/>
                    </a:rPr>
                    <a:t>m</a:t>
                  </a:r>
                  <a:endParaRPr lang="en-GB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endParaRPr>
                </a:p>
                <a:p>
                  <a:pPr algn="ctr"/>
                  <a:endParaRPr lang="en-GB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Rettangolo 219">
                <a:extLst>
                  <a:ext uri="{FF2B5EF4-FFF2-40B4-BE49-F238E27FC236}">
                    <a16:creationId xmlns:a16="http://schemas.microsoft.com/office/drawing/2014/main" id="{BD907E3D-829D-083A-FA1F-AA9BD5067D3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-25128" y="-253760"/>
                <a:ext cx="1524000" cy="295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algn="ctr"/>
                <a:r>
                  <a:rPr lang="it-IT" sz="1200" b="1" dirty="0">
                    <a:solidFill>
                      <a:srgbClr val="000000"/>
                    </a:solidFill>
                    <a:effectLst/>
                    <a:latin typeface="Arial Nova Light" panose="020B0304020202020204" pitchFamily="34" charset="0"/>
                    <a:ea typeface="Arial Nova Light" panose="020B0304020202020204" pitchFamily="34" charset="0"/>
                    <a:cs typeface="Arial Nova Light" panose="020B0304020202020204" pitchFamily="34" charset="0"/>
                  </a:rPr>
                  <a:t>Test pixels</a:t>
                </a:r>
                <a:endParaRPr lang="en-GB" sz="12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4D6DE1-491B-DCD9-82F4-58469A592459}"/>
              </a:ext>
            </a:extLst>
          </p:cNvPr>
          <p:cNvCxnSpPr>
            <a:cxnSpLocks/>
          </p:cNvCxnSpPr>
          <p:nvPr/>
        </p:nvCxnSpPr>
        <p:spPr>
          <a:xfrm>
            <a:off x="7579347" y="5985701"/>
            <a:ext cx="4327982" cy="0"/>
          </a:xfrm>
          <a:prstGeom prst="straightConnector1">
            <a:avLst/>
          </a:prstGeom>
          <a:ln w="50800"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F717E21-F4BC-0966-4962-9789D7AF0EB4}"/>
              </a:ext>
            </a:extLst>
          </p:cNvPr>
          <p:cNvSpPr txBox="1"/>
          <p:nvPr/>
        </p:nvSpPr>
        <p:spPr>
          <a:xfrm>
            <a:off x="9115109" y="5985701"/>
            <a:ext cx="1888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2.1mm</a:t>
            </a:r>
          </a:p>
        </p:txBody>
      </p:sp>
      <p:pic>
        <p:nvPicPr>
          <p:cNvPr id="5" name="Picture 4" descr="A chart of a particle&#10;&#10;AI-generated content may be incorrect.">
            <a:extLst>
              <a:ext uri="{FF2B5EF4-FFF2-40B4-BE49-F238E27FC236}">
                <a16:creationId xmlns:a16="http://schemas.microsoft.com/office/drawing/2014/main" id="{E7BB785B-5195-8FBF-E936-9FF48BE4F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" t="5068" r="6357" b="2549"/>
          <a:stretch>
            <a:fillRect/>
          </a:stretch>
        </p:blipFill>
        <p:spPr>
          <a:xfrm>
            <a:off x="1778209" y="3899465"/>
            <a:ext cx="3288325" cy="259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1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BDEC5-4F0B-B668-7EBC-2ADDE986E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A71BF3-FB6E-42E9-B7D3-9A2A99FCC475}"/>
              </a:ext>
            </a:extLst>
          </p:cNvPr>
          <p:cNvSpPr txBox="1"/>
          <p:nvPr/>
        </p:nvSpPr>
        <p:spPr>
          <a:xfrm>
            <a:off x="257437" y="957245"/>
            <a:ext cx="660607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 dirty="0"/>
              <a:t>Particam2</a:t>
            </a:r>
            <a:endParaRPr lang="en-GB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17" name="Picture 16" descr="A close-up of a grid&#10;&#10;Description automatically generated">
            <a:extLst>
              <a:ext uri="{FF2B5EF4-FFF2-40B4-BE49-F238E27FC236}">
                <a16:creationId xmlns:a16="http://schemas.microsoft.com/office/drawing/2014/main" id="{C28C921B-10BB-9192-0BF9-5B026EEFD8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4" r="31666"/>
          <a:stretch/>
        </p:blipFill>
        <p:spPr>
          <a:xfrm>
            <a:off x="10199440" y="1706024"/>
            <a:ext cx="1992560" cy="2508877"/>
          </a:xfrm>
          <a:prstGeom prst="rect">
            <a:avLst/>
          </a:prstGeom>
        </p:spPr>
      </p:pic>
      <p:pic>
        <p:nvPicPr>
          <p:cNvPr id="18" name="Picture 17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C6BD616B-A852-0328-B489-BD12CE2497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8" t="7528" r="20564" b="7752"/>
          <a:stretch/>
        </p:blipFill>
        <p:spPr>
          <a:xfrm>
            <a:off x="8425188" y="1807538"/>
            <a:ext cx="1774252" cy="23058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EFA9E0-F454-9948-56DF-9A602E8B6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265" y="4447361"/>
            <a:ext cx="5975287" cy="2114332"/>
          </a:xfrm>
          <a:prstGeom prst="rect">
            <a:avLst/>
          </a:prstGeom>
        </p:spPr>
      </p:pic>
      <p:pic>
        <p:nvPicPr>
          <p:cNvPr id="6" name="Picture 5" descr="A graph showing a number of bias voltage&#10;&#10;AI-generated content may be incorrect.">
            <a:extLst>
              <a:ext uri="{FF2B5EF4-FFF2-40B4-BE49-F238E27FC236}">
                <a16:creationId xmlns:a16="http://schemas.microsoft.com/office/drawing/2014/main" id="{A6F4F361-A8B4-BD7F-C42D-DA9CB2C073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0" y="3681491"/>
            <a:ext cx="4015189" cy="259186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C5D560C-EFD4-3546-3DD4-6DD23FBAF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91" y="1528907"/>
            <a:ext cx="7016014" cy="230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35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20C67-A22F-D3AD-EDBF-D61DEAC0B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1ED570-4CEA-3A56-BB98-CA460A214FB8}"/>
              </a:ext>
            </a:extLst>
          </p:cNvPr>
          <p:cNvSpPr txBox="1"/>
          <p:nvPr/>
        </p:nvSpPr>
        <p:spPr>
          <a:xfrm>
            <a:off x="257437" y="957244"/>
            <a:ext cx="11477363" cy="38472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b="1" dirty="0"/>
              <a:t>Design Status + Submission Plans</a:t>
            </a:r>
          </a:p>
          <a:p>
            <a:endParaRPr lang="en-GB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Still no access to the PDK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ideas for improved pixel circuits but need simulations and test layouts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Readout of Particam1 port should be straightforward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Pixel layout will need some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pixels will be at the edge of the design rules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Need to know which can be broken and which cannot/fundamental limitations of the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Most likely will have to do lots of test structures to test charge collection and breakdown of small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offered, we would be interested in thinned and/or backside processed samples</a:t>
            </a:r>
          </a:p>
          <a:p>
            <a:endParaRPr lang="en-GB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4775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418</Words>
  <Application>Microsoft Office PowerPoint</Application>
  <PresentationFormat>Widescreen</PresentationFormat>
  <Paragraphs>71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Nova Light</vt:lpstr>
      <vt:lpstr>Calibri</vt:lpstr>
      <vt:lpstr>Utopia-Regular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Sedgwick, Iain (STFC,RAL,TECH)</dc:creator>
  <cp:lastModifiedBy>G C</cp:lastModifiedBy>
  <cp:revision>59</cp:revision>
  <dcterms:created xsi:type="dcterms:W3CDTF">2023-09-14T08:00:46Z</dcterms:created>
  <dcterms:modified xsi:type="dcterms:W3CDTF">2025-09-23T14:30:41Z</dcterms:modified>
</cp:coreProperties>
</file>