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362" r:id="rId2"/>
    <p:sldId id="385" r:id="rId3"/>
    <p:sldId id="319" r:id="rId4"/>
    <p:sldId id="256" r:id="rId5"/>
    <p:sldId id="269" r:id="rId6"/>
    <p:sldId id="277" r:id="rId7"/>
    <p:sldId id="377" r:id="rId8"/>
    <p:sldId id="363" r:id="rId9"/>
    <p:sldId id="364" r:id="rId10"/>
    <p:sldId id="386" r:id="rId11"/>
    <p:sldId id="387" r:id="rId12"/>
    <p:sldId id="361" r:id="rId13"/>
    <p:sldId id="336" r:id="rId14"/>
    <p:sldId id="380" r:id="rId15"/>
    <p:sldId id="381" r:id="rId16"/>
    <p:sldId id="382" r:id="rId17"/>
    <p:sldId id="38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D1FF"/>
    <a:srgbClr val="FFC8E5"/>
    <a:srgbClr val="C4EDFF"/>
    <a:srgbClr val="DAD2A9"/>
    <a:srgbClr val="6FE7FF"/>
    <a:srgbClr val="38FF56"/>
    <a:srgbClr val="84E4FF"/>
    <a:srgbClr val="5128B0"/>
    <a:srgbClr val="FFF4A8"/>
    <a:srgbClr val="FFA8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8" autoAdjust="0"/>
    <p:restoredTop sz="94660"/>
  </p:normalViewPr>
  <p:slideViewPr>
    <p:cSldViewPr snapToGrid="0" snapToObjects="1">
      <p:cViewPr>
        <p:scale>
          <a:sx n="94" d="100"/>
          <a:sy n="94" d="100"/>
        </p:scale>
        <p:origin x="-1096" y="-5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4FCC49-3774-F84F-B981-06323E94A303}" type="datetimeFigureOut">
              <a:rPr lang="en-US" smtClean="0"/>
              <a:t>31.10.24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609CD7-02DC-4E43-9619-337812178DB5}" type="slidenum">
              <a:rPr lang="en-US" smtClean="0"/>
              <a:t>‹#›</a:t>
            </a:fld>
            <a:endParaRPr lang="en-US"/>
          </a:p>
        </p:txBody>
      </p:sp>
    </p:spTree>
    <p:extLst>
      <p:ext uri="{BB962C8B-B14F-4D97-AF65-F5344CB8AC3E}">
        <p14:creationId xmlns:p14="http://schemas.microsoft.com/office/powerpoint/2010/main" val="13748561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D3175-D133-C14D-969F-77CFECAEE886}" type="datetimeFigureOut">
              <a:rPr lang="en-US" smtClean="0"/>
              <a:t>31.10.24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00815A-DBBC-4841-A6E8-5165C14C7231}" type="slidenum">
              <a:rPr lang="en-US" smtClean="0"/>
              <a:t>‹#›</a:t>
            </a:fld>
            <a:endParaRPr lang="en-US"/>
          </a:p>
        </p:txBody>
      </p:sp>
    </p:spTree>
    <p:extLst>
      <p:ext uri="{BB962C8B-B14F-4D97-AF65-F5344CB8AC3E}">
        <p14:creationId xmlns:p14="http://schemas.microsoft.com/office/powerpoint/2010/main" val="413256493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Στα αδρονια</a:t>
            </a:r>
            <a:r>
              <a:rPr lang="el-GR" baseline="0" dirty="0" smtClean="0"/>
              <a:t> τα κουαρκ συνδεονται με την ισχυρη δυναμη, που η ισχυσ της μεγαλωνει με την αποσταση και που εχει να κανει με το φορτιο του χρωματος Αν προσπαθησουμε να διαχωρισουμε τα δυο κουαρκ, δινοντας ενεργεια στο συστημα, οταν η ενεργεια κανει δυνατη τη δημιουργια ενος ζευγαριου κουαρκ-αντικουαρκ, σπαζει ο δεσμος και καταληγουμε με δυο αδρονια (αντι του αρχικου ενος)</a:t>
            </a:r>
            <a:endParaRPr lang="en-GB" dirty="0"/>
          </a:p>
        </p:txBody>
      </p:sp>
      <p:sp>
        <p:nvSpPr>
          <p:cNvPr id="4" name="Slide Number Placeholder 3"/>
          <p:cNvSpPr>
            <a:spLocks noGrp="1"/>
          </p:cNvSpPr>
          <p:nvPr>
            <p:ph type="sldNum" sz="quarter" idx="10"/>
          </p:nvPr>
        </p:nvSpPr>
        <p:spPr/>
        <p:txBody>
          <a:bodyPr/>
          <a:lstStyle/>
          <a:p>
            <a:fld id="{5C00815A-DBBC-4841-A6E8-5165C14C7231}" type="slidenum">
              <a:rPr lang="en-US" smtClean="0"/>
              <a:t>7</a:t>
            </a:fld>
            <a:endParaRPr lang="en-US"/>
          </a:p>
        </p:txBody>
      </p:sp>
    </p:spTree>
    <p:extLst>
      <p:ext uri="{BB962C8B-B14F-4D97-AF65-F5344CB8AC3E}">
        <p14:creationId xmlns:p14="http://schemas.microsoft.com/office/powerpoint/2010/main" val="186457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3529986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2829540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733446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r>
              <a:rPr lang="en-GB" smtClean="0"/>
              <a:t>Despina Hatzifotiadou</a:t>
            </a:r>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549465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idx="1"/>
          </p:nvPr>
        </p:nvSpPr>
        <p:spPr/>
        <p:txBody>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2649784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Click to edit Master text styles</a:t>
            </a:r>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1904537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Date Placeholder 4"/>
          <p:cNvSpPr>
            <a:spLocks noGrp="1"/>
          </p:cNvSpPr>
          <p:nvPr>
            <p:ph type="dt" sz="half" idx="10"/>
          </p:nvPr>
        </p:nvSpPr>
        <p:spPr/>
        <p:txBody>
          <a:bodyPr/>
          <a:lstStyle/>
          <a:p>
            <a:r>
              <a:rPr lang="en-GB" smtClean="0"/>
              <a:t>Despina Hatzifotiadou</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3895965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7" name="Date Placeholder 6"/>
          <p:cNvSpPr>
            <a:spLocks noGrp="1"/>
          </p:cNvSpPr>
          <p:nvPr>
            <p:ph type="dt" sz="half" idx="10"/>
          </p:nvPr>
        </p:nvSpPr>
        <p:spPr/>
        <p:txBody>
          <a:bodyPr/>
          <a:lstStyle/>
          <a:p>
            <a:r>
              <a:rPr lang="en-GB" smtClean="0"/>
              <a:t>Despina Hatzifotiadou</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382177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Date Placeholder 2"/>
          <p:cNvSpPr>
            <a:spLocks noGrp="1"/>
          </p:cNvSpPr>
          <p:nvPr>
            <p:ph type="dt" sz="half" idx="10"/>
          </p:nvPr>
        </p:nvSpPr>
        <p:spPr/>
        <p:txBody>
          <a:bodyPr/>
          <a:lstStyle/>
          <a:p>
            <a:r>
              <a:rPr lang="en-GB" smtClean="0"/>
              <a:t>Despina Hatzifotiadou</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4811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2341982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l-G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r>
              <a:rPr lang="en-GB" smtClean="0"/>
              <a:t>Despina Hatzifotiadou</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405849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l-G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r>
              <a:rPr lang="en-GB" smtClean="0"/>
              <a:t>Despina Hatzifotiadou</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t>‹#›</a:t>
            </a:fld>
            <a:endParaRPr lang="en-US"/>
          </a:p>
        </p:txBody>
      </p:sp>
    </p:spTree>
    <p:extLst>
      <p:ext uri="{BB962C8B-B14F-4D97-AF65-F5344CB8AC3E}">
        <p14:creationId xmlns:p14="http://schemas.microsoft.com/office/powerpoint/2010/main" val="7396615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Despina Hatzifotiadou</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9660DA-E739-CB4A-AEFC-82AEB23D0057}" type="slidenum">
              <a:rPr lang="en-US" smtClean="0"/>
              <a:t>‹#›</a:t>
            </a:fld>
            <a:endParaRPr lang="en-US"/>
          </a:p>
        </p:txBody>
      </p:sp>
    </p:spTree>
    <p:extLst>
      <p:ext uri="{BB962C8B-B14F-4D97-AF65-F5344CB8AC3E}">
        <p14:creationId xmlns:p14="http://schemas.microsoft.com/office/powerpoint/2010/main" val="30822373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 Id="rId3"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t>1</a:t>
            </a:fld>
            <a:endParaRPr lang="en-US" dirty="0"/>
          </a:p>
        </p:txBody>
      </p:sp>
      <p:pic>
        <p:nvPicPr>
          <p:cNvPr id="6" name="Picture 5" descr="LRsaba_CERN_0212_319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01"/>
            <a:ext cx="10259999" cy="6839999"/>
          </a:xfrm>
          <a:prstGeom prst="rect">
            <a:avLst/>
          </a:prstGeom>
          <a:solidFill>
            <a:srgbClr val="FFFFFF"/>
          </a:solidFill>
          <a:ln>
            <a:solidFill>
              <a:srgbClr val="4F81BD"/>
            </a:solidFill>
          </a:ln>
        </p:spPr>
      </p:pic>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dirty="0"/>
          </a:p>
        </p:txBody>
      </p:sp>
      <p:sp>
        <p:nvSpPr>
          <p:cNvPr id="9" name="Rectangle 8"/>
          <p:cNvSpPr/>
          <p:nvPr/>
        </p:nvSpPr>
        <p:spPr>
          <a:xfrm>
            <a:off x="24652" y="38796"/>
            <a:ext cx="9217307" cy="707886"/>
          </a:xfrm>
          <a:prstGeom prst="rect">
            <a:avLst/>
          </a:prstGeom>
        </p:spPr>
        <p:txBody>
          <a:bodyPr wrap="square">
            <a:spAutoFit/>
          </a:bodyPr>
          <a:lstStyle/>
          <a:p>
            <a:pPr algn="ctr"/>
            <a:r>
              <a:rPr lang="en-GB" sz="4000" dirty="0">
                <a:solidFill>
                  <a:srgbClr val="FFFF00"/>
                </a:solidFill>
              </a:rPr>
              <a:t>ALICE </a:t>
            </a:r>
            <a:r>
              <a:rPr lang="en-GB" sz="4000" dirty="0" smtClean="0">
                <a:solidFill>
                  <a:srgbClr val="FFFF00"/>
                </a:solidFill>
              </a:rPr>
              <a:t>: A </a:t>
            </a:r>
            <a:r>
              <a:rPr lang="en-GB" sz="4000" dirty="0">
                <a:solidFill>
                  <a:srgbClr val="FFFF00"/>
                </a:solidFill>
              </a:rPr>
              <a:t>Large Ion Collider Experiment</a:t>
            </a:r>
            <a:endParaRPr lang="en-US" sz="4000" dirty="0">
              <a:solidFill>
                <a:srgbClr val="FFFF00"/>
              </a:solidFill>
            </a:endParaRPr>
          </a:p>
        </p:txBody>
      </p:sp>
    </p:spTree>
    <p:extLst>
      <p:ext uri="{BB962C8B-B14F-4D97-AF65-F5344CB8AC3E}">
        <p14:creationId xmlns:p14="http://schemas.microsoft.com/office/powerpoint/2010/main" val="12313526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GB" smtClean="0"/>
              <a:t>Despina Hatzifotiadou</a:t>
            </a:r>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ABF4387B-3987-B047-A2C9-836DC3CE9F63}" type="slidenum">
              <a:rPr lang="en-US" smtClean="0"/>
              <a:pPr/>
              <a:t>10</a:t>
            </a:fld>
            <a:endParaRPr lang="en-US"/>
          </a:p>
        </p:txBody>
      </p:sp>
      <p:pic>
        <p:nvPicPr>
          <p:cNvPr id="9" name="Picture 8" descr="PbPb_blueOnBlu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200" y="0"/>
            <a:ext cx="7715250" cy="6858000"/>
          </a:xfrm>
          <a:prstGeom prst="rect">
            <a:avLst/>
          </a:prstGeom>
        </p:spPr>
      </p:pic>
    </p:spTree>
    <p:extLst>
      <p:ext uri="{BB962C8B-B14F-4D97-AF65-F5344CB8AC3E}">
        <p14:creationId xmlns:p14="http://schemas.microsoft.com/office/powerpoint/2010/main" val="382426720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GB" smtClean="0"/>
              <a:t>Despina Hatzifotiadou</a:t>
            </a:r>
            <a:endParaRPr lang="en-US"/>
          </a:p>
        </p:txBody>
      </p:sp>
      <p:sp>
        <p:nvSpPr>
          <p:cNvPr id="7" name="Footer Placeholder 6"/>
          <p:cNvSpPr>
            <a:spLocks noGrp="1"/>
          </p:cNvSpPr>
          <p:nvPr>
            <p:ph type="ftr" sz="quarter" idx="11"/>
          </p:nvPr>
        </p:nvSpPr>
        <p:spPr/>
        <p:txBody>
          <a:bodyPr/>
          <a:lstStyle/>
          <a:p>
            <a:endParaRPr lang="en-US"/>
          </a:p>
        </p:txBody>
      </p:sp>
      <p:sp>
        <p:nvSpPr>
          <p:cNvPr id="8" name="Slide Number Placeholder 7"/>
          <p:cNvSpPr>
            <a:spLocks noGrp="1"/>
          </p:cNvSpPr>
          <p:nvPr>
            <p:ph type="sldNum" sz="quarter" idx="12"/>
          </p:nvPr>
        </p:nvSpPr>
        <p:spPr/>
        <p:txBody>
          <a:bodyPr/>
          <a:lstStyle/>
          <a:p>
            <a:fld id="{ABF4387B-3987-B047-A2C9-836DC3CE9F63}" type="slidenum">
              <a:rPr lang="en-US" smtClean="0"/>
              <a:pPr/>
              <a:t>11</a:t>
            </a:fld>
            <a:endParaRPr lang="en-US"/>
          </a:p>
        </p:txBody>
      </p:sp>
      <p:pic>
        <p:nvPicPr>
          <p:cNvPr id="2" name="Picture 1" descr="ALICE 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0"/>
            <a:ext cx="8112976" cy="6858000"/>
          </a:xfrm>
          <a:prstGeom prst="rect">
            <a:avLst/>
          </a:prstGeom>
        </p:spPr>
      </p:pic>
    </p:spTree>
    <p:extLst>
      <p:ext uri="{BB962C8B-B14F-4D97-AF65-F5344CB8AC3E}">
        <p14:creationId xmlns:p14="http://schemas.microsoft.com/office/powerpoint/2010/main" val="23646467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4023360" cy="501473"/>
          </a:xfrm>
        </p:spPr>
        <p:txBody>
          <a:bodyPr>
            <a:normAutofit/>
          </a:bodyPr>
          <a:lstStyle/>
          <a:p>
            <a:pPr algn="l"/>
            <a:r>
              <a:rPr lang="en-GB" sz="2400" dirty="0" smtClean="0">
                <a:solidFill>
                  <a:srgbClr val="FFFF00"/>
                </a:solidFill>
              </a:rPr>
              <a:t>A perfect liquid at LHC</a:t>
            </a:r>
            <a:endParaRPr lang="en-US" sz="2400" dirty="0">
              <a:solidFill>
                <a:srgbClr val="FFFF00"/>
              </a:solidFill>
            </a:endParaRPr>
          </a:p>
        </p:txBody>
      </p:sp>
      <p:pic>
        <p:nvPicPr>
          <p:cNvPr id="4" name="Picture 3" descr="aza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5968" y="902264"/>
            <a:ext cx="2930162" cy="1619998"/>
          </a:xfrm>
          <a:prstGeom prst="rect">
            <a:avLst/>
          </a:prstGeom>
        </p:spPr>
      </p:pic>
      <p:sp>
        <p:nvSpPr>
          <p:cNvPr id="5" name="TextBox 4"/>
          <p:cNvSpPr txBox="1"/>
          <p:nvPr/>
        </p:nvSpPr>
        <p:spPr>
          <a:xfrm>
            <a:off x="127001" y="895242"/>
            <a:ext cx="5735319" cy="4401205"/>
          </a:xfrm>
          <a:prstGeom prst="rect">
            <a:avLst/>
          </a:prstGeom>
          <a:noFill/>
        </p:spPr>
        <p:txBody>
          <a:bodyPr wrap="square" rtlCol="0">
            <a:spAutoFit/>
          </a:bodyPr>
          <a:lstStyle/>
          <a:p>
            <a:r>
              <a:rPr lang="en-US" sz="2000" dirty="0" smtClean="0">
                <a:solidFill>
                  <a:schemeClr val="bg1"/>
                </a:solidFill>
              </a:rPr>
              <a:t>The </a:t>
            </a:r>
            <a:r>
              <a:rPr lang="en-US" sz="2000" dirty="0">
                <a:solidFill>
                  <a:schemeClr val="bg1"/>
                </a:solidFill>
              </a:rPr>
              <a:t>primordial matter recreated by high energy lead ion </a:t>
            </a:r>
            <a:r>
              <a:rPr lang="en-US" sz="2000" dirty="0" err="1">
                <a:solidFill>
                  <a:schemeClr val="bg1"/>
                </a:solidFill>
              </a:rPr>
              <a:t>collisons</a:t>
            </a:r>
            <a:r>
              <a:rPr lang="en-US" sz="2000" dirty="0">
                <a:solidFill>
                  <a:schemeClr val="bg1"/>
                </a:solidFill>
              </a:rPr>
              <a:t> at the LHC was initially expected to behave like a gaseous plasma; instead, </a:t>
            </a:r>
            <a:r>
              <a:rPr lang="en-US" sz="2000" dirty="0">
                <a:solidFill>
                  <a:srgbClr val="FFFF00"/>
                </a:solidFill>
              </a:rPr>
              <a:t>it appears to behave like a perfect liquid, with coordinated collective motion (“flow”) among the constituent particles.</a:t>
            </a:r>
          </a:p>
          <a:p>
            <a:endParaRPr lang="el-GR" sz="2000" dirty="0" smtClean="0">
              <a:solidFill>
                <a:srgbClr val="FFFFFF"/>
              </a:solidFill>
            </a:endParaRPr>
          </a:p>
          <a:p>
            <a:r>
              <a:rPr lang="en-GB" sz="2000" dirty="0" smtClean="0">
                <a:solidFill>
                  <a:srgbClr val="FFFF00"/>
                </a:solidFill>
              </a:rPr>
              <a:t>This had already been announced by experiments at RHIC</a:t>
            </a:r>
            <a:endParaRPr lang="en-GB" sz="2000" dirty="0">
              <a:solidFill>
                <a:srgbClr val="FFFF00"/>
              </a:solidFill>
            </a:endParaRPr>
          </a:p>
          <a:p>
            <a:endParaRPr lang="en-US" sz="2000" dirty="0" smtClean="0">
              <a:solidFill>
                <a:srgbClr val="FFFFFF"/>
              </a:solidFill>
            </a:endParaRPr>
          </a:p>
          <a:p>
            <a:r>
              <a:rPr lang="en-US" sz="2000" dirty="0" smtClean="0">
                <a:solidFill>
                  <a:srgbClr val="FFFFFF"/>
                </a:solidFill>
              </a:rPr>
              <a:t>The dense</a:t>
            </a:r>
            <a:r>
              <a:rPr lang="el-GR" sz="2000" dirty="0" smtClean="0">
                <a:solidFill>
                  <a:srgbClr val="FFFFFF"/>
                </a:solidFill>
              </a:rPr>
              <a:t> </a:t>
            </a:r>
            <a:r>
              <a:rPr lang="en-US" sz="2000" dirty="0" smtClean="0">
                <a:solidFill>
                  <a:srgbClr val="FFFFFF"/>
                </a:solidFill>
              </a:rPr>
              <a:t>matter created by lead collisions flows almost with no friction (like water, which has </a:t>
            </a:r>
            <a:r>
              <a:rPr lang="en-GB" sz="2000" dirty="0" smtClean="0">
                <a:solidFill>
                  <a:srgbClr val="FFFFFF"/>
                </a:solidFill>
              </a:rPr>
              <a:t>low viscosity) and not like honey (which has high viscosity)</a:t>
            </a:r>
            <a:endParaRPr lang="en-US" sz="2000" dirty="0">
              <a:solidFill>
                <a:srgbClr val="FFFFFF"/>
              </a:solidFill>
            </a:endParaRPr>
          </a:p>
        </p:txBody>
      </p:sp>
      <p:sp>
        <p:nvSpPr>
          <p:cNvPr id="7" name="TextBox 6"/>
          <p:cNvSpPr txBox="1"/>
          <p:nvPr/>
        </p:nvSpPr>
        <p:spPr>
          <a:xfrm>
            <a:off x="6085840" y="2765778"/>
            <a:ext cx="2761828" cy="1661993"/>
          </a:xfrm>
          <a:prstGeom prst="rect">
            <a:avLst/>
          </a:prstGeom>
          <a:noFill/>
        </p:spPr>
        <p:txBody>
          <a:bodyPr wrap="square" rtlCol="0">
            <a:spAutoFit/>
          </a:bodyPr>
          <a:lstStyle/>
          <a:p>
            <a:r>
              <a:rPr lang="en-GB" sz="1700" dirty="0" smtClean="0">
                <a:solidFill>
                  <a:srgbClr val="FFFF00"/>
                </a:solidFill>
              </a:rPr>
              <a:t>Almond shape</a:t>
            </a:r>
          </a:p>
          <a:p>
            <a:endParaRPr lang="en-GB" sz="1700" dirty="0">
              <a:solidFill>
                <a:srgbClr val="FFFF00"/>
              </a:solidFill>
            </a:endParaRPr>
          </a:p>
          <a:p>
            <a:r>
              <a:rPr lang="en-GB" sz="1700" dirty="0" smtClean="0">
                <a:solidFill>
                  <a:srgbClr val="FFFF00"/>
                </a:solidFill>
              </a:rPr>
              <a:t>More hadrons are observed parallel to the interaction plane than in the </a:t>
            </a:r>
            <a:r>
              <a:rPr lang="en-GB" sz="1700" smtClean="0">
                <a:solidFill>
                  <a:srgbClr val="FFFF00"/>
                </a:solidFill>
              </a:rPr>
              <a:t>plane perpendicular </a:t>
            </a:r>
            <a:r>
              <a:rPr lang="en-GB" sz="1700" dirty="0" smtClean="0">
                <a:solidFill>
                  <a:srgbClr val="FFFF00"/>
                </a:solidFill>
              </a:rPr>
              <a:t>to it</a:t>
            </a:r>
            <a:endParaRPr lang="el-GR" sz="1700" dirty="0" smtClean="0">
              <a:solidFill>
                <a:srgbClr val="FFFF00"/>
              </a:solidFill>
            </a:endParaRPr>
          </a:p>
        </p:txBody>
      </p:sp>
      <p:sp>
        <p:nvSpPr>
          <p:cNvPr id="3" name="TextBox 2"/>
          <p:cNvSpPr txBox="1"/>
          <p:nvPr/>
        </p:nvSpPr>
        <p:spPr>
          <a:xfrm>
            <a:off x="905378" y="5599440"/>
            <a:ext cx="7317811" cy="707886"/>
          </a:xfrm>
          <a:prstGeom prst="rect">
            <a:avLst/>
          </a:prstGeom>
          <a:noFill/>
        </p:spPr>
        <p:txBody>
          <a:bodyPr wrap="square" rtlCol="0">
            <a:spAutoFit/>
          </a:bodyPr>
          <a:lstStyle/>
          <a:p>
            <a:r>
              <a:rPr lang="en-US" sz="2000" dirty="0">
                <a:solidFill>
                  <a:srgbClr val="FFA8E8"/>
                </a:solidFill>
              </a:rPr>
              <a:t>One of the most spectacular results of heavy-ion experiments</a:t>
            </a:r>
          </a:p>
          <a:p>
            <a:endParaRPr lang="en-US" sz="2000" dirty="0"/>
          </a:p>
        </p:txBody>
      </p:sp>
      <p:sp>
        <p:nvSpPr>
          <p:cNvPr id="6" name="Slide Number Placeholder 5"/>
          <p:cNvSpPr>
            <a:spLocks noGrp="1"/>
          </p:cNvSpPr>
          <p:nvPr>
            <p:ph type="sldNum" sz="quarter" idx="12"/>
          </p:nvPr>
        </p:nvSpPr>
        <p:spPr/>
        <p:txBody>
          <a:bodyPr/>
          <a:lstStyle/>
          <a:p>
            <a:fld id="{8B9660DA-E739-CB4A-AEFC-82AEB23D0057}" type="slidenum">
              <a:rPr lang="en-US" smtClean="0"/>
              <a:t>12</a:t>
            </a:fld>
            <a:endParaRPr lang="en-US"/>
          </a:p>
        </p:txBody>
      </p:sp>
      <p:sp>
        <p:nvSpPr>
          <p:cNvPr id="8" name="Date Placeholder 7"/>
          <p:cNvSpPr>
            <a:spLocks noGrp="1"/>
          </p:cNvSpPr>
          <p:nvPr>
            <p:ph type="dt" sz="half" idx="10"/>
          </p:nvPr>
        </p:nvSpPr>
        <p:spPr/>
        <p:txBody>
          <a:bodyPr/>
          <a:lstStyle/>
          <a:p>
            <a:r>
              <a:rPr lang="en-GB" smtClean="0"/>
              <a:t>Despina Hatzifotiadou</a:t>
            </a:r>
            <a:endParaRPr lang="en-US"/>
          </a:p>
        </p:txBody>
      </p:sp>
      <p:sp>
        <p:nvSpPr>
          <p:cNvPr id="9" name="Footer Placeholder 8"/>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13678824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 y="207469"/>
            <a:ext cx="4023360" cy="501473"/>
          </a:xfrm>
        </p:spPr>
        <p:txBody>
          <a:bodyPr>
            <a:normAutofit fontScale="90000"/>
          </a:bodyPr>
          <a:lstStyle/>
          <a:p>
            <a:pPr algn="l"/>
            <a:r>
              <a:rPr lang="en-GB" sz="2400" dirty="0" smtClean="0">
                <a:solidFill>
                  <a:srgbClr val="FFFF00"/>
                </a:solidFill>
              </a:rPr>
              <a:t>Highest man-made temperature </a:t>
            </a:r>
            <a:endParaRPr lang="en-US" sz="2400" dirty="0">
              <a:solidFill>
                <a:srgbClr val="FFFF00"/>
              </a:solidFill>
            </a:endParaRPr>
          </a:p>
        </p:txBody>
      </p:sp>
      <p:sp>
        <p:nvSpPr>
          <p:cNvPr id="5" name="TextBox 4"/>
          <p:cNvSpPr txBox="1"/>
          <p:nvPr/>
        </p:nvSpPr>
        <p:spPr>
          <a:xfrm>
            <a:off x="109744" y="871755"/>
            <a:ext cx="4389748" cy="5016758"/>
          </a:xfrm>
          <a:prstGeom prst="rect">
            <a:avLst/>
          </a:prstGeom>
          <a:noFill/>
        </p:spPr>
        <p:txBody>
          <a:bodyPr wrap="square" rtlCol="0">
            <a:spAutoFit/>
          </a:bodyPr>
          <a:lstStyle/>
          <a:p>
            <a:r>
              <a:rPr lang="en-US" sz="2000" dirty="0" smtClean="0">
                <a:solidFill>
                  <a:schemeClr val="bg1"/>
                </a:solidFill>
              </a:rPr>
              <a:t>Thermal </a:t>
            </a:r>
            <a:r>
              <a:rPr lang="en-US" sz="2000" dirty="0">
                <a:solidFill>
                  <a:schemeClr val="bg1"/>
                </a:solidFill>
              </a:rPr>
              <a:t>photons, radiated by the quark </a:t>
            </a:r>
            <a:r>
              <a:rPr lang="en-US" sz="2000" dirty="0" smtClean="0">
                <a:solidFill>
                  <a:schemeClr val="bg1"/>
                </a:solidFill>
              </a:rPr>
              <a:t>gluon plasma </a:t>
            </a:r>
            <a:r>
              <a:rPr lang="en-US" sz="2000" dirty="0">
                <a:solidFill>
                  <a:schemeClr val="bg1"/>
                </a:solidFill>
              </a:rPr>
              <a:t>(“direct” photons, not coming from decays of hadrons) reflect the temperature of  the system</a:t>
            </a:r>
            <a:r>
              <a:rPr lang="en-US" sz="2000" dirty="0" smtClean="0">
                <a:solidFill>
                  <a:schemeClr val="bg1"/>
                </a:solidFill>
              </a:rPr>
              <a:t>.</a:t>
            </a:r>
          </a:p>
          <a:p>
            <a:endParaRPr lang="en-US" sz="2000" dirty="0">
              <a:solidFill>
                <a:schemeClr val="bg1"/>
              </a:solidFill>
            </a:endParaRPr>
          </a:p>
          <a:p>
            <a:r>
              <a:rPr lang="en-US" sz="2000" dirty="0">
                <a:solidFill>
                  <a:schemeClr val="bg1"/>
                </a:solidFill>
              </a:rPr>
              <a:t>The inverse slope of the distribution of these photons suggests that the initial temperature of the system created by lead collisions is </a:t>
            </a:r>
            <a:r>
              <a:rPr lang="en-US" sz="2000" dirty="0">
                <a:solidFill>
                  <a:srgbClr val="FFFF00"/>
                </a:solidFill>
              </a:rPr>
              <a:t>some trillion of degrees Kelvin</a:t>
            </a:r>
            <a:r>
              <a:rPr lang="en-US" sz="2000" dirty="0" smtClean="0">
                <a:solidFill>
                  <a:srgbClr val="FFFF00"/>
                </a:solidFill>
              </a:rPr>
              <a:t>.</a:t>
            </a:r>
          </a:p>
          <a:p>
            <a:endParaRPr lang="en-US" sz="2000" dirty="0">
              <a:solidFill>
                <a:srgbClr val="FFFF00"/>
              </a:solidFill>
            </a:endParaRPr>
          </a:p>
          <a:p>
            <a:r>
              <a:rPr lang="en-US" sz="2000" dirty="0" smtClean="0">
                <a:solidFill>
                  <a:srgbClr val="FFFF00"/>
                </a:solidFill>
              </a:rPr>
              <a:t>This temperature is 250 000 times higher than the temperature in the core of the sun</a:t>
            </a:r>
          </a:p>
          <a:p>
            <a:endParaRPr lang="en-US" sz="2000" dirty="0">
              <a:solidFill>
                <a:srgbClr val="FFFF00"/>
              </a:solidFill>
            </a:endParaRPr>
          </a:p>
          <a:p>
            <a:r>
              <a:rPr lang="en-US" sz="2000" dirty="0">
                <a:solidFill>
                  <a:schemeClr val="bg1"/>
                </a:solidFill>
              </a:rPr>
              <a:t>The hottest piece of matter ever formed</a:t>
            </a:r>
            <a:endParaRPr lang="en-US" sz="2000" dirty="0">
              <a:solidFill>
                <a:srgbClr val="FFFF00"/>
              </a:solidFill>
            </a:endParaRPr>
          </a:p>
        </p:txBody>
      </p:sp>
      <p:pic>
        <p:nvPicPr>
          <p:cNvPr id="9" name="Picture 8" descr="guinnes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994" y="3974646"/>
            <a:ext cx="4365533" cy="2269365"/>
          </a:xfrm>
          <a:prstGeom prst="rect">
            <a:avLst/>
          </a:prstGeom>
        </p:spPr>
      </p:pic>
      <p:sp>
        <p:nvSpPr>
          <p:cNvPr id="10" name="TextBox 9"/>
          <p:cNvSpPr txBox="1"/>
          <p:nvPr/>
        </p:nvSpPr>
        <p:spPr>
          <a:xfrm>
            <a:off x="4785360" y="6156960"/>
            <a:ext cx="4023360" cy="369332"/>
          </a:xfrm>
          <a:prstGeom prst="rect">
            <a:avLst/>
          </a:prstGeom>
          <a:noFill/>
        </p:spPr>
        <p:txBody>
          <a:bodyPr wrap="square" rtlCol="0">
            <a:spAutoFit/>
          </a:bodyPr>
          <a:lstStyle/>
          <a:p>
            <a:r>
              <a:rPr lang="en-US" dirty="0" smtClean="0">
                <a:solidFill>
                  <a:srgbClr val="FFFF00"/>
                </a:solidFill>
              </a:rPr>
              <a:t>Before heavy ion collisions at LHC</a:t>
            </a:r>
            <a:endParaRPr lang="en-US" dirty="0">
              <a:solidFill>
                <a:srgbClr val="FFFF00"/>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13</a:t>
            </a:fld>
            <a:endParaRPr lang="en-US"/>
          </a:p>
        </p:txBody>
      </p:sp>
      <p:pic>
        <p:nvPicPr>
          <p:cNvPr id="4" name="Picture 3" descr="Directpho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8715" y="708942"/>
            <a:ext cx="3668085" cy="2556194"/>
          </a:xfrm>
          <a:prstGeom prst="rect">
            <a:avLst/>
          </a:prstGeom>
        </p:spPr>
      </p:pic>
      <p:sp>
        <p:nvSpPr>
          <p:cNvPr id="6" name="Date Placeholder 5"/>
          <p:cNvSpPr>
            <a:spLocks noGrp="1"/>
          </p:cNvSpPr>
          <p:nvPr>
            <p:ph type="dt" sz="half" idx="10"/>
          </p:nvPr>
        </p:nvSpPr>
        <p:spPr/>
        <p:txBody>
          <a:bodyPr/>
          <a:lstStyle/>
          <a:p>
            <a:r>
              <a:rPr lang="en-GB" smtClean="0"/>
              <a:t>Despina Hatzifotiadou</a:t>
            </a:r>
            <a:endParaRPr lang="en-US"/>
          </a:p>
        </p:txBody>
      </p:sp>
      <p:sp>
        <p:nvSpPr>
          <p:cNvPr id="7" name="Footer Placeholder 6"/>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4593305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6520" y="114023"/>
            <a:ext cx="2397046" cy="400110"/>
          </a:xfrm>
          <a:prstGeom prst="rect">
            <a:avLst/>
          </a:prstGeom>
          <a:noFill/>
        </p:spPr>
        <p:txBody>
          <a:bodyPr wrap="square" rtlCol="0">
            <a:spAutoFit/>
          </a:bodyPr>
          <a:lstStyle/>
          <a:p>
            <a:r>
              <a:rPr lang="en-GB" sz="2000" dirty="0" smtClean="0">
                <a:solidFill>
                  <a:srgbClr val="FFFF00"/>
                </a:solidFill>
              </a:rPr>
              <a:t>Energy loss</a:t>
            </a:r>
            <a:endParaRPr lang="en-US" sz="2000" dirty="0">
              <a:solidFill>
                <a:srgbClr val="FFFF00"/>
              </a:solidFill>
            </a:endParaRPr>
          </a:p>
        </p:txBody>
      </p:sp>
      <p:pic>
        <p:nvPicPr>
          <p:cNvPr id="8" name="Picture 7" descr="cms2j.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47" y="2999243"/>
            <a:ext cx="4574012" cy="3242888"/>
          </a:xfrm>
          <a:prstGeom prst="rect">
            <a:avLst/>
          </a:prstGeom>
        </p:spPr>
      </p:pic>
      <p:sp>
        <p:nvSpPr>
          <p:cNvPr id="9" name="TextBox 8"/>
          <p:cNvSpPr txBox="1"/>
          <p:nvPr/>
        </p:nvSpPr>
        <p:spPr>
          <a:xfrm>
            <a:off x="-56147" y="6343688"/>
            <a:ext cx="4574012" cy="307777"/>
          </a:xfrm>
          <a:prstGeom prst="rect">
            <a:avLst/>
          </a:prstGeom>
          <a:noFill/>
        </p:spPr>
        <p:txBody>
          <a:bodyPr wrap="square" rtlCol="0">
            <a:spAutoFit/>
          </a:bodyPr>
          <a:lstStyle/>
          <a:p>
            <a:r>
              <a:rPr lang="en-US" sz="1400" dirty="0" smtClean="0">
                <a:solidFill>
                  <a:srgbClr val="FFC8E5"/>
                </a:solidFill>
              </a:rPr>
              <a:t>P</a:t>
            </a:r>
            <a:r>
              <a:rPr lang="en-GB" sz="1400" dirty="0" err="1" smtClean="0">
                <a:solidFill>
                  <a:srgbClr val="FFC8E5"/>
                </a:solidFill>
              </a:rPr>
              <a:t>roton</a:t>
            </a:r>
            <a:r>
              <a:rPr lang="en-GB" sz="1400" dirty="0" smtClean="0">
                <a:solidFill>
                  <a:srgbClr val="FFC8E5"/>
                </a:solidFill>
              </a:rPr>
              <a:t> collision event </a:t>
            </a:r>
            <a:r>
              <a:rPr lang="en-US" sz="1400" dirty="0" smtClean="0">
                <a:solidFill>
                  <a:srgbClr val="FFC8E5"/>
                </a:solidFill>
              </a:rPr>
              <a:t>–</a:t>
            </a:r>
            <a:r>
              <a:rPr lang="en-GB" sz="1400" dirty="0" smtClean="0">
                <a:solidFill>
                  <a:srgbClr val="FFC8E5"/>
                </a:solidFill>
              </a:rPr>
              <a:t> two jets with energy of </a:t>
            </a:r>
            <a:r>
              <a:rPr lang="el-GR" sz="1400" dirty="0" smtClean="0">
                <a:solidFill>
                  <a:srgbClr val="FFC8E5"/>
                </a:solidFill>
              </a:rPr>
              <a:t>~20 </a:t>
            </a:r>
            <a:r>
              <a:rPr lang="en-GB" sz="1400" dirty="0" err="1" smtClean="0">
                <a:solidFill>
                  <a:srgbClr val="FFC8E5"/>
                </a:solidFill>
              </a:rPr>
              <a:t>GeV</a:t>
            </a:r>
            <a:endParaRPr lang="en-US" sz="1400" dirty="0">
              <a:solidFill>
                <a:srgbClr val="FFC8E5"/>
              </a:solidFill>
            </a:endParaRPr>
          </a:p>
        </p:txBody>
      </p:sp>
      <p:sp>
        <p:nvSpPr>
          <p:cNvPr id="10" name="Rectangle 9"/>
          <p:cNvSpPr/>
          <p:nvPr/>
        </p:nvSpPr>
        <p:spPr>
          <a:xfrm>
            <a:off x="4506464" y="3281465"/>
            <a:ext cx="4569975" cy="369332"/>
          </a:xfrm>
          <a:prstGeom prst="rect">
            <a:avLst/>
          </a:prstGeom>
        </p:spPr>
        <p:txBody>
          <a:bodyPr wrap="square">
            <a:spAutoFit/>
          </a:bodyPr>
          <a:lstStyle/>
          <a:p>
            <a:r>
              <a:rPr lang="en-US" dirty="0" smtClean="0">
                <a:solidFill>
                  <a:srgbClr val="FFC8E5"/>
                </a:solidFill>
              </a:rPr>
              <a:t>L</a:t>
            </a:r>
            <a:r>
              <a:rPr lang="en-GB" dirty="0" err="1" smtClean="0">
                <a:solidFill>
                  <a:srgbClr val="FFC8E5"/>
                </a:solidFill>
              </a:rPr>
              <a:t>ead</a:t>
            </a:r>
            <a:r>
              <a:rPr lang="en-GB" dirty="0" smtClean="0">
                <a:solidFill>
                  <a:srgbClr val="FFC8E5"/>
                </a:solidFill>
              </a:rPr>
              <a:t> ion collision event</a:t>
            </a:r>
            <a:endParaRPr lang="el-GR" dirty="0">
              <a:solidFill>
                <a:srgbClr val="FFC8E5"/>
              </a:solidFill>
            </a:endParaRPr>
          </a:p>
        </p:txBody>
      </p:sp>
      <p:pic>
        <p:nvPicPr>
          <p:cNvPr id="11" name="Picture 10"/>
          <p:cNvPicPr>
            <a:picLocks noChangeAspect="1"/>
          </p:cNvPicPr>
          <p:nvPr/>
        </p:nvPicPr>
        <p:blipFill>
          <a:blip r:embed="rId3"/>
          <a:stretch>
            <a:fillRect/>
          </a:stretch>
        </p:blipFill>
        <p:spPr>
          <a:xfrm>
            <a:off x="4087502" y="0"/>
            <a:ext cx="4988937" cy="3203979"/>
          </a:xfrm>
          <a:prstGeom prst="rect">
            <a:avLst/>
          </a:prstGeom>
        </p:spPr>
      </p:pic>
      <p:sp>
        <p:nvSpPr>
          <p:cNvPr id="2" name="TextBox 1"/>
          <p:cNvSpPr txBox="1"/>
          <p:nvPr/>
        </p:nvSpPr>
        <p:spPr>
          <a:xfrm>
            <a:off x="391942" y="1935620"/>
            <a:ext cx="3187516" cy="646331"/>
          </a:xfrm>
          <a:prstGeom prst="rect">
            <a:avLst/>
          </a:prstGeom>
          <a:noFill/>
        </p:spPr>
        <p:txBody>
          <a:bodyPr wrap="none" rtlCol="0">
            <a:spAutoFit/>
          </a:bodyPr>
          <a:lstStyle/>
          <a:p>
            <a:r>
              <a:rPr lang="en-GB" dirty="0" smtClean="0">
                <a:solidFill>
                  <a:schemeClr val="bg1"/>
                </a:solidFill>
              </a:rPr>
              <a:t>Jets going in opposite directions </a:t>
            </a:r>
          </a:p>
          <a:p>
            <a:r>
              <a:rPr lang="en-GB" dirty="0" smtClean="0">
                <a:solidFill>
                  <a:schemeClr val="bg1"/>
                </a:solidFill>
              </a:rPr>
              <a:t>have ~ equal energies</a:t>
            </a:r>
            <a:endParaRPr lang="en-US" dirty="0">
              <a:solidFill>
                <a:schemeClr val="bg1"/>
              </a:solidFill>
            </a:endParaRPr>
          </a:p>
        </p:txBody>
      </p:sp>
      <p:sp>
        <p:nvSpPr>
          <p:cNvPr id="3" name="TextBox 2"/>
          <p:cNvSpPr txBox="1"/>
          <p:nvPr/>
        </p:nvSpPr>
        <p:spPr>
          <a:xfrm>
            <a:off x="4750334" y="3932203"/>
            <a:ext cx="4326106" cy="1754327"/>
          </a:xfrm>
          <a:prstGeom prst="rect">
            <a:avLst/>
          </a:prstGeom>
          <a:noFill/>
        </p:spPr>
        <p:txBody>
          <a:bodyPr wrap="square" rtlCol="0">
            <a:spAutoFit/>
          </a:bodyPr>
          <a:lstStyle/>
          <a:p>
            <a:r>
              <a:rPr lang="en-US" dirty="0" smtClean="0">
                <a:solidFill>
                  <a:srgbClr val="FFFFFF"/>
                </a:solidFill>
              </a:rPr>
              <a:t>O</a:t>
            </a:r>
            <a:r>
              <a:rPr lang="en-GB" dirty="0" smtClean="0">
                <a:solidFill>
                  <a:srgbClr val="FFFFFF"/>
                </a:solidFill>
              </a:rPr>
              <a:t>ne jet has much less energy than the other.</a:t>
            </a:r>
          </a:p>
          <a:p>
            <a:r>
              <a:rPr lang="en-GB" dirty="0" smtClean="0">
                <a:solidFill>
                  <a:srgbClr val="FFFFFF"/>
                </a:solidFill>
              </a:rPr>
              <a:t>The jet produced near  the QGP surface has high energy whereas the one that traverses the QGP is absorbed and scattered by the dense medium losing big part </a:t>
            </a:r>
            <a:r>
              <a:rPr lang="en-GB" dirty="0">
                <a:solidFill>
                  <a:srgbClr val="FFFFFF"/>
                </a:solidFill>
              </a:rPr>
              <a:t>o</a:t>
            </a:r>
            <a:r>
              <a:rPr lang="en-GB" dirty="0" smtClean="0">
                <a:solidFill>
                  <a:srgbClr val="FFFFFF"/>
                </a:solidFill>
              </a:rPr>
              <a:t>f its energy</a:t>
            </a:r>
            <a:endParaRPr lang="el-GR" dirty="0" smtClean="0">
              <a:solidFill>
                <a:srgbClr val="FFFFFF"/>
              </a:solidFill>
            </a:endParaRPr>
          </a:p>
        </p:txBody>
      </p:sp>
      <p:sp>
        <p:nvSpPr>
          <p:cNvPr id="4" name="TextBox 3"/>
          <p:cNvSpPr txBox="1"/>
          <p:nvPr/>
        </p:nvSpPr>
        <p:spPr>
          <a:xfrm>
            <a:off x="266520" y="749139"/>
            <a:ext cx="3621542" cy="923330"/>
          </a:xfrm>
          <a:prstGeom prst="rect">
            <a:avLst/>
          </a:prstGeom>
          <a:noFill/>
        </p:spPr>
        <p:txBody>
          <a:bodyPr wrap="square" rtlCol="0">
            <a:spAutoFit/>
          </a:bodyPr>
          <a:lstStyle/>
          <a:p>
            <a:r>
              <a:rPr lang="en-GB" dirty="0" smtClean="0">
                <a:solidFill>
                  <a:srgbClr val="FFC8E5"/>
                </a:solidFill>
              </a:rPr>
              <a:t>One of the first announcements from the first lead ion run at LHC, December</a:t>
            </a:r>
            <a:r>
              <a:rPr lang="el-GR" dirty="0" smtClean="0">
                <a:solidFill>
                  <a:srgbClr val="FFC8E5"/>
                </a:solidFill>
              </a:rPr>
              <a:t> 2010)</a:t>
            </a:r>
            <a:endParaRPr lang="en-US" dirty="0">
              <a:solidFill>
                <a:srgbClr val="FFC8E5"/>
              </a:solidFill>
            </a:endParaRPr>
          </a:p>
        </p:txBody>
      </p:sp>
    </p:spTree>
    <p:extLst>
      <p:ext uri="{BB962C8B-B14F-4D97-AF65-F5344CB8AC3E}">
        <p14:creationId xmlns:p14="http://schemas.microsoft.com/office/powerpoint/2010/main" val="420699516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2015" y="219519"/>
            <a:ext cx="1663812" cy="400110"/>
          </a:xfrm>
          <a:prstGeom prst="rect">
            <a:avLst/>
          </a:prstGeom>
          <a:noFill/>
        </p:spPr>
        <p:txBody>
          <a:bodyPr wrap="none" rtlCol="0">
            <a:spAutoFit/>
          </a:bodyPr>
          <a:lstStyle/>
          <a:p>
            <a:r>
              <a:rPr lang="en-US" sz="2000" dirty="0" smtClean="0">
                <a:solidFill>
                  <a:srgbClr val="FFFF00"/>
                </a:solidFill>
              </a:rPr>
              <a:t>Jet Quenching</a:t>
            </a:r>
            <a:endParaRPr lang="en-US" sz="2000" dirty="0">
              <a:solidFill>
                <a:srgbClr val="FFFF00"/>
              </a:solidFill>
            </a:endParaRPr>
          </a:p>
        </p:txBody>
      </p:sp>
      <p:pic>
        <p:nvPicPr>
          <p:cNvPr id="5" name="Picture 4"/>
          <p:cNvPicPr>
            <a:picLocks noChangeAspect="1"/>
          </p:cNvPicPr>
          <p:nvPr/>
        </p:nvPicPr>
        <p:blipFill>
          <a:blip r:embed="rId2"/>
          <a:stretch>
            <a:fillRect/>
          </a:stretch>
        </p:blipFill>
        <p:spPr>
          <a:xfrm>
            <a:off x="174251" y="692150"/>
            <a:ext cx="3810000" cy="2730500"/>
          </a:xfrm>
          <a:prstGeom prst="rect">
            <a:avLst/>
          </a:prstGeom>
        </p:spPr>
      </p:pic>
      <p:pic>
        <p:nvPicPr>
          <p:cNvPr id="6" name="Picture 5"/>
          <p:cNvPicPr>
            <a:picLocks noChangeAspect="1"/>
          </p:cNvPicPr>
          <p:nvPr/>
        </p:nvPicPr>
        <p:blipFill>
          <a:blip r:embed="rId3"/>
          <a:stretch>
            <a:fillRect/>
          </a:stretch>
        </p:blipFill>
        <p:spPr>
          <a:xfrm>
            <a:off x="174251" y="3656751"/>
            <a:ext cx="3810000" cy="2730500"/>
          </a:xfrm>
          <a:prstGeom prst="rect">
            <a:avLst/>
          </a:prstGeom>
        </p:spPr>
      </p:pic>
      <p:sp>
        <p:nvSpPr>
          <p:cNvPr id="7" name="TextBox 6"/>
          <p:cNvSpPr txBox="1"/>
          <p:nvPr/>
        </p:nvSpPr>
        <p:spPr>
          <a:xfrm>
            <a:off x="4452458" y="1034875"/>
            <a:ext cx="4154582" cy="646331"/>
          </a:xfrm>
          <a:prstGeom prst="rect">
            <a:avLst/>
          </a:prstGeom>
          <a:noFill/>
          <a:ln>
            <a:solidFill>
              <a:srgbClr val="FFFFFF"/>
            </a:solidFill>
          </a:ln>
        </p:spPr>
        <p:txBody>
          <a:bodyPr wrap="square" rtlCol="0">
            <a:spAutoFit/>
          </a:bodyPr>
          <a:lstStyle/>
          <a:p>
            <a:r>
              <a:rPr lang="en-US" dirty="0" smtClean="0">
                <a:solidFill>
                  <a:schemeClr val="bg1"/>
                </a:solidFill>
              </a:rPr>
              <a:t>ALICE –</a:t>
            </a:r>
            <a:r>
              <a:rPr lang="en-GB" dirty="0" smtClean="0">
                <a:solidFill>
                  <a:schemeClr val="bg1"/>
                </a:solidFill>
              </a:rPr>
              <a:t> peripheral lead ion collisions- two jets</a:t>
            </a:r>
            <a:endParaRPr lang="en-US" dirty="0">
              <a:solidFill>
                <a:schemeClr val="bg1"/>
              </a:solidFill>
            </a:endParaRPr>
          </a:p>
        </p:txBody>
      </p:sp>
      <p:sp>
        <p:nvSpPr>
          <p:cNvPr id="8" name="Rectangle 7"/>
          <p:cNvSpPr/>
          <p:nvPr/>
        </p:nvSpPr>
        <p:spPr>
          <a:xfrm>
            <a:off x="4339775" y="1952666"/>
            <a:ext cx="4572000" cy="1200329"/>
          </a:xfrm>
          <a:prstGeom prst="rect">
            <a:avLst/>
          </a:prstGeom>
          <a:ln>
            <a:solidFill>
              <a:srgbClr val="FFFFFF"/>
            </a:solidFill>
          </a:ln>
        </p:spPr>
        <p:txBody>
          <a:bodyPr>
            <a:spAutoFit/>
          </a:bodyPr>
          <a:lstStyle/>
          <a:p>
            <a:r>
              <a:rPr lang="en-US" dirty="0">
                <a:solidFill>
                  <a:schemeClr val="bg1"/>
                </a:solidFill>
              </a:rPr>
              <a:t>ALICE </a:t>
            </a:r>
            <a:r>
              <a:rPr lang="en-US" dirty="0" smtClean="0">
                <a:solidFill>
                  <a:schemeClr val="bg1"/>
                </a:solidFill>
              </a:rPr>
              <a:t>–</a:t>
            </a:r>
            <a:r>
              <a:rPr lang="el-GR" dirty="0" smtClean="0">
                <a:solidFill>
                  <a:schemeClr val="bg1"/>
                </a:solidFill>
              </a:rPr>
              <a:t> </a:t>
            </a:r>
            <a:r>
              <a:rPr lang="en-GB" dirty="0" smtClean="0">
                <a:solidFill>
                  <a:schemeClr val="bg1"/>
                </a:solidFill>
              </a:rPr>
              <a:t>central lead ion collisions</a:t>
            </a:r>
          </a:p>
          <a:p>
            <a:r>
              <a:rPr lang="el-GR" dirty="0" smtClean="0">
                <a:solidFill>
                  <a:schemeClr val="bg1"/>
                </a:solidFill>
              </a:rPr>
              <a:t>1 </a:t>
            </a:r>
            <a:r>
              <a:rPr lang="en-GB" dirty="0" smtClean="0">
                <a:solidFill>
                  <a:schemeClr val="bg1"/>
                </a:solidFill>
              </a:rPr>
              <a:t>jet is visible, the other has been absorbed while travelling through the QGP and does not come out</a:t>
            </a:r>
            <a:endParaRPr lang="en-US" dirty="0">
              <a:solidFill>
                <a:schemeClr val="bg1"/>
              </a:solidFill>
            </a:endParaRPr>
          </a:p>
        </p:txBody>
      </p:sp>
      <p:cxnSp>
        <p:nvCxnSpPr>
          <p:cNvPr id="10" name="Straight Arrow Connector 9"/>
          <p:cNvCxnSpPr/>
          <p:nvPr/>
        </p:nvCxnSpPr>
        <p:spPr>
          <a:xfrm flipH="1">
            <a:off x="3984251" y="1554174"/>
            <a:ext cx="226417" cy="127032"/>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3984251" y="2707270"/>
            <a:ext cx="355524" cy="1587597"/>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750436" y="5097021"/>
            <a:ext cx="184666" cy="369332"/>
          </a:xfrm>
          <a:prstGeom prst="rect">
            <a:avLst/>
          </a:prstGeom>
          <a:noFill/>
        </p:spPr>
        <p:txBody>
          <a:bodyPr wrap="none" rtlCol="0">
            <a:spAutoFit/>
          </a:bodyPr>
          <a:lstStyle/>
          <a:p>
            <a:endParaRPr lang="en-US" dirty="0"/>
          </a:p>
        </p:txBody>
      </p:sp>
      <p:pic>
        <p:nvPicPr>
          <p:cNvPr id="15" name="Picture 14" descr="Jet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2046" y="3656751"/>
            <a:ext cx="3296780" cy="2630692"/>
          </a:xfrm>
          <a:prstGeom prst="rect">
            <a:avLst/>
          </a:prstGeom>
        </p:spPr>
      </p:pic>
    </p:spTree>
    <p:extLst>
      <p:ext uri="{BB962C8B-B14F-4D97-AF65-F5344CB8AC3E}">
        <p14:creationId xmlns:p14="http://schemas.microsoft.com/office/powerpoint/2010/main" val="374357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Autofit/>
          </a:bodyPr>
          <a:lstStyle/>
          <a:p>
            <a:r>
              <a:rPr lang="en-GB" sz="2400" dirty="0" smtClean="0">
                <a:solidFill>
                  <a:srgbClr val="FFFFFF"/>
                </a:solidFill>
              </a:rPr>
              <a:t>The J/</a:t>
            </a:r>
            <a:r>
              <a:rPr lang="el-GR" sz="2400" dirty="0" smtClean="0">
                <a:solidFill>
                  <a:srgbClr val="FFFFFF"/>
                </a:solidFill>
              </a:rPr>
              <a:t>Ψ</a:t>
            </a:r>
            <a:r>
              <a:rPr lang="en-GB" sz="2400" dirty="0" smtClean="0">
                <a:solidFill>
                  <a:srgbClr val="FFFFFF"/>
                </a:solidFill>
              </a:rPr>
              <a:t> mystery</a:t>
            </a:r>
            <a:endParaRPr lang="en-US" sz="2400" dirty="0">
              <a:solidFill>
                <a:srgbClr val="FFFFFF"/>
              </a:solidFill>
            </a:endParaRPr>
          </a:p>
        </p:txBody>
      </p:sp>
      <p:sp>
        <p:nvSpPr>
          <p:cNvPr id="3" name="Content Placeholder 2"/>
          <p:cNvSpPr>
            <a:spLocks noGrp="1"/>
          </p:cNvSpPr>
          <p:nvPr>
            <p:ph idx="1"/>
          </p:nvPr>
        </p:nvSpPr>
        <p:spPr>
          <a:xfrm>
            <a:off x="457200" y="770068"/>
            <a:ext cx="8229600" cy="5356095"/>
          </a:xfrm>
        </p:spPr>
        <p:txBody>
          <a:bodyPr>
            <a:normAutofit/>
          </a:bodyPr>
          <a:lstStyle/>
          <a:p>
            <a:r>
              <a:rPr lang="en-GB" sz="2000" dirty="0">
                <a:solidFill>
                  <a:srgbClr val="FFFF00"/>
                </a:solidFill>
              </a:rPr>
              <a:t>J/</a:t>
            </a:r>
            <a:r>
              <a:rPr lang="el-GR" sz="2000" dirty="0" smtClean="0">
                <a:solidFill>
                  <a:srgbClr val="FFFF00"/>
                </a:solidFill>
              </a:rPr>
              <a:t>Ψ</a:t>
            </a:r>
            <a:r>
              <a:rPr lang="el-GR" sz="2000" dirty="0" smtClean="0">
                <a:solidFill>
                  <a:srgbClr val="FFFFFF"/>
                </a:solidFill>
              </a:rPr>
              <a:t> </a:t>
            </a:r>
            <a:r>
              <a:rPr lang="en-GB" sz="2000" dirty="0" smtClean="0">
                <a:solidFill>
                  <a:srgbClr val="FFFFFF"/>
                </a:solidFill>
              </a:rPr>
              <a:t>Discovered in </a:t>
            </a:r>
            <a:r>
              <a:rPr lang="el-GR" sz="2000" dirty="0" smtClean="0">
                <a:solidFill>
                  <a:srgbClr val="FFFFFF"/>
                </a:solidFill>
              </a:rPr>
              <a:t>1974, </a:t>
            </a:r>
            <a:r>
              <a:rPr lang="en-GB" sz="2000" dirty="0" smtClean="0">
                <a:solidFill>
                  <a:srgbClr val="FFFFFF"/>
                </a:solidFill>
              </a:rPr>
              <a:t>almost simultaneously</a:t>
            </a:r>
            <a:r>
              <a:rPr lang="el-GR" sz="2000" dirty="0" smtClean="0">
                <a:solidFill>
                  <a:srgbClr val="FFFFFF"/>
                </a:solidFill>
              </a:rPr>
              <a:t>, </a:t>
            </a:r>
            <a:r>
              <a:rPr lang="en-GB" sz="2000" dirty="0" smtClean="0">
                <a:solidFill>
                  <a:srgbClr val="FFFFFF"/>
                </a:solidFill>
              </a:rPr>
              <a:t>at</a:t>
            </a:r>
            <a:r>
              <a:rPr lang="el-GR" sz="2000" dirty="0" smtClean="0">
                <a:solidFill>
                  <a:srgbClr val="FFFFFF"/>
                </a:solidFill>
              </a:rPr>
              <a:t> </a:t>
            </a:r>
            <a:r>
              <a:rPr lang="en-GB" sz="2000" dirty="0" smtClean="0">
                <a:solidFill>
                  <a:srgbClr val="FFFFFF"/>
                </a:solidFill>
              </a:rPr>
              <a:t>Brookhaven </a:t>
            </a:r>
            <a:r>
              <a:rPr lang="el-GR" sz="2000" dirty="0" smtClean="0">
                <a:solidFill>
                  <a:srgbClr val="FFFFFF"/>
                </a:solidFill>
              </a:rPr>
              <a:t>(</a:t>
            </a:r>
            <a:r>
              <a:rPr lang="en-GB" sz="2000" dirty="0" smtClean="0">
                <a:solidFill>
                  <a:srgbClr val="FFFFFF"/>
                </a:solidFill>
              </a:rPr>
              <a:t>proton-nuclei</a:t>
            </a:r>
            <a:r>
              <a:rPr lang="el-GR" sz="2000" dirty="0" smtClean="0">
                <a:solidFill>
                  <a:srgbClr val="FFFFFF"/>
                </a:solidFill>
              </a:rPr>
              <a:t> </a:t>
            </a:r>
            <a:r>
              <a:rPr lang="en-GB" sz="2000" dirty="0" smtClean="0">
                <a:solidFill>
                  <a:srgbClr val="FFFFFF"/>
                </a:solidFill>
              </a:rPr>
              <a:t>collisions</a:t>
            </a:r>
            <a:r>
              <a:rPr lang="el-GR" sz="2000" dirty="0" smtClean="0">
                <a:solidFill>
                  <a:srgbClr val="FFFFFF"/>
                </a:solidFill>
              </a:rPr>
              <a:t>) </a:t>
            </a:r>
            <a:r>
              <a:rPr lang="en-GB" sz="2000" dirty="0" smtClean="0">
                <a:solidFill>
                  <a:srgbClr val="FFFFFF"/>
                </a:solidFill>
              </a:rPr>
              <a:t>and at </a:t>
            </a:r>
            <a:r>
              <a:rPr lang="el-GR" sz="2000" dirty="0" smtClean="0">
                <a:solidFill>
                  <a:srgbClr val="FFFFFF"/>
                </a:solidFill>
              </a:rPr>
              <a:t> </a:t>
            </a:r>
            <a:r>
              <a:rPr lang="en-GB" sz="2000" dirty="0" smtClean="0">
                <a:solidFill>
                  <a:srgbClr val="FFFFFF"/>
                </a:solidFill>
              </a:rPr>
              <a:t>SLAC (collisions</a:t>
            </a:r>
            <a:r>
              <a:rPr lang="el-GR" sz="2000" dirty="0" smtClean="0">
                <a:solidFill>
                  <a:srgbClr val="FFFFFF"/>
                </a:solidFill>
              </a:rPr>
              <a:t> </a:t>
            </a:r>
            <a:r>
              <a:rPr lang="en-GB" sz="2000" dirty="0" err="1" smtClean="0">
                <a:solidFill>
                  <a:srgbClr val="FFFFFF"/>
                </a:solidFill>
              </a:rPr>
              <a:t>e</a:t>
            </a:r>
            <a:r>
              <a:rPr lang="en-GB" sz="2000" baseline="30000" dirty="0" err="1" smtClean="0">
                <a:solidFill>
                  <a:srgbClr val="FFFFFF"/>
                </a:solidFill>
              </a:rPr>
              <a:t>+</a:t>
            </a:r>
            <a:r>
              <a:rPr lang="en-GB" sz="2000" dirty="0" err="1" smtClean="0">
                <a:solidFill>
                  <a:srgbClr val="FFFFFF"/>
                </a:solidFill>
              </a:rPr>
              <a:t>e</a:t>
            </a:r>
            <a:r>
              <a:rPr lang="en-GB" sz="2000" baseline="30000" dirty="0" smtClean="0">
                <a:solidFill>
                  <a:srgbClr val="FFFFFF"/>
                </a:solidFill>
              </a:rPr>
              <a:t>-</a:t>
            </a:r>
            <a:r>
              <a:rPr lang="el-GR" sz="2000" dirty="0" smtClean="0">
                <a:solidFill>
                  <a:srgbClr val="FFFFFF"/>
                </a:solidFill>
              </a:rPr>
              <a:t>)</a:t>
            </a:r>
          </a:p>
          <a:p>
            <a:r>
              <a:rPr lang="en-US" sz="2000" dirty="0" smtClean="0">
                <a:solidFill>
                  <a:srgbClr val="FFFFFF"/>
                </a:solidFill>
              </a:rPr>
              <a:t>B</a:t>
            </a:r>
            <a:r>
              <a:rPr lang="en-GB" sz="2000" dirty="0" err="1" smtClean="0">
                <a:solidFill>
                  <a:srgbClr val="FFFFFF"/>
                </a:solidFill>
              </a:rPr>
              <a:t>ound</a:t>
            </a:r>
            <a:r>
              <a:rPr lang="en-GB" sz="2000" dirty="0" smtClean="0">
                <a:solidFill>
                  <a:srgbClr val="FFFFFF"/>
                </a:solidFill>
              </a:rPr>
              <a:t> state of a </a:t>
            </a:r>
            <a:r>
              <a:rPr lang="en-US" sz="2000" dirty="0" smtClean="0">
                <a:solidFill>
                  <a:srgbClr val="FFFFFF"/>
                </a:solidFill>
              </a:rPr>
              <a:t>c</a:t>
            </a:r>
            <a:r>
              <a:rPr lang="el-GR" sz="2000" dirty="0" smtClean="0">
                <a:solidFill>
                  <a:srgbClr val="FFFFFF"/>
                </a:solidFill>
              </a:rPr>
              <a:t> </a:t>
            </a:r>
            <a:r>
              <a:rPr lang="en-GB" sz="2000" dirty="0" smtClean="0">
                <a:solidFill>
                  <a:srgbClr val="FFFFFF"/>
                </a:solidFill>
              </a:rPr>
              <a:t>quark</a:t>
            </a:r>
            <a:r>
              <a:rPr lang="el-GR" sz="2000" dirty="0" smtClean="0">
                <a:solidFill>
                  <a:srgbClr val="FFFFFF"/>
                </a:solidFill>
              </a:rPr>
              <a:t> </a:t>
            </a:r>
            <a:r>
              <a:rPr lang="en-US" sz="2000" dirty="0" smtClean="0">
                <a:solidFill>
                  <a:srgbClr val="FFFFFF"/>
                </a:solidFill>
              </a:rPr>
              <a:t> and a c</a:t>
            </a:r>
            <a:r>
              <a:rPr lang="el-GR" sz="2000" dirty="0" smtClean="0">
                <a:solidFill>
                  <a:srgbClr val="FFFFFF"/>
                </a:solidFill>
              </a:rPr>
              <a:t> </a:t>
            </a:r>
            <a:r>
              <a:rPr lang="en-GB" sz="2000" dirty="0" smtClean="0">
                <a:solidFill>
                  <a:srgbClr val="FFFFFF"/>
                </a:solidFill>
              </a:rPr>
              <a:t>anti-quark</a:t>
            </a:r>
            <a:r>
              <a:rPr lang="el-GR" sz="2000" dirty="0" smtClean="0">
                <a:solidFill>
                  <a:srgbClr val="FFFFFF"/>
                </a:solidFill>
              </a:rPr>
              <a:t> (</a:t>
            </a:r>
            <a:r>
              <a:rPr lang="en-GB" sz="2000" dirty="0" smtClean="0">
                <a:solidFill>
                  <a:srgbClr val="FFFFFF"/>
                </a:solidFill>
              </a:rPr>
              <a:t>mass</a:t>
            </a:r>
            <a:r>
              <a:rPr lang="el-GR" sz="2000" dirty="0" smtClean="0">
                <a:solidFill>
                  <a:srgbClr val="FFFFFF"/>
                </a:solidFill>
              </a:rPr>
              <a:t> 3 </a:t>
            </a:r>
            <a:r>
              <a:rPr lang="en-GB" sz="2000" dirty="0" err="1" smtClean="0">
                <a:solidFill>
                  <a:srgbClr val="FFFFFF"/>
                </a:solidFill>
              </a:rPr>
              <a:t>GeV</a:t>
            </a:r>
            <a:r>
              <a:rPr lang="el-GR" sz="2000" dirty="0" smtClean="0">
                <a:solidFill>
                  <a:srgbClr val="FFFFFF"/>
                </a:solidFill>
              </a:rPr>
              <a:t>)</a:t>
            </a:r>
          </a:p>
          <a:p>
            <a:r>
              <a:rPr lang="en-GB" sz="2000" dirty="0" smtClean="0">
                <a:solidFill>
                  <a:srgbClr val="FFFFFF"/>
                </a:solidFill>
              </a:rPr>
              <a:t>The two “object” that make the</a:t>
            </a:r>
            <a:r>
              <a:rPr lang="en-GB" sz="2000" dirty="0">
                <a:solidFill>
                  <a:srgbClr val="FFFFFF"/>
                </a:solidFill>
              </a:rPr>
              <a:t> </a:t>
            </a:r>
            <a:r>
              <a:rPr lang="en-GB" sz="2000" dirty="0" smtClean="0">
                <a:solidFill>
                  <a:srgbClr val="FFFFFF"/>
                </a:solidFill>
              </a:rPr>
              <a:t>J</a:t>
            </a:r>
            <a:r>
              <a:rPr lang="en-GB" sz="2000" dirty="0">
                <a:solidFill>
                  <a:srgbClr val="FFFFFF"/>
                </a:solidFill>
              </a:rPr>
              <a:t>/</a:t>
            </a:r>
            <a:r>
              <a:rPr lang="el-GR" sz="2000" dirty="0" smtClean="0">
                <a:solidFill>
                  <a:srgbClr val="FFFFFF"/>
                </a:solidFill>
              </a:rPr>
              <a:t>Ψ </a:t>
            </a:r>
            <a:r>
              <a:rPr lang="en-GB" sz="2000" dirty="0" smtClean="0">
                <a:solidFill>
                  <a:srgbClr val="FFFFFF"/>
                </a:solidFill>
              </a:rPr>
              <a:t>are bound due to strong interaction</a:t>
            </a:r>
            <a:endParaRPr lang="el-GR" sz="2000" dirty="0" smtClean="0">
              <a:solidFill>
                <a:srgbClr val="FFFFFF"/>
              </a:solidFill>
            </a:endParaRPr>
          </a:p>
          <a:p>
            <a:endParaRPr lang="el-GR" sz="2000" dirty="0" smtClean="0">
              <a:solidFill>
                <a:srgbClr val="FFFFFF"/>
              </a:solidFill>
            </a:endParaRPr>
          </a:p>
          <a:p>
            <a:r>
              <a:rPr lang="en-GB" sz="2000" dirty="0" smtClean="0">
                <a:solidFill>
                  <a:srgbClr val="FFFFFF"/>
                </a:solidFill>
              </a:rPr>
              <a:t>Inside the quark gluon plasma, due to the high number of free colour charges, the binding between c-quark and c-antiquark becomes weaker, the pair disintegrates and </a:t>
            </a:r>
            <a:r>
              <a:rPr lang="en-GB" sz="2000" dirty="0">
                <a:solidFill>
                  <a:srgbClr val="FFFFFF"/>
                </a:solidFill>
              </a:rPr>
              <a:t>the J/</a:t>
            </a:r>
            <a:r>
              <a:rPr lang="el-GR" sz="2000" dirty="0">
                <a:solidFill>
                  <a:srgbClr val="FFFFFF"/>
                </a:solidFill>
              </a:rPr>
              <a:t>Ψ </a:t>
            </a:r>
            <a:r>
              <a:rPr lang="en-GB" sz="2000" dirty="0" smtClean="0">
                <a:solidFill>
                  <a:srgbClr val="FFFFFF"/>
                </a:solidFill>
              </a:rPr>
              <a:t>disappears</a:t>
            </a:r>
          </a:p>
          <a:p>
            <a:r>
              <a:rPr lang="en-GB" sz="2000" dirty="0" smtClean="0">
                <a:solidFill>
                  <a:srgbClr val="FFFFFF"/>
                </a:solidFill>
              </a:rPr>
              <a:t>Suppression of the observed J</a:t>
            </a:r>
            <a:r>
              <a:rPr lang="en-GB" sz="2000" dirty="0">
                <a:solidFill>
                  <a:srgbClr val="FFFFFF"/>
                </a:solidFill>
              </a:rPr>
              <a:t>/</a:t>
            </a:r>
            <a:r>
              <a:rPr lang="el-GR" sz="2000" dirty="0" smtClean="0">
                <a:solidFill>
                  <a:srgbClr val="FFFFFF"/>
                </a:solidFill>
              </a:rPr>
              <a:t>Ψ</a:t>
            </a:r>
            <a:r>
              <a:rPr lang="en-GB" sz="2000" dirty="0" smtClean="0">
                <a:solidFill>
                  <a:srgbClr val="FFFFFF"/>
                </a:solidFill>
              </a:rPr>
              <a:t> signal</a:t>
            </a:r>
            <a:r>
              <a:rPr lang="el-GR" sz="2000" dirty="0" smtClean="0">
                <a:solidFill>
                  <a:srgbClr val="FFFFFF"/>
                </a:solidFill>
              </a:rPr>
              <a:t> </a:t>
            </a:r>
          </a:p>
          <a:p>
            <a:pPr marL="0" indent="0">
              <a:buNone/>
            </a:pPr>
            <a:r>
              <a:rPr lang="el-GR" sz="2000" dirty="0" smtClean="0">
                <a:solidFill>
                  <a:srgbClr val="FFFFFF"/>
                </a:solidFill>
              </a:rPr>
              <a:t>       (</a:t>
            </a:r>
            <a:r>
              <a:rPr lang="en-GB" sz="2000" dirty="0" smtClean="0">
                <a:solidFill>
                  <a:srgbClr val="FFFFFF"/>
                </a:solidFill>
              </a:rPr>
              <a:t>J</a:t>
            </a:r>
            <a:r>
              <a:rPr lang="en-GB" sz="2000" dirty="0">
                <a:solidFill>
                  <a:srgbClr val="FFFFFF"/>
                </a:solidFill>
              </a:rPr>
              <a:t>/</a:t>
            </a:r>
            <a:r>
              <a:rPr lang="el-GR" sz="2000" dirty="0">
                <a:solidFill>
                  <a:srgbClr val="FFFFFF"/>
                </a:solidFill>
              </a:rPr>
              <a:t>Ψ </a:t>
            </a:r>
            <a:r>
              <a:rPr lang="el-GR" sz="2000" dirty="0" smtClean="0">
                <a:solidFill>
                  <a:srgbClr val="FFFFFF"/>
                </a:solidFill>
              </a:rPr>
              <a:t> -&gt; μμ </a:t>
            </a:r>
            <a:r>
              <a:rPr lang="en-GB" sz="2000" dirty="0" smtClean="0">
                <a:solidFill>
                  <a:srgbClr val="FFFFFF"/>
                </a:solidFill>
              </a:rPr>
              <a:t>and </a:t>
            </a:r>
            <a:r>
              <a:rPr lang="el-GR" sz="2000" dirty="0" smtClean="0">
                <a:solidFill>
                  <a:srgbClr val="FFFFFF"/>
                </a:solidFill>
              </a:rPr>
              <a:t> </a:t>
            </a:r>
            <a:r>
              <a:rPr lang="en-GB" sz="2000" dirty="0">
                <a:solidFill>
                  <a:srgbClr val="FFFFFF"/>
                </a:solidFill>
              </a:rPr>
              <a:t>J/</a:t>
            </a:r>
            <a:r>
              <a:rPr lang="el-GR" sz="2000" dirty="0">
                <a:solidFill>
                  <a:srgbClr val="FFFFFF"/>
                </a:solidFill>
              </a:rPr>
              <a:t>Ψ </a:t>
            </a:r>
            <a:r>
              <a:rPr lang="el-GR" sz="2000" dirty="0" smtClean="0">
                <a:solidFill>
                  <a:srgbClr val="FFFFFF"/>
                </a:solidFill>
              </a:rPr>
              <a:t>-&gt; </a:t>
            </a:r>
            <a:r>
              <a:rPr lang="en-GB" sz="2000" dirty="0" err="1">
                <a:solidFill>
                  <a:srgbClr val="FFFFFF"/>
                </a:solidFill>
              </a:rPr>
              <a:t>e</a:t>
            </a:r>
            <a:r>
              <a:rPr lang="en-GB" sz="2000" baseline="30000" dirty="0" err="1">
                <a:solidFill>
                  <a:srgbClr val="FFFFFF"/>
                </a:solidFill>
              </a:rPr>
              <a:t>+</a:t>
            </a:r>
            <a:r>
              <a:rPr lang="en-GB" sz="2000" dirty="0" err="1">
                <a:solidFill>
                  <a:srgbClr val="FFFFFF"/>
                </a:solidFill>
              </a:rPr>
              <a:t>e</a:t>
            </a:r>
            <a:r>
              <a:rPr lang="en-GB" sz="2000" baseline="30000" dirty="0" smtClean="0">
                <a:solidFill>
                  <a:srgbClr val="FFFFFF"/>
                </a:solidFill>
              </a:rPr>
              <a:t>-</a:t>
            </a:r>
            <a:r>
              <a:rPr lang="el-GR" sz="2000" dirty="0" smtClean="0">
                <a:solidFill>
                  <a:srgbClr val="FFFFFF"/>
                </a:solidFill>
              </a:rPr>
              <a:t>)</a:t>
            </a:r>
          </a:p>
          <a:p>
            <a:pPr marL="0" indent="0">
              <a:buNone/>
            </a:pPr>
            <a:endParaRPr lang="en-GB" sz="2000" dirty="0">
              <a:solidFill>
                <a:srgbClr val="FFFFFF"/>
              </a:solidFill>
            </a:endParaRPr>
          </a:p>
          <a:p>
            <a:r>
              <a:rPr lang="en-GB" sz="2000" dirty="0" smtClean="0">
                <a:solidFill>
                  <a:srgbClr val="FFFFFF"/>
                </a:solidFill>
              </a:rPr>
              <a:t>Suppression depends on QGP temperature</a:t>
            </a:r>
          </a:p>
          <a:p>
            <a:pPr marL="0" indent="0">
              <a:buNone/>
            </a:pPr>
            <a:r>
              <a:rPr lang="el-GR" sz="2000" dirty="0" smtClean="0">
                <a:solidFill>
                  <a:srgbClr val="FFFFFF"/>
                </a:solidFill>
              </a:rPr>
              <a:t> </a:t>
            </a:r>
            <a:endParaRPr lang="en-US" sz="2000" dirty="0">
              <a:solidFill>
                <a:srgbClr val="FFFFFF"/>
              </a:solidFill>
            </a:endParaRPr>
          </a:p>
        </p:txBody>
      </p:sp>
    </p:spTree>
    <p:extLst>
      <p:ext uri="{BB962C8B-B14F-4D97-AF65-F5344CB8AC3E}">
        <p14:creationId xmlns:p14="http://schemas.microsoft.com/office/powerpoint/2010/main" val="172414096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rmAutofit/>
          </a:bodyPr>
          <a:lstStyle/>
          <a:p>
            <a:r>
              <a:rPr lang="en-GB" sz="2000" dirty="0" smtClean="0">
                <a:solidFill>
                  <a:srgbClr val="FFFFFF"/>
                </a:solidFill>
              </a:rPr>
              <a:t>The</a:t>
            </a:r>
            <a:r>
              <a:rPr lang="el-GR" sz="2000" dirty="0" smtClean="0">
                <a:solidFill>
                  <a:srgbClr val="FFFFFF"/>
                </a:solidFill>
              </a:rPr>
              <a:t> </a:t>
            </a:r>
            <a:r>
              <a:rPr lang="en-GB" sz="2000" dirty="0" smtClean="0">
                <a:solidFill>
                  <a:srgbClr val="FFFFFF"/>
                </a:solidFill>
              </a:rPr>
              <a:t>J/</a:t>
            </a:r>
            <a:r>
              <a:rPr lang="el-GR" sz="2000" dirty="0" smtClean="0">
                <a:solidFill>
                  <a:srgbClr val="FFFFFF"/>
                </a:solidFill>
              </a:rPr>
              <a:t>Ψ</a:t>
            </a:r>
            <a:r>
              <a:rPr lang="en-GB" sz="2000" dirty="0" smtClean="0">
                <a:solidFill>
                  <a:srgbClr val="FFFFFF"/>
                </a:solidFill>
              </a:rPr>
              <a:t> mystery</a:t>
            </a:r>
            <a:endParaRPr lang="en-US" sz="2000" dirty="0">
              <a:solidFill>
                <a:srgbClr val="FFFFFF"/>
              </a:solidFill>
            </a:endParaRPr>
          </a:p>
        </p:txBody>
      </p:sp>
      <p:sp>
        <p:nvSpPr>
          <p:cNvPr id="3" name="Content Placeholder 2"/>
          <p:cNvSpPr>
            <a:spLocks noGrp="1"/>
          </p:cNvSpPr>
          <p:nvPr>
            <p:ph idx="1"/>
          </p:nvPr>
        </p:nvSpPr>
        <p:spPr>
          <a:xfrm>
            <a:off x="5965112" y="686509"/>
            <a:ext cx="3178888" cy="4430022"/>
          </a:xfrm>
        </p:spPr>
        <p:txBody>
          <a:bodyPr>
            <a:normAutofit/>
          </a:bodyPr>
          <a:lstStyle/>
          <a:p>
            <a:r>
              <a:rPr lang="en-GB" sz="1800" dirty="0" smtClean="0">
                <a:solidFill>
                  <a:srgbClr val="FFFFFF"/>
                </a:solidFill>
              </a:rPr>
              <a:t>Regeneration of </a:t>
            </a:r>
            <a:r>
              <a:rPr lang="el-GR" sz="1800" dirty="0" smtClean="0">
                <a:solidFill>
                  <a:srgbClr val="FFFFFF"/>
                </a:solidFill>
              </a:rPr>
              <a:t> </a:t>
            </a:r>
            <a:r>
              <a:rPr lang="en-GB" sz="1800" dirty="0" smtClean="0">
                <a:solidFill>
                  <a:srgbClr val="FFFFFF"/>
                </a:solidFill>
              </a:rPr>
              <a:t>J</a:t>
            </a:r>
            <a:r>
              <a:rPr lang="el-GR" sz="1800" dirty="0" smtClean="0">
                <a:solidFill>
                  <a:srgbClr val="FFFFFF"/>
                </a:solidFill>
              </a:rPr>
              <a:t>/Ψ</a:t>
            </a:r>
            <a:r>
              <a:rPr lang="en-GB" sz="1800" dirty="0" smtClean="0">
                <a:solidFill>
                  <a:srgbClr val="FFFFFF"/>
                </a:solidFill>
              </a:rPr>
              <a:t> at very central collisions</a:t>
            </a:r>
          </a:p>
          <a:p>
            <a:endParaRPr lang="en-GB" sz="1800" dirty="0">
              <a:solidFill>
                <a:srgbClr val="FFFFFF"/>
              </a:solidFill>
            </a:endParaRPr>
          </a:p>
          <a:p>
            <a:r>
              <a:rPr lang="en-GB" sz="1800" dirty="0" smtClean="0">
                <a:solidFill>
                  <a:srgbClr val="FFFFFF"/>
                </a:solidFill>
              </a:rPr>
              <a:t>Two competing phenomena</a:t>
            </a:r>
            <a:endParaRPr lang="el-GR" sz="1800" dirty="0" smtClean="0">
              <a:solidFill>
                <a:srgbClr val="FFFFFF"/>
              </a:solidFill>
            </a:endParaRPr>
          </a:p>
          <a:p>
            <a:endParaRPr lang="el-GR" sz="1800" dirty="0">
              <a:solidFill>
                <a:srgbClr val="FFFFFF"/>
              </a:solidFill>
            </a:endParaRPr>
          </a:p>
          <a:p>
            <a:r>
              <a:rPr lang="en-GB" sz="1800" dirty="0" smtClean="0">
                <a:solidFill>
                  <a:srgbClr val="FFFFFF"/>
                </a:solidFill>
              </a:rPr>
              <a:t>Suppression of J</a:t>
            </a:r>
            <a:r>
              <a:rPr lang="el-GR" sz="1800" dirty="0">
                <a:solidFill>
                  <a:srgbClr val="FFFFFF"/>
                </a:solidFill>
              </a:rPr>
              <a:t>/</a:t>
            </a:r>
            <a:r>
              <a:rPr lang="el-GR" sz="1800" dirty="0" smtClean="0">
                <a:solidFill>
                  <a:srgbClr val="FFFFFF"/>
                </a:solidFill>
              </a:rPr>
              <a:t>Ψ </a:t>
            </a:r>
            <a:r>
              <a:rPr lang="en-GB" sz="1800" dirty="0" smtClean="0">
                <a:solidFill>
                  <a:srgbClr val="FFFFFF"/>
                </a:solidFill>
              </a:rPr>
              <a:t>due to interaction with the quark gluon plasma </a:t>
            </a:r>
            <a:r>
              <a:rPr lang="el-GR" sz="1800" dirty="0" smtClean="0">
                <a:solidFill>
                  <a:srgbClr val="FFFFFF"/>
                </a:solidFill>
              </a:rPr>
              <a:t> </a:t>
            </a:r>
          </a:p>
          <a:p>
            <a:endParaRPr lang="el-GR" sz="1800" dirty="0" smtClean="0">
              <a:solidFill>
                <a:srgbClr val="FFFFFF"/>
              </a:solidFill>
            </a:endParaRPr>
          </a:p>
          <a:p>
            <a:r>
              <a:rPr lang="en-GB" sz="1800" dirty="0" smtClean="0">
                <a:solidFill>
                  <a:srgbClr val="FFFFFF"/>
                </a:solidFill>
              </a:rPr>
              <a:t>Creation of many J</a:t>
            </a:r>
            <a:r>
              <a:rPr lang="el-GR" sz="1800" dirty="0">
                <a:solidFill>
                  <a:srgbClr val="FFFFFF"/>
                </a:solidFill>
              </a:rPr>
              <a:t>/</a:t>
            </a:r>
            <a:r>
              <a:rPr lang="el-GR" sz="1800" dirty="0" smtClean="0">
                <a:solidFill>
                  <a:srgbClr val="FFFFFF"/>
                </a:solidFill>
              </a:rPr>
              <a:t>Ψ </a:t>
            </a:r>
            <a:r>
              <a:rPr lang="en-GB" sz="1800" dirty="0" smtClean="0">
                <a:solidFill>
                  <a:srgbClr val="FFFFFF"/>
                </a:solidFill>
              </a:rPr>
              <a:t>due to the high number of</a:t>
            </a:r>
            <a:r>
              <a:rPr lang="el-GR" sz="1800" dirty="0" smtClean="0">
                <a:solidFill>
                  <a:srgbClr val="FFFFFF"/>
                </a:solidFill>
              </a:rPr>
              <a:t> </a:t>
            </a:r>
            <a:r>
              <a:rPr lang="en-GB" sz="1800" dirty="0">
                <a:solidFill>
                  <a:srgbClr val="FFFFFF"/>
                </a:solidFill>
              </a:rPr>
              <a:t>c</a:t>
            </a:r>
            <a:r>
              <a:rPr lang="el-GR" sz="1800" dirty="0" smtClean="0">
                <a:solidFill>
                  <a:srgbClr val="FFFFFF"/>
                </a:solidFill>
              </a:rPr>
              <a:t> </a:t>
            </a:r>
            <a:r>
              <a:rPr lang="en-US" sz="1800" dirty="0" smtClean="0">
                <a:solidFill>
                  <a:srgbClr val="FFFFFF"/>
                </a:solidFill>
              </a:rPr>
              <a:t>–</a:t>
            </a:r>
            <a:r>
              <a:rPr lang="el-GR" sz="1800" dirty="0" smtClean="0">
                <a:solidFill>
                  <a:srgbClr val="FFFFFF"/>
                </a:solidFill>
              </a:rPr>
              <a:t> </a:t>
            </a:r>
            <a:r>
              <a:rPr lang="en-GB" sz="1800" dirty="0" smtClean="0">
                <a:solidFill>
                  <a:srgbClr val="FFFFFF"/>
                </a:solidFill>
              </a:rPr>
              <a:t>anti</a:t>
            </a:r>
            <a:r>
              <a:rPr lang="el-GR" sz="1800" dirty="0" smtClean="0">
                <a:solidFill>
                  <a:srgbClr val="FFFFFF"/>
                </a:solidFill>
              </a:rPr>
              <a:t>-</a:t>
            </a:r>
            <a:r>
              <a:rPr lang="en-GB" sz="1800" dirty="0" smtClean="0">
                <a:solidFill>
                  <a:srgbClr val="FFFFFF"/>
                </a:solidFill>
              </a:rPr>
              <a:t>c</a:t>
            </a:r>
            <a:r>
              <a:rPr lang="el-GR" sz="1800" dirty="0" smtClean="0">
                <a:solidFill>
                  <a:srgbClr val="FFFFFF"/>
                </a:solidFill>
              </a:rPr>
              <a:t> </a:t>
            </a:r>
            <a:r>
              <a:rPr lang="en-GB" sz="1800" dirty="0" smtClean="0">
                <a:solidFill>
                  <a:srgbClr val="FFFFFF"/>
                </a:solidFill>
              </a:rPr>
              <a:t>pairs created from the huge collision energy</a:t>
            </a:r>
            <a:endParaRPr lang="en-US" sz="1800" dirty="0">
              <a:solidFill>
                <a:srgbClr val="FFFFFF"/>
              </a:solidFill>
            </a:endParaRPr>
          </a:p>
        </p:txBody>
      </p:sp>
      <p:pic>
        <p:nvPicPr>
          <p:cNvPr id="4" name="Picture 3"/>
          <p:cNvPicPr>
            <a:picLocks noChangeAspect="1"/>
          </p:cNvPicPr>
          <p:nvPr/>
        </p:nvPicPr>
        <p:blipFill>
          <a:blip r:embed="rId2"/>
          <a:stretch>
            <a:fillRect/>
          </a:stretch>
        </p:blipFill>
        <p:spPr>
          <a:xfrm>
            <a:off x="112874" y="770067"/>
            <a:ext cx="5733638" cy="4176000"/>
          </a:xfrm>
          <a:prstGeom prst="rect">
            <a:avLst/>
          </a:prstGeom>
        </p:spPr>
      </p:pic>
      <p:sp>
        <p:nvSpPr>
          <p:cNvPr id="6" name="Rectangle 5"/>
          <p:cNvSpPr/>
          <p:nvPr/>
        </p:nvSpPr>
        <p:spPr>
          <a:xfrm>
            <a:off x="239983" y="5280294"/>
            <a:ext cx="5513970" cy="1384995"/>
          </a:xfrm>
          <a:prstGeom prst="rect">
            <a:avLst/>
          </a:prstGeom>
        </p:spPr>
        <p:txBody>
          <a:bodyPr wrap="square">
            <a:spAutoFit/>
          </a:bodyPr>
          <a:lstStyle/>
          <a:p>
            <a:r>
              <a:rPr lang="en-US" dirty="0" smtClean="0">
                <a:solidFill>
                  <a:srgbClr val="FFFF00"/>
                </a:solidFill>
              </a:rPr>
              <a:t>Nuclear </a:t>
            </a:r>
            <a:r>
              <a:rPr lang="en-US" dirty="0">
                <a:solidFill>
                  <a:srgbClr val="FFFF00"/>
                </a:solidFill>
              </a:rPr>
              <a:t>modification </a:t>
            </a:r>
            <a:r>
              <a:rPr lang="en-US" dirty="0" smtClean="0">
                <a:solidFill>
                  <a:srgbClr val="FFFF00"/>
                </a:solidFill>
              </a:rPr>
              <a:t>factor  </a:t>
            </a:r>
            <a:r>
              <a:rPr lang="en-US" dirty="0">
                <a:solidFill>
                  <a:srgbClr val="FFFF00"/>
                </a:solidFill>
              </a:rPr>
              <a:t>R</a:t>
            </a:r>
            <a:r>
              <a:rPr lang="en-US" baseline="-25000" dirty="0">
                <a:solidFill>
                  <a:srgbClr val="FFFF00"/>
                </a:solidFill>
              </a:rPr>
              <a:t>AA </a:t>
            </a:r>
            <a:endParaRPr lang="en-US" dirty="0">
              <a:solidFill>
                <a:srgbClr val="FFFF00"/>
              </a:solidFill>
            </a:endParaRPr>
          </a:p>
          <a:p>
            <a:endParaRPr lang="en-GB" dirty="0" smtClean="0">
              <a:solidFill>
                <a:srgbClr val="FFFFFF"/>
              </a:solidFill>
            </a:endParaRPr>
          </a:p>
          <a:p>
            <a:r>
              <a:rPr lang="en-GB" dirty="0" smtClean="0">
                <a:solidFill>
                  <a:srgbClr val="FFFFFF"/>
                </a:solidFill>
              </a:rPr>
              <a:t>number </a:t>
            </a:r>
            <a:r>
              <a:rPr lang="en-GB" dirty="0">
                <a:solidFill>
                  <a:srgbClr val="FFFFFF"/>
                </a:solidFill>
              </a:rPr>
              <a:t>of J/</a:t>
            </a:r>
            <a:r>
              <a:rPr lang="el-GR" dirty="0">
                <a:solidFill>
                  <a:srgbClr val="FFFFFF"/>
                </a:solidFill>
              </a:rPr>
              <a:t>Ψ </a:t>
            </a:r>
            <a:r>
              <a:rPr lang="en-GB" dirty="0">
                <a:solidFill>
                  <a:srgbClr val="FFFFFF"/>
                </a:solidFill>
              </a:rPr>
              <a:t>observed </a:t>
            </a:r>
            <a:r>
              <a:rPr lang="en-GB" dirty="0" smtClean="0">
                <a:solidFill>
                  <a:srgbClr val="FFFFFF"/>
                </a:solidFill>
              </a:rPr>
              <a:t>in </a:t>
            </a:r>
            <a:r>
              <a:rPr lang="en-GB" dirty="0">
                <a:solidFill>
                  <a:srgbClr val="FFFFFF"/>
                </a:solidFill>
              </a:rPr>
              <a:t>lead ion collisions </a:t>
            </a:r>
          </a:p>
          <a:p>
            <a:r>
              <a:rPr lang="en-GB" baseline="30000" dirty="0" smtClean="0">
                <a:solidFill>
                  <a:srgbClr val="FFFFFF"/>
                </a:solidFill>
              </a:rPr>
              <a:t>_____________________________________________________________</a:t>
            </a:r>
            <a:endParaRPr lang="en-GB" baseline="30000" dirty="0">
              <a:solidFill>
                <a:srgbClr val="FFFFFF"/>
              </a:solidFill>
            </a:endParaRPr>
          </a:p>
          <a:p>
            <a:r>
              <a:rPr lang="en-GB" dirty="0" smtClean="0">
                <a:solidFill>
                  <a:srgbClr val="FFFFFF"/>
                </a:solidFill>
              </a:rPr>
              <a:t>number </a:t>
            </a:r>
            <a:r>
              <a:rPr lang="en-GB" dirty="0">
                <a:solidFill>
                  <a:srgbClr val="FFFFFF"/>
                </a:solidFill>
              </a:rPr>
              <a:t>of J/</a:t>
            </a:r>
            <a:r>
              <a:rPr lang="el-GR" dirty="0">
                <a:solidFill>
                  <a:srgbClr val="FFFFFF"/>
                </a:solidFill>
              </a:rPr>
              <a:t>Ψ </a:t>
            </a:r>
            <a:r>
              <a:rPr lang="en-GB" dirty="0">
                <a:solidFill>
                  <a:srgbClr val="FFFFFF"/>
                </a:solidFill>
              </a:rPr>
              <a:t>observed </a:t>
            </a:r>
            <a:r>
              <a:rPr lang="en-GB" dirty="0" smtClean="0">
                <a:solidFill>
                  <a:srgbClr val="FFFFFF"/>
                </a:solidFill>
              </a:rPr>
              <a:t>in proton collisions </a:t>
            </a:r>
            <a:endParaRPr lang="en-GB" dirty="0">
              <a:solidFill>
                <a:srgbClr val="FFFFFF"/>
              </a:solidFill>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4198" y="4946067"/>
            <a:ext cx="2555253"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52453873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t>2</a:t>
            </a:fld>
            <a:endParaRPr lang="en-US"/>
          </a:p>
        </p:txBody>
      </p:sp>
      <p:pic>
        <p:nvPicPr>
          <p:cNvPr id="7" name="Picture 2" descr="9906026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45" y="0"/>
            <a:ext cx="9072000" cy="751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268456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422" y="522110"/>
            <a:ext cx="8758020" cy="5376333"/>
          </a:xfrm>
        </p:spPr>
        <p:txBody>
          <a:bodyPr>
            <a:normAutofit/>
          </a:bodyPr>
          <a:lstStyle/>
          <a:p>
            <a:pPr algn="l"/>
            <a:r>
              <a:rPr lang="en-GB" sz="2400" dirty="0" smtClean="0">
                <a:solidFill>
                  <a:srgbClr val="FFFF00"/>
                </a:solidFill>
              </a:rPr>
              <a:t>Heavy ions at LHC</a:t>
            </a:r>
            <a:r>
              <a:rPr lang="en-GB" sz="2400" dirty="0" smtClean="0">
                <a:solidFill>
                  <a:srgbClr val="FFFFFF"/>
                </a:solidFill>
              </a:rPr>
              <a:t/>
            </a:r>
            <a:br>
              <a:rPr lang="en-GB" sz="2400" dirty="0" smtClean="0">
                <a:solidFill>
                  <a:srgbClr val="FFFFFF"/>
                </a:solidFill>
              </a:rPr>
            </a:br>
            <a:r>
              <a:rPr lang="en-GB" sz="2400" dirty="0">
                <a:solidFill>
                  <a:srgbClr val="FFFFFF"/>
                </a:solidFill>
              </a:rPr>
              <a:t/>
            </a:r>
            <a:br>
              <a:rPr lang="en-GB" sz="2400" dirty="0">
                <a:solidFill>
                  <a:srgbClr val="FFFFFF"/>
                </a:solidFill>
              </a:rPr>
            </a:br>
            <a:r>
              <a:rPr lang="en-GB" sz="2400" dirty="0" smtClean="0">
                <a:solidFill>
                  <a:srgbClr val="FFFFFF"/>
                </a:solidFill>
              </a:rPr>
              <a:t>In addition to protons, LHC accelerates and collides lead ions</a:t>
            </a:r>
            <a:r>
              <a:rPr lang="el-GR" sz="2400" dirty="0" smtClean="0">
                <a:solidFill>
                  <a:srgbClr val="FFFFFF"/>
                </a:solidFill>
              </a:rPr>
              <a:t/>
            </a:r>
            <a:br>
              <a:rPr lang="el-GR" sz="2400" dirty="0" smtClean="0">
                <a:solidFill>
                  <a:srgbClr val="FFFFFF"/>
                </a:solidFill>
              </a:rPr>
            </a:br>
            <a:r>
              <a:rPr lang="el-GR" sz="2400" dirty="0">
                <a:solidFill>
                  <a:srgbClr val="FFFFFF"/>
                </a:solidFill>
              </a:rPr>
              <a:t/>
            </a:r>
            <a:br>
              <a:rPr lang="el-GR" sz="2400" dirty="0">
                <a:solidFill>
                  <a:srgbClr val="FFFFFF"/>
                </a:solidFill>
              </a:rPr>
            </a:br>
            <a:r>
              <a:rPr lang="en-GB" sz="2400" dirty="0" smtClean="0">
                <a:solidFill>
                  <a:srgbClr val="FFFFFF"/>
                </a:solidFill>
              </a:rPr>
              <a:t>isotope</a:t>
            </a:r>
            <a:r>
              <a:rPr lang="el-GR" sz="2400" dirty="0" smtClean="0">
                <a:solidFill>
                  <a:srgbClr val="FFFFFF"/>
                </a:solidFill>
              </a:rPr>
              <a:t> </a:t>
            </a:r>
            <a:r>
              <a:rPr lang="en-GB" sz="2400" dirty="0" err="1">
                <a:solidFill>
                  <a:srgbClr val="FFFFFF"/>
                </a:solidFill>
              </a:rPr>
              <a:t>Pb</a:t>
            </a:r>
            <a:r>
              <a:rPr lang="en-GB" sz="2400" dirty="0">
                <a:solidFill>
                  <a:srgbClr val="FFFFFF"/>
                </a:solidFill>
              </a:rPr>
              <a:t> </a:t>
            </a:r>
            <a:r>
              <a:rPr lang="en-GB" sz="2400" baseline="30000" dirty="0">
                <a:solidFill>
                  <a:srgbClr val="FFFFFF"/>
                </a:solidFill>
              </a:rPr>
              <a:t>208</a:t>
            </a:r>
            <a:r>
              <a:rPr lang="en-GB" sz="2400" dirty="0">
                <a:solidFill>
                  <a:srgbClr val="FFFFFF"/>
                </a:solidFill>
              </a:rPr>
              <a:t>  </a:t>
            </a:r>
            <a:r>
              <a:rPr lang="en-GB" sz="2400" dirty="0" smtClean="0">
                <a:solidFill>
                  <a:srgbClr val="FFFFFF"/>
                </a:solidFill>
              </a:rPr>
              <a:t>with</a:t>
            </a:r>
            <a:r>
              <a:rPr lang="el-GR" sz="2400" dirty="0" smtClean="0">
                <a:solidFill>
                  <a:srgbClr val="FFFFFF"/>
                </a:solidFill>
              </a:rPr>
              <a:t> </a:t>
            </a:r>
            <a:r>
              <a:rPr lang="en-GB" sz="2400" dirty="0" smtClean="0">
                <a:solidFill>
                  <a:srgbClr val="FFFFFF"/>
                </a:solidFill>
              </a:rPr>
              <a:t>82 protons and</a:t>
            </a:r>
            <a:r>
              <a:rPr lang="el-GR" sz="2400" dirty="0" smtClean="0">
                <a:solidFill>
                  <a:srgbClr val="FFFFFF"/>
                </a:solidFill>
              </a:rPr>
              <a:t> </a:t>
            </a:r>
            <a:r>
              <a:rPr lang="el-GR" sz="2400" dirty="0">
                <a:solidFill>
                  <a:srgbClr val="FFFFFF"/>
                </a:solidFill>
              </a:rPr>
              <a:t>126 </a:t>
            </a:r>
            <a:r>
              <a:rPr lang="en-GB" sz="2400" dirty="0" smtClean="0">
                <a:solidFill>
                  <a:srgbClr val="FFFFFF"/>
                </a:solidFill>
              </a:rPr>
              <a:t>neutrons in the nucleus</a:t>
            </a:r>
            <a:r>
              <a:rPr lang="el-GR" sz="2400" dirty="0">
                <a:solidFill>
                  <a:srgbClr val="FFFFFF"/>
                </a:solidFill>
              </a:rPr>
              <a:t/>
            </a:r>
            <a:br>
              <a:rPr lang="el-GR" sz="2400" dirty="0">
                <a:solidFill>
                  <a:srgbClr val="FFFFFF"/>
                </a:solidFill>
              </a:rPr>
            </a:br>
            <a:r>
              <a:rPr lang="en-GB" sz="2400" dirty="0" err="1" smtClean="0">
                <a:solidFill>
                  <a:srgbClr val="FFFFFF"/>
                </a:solidFill>
              </a:rPr>
              <a:t>Pb</a:t>
            </a:r>
            <a:r>
              <a:rPr lang="en-GB" sz="2400" dirty="0" smtClean="0">
                <a:solidFill>
                  <a:srgbClr val="FFFFFF"/>
                </a:solidFill>
              </a:rPr>
              <a:t> atom</a:t>
            </a:r>
            <a:r>
              <a:rPr lang="el-GR" sz="2400" dirty="0" smtClean="0">
                <a:solidFill>
                  <a:srgbClr val="FFFFFF"/>
                </a:solidFill>
              </a:rPr>
              <a:t> -&gt; </a:t>
            </a:r>
            <a:r>
              <a:rPr lang="en-GB" sz="2400" dirty="0" smtClean="0">
                <a:solidFill>
                  <a:srgbClr val="FFFFFF"/>
                </a:solidFill>
              </a:rPr>
              <a:t>Pb</a:t>
            </a:r>
            <a:r>
              <a:rPr lang="en-GB" sz="2400" baseline="30000" dirty="0" smtClean="0">
                <a:solidFill>
                  <a:srgbClr val="FFFFFF"/>
                </a:solidFill>
              </a:rPr>
              <a:t>2</a:t>
            </a:r>
            <a:r>
              <a:rPr lang="el-GR" sz="2400" baseline="30000" dirty="0" smtClean="0">
                <a:solidFill>
                  <a:srgbClr val="FFFFFF"/>
                </a:solidFill>
              </a:rPr>
              <a:t>9+</a:t>
            </a:r>
            <a:r>
              <a:rPr lang="el-GR" sz="2400" dirty="0">
                <a:solidFill>
                  <a:srgbClr val="FFFFFF"/>
                </a:solidFill>
              </a:rPr>
              <a:t> </a:t>
            </a:r>
            <a:r>
              <a:rPr lang="el-GR" sz="2400" dirty="0" smtClean="0">
                <a:solidFill>
                  <a:srgbClr val="FFFFFF"/>
                </a:solidFill>
              </a:rPr>
              <a:t>-&gt; </a:t>
            </a:r>
            <a:r>
              <a:rPr lang="en-GB" sz="2400" dirty="0" err="1" smtClean="0">
                <a:solidFill>
                  <a:srgbClr val="FFFFFF"/>
                </a:solidFill>
              </a:rPr>
              <a:t>Pb</a:t>
            </a:r>
            <a:r>
              <a:rPr lang="el-GR" sz="2400" baseline="30000" dirty="0" smtClean="0">
                <a:solidFill>
                  <a:srgbClr val="FFFFFF"/>
                </a:solidFill>
              </a:rPr>
              <a:t>54+ -&gt;</a:t>
            </a:r>
            <a:r>
              <a:rPr lang="el-GR" sz="2400" dirty="0">
                <a:solidFill>
                  <a:srgbClr val="FFFFFF"/>
                </a:solidFill>
              </a:rPr>
              <a:t> </a:t>
            </a:r>
            <a:r>
              <a:rPr lang="el-GR" sz="2400" dirty="0" smtClean="0">
                <a:solidFill>
                  <a:srgbClr val="FFFFFF"/>
                </a:solidFill>
              </a:rPr>
              <a:t> </a:t>
            </a:r>
            <a:r>
              <a:rPr lang="en-GB" sz="2400" dirty="0" err="1" smtClean="0">
                <a:solidFill>
                  <a:srgbClr val="FFFFFF"/>
                </a:solidFill>
              </a:rPr>
              <a:t>Pb</a:t>
            </a:r>
            <a:r>
              <a:rPr lang="el-GR" sz="2400" baseline="30000" dirty="0" smtClean="0">
                <a:solidFill>
                  <a:srgbClr val="FFFFFF"/>
                </a:solidFill>
              </a:rPr>
              <a:t>8</a:t>
            </a:r>
            <a:r>
              <a:rPr lang="en-GB" sz="2400" baseline="30000" dirty="0" smtClean="0">
                <a:solidFill>
                  <a:srgbClr val="FFFFFF"/>
                </a:solidFill>
              </a:rPr>
              <a:t>2</a:t>
            </a:r>
            <a:r>
              <a:rPr lang="el-GR" sz="2400" baseline="30000" dirty="0" smtClean="0">
                <a:solidFill>
                  <a:srgbClr val="FFFFFF"/>
                </a:solidFill>
              </a:rPr>
              <a:t>+</a:t>
            </a:r>
            <a:r>
              <a:rPr lang="el-GR" sz="2400" dirty="0" smtClean="0">
                <a:solidFill>
                  <a:srgbClr val="FFFFFF"/>
                </a:solidFill>
              </a:rPr>
              <a:t>   (</a:t>
            </a:r>
            <a:r>
              <a:rPr lang="en-GB" sz="2400" dirty="0" smtClean="0">
                <a:solidFill>
                  <a:srgbClr val="FFFFFF"/>
                </a:solidFill>
              </a:rPr>
              <a:t>bare lead nucleus</a:t>
            </a:r>
            <a:r>
              <a:rPr lang="el-GR" sz="2400" dirty="0" smtClean="0">
                <a:solidFill>
                  <a:srgbClr val="FFFFFF"/>
                </a:solidFill>
              </a:rPr>
              <a:t>)</a:t>
            </a:r>
            <a:br>
              <a:rPr lang="el-GR" sz="2400" dirty="0" smtClean="0">
                <a:solidFill>
                  <a:srgbClr val="FFFFFF"/>
                </a:solidFill>
              </a:rPr>
            </a:br>
            <a:r>
              <a:rPr lang="el-GR" sz="2400" dirty="0">
                <a:solidFill>
                  <a:srgbClr val="FFFFFF"/>
                </a:solidFill>
              </a:rPr>
              <a:t/>
            </a:r>
            <a:br>
              <a:rPr lang="el-GR" sz="2400" dirty="0">
                <a:solidFill>
                  <a:srgbClr val="FFFFFF"/>
                </a:solidFill>
              </a:rPr>
            </a:br>
            <a:r>
              <a:rPr lang="en-GB" sz="2400" dirty="0" smtClean="0">
                <a:solidFill>
                  <a:srgbClr val="FFFFFF"/>
                </a:solidFill>
              </a:rPr>
              <a:t>Run 1 : </a:t>
            </a:r>
            <a:r>
              <a:rPr lang="el-GR" sz="2400" dirty="0" smtClean="0">
                <a:solidFill>
                  <a:srgbClr val="FFFFFF"/>
                </a:solidFill>
              </a:rPr>
              <a:t>Ε</a:t>
            </a:r>
            <a:r>
              <a:rPr lang="en-GB" sz="2400" dirty="0" err="1" smtClean="0">
                <a:solidFill>
                  <a:srgbClr val="FFFFFF"/>
                </a:solidFill>
              </a:rPr>
              <a:t>nergy</a:t>
            </a:r>
            <a:r>
              <a:rPr lang="el-GR" sz="2400" dirty="0" smtClean="0">
                <a:solidFill>
                  <a:srgbClr val="FFFFFF"/>
                </a:solidFill>
              </a:rPr>
              <a:t> 3.5 Τ</a:t>
            </a:r>
            <a:r>
              <a:rPr lang="en-GB" sz="2400" dirty="0" err="1" smtClean="0">
                <a:solidFill>
                  <a:srgbClr val="FFFFFF"/>
                </a:solidFill>
              </a:rPr>
              <a:t>eV</a:t>
            </a:r>
            <a:r>
              <a:rPr lang="en-GB" sz="2400" dirty="0" smtClean="0">
                <a:solidFill>
                  <a:srgbClr val="FFFFFF"/>
                </a:solidFill>
              </a:rPr>
              <a:t> x 82 =  287 </a:t>
            </a:r>
            <a:r>
              <a:rPr lang="en-GB" sz="2400" dirty="0" err="1" smtClean="0">
                <a:solidFill>
                  <a:srgbClr val="FFFFFF"/>
                </a:solidFill>
              </a:rPr>
              <a:t>TeV</a:t>
            </a:r>
            <a:r>
              <a:rPr lang="en-GB" sz="2400" dirty="0" smtClean="0">
                <a:solidFill>
                  <a:srgbClr val="FFFFFF"/>
                </a:solidFill>
              </a:rPr>
              <a:t> </a:t>
            </a:r>
            <a:r>
              <a:rPr lang="el-GR" sz="2400" dirty="0" smtClean="0">
                <a:solidFill>
                  <a:srgbClr val="FFFFFF"/>
                </a:solidFill>
              </a:rPr>
              <a:t> (</a:t>
            </a:r>
            <a:r>
              <a:rPr lang="en-GB" sz="2400" dirty="0" smtClean="0">
                <a:solidFill>
                  <a:srgbClr val="FFFFFF"/>
                </a:solidFill>
              </a:rPr>
              <a:t>574 </a:t>
            </a:r>
            <a:r>
              <a:rPr lang="en-GB" sz="2400" dirty="0" err="1">
                <a:solidFill>
                  <a:srgbClr val="FFFFFF"/>
                </a:solidFill>
              </a:rPr>
              <a:t>TeV</a:t>
            </a:r>
            <a:r>
              <a:rPr lang="en-GB" sz="2400" dirty="0">
                <a:solidFill>
                  <a:srgbClr val="FFFFFF"/>
                </a:solidFill>
              </a:rPr>
              <a:t> </a:t>
            </a:r>
            <a:r>
              <a:rPr lang="en-GB" sz="2400" dirty="0" smtClean="0">
                <a:solidFill>
                  <a:srgbClr val="FFFFFF"/>
                </a:solidFill>
              </a:rPr>
              <a:t>at </a:t>
            </a:r>
            <a:r>
              <a:rPr lang="en-GB" sz="2400" dirty="0">
                <a:solidFill>
                  <a:srgbClr val="FFFFFF"/>
                </a:solidFill>
              </a:rPr>
              <a:t>collision </a:t>
            </a:r>
            <a:r>
              <a:rPr lang="en-GB" sz="2400" dirty="0" smtClean="0">
                <a:solidFill>
                  <a:srgbClr val="FFFFFF"/>
                </a:solidFill>
              </a:rPr>
              <a:t>point</a:t>
            </a:r>
            <a:r>
              <a:rPr lang="el-GR" sz="2400" dirty="0" smtClean="0">
                <a:solidFill>
                  <a:srgbClr val="FFFFFF"/>
                </a:solidFill>
              </a:rPr>
              <a:t>)</a:t>
            </a:r>
            <a:r>
              <a:rPr lang="en-GB" sz="2400" dirty="0">
                <a:solidFill>
                  <a:srgbClr val="FFFFFF"/>
                </a:solidFill>
              </a:rPr>
              <a:t/>
            </a:r>
            <a:br>
              <a:rPr lang="en-GB" sz="2400" dirty="0">
                <a:solidFill>
                  <a:srgbClr val="FFFFFF"/>
                </a:solidFill>
              </a:rPr>
            </a:br>
            <a:r>
              <a:rPr lang="en-GB" sz="2400" dirty="0">
                <a:solidFill>
                  <a:srgbClr val="FFFFFF"/>
                </a:solidFill>
              </a:rPr>
              <a:t>Run </a:t>
            </a:r>
            <a:r>
              <a:rPr lang="en-GB" sz="2400" dirty="0" smtClean="0">
                <a:solidFill>
                  <a:srgbClr val="FFFFFF"/>
                </a:solidFill>
              </a:rPr>
              <a:t>2 </a:t>
            </a:r>
            <a:r>
              <a:rPr lang="en-GB" sz="2400" dirty="0">
                <a:solidFill>
                  <a:srgbClr val="FFFFFF"/>
                </a:solidFill>
              </a:rPr>
              <a:t>: </a:t>
            </a:r>
            <a:r>
              <a:rPr lang="el-GR" sz="2400" dirty="0">
                <a:solidFill>
                  <a:srgbClr val="FFFFFF"/>
                </a:solidFill>
              </a:rPr>
              <a:t>Ε</a:t>
            </a:r>
            <a:r>
              <a:rPr lang="en-GB" sz="2400" dirty="0" err="1">
                <a:solidFill>
                  <a:srgbClr val="FFFFFF"/>
                </a:solidFill>
              </a:rPr>
              <a:t>nergy</a:t>
            </a:r>
            <a:r>
              <a:rPr lang="el-GR" sz="2400" dirty="0">
                <a:solidFill>
                  <a:srgbClr val="FFFFFF"/>
                </a:solidFill>
              </a:rPr>
              <a:t> </a:t>
            </a:r>
            <a:r>
              <a:rPr lang="en-GB" sz="2400" dirty="0" smtClean="0">
                <a:solidFill>
                  <a:srgbClr val="FFFFFF"/>
                </a:solidFill>
              </a:rPr>
              <a:t>6</a:t>
            </a:r>
            <a:r>
              <a:rPr lang="el-GR" sz="2400" dirty="0" smtClean="0">
                <a:solidFill>
                  <a:srgbClr val="FFFFFF"/>
                </a:solidFill>
              </a:rPr>
              <a:t>.5 </a:t>
            </a:r>
            <a:r>
              <a:rPr lang="el-GR" sz="2400" dirty="0">
                <a:solidFill>
                  <a:srgbClr val="FFFFFF"/>
                </a:solidFill>
              </a:rPr>
              <a:t>Τ</a:t>
            </a:r>
            <a:r>
              <a:rPr lang="en-GB" sz="2400" dirty="0" err="1">
                <a:solidFill>
                  <a:srgbClr val="FFFFFF"/>
                </a:solidFill>
              </a:rPr>
              <a:t>eV</a:t>
            </a:r>
            <a:r>
              <a:rPr lang="en-GB" sz="2400" dirty="0">
                <a:solidFill>
                  <a:srgbClr val="FFFFFF"/>
                </a:solidFill>
              </a:rPr>
              <a:t> x 82 =  </a:t>
            </a:r>
            <a:r>
              <a:rPr lang="en-GB" sz="2400" dirty="0" smtClean="0">
                <a:solidFill>
                  <a:srgbClr val="FFFFFF"/>
                </a:solidFill>
              </a:rPr>
              <a:t>533 </a:t>
            </a:r>
            <a:r>
              <a:rPr lang="en-GB" sz="2400" dirty="0" err="1">
                <a:solidFill>
                  <a:srgbClr val="FFFFFF"/>
                </a:solidFill>
              </a:rPr>
              <a:t>TeV</a:t>
            </a:r>
            <a:r>
              <a:rPr lang="en-GB" sz="2400" dirty="0">
                <a:solidFill>
                  <a:srgbClr val="FFFFFF"/>
                </a:solidFill>
              </a:rPr>
              <a:t> </a:t>
            </a:r>
            <a:r>
              <a:rPr lang="el-GR" sz="2400" dirty="0">
                <a:solidFill>
                  <a:srgbClr val="FFFFFF"/>
                </a:solidFill>
              </a:rPr>
              <a:t> </a:t>
            </a:r>
            <a:r>
              <a:rPr lang="el-GR" sz="2400" dirty="0" smtClean="0">
                <a:solidFill>
                  <a:srgbClr val="FFFFFF"/>
                </a:solidFill>
              </a:rPr>
              <a:t>(</a:t>
            </a:r>
            <a:r>
              <a:rPr lang="en-GB" sz="2400" dirty="0" smtClean="0">
                <a:solidFill>
                  <a:srgbClr val="FFFFFF"/>
                </a:solidFill>
              </a:rPr>
              <a:t>1066 </a:t>
            </a:r>
            <a:r>
              <a:rPr lang="en-GB" sz="2400" dirty="0" err="1" smtClean="0">
                <a:solidFill>
                  <a:srgbClr val="FFFFFF"/>
                </a:solidFill>
              </a:rPr>
              <a:t>TeV</a:t>
            </a:r>
            <a:r>
              <a:rPr lang="en-GB" sz="2400" dirty="0" smtClean="0">
                <a:solidFill>
                  <a:srgbClr val="FFFFFF"/>
                </a:solidFill>
              </a:rPr>
              <a:t> </a:t>
            </a:r>
            <a:r>
              <a:rPr lang="en-GB" sz="2400" dirty="0">
                <a:solidFill>
                  <a:srgbClr val="FFFFFF"/>
                </a:solidFill>
              </a:rPr>
              <a:t>at </a:t>
            </a:r>
            <a:r>
              <a:rPr lang="en-GB" sz="2400" dirty="0" smtClean="0">
                <a:solidFill>
                  <a:srgbClr val="FFFFFF"/>
                </a:solidFill>
              </a:rPr>
              <a:t>collision point</a:t>
            </a:r>
            <a:r>
              <a:rPr lang="el-GR" sz="2400" dirty="0" smtClean="0">
                <a:solidFill>
                  <a:srgbClr val="FFFFFF"/>
                </a:solidFill>
              </a:rPr>
              <a:t>)</a:t>
            </a:r>
            <a:r>
              <a:rPr lang="en-GB" sz="2400" dirty="0" smtClean="0">
                <a:solidFill>
                  <a:srgbClr val="FFFFFF"/>
                </a:solidFill>
              </a:rPr>
              <a:t>  </a:t>
            </a:r>
            <a:r>
              <a:rPr lang="el-GR" sz="2400" dirty="0">
                <a:solidFill>
                  <a:srgbClr val="FFFFFF"/>
                </a:solidFill>
              </a:rPr>
              <a:t/>
            </a:r>
            <a:br>
              <a:rPr lang="el-GR" sz="2400" dirty="0">
                <a:solidFill>
                  <a:srgbClr val="FFFFFF"/>
                </a:solidFill>
              </a:rPr>
            </a:br>
            <a:r>
              <a:rPr lang="en-GB" sz="2400" dirty="0" smtClean="0">
                <a:solidFill>
                  <a:srgbClr val="FFFFFF"/>
                </a:solidFill>
              </a:rPr>
              <a:t>Run 3 </a:t>
            </a:r>
            <a:r>
              <a:rPr lang="en-GB" sz="2400" dirty="0">
                <a:solidFill>
                  <a:srgbClr val="FFFFFF"/>
                </a:solidFill>
              </a:rPr>
              <a:t>: </a:t>
            </a:r>
            <a:r>
              <a:rPr lang="el-GR" sz="2400" dirty="0">
                <a:solidFill>
                  <a:srgbClr val="FFFFFF"/>
                </a:solidFill>
              </a:rPr>
              <a:t>Ε</a:t>
            </a:r>
            <a:r>
              <a:rPr lang="en-GB" sz="2400" dirty="0" err="1">
                <a:solidFill>
                  <a:srgbClr val="FFFFFF"/>
                </a:solidFill>
              </a:rPr>
              <a:t>nergy</a:t>
            </a:r>
            <a:r>
              <a:rPr lang="el-GR" sz="2400" dirty="0">
                <a:solidFill>
                  <a:srgbClr val="FFFFFF"/>
                </a:solidFill>
              </a:rPr>
              <a:t> </a:t>
            </a:r>
            <a:r>
              <a:rPr lang="en-GB" sz="2400" dirty="0" smtClean="0">
                <a:solidFill>
                  <a:srgbClr val="FFFFFF"/>
                </a:solidFill>
              </a:rPr>
              <a:t>6</a:t>
            </a:r>
            <a:r>
              <a:rPr lang="el-GR" sz="2400" dirty="0" smtClean="0">
                <a:solidFill>
                  <a:srgbClr val="FFFFFF"/>
                </a:solidFill>
              </a:rPr>
              <a:t>.8 </a:t>
            </a:r>
            <a:r>
              <a:rPr lang="el-GR" sz="2400" dirty="0">
                <a:solidFill>
                  <a:srgbClr val="FFFFFF"/>
                </a:solidFill>
              </a:rPr>
              <a:t>Τ</a:t>
            </a:r>
            <a:r>
              <a:rPr lang="en-GB" sz="2400" dirty="0" err="1">
                <a:solidFill>
                  <a:srgbClr val="FFFFFF"/>
                </a:solidFill>
              </a:rPr>
              <a:t>eV</a:t>
            </a:r>
            <a:r>
              <a:rPr lang="en-GB" sz="2400" dirty="0">
                <a:solidFill>
                  <a:srgbClr val="FFFFFF"/>
                </a:solidFill>
              </a:rPr>
              <a:t> x 82 =  </a:t>
            </a:r>
            <a:r>
              <a:rPr lang="en-GB" sz="2400" dirty="0" smtClean="0">
                <a:solidFill>
                  <a:srgbClr val="FFFFFF"/>
                </a:solidFill>
              </a:rPr>
              <a:t>557.6 </a:t>
            </a:r>
            <a:r>
              <a:rPr lang="en-GB" sz="2400" dirty="0" err="1">
                <a:solidFill>
                  <a:srgbClr val="FFFFFF"/>
                </a:solidFill>
              </a:rPr>
              <a:t>TeV</a:t>
            </a:r>
            <a:r>
              <a:rPr lang="en-GB" sz="2400" dirty="0">
                <a:solidFill>
                  <a:srgbClr val="FFFFFF"/>
                </a:solidFill>
              </a:rPr>
              <a:t> </a:t>
            </a:r>
            <a:r>
              <a:rPr lang="el-GR" sz="2400" dirty="0">
                <a:solidFill>
                  <a:srgbClr val="FFFFFF"/>
                </a:solidFill>
              </a:rPr>
              <a:t> (</a:t>
            </a:r>
            <a:r>
              <a:rPr lang="en-GB" sz="2400" smtClean="0">
                <a:solidFill>
                  <a:srgbClr val="FFFFFF"/>
                </a:solidFill>
              </a:rPr>
              <a:t>1115 </a:t>
            </a:r>
            <a:r>
              <a:rPr lang="en-GB" sz="2400" dirty="0" err="1" smtClean="0">
                <a:solidFill>
                  <a:srgbClr val="FFFFFF"/>
                </a:solidFill>
              </a:rPr>
              <a:t>TeV</a:t>
            </a:r>
            <a:r>
              <a:rPr lang="en-GB" sz="2400" dirty="0" smtClean="0">
                <a:solidFill>
                  <a:srgbClr val="FFFFFF"/>
                </a:solidFill>
              </a:rPr>
              <a:t> </a:t>
            </a:r>
            <a:r>
              <a:rPr lang="en-GB" sz="2400" dirty="0">
                <a:solidFill>
                  <a:srgbClr val="FFFFFF"/>
                </a:solidFill>
              </a:rPr>
              <a:t>at </a:t>
            </a:r>
            <a:r>
              <a:rPr lang="en-GB" sz="2400" dirty="0" smtClean="0">
                <a:solidFill>
                  <a:srgbClr val="FFFFFF"/>
                </a:solidFill>
              </a:rPr>
              <a:t>collision point</a:t>
            </a:r>
            <a:r>
              <a:rPr lang="el-GR" sz="2400" dirty="0" smtClean="0">
                <a:solidFill>
                  <a:srgbClr val="FFFFFF"/>
                </a:solidFill>
              </a:rPr>
              <a:t>)</a:t>
            </a:r>
            <a:r>
              <a:rPr lang="en-GB" sz="2400" dirty="0" smtClean="0">
                <a:solidFill>
                  <a:srgbClr val="FFFFFF"/>
                </a:solidFill>
              </a:rPr>
              <a:t> </a:t>
            </a:r>
            <a:br>
              <a:rPr lang="en-GB" sz="2400" dirty="0" smtClean="0">
                <a:solidFill>
                  <a:srgbClr val="FFFFFF"/>
                </a:solidFill>
              </a:rPr>
            </a:br>
            <a:r>
              <a:rPr lang="en-GB" sz="2400" dirty="0">
                <a:solidFill>
                  <a:srgbClr val="FFFFFF"/>
                </a:solidFill>
              </a:rPr>
              <a:t/>
            </a:r>
            <a:br>
              <a:rPr lang="en-GB" sz="2400" dirty="0">
                <a:solidFill>
                  <a:srgbClr val="FFFFFF"/>
                </a:solidFill>
              </a:rPr>
            </a:br>
            <a:r>
              <a:rPr lang="en-GB" sz="2400" dirty="0" smtClean="0">
                <a:solidFill>
                  <a:srgbClr val="FFFFFF"/>
                </a:solidFill>
              </a:rPr>
              <a:t>Why </a:t>
            </a:r>
            <a:r>
              <a:rPr lang="en-GB" sz="2400" dirty="0" smtClean="0">
                <a:solidFill>
                  <a:srgbClr val="FFFFFF"/>
                </a:solidFill>
              </a:rPr>
              <a:t>are lead ion collisions at high energies of particular interest?</a:t>
            </a:r>
            <a:r>
              <a:rPr lang="el-GR" sz="2400" dirty="0" smtClean="0">
                <a:solidFill>
                  <a:srgbClr val="FFFFFF"/>
                </a:solidFill>
              </a:rPr>
              <a:t/>
            </a:r>
            <a:br>
              <a:rPr lang="el-GR" sz="2400" dirty="0" smtClean="0">
                <a:solidFill>
                  <a:srgbClr val="FFFFFF"/>
                </a:solidFill>
              </a:rPr>
            </a:br>
            <a:endParaRPr lang="en-US" sz="24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3</a:t>
            </a:fld>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6719993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 y="1"/>
            <a:ext cx="7390608" cy="6263985"/>
          </a:xfrm>
          <a:prstGeom prst="rect">
            <a:avLst/>
          </a:prstGeom>
        </p:spPr>
      </p:pic>
      <p:sp>
        <p:nvSpPr>
          <p:cNvPr id="5" name="TextBox 4"/>
          <p:cNvSpPr txBox="1"/>
          <p:nvPr/>
        </p:nvSpPr>
        <p:spPr>
          <a:xfrm>
            <a:off x="7518400" y="69346"/>
            <a:ext cx="1605280" cy="6740308"/>
          </a:xfrm>
          <a:prstGeom prst="rect">
            <a:avLst/>
          </a:prstGeom>
          <a:noFill/>
        </p:spPr>
        <p:txBody>
          <a:bodyPr wrap="square" rtlCol="0">
            <a:spAutoFit/>
          </a:bodyPr>
          <a:lstStyle/>
          <a:p>
            <a:r>
              <a:rPr lang="en-GB" dirty="0" smtClean="0">
                <a:solidFill>
                  <a:schemeClr val="bg1"/>
                </a:solidFill>
              </a:rPr>
              <a:t>Millionths of a second after the big bang, all matter is made of free quarks and gluons, </a:t>
            </a:r>
          </a:p>
          <a:p>
            <a:endParaRPr lang="el-GR" dirty="0" smtClean="0">
              <a:solidFill>
                <a:schemeClr val="bg1"/>
              </a:solidFill>
            </a:endParaRPr>
          </a:p>
          <a:p>
            <a:r>
              <a:rPr lang="en-US" dirty="0">
                <a:solidFill>
                  <a:srgbClr val="FFFF00"/>
                </a:solidFill>
              </a:rPr>
              <a:t>T</a:t>
            </a:r>
            <a:r>
              <a:rPr lang="en-US" dirty="0" smtClean="0">
                <a:solidFill>
                  <a:srgbClr val="FFFF00"/>
                </a:solidFill>
              </a:rPr>
              <a:t>HE Q</a:t>
            </a:r>
            <a:r>
              <a:rPr lang="en-GB" dirty="0" smtClean="0">
                <a:solidFill>
                  <a:srgbClr val="FFFF00"/>
                </a:solidFill>
              </a:rPr>
              <a:t>UARK GLUON PLASMA</a:t>
            </a:r>
            <a:endParaRPr lang="el-GR" dirty="0" smtClean="0">
              <a:solidFill>
                <a:srgbClr val="FFFF00"/>
              </a:solidFill>
            </a:endParaRPr>
          </a:p>
          <a:p>
            <a:endParaRPr lang="el-GR" dirty="0">
              <a:solidFill>
                <a:schemeClr val="bg1"/>
              </a:solidFill>
            </a:endParaRPr>
          </a:p>
          <a:p>
            <a:r>
              <a:rPr lang="en-GB" dirty="0" smtClean="0">
                <a:solidFill>
                  <a:schemeClr val="bg1"/>
                </a:solidFill>
              </a:rPr>
              <a:t>As the universe cools and expands, the quarks and gluons are “imprisoned” for ever inside hadrons: from these, only protons and neutrons remain today</a:t>
            </a:r>
            <a:endParaRPr lang="en-US" dirty="0">
              <a:solidFill>
                <a:schemeClr val="bg1"/>
              </a:solidFill>
            </a:endParaRPr>
          </a:p>
        </p:txBody>
      </p:sp>
      <p:sp>
        <p:nvSpPr>
          <p:cNvPr id="6" name="TextBox 5"/>
          <p:cNvSpPr txBox="1"/>
          <p:nvPr/>
        </p:nvSpPr>
        <p:spPr>
          <a:xfrm>
            <a:off x="789725" y="6275308"/>
            <a:ext cx="5997155" cy="369332"/>
          </a:xfrm>
          <a:prstGeom prst="rect">
            <a:avLst/>
          </a:prstGeom>
          <a:noFill/>
        </p:spPr>
        <p:txBody>
          <a:bodyPr wrap="square" rtlCol="0">
            <a:spAutoFit/>
          </a:bodyPr>
          <a:lstStyle/>
          <a:p>
            <a:r>
              <a:rPr lang="el-GR" dirty="0" smtClean="0">
                <a:solidFill>
                  <a:srgbClr val="FFFFFF"/>
                </a:solidFill>
              </a:rPr>
              <a:t>13.7 </a:t>
            </a:r>
            <a:r>
              <a:rPr lang="en-GB" dirty="0" smtClean="0">
                <a:solidFill>
                  <a:srgbClr val="FFFFFF"/>
                </a:solidFill>
              </a:rPr>
              <a:t>billion years ago the universe was born from </a:t>
            </a:r>
            <a:r>
              <a:rPr lang="en-US" dirty="0" smtClean="0">
                <a:solidFill>
                  <a:srgbClr val="FFFF00"/>
                </a:solidFill>
              </a:rPr>
              <a:t>a </a:t>
            </a:r>
            <a:r>
              <a:rPr lang="en-US" dirty="0">
                <a:solidFill>
                  <a:srgbClr val="FFFF00"/>
                </a:solidFill>
              </a:rPr>
              <a:t>Big </a:t>
            </a:r>
            <a:r>
              <a:rPr lang="en-US" dirty="0" smtClean="0">
                <a:solidFill>
                  <a:srgbClr val="FFFF00"/>
                </a:solidFill>
              </a:rPr>
              <a:t>Bang</a:t>
            </a:r>
            <a:endParaRPr lang="el-GR" dirty="0">
              <a:solidFill>
                <a:srgbClr val="FFFF00"/>
              </a:solidFill>
            </a:endParaRPr>
          </a:p>
        </p:txBody>
      </p:sp>
      <p:sp>
        <p:nvSpPr>
          <p:cNvPr id="2" name="Slide Number Placeholder 1"/>
          <p:cNvSpPr>
            <a:spLocks noGrp="1"/>
          </p:cNvSpPr>
          <p:nvPr>
            <p:ph type="sldNum" sz="quarter" idx="12"/>
          </p:nvPr>
        </p:nvSpPr>
        <p:spPr/>
        <p:txBody>
          <a:bodyPr/>
          <a:lstStyle/>
          <a:p>
            <a:fld id="{8B9660DA-E739-CB4A-AEFC-82AEB23D0057}" type="slidenum">
              <a:rPr lang="en-US" smtClean="0"/>
              <a:t>4</a:t>
            </a:fld>
            <a:endParaRPr lang="en-US"/>
          </a:p>
        </p:txBody>
      </p:sp>
      <p:sp>
        <p:nvSpPr>
          <p:cNvPr id="3" name="Date Placeholder 2"/>
          <p:cNvSpPr>
            <a:spLocks noGrp="1"/>
          </p:cNvSpPr>
          <p:nvPr>
            <p:ph type="dt" sz="half" idx="10"/>
          </p:nvPr>
        </p:nvSpPr>
        <p:spPr/>
        <p:txBody>
          <a:bodyPr/>
          <a:lstStyle/>
          <a:p>
            <a:r>
              <a:rPr lang="en-GB" smtClean="0"/>
              <a:t>Despina Hatzifotiadou</a:t>
            </a:r>
            <a:endParaRPr lang="en-US"/>
          </a:p>
        </p:txBody>
      </p:sp>
      <p:sp>
        <p:nvSpPr>
          <p:cNvPr id="7" name="Footer Placeholder 6"/>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999212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3950" y="577245"/>
            <a:ext cx="6237801" cy="5078314"/>
          </a:xfrm>
          <a:prstGeom prst="rect">
            <a:avLst/>
          </a:prstGeom>
          <a:noFill/>
        </p:spPr>
        <p:txBody>
          <a:bodyPr wrap="square" rtlCol="0">
            <a:spAutoFit/>
          </a:bodyPr>
          <a:lstStyle/>
          <a:p>
            <a:r>
              <a:rPr lang="en-US" dirty="0" smtClean="0">
                <a:solidFill>
                  <a:srgbClr val="FFFF00"/>
                </a:solidFill>
              </a:rPr>
              <a:t>Little Bang</a:t>
            </a:r>
          </a:p>
          <a:p>
            <a:endParaRPr lang="en-US" dirty="0">
              <a:solidFill>
                <a:srgbClr val="FFFF00"/>
              </a:solidFill>
            </a:endParaRPr>
          </a:p>
          <a:p>
            <a:r>
              <a:rPr lang="en-GB" dirty="0" smtClean="0">
                <a:solidFill>
                  <a:srgbClr val="FFFF00"/>
                </a:solidFill>
              </a:rPr>
              <a:t>By colliding lead nuclei at very high energies we recreate the conditions of density and temperature which existed fractions of a second after the Big Bang</a:t>
            </a:r>
          </a:p>
          <a:p>
            <a:endParaRPr lang="en-GB" dirty="0" smtClean="0">
              <a:solidFill>
                <a:srgbClr val="FFFF00"/>
              </a:solidFill>
            </a:endParaRPr>
          </a:p>
          <a:p>
            <a:r>
              <a:rPr lang="en-GB" dirty="0" smtClean="0">
                <a:solidFill>
                  <a:srgbClr val="FFFF00"/>
                </a:solidFill>
              </a:rPr>
              <a:t>T</a:t>
            </a:r>
            <a:r>
              <a:rPr lang="en-US" dirty="0" smtClean="0">
                <a:solidFill>
                  <a:srgbClr val="FFFF00"/>
                </a:solidFill>
              </a:rPr>
              <a:t>h</a:t>
            </a:r>
            <a:r>
              <a:rPr lang="en-GB" dirty="0" smtClean="0">
                <a:solidFill>
                  <a:srgbClr val="FFFF00"/>
                </a:solidFill>
              </a:rPr>
              <a:t>e protons and neutrons which constitute the lead nuclei melt liberating the quarks and gluons which are bound inside them</a:t>
            </a:r>
            <a:endParaRPr lang="el-GR" dirty="0">
              <a:solidFill>
                <a:srgbClr val="FFFF00"/>
              </a:solidFill>
            </a:endParaRPr>
          </a:p>
          <a:p>
            <a:endParaRPr lang="en-GB" dirty="0" smtClean="0">
              <a:solidFill>
                <a:srgbClr val="FFFF00"/>
              </a:solidFill>
            </a:endParaRPr>
          </a:p>
          <a:p>
            <a:r>
              <a:rPr lang="en-GB" dirty="0" smtClean="0">
                <a:solidFill>
                  <a:srgbClr val="FFFF00"/>
                </a:solidFill>
              </a:rPr>
              <a:t>A new state of matter is created : the QUARK GLUON PLASMA</a:t>
            </a:r>
          </a:p>
          <a:p>
            <a:endParaRPr lang="en-GB" dirty="0" smtClean="0">
              <a:solidFill>
                <a:srgbClr val="FFFF00"/>
              </a:solidFill>
            </a:endParaRPr>
          </a:p>
          <a:p>
            <a:r>
              <a:rPr lang="en-GB" dirty="0" smtClean="0">
                <a:solidFill>
                  <a:srgbClr val="FFFF00"/>
                </a:solidFill>
              </a:rPr>
              <a:t>By studying its properties</a:t>
            </a:r>
            <a:endParaRPr lang="el-GR" dirty="0" smtClean="0">
              <a:solidFill>
                <a:srgbClr val="FFFF00"/>
              </a:solidFill>
            </a:endParaRPr>
          </a:p>
          <a:p>
            <a:endParaRPr lang="en-GB" dirty="0">
              <a:solidFill>
                <a:srgbClr val="FFFF00"/>
              </a:solidFill>
            </a:endParaRPr>
          </a:p>
          <a:p>
            <a:pPr marL="285750" indent="-285750">
              <a:buFontTx/>
              <a:buChar char="-"/>
            </a:pPr>
            <a:r>
              <a:rPr lang="en-GB" dirty="0" smtClean="0">
                <a:solidFill>
                  <a:srgbClr val="FFFF00"/>
                </a:solidFill>
              </a:rPr>
              <a:t>We will understand better the processes which took place during the first fractions of a second in the life of the universe</a:t>
            </a:r>
            <a:endParaRPr lang="el-GR" dirty="0">
              <a:solidFill>
                <a:srgbClr val="FFFF00"/>
              </a:solidFill>
            </a:endParaRPr>
          </a:p>
          <a:p>
            <a:pPr marL="285750" indent="-285750">
              <a:buFontTx/>
              <a:buChar char="-"/>
            </a:pPr>
            <a:endParaRPr lang="el-GR" dirty="0">
              <a:solidFill>
                <a:srgbClr val="FFFF00"/>
              </a:solidFill>
            </a:endParaRPr>
          </a:p>
          <a:p>
            <a:pPr marL="285750" indent="-285750">
              <a:buFontTx/>
              <a:buChar char="-"/>
            </a:pPr>
            <a:r>
              <a:rPr lang="en-GB" dirty="0">
                <a:solidFill>
                  <a:srgbClr val="FFFF00"/>
                </a:solidFill>
              </a:rPr>
              <a:t>We will understand better the </a:t>
            </a:r>
            <a:r>
              <a:rPr lang="en-GB" dirty="0" smtClean="0">
                <a:solidFill>
                  <a:srgbClr val="FFFF00"/>
                </a:solidFill>
              </a:rPr>
              <a:t>strong interaction and how the protons and neutrons acquire their mass</a:t>
            </a:r>
            <a:endParaRPr lang="en-US" dirty="0">
              <a:solidFill>
                <a:srgbClr val="FFFFFF"/>
              </a:solidFill>
            </a:endParaRPr>
          </a:p>
        </p:txBody>
      </p:sp>
      <p:pic>
        <p:nvPicPr>
          <p:cNvPr id="2" name="Picture 1" descr="hi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3769"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9181"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393"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7084" y="5184205"/>
            <a:ext cx="2436916" cy="1583999"/>
          </a:xfrm>
          <a:prstGeom prst="rect">
            <a:avLst/>
          </a:prstGeom>
        </p:spPr>
      </p:pic>
      <p:sp>
        <p:nvSpPr>
          <p:cNvPr id="4" name="Slide Number Placeholder 3"/>
          <p:cNvSpPr>
            <a:spLocks noGrp="1"/>
          </p:cNvSpPr>
          <p:nvPr>
            <p:ph type="sldNum" sz="quarter" idx="12"/>
          </p:nvPr>
        </p:nvSpPr>
        <p:spPr/>
        <p:txBody>
          <a:bodyPr/>
          <a:lstStyle/>
          <a:p>
            <a:fld id="{8B9660DA-E739-CB4A-AEFC-82AEB23D0057}" type="slidenum">
              <a:rPr lang="en-US" smtClean="0"/>
              <a:t>5</a:t>
            </a:fld>
            <a:endParaRPr lang="en-US"/>
          </a:p>
        </p:txBody>
      </p:sp>
      <p:sp>
        <p:nvSpPr>
          <p:cNvPr id="5" name="Date Placeholder 4"/>
          <p:cNvSpPr>
            <a:spLocks noGrp="1"/>
          </p:cNvSpPr>
          <p:nvPr>
            <p:ph type="dt" sz="half" idx="10"/>
          </p:nvPr>
        </p:nvSpPr>
        <p:spPr/>
        <p:txBody>
          <a:bodyPr/>
          <a:lstStyle/>
          <a:p>
            <a:r>
              <a:rPr lang="en-GB" smtClean="0"/>
              <a:t>Despina Hatzifotiadou</a:t>
            </a:r>
            <a:endParaRPr lang="en-US"/>
          </a:p>
        </p:txBody>
      </p:sp>
      <p:sp>
        <p:nvSpPr>
          <p:cNvPr id="9" name="Footer Placeholder 8"/>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8957623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s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9498" y="1020151"/>
            <a:ext cx="4735560" cy="2484000"/>
          </a:xfrm>
          <a:prstGeom prst="rect">
            <a:avLst/>
          </a:prstGeom>
        </p:spPr>
      </p:pic>
      <p:sp>
        <p:nvSpPr>
          <p:cNvPr id="5" name="TextBox 4"/>
          <p:cNvSpPr txBox="1"/>
          <p:nvPr/>
        </p:nvSpPr>
        <p:spPr>
          <a:xfrm>
            <a:off x="1689498" y="474438"/>
            <a:ext cx="4735560" cy="400110"/>
          </a:xfrm>
          <a:prstGeom prst="rect">
            <a:avLst/>
          </a:prstGeom>
          <a:noFill/>
        </p:spPr>
        <p:txBody>
          <a:bodyPr wrap="square" rtlCol="0">
            <a:spAutoFit/>
          </a:bodyPr>
          <a:lstStyle/>
          <a:p>
            <a:pPr algn="ctr"/>
            <a:r>
              <a:rPr lang="en-US" sz="2000" dirty="0" smtClean="0">
                <a:solidFill>
                  <a:srgbClr val="FFFFFF"/>
                </a:solidFill>
              </a:rPr>
              <a:t>at</a:t>
            </a:r>
            <a:r>
              <a:rPr lang="en-GB" sz="2000" dirty="0" err="1" smtClean="0">
                <a:solidFill>
                  <a:srgbClr val="FFFFFF"/>
                </a:solidFill>
              </a:rPr>
              <a:t>om</a:t>
            </a:r>
            <a:r>
              <a:rPr lang="en-GB" sz="2000" dirty="0" smtClean="0">
                <a:solidFill>
                  <a:srgbClr val="FFFFFF"/>
                </a:solidFill>
              </a:rPr>
              <a:t>             nucleus             nucleon </a:t>
            </a:r>
            <a:endParaRPr lang="en-US" sz="2000" dirty="0">
              <a:solidFill>
                <a:srgbClr val="FFFFFF"/>
              </a:solidFill>
            </a:endParaRPr>
          </a:p>
        </p:txBody>
      </p:sp>
      <p:sp>
        <p:nvSpPr>
          <p:cNvPr id="6" name="TextBox 5"/>
          <p:cNvSpPr txBox="1"/>
          <p:nvPr/>
        </p:nvSpPr>
        <p:spPr>
          <a:xfrm>
            <a:off x="484561" y="3820613"/>
            <a:ext cx="7886648" cy="923330"/>
          </a:xfrm>
          <a:prstGeom prst="rect">
            <a:avLst/>
          </a:prstGeom>
          <a:noFill/>
        </p:spPr>
        <p:txBody>
          <a:bodyPr wrap="square" rtlCol="0">
            <a:spAutoFit/>
          </a:bodyPr>
          <a:lstStyle/>
          <a:p>
            <a:pPr algn="ctr"/>
            <a:r>
              <a:rPr lang="en-GB" dirty="0" smtClean="0">
                <a:solidFill>
                  <a:srgbClr val="FFFFFF"/>
                </a:solidFill>
              </a:rPr>
              <a:t>In nucleons (protons and neutrons) the mass is not defined by the sum of masses of their constituents but mainly from the energy due to the movement of quarks and the energy of the gluons</a:t>
            </a:r>
            <a:endParaRPr lang="el-GR" dirty="0" smtClean="0">
              <a:solidFill>
                <a:srgbClr val="FFFFFF"/>
              </a:solidFill>
            </a:endParaRPr>
          </a:p>
        </p:txBody>
      </p:sp>
      <p:sp>
        <p:nvSpPr>
          <p:cNvPr id="4" name="TextBox 3"/>
          <p:cNvSpPr txBox="1"/>
          <p:nvPr/>
        </p:nvSpPr>
        <p:spPr>
          <a:xfrm>
            <a:off x="751905" y="4996751"/>
            <a:ext cx="4173513" cy="1477328"/>
          </a:xfrm>
          <a:prstGeom prst="rect">
            <a:avLst/>
          </a:prstGeom>
          <a:noFill/>
        </p:spPr>
        <p:txBody>
          <a:bodyPr wrap="none" rtlCol="0">
            <a:spAutoFit/>
          </a:bodyPr>
          <a:lstStyle/>
          <a:p>
            <a:r>
              <a:rPr lang="en-GB" dirty="0" smtClean="0">
                <a:solidFill>
                  <a:srgbClr val="FFFF00"/>
                </a:solidFill>
              </a:rPr>
              <a:t>Example </a:t>
            </a:r>
          </a:p>
          <a:p>
            <a:r>
              <a:rPr lang="en-GB" dirty="0" smtClean="0">
                <a:solidFill>
                  <a:srgbClr val="FFFF00"/>
                </a:solidFill>
              </a:rPr>
              <a:t>the proton</a:t>
            </a:r>
            <a:r>
              <a:rPr lang="el-GR" dirty="0" smtClean="0">
                <a:solidFill>
                  <a:srgbClr val="FFFF00"/>
                </a:solidFill>
              </a:rPr>
              <a:t> </a:t>
            </a:r>
            <a:r>
              <a:rPr lang="en-GB" dirty="0" smtClean="0">
                <a:solidFill>
                  <a:srgbClr val="FFFF00"/>
                </a:solidFill>
              </a:rPr>
              <a:t>(</a:t>
            </a:r>
            <a:r>
              <a:rPr lang="en-GB" dirty="0" err="1" smtClean="0">
                <a:solidFill>
                  <a:srgbClr val="FFFF00"/>
                </a:solidFill>
              </a:rPr>
              <a:t>uud</a:t>
            </a:r>
            <a:r>
              <a:rPr lang="en-GB" dirty="0" smtClean="0">
                <a:solidFill>
                  <a:srgbClr val="FFFF00"/>
                </a:solidFill>
              </a:rPr>
              <a:t>) mass</a:t>
            </a:r>
            <a:r>
              <a:rPr lang="el-GR" dirty="0" smtClean="0">
                <a:solidFill>
                  <a:srgbClr val="FFFF00"/>
                </a:solidFill>
              </a:rPr>
              <a:t> </a:t>
            </a:r>
            <a:r>
              <a:rPr lang="en-GB" dirty="0" smtClean="0">
                <a:solidFill>
                  <a:srgbClr val="FFFF00"/>
                </a:solidFill>
              </a:rPr>
              <a:t> : </a:t>
            </a:r>
            <a:r>
              <a:rPr lang="el-GR" dirty="0" smtClean="0">
                <a:solidFill>
                  <a:srgbClr val="FFFF00"/>
                </a:solidFill>
              </a:rPr>
              <a:t>938</a:t>
            </a:r>
            <a:r>
              <a:rPr lang="en-GB" dirty="0" smtClean="0">
                <a:solidFill>
                  <a:srgbClr val="FFFF00"/>
                </a:solidFill>
              </a:rPr>
              <a:t> MeV/c</a:t>
            </a:r>
            <a:r>
              <a:rPr lang="en-GB" baseline="30000" dirty="0" smtClean="0">
                <a:solidFill>
                  <a:srgbClr val="FFFF00"/>
                </a:solidFill>
              </a:rPr>
              <a:t>2</a:t>
            </a:r>
          </a:p>
          <a:p>
            <a:r>
              <a:rPr lang="en-GB" dirty="0" smtClean="0">
                <a:solidFill>
                  <a:srgbClr val="FFFF00"/>
                </a:solidFill>
              </a:rPr>
              <a:t>up quark  mass               : 1.7 </a:t>
            </a:r>
            <a:r>
              <a:rPr lang="en-US" dirty="0" smtClean="0">
                <a:solidFill>
                  <a:srgbClr val="FFFF00"/>
                </a:solidFill>
              </a:rPr>
              <a:t>–</a:t>
            </a:r>
            <a:r>
              <a:rPr lang="en-GB" dirty="0" smtClean="0">
                <a:solidFill>
                  <a:srgbClr val="FFFF00"/>
                </a:solidFill>
              </a:rPr>
              <a:t> 3.3 </a:t>
            </a:r>
            <a:r>
              <a:rPr lang="en-GB" dirty="0" err="1" smtClean="0">
                <a:solidFill>
                  <a:srgbClr val="FFFF00"/>
                </a:solidFill>
              </a:rPr>
              <a:t>Mev</a:t>
            </a:r>
            <a:r>
              <a:rPr lang="en-GB" dirty="0" smtClean="0">
                <a:solidFill>
                  <a:srgbClr val="FFFF00"/>
                </a:solidFill>
              </a:rPr>
              <a:t>/c</a:t>
            </a:r>
            <a:r>
              <a:rPr lang="en-GB" baseline="30000" dirty="0" smtClean="0">
                <a:solidFill>
                  <a:srgbClr val="FFFF00"/>
                </a:solidFill>
              </a:rPr>
              <a:t>2</a:t>
            </a:r>
            <a:endParaRPr lang="en-GB" dirty="0" smtClean="0">
              <a:solidFill>
                <a:srgbClr val="FFFF00"/>
              </a:solidFill>
            </a:endParaRPr>
          </a:p>
          <a:p>
            <a:r>
              <a:rPr lang="en-GB" dirty="0" smtClean="0">
                <a:solidFill>
                  <a:srgbClr val="FFFF00"/>
                </a:solidFill>
              </a:rPr>
              <a:t>down quark mass           : 4.1 </a:t>
            </a:r>
            <a:r>
              <a:rPr lang="en-US" dirty="0" smtClean="0">
                <a:solidFill>
                  <a:srgbClr val="FFFF00"/>
                </a:solidFill>
              </a:rPr>
              <a:t>–</a:t>
            </a:r>
            <a:r>
              <a:rPr lang="en-GB" dirty="0" smtClean="0">
                <a:solidFill>
                  <a:srgbClr val="FFFF00"/>
                </a:solidFill>
              </a:rPr>
              <a:t> 5.8 MeV/c</a:t>
            </a:r>
            <a:r>
              <a:rPr lang="en-GB" baseline="30000" dirty="0" smtClean="0">
                <a:solidFill>
                  <a:srgbClr val="FFFF00"/>
                </a:solidFill>
              </a:rPr>
              <a:t>2</a:t>
            </a:r>
            <a:endParaRPr lang="el-GR" dirty="0" smtClean="0">
              <a:solidFill>
                <a:srgbClr val="FFFF00"/>
              </a:solidFill>
            </a:endParaRPr>
          </a:p>
          <a:p>
            <a:r>
              <a:rPr lang="en-US" dirty="0" smtClean="0">
                <a:solidFill>
                  <a:srgbClr val="FFFF00"/>
                </a:solidFill>
              </a:rPr>
              <a:t>S</a:t>
            </a:r>
            <a:r>
              <a:rPr lang="en-GB" dirty="0" smtClean="0">
                <a:solidFill>
                  <a:srgbClr val="FFFF00"/>
                </a:solidFill>
              </a:rPr>
              <a:t>um             </a:t>
            </a:r>
            <a:r>
              <a:rPr lang="el-GR" dirty="0" smtClean="0">
                <a:solidFill>
                  <a:srgbClr val="FFFF00"/>
                </a:solidFill>
              </a:rPr>
              <a:t> </a:t>
            </a:r>
            <a:r>
              <a:rPr lang="en-GB" dirty="0" smtClean="0">
                <a:solidFill>
                  <a:srgbClr val="FFFF00"/>
                </a:solidFill>
              </a:rPr>
              <a:t>                     : 7.5  -12.4 MeV/c</a:t>
            </a:r>
            <a:r>
              <a:rPr lang="en-GB" baseline="30000" dirty="0" smtClean="0">
                <a:solidFill>
                  <a:srgbClr val="FFFF00"/>
                </a:solidFill>
              </a:rPr>
              <a:t>2</a:t>
            </a:r>
            <a:endParaRPr lang="el-GR" dirty="0" smtClean="0">
              <a:solidFill>
                <a:srgbClr val="FFFF00"/>
              </a:solidFill>
            </a:endParaRPr>
          </a:p>
        </p:txBody>
      </p:sp>
      <p:sp>
        <p:nvSpPr>
          <p:cNvPr id="2" name="Slide Number Placeholder 1"/>
          <p:cNvSpPr>
            <a:spLocks noGrp="1"/>
          </p:cNvSpPr>
          <p:nvPr>
            <p:ph type="sldNum" sz="quarter" idx="12"/>
          </p:nvPr>
        </p:nvSpPr>
        <p:spPr/>
        <p:txBody>
          <a:bodyPr/>
          <a:lstStyle/>
          <a:p>
            <a:fld id="{8B9660DA-E739-CB4A-AEFC-82AEB23D0057}" type="slidenum">
              <a:rPr lang="en-US" smtClean="0"/>
              <a:t>6</a:t>
            </a:fld>
            <a:endParaRPr lang="en-US"/>
          </a:p>
        </p:txBody>
      </p:sp>
      <p:sp>
        <p:nvSpPr>
          <p:cNvPr id="7" name="Date Placeholder 6"/>
          <p:cNvSpPr>
            <a:spLocks noGrp="1"/>
          </p:cNvSpPr>
          <p:nvPr>
            <p:ph type="dt" sz="half" idx="10"/>
          </p:nvPr>
        </p:nvSpPr>
        <p:spPr/>
        <p:txBody>
          <a:bodyPr/>
          <a:lstStyle/>
          <a:p>
            <a:r>
              <a:rPr lang="en-GB" smtClean="0"/>
              <a:t>Despina Hatzifotiadou</a:t>
            </a:r>
            <a:endParaRPr lang="en-US"/>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8219414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0" y="3225800"/>
            <a:ext cx="5473699" cy="337820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Content Placeholder 2"/>
          <p:cNvSpPr>
            <a:spLocks noGrp="1"/>
          </p:cNvSpPr>
          <p:nvPr>
            <p:ph idx="1"/>
          </p:nvPr>
        </p:nvSpPr>
        <p:spPr>
          <a:xfrm>
            <a:off x="914400" y="1735138"/>
            <a:ext cx="7313613" cy="4056062"/>
          </a:xfrm>
        </p:spPr>
        <p:txBody>
          <a:bodyPr/>
          <a:lstStyle/>
          <a:p>
            <a:pPr marL="457200" lvl="1" indent="0">
              <a:buNone/>
            </a:pPr>
            <a:r>
              <a:rPr lang="en-GB" dirty="0" smtClean="0">
                <a:solidFill>
                  <a:srgbClr val="FFFFFF"/>
                </a:solidFill>
              </a:rPr>
              <a:t>Why are quarks permanently confined inside hadrons?</a:t>
            </a:r>
            <a:endParaRPr lang="en-US" dirty="0">
              <a:solidFill>
                <a:srgbClr val="FFFFFF"/>
              </a:solidFill>
            </a:endParaRPr>
          </a:p>
        </p:txBody>
      </p:sp>
      <p:grpSp>
        <p:nvGrpSpPr>
          <p:cNvPr id="6" name="Group 18"/>
          <p:cNvGrpSpPr>
            <a:grpSpLocks/>
          </p:cNvGrpSpPr>
          <p:nvPr/>
        </p:nvGrpSpPr>
        <p:grpSpPr bwMode="auto">
          <a:xfrm>
            <a:off x="3706814" y="4379913"/>
            <a:ext cx="1201737" cy="1065212"/>
            <a:chOff x="3502" y="2260"/>
            <a:chExt cx="757" cy="671"/>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3"/>
            <a:ext cx="2162175" cy="1065212"/>
            <a:chOff x="3197" y="2261"/>
            <a:chExt cx="1362" cy="671"/>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1" y="4364038"/>
            <a:ext cx="3568700" cy="1081087"/>
            <a:chOff x="2744" y="3203"/>
            <a:chExt cx="2248" cy="681"/>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sp>
        <p:nvSpPr>
          <p:cNvPr id="4" name="Slide Number Placeholder 3"/>
          <p:cNvSpPr>
            <a:spLocks noGrp="1"/>
          </p:cNvSpPr>
          <p:nvPr>
            <p:ph type="sldNum" sz="quarter" idx="12"/>
          </p:nvPr>
        </p:nvSpPr>
        <p:spPr/>
        <p:txBody>
          <a:bodyPr/>
          <a:lstStyle/>
          <a:p>
            <a:fld id="{B9D2C864-9362-43C7-A136-D9C41D93A96D}" type="slidenum">
              <a:rPr lang="en-US" smtClean="0"/>
              <a:t>7</a:t>
            </a:fld>
            <a:endParaRPr lang="en-US"/>
          </a:p>
        </p:txBody>
      </p:sp>
      <p:pic>
        <p:nvPicPr>
          <p:cNvPr id="40" name="Picture 39"/>
          <p:cNvPicPr>
            <a:picLocks noChangeAspect="1"/>
          </p:cNvPicPr>
          <p:nvPr/>
        </p:nvPicPr>
        <p:blipFill>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8" y="3552825"/>
            <a:ext cx="1627774" cy="2298700"/>
          </a:xfrm>
          <a:prstGeom prst="rect">
            <a:avLst/>
          </a:prstGeom>
        </p:spPr>
      </p:pic>
      <p:sp>
        <p:nvSpPr>
          <p:cNvPr id="39" name="Title 1"/>
          <p:cNvSpPr>
            <a:spLocks noGrp="1"/>
          </p:cNvSpPr>
          <p:nvPr>
            <p:ph type="title"/>
          </p:nvPr>
        </p:nvSpPr>
        <p:spPr/>
        <p:txBody>
          <a:bodyPr>
            <a:normAutofit/>
          </a:bodyPr>
          <a:lstStyle/>
          <a:p>
            <a:r>
              <a:rPr lang="en-GB" sz="2700" dirty="0" smtClean="0">
                <a:solidFill>
                  <a:srgbClr val="FFFFFF"/>
                </a:solidFill>
              </a:rPr>
              <a:t>ALICE </a:t>
            </a:r>
            <a:r>
              <a:rPr lang="en-GB" sz="2700" smtClean="0">
                <a:solidFill>
                  <a:srgbClr val="FFFFFF"/>
                </a:solidFill>
              </a:rPr>
              <a:t>studies strong </a:t>
            </a:r>
            <a:r>
              <a:rPr lang="en-GB" sz="2700" dirty="0" smtClean="0">
                <a:solidFill>
                  <a:srgbClr val="FFFFFF"/>
                </a:solidFill>
              </a:rPr>
              <a:t>interactions..</a:t>
            </a:r>
            <a:endParaRPr lang="fr-FR" sz="2700" dirty="0">
              <a:solidFill>
                <a:srgbClr val="FFFFFF"/>
              </a:solidFill>
            </a:endParaRPr>
          </a:p>
        </p:txBody>
      </p:sp>
      <p:sp>
        <p:nvSpPr>
          <p:cNvPr id="2" name="Date Placeholder 1"/>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5744569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0885"/>
          </a:xfrm>
        </p:spPr>
        <p:txBody>
          <a:bodyPr>
            <a:normAutofit fontScale="90000"/>
          </a:bodyPr>
          <a:lstStyle/>
          <a:p>
            <a:r>
              <a:rPr lang="en-GB" sz="3200" dirty="0" smtClean="0">
                <a:solidFill>
                  <a:srgbClr val="FFFF00"/>
                </a:solidFill>
              </a:rPr>
              <a:t>ALICE :</a:t>
            </a:r>
            <a:r>
              <a:rPr lang="en-GB" sz="3200" dirty="0">
                <a:solidFill>
                  <a:srgbClr val="FFFF00"/>
                </a:solidFill>
              </a:rPr>
              <a:t> </a:t>
            </a:r>
            <a:r>
              <a:rPr lang="en-GB" sz="3200" dirty="0" smtClean="0">
                <a:solidFill>
                  <a:srgbClr val="FFFF00"/>
                </a:solidFill>
              </a:rPr>
              <a:t>A Large Ion Collider Experiment</a:t>
            </a:r>
            <a:endParaRPr lang="en-US" sz="3200" dirty="0">
              <a:solidFill>
                <a:srgbClr val="FFFF00"/>
              </a:solidFill>
            </a:endParaRPr>
          </a:p>
        </p:txBody>
      </p:sp>
      <p:pic>
        <p:nvPicPr>
          <p:cNvPr id="4" name="Content Placeholder 3"/>
          <p:cNvPicPr>
            <a:picLocks noGrp="1" noChangeAspect="1"/>
          </p:cNvPicPr>
          <p:nvPr>
            <p:ph idx="1"/>
          </p:nvPr>
        </p:nvPicPr>
        <p:blipFill>
          <a:blip r:embed="rId2"/>
          <a:srcRect l="2069" r="2069"/>
          <a:stretch>
            <a:fillRect/>
          </a:stretch>
        </p:blipFill>
        <p:spPr>
          <a:xfrm>
            <a:off x="38488" y="971644"/>
            <a:ext cx="9033356" cy="4967999"/>
          </a:xfrm>
        </p:spPr>
      </p:pic>
      <p:sp>
        <p:nvSpPr>
          <p:cNvPr id="5" name="TextBox 4"/>
          <p:cNvSpPr txBox="1"/>
          <p:nvPr/>
        </p:nvSpPr>
        <p:spPr>
          <a:xfrm>
            <a:off x="128293" y="5939643"/>
            <a:ext cx="8982074" cy="400110"/>
          </a:xfrm>
          <a:prstGeom prst="rect">
            <a:avLst/>
          </a:prstGeom>
          <a:noFill/>
        </p:spPr>
        <p:txBody>
          <a:bodyPr wrap="square" rtlCol="0">
            <a:spAutoFit/>
          </a:bodyPr>
          <a:lstStyle/>
          <a:p>
            <a:r>
              <a:rPr lang="en-US" sz="2000" dirty="0" smtClean="0">
                <a:solidFill>
                  <a:srgbClr val="FFFF00"/>
                </a:solidFill>
              </a:rPr>
              <a:t>16 </a:t>
            </a:r>
            <a:r>
              <a:rPr lang="en-GB" sz="2000" dirty="0" smtClean="0">
                <a:solidFill>
                  <a:srgbClr val="FFFF00"/>
                </a:solidFill>
              </a:rPr>
              <a:t>m</a:t>
            </a:r>
            <a:r>
              <a:rPr lang="en-US" sz="2000" dirty="0" smtClean="0">
                <a:solidFill>
                  <a:srgbClr val="FFFF00"/>
                </a:solidFill>
              </a:rPr>
              <a:t> x 16 m x 26 m 10 0000 </a:t>
            </a:r>
            <a:r>
              <a:rPr lang="en-GB" sz="2000" dirty="0" smtClean="0">
                <a:solidFill>
                  <a:srgbClr val="FFFF00"/>
                </a:solidFill>
              </a:rPr>
              <a:t>tons installed </a:t>
            </a:r>
            <a:r>
              <a:rPr lang="en-US" sz="2000" dirty="0" smtClean="0">
                <a:solidFill>
                  <a:srgbClr val="FFFF00"/>
                </a:solidFill>
              </a:rPr>
              <a:t>at point 2 of </a:t>
            </a:r>
            <a:r>
              <a:rPr lang="en-US" sz="2000" dirty="0">
                <a:solidFill>
                  <a:srgbClr val="FFFF00"/>
                </a:solidFill>
              </a:rPr>
              <a:t>LHC, 56</a:t>
            </a:r>
            <a:r>
              <a:rPr lang="el-GR" sz="2000" dirty="0">
                <a:solidFill>
                  <a:srgbClr val="FFFF00"/>
                </a:solidFill>
              </a:rPr>
              <a:t> </a:t>
            </a:r>
            <a:r>
              <a:rPr lang="en-US" sz="2000" dirty="0">
                <a:solidFill>
                  <a:srgbClr val="FFFF00"/>
                </a:solidFill>
              </a:rPr>
              <a:t>m </a:t>
            </a:r>
            <a:r>
              <a:rPr lang="en-GB" sz="2000" dirty="0">
                <a:solidFill>
                  <a:srgbClr val="FFFF00"/>
                </a:solidFill>
              </a:rPr>
              <a:t>underground</a:t>
            </a:r>
            <a:endParaRPr lang="en-US" sz="2000" dirty="0">
              <a:solidFill>
                <a:srgbClr val="FFFF00"/>
              </a:solidFill>
            </a:endParaRPr>
          </a:p>
        </p:txBody>
      </p:sp>
      <p:sp>
        <p:nvSpPr>
          <p:cNvPr id="3" name="Date Placeholder 2"/>
          <p:cNvSpPr>
            <a:spLocks noGrp="1"/>
          </p:cNvSpPr>
          <p:nvPr>
            <p:ph type="dt" sz="half" idx="10"/>
          </p:nvPr>
        </p:nvSpPr>
        <p:spPr/>
        <p:txBody>
          <a:bodyPr/>
          <a:lstStyle/>
          <a:p>
            <a:r>
              <a:rPr lang="en-GB" smtClean="0"/>
              <a:t>Despina Hatzifotiadou</a:t>
            </a:r>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9660DA-E739-CB4A-AEFC-82AEB23D0057}" type="slidenum">
              <a:rPr lang="en-US" smtClean="0"/>
              <a:t>8</a:t>
            </a:fld>
            <a:endParaRPr lang="en-US"/>
          </a:p>
        </p:txBody>
      </p:sp>
    </p:spTree>
    <p:extLst>
      <p:ext uri="{BB962C8B-B14F-4D97-AF65-F5344CB8AC3E}">
        <p14:creationId xmlns:p14="http://schemas.microsoft.com/office/powerpoint/2010/main" val="187540893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t>9</a:t>
            </a:fld>
            <a:endParaRPr lang="en-US"/>
          </a:p>
        </p:txBody>
      </p:sp>
      <p:sp>
        <p:nvSpPr>
          <p:cNvPr id="7" name="Date Placeholder 6"/>
          <p:cNvSpPr>
            <a:spLocks noGrp="1"/>
          </p:cNvSpPr>
          <p:nvPr>
            <p:ph type="dt" sz="half" idx="10"/>
          </p:nvPr>
        </p:nvSpPr>
        <p:spPr/>
        <p:txBody>
          <a:bodyPr/>
          <a:lstStyle/>
          <a:p>
            <a:r>
              <a:rPr lang="en-GB" smtClean="0"/>
              <a:t>Despina Hatzifotiadou</a:t>
            </a:r>
            <a:endParaRPr lang="en-US" dirty="0"/>
          </a:p>
        </p:txBody>
      </p:sp>
      <p:sp>
        <p:nvSpPr>
          <p:cNvPr id="9" name="Footer Placeholder 8"/>
          <p:cNvSpPr>
            <a:spLocks noGrp="1"/>
          </p:cNvSpPr>
          <p:nvPr>
            <p:ph type="ftr" sz="quarter" idx="11"/>
          </p:nvPr>
        </p:nvSpPr>
        <p:spPr/>
        <p:txBody>
          <a:bodyPr/>
          <a:lstStyle/>
          <a:p>
            <a:endParaRPr lang="en-US"/>
          </a:p>
        </p:txBody>
      </p:sp>
      <p:pic>
        <p:nvPicPr>
          <p:cNvPr id="20" name="Picture 19" descr="2012-Jul-30-4_Color_Logo_DB.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560" y="36987"/>
            <a:ext cx="931841" cy="1260000"/>
          </a:xfrm>
          <a:prstGeom prst="rect">
            <a:avLst/>
          </a:prstGeom>
        </p:spPr>
      </p:pic>
      <p:sp>
        <p:nvSpPr>
          <p:cNvPr id="22" name="TextBox 21"/>
          <p:cNvSpPr txBox="1"/>
          <p:nvPr/>
        </p:nvSpPr>
        <p:spPr>
          <a:xfrm>
            <a:off x="3367809" y="665765"/>
            <a:ext cx="2408382" cy="461665"/>
          </a:xfrm>
          <a:prstGeom prst="rect">
            <a:avLst/>
          </a:prstGeom>
          <a:noFill/>
        </p:spPr>
        <p:txBody>
          <a:bodyPr wrap="none" rtlCol="0">
            <a:spAutoFit/>
          </a:bodyPr>
          <a:lstStyle/>
          <a:p>
            <a:pPr algn="ctr"/>
            <a:r>
              <a:rPr lang="en-GB" sz="2400" dirty="0" smtClean="0">
                <a:solidFill>
                  <a:schemeClr val="bg1"/>
                </a:solidFill>
              </a:rPr>
              <a:t>The Collaboration</a:t>
            </a:r>
            <a:endParaRPr lang="en-GB" sz="2400" dirty="0">
              <a:solidFill>
                <a:schemeClr val="bg1"/>
              </a:solidFill>
            </a:endParaRPr>
          </a:p>
        </p:txBody>
      </p:sp>
      <p:pic>
        <p:nvPicPr>
          <p:cNvPr id="2" name="Picture 1" descr="ALICE_map.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14800"/>
            <a:ext cx="9144000" cy="4367174"/>
          </a:xfrm>
          <a:prstGeom prst="rect">
            <a:avLst/>
          </a:prstGeom>
        </p:spPr>
      </p:pic>
    </p:spTree>
    <p:extLst>
      <p:ext uri="{BB962C8B-B14F-4D97-AF65-F5344CB8AC3E}">
        <p14:creationId xmlns:p14="http://schemas.microsoft.com/office/powerpoint/2010/main" val="255517768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30819</TotalTime>
  <Words>980</Words>
  <Application>Microsoft Macintosh PowerPoint</Application>
  <PresentationFormat>On-screen Show (4:3)</PresentationFormat>
  <Paragraphs>128</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Heavy ions at LHC  In addition to protons, LHC accelerates and collides lead ions  isotope Pb 208  with 82 protons and 126 neutrons in the nucleus Pb atom -&gt; Pb29+ -&gt; Pb54+ -&gt;  Pb82+   (bare lead nucleus)  Run 1 : Εnergy 3.5 ΤeV x 82 =  287 TeV  (574 TeV at collision point) Run 2 : Εnergy 6.5 ΤeV x 82 =  533 TeV  (1066 TeV at collision point)   Run 3 : Εnergy 6.8 ΤeV x 82 =  557.6 TeV  (1115 TeV at collision point)   Why are lead ion collisions at high energies of particular interest? </vt:lpstr>
      <vt:lpstr>PowerPoint Presentation</vt:lpstr>
      <vt:lpstr>PowerPoint Presentation</vt:lpstr>
      <vt:lpstr>PowerPoint Presentation</vt:lpstr>
      <vt:lpstr>ALICE studies strong interactions..</vt:lpstr>
      <vt:lpstr>ALICE : A Large Ion Collider Experiment</vt:lpstr>
      <vt:lpstr>PowerPoint Presentation</vt:lpstr>
      <vt:lpstr>PowerPoint Presentation</vt:lpstr>
      <vt:lpstr>PowerPoint Presentation</vt:lpstr>
      <vt:lpstr>A perfect liquid at LHC</vt:lpstr>
      <vt:lpstr>Highest man-made temperature </vt:lpstr>
      <vt:lpstr>PowerPoint Presentation</vt:lpstr>
      <vt:lpstr>PowerPoint Presentation</vt:lpstr>
      <vt:lpstr>The J/Ψ mystery</vt:lpstr>
      <vt:lpstr>The J/Ψ mystery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Neutrinos faster than light</dc:title>
  <dc:creator>despina hatzifotiadou</dc:creator>
  <cp:lastModifiedBy>Despina Hatzifotiadou</cp:lastModifiedBy>
  <cp:revision>519</cp:revision>
  <dcterms:created xsi:type="dcterms:W3CDTF">2012-02-13T22:55:50Z</dcterms:created>
  <dcterms:modified xsi:type="dcterms:W3CDTF">2024-10-31T15:01:58Z</dcterms:modified>
</cp:coreProperties>
</file>