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7" r:id="rId3"/>
    <p:sldId id="339" r:id="rId4"/>
    <p:sldId id="309" r:id="rId5"/>
    <p:sldId id="334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95" d="100"/>
          <a:sy n="95" d="100"/>
        </p:scale>
        <p:origin x="53" y="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357B8-3DF5-418E-A866-7BF4211E82BE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4622C-DFF8-493E-B52F-B30CC8EACD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20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dfa5fe8c5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7" name="Google Shape;127;g2dfa5fe8c5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5" name="Google Shape;26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47859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5" name="Google Shape;26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99757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5" name="Google Shape;26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28892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dfa5fe8c5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2dfa5fe8c5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66577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9E0E4D-B19E-4DC3-AF02-81AAABD56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BA0FF02-FACD-4755-818C-D55094AFC1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C1D849-56E8-4FA3-A834-6E0867737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99FFAA-B522-4A78-8C00-9516B8D15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7A145D-230A-4720-81E5-224BF748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473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F61632-E521-44CE-9D8B-7B3A8DC67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1E25ED2-72AE-4799-88E2-6F687E3260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329AA4-2CC6-4B22-9430-E892C798E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698E80-8463-404D-8916-F04128644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B8141B-7B92-41B8-B3A4-95B460FEB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056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F43933C-F39F-4D29-B87C-1D746A1625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A7EE373-B0D6-4810-B31F-B784F8EBB0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DBBA4A-7BDE-47A8-842C-DFA1707E1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7C620A-8D9D-4F8C-9388-EE892FB4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C1D509-786B-4C80-A083-FAD60AB34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1202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Diapositive de titr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6837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154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re seul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69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Titre de secti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831851" y="1709737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752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564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Comparaiso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3830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Vid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00847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Contenu avec légend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347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35C5EE-09AC-4D65-B044-6955CAB57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411799-5AC8-4963-A816-CF218C8D2C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2CB0511-BC77-485B-813C-F3F24B7E3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8BDCBB-198B-4544-BAE3-0B00C3C31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A7D376-E84E-4C9A-9727-64B7F1F81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7979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Titre et texte vertical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7765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Titre vertical et texte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202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1E1080-F4BD-49F6-891B-8660250CF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693FC3F-DF48-4299-9ABC-C0FD9E03F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E10A6F-E34D-4F52-BB26-119E2AC88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28BD9F-B619-4402-ACE5-3790C65DD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3D6593-D4E0-450C-A1B7-BE231A109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914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D4F08B-11B6-4217-9537-254331887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0B09BB-0278-4AEC-9014-67A88FB093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C1E7718-80AC-42BF-B33B-B0AD6CEA82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9AE44E-A62B-457D-A8A1-10BDD901D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CC50461-8639-420E-9E63-6695732DC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17927D5-D24C-4F48-B9DB-50E95FC4B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6702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44A438-940A-4C80-9790-8DD61F688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70A010-4BBC-4F3D-83D8-CBFCB5C36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17F50B-C148-459C-93AC-6D256D0C2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00EA4D8-308E-4613-8828-B5853E0178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100E525-31CF-467C-BAC5-C9C2E85AF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3735A27-3706-4A9F-A651-9E8B956AC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5455142-9463-448C-B73A-90ADF9435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3BACDD0-06A1-4EAF-94A3-644C8EAEC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410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34981A-2726-4F64-ACDC-3FA5FD389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AA11A97-8F1C-46D4-9B1D-3EA005A8A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F4EF49-11F0-4DE1-ADCA-088901C93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5378FC-778F-4E48-8C91-0C5D103C6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87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EDCA4EB-ADB5-4BF5-A2DD-9BE5622FE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1090714-2DA3-463F-A4B5-64CEF4AA8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19E99D-740A-4F3C-B935-45C60C27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84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91D927-79B4-4811-BE05-0FA3430E1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CCD630-E298-4D8E-8ACC-97C9A1625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753A3CE-2AF5-4CF7-9BFE-098F344F6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C1EFA3A-3164-49A7-8DB6-EBDB02367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32B724C-86D0-4152-B535-03C890B47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DC9425-231A-45FA-938B-86776EA7F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838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7B30E-E3F7-4B61-88E8-7B153BCD1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34156F3-365C-47ED-9412-BA3B7C4C19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1643B70-D7A1-4414-8B8C-532EB09E60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411931F-1D9D-45E1-915F-D90D83666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766D28-A3B7-4818-99B6-062031586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7C0D217-99A9-433D-9D75-7D15A2B2A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31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E322FC8-B832-4702-BAEE-8B6C406A8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00667B-DFEB-4A7E-8442-CF9AF1FBD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2A39E0-9CB7-4EC0-AFF5-053EABDD57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40732-5140-47F9-A052-3655A616D392}" type="datetimeFigureOut">
              <a:rPr lang="fr-FR" smtClean="0"/>
              <a:t>11/12/2025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EEBBB8-FE8C-4A1D-980D-CE90D5668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42EB5B-06F7-4003-82A8-034DE3DE3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35379-5054-4863-AC22-FD27609D1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14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D6EE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08050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png"/><Relationship Id="rId18" Type="http://schemas.openxmlformats.org/officeDocument/2006/relationships/image" Target="../media/image9.png"/><Relationship Id="rId3" Type="http://schemas.openxmlformats.org/officeDocument/2006/relationships/image" Target="../media/image1.png"/><Relationship Id="rId21" Type="http://schemas.openxmlformats.org/officeDocument/2006/relationships/image" Target="../media/image13.png"/><Relationship Id="rId12" Type="http://schemas.openxmlformats.org/officeDocument/2006/relationships/image" Target="../media/image32.png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7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35.png"/><Relationship Id="rId23" Type="http://schemas.openxmlformats.org/officeDocument/2006/relationships/image" Target="../media/image15.png"/><Relationship Id="rId10" Type="http://schemas.openxmlformats.org/officeDocument/2006/relationships/image" Target="../media/image5.png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11.png"/><Relationship Id="rId14" Type="http://schemas.openxmlformats.org/officeDocument/2006/relationships/image" Target="../media/image34.png"/><Relationship Id="rId2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.png"/><Relationship Id="rId21" Type="http://schemas.openxmlformats.org/officeDocument/2006/relationships/image" Target="../media/image36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8.png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svg"/><Relationship Id="rId15" Type="http://schemas.openxmlformats.org/officeDocument/2006/relationships/image" Target="../media/image27.png"/><Relationship Id="rId23" Type="http://schemas.openxmlformats.org/officeDocument/2006/relationships/image" Target="../media/image38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3.png"/><Relationship Id="rId7" Type="http://schemas.microsoft.com/office/2007/relationships/hdphoto" Target="../media/hdphoto1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5" Type="http://schemas.openxmlformats.org/officeDocument/2006/relationships/image" Target="../media/image1.png"/><Relationship Id="rId4" Type="http://schemas.openxmlformats.org/officeDocument/2006/relationships/image" Target="../media/image4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496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>
            <a:spLocks noGrp="1"/>
          </p:cNvSpPr>
          <p:nvPr>
            <p:ph type="subTitle" idx="1"/>
          </p:nvPr>
        </p:nvSpPr>
        <p:spPr>
          <a:xfrm>
            <a:off x="1639865" y="4793929"/>
            <a:ext cx="9144000" cy="1918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rmAutofit/>
          </a:bodyPr>
          <a:lstStyle/>
          <a:p>
            <a:pPr marL="0" indent="0">
              <a:spcBef>
                <a:spcPts val="0"/>
              </a:spcBef>
              <a:buClr>
                <a:schemeClr val="lt2"/>
              </a:buClr>
              <a:buSzPct val="100000"/>
            </a:pPr>
            <a:r>
              <a:rPr lang="fr" sz="3067" dirty="0">
                <a:solidFill>
                  <a:schemeClr val="lt2"/>
                </a:solidFill>
              </a:rPr>
              <a:t>Paul Séguigne</a:t>
            </a:r>
            <a:endParaRPr sz="3067" dirty="0">
              <a:solidFill>
                <a:schemeClr val="lt2"/>
              </a:solidFill>
            </a:endParaRPr>
          </a:p>
          <a:p>
            <a:pPr marL="0" indent="0">
              <a:buClr>
                <a:schemeClr val="lt2"/>
              </a:buClr>
              <a:buSzPct val="64285"/>
            </a:pPr>
            <a:r>
              <a:rPr lang="fr" u="sng" dirty="0">
                <a:solidFill>
                  <a:schemeClr val="lt2"/>
                </a:solidFill>
              </a:rPr>
              <a:t>Encadrants:</a:t>
            </a:r>
            <a:r>
              <a:rPr lang="fr" dirty="0">
                <a:solidFill>
                  <a:schemeClr val="lt2"/>
                </a:solidFill>
              </a:rPr>
              <a:t> </a:t>
            </a:r>
            <a:r>
              <a:rPr lang="fr" dirty="0">
                <a:solidFill>
                  <a:schemeClr val="lt1"/>
                </a:solidFill>
              </a:rPr>
              <a:t>Laurence Pruvost</a:t>
            </a:r>
            <a:endParaRPr dirty="0"/>
          </a:p>
          <a:p>
            <a:pPr marL="0" indent="0">
              <a:buClr>
                <a:schemeClr val="lt2"/>
              </a:buClr>
              <a:buSzPct val="64285"/>
            </a:pPr>
            <a:r>
              <a:rPr lang="fr" u="sng" dirty="0">
                <a:solidFill>
                  <a:schemeClr val="lt2"/>
                </a:solidFill>
              </a:rPr>
              <a:t>Laboratoire :</a:t>
            </a:r>
            <a:r>
              <a:rPr lang="fr" dirty="0">
                <a:solidFill>
                  <a:schemeClr val="lt2"/>
                </a:solidFill>
              </a:rPr>
              <a:t> </a:t>
            </a:r>
            <a:r>
              <a:rPr lang="fr" dirty="0">
                <a:solidFill>
                  <a:schemeClr val="lt1"/>
                </a:solidFill>
              </a:rPr>
              <a:t>LCPMR-Laboratoire de Chimie Physique - Matière et Rayonnement</a:t>
            </a:r>
            <a:endParaRPr dirty="0"/>
          </a:p>
          <a:p>
            <a:pPr marL="0" indent="0">
              <a:buSzPct val="64285"/>
            </a:pPr>
            <a:endParaRPr dirty="0">
              <a:solidFill>
                <a:schemeClr val="lt1"/>
              </a:solidFill>
            </a:endParaRPr>
          </a:p>
          <a:p>
            <a:pPr marL="0" indent="0">
              <a:buClr>
                <a:schemeClr val="lt2"/>
              </a:buClr>
              <a:buSzPct val="64285"/>
            </a:pPr>
            <a:endParaRPr dirty="0"/>
          </a:p>
        </p:txBody>
      </p:sp>
      <p:pic>
        <p:nvPicPr>
          <p:cNvPr id="131" name="Google Shape;131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1828" y="279167"/>
            <a:ext cx="727632" cy="79311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D5A46DC8-29A4-49E5-B335-A5E0A65787B3}"/>
              </a:ext>
            </a:extLst>
          </p:cNvPr>
          <p:cNvCxnSpPr/>
          <p:nvPr/>
        </p:nvCxnSpPr>
        <p:spPr>
          <a:xfrm>
            <a:off x="664505" y="2885135"/>
            <a:ext cx="1109472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Google Shape;129;p25">
            <a:extLst>
              <a:ext uri="{FF2B5EF4-FFF2-40B4-BE49-F238E27FC236}">
                <a16:creationId xmlns:a16="http://schemas.microsoft.com/office/drawing/2014/main" id="{2A8B7DCC-E17B-4CF1-84A5-5AB34E1E2AC3}"/>
              </a:ext>
            </a:extLst>
          </p:cNvPr>
          <p:cNvSpPr txBox="1">
            <a:spLocks/>
          </p:cNvSpPr>
          <p:nvPr/>
        </p:nvSpPr>
        <p:spPr>
          <a:xfrm>
            <a:off x="999460" y="1655219"/>
            <a:ext cx="10252015" cy="1223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rmAutofit fontScale="5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/>
              </a:buClr>
              <a:buSzPct val="100000"/>
              <a:buFont typeface="Calibri"/>
              <a:buNone/>
              <a:tabLst/>
              <a:defRPr/>
            </a:pPr>
            <a:r>
              <a:rPr kumimoji="0" lang="en-US" sz="77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Perfect vortex and 4 wave mixing to create photon pairs</a:t>
            </a:r>
            <a:endParaRPr kumimoji="0" lang="fr-FR" sz="7733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/>
              </a:buClr>
              <a:buSzPct val="100000"/>
              <a:buFont typeface="Calibri"/>
              <a:buNone/>
              <a:tabLst/>
              <a:defRPr/>
            </a:pPr>
            <a:endParaRPr kumimoji="0" lang="fr-FR" sz="4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29;p25">
            <a:extLst>
              <a:ext uri="{FF2B5EF4-FFF2-40B4-BE49-F238E27FC236}">
                <a16:creationId xmlns:a16="http://schemas.microsoft.com/office/drawing/2014/main" id="{3DE2FCBC-06A9-44C6-AC0C-02F349AB6774}"/>
              </a:ext>
            </a:extLst>
          </p:cNvPr>
          <p:cNvSpPr txBox="1">
            <a:spLocks/>
          </p:cNvSpPr>
          <p:nvPr/>
        </p:nvSpPr>
        <p:spPr>
          <a:xfrm>
            <a:off x="1085857" y="3032261"/>
            <a:ext cx="10252015" cy="1223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E6E6"/>
              </a:buClr>
              <a:buSzPct val="100000"/>
              <a:buFont typeface="Calibri"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Chemistry-</a:t>
            </a:r>
            <a:r>
              <a:rPr kumimoji="0" lang="fr-FR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Physics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inter-</a:t>
            </a:r>
            <a:r>
              <a:rPr kumimoji="0" lang="fr-FR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departmental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fr-FR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day</a:t>
            </a:r>
            <a:endParaRPr kumimoji="0" lang="fr-FR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21"/>
    </mc:Choice>
    <mc:Fallback xmlns="">
      <p:transition spd="slow" advTm="502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9"/>
          <p:cNvSpPr/>
          <p:nvPr/>
        </p:nvSpPr>
        <p:spPr>
          <a:xfrm>
            <a:off x="-2645" y="2647"/>
            <a:ext cx="12191999" cy="646071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en-US" sz="3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OAM-pairs generation as Quantum Source</a:t>
            </a: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68" name="Google Shape;268;p19"/>
          <p:cNvSpPr/>
          <p:nvPr/>
        </p:nvSpPr>
        <p:spPr>
          <a:xfrm>
            <a:off x="-2646" y="6544124"/>
            <a:ext cx="12191999" cy="317825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Perfect vortex and 4 wave mixing to create photon pairs</a:t>
            </a:r>
            <a:endParaRPr kumimoji="0" lang="fr-FR" sz="14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69" name="Google Shape;269;p19"/>
          <p:cNvSpPr txBox="1"/>
          <p:nvPr/>
        </p:nvSpPr>
        <p:spPr>
          <a:xfrm>
            <a:off x="10403416" y="6545790"/>
            <a:ext cx="1793875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fr-FR" sz="150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kumimoji="0" lang="fr-FR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 5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19"/>
          <p:cNvSpPr txBox="1"/>
          <p:nvPr/>
        </p:nvSpPr>
        <p:spPr>
          <a:xfrm>
            <a:off x="0" y="6545791"/>
            <a:ext cx="1793875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Paul Seguigne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1" name="Google Shape;271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244" y="73613"/>
            <a:ext cx="457653" cy="49884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8D18B185-62EF-4D00-A6D9-51408B7D8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58580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25" name="Google Shape;290;p19">
            <a:extLst>
              <a:ext uri="{FF2B5EF4-FFF2-40B4-BE49-F238E27FC236}">
                <a16:creationId xmlns:a16="http://schemas.microsoft.com/office/drawing/2014/main" id="{8197C9AE-CB4A-465B-8216-4B749CD9A2EA}"/>
              </a:ext>
            </a:extLst>
          </p:cNvPr>
          <p:cNvSpPr/>
          <p:nvPr/>
        </p:nvSpPr>
        <p:spPr>
          <a:xfrm>
            <a:off x="739831" y="798295"/>
            <a:ext cx="11047615" cy="471488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FR" sz="2000" b="1" dirty="0" err="1">
                <a:latin typeface="Calibri"/>
                <a:ea typeface="Calibri"/>
                <a:cs typeface="Calibri"/>
                <a:sym typeface="Calibri"/>
              </a:rPr>
              <a:t>QTech</a:t>
            </a:r>
            <a:r>
              <a:rPr lang="fr-FR" sz="2000" b="1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000" dirty="0" err="1">
                <a:latin typeface="Calibri"/>
                <a:ea typeface="Calibri"/>
                <a:cs typeface="Calibri"/>
                <a:sym typeface="Calibri"/>
              </a:rPr>
              <a:t>needs</a:t>
            </a:r>
            <a:r>
              <a:rPr lang="fr-FR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000" dirty="0" err="1">
                <a:latin typeface="Calibri"/>
                <a:ea typeface="Calibri"/>
                <a:cs typeface="Calibri"/>
                <a:sym typeface="Calibri"/>
              </a:rPr>
              <a:t>entanglement</a:t>
            </a:r>
            <a:r>
              <a:rPr lang="fr-FR" sz="2000" dirty="0">
                <a:latin typeface="Calibri"/>
                <a:ea typeface="Calibri"/>
                <a:cs typeface="Calibri"/>
                <a:sym typeface="Calibri"/>
              </a:rPr>
              <a:t> states </a:t>
            </a:r>
            <a:r>
              <a:rPr lang="fr-FR" sz="2000" dirty="0" err="1">
                <a:latin typeface="Calibri"/>
                <a:ea typeface="Calibri"/>
                <a:cs typeface="Calibri"/>
                <a:sym typeface="Calibri"/>
              </a:rPr>
              <a:t>that</a:t>
            </a:r>
            <a:r>
              <a:rPr lang="fr-FR" sz="2000" dirty="0">
                <a:latin typeface="Calibri"/>
                <a:ea typeface="Calibri"/>
                <a:cs typeface="Calibri"/>
                <a:sym typeface="Calibri"/>
              </a:rPr>
              <a:t> can </a:t>
            </a:r>
            <a:r>
              <a:rPr lang="fr-FR" sz="2000" dirty="0" err="1">
                <a:latin typeface="Calibri"/>
                <a:ea typeface="Calibri"/>
                <a:cs typeface="Calibri"/>
                <a:sym typeface="Calibri"/>
              </a:rPr>
              <a:t>be</a:t>
            </a:r>
            <a:r>
              <a:rPr lang="fr-FR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000" dirty="0" err="1">
                <a:latin typeface="Calibri"/>
                <a:ea typeface="Calibri"/>
                <a:cs typeface="Calibri"/>
                <a:sym typeface="Calibri"/>
              </a:rPr>
              <a:t>easy</a:t>
            </a:r>
            <a:r>
              <a:rPr lang="fr-FR" sz="20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000" dirty="0" err="1">
                <a:latin typeface="Calibri"/>
                <a:ea typeface="Calibri"/>
                <a:cs typeface="Calibri"/>
                <a:sym typeface="Calibri"/>
              </a:rPr>
              <a:t>controll</a:t>
            </a:r>
            <a:r>
              <a:rPr lang="fr-FR" sz="2000" dirty="0"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fr-FR" sz="2000" dirty="0" err="1">
                <a:latin typeface="Calibri"/>
                <a:ea typeface="Calibri"/>
                <a:cs typeface="Calibri"/>
                <a:sym typeface="Calibri"/>
              </a:rPr>
              <a:t>encoding</a:t>
            </a:r>
            <a:r>
              <a:rPr lang="fr-FR" sz="2000" dirty="0">
                <a:latin typeface="Calibri"/>
                <a:ea typeface="Calibri"/>
                <a:cs typeface="Calibri"/>
                <a:sym typeface="Calibri"/>
              </a:rPr>
              <a:t> information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→ New </a:t>
            </a:r>
            <a:r>
              <a:rPr lang="fr-FR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QSource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E8DF490D-991B-43FD-9251-25C9FC6C1E28}"/>
                  </a:ext>
                </a:extLst>
              </p:cNvPr>
              <p:cNvSpPr txBox="1"/>
              <p:nvPr/>
            </p:nvSpPr>
            <p:spPr>
              <a:xfrm>
                <a:off x="221970" y="1637027"/>
                <a:ext cx="4377266" cy="1241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>
                  <a:buClr>
                    <a:srgbClr val="000000"/>
                  </a:buClr>
                  <a:defRPr/>
                </a:pPr>
                <a:r>
                  <a:rPr lang="fr-FR" sz="1867" b="1" kern="0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Variable : OAM</a:t>
                </a:r>
              </a:p>
              <a:p>
                <a:pPr marL="380990" indent="-380990" defTabSz="1219170">
                  <a:buClr>
                    <a:srgbClr val="000000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fr-FR" sz="1867" kern="0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OAM: Orbital </a:t>
                </a:r>
                <a:r>
                  <a:rPr lang="fr-FR" sz="1867" kern="0" dirty="0" err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Angular</a:t>
                </a:r>
                <a:r>
                  <a:rPr lang="fr-FR" sz="1867" kern="0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Momentum</a:t>
                </a:r>
              </a:p>
              <a:p>
                <a:pPr marL="380990" indent="-380990" defTabSz="1219170">
                  <a:buClr>
                    <a:srgbClr val="000000"/>
                  </a:buClr>
                  <a:buFont typeface="Calibri" panose="020F0502020204030204" pitchFamily="34" charset="0"/>
                  <a:buChar char="-"/>
                  <a:defRPr/>
                </a:pPr>
                <a:r>
                  <a:rPr lang="fr-FR" sz="1867" kern="0" dirty="0" err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Discrete</a:t>
                </a:r>
                <a:r>
                  <a:rPr lang="fr-FR" sz="1867" kern="0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photon qubit (</a:t>
                </a:r>
                <a14:m>
                  <m:oMath xmlns:m="http://schemas.openxmlformats.org/officeDocument/2006/math">
                    <m:r>
                      <a:rPr lang="fr-FR" sz="1867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Arial"/>
                      </a:rPr>
                      <m:t>ℓ</m:t>
                    </m:r>
                  </m:oMath>
                </a14:m>
                <a:r>
                  <a:rPr lang="fr-FR" sz="1867" kern="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 phase state) </a:t>
                </a:r>
              </a:p>
              <a:p>
                <a:pPr marL="380990" indent="-380990" defTabSz="1219170">
                  <a:buClr>
                    <a:srgbClr val="000000"/>
                  </a:buClr>
                  <a:buFont typeface="Calibri" panose="020F0502020204030204" pitchFamily="34" charset="0"/>
                  <a:buChar char="-"/>
                  <a:defRPr/>
                </a:pPr>
                <a:r>
                  <a:rPr lang="fr-FR" sz="1867" kern="0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Opitical</a:t>
                </a:r>
                <a:r>
                  <a:rPr lang="fr-FR" sz="1867" kern="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 Vortex carry OAM</a:t>
                </a:r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E8DF490D-991B-43FD-9251-25C9FC6C1E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70" y="1637027"/>
                <a:ext cx="4377266" cy="1241622"/>
              </a:xfrm>
              <a:prstGeom prst="rect">
                <a:avLst/>
              </a:prstGeom>
              <a:blipFill>
                <a:blip r:embed="rId4"/>
                <a:stretch>
                  <a:fillRect l="-1253" t="-2956" b="-68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Image 35">
            <a:extLst>
              <a:ext uri="{FF2B5EF4-FFF2-40B4-BE49-F238E27FC236}">
                <a16:creationId xmlns:a16="http://schemas.microsoft.com/office/drawing/2014/main" id="{EF739137-A1E5-4BF3-86C5-F9C23F689C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7198" b="80742"/>
          <a:stretch/>
        </p:blipFill>
        <p:spPr>
          <a:xfrm>
            <a:off x="246287" y="3177832"/>
            <a:ext cx="2392825" cy="1603039"/>
          </a:xfrm>
          <a:prstGeom prst="rect">
            <a:avLst/>
          </a:prstGeom>
        </p:spPr>
      </p:pic>
      <p:grpSp>
        <p:nvGrpSpPr>
          <p:cNvPr id="37" name="Groupe 36">
            <a:extLst>
              <a:ext uri="{FF2B5EF4-FFF2-40B4-BE49-F238E27FC236}">
                <a16:creationId xmlns:a16="http://schemas.microsoft.com/office/drawing/2014/main" id="{CBBBFD68-46BD-4AA2-B339-8F1CE6EA7B11}"/>
              </a:ext>
            </a:extLst>
          </p:cNvPr>
          <p:cNvGrpSpPr>
            <a:grpSpLocks noChangeAspect="1"/>
          </p:cNvGrpSpPr>
          <p:nvPr/>
        </p:nvGrpSpPr>
        <p:grpSpPr>
          <a:xfrm>
            <a:off x="2639112" y="3170865"/>
            <a:ext cx="1592393" cy="1536000"/>
            <a:chOff x="3143709" y="1797618"/>
            <a:chExt cx="1156973" cy="1129883"/>
          </a:xfrm>
        </p:grpSpPr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C35C17C5-E733-4E3D-A257-038898F8D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3709" y="1797618"/>
              <a:ext cx="1156973" cy="112988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>
                  <a:extLst>
                    <a:ext uri="{FF2B5EF4-FFF2-40B4-BE49-F238E27FC236}">
                      <a16:creationId xmlns:a16="http://schemas.microsoft.com/office/drawing/2014/main" id="{204B9759-9035-4DF5-8AEE-DAFA3066B2BA}"/>
                    </a:ext>
                  </a:extLst>
                </p:cNvPr>
                <p:cNvSpPr txBox="1"/>
                <p:nvPr/>
              </p:nvSpPr>
              <p:spPr>
                <a:xfrm>
                  <a:off x="3481820" y="1823182"/>
                  <a:ext cx="480750" cy="28668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fr-FR" sz="1867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FF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</m:ctrlPr>
                          </m:sSupPr>
                          <m:e>
                            <m:r>
                              <a:rPr kumimoji="0" lang="fr-FR" sz="1867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FF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𝐿𝐺</m:t>
                            </m:r>
                          </m:e>
                          <m:sup>
                            <m:r>
                              <a:rPr kumimoji="0" lang="fr-FR" sz="1867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FF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ℓ</m:t>
                            </m:r>
                          </m:sup>
                        </m:sSup>
                      </m:oMath>
                    </m:oMathPara>
                  </a14:m>
                  <a:endParaRPr kumimoji="0" lang="fr-FR" sz="4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41674D7F-2CCD-4121-8A25-277184DB9D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1820" y="1823182"/>
                  <a:ext cx="480750" cy="28668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B374C2BA-855E-44F3-BBC2-2040DAB16E1F}"/>
                  </a:ext>
                </a:extLst>
              </p:cNvPr>
              <p:cNvSpPr txBox="1"/>
              <p:nvPr/>
            </p:nvSpPr>
            <p:spPr>
              <a:xfrm>
                <a:off x="123144" y="5080054"/>
                <a:ext cx="4761952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5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SimSun" panose="02010600030101010101" pitchFamily="2" charset="-122"/>
                    <a:cs typeface="Mangal" panose="02040503050203030202" pitchFamily="18" charset="0"/>
                    <a:sym typeface="Arial"/>
                  </a:rPr>
                  <a:t>propagative beam carrying an helical wavefront phase.</a:t>
                </a:r>
              </a:p>
              <a:p>
                <a:pPr marL="1451997" marR="0" lvl="0" indent="-38099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Calibri" panose="020F0502020204030204" pitchFamily="34" charset="0"/>
                  <a:buChar char="-"/>
                  <a:tabLst/>
                  <a:defRPr/>
                </a:pPr>
                <a:r>
                  <a:rPr kumimoji="0" lang="en-GB" sz="1800" b="0" i="0" u="none" strike="noStrike" kern="15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SimSun" panose="02010600030101010101" pitchFamily="2" charset="-122"/>
                    <a:cs typeface="Mangal" panose="02040503050203030202" pitchFamily="18" charset="0"/>
                    <a:sym typeface="Arial"/>
                  </a:rPr>
                  <a:t>phase : </a:t>
                </a:r>
                <a14:m>
                  <m:oMath xmlns:m="http://schemas.openxmlformats.org/officeDocument/2006/math">
                    <m:r>
                      <a:rPr kumimoji="0" lang="fr-FR" sz="1800" b="0" i="1" u="none" strike="noStrike" kern="15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SimSun" panose="02010600030101010101" pitchFamily="2" charset="-122"/>
                        <a:cs typeface="Calibri" panose="020F0502020204030204" pitchFamily="34" charset="0"/>
                        <a:sym typeface="Arial"/>
                      </a:rPr>
                      <m:t>𝓁</m:t>
                    </m:r>
                    <m:r>
                      <a:rPr kumimoji="0" lang="fr-FR" sz="1800" b="0" i="1" u="none" strike="noStrike" kern="15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Arial"/>
                      </a:rPr>
                      <m:t>𝜃</m:t>
                    </m:r>
                  </m:oMath>
                </a14:m>
                <a:r>
                  <a:rPr kumimoji="0" lang="en-GB" sz="1800" b="0" i="0" u="none" strike="noStrike" kern="15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SimSun" panose="02010600030101010101" pitchFamily="2" charset="-122"/>
                    <a:cs typeface="Mangal" panose="02040503050203030202" pitchFamily="18" charset="0"/>
                    <a:sym typeface="Arial"/>
                  </a:rPr>
                  <a:t> with </a:t>
                </a:r>
                <a14:m>
                  <m:oMath xmlns:m="http://schemas.openxmlformats.org/officeDocument/2006/math">
                    <m:r>
                      <a:rPr kumimoji="0" lang="en-GB" sz="1800" b="0" i="1" u="none" strike="noStrike" kern="15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SimSun" panose="02010600030101010101" pitchFamily="2" charset="-122"/>
                        <a:cs typeface="Calibri" panose="020F0502020204030204" pitchFamily="34" charset="0"/>
                        <a:sym typeface="Arial"/>
                      </a:rPr>
                      <m:t>𝓁</m:t>
                    </m:r>
                    <m:r>
                      <a:rPr kumimoji="0" lang="en-GB" sz="1800" b="0" i="1" u="none" strike="noStrike" kern="15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SimSun" panose="02010600030101010101" pitchFamily="2" charset="-122"/>
                        <a:cs typeface="Calibri" panose="020F0502020204030204" pitchFamily="34" charset="0"/>
                        <a:sym typeface="Arial"/>
                      </a:rPr>
                      <m:t>∈</m:t>
                    </m:r>
                    <m:r>
                      <a:rPr kumimoji="0" lang="en-GB" sz="1800" b="0" i="1" u="none" strike="noStrike" kern="15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SimSun" panose="02010600030101010101" pitchFamily="2" charset="-122"/>
                        <a:cs typeface="Calibri" panose="020F0502020204030204" pitchFamily="34" charset="0"/>
                        <a:sym typeface="Arial"/>
                      </a:rPr>
                      <m:t>ℤ</m:t>
                    </m:r>
                  </m:oMath>
                </a14:m>
                <a:r>
                  <a:rPr kumimoji="0" lang="en-GB" sz="1800" b="0" i="0" u="none" strike="noStrike" kern="15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SimSun" panose="02010600030101010101" pitchFamily="2" charset="-122"/>
                    <a:cs typeface="Mangal" panose="02040503050203030202" pitchFamily="18" charset="0"/>
                    <a:sym typeface="Arial"/>
                  </a:rPr>
                  <a:t> </a:t>
                </a:r>
              </a:p>
              <a:p>
                <a:pPr marL="1451997" marR="0" lvl="0" indent="-38099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Calibri" panose="020F0502020204030204" pitchFamily="34" charset="0"/>
                  <a:buChar char="-"/>
                  <a:tabLst/>
                  <a:defRPr/>
                </a:pPr>
                <a:r>
                  <a:rPr kumimoji="0" lang="en-GB" sz="1800" b="0" i="0" u="none" strike="noStrike" kern="15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SimSun" panose="02010600030101010101" pitchFamily="2" charset="-122"/>
                    <a:cs typeface="Mangal" panose="02040503050203030202" pitchFamily="18" charset="0"/>
                    <a:sym typeface="Arial"/>
                  </a:rPr>
                  <a:t>quantization </a:t>
                </a:r>
                <a14:m>
                  <m:oMath xmlns:m="http://schemas.openxmlformats.org/officeDocument/2006/math">
                    <m:r>
                      <a:rPr kumimoji="0" lang="en-GB" sz="1800" b="1" i="1" u="none" strike="noStrike" kern="15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SimSun" panose="02010600030101010101" pitchFamily="2" charset="-122"/>
                        <a:cs typeface="Calibri" panose="020F0502020204030204" pitchFamily="34" charset="0"/>
                        <a:sym typeface="Arial"/>
                      </a:rPr>
                      <m:t>ℏ</m:t>
                    </m:r>
                    <m:r>
                      <a:rPr kumimoji="0" lang="en-GB" sz="1800" b="1" i="1" u="none" strike="noStrike" kern="15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SimSun" panose="02010600030101010101" pitchFamily="2" charset="-122"/>
                        <a:cs typeface="Calibri" panose="020F0502020204030204" pitchFamily="34" charset="0"/>
                        <a:sym typeface="Arial"/>
                      </a:rPr>
                      <m:t>𝓵</m:t>
                    </m:r>
                    <m:r>
                      <a:rPr kumimoji="0" lang="fr-FR" sz="1800" b="1" i="1" u="none" strike="noStrike" kern="15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SimSun" panose="02010600030101010101" pitchFamily="2" charset="-122"/>
                        <a:cs typeface="Calibri" panose="020F0502020204030204" pitchFamily="34" charset="0"/>
                        <a:sym typeface="Arial"/>
                      </a:rPr>
                      <m:t>/</m:t>
                    </m:r>
                    <m:r>
                      <m:rPr>
                        <m:sty m:val="p"/>
                      </m:rPr>
                      <a:rPr kumimoji="0" lang="fr-FR" sz="1800" b="0" i="0" u="none" strike="noStrike" kern="15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SimSun" panose="02010600030101010101" pitchFamily="2" charset="-122"/>
                        <a:cs typeface="Calibri" panose="020F0502020204030204" pitchFamily="34" charset="0"/>
                        <a:sym typeface="Arial"/>
                      </a:rPr>
                      <m:t>photon</m:t>
                    </m:r>
                  </m:oMath>
                </a14:m>
                <a:r>
                  <a:rPr kumimoji="0" lang="en-GB" sz="1800" b="1" i="0" u="none" strike="noStrike" kern="15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SimSun" panose="02010600030101010101" pitchFamily="2" charset="-122"/>
                    <a:cs typeface="Mangal" panose="02040503050203030202" pitchFamily="18" charset="0"/>
                    <a:sym typeface="Arial"/>
                  </a:rPr>
                  <a:t> </a:t>
                </a:r>
                <a:r>
                  <a:rPr kumimoji="0" lang="en-GB" sz="1800" b="1" i="0" u="none" strike="noStrike" kern="15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→ </a:t>
                </a:r>
                <a:r>
                  <a:rPr kumimoji="0" lang="en-GB" sz="1800" b="1" i="0" u="none" strike="noStrike" kern="15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qudit</a:t>
                </a:r>
                <a:endParaRPr kumimoji="0" lang="en-GB" sz="1800" b="0" i="0" u="none" strike="noStrike" kern="15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SimSun" panose="02010600030101010101" pitchFamily="2" charset="-122"/>
                  <a:cs typeface="Mangal" panose="02040503050203030202" pitchFamily="18" charset="0"/>
                  <a:sym typeface="Arial"/>
                </a:endParaRPr>
              </a:p>
            </p:txBody>
          </p:sp>
        </mc:Choice>
        <mc:Fallback xmlns="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B374C2BA-855E-44F3-BBC2-2040DAB16E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144" y="5080054"/>
                <a:ext cx="4761952" cy="1200329"/>
              </a:xfrm>
              <a:prstGeom prst="rect">
                <a:avLst/>
              </a:prstGeom>
              <a:blipFill>
                <a:blip r:embed="rId10"/>
                <a:stretch>
                  <a:fillRect l="-1024" t="-2538" r="-512" b="-71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F1E1521-6ADE-4C81-AE04-879638DFF58A}"/>
              </a:ext>
            </a:extLst>
          </p:cNvPr>
          <p:cNvCxnSpPr>
            <a:cxnSpLocks/>
          </p:cNvCxnSpPr>
          <p:nvPr/>
        </p:nvCxnSpPr>
        <p:spPr>
          <a:xfrm>
            <a:off x="5219774" y="1551905"/>
            <a:ext cx="0" cy="4854891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EFA1BC73-5A12-455F-A49A-466AB80E77D1}"/>
              </a:ext>
            </a:extLst>
          </p:cNvPr>
          <p:cNvSpPr txBox="1"/>
          <p:nvPr/>
        </p:nvSpPr>
        <p:spPr>
          <a:xfrm>
            <a:off x="5554452" y="1637027"/>
            <a:ext cx="651112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r-FR" sz="1867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Medium: Hot Rb </a:t>
            </a:r>
            <a:r>
              <a:rPr lang="fr-FR" sz="1867" b="1" kern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vapor</a:t>
            </a:r>
            <a:r>
              <a:rPr lang="fr-FR" sz="1867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867" b="1" kern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Spontaneaous</a:t>
            </a:r>
            <a:r>
              <a:rPr lang="fr-FR" sz="1867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Four </a:t>
            </a:r>
            <a:r>
              <a:rPr lang="fr-FR" sz="1867" b="1" kern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Wave</a:t>
            </a:r>
            <a:r>
              <a:rPr lang="fr-FR" sz="1867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867" b="1" kern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Mixing</a:t>
            </a:r>
            <a:endParaRPr lang="fr-FR" sz="1867" b="1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C6CE4365-9180-4F5F-829C-52CAF6C8AD30}"/>
              </a:ext>
            </a:extLst>
          </p:cNvPr>
          <p:cNvGrpSpPr/>
          <p:nvPr/>
        </p:nvGrpSpPr>
        <p:grpSpPr>
          <a:xfrm>
            <a:off x="5687072" y="1969234"/>
            <a:ext cx="6378514" cy="1578339"/>
            <a:chOff x="5687072" y="1969234"/>
            <a:chExt cx="6378514" cy="1578339"/>
          </a:xfrm>
        </p:grpSpPr>
        <p:grpSp>
          <p:nvGrpSpPr>
            <p:cNvPr id="44" name="Groupe 43">
              <a:extLst>
                <a:ext uri="{FF2B5EF4-FFF2-40B4-BE49-F238E27FC236}">
                  <a16:creationId xmlns:a16="http://schemas.microsoft.com/office/drawing/2014/main" id="{FA62298D-E0E2-4295-8C47-7CC42B09CF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687072" y="1969234"/>
              <a:ext cx="6378514" cy="1578339"/>
              <a:chOff x="5718663" y="2383139"/>
              <a:chExt cx="5933201" cy="1468148"/>
            </a:xfrm>
          </p:grpSpPr>
          <p:grpSp>
            <p:nvGrpSpPr>
              <p:cNvPr id="45" name="Groupe 44">
                <a:extLst>
                  <a:ext uri="{FF2B5EF4-FFF2-40B4-BE49-F238E27FC236}">
                    <a16:creationId xmlns:a16="http://schemas.microsoft.com/office/drawing/2014/main" id="{AA886D02-77DE-4DFC-A410-A7215389CC2D}"/>
                  </a:ext>
                </a:extLst>
              </p:cNvPr>
              <p:cNvGrpSpPr/>
              <p:nvPr/>
            </p:nvGrpSpPr>
            <p:grpSpPr>
              <a:xfrm>
                <a:off x="5718663" y="2484122"/>
                <a:ext cx="3600000" cy="1335684"/>
                <a:chOff x="5692029" y="1974982"/>
                <a:chExt cx="3600000" cy="1335684"/>
              </a:xfrm>
            </p:grpSpPr>
            <p:grpSp>
              <p:nvGrpSpPr>
                <p:cNvPr id="66" name="Groupe 65">
                  <a:extLst>
                    <a:ext uri="{FF2B5EF4-FFF2-40B4-BE49-F238E27FC236}">
                      <a16:creationId xmlns:a16="http://schemas.microsoft.com/office/drawing/2014/main" id="{6B2657FD-6CED-431E-B0B9-FC4246A1878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5808697" y="2973788"/>
                  <a:ext cx="3212256" cy="336878"/>
                  <a:chOff x="1981021" y="3091980"/>
                  <a:chExt cx="3380790" cy="300743"/>
                </a:xfrm>
              </p:grpSpPr>
              <p:sp>
                <p:nvSpPr>
                  <p:cNvPr id="68" name="Cylindre 67">
                    <a:extLst>
                      <a:ext uri="{FF2B5EF4-FFF2-40B4-BE49-F238E27FC236}">
                        <a16:creationId xmlns:a16="http://schemas.microsoft.com/office/drawing/2014/main" id="{B8478B52-84B1-4919-BACA-AD513D9050F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89128" y="2811843"/>
                    <a:ext cx="300743" cy="861017"/>
                  </a:xfrm>
                  <a:prstGeom prst="can">
                    <a:avLst/>
                  </a:prstGeom>
                  <a:noFill/>
                  <a:ln>
                    <a:solidFill>
                      <a:schemeClr val="tx1">
                        <a:alpha val="69000"/>
                      </a:schemeClr>
                    </a:solidFill>
                  </a:ln>
                  <a:effectLst>
                    <a:glow rad="101600">
                      <a:schemeClr val="accent5">
                        <a:lumMod val="40000"/>
                        <a:lumOff val="60000"/>
                        <a:alpha val="6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9" name="Ellipse 68">
                    <a:extLst>
                      <a:ext uri="{FF2B5EF4-FFF2-40B4-BE49-F238E27FC236}">
                        <a16:creationId xmlns:a16="http://schemas.microsoft.com/office/drawing/2014/main" id="{163CA424-0C95-4721-AE8D-0665CA9A4B2C}"/>
                      </a:ext>
                    </a:extLst>
                  </p:cNvPr>
                  <p:cNvSpPr/>
                  <p:nvPr/>
                </p:nvSpPr>
                <p:spPr>
                  <a:xfrm>
                    <a:off x="3443591" y="3197751"/>
                    <a:ext cx="37739" cy="4058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  <a:alpha val="52000"/>
                    </a:schemeClr>
                  </a:solidFill>
                  <a:ln w="3175">
                    <a:solidFill>
                      <a:schemeClr val="tx1">
                        <a:alpha val="33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" name="Ellipse 69">
                    <a:extLst>
                      <a:ext uri="{FF2B5EF4-FFF2-40B4-BE49-F238E27FC236}">
                        <a16:creationId xmlns:a16="http://schemas.microsoft.com/office/drawing/2014/main" id="{5665B113-AEFE-4035-A144-0673B82BFCCA}"/>
                      </a:ext>
                    </a:extLst>
                  </p:cNvPr>
                  <p:cNvSpPr/>
                  <p:nvPr/>
                </p:nvSpPr>
                <p:spPr>
                  <a:xfrm>
                    <a:off x="3485365" y="3258532"/>
                    <a:ext cx="37739" cy="4058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  <a:alpha val="52000"/>
                    </a:schemeClr>
                  </a:solidFill>
                  <a:ln w="3175">
                    <a:solidFill>
                      <a:schemeClr val="tx1">
                        <a:alpha val="33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" name="Ellipse 70">
                    <a:extLst>
                      <a:ext uri="{FF2B5EF4-FFF2-40B4-BE49-F238E27FC236}">
                        <a16:creationId xmlns:a16="http://schemas.microsoft.com/office/drawing/2014/main" id="{BF39FA9C-A6F7-407A-9FB1-EE1CE859F64C}"/>
                      </a:ext>
                    </a:extLst>
                  </p:cNvPr>
                  <p:cNvSpPr/>
                  <p:nvPr/>
                </p:nvSpPr>
                <p:spPr>
                  <a:xfrm>
                    <a:off x="3504235" y="3166542"/>
                    <a:ext cx="37739" cy="4058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  <a:alpha val="52000"/>
                    </a:schemeClr>
                  </a:solidFill>
                  <a:ln w="3175">
                    <a:solidFill>
                      <a:schemeClr val="tx1">
                        <a:alpha val="33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" name="Ellipse 71">
                    <a:extLst>
                      <a:ext uri="{FF2B5EF4-FFF2-40B4-BE49-F238E27FC236}">
                        <a16:creationId xmlns:a16="http://schemas.microsoft.com/office/drawing/2014/main" id="{9A63E44F-2E13-42C6-8754-1AD99F9A27A9}"/>
                      </a:ext>
                    </a:extLst>
                  </p:cNvPr>
                  <p:cNvSpPr/>
                  <p:nvPr/>
                </p:nvSpPr>
                <p:spPr>
                  <a:xfrm>
                    <a:off x="3543282" y="3236538"/>
                    <a:ext cx="37739" cy="4058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  <a:alpha val="52000"/>
                    </a:schemeClr>
                  </a:solidFill>
                  <a:ln w="3175">
                    <a:solidFill>
                      <a:schemeClr val="tx1">
                        <a:alpha val="33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73" name="Groupe 72">
                    <a:extLst>
                      <a:ext uri="{FF2B5EF4-FFF2-40B4-BE49-F238E27FC236}">
                        <a16:creationId xmlns:a16="http://schemas.microsoft.com/office/drawing/2014/main" id="{5231D6A9-93F9-49FE-A557-B939166587E1}"/>
                      </a:ext>
                    </a:extLst>
                  </p:cNvPr>
                  <p:cNvGrpSpPr/>
                  <p:nvPr/>
                </p:nvGrpSpPr>
                <p:grpSpPr>
                  <a:xfrm>
                    <a:off x="1981021" y="3299117"/>
                    <a:ext cx="1080000" cy="651"/>
                    <a:chOff x="1981021" y="3299117"/>
                    <a:chExt cx="1080000" cy="651"/>
                  </a:xfrm>
                </p:grpSpPr>
                <p:cxnSp>
                  <p:nvCxnSpPr>
                    <p:cNvPr id="83" name="Connecteur droit avec flèche 82">
                      <a:extLst>
                        <a:ext uri="{FF2B5EF4-FFF2-40B4-BE49-F238E27FC236}">
                          <a16:creationId xmlns:a16="http://schemas.microsoft.com/office/drawing/2014/main" id="{D78F9664-67F0-4820-8569-7438C753E02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81021" y="3299768"/>
                      <a:ext cx="1080000" cy="0"/>
                    </a:xfrm>
                    <a:prstGeom prst="straightConnector1">
                      <a:avLst/>
                    </a:prstGeom>
                    <a:ln w="28575" cap="rnd" cmpd="sng">
                      <a:solidFill>
                        <a:srgbClr val="C00000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Connecteur droit avec flèche 83">
                      <a:extLst>
                        <a:ext uri="{FF2B5EF4-FFF2-40B4-BE49-F238E27FC236}">
                          <a16:creationId xmlns:a16="http://schemas.microsoft.com/office/drawing/2014/main" id="{6AA76227-BEF4-4296-A3FF-2FD5AEDF95C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81021" y="3299117"/>
                      <a:ext cx="540000" cy="0"/>
                    </a:xfrm>
                    <a:prstGeom prst="straightConnector1">
                      <a:avLst/>
                    </a:prstGeom>
                    <a:ln w="28575" cap="rnd" cmpd="sng">
                      <a:solidFill>
                        <a:srgbClr val="C00000"/>
                      </a:solidFill>
                      <a:tailEnd type="triangle" w="sm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4" name="Groupe 73">
                    <a:extLst>
                      <a:ext uri="{FF2B5EF4-FFF2-40B4-BE49-F238E27FC236}">
                        <a16:creationId xmlns:a16="http://schemas.microsoft.com/office/drawing/2014/main" id="{48CCFB56-713B-4B2E-A5C1-940DCA684BDF}"/>
                      </a:ext>
                    </a:extLst>
                  </p:cNvPr>
                  <p:cNvGrpSpPr/>
                  <p:nvPr/>
                </p:nvGrpSpPr>
                <p:grpSpPr>
                  <a:xfrm>
                    <a:off x="3922034" y="3299117"/>
                    <a:ext cx="1439773" cy="651"/>
                    <a:chOff x="1981017" y="3299117"/>
                    <a:chExt cx="1439773" cy="651"/>
                  </a:xfrm>
                </p:grpSpPr>
                <p:cxnSp>
                  <p:nvCxnSpPr>
                    <p:cNvPr id="81" name="Connecteur droit avec flèche 80">
                      <a:extLst>
                        <a:ext uri="{FF2B5EF4-FFF2-40B4-BE49-F238E27FC236}">
                          <a16:creationId xmlns:a16="http://schemas.microsoft.com/office/drawing/2014/main" id="{C62F71C7-9D44-4395-8BF0-A4456BE1880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81017" y="3299768"/>
                      <a:ext cx="1439773" cy="0"/>
                    </a:xfrm>
                    <a:prstGeom prst="straightConnector1">
                      <a:avLst/>
                    </a:prstGeom>
                    <a:ln w="28575" cap="rnd" cmpd="sng">
                      <a:solidFill>
                        <a:srgbClr val="24CCF4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Connecteur droit avec flèche 81">
                      <a:extLst>
                        <a:ext uri="{FF2B5EF4-FFF2-40B4-BE49-F238E27FC236}">
                          <a16:creationId xmlns:a16="http://schemas.microsoft.com/office/drawing/2014/main" id="{E3ACAE69-16BE-4407-9181-52966F04121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81021" y="3299117"/>
                      <a:ext cx="540000" cy="0"/>
                    </a:xfrm>
                    <a:prstGeom prst="straightConnector1">
                      <a:avLst/>
                    </a:prstGeom>
                    <a:ln w="28575" cap="rnd" cmpd="sng">
                      <a:solidFill>
                        <a:srgbClr val="24CCF4"/>
                      </a:solidFill>
                      <a:tailEnd type="triangle" w="sm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5" name="Groupe 74">
                    <a:extLst>
                      <a:ext uri="{FF2B5EF4-FFF2-40B4-BE49-F238E27FC236}">
                        <a16:creationId xmlns:a16="http://schemas.microsoft.com/office/drawing/2014/main" id="{11F5B07F-049D-4DD4-B9B8-E6DB95A0D2F5}"/>
                      </a:ext>
                    </a:extLst>
                  </p:cNvPr>
                  <p:cNvGrpSpPr/>
                  <p:nvPr/>
                </p:nvGrpSpPr>
                <p:grpSpPr>
                  <a:xfrm>
                    <a:off x="3922037" y="3205349"/>
                    <a:ext cx="1439774" cy="651"/>
                    <a:chOff x="1981020" y="3299117"/>
                    <a:chExt cx="1439774" cy="651"/>
                  </a:xfrm>
                </p:grpSpPr>
                <p:cxnSp>
                  <p:nvCxnSpPr>
                    <p:cNvPr id="79" name="Connecteur droit avec flèche 78">
                      <a:extLst>
                        <a:ext uri="{FF2B5EF4-FFF2-40B4-BE49-F238E27FC236}">
                          <a16:creationId xmlns:a16="http://schemas.microsoft.com/office/drawing/2014/main" id="{ADC88E32-4ADB-4AA3-B002-F24072EFE3D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81020" y="3299768"/>
                      <a:ext cx="1439774" cy="0"/>
                    </a:xfrm>
                    <a:prstGeom prst="straightConnector1">
                      <a:avLst/>
                    </a:prstGeom>
                    <a:ln w="28575" cap="rnd" cmpd="sng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Connecteur droit avec flèche 79">
                      <a:extLst>
                        <a:ext uri="{FF2B5EF4-FFF2-40B4-BE49-F238E27FC236}">
                          <a16:creationId xmlns:a16="http://schemas.microsoft.com/office/drawing/2014/main" id="{C920ED96-8D00-4DF6-A012-4490402C6B1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81021" y="3299117"/>
                      <a:ext cx="540000" cy="0"/>
                    </a:xfrm>
                    <a:prstGeom prst="straightConnector1">
                      <a:avLst/>
                    </a:prstGeom>
                    <a:ln w="28575" cap="rnd" cmpd="sng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tailEnd type="triangle" w="sm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6" name="Groupe 75">
                    <a:extLst>
                      <a:ext uri="{FF2B5EF4-FFF2-40B4-BE49-F238E27FC236}">
                        <a16:creationId xmlns:a16="http://schemas.microsoft.com/office/drawing/2014/main" id="{DC5E42E7-C99C-49A7-81E0-C218E018B0E0}"/>
                      </a:ext>
                    </a:extLst>
                  </p:cNvPr>
                  <p:cNvGrpSpPr/>
                  <p:nvPr/>
                </p:nvGrpSpPr>
                <p:grpSpPr>
                  <a:xfrm>
                    <a:off x="1996201" y="3205349"/>
                    <a:ext cx="1080000" cy="651"/>
                    <a:chOff x="1981021" y="3299117"/>
                    <a:chExt cx="1080000" cy="651"/>
                  </a:xfrm>
                </p:grpSpPr>
                <p:cxnSp>
                  <p:nvCxnSpPr>
                    <p:cNvPr id="77" name="Connecteur droit avec flèche 76">
                      <a:extLst>
                        <a:ext uri="{FF2B5EF4-FFF2-40B4-BE49-F238E27FC236}">
                          <a16:creationId xmlns:a16="http://schemas.microsoft.com/office/drawing/2014/main" id="{4988ADE9-52CD-48A5-AFCA-C2626375846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81021" y="3299768"/>
                      <a:ext cx="1080000" cy="0"/>
                    </a:xfrm>
                    <a:prstGeom prst="straightConnector1">
                      <a:avLst/>
                    </a:prstGeom>
                    <a:ln w="28575" cap="rnd" cmpd="sng">
                      <a:solidFill>
                        <a:srgbClr val="FF7C80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Connecteur droit avec flèche 77">
                      <a:extLst>
                        <a:ext uri="{FF2B5EF4-FFF2-40B4-BE49-F238E27FC236}">
                          <a16:creationId xmlns:a16="http://schemas.microsoft.com/office/drawing/2014/main" id="{1D2DFDBA-3D51-44C8-BE09-DBA8A854352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81021" y="3299117"/>
                      <a:ext cx="540000" cy="0"/>
                    </a:xfrm>
                    <a:prstGeom prst="straightConnector1">
                      <a:avLst/>
                    </a:prstGeom>
                    <a:ln w="28575" cap="rnd" cmpd="sng">
                      <a:solidFill>
                        <a:srgbClr val="FF7C80"/>
                      </a:solidFill>
                      <a:tailEnd type="triangle" w="sm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pic>
              <p:nvPicPr>
                <p:cNvPr id="67" name="Image 66">
                  <a:extLst>
                    <a:ext uri="{FF2B5EF4-FFF2-40B4-BE49-F238E27FC236}">
                      <a16:creationId xmlns:a16="http://schemas.microsoft.com/office/drawing/2014/main" id="{8EF23051-49D7-4C39-8593-665A235A62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/>
                <a:srcRect r="10537" b="45031"/>
                <a:stretch/>
              </p:blipFill>
              <p:spPr>
                <a:xfrm>
                  <a:off x="5692029" y="1974982"/>
                  <a:ext cx="3600000" cy="885816"/>
                </a:xfrm>
                <a:prstGeom prst="rect">
                  <a:avLst/>
                </a:prstGeom>
              </p:spPr>
            </p:pic>
          </p:grpSp>
          <p:grpSp>
            <p:nvGrpSpPr>
              <p:cNvPr id="46" name="Groupe 45">
                <a:extLst>
                  <a:ext uri="{FF2B5EF4-FFF2-40B4-BE49-F238E27FC236}">
                    <a16:creationId xmlns:a16="http://schemas.microsoft.com/office/drawing/2014/main" id="{47A9E1D9-DB09-4A68-A3DC-F9EF99F2C5CA}"/>
                  </a:ext>
                </a:extLst>
              </p:cNvPr>
              <p:cNvGrpSpPr/>
              <p:nvPr/>
            </p:nvGrpSpPr>
            <p:grpSpPr>
              <a:xfrm>
                <a:off x="9473639" y="2383139"/>
                <a:ext cx="2178225" cy="1468148"/>
                <a:chOff x="1156702" y="754883"/>
                <a:chExt cx="2178225" cy="1468148"/>
              </a:xfrm>
            </p:grpSpPr>
            <p:cxnSp>
              <p:nvCxnSpPr>
                <p:cNvPr id="49" name="Connecteur droit 48">
                  <a:extLst>
                    <a:ext uri="{FF2B5EF4-FFF2-40B4-BE49-F238E27FC236}">
                      <a16:creationId xmlns:a16="http://schemas.microsoft.com/office/drawing/2014/main" id="{4E907B7E-B3B3-429F-8CDF-FB2B82D5B962}"/>
                    </a:ext>
                  </a:extLst>
                </p:cNvPr>
                <p:cNvCxnSpPr/>
                <p:nvPr/>
              </p:nvCxnSpPr>
              <p:spPr>
                <a:xfrm>
                  <a:off x="1575685" y="2092518"/>
                  <a:ext cx="190831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necteur droit 49">
                  <a:extLst>
                    <a:ext uri="{FF2B5EF4-FFF2-40B4-BE49-F238E27FC236}">
                      <a16:creationId xmlns:a16="http://schemas.microsoft.com/office/drawing/2014/main" id="{D91B8946-71C5-4773-930C-21668805CCB3}"/>
                    </a:ext>
                  </a:extLst>
                </p:cNvPr>
                <p:cNvCxnSpPr/>
                <p:nvPr/>
              </p:nvCxnSpPr>
              <p:spPr>
                <a:xfrm>
                  <a:off x="1990478" y="1515385"/>
                  <a:ext cx="190831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droit 50">
                  <a:extLst>
                    <a:ext uri="{FF2B5EF4-FFF2-40B4-BE49-F238E27FC236}">
                      <a16:creationId xmlns:a16="http://schemas.microsoft.com/office/drawing/2014/main" id="{0E63E35B-7478-48ED-B9FF-E85B16390DDB}"/>
                    </a:ext>
                  </a:extLst>
                </p:cNvPr>
                <p:cNvCxnSpPr/>
                <p:nvPr/>
              </p:nvCxnSpPr>
              <p:spPr>
                <a:xfrm>
                  <a:off x="2332053" y="905822"/>
                  <a:ext cx="190831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necteur droit 51">
                  <a:extLst>
                    <a:ext uri="{FF2B5EF4-FFF2-40B4-BE49-F238E27FC236}">
                      <a16:creationId xmlns:a16="http://schemas.microsoft.com/office/drawing/2014/main" id="{38289929-DAEE-436E-A5B9-7249F62D0065}"/>
                    </a:ext>
                  </a:extLst>
                </p:cNvPr>
                <p:cNvCxnSpPr/>
                <p:nvPr/>
              </p:nvCxnSpPr>
              <p:spPr>
                <a:xfrm>
                  <a:off x="1946744" y="1092642"/>
                  <a:ext cx="190831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necteur droit 52">
                  <a:extLst>
                    <a:ext uri="{FF2B5EF4-FFF2-40B4-BE49-F238E27FC236}">
                      <a16:creationId xmlns:a16="http://schemas.microsoft.com/office/drawing/2014/main" id="{2B5F0B2E-8E6D-4F65-ACFA-C9684D4911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90508" y="1423798"/>
                  <a:ext cx="190800" cy="0"/>
                </a:xfrm>
                <a:prstGeom prst="line">
                  <a:avLst/>
                </a:prstGeom>
                <a:ln w="12700"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necteur droit avec flèche 53">
                  <a:extLst>
                    <a:ext uri="{FF2B5EF4-FFF2-40B4-BE49-F238E27FC236}">
                      <a16:creationId xmlns:a16="http://schemas.microsoft.com/office/drawing/2014/main" id="{C2553EE2-669F-4395-970D-6F47756D2EE2}"/>
                    </a:ext>
                  </a:extLst>
                </p:cNvPr>
                <p:cNvCxnSpPr/>
                <p:nvPr/>
              </p:nvCxnSpPr>
              <p:spPr>
                <a:xfrm flipV="1">
                  <a:off x="1663149" y="1423798"/>
                  <a:ext cx="518159" cy="668720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necteur droit avec flèche 54">
                  <a:extLst>
                    <a:ext uri="{FF2B5EF4-FFF2-40B4-BE49-F238E27FC236}">
                      <a16:creationId xmlns:a16="http://schemas.microsoft.com/office/drawing/2014/main" id="{DFF30A68-D935-4532-8D40-A575309303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86975" y="918964"/>
                  <a:ext cx="220754" cy="504834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necteur droit avec flèche 55">
                  <a:extLst>
                    <a:ext uri="{FF2B5EF4-FFF2-40B4-BE49-F238E27FC236}">
                      <a16:creationId xmlns:a16="http://schemas.microsoft.com/office/drawing/2014/main" id="{393AE767-DB64-4803-B4A8-E83843107C93}"/>
                    </a:ext>
                  </a:extLst>
                </p:cNvPr>
                <p:cNvCxnSpPr/>
                <p:nvPr/>
              </p:nvCxnSpPr>
              <p:spPr>
                <a:xfrm flipH="1">
                  <a:off x="2032000" y="918964"/>
                  <a:ext cx="375729" cy="165616"/>
                </a:xfrm>
                <a:prstGeom prst="straightConnector1">
                  <a:avLst/>
                </a:prstGeom>
                <a:ln w="127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necteur droit avec flèche 56">
                  <a:extLst>
                    <a:ext uri="{FF2B5EF4-FFF2-40B4-BE49-F238E27FC236}">
                      <a16:creationId xmlns:a16="http://schemas.microsoft.com/office/drawing/2014/main" id="{0833E905-5372-4944-89E4-5A0D766FB36D}"/>
                    </a:ext>
                  </a:extLst>
                </p:cNvPr>
                <p:cNvCxnSpPr/>
                <p:nvPr/>
              </p:nvCxnSpPr>
              <p:spPr>
                <a:xfrm flipH="1">
                  <a:off x="1642169" y="1105784"/>
                  <a:ext cx="353611" cy="986734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8" name="ZoneTexte 57">
                      <a:extLst>
                        <a:ext uri="{FF2B5EF4-FFF2-40B4-BE49-F238E27FC236}">
                          <a16:creationId xmlns:a16="http://schemas.microsoft.com/office/drawing/2014/main" id="{898E77CF-BE3E-4212-B061-8EDCAFCE0EB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76030" y="1988287"/>
                      <a:ext cx="518159" cy="2347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fr-FR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1/2</m:t>
                                </m:r>
                              </m:sub>
                            </m:sSub>
                          </m:oMath>
                        </m:oMathPara>
                      </a14:m>
                      <a:endParaRPr lang="fr-FR" dirty="0"/>
                    </a:p>
                  </p:txBody>
                </p:sp>
              </mc:Choice>
              <mc:Fallback xmlns="">
                <p:sp>
                  <p:nvSpPr>
                    <p:cNvPr id="42" name="ZoneTexte 41">
                      <a:extLst>
                        <a:ext uri="{FF2B5EF4-FFF2-40B4-BE49-F238E27FC236}">
                          <a16:creationId xmlns:a16="http://schemas.microsoft.com/office/drawing/2014/main" id="{5143884F-7587-4674-8921-F0C77BC3B0E8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776030" y="1988287"/>
                      <a:ext cx="518159" cy="234744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l="-1176" b="-2307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9" name="ZoneTexte 58">
                      <a:extLst>
                        <a:ext uri="{FF2B5EF4-FFF2-40B4-BE49-F238E27FC236}">
                          <a16:creationId xmlns:a16="http://schemas.microsoft.com/office/drawing/2014/main" id="{57DA7A63-0C2B-414F-AE32-91FA15B2DB5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268969" y="1337322"/>
                      <a:ext cx="453009" cy="23474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fr-FR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3/2</m:t>
                                </m:r>
                              </m:sub>
                            </m:sSub>
                          </m:oMath>
                        </m:oMathPara>
                      </a14:m>
                      <a:endParaRPr lang="fr-FR" dirty="0"/>
                    </a:p>
                  </p:txBody>
                </p:sp>
              </mc:Choice>
              <mc:Fallback xmlns="">
                <p:sp>
                  <p:nvSpPr>
                    <p:cNvPr id="43" name="ZoneTexte 42">
                      <a:extLst>
                        <a:ext uri="{FF2B5EF4-FFF2-40B4-BE49-F238E27FC236}">
                          <a16:creationId xmlns:a16="http://schemas.microsoft.com/office/drawing/2014/main" id="{935F8123-3A3B-4235-9A96-1D89BFB1127E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68969" y="1337322"/>
                      <a:ext cx="453009" cy="234744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l="-9459" r="-2703" b="-2631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0" name="ZoneTexte 59">
                      <a:extLst>
                        <a:ext uri="{FF2B5EF4-FFF2-40B4-BE49-F238E27FC236}">
                          <a16:creationId xmlns:a16="http://schemas.microsoft.com/office/drawing/2014/main" id="{69C8AF6C-3829-4346-B7C5-9002CB1A0A3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20155" y="754883"/>
                      <a:ext cx="476220" cy="23474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fr-FR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5/2</m:t>
                                </m:r>
                              </m:sub>
                            </m:sSub>
                          </m:oMath>
                        </m:oMathPara>
                      </a14:m>
                      <a:endParaRPr lang="fr-FR" dirty="0"/>
                    </a:p>
                  </p:txBody>
                </p:sp>
              </mc:Choice>
              <mc:Fallback xmlns="">
                <p:sp>
                  <p:nvSpPr>
                    <p:cNvPr id="44" name="ZoneTexte 43">
                      <a:extLst>
                        <a:ext uri="{FF2B5EF4-FFF2-40B4-BE49-F238E27FC236}">
                          <a16:creationId xmlns:a16="http://schemas.microsoft.com/office/drawing/2014/main" id="{1DF03A2A-81B4-4850-A6A6-338EB0A0984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620155" y="754883"/>
                      <a:ext cx="476220" cy="234744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 l="-7595" r="-1266" b="-2307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1" name="ZoneTexte 60">
                      <a:extLst>
                        <a:ext uri="{FF2B5EF4-FFF2-40B4-BE49-F238E27FC236}">
                          <a16:creationId xmlns:a16="http://schemas.microsoft.com/office/drawing/2014/main" id="{38C89B8D-1AA2-4302-870F-C42B044C94D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94446" y="934425"/>
                      <a:ext cx="453008" cy="23474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fr-FR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3/2</m:t>
                                </m:r>
                              </m:sub>
                            </m:sSub>
                          </m:oMath>
                        </m:oMathPara>
                      </a14:m>
                      <a:endParaRPr lang="fr-FR" dirty="0"/>
                    </a:p>
                  </p:txBody>
                </p:sp>
              </mc:Choice>
              <mc:Fallback xmlns="">
                <p:sp>
                  <p:nvSpPr>
                    <p:cNvPr id="45" name="ZoneTexte 44">
                      <a:extLst>
                        <a:ext uri="{FF2B5EF4-FFF2-40B4-BE49-F238E27FC236}">
                          <a16:creationId xmlns:a16="http://schemas.microsoft.com/office/drawing/2014/main" id="{A67A8AF1-007D-47D8-A436-04A153D654E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394446" y="934425"/>
                      <a:ext cx="453008" cy="234744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l="-8000" r="-1333" b="-2631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62" name="ZoneTexte 61">
                  <a:extLst>
                    <a:ext uri="{FF2B5EF4-FFF2-40B4-BE49-F238E27FC236}">
                      <a16:creationId xmlns:a16="http://schemas.microsoft.com/office/drawing/2014/main" id="{23E2F486-0675-4936-89D0-0B26D39A862E}"/>
                    </a:ext>
                  </a:extLst>
                </p:cNvPr>
                <p:cNvSpPr txBox="1"/>
                <p:nvPr/>
              </p:nvSpPr>
              <p:spPr>
                <a:xfrm>
                  <a:off x="1872671" y="1640528"/>
                  <a:ext cx="79892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>
                      <a:solidFill>
                        <a:srgbClr val="FF0000"/>
                      </a:solidFill>
                    </a:rPr>
                    <a:t>780nm</a:t>
                  </a:r>
                </a:p>
              </p:txBody>
            </p:sp>
            <p:sp>
              <p:nvSpPr>
                <p:cNvPr id="63" name="ZoneTexte 62">
                  <a:extLst>
                    <a:ext uri="{FF2B5EF4-FFF2-40B4-BE49-F238E27FC236}">
                      <a16:creationId xmlns:a16="http://schemas.microsoft.com/office/drawing/2014/main" id="{C90B3117-5D8B-4BE7-BF90-94B09D7896E6}"/>
                    </a:ext>
                  </a:extLst>
                </p:cNvPr>
                <p:cNvSpPr txBox="1"/>
                <p:nvPr/>
              </p:nvSpPr>
              <p:spPr>
                <a:xfrm>
                  <a:off x="2314259" y="1024099"/>
                  <a:ext cx="102066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>
                      <a:solidFill>
                        <a:srgbClr val="FF0000"/>
                      </a:solidFill>
                    </a:rPr>
                    <a:t>776nm</a:t>
                  </a:r>
                </a:p>
              </p:txBody>
            </p:sp>
            <p:sp>
              <p:nvSpPr>
                <p:cNvPr id="64" name="ZoneTexte 63">
                  <a:extLst>
                    <a:ext uri="{FF2B5EF4-FFF2-40B4-BE49-F238E27FC236}">
                      <a16:creationId xmlns:a16="http://schemas.microsoft.com/office/drawing/2014/main" id="{7B982CFC-A3B1-4819-89A4-0076EB201845}"/>
                    </a:ext>
                  </a:extLst>
                </p:cNvPr>
                <p:cNvSpPr txBox="1"/>
                <p:nvPr/>
              </p:nvSpPr>
              <p:spPr>
                <a:xfrm>
                  <a:off x="1156702" y="1314530"/>
                  <a:ext cx="79892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>
                      <a:solidFill>
                        <a:schemeClr val="accent1"/>
                      </a:solidFill>
                    </a:rPr>
                    <a:t>420nm</a:t>
                  </a:r>
                </a:p>
              </p:txBody>
            </p:sp>
            <p:sp>
              <p:nvSpPr>
                <p:cNvPr id="65" name="ZoneTexte 64">
                  <a:extLst>
                    <a:ext uri="{FF2B5EF4-FFF2-40B4-BE49-F238E27FC236}">
                      <a16:creationId xmlns:a16="http://schemas.microsoft.com/office/drawing/2014/main" id="{C34C3DE1-CAD7-410A-A051-ADAC8059C689}"/>
                    </a:ext>
                  </a:extLst>
                </p:cNvPr>
                <p:cNvSpPr txBox="1"/>
                <p:nvPr/>
              </p:nvSpPr>
              <p:spPr>
                <a:xfrm>
                  <a:off x="1594920" y="768317"/>
                  <a:ext cx="849891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>
                      <a:solidFill>
                        <a:srgbClr val="7030A0"/>
                      </a:solidFill>
                    </a:rPr>
                    <a:t>5230nm</a:t>
                  </a:r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ZoneTexte 85">
                  <a:extLst>
                    <a:ext uri="{FF2B5EF4-FFF2-40B4-BE49-F238E27FC236}">
                      <a16:creationId xmlns:a16="http://schemas.microsoft.com/office/drawing/2014/main" id="{78A4D16C-8D94-4C8E-AB53-F56AF8C78AB2}"/>
                    </a:ext>
                  </a:extLst>
                </p:cNvPr>
                <p:cNvSpPr txBox="1"/>
                <p:nvPr/>
              </p:nvSpPr>
              <p:spPr>
                <a:xfrm>
                  <a:off x="5908286" y="2607823"/>
                  <a:ext cx="223363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ℓ</m:t>
                            </m:r>
                          </m:e>
                          <m:sub>
                            <m: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kumimoji="0" lang="fr-FR" sz="1867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86" name="ZoneTexte 85">
                  <a:extLst>
                    <a:ext uri="{FF2B5EF4-FFF2-40B4-BE49-F238E27FC236}">
                      <a16:creationId xmlns:a16="http://schemas.microsoft.com/office/drawing/2014/main" id="{78A4D16C-8D94-4C8E-AB53-F56AF8C78A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8286" y="2607823"/>
                  <a:ext cx="223363" cy="400110"/>
                </a:xfrm>
                <a:prstGeom prst="rect">
                  <a:avLst/>
                </a:prstGeom>
                <a:blipFill>
                  <a:blip r:embed="rId16"/>
                  <a:stretch>
                    <a:fillRect r="-81081" b="-461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ZoneTexte 86">
                  <a:extLst>
                    <a:ext uri="{FF2B5EF4-FFF2-40B4-BE49-F238E27FC236}">
                      <a16:creationId xmlns:a16="http://schemas.microsoft.com/office/drawing/2014/main" id="{1753CC9D-43ED-4EB1-A2C3-8E6F75A12698}"/>
                    </a:ext>
                  </a:extLst>
                </p:cNvPr>
                <p:cNvSpPr txBox="1"/>
                <p:nvPr/>
              </p:nvSpPr>
              <p:spPr>
                <a:xfrm>
                  <a:off x="6590441" y="2607823"/>
                  <a:ext cx="272840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ℓ</m:t>
                            </m:r>
                          </m:e>
                          <m:sub>
                            <m: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kumimoji="0" lang="fr-FR" sz="1867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87" name="ZoneTexte 86">
                  <a:extLst>
                    <a:ext uri="{FF2B5EF4-FFF2-40B4-BE49-F238E27FC236}">
                      <a16:creationId xmlns:a16="http://schemas.microsoft.com/office/drawing/2014/main" id="{1753CC9D-43ED-4EB1-A2C3-8E6F75A126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0441" y="2607823"/>
                  <a:ext cx="272840" cy="400110"/>
                </a:xfrm>
                <a:prstGeom prst="rect">
                  <a:avLst/>
                </a:prstGeom>
                <a:blipFill>
                  <a:blip r:embed="rId17"/>
                  <a:stretch>
                    <a:fillRect r="-48889" b="-461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ZoneTexte 87">
                  <a:extLst>
                    <a:ext uri="{FF2B5EF4-FFF2-40B4-BE49-F238E27FC236}">
                      <a16:creationId xmlns:a16="http://schemas.microsoft.com/office/drawing/2014/main" id="{00A86B3C-CB27-4F87-8511-6A0B09B7BEA0}"/>
                    </a:ext>
                  </a:extLst>
                </p:cNvPr>
                <p:cNvSpPr txBox="1"/>
                <p:nvPr/>
              </p:nvSpPr>
              <p:spPr>
                <a:xfrm>
                  <a:off x="8070967" y="2607823"/>
                  <a:ext cx="335096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A5A5A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A5A5A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ℓ</m:t>
                            </m:r>
                          </m:e>
                          <m:sub>
                            <m: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A5A5A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kumimoji="0" lang="fr-FR" sz="1867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88" name="ZoneTexte 87">
                  <a:extLst>
                    <a:ext uri="{FF2B5EF4-FFF2-40B4-BE49-F238E27FC236}">
                      <a16:creationId xmlns:a16="http://schemas.microsoft.com/office/drawing/2014/main" id="{00A86B3C-CB27-4F87-8511-6A0B09B7BE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967" y="2607823"/>
                  <a:ext cx="335096" cy="400110"/>
                </a:xfrm>
                <a:prstGeom prst="rect">
                  <a:avLst/>
                </a:prstGeom>
                <a:blipFill>
                  <a:blip r:embed="rId18"/>
                  <a:stretch>
                    <a:fillRect r="-21818" b="-461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ZoneTexte 88">
                  <a:extLst>
                    <a:ext uri="{FF2B5EF4-FFF2-40B4-BE49-F238E27FC236}">
                      <a16:creationId xmlns:a16="http://schemas.microsoft.com/office/drawing/2014/main" id="{172BE1AB-A741-4638-9885-928FCB4EA1F9}"/>
                    </a:ext>
                  </a:extLst>
                </p:cNvPr>
                <p:cNvSpPr txBox="1"/>
                <p:nvPr/>
              </p:nvSpPr>
              <p:spPr>
                <a:xfrm>
                  <a:off x="8710950" y="2607823"/>
                  <a:ext cx="835887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5B9BD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5B9BD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ℓ</m:t>
                            </m:r>
                          </m:e>
                          <m:sub>
                            <m:r>
                              <a:rPr kumimoji="0" lang="fr-FR" sz="2000" b="1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5B9BD5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kumimoji="0" lang="fr-FR" sz="1867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89" name="ZoneTexte 88">
                  <a:extLst>
                    <a:ext uri="{FF2B5EF4-FFF2-40B4-BE49-F238E27FC236}">
                      <a16:creationId xmlns:a16="http://schemas.microsoft.com/office/drawing/2014/main" id="{172BE1AB-A741-4638-9885-928FCB4EA1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10950" y="2607823"/>
                  <a:ext cx="835887" cy="400110"/>
                </a:xfrm>
                <a:prstGeom prst="rect">
                  <a:avLst/>
                </a:prstGeom>
                <a:blipFill>
                  <a:blip r:embed="rId19"/>
                  <a:stretch>
                    <a:fillRect b="-461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ZoneTexte 91">
                <a:extLst>
                  <a:ext uri="{FF2B5EF4-FFF2-40B4-BE49-F238E27FC236}">
                    <a16:creationId xmlns:a16="http://schemas.microsoft.com/office/drawing/2014/main" id="{DF76055C-0FB7-4354-8CBC-E48D020225BA}"/>
                  </a:ext>
                </a:extLst>
              </p:cNvPr>
              <p:cNvSpPr txBox="1"/>
              <p:nvPr/>
            </p:nvSpPr>
            <p:spPr>
              <a:xfrm>
                <a:off x="591897" y="4720241"/>
                <a:ext cx="871927" cy="379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867" b="0" i="1" u="none" strike="noStrike" kern="15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SimSun" panose="02010600030101010101" pitchFamily="2" charset="-122"/>
                        <a:cs typeface="Calibri" panose="020F0502020204030204" pitchFamily="34" charset="0"/>
                        <a:sym typeface="Arial"/>
                      </a:rPr>
                      <m:t>𝓁</m:t>
                    </m:r>
                    <m:r>
                      <a:rPr kumimoji="0" lang="fr-FR" sz="1867" b="0" i="1" u="none" strike="noStrike" kern="15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SimSun" panose="02010600030101010101" pitchFamily="2" charset="-122"/>
                        <a:cs typeface="Calibri" panose="020F0502020204030204" pitchFamily="34" charset="0"/>
                        <a:sym typeface="Arial"/>
                      </a:rPr>
                      <m:t>=2</m:t>
                    </m:r>
                  </m:oMath>
                </a14:m>
                <a:r>
                  <a:rPr kumimoji="0" lang="fr-FR" sz="1867" b="0" i="0" u="none" strike="noStrike" kern="15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SimSun" panose="02010600030101010101" pitchFamily="2" charset="-122"/>
                    <a:cs typeface="Mangal" panose="02040503050203030202" pitchFamily="18" charset="0"/>
                    <a:sym typeface="Arial"/>
                  </a:rPr>
                  <a:t> </a:t>
                </a:r>
                <a:endParaRPr kumimoji="0" lang="fr-FR" sz="1867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92" name="ZoneTexte 91">
                <a:extLst>
                  <a:ext uri="{FF2B5EF4-FFF2-40B4-BE49-F238E27FC236}">
                    <a16:creationId xmlns:a16="http://schemas.microsoft.com/office/drawing/2014/main" id="{DF76055C-0FB7-4354-8CBC-E48D020225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97" y="4720241"/>
                <a:ext cx="871927" cy="379656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ZoneTexte 93">
                <a:extLst>
                  <a:ext uri="{FF2B5EF4-FFF2-40B4-BE49-F238E27FC236}">
                    <a16:creationId xmlns:a16="http://schemas.microsoft.com/office/drawing/2014/main" id="{D4599C07-8709-48FC-BF28-24C87F6AB0AD}"/>
                  </a:ext>
                </a:extLst>
              </p:cNvPr>
              <p:cNvSpPr txBox="1"/>
              <p:nvPr/>
            </p:nvSpPr>
            <p:spPr>
              <a:xfrm>
                <a:off x="5543015" y="4931517"/>
                <a:ext cx="6097384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Limitations:</a:t>
                </a:r>
              </a:p>
              <a:p>
                <a:pPr marL="380990" marR="0" lvl="0" indent="-38099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Char char="-"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Other phase matching ( curvature phase, </a:t>
                </a:r>
                <a:r>
                  <a:rPr kumimoji="0" lang="en-GB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Gouy</a:t>
                </a: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 phase in case of LG mode )</a:t>
                </a:r>
              </a:p>
              <a:p>
                <a:pPr marL="380990" marR="0" lvl="0" indent="-38099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Char char="-"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Inputs overlap decreasing with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0" lang="fr-F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fr-FR" sz="1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fr-FR" sz="1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ℓ</m:t>
                            </m:r>
                          </m:e>
                          <m:sub>
                            <m:r>
                              <a:rPr kumimoji="0" lang="fr-FR" sz="1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1</m:t>
                            </m:r>
                          </m:sub>
                        </m:sSub>
                        <m:r>
                          <a:rPr kumimoji="0" lang="fr-F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Arial"/>
                          </a:rPr>
                          <m:t>−</m:t>
                        </m:r>
                        <m:sSub>
                          <m:sSubPr>
                            <m:ctrlPr>
                              <a:rPr kumimoji="0" lang="fr-FR" sz="1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fr-FR" sz="1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ℓ</m:t>
                            </m:r>
                          </m:e>
                          <m:sub>
                            <m:r>
                              <a:rPr kumimoji="0" lang="fr-FR" sz="18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  <a:sym typeface="Arial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/>
                  <a:sym typeface="Arial"/>
                </a:endParaRPr>
              </a:p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Unfortunately : </a:t>
                </a: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Radius of LG modes depends of OAM</a:t>
                </a:r>
                <a:endPara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</mc:Choice>
        <mc:Fallback xmlns="">
          <p:sp>
            <p:nvSpPr>
              <p:cNvPr id="94" name="ZoneTexte 93">
                <a:extLst>
                  <a:ext uri="{FF2B5EF4-FFF2-40B4-BE49-F238E27FC236}">
                    <a16:creationId xmlns:a16="http://schemas.microsoft.com/office/drawing/2014/main" id="{D4599C07-8709-48FC-BF28-24C87F6AB0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3015" y="4931517"/>
                <a:ext cx="6097384" cy="1477328"/>
              </a:xfrm>
              <a:prstGeom prst="rect">
                <a:avLst/>
              </a:prstGeom>
              <a:blipFill>
                <a:blip r:embed="rId21"/>
                <a:stretch>
                  <a:fillRect l="-799" t="-2479" b="-57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A9A8C512-1BA3-4EC5-8908-0379A07837E1}"/>
              </a:ext>
            </a:extLst>
          </p:cNvPr>
          <p:cNvSpPr txBox="1"/>
          <p:nvPr/>
        </p:nvSpPr>
        <p:spPr>
          <a:xfrm>
            <a:off x="5334687" y="3610646"/>
            <a:ext cx="2579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Condition:</a:t>
            </a:r>
          </a:p>
          <a:p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Energy conservation</a:t>
            </a:r>
          </a:p>
          <a:p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Many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phase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matching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ZoneTexte 100">
                <a:extLst>
                  <a:ext uri="{FF2B5EF4-FFF2-40B4-BE49-F238E27FC236}">
                    <a16:creationId xmlns:a16="http://schemas.microsoft.com/office/drawing/2014/main" id="{7D686DD1-36AB-40FD-B238-129A357805CD}"/>
                  </a:ext>
                </a:extLst>
              </p:cNvPr>
              <p:cNvSpPr txBox="1"/>
              <p:nvPr/>
            </p:nvSpPr>
            <p:spPr>
              <a:xfrm>
                <a:off x="6915675" y="3749145"/>
                <a:ext cx="303644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719649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>
                    <a:tab pos="20014700" algn="l"/>
                    <a:tab pos="22859429" algn="l"/>
                    <a:tab pos="23096489" algn="l"/>
                    <a:tab pos="24451122" algn="l"/>
                  </a:tabLs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fr-FR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  <m:t>𝑘</m:t>
                          </m:r>
                        </m:e>
                        <m:sub>
                          <m:r>
                            <a:rPr kumimoji="0" lang="fr-FR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  <m:t>3</m:t>
                          </m:r>
                        </m:sub>
                      </m:sSub>
                      <m:r>
                        <a:rPr kumimoji="0" lang="fr-FR" sz="18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m:t>+ </m:t>
                      </m:r>
                      <m:sSub>
                        <m:sSubPr>
                          <m:ctrlPr>
                            <a:rPr kumimoji="0" lang="en-GB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fr-FR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  <m:t>𝑘</m:t>
                          </m:r>
                        </m:e>
                        <m:sub>
                          <m:r>
                            <a:rPr kumimoji="0" lang="fr-FR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  <m:t>4</m:t>
                          </m:r>
                        </m:sub>
                      </m:sSub>
                      <m:r>
                        <a:rPr kumimoji="0" lang="fr-FR" sz="18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m:t>=</m:t>
                      </m:r>
                      <m:sSub>
                        <m:sSubPr>
                          <m:ctrlPr>
                            <a:rPr kumimoji="0" lang="en-GB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fr-FR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  <m:t>𝑘</m:t>
                          </m:r>
                        </m:e>
                        <m:sub>
                          <m:r>
                            <a:rPr kumimoji="0" lang="fr-FR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fr-FR" sz="18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en-GB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fr-FR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  <m:t>𝑘</m:t>
                          </m:r>
                        </m:e>
                        <m:sub>
                          <m:r>
                            <a:rPr kumimoji="0" lang="fr-FR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  <a:p>
                <a:pPr marL="719649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>
                    <a:tab pos="20014700" algn="l"/>
                    <a:tab pos="22859429" algn="l"/>
                    <a:tab pos="23096489" algn="l"/>
                    <a:tab pos="24451122" algn="l"/>
                  </a:tabLst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fr-FR" sz="1800" b="0" i="1" u="none" strike="noStrike" kern="15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Calibri" panose="020F0502020204030204" pitchFamily="34" charset="0"/>
                              <a:sym typeface="Arial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kumimoji="0" lang="fr-FR" sz="1800" b="0" i="1" u="none" strike="noStrike" kern="15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Calibri" panose="020F0502020204030204" pitchFamily="34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fr-FR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  <m:t>ℓ</m:t>
                              </m:r>
                            </m:e>
                            <m:sub>
                              <m:r>
                                <a:rPr kumimoji="0" lang="fr-FR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  <m:t>3</m:t>
                              </m:r>
                            </m:sub>
                          </m:sSub>
                          <m:r>
                            <a:rPr kumimoji="0" lang="fr-FR" sz="1800" b="0" i="1" u="none" strike="noStrike" kern="15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Calibri" panose="020F0502020204030204" pitchFamily="34" charset="0"/>
                              <a:sym typeface="Arial"/>
                            </a:rPr>
                            <m:t>+</m:t>
                          </m:r>
                          <m:sSub>
                            <m:sSubPr>
                              <m:ctrlPr>
                                <a:rPr kumimoji="0" lang="fr-FR" sz="1800" b="0" i="1" u="none" strike="noStrike" kern="15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Calibri" panose="020F0502020204030204" pitchFamily="34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fr-FR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  <m:t>ℓ</m:t>
                              </m:r>
                            </m:e>
                            <m:sub>
                              <m:r>
                                <a:rPr kumimoji="0" lang="fr-FR" sz="18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  <m:t>4</m:t>
                              </m:r>
                            </m:sub>
                          </m:sSub>
                          <m:r>
                            <a:rPr kumimoji="0" lang="fr-FR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Arial"/>
                            </a:rPr>
                            <m:t>= ℓ</m:t>
                          </m:r>
                        </m:e>
                        <m:sub>
                          <m:r>
                            <a:rPr kumimoji="0" lang="fr-FR" sz="1800" b="0" i="1" u="none" strike="noStrike" kern="15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Calibri" panose="020F0502020204030204" pitchFamily="34" charset="0"/>
                              <a:sym typeface="Arial"/>
                            </a:rPr>
                            <m:t>1</m:t>
                          </m:r>
                        </m:sub>
                      </m:sSub>
                      <m:r>
                        <a:rPr kumimoji="0" lang="fr-FR" sz="1800" b="0" i="1" u="none" strike="noStrike" kern="150" cap="none" spc="0" normalizeH="0" baseline="0" noProof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SimSun" panose="02010600030101010101" pitchFamily="2" charset="-122"/>
                          <a:cs typeface="Calibri" panose="020F0502020204030204" pitchFamily="34" charset="0"/>
                          <a:sym typeface="Arial"/>
                        </a:rPr>
                        <m:t>+</m:t>
                      </m:r>
                      <m:sSub>
                        <m:sSubPr>
                          <m:ctrlPr>
                            <a:rPr kumimoji="0" lang="fr-FR" sz="1800" b="0" i="1" u="none" strike="noStrike" kern="15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Calibri" panose="020F0502020204030204" pitchFamily="34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fr-FR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Arial"/>
                            </a:rPr>
                            <m:t>ℓ</m:t>
                          </m:r>
                        </m:e>
                        <m:sub>
                          <m:r>
                            <a:rPr kumimoji="0" lang="fr-FR" sz="1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Arial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</mc:Choice>
        <mc:Fallback xmlns="">
          <p:sp>
            <p:nvSpPr>
              <p:cNvPr id="101" name="ZoneTexte 100">
                <a:extLst>
                  <a:ext uri="{FF2B5EF4-FFF2-40B4-BE49-F238E27FC236}">
                    <a16:creationId xmlns:a16="http://schemas.microsoft.com/office/drawing/2014/main" id="{7D686DD1-36AB-40FD-B238-129A35780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5675" y="3749145"/>
                <a:ext cx="3036444" cy="646331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3BA673C4-A7AE-404A-99EA-AC8BCDC76F10}"/>
                  </a:ext>
                </a:extLst>
              </p:cNvPr>
              <p:cNvSpPr txBox="1"/>
              <p:nvPr/>
            </p:nvSpPr>
            <p:spPr>
              <a:xfrm>
                <a:off x="9843839" y="3701386"/>
                <a:ext cx="27093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Expectations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kumimoji="0" lang="en-GB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Arial"/>
                      </a:rPr>
                      <m:t>∞</m:t>
                    </m:r>
                  </m:oMath>
                </a14:m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 OAM-pairs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</m:ctrlPr>
                      </m:sSubPr>
                      <m:e>
                        <m:r>
                          <a:rPr kumimoji="0" lang="fr-F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ℓ</m:t>
                        </m:r>
                      </m:e>
                      <m:sub>
                        <m:r>
                          <a:rPr kumimoji="0" lang="fr-F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3</m:t>
                        </m:r>
                      </m:sub>
                    </m:sSub>
                    <m:r>
                      <a:rPr kumimoji="0" lang="fr-FR" sz="18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sym typeface="Arial"/>
                      </a:rPr>
                      <m:t>,</m:t>
                    </m:r>
                    <m:sSub>
                      <m:sSubPr>
                        <m:ctrlPr>
                          <a:rPr kumimoji="0" lang="fr-F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</m:ctrlPr>
                      </m:sSubPr>
                      <m:e>
                        <m:r>
                          <a:rPr kumimoji="0" lang="fr-F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ℓ</m:t>
                        </m:r>
                      </m:e>
                      <m:sub>
                        <m:r>
                          <a:rPr kumimoji="0" lang="fr-FR" sz="1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sym typeface="Arial"/>
                          </a:rPr>
                          <m:t>4</m:t>
                        </m:r>
                      </m:sub>
                    </m:sSub>
                  </m:oMath>
                </a14:m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)</a:t>
                </a:r>
                <a:endParaRPr lang="fr-FR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3BA673C4-A7AE-404A-99EA-AC8BCDC76F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3839" y="3701386"/>
                <a:ext cx="2709308" cy="646331"/>
              </a:xfrm>
              <a:prstGeom prst="rect">
                <a:avLst/>
              </a:prstGeom>
              <a:blipFill>
                <a:blip r:embed="rId23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B218CE3F-2550-4665-AF54-AF6AD8BC9BB6}"/>
              </a:ext>
            </a:extLst>
          </p:cNvPr>
          <p:cNvSpPr/>
          <p:nvPr/>
        </p:nvSpPr>
        <p:spPr>
          <a:xfrm>
            <a:off x="9817331" y="3979350"/>
            <a:ext cx="249382" cy="1253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07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1" grpId="0"/>
      <p:bldP spid="43" grpId="0"/>
      <p:bldP spid="92" grpId="0"/>
      <p:bldP spid="94" grpId="0"/>
      <p:bldP spid="19" grpId="0"/>
      <p:bldP spid="101" grpId="0"/>
      <p:bldP spid="22" grpId="0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9"/>
          <p:cNvSpPr/>
          <p:nvPr/>
        </p:nvSpPr>
        <p:spPr>
          <a:xfrm>
            <a:off x="-2645" y="2647"/>
            <a:ext cx="12191999" cy="646071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3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Perfect Vortex beam as new vortex class </a:t>
            </a:r>
          </a:p>
        </p:txBody>
      </p:sp>
      <p:sp>
        <p:nvSpPr>
          <p:cNvPr id="268" name="Google Shape;268;p19"/>
          <p:cNvSpPr/>
          <p:nvPr/>
        </p:nvSpPr>
        <p:spPr>
          <a:xfrm>
            <a:off x="-2646" y="6544124"/>
            <a:ext cx="12191999" cy="317825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Perfect vortex and 4 wave mixing to create photon pairs</a:t>
            </a:r>
            <a:endParaRPr kumimoji="0" lang="fr-FR" sz="14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69" name="Google Shape;269;p19"/>
          <p:cNvSpPr txBox="1"/>
          <p:nvPr/>
        </p:nvSpPr>
        <p:spPr>
          <a:xfrm>
            <a:off x="10403416" y="6545790"/>
            <a:ext cx="1793875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fr-FR" sz="150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kumimoji="0" lang="fr-FR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 5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19"/>
          <p:cNvSpPr txBox="1"/>
          <p:nvPr/>
        </p:nvSpPr>
        <p:spPr>
          <a:xfrm>
            <a:off x="0" y="6545791"/>
            <a:ext cx="1793875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Paul Seguigne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1" name="Google Shape;271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244" y="73613"/>
            <a:ext cx="457653" cy="49884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8D18B185-62EF-4D00-A6D9-51408B7D8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58580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2744698E-AFB3-4C7B-BC00-B28A4C35863B}"/>
              </a:ext>
            </a:extLst>
          </p:cNvPr>
          <p:cNvSpPr txBox="1"/>
          <p:nvPr/>
        </p:nvSpPr>
        <p:spPr>
          <a:xfrm>
            <a:off x="9414751" y="28096908"/>
            <a:ext cx="8846759" cy="6667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3733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1FB2836-28CB-456D-991A-7C6B24C58636}"/>
              </a:ext>
            </a:extLst>
          </p:cNvPr>
          <p:cNvGrpSpPr>
            <a:grpSpLocks noChangeAspect="1"/>
          </p:cNvGrpSpPr>
          <p:nvPr/>
        </p:nvGrpSpPr>
        <p:grpSpPr>
          <a:xfrm>
            <a:off x="246287" y="1783316"/>
            <a:ext cx="5540599" cy="2092565"/>
            <a:chOff x="49995" y="617450"/>
            <a:chExt cx="8070376" cy="3048008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49C0C4E0-97C5-455C-A2FC-2F4378A4035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995" y="617450"/>
              <a:ext cx="8070376" cy="3048008"/>
              <a:chOff x="1692443" y="432161"/>
              <a:chExt cx="8048176" cy="3042189"/>
            </a:xfrm>
          </p:grpSpPr>
          <p:pic>
            <p:nvPicPr>
              <p:cNvPr id="17" name="Graphique 16">
                <a:extLst>
                  <a:ext uri="{FF2B5EF4-FFF2-40B4-BE49-F238E27FC236}">
                    <a16:creationId xmlns:a16="http://schemas.microsoft.com/office/drawing/2014/main" id="{480A29EF-2161-480B-B27B-A30F93437F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 l="13813" t="37091" r="16926" b="45939"/>
              <a:stretch/>
            </p:blipFill>
            <p:spPr>
              <a:xfrm>
                <a:off x="1692443" y="435274"/>
                <a:ext cx="8048176" cy="2788968"/>
              </a:xfrm>
              <a:prstGeom prst="rect">
                <a:avLst/>
              </a:prstGeom>
            </p:spPr>
          </p:pic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8E1D808-30C9-4EC4-A231-45BD8F92E5B5}"/>
                  </a:ext>
                </a:extLst>
              </p:cNvPr>
              <p:cNvSpPr txBox="1"/>
              <p:nvPr/>
            </p:nvSpPr>
            <p:spPr>
              <a:xfrm>
                <a:off x="8813331" y="851751"/>
                <a:ext cx="650081" cy="67117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fr-FR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rPr>
                  <a:t>?</a:t>
                </a:r>
              </a:p>
            </p:txBody>
          </p:sp>
          <p:sp>
            <p:nvSpPr>
              <p:cNvPr id="20" name="Rectangle : coins arrondis 19">
                <a:extLst>
                  <a:ext uri="{FF2B5EF4-FFF2-40B4-BE49-F238E27FC236}">
                    <a16:creationId xmlns:a16="http://schemas.microsoft.com/office/drawing/2014/main" id="{C57F9D08-BB23-4099-82FB-75FEBE7A9086}"/>
                  </a:ext>
                </a:extLst>
              </p:cNvPr>
              <p:cNvSpPr/>
              <p:nvPr/>
            </p:nvSpPr>
            <p:spPr>
              <a:xfrm>
                <a:off x="3552498" y="702741"/>
                <a:ext cx="1429406" cy="931118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lang="fr-FR" sz="1867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BB79AA2D-E7D2-40F4-945E-071CAD08070B}"/>
                  </a:ext>
                </a:extLst>
              </p:cNvPr>
              <p:cNvSpPr txBox="1"/>
              <p:nvPr/>
            </p:nvSpPr>
            <p:spPr>
              <a:xfrm>
                <a:off x="5799461" y="432161"/>
                <a:ext cx="868728" cy="581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fr-FR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BS</a:t>
                </a:r>
              </a:p>
            </p:txBody>
          </p: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3CEB1635-EE0D-4DB8-BAC9-7F9DC8FC37A3}"/>
                  </a:ext>
                </a:extLst>
              </p:cNvPr>
              <p:cNvSpPr txBox="1"/>
              <p:nvPr/>
            </p:nvSpPr>
            <p:spPr>
              <a:xfrm>
                <a:off x="5745493" y="2892667"/>
                <a:ext cx="976663" cy="581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fr-FR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CCD</a:t>
                </a:r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88CB27C1-22E9-4E18-A91C-236B1570E4C1}"/>
                  </a:ext>
                </a:extLst>
              </p:cNvPr>
              <p:cNvSpPr txBox="1"/>
              <p:nvPr/>
            </p:nvSpPr>
            <p:spPr>
              <a:xfrm>
                <a:off x="8627929" y="1642172"/>
                <a:ext cx="1020885" cy="581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fr-FR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SLM</a:t>
                </a:r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373EE34-F0E3-41DA-AF45-A26C8CDBACF5}"/>
                  </a:ext>
                </a:extLst>
              </p:cNvPr>
              <p:cNvSpPr txBox="1"/>
              <p:nvPr/>
            </p:nvSpPr>
            <p:spPr>
              <a:xfrm>
                <a:off x="2978161" y="2045724"/>
                <a:ext cx="2534688" cy="1029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r>
                  <a:rPr kumimoji="0" lang="fr-FR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Beam </a:t>
                </a:r>
                <a:r>
                  <a:rPr kumimoji="0" lang="fr-FR" sz="20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expander</a:t>
                </a:r>
                <a:endParaRPr kumimoji="0" lang="fr-FR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6215F3C5-0BD9-483D-8239-8A4AC95572D0}"/>
                      </a:ext>
                    </a:extLst>
                  </p:cNvPr>
                  <p:cNvSpPr txBox="1"/>
                  <p:nvPr/>
                </p:nvSpPr>
                <p:spPr>
                  <a:xfrm>
                    <a:off x="3639301" y="1610484"/>
                    <a:ext cx="410389" cy="58168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121917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fr-FR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fr-FR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  <m:t>𝑓</m:t>
                              </m:r>
                            </m:e>
                            <m:sub>
                              <m:r>
                                <a:rPr kumimoji="0" lang="fr-FR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0" lang="fr-FR" sz="4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26" name="ZoneTexte 25">
                    <a:extLst>
                      <a:ext uri="{FF2B5EF4-FFF2-40B4-BE49-F238E27FC236}">
                        <a16:creationId xmlns:a16="http://schemas.microsoft.com/office/drawing/2014/main" id="{6215F3C5-0BD9-483D-8239-8A4AC95572D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39301" y="1610484"/>
                    <a:ext cx="410389" cy="58168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8511" r="-23404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ZoneTexte 26">
                    <a:extLst>
                      <a:ext uri="{FF2B5EF4-FFF2-40B4-BE49-F238E27FC236}">
                        <a16:creationId xmlns:a16="http://schemas.microsoft.com/office/drawing/2014/main" id="{21D8E7A4-934C-440C-8D85-CCE2AA291714}"/>
                      </a:ext>
                    </a:extLst>
                  </p:cNvPr>
                  <p:cNvSpPr txBox="1"/>
                  <p:nvPr/>
                </p:nvSpPr>
                <p:spPr>
                  <a:xfrm>
                    <a:off x="4396362" y="1649574"/>
                    <a:ext cx="410389" cy="58168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121917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fr-FR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a:rPr kumimoji="0" lang="fr-FR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  <m:t>𝑓</m:t>
                              </m:r>
                            </m:e>
                            <m:sub>
                              <m:r>
                                <a:rPr kumimoji="0" lang="fr-FR" sz="20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  <a:sym typeface="Arial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kumimoji="0" lang="fr-FR" sz="4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27" name="ZoneTexte 26">
                    <a:extLst>
                      <a:ext uri="{FF2B5EF4-FFF2-40B4-BE49-F238E27FC236}">
                        <a16:creationId xmlns:a16="http://schemas.microsoft.com/office/drawing/2014/main" id="{21D8E7A4-934C-440C-8D85-CCE2AA29171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96362" y="1649574"/>
                    <a:ext cx="410389" cy="58168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0870" r="-28261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20F8EA78-9F26-42F7-A732-5A3CDBC3DDAC}"/>
                </a:ext>
              </a:extLst>
            </p:cNvPr>
            <p:cNvCxnSpPr>
              <a:cxnSpLocks/>
            </p:cNvCxnSpPr>
            <p:nvPr/>
          </p:nvCxnSpPr>
          <p:spPr>
            <a:xfrm>
              <a:off x="5707837" y="983159"/>
              <a:ext cx="0" cy="21326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>
              <a:extLst>
                <a:ext uri="{FF2B5EF4-FFF2-40B4-BE49-F238E27FC236}">
                  <a16:creationId xmlns:a16="http://schemas.microsoft.com/office/drawing/2014/main" id="{BD197E62-85AF-4CA3-9AFA-679355620A0E}"/>
                </a:ext>
              </a:extLst>
            </p:cNvPr>
            <p:cNvCxnSpPr>
              <a:cxnSpLocks/>
            </p:cNvCxnSpPr>
            <p:nvPr/>
          </p:nvCxnSpPr>
          <p:spPr>
            <a:xfrm>
              <a:off x="5707837" y="1571068"/>
              <a:ext cx="0" cy="21326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3B1F90FD-59C8-43B1-832B-E17F8150143C}"/>
                    </a:ext>
                  </a:extLst>
                </p:cNvPr>
                <p:cNvSpPr txBox="1"/>
                <p:nvPr/>
              </p:nvSpPr>
              <p:spPr>
                <a:xfrm>
                  <a:off x="5396050" y="1825158"/>
                  <a:ext cx="672621" cy="5827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20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kumimoji="0" lang="fr-FR" sz="20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  <a:sym typeface="Arial"/>
                              </a:rPr>
                              <m:t>𝑤</m:t>
                            </m:r>
                          </m:e>
                          <m:sub>
                            <m:r>
                              <a:rPr kumimoji="0" lang="fr-FR" sz="20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Calibri" panose="020F0502020204030204" pitchFamily="34" charset="0"/>
                                <a:sym typeface="Arial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kumimoji="0" lang="fr-FR" sz="1867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  <a:sym typeface="Arial"/>
                  </a:endParaRPr>
                </a:p>
              </p:txBody>
            </p:sp>
          </mc:Choice>
          <mc:Fallback xmlns=""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3B1F90FD-59C8-43B1-832B-E17F815014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6050" y="1825158"/>
                  <a:ext cx="672621" cy="582796"/>
                </a:xfrm>
                <a:prstGeom prst="rect">
                  <a:avLst/>
                </a:prstGeom>
                <a:blipFill>
                  <a:blip r:embed="rId8"/>
                  <a:stretch>
                    <a:fillRect r="-14474" b="-461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1" name="ZoneTexte 50">
            <a:extLst>
              <a:ext uri="{FF2B5EF4-FFF2-40B4-BE49-F238E27FC236}">
                <a16:creationId xmlns:a16="http://schemas.microsoft.com/office/drawing/2014/main" id="{7FFD1293-9484-44E9-918C-AB8E510ECA5A}"/>
              </a:ext>
            </a:extLst>
          </p:cNvPr>
          <p:cNvSpPr txBox="1"/>
          <p:nvPr/>
        </p:nvSpPr>
        <p:spPr>
          <a:xfrm>
            <a:off x="307001" y="831466"/>
            <a:ext cx="9132496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>
              <a:buClr>
                <a:srgbClr val="000000"/>
              </a:buClr>
            </a:pPr>
            <a:r>
              <a:rPr lang="en-GB" sz="1867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PV : An ideal PV has ring radius and thickness independent of the OAM</a:t>
            </a:r>
            <a:endParaRPr lang="fr-FR" sz="1867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ZoneTexte 57">
                <a:extLst>
                  <a:ext uri="{FF2B5EF4-FFF2-40B4-BE49-F238E27FC236}">
                    <a16:creationId xmlns:a16="http://schemas.microsoft.com/office/drawing/2014/main" id="{43E0E6F1-EE9C-4F15-9284-EE22A5AC6831}"/>
                  </a:ext>
                </a:extLst>
              </p:cNvPr>
              <p:cNvSpPr txBox="1"/>
              <p:nvPr/>
            </p:nvSpPr>
            <p:spPr>
              <a:xfrm>
                <a:off x="7657620" y="729751"/>
                <a:ext cx="3427939" cy="477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>
                  <a:buClr>
                    <a:srgbClr val="000000"/>
                  </a:buClr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400" i="1" ker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fr-FR" sz="2400" i="1" ker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pPr>
                            <m:e>
                              <m:r>
                                <a:rPr lang="fr-FR" sz="2400" i="1" ker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𝑃𝑉</m:t>
                              </m:r>
                            </m:e>
                            <m:sup>
                              <m:r>
                                <a:rPr lang="fr-FR" sz="2400" i="1" kern="15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SimSun" panose="02010600030101010101" pitchFamily="2" charset="-122"/>
                                  <a:cs typeface="Calibri" panose="020F0502020204030204" pitchFamily="34" charset="0"/>
                                  <a:sym typeface="Arial"/>
                                </a:rPr>
                                <m:t>𝓁</m:t>
                              </m:r>
                            </m:sup>
                          </m:sSup>
                          <m:r>
                            <a:rPr lang="fr-FR" sz="2400" i="1" ker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=</m:t>
                          </m:r>
                          <m:sSup>
                            <m:sSupPr>
                              <m:ctrlPr>
                                <a:rPr lang="fr-FR" sz="2400" i="1" ker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</m:ctrlPr>
                            </m:sSupPr>
                            <m:e>
                              <m:r>
                                <a:rPr lang="fr-FR" sz="2400" i="1" ker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2400" i="1" ker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rial"/>
                                </a:rPr>
                                <m:t>𝑖𝑘𝑧</m:t>
                              </m:r>
                            </m:sup>
                          </m:sSup>
                          <m:r>
                            <a:rPr lang="fr-FR" sz="2400" i="1" ker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𝑒</m:t>
                          </m:r>
                        </m:e>
                        <m:sup>
                          <m:r>
                            <a:rPr lang="fr-FR" sz="2400" i="1" ker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𝑖</m:t>
                          </m:r>
                          <m:r>
                            <a:rPr lang="fr-FR" sz="2400" i="1" kern="15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SimSun" panose="02010600030101010101" pitchFamily="2" charset="-122"/>
                              <a:cs typeface="Calibri" panose="020F0502020204030204" pitchFamily="34" charset="0"/>
                              <a:sym typeface="Arial"/>
                            </a:rPr>
                            <m:t>𝓁</m:t>
                          </m:r>
                          <m:r>
                            <a:rPr lang="fr-FR" sz="2400" i="1" kern="15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  <a:sym typeface="Arial"/>
                            </a:rPr>
                            <m:t>𝜃</m:t>
                          </m:r>
                        </m:sup>
                      </m:sSup>
                      <m:r>
                        <a:rPr lang="fr-FR" sz="2400" i="1" ker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𝛿</m:t>
                      </m:r>
                      <m:d>
                        <m:dPr>
                          <m:ctrlPr>
                            <a:rPr lang="fr-FR" sz="2400" i="1" ker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dPr>
                        <m:e>
                          <m:r>
                            <a:rPr lang="fr-FR" sz="2400" i="1" ker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𝑟</m:t>
                          </m:r>
                          <m:r>
                            <a:rPr lang="fr-FR" sz="2400" i="1" ker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−</m:t>
                          </m:r>
                          <m:r>
                            <a:rPr lang="fr-FR" sz="2400" i="1" ker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𝑅</m:t>
                          </m:r>
                        </m:e>
                      </m:d>
                    </m:oMath>
                  </m:oMathPara>
                </a14:m>
                <a:endParaRPr lang="fr-FR" sz="2133" kern="150" dirty="0">
                  <a:solidFill>
                    <a:srgbClr val="0070C0"/>
                  </a:solidFill>
                  <a:latin typeface="Arial"/>
                  <a:ea typeface="Cambria Math" panose="02040503050406030204" pitchFamily="18" charset="0"/>
                  <a:cs typeface="Calibri" panose="020F0502020204030204" pitchFamily="34" charset="0"/>
                  <a:sym typeface="Arial"/>
                </a:endParaRPr>
              </a:p>
            </p:txBody>
          </p:sp>
        </mc:Choice>
        <mc:Fallback xmlns="">
          <p:sp>
            <p:nvSpPr>
              <p:cNvPr id="58" name="ZoneTexte 57">
                <a:extLst>
                  <a:ext uri="{FF2B5EF4-FFF2-40B4-BE49-F238E27FC236}">
                    <a16:creationId xmlns:a16="http://schemas.microsoft.com/office/drawing/2014/main" id="{43E0E6F1-EE9C-4F15-9284-EE22A5AC68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7620" y="729751"/>
                <a:ext cx="3427939" cy="47788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30BE6CB9-F4FA-49D1-B7D3-C7398B7E9F63}"/>
              </a:ext>
            </a:extLst>
          </p:cNvPr>
          <p:cNvCxnSpPr>
            <a:cxnSpLocks/>
          </p:cNvCxnSpPr>
          <p:nvPr/>
        </p:nvCxnSpPr>
        <p:spPr>
          <a:xfrm>
            <a:off x="6225614" y="1570018"/>
            <a:ext cx="0" cy="4854891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>
            <a:extLst>
              <a:ext uri="{FF2B5EF4-FFF2-40B4-BE49-F238E27FC236}">
                <a16:creationId xmlns:a16="http://schemas.microsoft.com/office/drawing/2014/main" id="{040FC35E-8535-412D-BFCB-61B4978FBB50}"/>
              </a:ext>
            </a:extLst>
          </p:cNvPr>
          <p:cNvSpPr txBox="1"/>
          <p:nvPr/>
        </p:nvSpPr>
        <p:spPr>
          <a:xfrm>
            <a:off x="-219039" y="1317162"/>
            <a:ext cx="651112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r-FR" sz="1867" b="1" kern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Set-up</a:t>
            </a:r>
            <a:r>
              <a:rPr lang="fr-FR" sz="1867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Fabrication of PV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1176078F-1AA4-43E2-AAD5-6D01A38FA9EB}"/>
              </a:ext>
            </a:extLst>
          </p:cNvPr>
          <p:cNvSpPr txBox="1"/>
          <p:nvPr/>
        </p:nvSpPr>
        <p:spPr>
          <a:xfrm>
            <a:off x="5966387" y="1317162"/>
            <a:ext cx="651112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buClr>
                <a:srgbClr val="000000"/>
              </a:buClr>
              <a:defRPr/>
            </a:pPr>
            <a:r>
              <a:rPr lang="fr-FR" sz="1867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Independent of the OAM ?</a:t>
            </a:r>
          </a:p>
        </p:txBody>
      </p:sp>
      <p:pic>
        <p:nvPicPr>
          <p:cNvPr id="73" name="Image 72">
            <a:extLst>
              <a:ext uri="{FF2B5EF4-FFF2-40B4-BE49-F238E27FC236}">
                <a16:creationId xmlns:a16="http://schemas.microsoft.com/office/drawing/2014/main" id="{B83E0960-4650-4378-B966-6DB7B66BE33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6151" t="8273" r="12170" b="10613"/>
          <a:stretch/>
        </p:blipFill>
        <p:spPr>
          <a:xfrm>
            <a:off x="527917" y="4809263"/>
            <a:ext cx="851940" cy="85562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C8C68BAE-9E66-46E4-9197-294FCCA9F72D}"/>
                  </a:ext>
                </a:extLst>
              </p:cNvPr>
              <p:cNvSpPr txBox="1"/>
              <p:nvPr/>
            </p:nvSpPr>
            <p:spPr>
              <a:xfrm>
                <a:off x="-26285" y="4338573"/>
                <a:ext cx="1960342" cy="3744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fr-FR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𝜑</m:t>
                      </m:r>
                      <m:r>
                        <a:rPr kumimoji="0" lang="fr-FR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=ℓ</m:t>
                      </m:r>
                      <m:r>
                        <a:rPr kumimoji="0" lang="fr-FR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Arial"/>
                        </a:rPr>
                        <m:t>𝜒</m:t>
                      </m:r>
                      <m:r>
                        <a: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Arial"/>
                        </a:rPr>
                        <m:t> [2</m:t>
                      </m:r>
                      <m:r>
                        <a:rPr kumimoji="0" lang="fr-FR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Arial"/>
                        </a:rPr>
                        <m:t>𝜋</m:t>
                      </m:r>
                      <m:r>
                        <a:rPr kumimoji="0" lang="fr-FR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Arial"/>
                        </a:rPr>
                        <m:t>]</m:t>
                      </m:r>
                    </m:oMath>
                  </m:oMathPara>
                </a14:m>
                <a:endParaRPr kumimoji="0" lang="fr-FR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mc:Choice>
        <mc:Fallback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C8C68BAE-9E66-46E4-9197-294FCCA9F7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6285" y="4338573"/>
                <a:ext cx="1960342" cy="374411"/>
              </a:xfrm>
              <a:prstGeom prst="rect">
                <a:avLst/>
              </a:prstGeom>
              <a:blipFill>
                <a:blip r:embed="rId11"/>
                <a:stretch>
                  <a:fillRect b="-262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6" name="ZoneTexte 75">
                <a:extLst>
                  <a:ext uri="{FF2B5EF4-FFF2-40B4-BE49-F238E27FC236}">
                    <a16:creationId xmlns:a16="http://schemas.microsoft.com/office/drawing/2014/main" id="{88AFCA51-1DA3-4EC0-8CC1-63B8B5BA3582}"/>
                  </a:ext>
                </a:extLst>
              </p:cNvPr>
              <p:cNvSpPr txBox="1"/>
              <p:nvPr/>
            </p:nvSpPr>
            <p:spPr>
              <a:xfrm>
                <a:off x="41793" y="3999623"/>
                <a:ext cx="1824185" cy="3744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fr-FR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ℓ</m:t>
                      </m:r>
                      <m:r>
                        <a: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=4</m:t>
                      </m:r>
                    </m:oMath>
                  </m:oMathPara>
                </a14:m>
                <a:endParaRPr kumimoji="0" lang="fr-FR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mc:Choice>
        <mc:Fallback>
          <p:sp>
            <p:nvSpPr>
              <p:cNvPr id="76" name="ZoneTexte 75">
                <a:extLst>
                  <a:ext uri="{FF2B5EF4-FFF2-40B4-BE49-F238E27FC236}">
                    <a16:creationId xmlns:a16="http://schemas.microsoft.com/office/drawing/2014/main" id="{88AFCA51-1DA3-4EC0-8CC1-63B8B5BA35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93" y="3999623"/>
                <a:ext cx="1824185" cy="374411"/>
              </a:xfrm>
              <a:prstGeom prst="rect">
                <a:avLst/>
              </a:prstGeom>
              <a:blipFill>
                <a:blip r:embed="rId12"/>
                <a:stretch>
                  <a:fillRect b="-32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ZoneTexte 76">
                <a:extLst>
                  <a:ext uri="{FF2B5EF4-FFF2-40B4-BE49-F238E27FC236}">
                    <a16:creationId xmlns:a16="http://schemas.microsoft.com/office/drawing/2014/main" id="{853E03B8-035C-4383-BB11-E5A81338C9B1}"/>
                  </a:ext>
                </a:extLst>
              </p:cNvPr>
              <p:cNvSpPr txBox="1"/>
              <p:nvPr/>
            </p:nvSpPr>
            <p:spPr>
              <a:xfrm>
                <a:off x="1591178" y="4338573"/>
                <a:ext cx="1371548" cy="3744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fr-FR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𝜑</m:t>
                      </m:r>
                      <m:r>
                        <a:rPr kumimoji="0" lang="fr-FR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=</m:t>
                      </m:r>
                      <m:sSub>
                        <m:sSubPr>
                          <m:ctrlPr>
                            <a:rPr kumimoji="0" lang="fr-FR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fr-FR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𝑘</m:t>
                          </m:r>
                        </m:e>
                        <m:sub>
                          <m:r>
                            <a:rPr kumimoji="0" lang="fr-FR" sz="20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rial"/>
                            </a:rPr>
                            <m:t>𝑎</m:t>
                          </m:r>
                        </m:sub>
                      </m:sSub>
                      <m:r>
                        <m:rPr>
                          <m:sty m:val="p"/>
                        </m:rPr>
                        <a:rPr kumimoji="0" lang="el-GR" sz="20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ρ</m:t>
                      </m:r>
                      <m:r>
                        <a:rPr kumimoji="0" lang="fr-FR" sz="2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fr-FR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mc:Choice>
        <mc:Fallback>
          <p:sp>
            <p:nvSpPr>
              <p:cNvPr id="77" name="ZoneTexte 76">
                <a:extLst>
                  <a:ext uri="{FF2B5EF4-FFF2-40B4-BE49-F238E27FC236}">
                    <a16:creationId xmlns:a16="http://schemas.microsoft.com/office/drawing/2014/main" id="{853E03B8-035C-4383-BB11-E5A81338C9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1178" y="4338573"/>
                <a:ext cx="1371548" cy="374411"/>
              </a:xfrm>
              <a:prstGeom prst="rect">
                <a:avLst/>
              </a:prstGeom>
              <a:blipFill>
                <a:blip r:embed="rId13"/>
                <a:stretch>
                  <a:fillRect b="-180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Ellipse 77">
            <a:extLst>
              <a:ext uri="{FF2B5EF4-FFF2-40B4-BE49-F238E27FC236}">
                <a16:creationId xmlns:a16="http://schemas.microsoft.com/office/drawing/2014/main" id="{A3FAAA13-583A-4444-AAA4-BA7449D83693}"/>
              </a:ext>
            </a:extLst>
          </p:cNvPr>
          <p:cNvSpPr>
            <a:spLocks noChangeAspect="1"/>
          </p:cNvSpPr>
          <p:nvPr/>
        </p:nvSpPr>
        <p:spPr>
          <a:xfrm>
            <a:off x="3132850" y="4747093"/>
            <a:ext cx="155802" cy="93168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1867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9" name="ZoneTexte 78">
                <a:extLst>
                  <a:ext uri="{FF2B5EF4-FFF2-40B4-BE49-F238E27FC236}">
                    <a16:creationId xmlns:a16="http://schemas.microsoft.com/office/drawing/2014/main" id="{F6C1FDE3-7AAD-4D05-8563-1B532F904415}"/>
                  </a:ext>
                </a:extLst>
              </p:cNvPr>
              <p:cNvSpPr txBox="1"/>
              <p:nvPr/>
            </p:nvSpPr>
            <p:spPr>
              <a:xfrm>
                <a:off x="3030806" y="4239698"/>
                <a:ext cx="394952" cy="393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fr-FR" sz="2133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fr-FR" sz="2133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Arial"/>
                            </a:rPr>
                            <m:t>𝑓</m:t>
                          </m:r>
                        </m:e>
                        <m:sub>
                          <m:r>
                            <a:rPr kumimoji="0" lang="fr-FR" sz="2133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Arial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kumimoji="0" lang="fr-FR" sz="1867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mc:Choice>
        <mc:Fallback>
          <p:sp>
            <p:nvSpPr>
              <p:cNvPr id="79" name="ZoneTexte 78">
                <a:extLst>
                  <a:ext uri="{FF2B5EF4-FFF2-40B4-BE49-F238E27FC236}">
                    <a16:creationId xmlns:a16="http://schemas.microsoft.com/office/drawing/2014/main" id="{F6C1FDE3-7AAD-4D05-8563-1B532F9044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806" y="4239698"/>
                <a:ext cx="394952" cy="393551"/>
              </a:xfrm>
              <a:prstGeom prst="rect">
                <a:avLst/>
              </a:prstGeom>
              <a:blipFill>
                <a:blip r:embed="rId14"/>
                <a:stretch>
                  <a:fillRect l="-7692" b="-230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ZoneTexte 79">
                <a:extLst>
                  <a:ext uri="{FF2B5EF4-FFF2-40B4-BE49-F238E27FC236}">
                    <a16:creationId xmlns:a16="http://schemas.microsoft.com/office/drawing/2014/main" id="{A5EF414B-D620-4A9F-9160-14A8F1434BBC}"/>
                  </a:ext>
                </a:extLst>
              </p:cNvPr>
              <p:cNvSpPr txBox="1"/>
              <p:nvPr/>
            </p:nvSpPr>
            <p:spPr>
              <a:xfrm>
                <a:off x="4916388" y="4300675"/>
                <a:ext cx="676022" cy="4047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fr-FR" sz="2133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Arial"/>
                            </a:rPr>
                          </m:ctrlPr>
                        </m:sSupPr>
                        <m:e>
                          <m:r>
                            <a:rPr kumimoji="0" lang="fr-FR" sz="2133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Arial"/>
                            </a:rPr>
                            <m:t>𝑃𝑉</m:t>
                          </m:r>
                        </m:e>
                        <m:sup>
                          <m:r>
                            <a:rPr kumimoji="0" lang="fr-FR" sz="2133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Arial"/>
                            </a:rPr>
                            <m:t>ℓ</m:t>
                          </m:r>
                        </m:sup>
                      </m:sSup>
                    </m:oMath>
                  </m:oMathPara>
                </a14:m>
                <a:endParaRPr kumimoji="0" lang="fr-FR" sz="4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</mc:Choice>
        <mc:Fallback>
          <p:sp>
            <p:nvSpPr>
              <p:cNvPr id="80" name="ZoneTexte 79">
                <a:extLst>
                  <a:ext uri="{FF2B5EF4-FFF2-40B4-BE49-F238E27FC236}">
                    <a16:creationId xmlns:a16="http://schemas.microsoft.com/office/drawing/2014/main" id="{A5EF414B-D620-4A9F-9160-14A8F1434B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388" y="4300675"/>
                <a:ext cx="676022" cy="40471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441F8BE0-33D8-4B4F-8E61-69CCE1A1F978}"/>
              </a:ext>
            </a:extLst>
          </p:cNvPr>
          <p:cNvCxnSpPr>
            <a:cxnSpLocks/>
          </p:cNvCxnSpPr>
          <p:nvPr/>
        </p:nvCxnSpPr>
        <p:spPr>
          <a:xfrm>
            <a:off x="3608900" y="5302219"/>
            <a:ext cx="80850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Image 81">
            <a:extLst>
              <a:ext uri="{FF2B5EF4-FFF2-40B4-BE49-F238E27FC236}">
                <a16:creationId xmlns:a16="http://schemas.microsoft.com/office/drawing/2014/main" id="{7D6372BF-2703-4B0A-8D9E-BBAD977CE2F6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752681" y="4818413"/>
            <a:ext cx="932072" cy="853421"/>
          </a:xfrm>
          <a:prstGeom prst="rect">
            <a:avLst/>
          </a:prstGeom>
        </p:spPr>
      </p:pic>
      <p:pic>
        <p:nvPicPr>
          <p:cNvPr id="83" name="Image 82">
            <a:extLst>
              <a:ext uri="{FF2B5EF4-FFF2-40B4-BE49-F238E27FC236}">
                <a16:creationId xmlns:a16="http://schemas.microsoft.com/office/drawing/2014/main" id="{11A0F7A2-A19E-4457-B248-85559DE9A2D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580" y="4747093"/>
            <a:ext cx="1069602" cy="974131"/>
          </a:xfrm>
          <a:prstGeom prst="rect">
            <a:avLst/>
          </a:prstGeom>
        </p:spPr>
      </p:pic>
      <p:grpSp>
        <p:nvGrpSpPr>
          <p:cNvPr id="96" name="Groupe 95">
            <a:extLst>
              <a:ext uri="{FF2B5EF4-FFF2-40B4-BE49-F238E27FC236}">
                <a16:creationId xmlns:a16="http://schemas.microsoft.com/office/drawing/2014/main" id="{1A9A4A40-FA47-4CAD-9B0E-1A008E15773B}"/>
              </a:ext>
            </a:extLst>
          </p:cNvPr>
          <p:cNvGrpSpPr>
            <a:grpSpLocks noChangeAspect="1"/>
          </p:cNvGrpSpPr>
          <p:nvPr/>
        </p:nvGrpSpPr>
        <p:grpSpPr>
          <a:xfrm>
            <a:off x="6429803" y="1890622"/>
            <a:ext cx="5594887" cy="2649250"/>
            <a:chOff x="54237" y="1126943"/>
            <a:chExt cx="6478121" cy="3067473"/>
          </a:xfrm>
        </p:grpSpPr>
        <p:pic>
          <p:nvPicPr>
            <p:cNvPr id="97" name="Image 96">
              <a:extLst>
                <a:ext uri="{FF2B5EF4-FFF2-40B4-BE49-F238E27FC236}">
                  <a16:creationId xmlns:a16="http://schemas.microsoft.com/office/drawing/2014/main" id="{484D6A82-9DEA-4C21-83ED-3EBD982C2B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/>
            <a:srcRect t="18174" b="10800"/>
            <a:stretch/>
          </p:blipFill>
          <p:spPr>
            <a:xfrm>
              <a:off x="54237" y="1126943"/>
              <a:ext cx="6478121" cy="3067473"/>
            </a:xfrm>
            <a:prstGeom prst="rect">
              <a:avLst/>
            </a:prstGeom>
          </p:spPr>
        </p:pic>
        <p:grpSp>
          <p:nvGrpSpPr>
            <p:cNvPr id="98" name="Groupe 97">
              <a:extLst>
                <a:ext uri="{FF2B5EF4-FFF2-40B4-BE49-F238E27FC236}">
                  <a16:creationId xmlns:a16="http://schemas.microsoft.com/office/drawing/2014/main" id="{A731499C-3EA3-45AE-A551-D87678298C05}"/>
                </a:ext>
              </a:extLst>
            </p:cNvPr>
            <p:cNvGrpSpPr/>
            <p:nvPr/>
          </p:nvGrpSpPr>
          <p:grpSpPr>
            <a:xfrm>
              <a:off x="676969" y="1280951"/>
              <a:ext cx="912783" cy="912783"/>
              <a:chOff x="9589734" y="2126060"/>
              <a:chExt cx="1078152" cy="1078152"/>
            </a:xfrm>
          </p:grpSpPr>
          <p:pic>
            <p:nvPicPr>
              <p:cNvPr id="104" name="Image 103">
                <a:extLst>
                  <a:ext uri="{FF2B5EF4-FFF2-40B4-BE49-F238E27FC236}">
                    <a16:creationId xmlns:a16="http://schemas.microsoft.com/office/drawing/2014/main" id="{0A2E0BB0-7C37-4ADE-8274-433F355F32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89734" y="2126060"/>
                <a:ext cx="1078152" cy="1078152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ZoneTexte 104">
                    <a:extLst>
                      <a:ext uri="{FF2B5EF4-FFF2-40B4-BE49-F238E27FC236}">
                        <a16:creationId xmlns:a16="http://schemas.microsoft.com/office/drawing/2014/main" id="{5D7C5CF0-5A31-4275-AA92-E383C8AED436}"/>
                      </a:ext>
                    </a:extLst>
                  </p:cNvPr>
                  <p:cNvSpPr txBox="1"/>
                  <p:nvPr/>
                </p:nvSpPr>
                <p:spPr>
                  <a:xfrm>
                    <a:off x="9608380" y="2127311"/>
                    <a:ext cx="724195" cy="218122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defTabSz="1219170">
                      <a:buClr>
                        <a:srgbClr val="000000"/>
                      </a:buClr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fr-FR" sz="1600" i="1" ker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ℓ=4</m:t>
                          </m:r>
                        </m:oMath>
                      </m:oMathPara>
                    </a14:m>
                    <a:endParaRPr lang="fr-FR" sz="1600" kern="0" dirty="0">
                      <a:solidFill>
                        <a:srgbClr val="FFFFFF"/>
                      </a:solidFill>
                      <a:latin typeface="Arial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32" name="ZoneTexte 31">
                    <a:extLst>
                      <a:ext uri="{FF2B5EF4-FFF2-40B4-BE49-F238E27FC236}">
                        <a16:creationId xmlns:a16="http://schemas.microsoft.com/office/drawing/2014/main" id="{E828C2A7-6D0C-4109-B299-A60F116539E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608380" y="2127311"/>
                    <a:ext cx="724195" cy="218122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l="-8955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99" name="Groupe 98">
              <a:extLst>
                <a:ext uri="{FF2B5EF4-FFF2-40B4-BE49-F238E27FC236}">
                  <a16:creationId xmlns:a16="http://schemas.microsoft.com/office/drawing/2014/main" id="{2058147A-9EDF-4F1F-B6BB-D78A33E2CD7A}"/>
                </a:ext>
              </a:extLst>
            </p:cNvPr>
            <p:cNvGrpSpPr/>
            <p:nvPr/>
          </p:nvGrpSpPr>
          <p:grpSpPr>
            <a:xfrm>
              <a:off x="3830413" y="1286331"/>
              <a:ext cx="912783" cy="916232"/>
              <a:chOff x="3794926" y="1118412"/>
              <a:chExt cx="1078151" cy="1082226"/>
            </a:xfrm>
          </p:grpSpPr>
          <p:pic>
            <p:nvPicPr>
              <p:cNvPr id="102" name="Image 101">
                <a:extLst>
                  <a:ext uri="{FF2B5EF4-FFF2-40B4-BE49-F238E27FC236}">
                    <a16:creationId xmlns:a16="http://schemas.microsoft.com/office/drawing/2014/main" id="{B0B30805-A964-421E-B2CD-515629546C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94926" y="1122485"/>
                <a:ext cx="1078151" cy="1078153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ZoneTexte 102">
                    <a:extLst>
                      <a:ext uri="{FF2B5EF4-FFF2-40B4-BE49-F238E27FC236}">
                        <a16:creationId xmlns:a16="http://schemas.microsoft.com/office/drawing/2014/main" id="{1FE89002-F623-47F4-A119-79082F8C1BA7}"/>
                      </a:ext>
                    </a:extLst>
                  </p:cNvPr>
                  <p:cNvSpPr txBox="1"/>
                  <p:nvPr/>
                </p:nvSpPr>
                <p:spPr>
                  <a:xfrm>
                    <a:off x="3843831" y="1118412"/>
                    <a:ext cx="1029244" cy="30876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defTabSz="1219170">
                      <a:buClr>
                        <a:srgbClr val="000000"/>
                      </a:buClr>
                    </a:pPr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fr-FR" sz="1467" i="1" ker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ℓ=24</m:t>
                          </m:r>
                        </m:oMath>
                      </m:oMathPara>
                    </a14:m>
                    <a:endParaRPr lang="fr-FR" sz="1467" kern="0" dirty="0">
                      <a:solidFill>
                        <a:srgbClr val="FFFFFF"/>
                      </a:solidFill>
                      <a:latin typeface="Arial"/>
                      <a:cs typeface="Arial"/>
                      <a:sym typeface="Arial"/>
                    </a:endParaRPr>
                  </a:p>
                </p:txBody>
              </p:sp>
            </mc:Choice>
            <mc:Fallback xmlns="">
              <p:sp>
                <p:nvSpPr>
                  <p:cNvPr id="103" name="ZoneTexte 102">
                    <a:extLst>
                      <a:ext uri="{FF2B5EF4-FFF2-40B4-BE49-F238E27FC236}">
                        <a16:creationId xmlns:a16="http://schemas.microsoft.com/office/drawing/2014/main" id="{1FE89002-F623-47F4-A119-79082F8C1BA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43831" y="1118412"/>
                    <a:ext cx="1029244" cy="308767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l="-9756" b="-10811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00" name="Connecteur droit avec flèche 99">
              <a:extLst>
                <a:ext uri="{FF2B5EF4-FFF2-40B4-BE49-F238E27FC236}">
                  <a16:creationId xmlns:a16="http://schemas.microsoft.com/office/drawing/2014/main" id="{6BEAFAC1-8F74-4C62-BE00-A3FA934DD7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57196" y="2057490"/>
              <a:ext cx="94586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>
              <a:extLst>
                <a:ext uri="{FF2B5EF4-FFF2-40B4-BE49-F238E27FC236}">
                  <a16:creationId xmlns:a16="http://schemas.microsoft.com/office/drawing/2014/main" id="{D9E56975-A806-4279-8F83-7F1FB08A36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07389" y="2182977"/>
              <a:ext cx="2" cy="11102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ZoneTexte 106">
                <a:extLst>
                  <a:ext uri="{FF2B5EF4-FFF2-40B4-BE49-F238E27FC236}">
                    <a16:creationId xmlns:a16="http://schemas.microsoft.com/office/drawing/2014/main" id="{475746BA-6820-4958-B5FD-721D9B71AF06}"/>
                  </a:ext>
                </a:extLst>
              </p:cNvPr>
              <p:cNvSpPr txBox="1"/>
              <p:nvPr/>
            </p:nvSpPr>
            <p:spPr>
              <a:xfrm>
                <a:off x="7851634" y="4538661"/>
                <a:ext cx="3175725" cy="16477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1219170">
                  <a:buClr>
                    <a:srgbClr val="000000"/>
                  </a:buClr>
                  <a:defRPr/>
                </a:pPr>
                <a:r>
                  <a:rPr lang="fr-FR" sz="1867" b="1" kern="0" dirty="0">
                    <a:latin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Observations</a:t>
                </a:r>
              </a:p>
              <a:p>
                <a:pPr defTabSz="1219170">
                  <a:buClr>
                    <a:srgbClr val="000000"/>
                  </a:buClr>
                  <a:defRPr/>
                </a:pPr>
                <a:r>
                  <a:rPr lang="fr-FR" sz="1867" kern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Radius (R) , </a:t>
                </a:r>
                <a:r>
                  <a:rPr lang="fr-FR" sz="1867" kern="0" dirty="0" err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thickness</a:t>
                </a:r>
                <a:r>
                  <a:rPr lang="fr-FR" sz="1867" kern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 (</a:t>
                </a:r>
                <a14:m>
                  <m:oMath xmlns:m="http://schemas.openxmlformats.org/officeDocument/2006/math">
                    <m:r>
                      <a:rPr lang="fr-FR" sz="1867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Arial"/>
                      </a:rPr>
                      <m:t>∆</m:t>
                    </m:r>
                  </m:oMath>
                </a14:m>
                <a:r>
                  <a:rPr lang="fr-FR" sz="1867" kern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) </a:t>
                </a:r>
              </a:p>
              <a:p>
                <a:pPr marL="380990" indent="-380990" defTabSz="1219170">
                  <a:buClr>
                    <a:srgbClr val="000000"/>
                  </a:buClr>
                  <a:buFont typeface="Calibri" panose="020F0502020204030204" pitchFamily="34" charset="0"/>
                  <a:buChar char="-"/>
                  <a:defRPr/>
                </a:pPr>
                <a:r>
                  <a:rPr lang="fr-FR" sz="1867" kern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Constant up to  </a:t>
                </a:r>
                <a14:m>
                  <m:oMath xmlns:m="http://schemas.openxmlformats.org/officeDocument/2006/math">
                    <m:r>
                      <a:rPr lang="fr-FR" sz="1867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Arial"/>
                      </a:rPr>
                      <m:t>ℓ∼10</m:t>
                    </m:r>
                  </m:oMath>
                </a14:m>
                <a:r>
                  <a:rPr lang="fr-FR" sz="1867" kern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 </a:t>
                </a:r>
              </a:p>
              <a:p>
                <a:pPr marL="380990" indent="-380990" defTabSz="1219170">
                  <a:buClr>
                    <a:srgbClr val="000000"/>
                  </a:buClr>
                  <a:buFont typeface="Calibri" panose="020F0502020204030204" pitchFamily="34" charset="0"/>
                  <a:buChar char="-"/>
                  <a:defRPr/>
                </a:pPr>
                <a:r>
                  <a:rPr lang="fr-FR" sz="1867" kern="0" dirty="0" err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Linear</a:t>
                </a:r>
                <a:r>
                  <a:rPr lang="fr-FR" sz="1867" kern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 for  </a:t>
                </a:r>
                <a14:m>
                  <m:oMath xmlns:m="http://schemas.openxmlformats.org/officeDocument/2006/math">
                    <m:r>
                      <a:rPr lang="fr-FR" sz="1867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Arial"/>
                      </a:rPr>
                      <m:t>ℓ</m:t>
                    </m:r>
                    <m:r>
                      <a:rPr lang="fr-FR" sz="1867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Arial"/>
                      </a:rPr>
                      <m:t>≥</m:t>
                    </m:r>
                    <m:r>
                      <a:rPr lang="fr-FR" sz="1867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Arial"/>
                      </a:rPr>
                      <m:t>10</m:t>
                    </m:r>
                  </m:oMath>
                </a14:m>
                <a:r>
                  <a:rPr lang="fr-FR" sz="1867" kern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 </a:t>
                </a:r>
              </a:p>
              <a:p>
                <a:pPr marL="380990" indent="-380990" defTabSz="1219170">
                  <a:buClr>
                    <a:srgbClr val="000000"/>
                  </a:buClr>
                  <a:buFontTx/>
                  <a:buChar char="→"/>
                  <a:defRPr/>
                </a:pPr>
                <a:r>
                  <a:rPr lang="fr-FR" sz="1867" kern="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Arial"/>
                  </a:rPr>
                  <a:t>Finesse </a:t>
                </a:r>
                <a14:m>
                  <m:oMath xmlns:m="http://schemas.openxmlformats.org/officeDocument/2006/math">
                    <m:r>
                      <a:rPr lang="fr-FR" sz="1867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Arial"/>
                      </a:rPr>
                      <m:t>𝐹</m:t>
                    </m:r>
                    <m:r>
                      <a:rPr lang="fr-FR" sz="1867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Arial"/>
                      </a:rPr>
                      <m:t>=</m:t>
                    </m:r>
                    <m:f>
                      <m:fPr>
                        <m:ctrlPr>
                          <a:rPr lang="fr-FR" sz="1867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Arial"/>
                          </a:rPr>
                        </m:ctrlPr>
                      </m:fPr>
                      <m:num>
                        <m:r>
                          <a:rPr lang="fr-FR" sz="1867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Arial"/>
                          </a:rPr>
                          <m:t>𝑅</m:t>
                        </m:r>
                      </m:num>
                      <m:den>
                        <m:r>
                          <a:rPr lang="fr-FR" sz="1867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  <a:sym typeface="Arial"/>
                          </a:rPr>
                          <m:t>∆</m:t>
                        </m:r>
                      </m:den>
                    </m:f>
                    <m:r>
                      <a:rPr lang="fr-FR" sz="1867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Arial"/>
                      </a:rPr>
                      <m:t>~12</m:t>
                    </m:r>
                    <m:r>
                      <a:rPr lang="fr-FR" sz="1867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Arial"/>
                      </a:rPr>
                      <m:t> </m:t>
                    </m:r>
                  </m:oMath>
                </a14:m>
                <a:endParaRPr lang="fr-FR" sz="1867" kern="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</mc:Choice>
        <mc:Fallback xmlns="">
          <p:sp>
            <p:nvSpPr>
              <p:cNvPr id="107" name="ZoneTexte 106">
                <a:extLst>
                  <a:ext uri="{FF2B5EF4-FFF2-40B4-BE49-F238E27FC236}">
                    <a16:creationId xmlns:a16="http://schemas.microsoft.com/office/drawing/2014/main" id="{475746BA-6820-4958-B5FD-721D9B71AF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1634" y="4538661"/>
                <a:ext cx="3175725" cy="1647759"/>
              </a:xfrm>
              <a:prstGeom prst="rect">
                <a:avLst/>
              </a:prstGeom>
              <a:blipFill>
                <a:blip r:embed="rId23"/>
                <a:stretch>
                  <a:fillRect l="-1727" t="-2222" b="-14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58A120AE-6E1B-4042-B110-D290129485B2}"/>
              </a:ext>
            </a:extLst>
          </p:cNvPr>
          <p:cNvCxnSpPr>
            <a:cxnSpLocks/>
          </p:cNvCxnSpPr>
          <p:nvPr/>
        </p:nvCxnSpPr>
        <p:spPr>
          <a:xfrm flipV="1">
            <a:off x="7657620" y="2748002"/>
            <a:ext cx="1405139" cy="1013546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65DB4024-3103-4E0D-B773-FA396CB8649A}"/>
              </a:ext>
            </a:extLst>
          </p:cNvPr>
          <p:cNvCxnSpPr>
            <a:cxnSpLocks/>
          </p:cNvCxnSpPr>
          <p:nvPr/>
        </p:nvCxnSpPr>
        <p:spPr>
          <a:xfrm flipV="1">
            <a:off x="10403416" y="2438008"/>
            <a:ext cx="1443679" cy="129486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FA0E6322-808C-4B9C-BF85-983BAD25A81B}"/>
              </a:ext>
            </a:extLst>
          </p:cNvPr>
          <p:cNvCxnSpPr>
            <a:cxnSpLocks/>
          </p:cNvCxnSpPr>
          <p:nvPr/>
        </p:nvCxnSpPr>
        <p:spPr>
          <a:xfrm>
            <a:off x="6981265" y="3761548"/>
            <a:ext cx="2143219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E8905ED4-53C4-4154-A619-3500A39BB926}"/>
              </a:ext>
            </a:extLst>
          </p:cNvPr>
          <p:cNvCxnSpPr>
            <a:cxnSpLocks/>
          </p:cNvCxnSpPr>
          <p:nvPr/>
        </p:nvCxnSpPr>
        <p:spPr>
          <a:xfrm>
            <a:off x="9726890" y="3732872"/>
            <a:ext cx="2143219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502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8" grpId="0"/>
      <p:bldP spid="66" grpId="0"/>
      <p:bldP spid="69" grpId="0"/>
      <p:bldP spid="74" grpId="0"/>
      <p:bldP spid="76" grpId="0"/>
      <p:bldP spid="77" grpId="0"/>
      <p:bldP spid="78" grpId="0" animBg="1"/>
      <p:bldP spid="79" grpId="0"/>
      <p:bldP spid="80" grpId="0"/>
      <p:bldP spid="1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9"/>
          <p:cNvSpPr/>
          <p:nvPr/>
        </p:nvSpPr>
        <p:spPr>
          <a:xfrm>
            <a:off x="-2645" y="2647"/>
            <a:ext cx="12191999" cy="646071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Prediction </a:t>
            </a:r>
            <a:r>
              <a:rPr lang="en-US" sz="3000" b="1" kern="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: </a:t>
            </a: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OAM-pairs and probability with PV</a:t>
            </a:r>
          </a:p>
        </p:txBody>
      </p:sp>
      <p:sp>
        <p:nvSpPr>
          <p:cNvPr id="268" name="Google Shape;268;p19"/>
          <p:cNvSpPr/>
          <p:nvPr/>
        </p:nvSpPr>
        <p:spPr>
          <a:xfrm>
            <a:off x="-2646" y="6544124"/>
            <a:ext cx="12191999" cy="317825"/>
          </a:xfrm>
          <a:prstGeom prst="rect">
            <a:avLst/>
          </a:prstGeom>
          <a:solidFill>
            <a:srgbClr val="2F549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Perfect vortex and 4 wave mixing to create photon pairs</a:t>
            </a:r>
            <a:endParaRPr kumimoji="0" lang="fr-FR" sz="146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69" name="Google Shape;269;p19"/>
          <p:cNvSpPr txBox="1"/>
          <p:nvPr/>
        </p:nvSpPr>
        <p:spPr>
          <a:xfrm>
            <a:off x="10403416" y="6545790"/>
            <a:ext cx="1793875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fr-FR" sz="150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kumimoji="0" lang="fr-FR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/ 5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19"/>
          <p:cNvSpPr txBox="1"/>
          <p:nvPr/>
        </p:nvSpPr>
        <p:spPr>
          <a:xfrm>
            <a:off x="0" y="6545791"/>
            <a:ext cx="1793875" cy="323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Paul Seguigne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1" name="Google Shape;271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244" y="73613"/>
            <a:ext cx="457653" cy="49884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8D18B185-62EF-4D00-A6D9-51408B7D8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58580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/>
              <a:sym typeface="Arial"/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2744698E-AFB3-4C7B-BC00-B28A4C35863B}"/>
              </a:ext>
            </a:extLst>
          </p:cNvPr>
          <p:cNvSpPr txBox="1"/>
          <p:nvPr/>
        </p:nvSpPr>
        <p:spPr>
          <a:xfrm>
            <a:off x="9414751" y="28096908"/>
            <a:ext cx="8846759" cy="6667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fr-FR" sz="3733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DC319116-C010-4FE5-AEF2-F5BC339D96BD}"/>
                  </a:ext>
                </a:extLst>
              </p:cNvPr>
              <p:cNvSpPr txBox="1"/>
              <p:nvPr/>
            </p:nvSpPr>
            <p:spPr>
              <a:xfrm>
                <a:off x="1527644" y="648718"/>
                <a:ext cx="9131416" cy="899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730250" marR="0" lvl="0" indent="0" algn="just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𝑃</m:t>
                          </m:r>
                        </m:e>
                        <m:sub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1234</m:t>
                          </m:r>
                        </m:sub>
                      </m:sSub>
                      <m:r>
                        <a:rPr kumimoji="0" lang="en-GB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nary>
                        <m:naryPr>
                          <m:chr m:val="∬"/>
                          <m:limLoc m:val="undOvr"/>
                          <m:subHide m:val="on"/>
                          <m:supHide m:val="on"/>
                          <m:ctrlP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en-GB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4</m:t>
                              </m:r>
                            </m:sub>
                          </m:sSub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𝜋</m:t>
                          </m:r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𝑟𝑑𝑟</m:t>
                          </m:r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𝑑𝑧</m:t>
                          </m:r>
                        </m:e>
                      </m:nary>
                      <m:r>
                        <a:rPr kumimoji="0" lang="fr-F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≃</m:t>
                      </m:r>
                      <m:sSub>
                        <m:sSubPr>
                          <m:ctrlPr>
                            <a:rPr kumimoji="0" lang="fr-F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𝐿</m:t>
                          </m:r>
                        </m:e>
                        <m:sub>
                          <m:r>
                            <a:rPr kumimoji="0" lang="fr-F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𝑐𝑒𝑙𝑙</m:t>
                          </m:r>
                        </m:sub>
                      </m:sSub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kumimoji="0" lang="fr-F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kumimoji="0" lang="fr-F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fr-F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fr-F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fr-F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fr-F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fr-F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fr-F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fr-F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4</m:t>
                              </m:r>
                            </m:sub>
                          </m:sSub>
                          <m:r>
                            <a:rPr kumimoji="0" lang="fr-F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  <m:r>
                            <a:rPr kumimoji="0" lang="fr-F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𝜋</m:t>
                          </m:r>
                          <m:r>
                            <a:rPr kumimoji="0" lang="fr-F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𝑟𝑑𝑟</m:t>
                          </m:r>
                        </m:e>
                      </m:nary>
                    </m:oMath>
                  </m:oMathPara>
                </a14:m>
                <a:endPara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DC319116-C010-4FE5-AEF2-F5BC339D96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7644" y="648718"/>
                <a:ext cx="9131416" cy="8996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3D70794-D78E-4CF7-91F2-5CC1C067231D}"/>
                  </a:ext>
                </a:extLst>
              </p:cNvPr>
              <p:cNvSpPr txBox="1"/>
              <p:nvPr/>
            </p:nvSpPr>
            <p:spPr>
              <a:xfrm>
                <a:off x="307619" y="1356832"/>
                <a:ext cx="1157146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Assumptions : (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i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 the input is optimized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fr-FR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kumimoji="0" lang="fr-FR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0" lang="fr-FR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0" lang="fr-FR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fr-FR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kumimoji="0" lang="fr-FR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); (ii) the vortex beams have the same Rayleigh range (Boyd’s criterion);  (iii) SFWM generates PV; (iv) the output light exists at the ring of the inputs.</a:t>
                </a: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3D70794-D78E-4CF7-91F2-5CC1C06723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19" y="1356832"/>
                <a:ext cx="11571465" cy="646331"/>
              </a:xfrm>
              <a:prstGeom prst="rect">
                <a:avLst/>
              </a:prstGeom>
              <a:blipFill>
                <a:blip r:embed="rId5"/>
                <a:stretch>
                  <a:fillRect l="-421" t="-5660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 9">
            <a:extLst>
              <a:ext uri="{FF2B5EF4-FFF2-40B4-BE49-F238E27FC236}">
                <a16:creationId xmlns:a16="http://schemas.microsoft.com/office/drawing/2014/main" id="{50B458D0-5477-44A0-A609-946FD20DB0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99" y="2091741"/>
            <a:ext cx="4451550" cy="44515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86B2E7D-013B-411C-9981-F60B33990497}"/>
                  </a:ext>
                </a:extLst>
              </p:cNvPr>
              <p:cNvSpPr txBox="1"/>
              <p:nvPr/>
            </p:nvSpPr>
            <p:spPr>
              <a:xfrm>
                <a:off x="4132163" y="2490378"/>
                <a:ext cx="728047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30250" marR="0" lvl="0" indent="0" algn="just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Observations</a:t>
                </a:r>
              </a:p>
              <a:p>
                <a:pPr marL="1016000" marR="0" lvl="0" indent="-285750" algn="just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alibri" panose="020F0502020204030204" pitchFamily="34" charset="0"/>
                  <a:buChar char="₋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b="0" i="1" u="none" strike="noStrike" kern="15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kumimoji="0" lang="en-US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PV</m:t>
                        </m:r>
                        <m:r>
                          <m:rPr>
                            <m:nor/>
                          </m:rPr>
                          <a:rPr kumimoji="0" lang="en-US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kumimoji="0" lang="en-US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has</m:t>
                        </m:r>
                        <m:r>
                          <m:rPr>
                            <m:nor/>
                          </m:rPr>
                          <a:rPr kumimoji="0" lang="en-US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kumimoji="0" lang="en-US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no</m:t>
                        </m:r>
                        <m:r>
                          <m:rPr>
                            <m:nor/>
                          </m:rPr>
                          <a:rPr kumimoji="0" lang="en-US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kumimoji="0" lang="en-US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Gouy</m:t>
                        </m:r>
                        <m:r>
                          <m:rPr>
                            <m:nor/>
                          </m:rPr>
                          <a:rPr kumimoji="0" lang="en-US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kumimoji="0" lang="en-US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phase</m:t>
                        </m:r>
                        <m:r>
                          <m:rPr>
                            <m:nor/>
                          </m:rPr>
                          <a:rPr kumimoji="0" lang="fr-FR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kumimoji="0" lang="fr-FR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so</m:t>
                        </m:r>
                        <m:r>
                          <m:rPr>
                            <m:nor/>
                          </m:rPr>
                          <a:rPr kumimoji="0" lang="fr-FR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kumimoji="0" lang="en-GB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ℓ</m:t>
                        </m:r>
                      </m:e>
                      <m:sub>
                        <m:r>
                          <a:rPr kumimoji="0" lang="fr-FR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b>
                    </m:sSub>
                    <m:r>
                      <a:rPr kumimoji="0" lang="fr-FR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&lt;0 is allowed and many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b="0" i="1" u="none" strike="noStrike" kern="15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fr-FR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ℓ</m:t>
                        </m:r>
                      </m:e>
                      <m:sub>
                        <m:r>
                          <a:rPr kumimoji="0" lang="fr-FR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b>
                    </m:sSub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b="0" i="1" u="none" strike="noStrike" kern="15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SimSun" panose="02010600030101010101" pitchFamily="2" charset="-122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fr-FR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ℓ</m:t>
                        </m:r>
                      </m:e>
                      <m:sub>
                        <m:r>
                          <a:rPr kumimoji="0" lang="fr-FR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</m:t>
                        </m:r>
                      </m:sub>
                    </m:sSub>
                  </m:oMath>
                </a14:m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)  are permitted.</a:t>
                </a:r>
                <a:endParaRPr lang="en-US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1016000" marR="0" lvl="0" indent="-285750" algn="just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alibri" panose="020F0502020204030204" pitchFamily="34" charset="0"/>
                  <a:buChar char="₋"/>
                  <a:tabLst/>
                  <a:defRPr/>
                </a:pP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 plateau depends on input finesse (Blue F=5; Dark Blue F=10)</a:t>
                </a:r>
                <a:endParaRPr lang="en-US" dirty="0">
                  <a:solidFill>
                    <a:prstClr val="black"/>
                  </a:solidFill>
                  <a:highlight>
                    <a:srgbClr val="FFFF00"/>
                  </a:highlight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D86B2E7D-013B-411C-9981-F60B33990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2163" y="2490378"/>
                <a:ext cx="7280476" cy="1200329"/>
              </a:xfrm>
              <a:prstGeom prst="rect">
                <a:avLst/>
              </a:prstGeom>
              <a:blipFill>
                <a:blip r:embed="rId7"/>
                <a:stretch>
                  <a:fillRect t="-3061" r="-670" b="-76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Ellipse 47">
            <a:extLst>
              <a:ext uri="{FF2B5EF4-FFF2-40B4-BE49-F238E27FC236}">
                <a16:creationId xmlns:a16="http://schemas.microsoft.com/office/drawing/2014/main" id="{A8915E43-5943-40EE-BBFA-51431F8B1A35}"/>
              </a:ext>
            </a:extLst>
          </p:cNvPr>
          <p:cNvSpPr/>
          <p:nvPr/>
        </p:nvSpPr>
        <p:spPr>
          <a:xfrm>
            <a:off x="2103216" y="4384010"/>
            <a:ext cx="1297710" cy="269477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  <a:defRPr/>
            </a:pPr>
            <a:endParaRPr lang="fr-FR" sz="1867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907168D-9AE9-4B73-9258-939FCD2AFB9E}"/>
              </a:ext>
            </a:extLst>
          </p:cNvPr>
          <p:cNvSpPr txBox="1"/>
          <p:nvPr/>
        </p:nvSpPr>
        <p:spPr>
          <a:xfrm>
            <a:off x="4853948" y="4092991"/>
            <a:ext cx="7685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PV provide many OAM-pairs with the same probability: High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entanglment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number depends only on the finesse of the input PVBs</a:t>
            </a:r>
          </a:p>
          <a:p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PV </a:t>
            </a:r>
            <a:r>
              <a:rPr lang="fr-FR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would</a:t>
            </a:r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provide</a:t>
            </a:r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 large output </a:t>
            </a:r>
            <a:r>
              <a:rPr lang="fr-FR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space</a:t>
            </a:r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OAM-</a:t>
            </a:r>
            <a:r>
              <a:rPr lang="fr-FR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entanglement</a:t>
            </a:r>
            <a:endParaRPr lang="fr-FR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85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496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31A9E0-C41F-4811-A34B-BF3875FFFE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600" y="1139965"/>
            <a:ext cx="11360800" cy="2447178"/>
          </a:xfrm>
        </p:spPr>
        <p:txBody>
          <a:bodyPr>
            <a:normAutofit fontScale="92500"/>
          </a:bodyPr>
          <a:lstStyle/>
          <a:p>
            <a:r>
              <a:rPr lang="fr-FR" sz="4500" dirty="0"/>
              <a:t>	</a:t>
            </a:r>
            <a:r>
              <a:rPr lang="en-US" sz="7700" dirty="0">
                <a:solidFill>
                  <a:schemeClr val="bg1"/>
                </a:solidFill>
              </a:rPr>
              <a:t>Thank you for your attention</a:t>
            </a:r>
          </a:p>
          <a:p>
            <a:r>
              <a:rPr lang="en-US" sz="3200" dirty="0">
                <a:solidFill>
                  <a:schemeClr val="bg1"/>
                </a:solidFill>
              </a:rPr>
              <a:t> Team: </a:t>
            </a:r>
            <a:r>
              <a:rPr lang="en-US" sz="3200" dirty="0" err="1">
                <a:solidFill>
                  <a:schemeClr val="bg1"/>
                </a:solidFill>
              </a:rPr>
              <a:t>L.Pruvost</a:t>
            </a:r>
            <a:r>
              <a:rPr lang="en-US" sz="3200" dirty="0">
                <a:solidFill>
                  <a:schemeClr val="bg1"/>
                </a:solidFill>
              </a:rPr>
              <a:t> (DR of CNRS) </a:t>
            </a:r>
            <a:endParaRPr lang="fr-FR" sz="32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FE3211-1487-4BCE-9CDE-8A7B1C2EA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4824" y="55019536"/>
            <a:ext cx="3001036" cy="121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7408BCB-D6F6-4492-AAC6-FEE6D8351E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4124" y="54801369"/>
            <a:ext cx="4572000" cy="1625600"/>
          </a:xfrm>
          <a:prstGeom prst="rect">
            <a:avLst/>
          </a:prstGeom>
        </p:spPr>
      </p:pic>
      <p:pic>
        <p:nvPicPr>
          <p:cNvPr id="4" name="Google Shape;131;p25">
            <a:extLst>
              <a:ext uri="{FF2B5EF4-FFF2-40B4-BE49-F238E27FC236}">
                <a16:creationId xmlns:a16="http://schemas.microsoft.com/office/drawing/2014/main" id="{1C6F45BD-3B1F-4016-822B-5B112F54C5F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92475" y="3257253"/>
            <a:ext cx="727632" cy="793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2CD295F-BA76-4DA1-BFA7-B70DE528673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440" b="88519" l="4747" r="42722">
                        <a14:foregroundMark x1="8605" y1="55000" x2="8605" y2="55000"/>
                        <a14:foregroundMark x1="8605" y1="55000" x2="8837" y2="56538"/>
                        <a14:foregroundMark x1="8140" y1="52692" x2="8140" y2="52692"/>
                        <a14:foregroundMark x1="8140" y1="47308" x2="8140" y2="47308"/>
                        <a14:foregroundMark x1="10698" y1="61154" x2="10698" y2="61154"/>
                        <a14:foregroundMark x1="21163" y1="41538" x2="21163" y2="41538"/>
                        <a14:foregroundMark x1="28837" y1="43846" x2="28837" y2="43846"/>
                        <a14:foregroundMark x1="27674" y1="43077" x2="27674" y2="43077"/>
                        <a14:foregroundMark x1="27907" y1="52308" x2="27907" y2="52308"/>
                      </a14:backgroundRemoval>
                    </a14:imgEffect>
                  </a14:imgLayer>
                </a14:imgProps>
              </a:ext>
            </a:extLst>
          </a:blip>
          <a:srcRect t="9680" r="52531" b="2721"/>
          <a:stretch/>
        </p:blipFill>
        <p:spPr>
          <a:xfrm>
            <a:off x="7409169" y="2659994"/>
            <a:ext cx="1640175" cy="1830132"/>
          </a:xfrm>
          <a:prstGeom prst="rect">
            <a:avLst/>
          </a:prstGeom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7E48F981-D3D6-44F6-AA11-231F39C1F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120" y="2980315"/>
            <a:ext cx="3001036" cy="121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E22B9619-8B80-480D-BC32-E8E09351D255}"/>
              </a:ext>
            </a:extLst>
          </p:cNvPr>
          <p:cNvGrpSpPr/>
          <p:nvPr/>
        </p:nvGrpSpPr>
        <p:grpSpPr>
          <a:xfrm>
            <a:off x="3915135" y="4745156"/>
            <a:ext cx="4361730" cy="952500"/>
            <a:chOff x="3357856" y="4745156"/>
            <a:chExt cx="4361730" cy="952500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6ACD571D-2167-4C27-9849-BDA81364D0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856" y="4795738"/>
              <a:ext cx="2394383" cy="851336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0BD1469A-6314-4003-B616-2BE17DB4D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5586" y="4745156"/>
              <a:ext cx="1524000" cy="952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5328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458</Words>
  <Application>Microsoft Office PowerPoint</Application>
  <PresentationFormat>Grand écran</PresentationFormat>
  <Paragraphs>86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Thème Office</vt:lpstr>
      <vt:lpstr>1_Thème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paul</dc:creator>
  <cp:lastModifiedBy>paul</cp:lastModifiedBy>
  <cp:revision>21</cp:revision>
  <dcterms:created xsi:type="dcterms:W3CDTF">2025-12-11T07:09:31Z</dcterms:created>
  <dcterms:modified xsi:type="dcterms:W3CDTF">2025-12-11T11:06:25Z</dcterms:modified>
</cp:coreProperties>
</file>