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1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2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6" r:id="rId3"/>
    <p:sldId id="269" r:id="rId4"/>
    <p:sldId id="270" r:id="rId5"/>
    <p:sldId id="258" r:id="rId6"/>
    <p:sldId id="259" r:id="rId7"/>
    <p:sldId id="261" r:id="rId8"/>
    <p:sldId id="264" r:id="rId9"/>
    <p:sldId id="265" r:id="rId10"/>
    <p:sldId id="262" r:id="rId11"/>
    <p:sldId id="263" r:id="rId12"/>
    <p:sldId id="271" r:id="rId13"/>
    <p:sldId id="272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77B4"/>
    <a:srgbClr val="FF7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762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DB741-8BB8-4B6B-947A-D33F3A0ED3FB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F33FA-BA22-4B20-8A21-C1013F45EB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835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Theory: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before</a:t>
            </a:r>
            <a:r>
              <a:rPr lang="fr-FR" baseline="0" dirty="0" smtClean="0"/>
              <a:t>,</a:t>
            </a:r>
          </a:p>
          <a:p>
            <a:r>
              <a:rPr lang="fr-FR" baseline="0" dirty="0" err="1" smtClean="0"/>
              <a:t>Shpe</a:t>
            </a:r>
            <a:r>
              <a:rPr lang="fr-FR" baseline="0" dirty="0" smtClean="0"/>
              <a:t>: </a:t>
            </a:r>
            <a:r>
              <a:rPr lang="fr-FR" baseline="0" dirty="0" err="1" smtClean="0"/>
              <a:t>Gaussian</a:t>
            </a:r>
            <a:r>
              <a:rPr lang="fr-FR" baseline="0" dirty="0" smtClean="0"/>
              <a:t>, Box: Square in 2D, but </a:t>
            </a:r>
            <a:r>
              <a:rPr lang="fr-FR" baseline="0" dirty="0" err="1" smtClean="0"/>
              <a:t>Gaussian</a:t>
            </a:r>
            <a:r>
              <a:rPr lang="fr-FR" baseline="0" dirty="0" smtClean="0"/>
              <a:t> in 3D</a:t>
            </a:r>
          </a:p>
          <a:p>
            <a:r>
              <a:rPr lang="fr-FR" baseline="0" dirty="0" err="1" smtClean="0"/>
              <a:t>Learn</a:t>
            </a:r>
            <a:r>
              <a:rPr lang="fr-FR" baseline="0" dirty="0" smtClean="0"/>
              <a:t> D; </a:t>
            </a:r>
            <a:r>
              <a:rPr lang="fr-FR" baseline="0" dirty="0" err="1" smtClean="0"/>
              <a:t>Genereall</a:t>
            </a:r>
            <a:r>
              <a:rPr lang="fr-FR" baseline="0" dirty="0" smtClean="0"/>
              <a:t> –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applied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Brightfield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Radiometry</a:t>
            </a:r>
            <a:r>
              <a:rPr lang="fr-FR" baseline="0" dirty="0" smtClean="0"/>
              <a:t>,…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F10EA8-FBFE-426D-9D08-5EA08A65C74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6303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And if </a:t>
            </a:r>
            <a:r>
              <a:rPr lang="fr-FR" dirty="0" err="1" smtClean="0"/>
              <a:t>you’re</a:t>
            </a:r>
            <a:r>
              <a:rPr lang="fr-FR" dirty="0" smtClean="0"/>
              <a:t> </a:t>
            </a:r>
            <a:r>
              <a:rPr lang="fr-FR" dirty="0" err="1" smtClean="0"/>
              <a:t>interested</a:t>
            </a:r>
            <a:r>
              <a:rPr lang="fr-FR" dirty="0" smtClean="0"/>
              <a:t>, how </a:t>
            </a:r>
            <a:r>
              <a:rPr lang="fr-FR" dirty="0" err="1" smtClean="0"/>
              <a:t>results</a:t>
            </a:r>
            <a:r>
              <a:rPr lang="fr-FR" dirty="0" smtClean="0"/>
              <a:t> look for </a:t>
            </a:r>
            <a:r>
              <a:rPr lang="fr-FR" dirty="0" err="1" smtClean="0"/>
              <a:t>bad</a:t>
            </a:r>
            <a:r>
              <a:rPr lang="fr-FR" dirty="0" smtClean="0"/>
              <a:t> image </a:t>
            </a:r>
            <a:r>
              <a:rPr lang="fr-FR" dirty="0" err="1" smtClean="0"/>
              <a:t>qualitiy</a:t>
            </a:r>
            <a:r>
              <a:rPr lang="fr-FR" dirty="0" smtClean="0"/>
              <a:t>, come to </a:t>
            </a:r>
            <a:r>
              <a:rPr lang="fr-FR" dirty="0" err="1" smtClean="0"/>
              <a:t>my</a:t>
            </a:r>
            <a:r>
              <a:rPr lang="fr-FR" dirty="0" smtClean="0"/>
              <a:t> poster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F10EA8-FBFE-426D-9D08-5EA08A65C74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6582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4DDF4-2000-4BFC-8F42-6CF9780CB896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1EAD-1E2B-4ECE-83FB-C62E2AB753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973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4DDF4-2000-4BFC-8F42-6CF9780CB896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1EAD-1E2B-4ECE-83FB-C62E2AB753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1129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4DDF4-2000-4BFC-8F42-6CF9780CB896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1EAD-1E2B-4ECE-83FB-C62E2AB753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605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4DDF4-2000-4BFC-8F42-6CF9780CB896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1EAD-1E2B-4ECE-83FB-C62E2AB753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8481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4DDF4-2000-4BFC-8F42-6CF9780CB896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1EAD-1E2B-4ECE-83FB-C62E2AB753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4266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4DDF4-2000-4BFC-8F42-6CF9780CB896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1EAD-1E2B-4ECE-83FB-C62E2AB753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379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4DDF4-2000-4BFC-8F42-6CF9780CB896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1EAD-1E2B-4ECE-83FB-C62E2AB753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261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4DDF4-2000-4BFC-8F42-6CF9780CB896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1EAD-1E2B-4ECE-83FB-C62E2AB753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5999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4DDF4-2000-4BFC-8F42-6CF9780CB896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1EAD-1E2B-4ECE-83FB-C62E2AB753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9091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4DDF4-2000-4BFC-8F42-6CF9780CB896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1EAD-1E2B-4ECE-83FB-C62E2AB753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464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4DDF4-2000-4BFC-8F42-6CF9780CB896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1EAD-1E2B-4ECE-83FB-C62E2AB753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7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4DDF4-2000-4BFC-8F42-6CF9780CB896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71EAD-1E2B-4ECE-83FB-C62E2AB753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474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13" Type="http://schemas.openxmlformats.org/officeDocument/2006/relationships/notesSlide" Target="../notesSlides/notesSlide1.xml"/><Relationship Id="rId18" Type="http://schemas.openxmlformats.org/officeDocument/2006/relationships/image" Target="../media/image16.png"/><Relationship Id="rId3" Type="http://schemas.openxmlformats.org/officeDocument/2006/relationships/tags" Target="../tags/tag45.xml"/><Relationship Id="rId21" Type="http://schemas.openxmlformats.org/officeDocument/2006/relationships/image" Target="../media/image30.png"/><Relationship Id="rId7" Type="http://schemas.openxmlformats.org/officeDocument/2006/relationships/tags" Target="../tags/tag49.xml"/><Relationship Id="rId12" Type="http://schemas.openxmlformats.org/officeDocument/2006/relationships/slideLayout" Target="../slideLayouts/slideLayout7.xml"/><Relationship Id="rId17" Type="http://schemas.openxmlformats.org/officeDocument/2006/relationships/image" Target="../media/image15.gif"/><Relationship Id="rId25" Type="http://schemas.openxmlformats.org/officeDocument/2006/relationships/image" Target="../media/image14.png"/><Relationship Id="rId2" Type="http://schemas.openxmlformats.org/officeDocument/2006/relationships/tags" Target="../tags/tag44.xml"/><Relationship Id="rId16" Type="http://schemas.openxmlformats.org/officeDocument/2006/relationships/image" Target="../media/image28.png"/><Relationship Id="rId20" Type="http://schemas.openxmlformats.org/officeDocument/2006/relationships/image" Target="../media/image29.png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11" Type="http://schemas.openxmlformats.org/officeDocument/2006/relationships/tags" Target="../tags/tag53.xml"/><Relationship Id="rId24" Type="http://schemas.openxmlformats.org/officeDocument/2006/relationships/image" Target="../media/image33.png"/><Relationship Id="rId5" Type="http://schemas.openxmlformats.org/officeDocument/2006/relationships/tags" Target="../tags/tag47.xml"/><Relationship Id="rId15" Type="http://schemas.openxmlformats.org/officeDocument/2006/relationships/image" Target="../media/image27.png"/><Relationship Id="rId23" Type="http://schemas.openxmlformats.org/officeDocument/2006/relationships/image" Target="../media/image32.png"/><Relationship Id="rId10" Type="http://schemas.openxmlformats.org/officeDocument/2006/relationships/tags" Target="../tags/tag52.xml"/><Relationship Id="rId19" Type="http://schemas.openxmlformats.org/officeDocument/2006/relationships/image" Target="../media/image19.png"/><Relationship Id="rId4" Type="http://schemas.openxmlformats.org/officeDocument/2006/relationships/tags" Target="../tags/tag46.xml"/><Relationship Id="rId9" Type="http://schemas.openxmlformats.org/officeDocument/2006/relationships/tags" Target="../tags/tag51.xml"/><Relationship Id="rId14" Type="http://schemas.openxmlformats.org/officeDocument/2006/relationships/image" Target="../media/image26.png"/><Relationship Id="rId22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15.gif"/><Relationship Id="rId26" Type="http://schemas.openxmlformats.org/officeDocument/2006/relationships/image" Target="../media/image33.png"/><Relationship Id="rId3" Type="http://schemas.openxmlformats.org/officeDocument/2006/relationships/tags" Target="../tags/tag56.xml"/><Relationship Id="rId21" Type="http://schemas.openxmlformats.org/officeDocument/2006/relationships/image" Target="../media/image29.png"/><Relationship Id="rId7" Type="http://schemas.openxmlformats.org/officeDocument/2006/relationships/tags" Target="../tags/tag60.xml"/><Relationship Id="rId12" Type="http://schemas.openxmlformats.org/officeDocument/2006/relationships/tags" Target="../tags/tag65.xml"/><Relationship Id="rId17" Type="http://schemas.openxmlformats.org/officeDocument/2006/relationships/image" Target="../media/image28.png"/><Relationship Id="rId25" Type="http://schemas.openxmlformats.org/officeDocument/2006/relationships/image" Target="../media/image32.png"/><Relationship Id="rId2" Type="http://schemas.openxmlformats.org/officeDocument/2006/relationships/tags" Target="../tags/tag55.xml"/><Relationship Id="rId16" Type="http://schemas.openxmlformats.org/officeDocument/2006/relationships/image" Target="../media/image27.png"/><Relationship Id="rId20" Type="http://schemas.openxmlformats.org/officeDocument/2006/relationships/image" Target="../media/image19.png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11" Type="http://schemas.openxmlformats.org/officeDocument/2006/relationships/tags" Target="../tags/tag64.xml"/><Relationship Id="rId24" Type="http://schemas.openxmlformats.org/officeDocument/2006/relationships/image" Target="../media/image34.png"/><Relationship Id="rId5" Type="http://schemas.openxmlformats.org/officeDocument/2006/relationships/tags" Target="../tags/tag58.xml"/><Relationship Id="rId15" Type="http://schemas.openxmlformats.org/officeDocument/2006/relationships/image" Target="../media/image26.png"/><Relationship Id="rId23" Type="http://schemas.openxmlformats.org/officeDocument/2006/relationships/image" Target="../media/image31.png"/><Relationship Id="rId10" Type="http://schemas.openxmlformats.org/officeDocument/2006/relationships/tags" Target="../tags/tag63.xml"/><Relationship Id="rId19" Type="http://schemas.openxmlformats.org/officeDocument/2006/relationships/image" Target="../media/image16.png"/><Relationship Id="rId4" Type="http://schemas.openxmlformats.org/officeDocument/2006/relationships/tags" Target="../tags/tag57.xml"/><Relationship Id="rId9" Type="http://schemas.openxmlformats.org/officeDocument/2006/relationships/tags" Target="../tags/tag62.xml"/><Relationship Id="rId14" Type="http://schemas.openxmlformats.org/officeDocument/2006/relationships/notesSlide" Target="../notesSlides/notesSlide2.xml"/><Relationship Id="rId22" Type="http://schemas.openxmlformats.org/officeDocument/2006/relationships/image" Target="../media/image30.png"/><Relationship Id="rId27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68.xml"/><Relationship Id="rId7" Type="http://schemas.openxmlformats.org/officeDocument/2006/relationships/image" Target="../media/image16.png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image" Target="../media/image35.gif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9.xml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72.xml"/><Relationship Id="rId7" Type="http://schemas.openxmlformats.org/officeDocument/2006/relationships/image" Target="../media/image35.gif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6.png"/><Relationship Id="rId5" Type="http://schemas.openxmlformats.org/officeDocument/2006/relationships/tags" Target="../tags/tag74.xml"/><Relationship Id="rId10" Type="http://schemas.openxmlformats.org/officeDocument/2006/relationships/image" Target="../media/image14.png"/><Relationship Id="rId4" Type="http://schemas.openxmlformats.org/officeDocument/2006/relationships/tags" Target="../tags/tag73.xml"/><Relationship Id="rId9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10.xml"/><Relationship Id="rId7" Type="http://schemas.openxmlformats.org/officeDocument/2006/relationships/image" Target="../media/image16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5.gif"/><Relationship Id="rId5" Type="http://schemas.openxmlformats.org/officeDocument/2006/relationships/image" Target="../media/image14.png"/><Relationship Id="rId10" Type="http://schemas.microsoft.com/office/2007/relationships/hdphoto" Target="../media/hdphoto2.wdp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4.png"/><Relationship Id="rId3" Type="http://schemas.openxmlformats.org/officeDocument/2006/relationships/tags" Target="../tags/tag13.xml"/><Relationship Id="rId7" Type="http://schemas.openxmlformats.org/officeDocument/2006/relationships/image" Target="../media/image15.gif"/><Relationship Id="rId12" Type="http://schemas.microsoft.com/office/2007/relationships/hdphoto" Target="../media/hdphoto2.wdp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8.png"/><Relationship Id="rId5" Type="http://schemas.openxmlformats.org/officeDocument/2006/relationships/tags" Target="../tags/tag15.xml"/><Relationship Id="rId10" Type="http://schemas.openxmlformats.org/officeDocument/2006/relationships/image" Target="../media/image17.png"/><Relationship Id="rId4" Type="http://schemas.openxmlformats.org/officeDocument/2006/relationships/tags" Target="../tags/tag14.xml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21.png"/><Relationship Id="rId18" Type="http://schemas.openxmlformats.org/officeDocument/2006/relationships/image" Target="../media/image14.png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image" Target="../media/image20.png"/><Relationship Id="rId17" Type="http://schemas.microsoft.com/office/2007/relationships/hdphoto" Target="../media/hdphoto2.wdp"/><Relationship Id="rId2" Type="http://schemas.openxmlformats.org/officeDocument/2006/relationships/tags" Target="../tags/tag17.xml"/><Relationship Id="rId16" Type="http://schemas.openxmlformats.org/officeDocument/2006/relationships/image" Target="../media/image18.png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image" Target="../media/image19.png"/><Relationship Id="rId5" Type="http://schemas.openxmlformats.org/officeDocument/2006/relationships/tags" Target="../tags/tag20.xml"/><Relationship Id="rId15" Type="http://schemas.openxmlformats.org/officeDocument/2006/relationships/image" Target="../media/image17.png"/><Relationship Id="rId10" Type="http://schemas.openxmlformats.org/officeDocument/2006/relationships/image" Target="../media/image16.png"/><Relationship Id="rId4" Type="http://schemas.openxmlformats.org/officeDocument/2006/relationships/tags" Target="../tags/tag19.xml"/><Relationship Id="rId9" Type="http://schemas.openxmlformats.org/officeDocument/2006/relationships/image" Target="../media/image15.gif"/><Relationship Id="rId1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13" Type="http://schemas.openxmlformats.org/officeDocument/2006/relationships/image" Target="../media/image16.png"/><Relationship Id="rId18" Type="http://schemas.openxmlformats.org/officeDocument/2006/relationships/image" Target="../media/image23.png"/><Relationship Id="rId3" Type="http://schemas.openxmlformats.org/officeDocument/2006/relationships/tags" Target="../tags/tag25.xml"/><Relationship Id="rId21" Type="http://schemas.openxmlformats.org/officeDocument/2006/relationships/image" Target="../media/image18.png"/><Relationship Id="rId7" Type="http://schemas.openxmlformats.org/officeDocument/2006/relationships/tags" Target="../tags/tag29.xml"/><Relationship Id="rId12" Type="http://schemas.openxmlformats.org/officeDocument/2006/relationships/image" Target="../media/image15.gif"/><Relationship Id="rId17" Type="http://schemas.openxmlformats.org/officeDocument/2006/relationships/image" Target="../media/image22.png"/><Relationship Id="rId2" Type="http://schemas.openxmlformats.org/officeDocument/2006/relationships/tags" Target="../tags/tag24.xml"/><Relationship Id="rId16" Type="http://schemas.openxmlformats.org/officeDocument/2006/relationships/image" Target="../media/image21.png"/><Relationship Id="rId20" Type="http://schemas.openxmlformats.org/officeDocument/2006/relationships/image" Target="../media/image17.png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slideLayout" Target="../slideLayouts/slideLayout7.xml"/><Relationship Id="rId24" Type="http://schemas.openxmlformats.org/officeDocument/2006/relationships/image" Target="../media/image14.png"/><Relationship Id="rId5" Type="http://schemas.openxmlformats.org/officeDocument/2006/relationships/tags" Target="../tags/tag27.xml"/><Relationship Id="rId15" Type="http://schemas.openxmlformats.org/officeDocument/2006/relationships/image" Target="../media/image20.png"/><Relationship Id="rId23" Type="http://schemas.openxmlformats.org/officeDocument/2006/relationships/image" Target="../media/image25.png"/><Relationship Id="rId10" Type="http://schemas.openxmlformats.org/officeDocument/2006/relationships/tags" Target="../tags/tag32.xml"/><Relationship Id="rId19" Type="http://schemas.openxmlformats.org/officeDocument/2006/relationships/image" Target="../media/image24.png"/><Relationship Id="rId4" Type="http://schemas.openxmlformats.org/officeDocument/2006/relationships/tags" Target="../tags/tag26.xml"/><Relationship Id="rId9" Type="http://schemas.openxmlformats.org/officeDocument/2006/relationships/tags" Target="../tags/tag31.xml"/><Relationship Id="rId14" Type="http://schemas.openxmlformats.org/officeDocument/2006/relationships/image" Target="../media/image19.png"/><Relationship Id="rId22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13" Type="http://schemas.openxmlformats.org/officeDocument/2006/relationships/image" Target="../media/image16.png"/><Relationship Id="rId18" Type="http://schemas.openxmlformats.org/officeDocument/2006/relationships/image" Target="../media/image17.png"/><Relationship Id="rId3" Type="http://schemas.openxmlformats.org/officeDocument/2006/relationships/tags" Target="../tags/tag35.xml"/><Relationship Id="rId21" Type="http://schemas.openxmlformats.org/officeDocument/2006/relationships/image" Target="../media/image25.png"/><Relationship Id="rId7" Type="http://schemas.openxmlformats.org/officeDocument/2006/relationships/tags" Target="../tags/tag39.xml"/><Relationship Id="rId12" Type="http://schemas.openxmlformats.org/officeDocument/2006/relationships/image" Target="../media/image15.gif"/><Relationship Id="rId17" Type="http://schemas.openxmlformats.org/officeDocument/2006/relationships/image" Target="../media/image22.png"/><Relationship Id="rId2" Type="http://schemas.openxmlformats.org/officeDocument/2006/relationships/tags" Target="../tags/tag34.xml"/><Relationship Id="rId16" Type="http://schemas.openxmlformats.org/officeDocument/2006/relationships/image" Target="../media/image21.png"/><Relationship Id="rId20" Type="http://schemas.microsoft.com/office/2007/relationships/hdphoto" Target="../media/hdphoto2.wdp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slideLayout" Target="../slideLayouts/slideLayout7.xml"/><Relationship Id="rId24" Type="http://schemas.openxmlformats.org/officeDocument/2006/relationships/image" Target="../media/image14.png"/><Relationship Id="rId5" Type="http://schemas.openxmlformats.org/officeDocument/2006/relationships/tags" Target="../tags/tag37.xml"/><Relationship Id="rId15" Type="http://schemas.openxmlformats.org/officeDocument/2006/relationships/image" Target="../media/image20.png"/><Relationship Id="rId23" Type="http://schemas.openxmlformats.org/officeDocument/2006/relationships/image" Target="../media/image24.png"/><Relationship Id="rId10" Type="http://schemas.openxmlformats.org/officeDocument/2006/relationships/tags" Target="../tags/tag42.xml"/><Relationship Id="rId19" Type="http://schemas.openxmlformats.org/officeDocument/2006/relationships/image" Target="../media/image18.png"/><Relationship Id="rId4" Type="http://schemas.openxmlformats.org/officeDocument/2006/relationships/tags" Target="../tags/tag36.xml"/><Relationship Id="rId9" Type="http://schemas.openxmlformats.org/officeDocument/2006/relationships/tags" Target="../tags/tag41.xml"/><Relationship Id="rId14" Type="http://schemas.openxmlformats.org/officeDocument/2006/relationships/image" Target="../media/image19.png"/><Relationship Id="rId2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647081"/>
            <a:ext cx="12192000" cy="1232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Grafik 19" descr="Ein Bild, das Logo, Schrift, Symbol, Kreis enthält.&#10;&#10;Automatisch generierte Beschreibung">
            <a:extLst>
              <a:ext uri="{FF2B5EF4-FFF2-40B4-BE49-F238E27FC236}">
                <a16:creationId xmlns:a16="http://schemas.microsoft.com/office/drawing/2014/main" id="{E589A39B-C612-8B0E-4078-47CDD739E3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0943" y="5773693"/>
            <a:ext cx="1024701" cy="1024701"/>
          </a:xfrm>
          <a:prstGeom prst="rect">
            <a:avLst/>
          </a:prstGeom>
        </p:spPr>
      </p:pic>
      <p:pic>
        <p:nvPicPr>
          <p:cNvPr id="5" name="Grafik 23" descr="Ein Bild, das Schrift, Grafiken, Grafikdesign, Poster enthält.&#10;&#10;Automatisch generierte Beschreibung">
            <a:extLst>
              <a:ext uri="{FF2B5EF4-FFF2-40B4-BE49-F238E27FC236}">
                <a16:creationId xmlns:a16="http://schemas.microsoft.com/office/drawing/2014/main" id="{1E9F0F11-B9FA-C369-88DB-1578FF9C820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36" y="5843702"/>
            <a:ext cx="2182750" cy="774876"/>
          </a:xfrm>
          <a:prstGeom prst="rect">
            <a:avLst/>
          </a:prstGeom>
        </p:spPr>
      </p:pic>
      <p:pic>
        <p:nvPicPr>
          <p:cNvPr id="6" name="Grafik 25" descr="Ein Bild, das Schrift, Grafiken, Logo, Text enthält.&#10;&#10;Automatisch generierte Beschreibung">
            <a:extLst>
              <a:ext uri="{FF2B5EF4-FFF2-40B4-BE49-F238E27FC236}">
                <a16:creationId xmlns:a16="http://schemas.microsoft.com/office/drawing/2014/main" id="{EBB9F7F0-9000-026B-A09F-1C61F55F3A3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2" t="26320" r="12990" b="24389"/>
          <a:stretch/>
        </p:blipFill>
        <p:spPr>
          <a:xfrm>
            <a:off x="9895801" y="5773693"/>
            <a:ext cx="2199414" cy="109665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08295" y="1463046"/>
            <a:ext cx="9439421" cy="1308296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1308295" y="3120678"/>
            <a:ext cx="9439421" cy="547542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3995225" y="4157734"/>
            <a:ext cx="4276577" cy="886790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1" name="Image 20" descr="\documentclass{article}&#10;\usepackage{amsmath}&#10;\pagestyle{empty}&#10;\begin{document}&#10;&#10;\begin{center}&#10;12. Dezember 2025&#10;\end{center}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853" y="4705537"/>
            <a:ext cx="2086918" cy="184044"/>
          </a:xfrm>
          <a:prstGeom prst="rect">
            <a:avLst/>
          </a:prstGeom>
        </p:spPr>
      </p:pic>
      <p:pic>
        <p:nvPicPr>
          <p:cNvPr id="23" name="Image 22" descr="\documentclass{article}&#10;\usepackage{amsmath}&#10;\pagestyle{empty}&#10;\begin{document}&#10;&#10;&#10;S. Hermann, S. Banarooei, A. Carter, C.A.S. Batista, S. Marbach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174" y="3245503"/>
            <a:ext cx="9090024" cy="287695"/>
          </a:xfrm>
          <a:prstGeom prst="rect">
            <a:avLst/>
          </a:prstGeom>
        </p:spPr>
      </p:pic>
      <p:pic>
        <p:nvPicPr>
          <p:cNvPr id="20" name="Image 19" descr="\documentclass{article}&#10;\usepackage{amsmath}&#10;\pagestyle{empty}&#10;\begin{document}&#10;&#10;Journée inter-UFR Chimie-Physique&#10;&#10;\end{document}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635" y="4318270"/>
            <a:ext cx="4026354" cy="232329"/>
          </a:xfrm>
          <a:prstGeom prst="rect">
            <a:avLst/>
          </a:prstGeom>
        </p:spPr>
      </p:pic>
      <p:pic>
        <p:nvPicPr>
          <p:cNvPr id="19" name="Image 18" descr="\documentclass{article}&#10;\usepackage{amsmath}&#10;\pagestyle{empty}&#10;\begin{document}&#10;\center&#10;\noindent&#10;\bf&#10;Quantifying dynamical properties from \\&#10;intensity correlations of microscopy data&#10;\end{document}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874" y="1656583"/>
            <a:ext cx="9042392" cy="93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18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14"/>
          <a:srcRect l="6499" b="7777"/>
          <a:stretch/>
        </p:blipFill>
        <p:spPr>
          <a:xfrm>
            <a:off x="5315154" y="1190679"/>
            <a:ext cx="6876846" cy="5016360"/>
          </a:xfrm>
          <a:prstGeom prst="rect">
            <a:avLst/>
          </a:prstGeom>
        </p:spPr>
      </p:pic>
      <p:pic>
        <p:nvPicPr>
          <p:cNvPr id="4" name="Image 3" descr="\documentclass{article}&#10;\usepackage{amsmath}&#10;\pagestyle{empty}&#10;\begin{document}&#10;\center&#10;\noindent&#10;Intensity fluctuations \\&#10;$\left&lt;\Delta I(t)^2\right&gt;/2\left&lt;I(t)\right&gt; I_0$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11710" y="3340550"/>
            <a:ext cx="2926787" cy="716617"/>
          </a:xfrm>
          <a:prstGeom prst="rect">
            <a:avLst/>
          </a:prstGeom>
        </p:spPr>
      </p:pic>
      <p:pic>
        <p:nvPicPr>
          <p:cNvPr id="10" name="Image 9" descr="\documentclass{article}&#10;\usepackage{amsmath}&#10;\pagestyle{empty}&#10;\begin{document}&#10;\center&#10;\noindent&#10;rescaled time &#10;$t \times L^2/4D$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089" y="6363395"/>
            <a:ext cx="3346535" cy="342980"/>
          </a:xfrm>
          <a:prstGeom prst="rect">
            <a:avLst/>
          </a:prstGeom>
        </p:spPr>
      </p:pic>
      <p:grpSp>
        <p:nvGrpSpPr>
          <p:cNvPr id="9" name="Groupe 8"/>
          <p:cNvGrpSpPr/>
          <p:nvPr/>
        </p:nvGrpSpPr>
        <p:grpSpPr>
          <a:xfrm>
            <a:off x="-754097" y="732765"/>
            <a:ext cx="5787509" cy="4454139"/>
            <a:chOff x="-754097" y="732765"/>
            <a:chExt cx="5787509" cy="4454139"/>
          </a:xfrm>
        </p:grpSpPr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54097" y="732765"/>
              <a:ext cx="5787509" cy="4454139"/>
            </a:xfrm>
            <a:prstGeom prst="rect">
              <a:avLst/>
            </a:prstGeom>
          </p:spPr>
        </p:pic>
        <p:cxnSp>
          <p:nvCxnSpPr>
            <p:cNvPr id="5" name="Connecteur droit 4"/>
            <p:cNvCxnSpPr/>
            <p:nvPr/>
          </p:nvCxnSpPr>
          <p:spPr>
            <a:xfrm>
              <a:off x="641246" y="4507771"/>
              <a:ext cx="100800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Image 7" descr="\documentclass{article}&#10;\usepackage{amsmath}&#10;\usepackage{color}&#10;\pagestyle{empty}&#10;\begin{document}&#10;&#10;\bf&#10;\color{white}&#10;50µm&#10;&#10;\end{document}" title="IguanaTex Bitmap Display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139" y="4222001"/>
              <a:ext cx="757366" cy="244146"/>
            </a:xfrm>
            <a:prstGeom prst="rect">
              <a:avLst/>
            </a:prstGeom>
          </p:spPr>
        </p:pic>
      </p:grpSp>
      <p:sp>
        <p:nvSpPr>
          <p:cNvPr id="19" name="Rectangle 18"/>
          <p:cNvSpPr/>
          <p:nvPr/>
        </p:nvSpPr>
        <p:spPr>
          <a:xfrm>
            <a:off x="983139" y="1464673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2370798" y="1464673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957739" y="2843337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2377393" y="2859195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avec flèche 23"/>
          <p:cNvCxnSpPr/>
          <p:nvPr/>
        </p:nvCxnSpPr>
        <p:spPr>
          <a:xfrm flipH="1">
            <a:off x="2377393" y="1190679"/>
            <a:ext cx="1311957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Image 24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610" y="1977204"/>
            <a:ext cx="172442" cy="193194"/>
          </a:xfrm>
          <a:prstGeom prst="rect">
            <a:avLst/>
          </a:prstGeom>
        </p:spPr>
      </p:pic>
      <p:pic>
        <p:nvPicPr>
          <p:cNvPr id="26" name="Image 25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501" y="890796"/>
            <a:ext cx="172442" cy="193194"/>
          </a:xfrm>
          <a:prstGeom prst="rect">
            <a:avLst/>
          </a:prstGeom>
        </p:spPr>
      </p:pic>
      <p:pic>
        <p:nvPicPr>
          <p:cNvPr id="30" name="Image 29" descr="\documentclass{article}&#10;\usepackage{amsmath}&#10;\pagestyle{empty}&#10;\begin{document}&#10;\center&#10;\noindent&#10;Intensity fluctuations \\&#10;$\left&lt;\Delta I(t)^2\right&gt;/2\left&lt;I(t)\right&gt; I_0$&#10;&#10;\end{document}" title="IguanaTex Bitmap Display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11857" y="3377528"/>
            <a:ext cx="2926787" cy="716617"/>
          </a:xfrm>
          <a:prstGeom prst="rect">
            <a:avLst/>
          </a:prstGeom>
        </p:spPr>
      </p:pic>
      <p:cxnSp>
        <p:nvCxnSpPr>
          <p:cNvPr id="27" name="Connecteur droit avec flèche 26"/>
          <p:cNvCxnSpPr/>
          <p:nvPr/>
        </p:nvCxnSpPr>
        <p:spPr>
          <a:xfrm>
            <a:off x="4026211" y="1445929"/>
            <a:ext cx="0" cy="128709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H="1">
            <a:off x="8506160" y="4092943"/>
            <a:ext cx="659567" cy="178383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462801" y="4092943"/>
            <a:ext cx="1119099" cy="215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 descr="\documentclass{article}&#10;\usepackage{amsmath}&#10;\pagestyle{empty}&#10;\begin{document}&#10;&#10;Counting&#10;&#10;&#10;\end{document}" title="IguanaTex Bitmap Display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440" y="4106922"/>
            <a:ext cx="838054" cy="19202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1"/>
          <a:srcRect l="5948" b="7997"/>
          <a:stretch/>
        </p:blipFill>
        <p:spPr>
          <a:xfrm>
            <a:off x="5276538" y="1190679"/>
            <a:ext cx="6890887" cy="4985269"/>
          </a:xfrm>
          <a:prstGeom prst="rect">
            <a:avLst/>
          </a:prstGeom>
        </p:spPr>
      </p:pic>
      <p:cxnSp>
        <p:nvCxnSpPr>
          <p:cNvPr id="13" name="Connecteur droit avec flèche 12"/>
          <p:cNvCxnSpPr/>
          <p:nvPr/>
        </p:nvCxnSpPr>
        <p:spPr>
          <a:xfrm flipH="1" flipV="1">
            <a:off x="6920285" y="1977204"/>
            <a:ext cx="3213067" cy="265475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 22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648" y="3440639"/>
            <a:ext cx="272137" cy="304147"/>
          </a:xfrm>
          <a:prstGeom prst="rect">
            <a:avLst/>
          </a:prstGeom>
        </p:spPr>
      </p:pic>
      <p:sp>
        <p:nvSpPr>
          <p:cNvPr id="2" name="Rectangle à coins arrondis 1"/>
          <p:cNvSpPr/>
          <p:nvPr/>
        </p:nvSpPr>
        <p:spPr>
          <a:xfrm>
            <a:off x="10042689" y="4890465"/>
            <a:ext cx="1695613" cy="84062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5" name="Image 34" descr="\documentclass{article}&#10;\usepackage{amsmath}&#10;\pagestyle{empty}&#10;\begin{document}&#10;&#10;\bf theory&#10;&#10;&#10;\end{document}" title="IguanaTex Bitmap Display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599" y="5422541"/>
            <a:ext cx="898676" cy="248142"/>
          </a:xfrm>
          <a:prstGeom prst="rect">
            <a:avLst/>
          </a:prstGeom>
        </p:spPr>
      </p:pic>
      <p:pic>
        <p:nvPicPr>
          <p:cNvPr id="36" name="Image 35" descr="\documentclass{article}&#10;\usepackage{amsmath}&#10;\pagestyle{empty}&#10;\begin{document}&#10;&#10;\bf data&#10;&#10;\end{document}" title="IguanaTex Bitmap Display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599" y="5021177"/>
            <a:ext cx="605265" cy="194490"/>
          </a:xfrm>
          <a:prstGeom prst="rect">
            <a:avLst/>
          </a:prstGeom>
        </p:spPr>
      </p:pic>
      <p:cxnSp>
        <p:nvCxnSpPr>
          <p:cNvPr id="38" name="Connecteur droit 37"/>
          <p:cNvCxnSpPr/>
          <p:nvPr/>
        </p:nvCxnSpPr>
        <p:spPr>
          <a:xfrm>
            <a:off x="10149118" y="5539740"/>
            <a:ext cx="4242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Ellipse 38"/>
          <p:cNvSpPr/>
          <p:nvPr/>
        </p:nvSpPr>
        <p:spPr>
          <a:xfrm>
            <a:off x="10330126" y="5106124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2" name="Image 31" descr="\documentclass{article}&#10;\usepackage{amsmath}&#10;\pagestyle{empty}&#10;\begin{document}&#10;&#10;&#10;\textbf{Intensity countoscope}&#10;&#10;\end{document}" title="IguanaTex Bitmap Display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9" y="274851"/>
            <a:ext cx="5507539" cy="46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34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15"/>
          <a:srcRect l="6499" b="7777"/>
          <a:stretch/>
        </p:blipFill>
        <p:spPr>
          <a:xfrm>
            <a:off x="5315154" y="1190679"/>
            <a:ext cx="6876846" cy="5016360"/>
          </a:xfrm>
          <a:prstGeom prst="rect">
            <a:avLst/>
          </a:prstGeom>
        </p:spPr>
      </p:pic>
      <p:pic>
        <p:nvPicPr>
          <p:cNvPr id="4" name="Image 3" descr="\documentclass{article}&#10;\usepackage{amsmath}&#10;\pagestyle{empty}&#10;\begin{document}&#10;\center&#10;\noindent&#10;Intensity fluctuations \\&#10;$\left&lt;\Delta I(t)^2\right&gt;/2\left&lt;I(t)\right&gt; I_0$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11710" y="3340550"/>
            <a:ext cx="2926787" cy="716617"/>
          </a:xfrm>
          <a:prstGeom prst="rect">
            <a:avLst/>
          </a:prstGeom>
        </p:spPr>
      </p:pic>
      <p:pic>
        <p:nvPicPr>
          <p:cNvPr id="10" name="Image 9" descr="\documentclass{article}&#10;\usepackage{amsmath}&#10;\pagestyle{empty}&#10;\begin{document}&#10;\center&#10;\noindent&#10;rescaled time &#10;$t \times L^2/4D$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089" y="6363395"/>
            <a:ext cx="3346535" cy="342980"/>
          </a:xfrm>
          <a:prstGeom prst="rect">
            <a:avLst/>
          </a:prstGeom>
        </p:spPr>
      </p:pic>
      <p:grpSp>
        <p:nvGrpSpPr>
          <p:cNvPr id="9" name="Groupe 8"/>
          <p:cNvGrpSpPr/>
          <p:nvPr/>
        </p:nvGrpSpPr>
        <p:grpSpPr>
          <a:xfrm>
            <a:off x="-754097" y="732765"/>
            <a:ext cx="5787509" cy="4454139"/>
            <a:chOff x="-754097" y="732765"/>
            <a:chExt cx="5787509" cy="4454139"/>
          </a:xfrm>
        </p:grpSpPr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54097" y="732765"/>
              <a:ext cx="5787509" cy="4454139"/>
            </a:xfrm>
            <a:prstGeom prst="rect">
              <a:avLst/>
            </a:prstGeom>
          </p:spPr>
        </p:pic>
        <p:cxnSp>
          <p:nvCxnSpPr>
            <p:cNvPr id="5" name="Connecteur droit 4"/>
            <p:cNvCxnSpPr/>
            <p:nvPr/>
          </p:nvCxnSpPr>
          <p:spPr>
            <a:xfrm>
              <a:off x="641246" y="4507771"/>
              <a:ext cx="100800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Image 7" descr="\documentclass{article}&#10;\usepackage{amsmath}&#10;\usepackage{color}&#10;\pagestyle{empty}&#10;\begin{document}&#10;&#10;\bf&#10;\color{white}&#10;50µm&#10;&#10;\end{document}" title="IguanaTex Bitmap Display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139" y="4222001"/>
              <a:ext cx="757366" cy="244146"/>
            </a:xfrm>
            <a:prstGeom prst="rect">
              <a:avLst/>
            </a:prstGeom>
          </p:spPr>
        </p:pic>
      </p:grpSp>
      <p:sp>
        <p:nvSpPr>
          <p:cNvPr id="19" name="Rectangle 18"/>
          <p:cNvSpPr/>
          <p:nvPr/>
        </p:nvSpPr>
        <p:spPr>
          <a:xfrm>
            <a:off x="983139" y="1464673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2370798" y="1464673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957739" y="2843337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2377393" y="2859195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avec flèche 23"/>
          <p:cNvCxnSpPr/>
          <p:nvPr/>
        </p:nvCxnSpPr>
        <p:spPr>
          <a:xfrm flipH="1">
            <a:off x="2377393" y="1190679"/>
            <a:ext cx="1311957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Image 24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610" y="1977204"/>
            <a:ext cx="172442" cy="193194"/>
          </a:xfrm>
          <a:prstGeom prst="rect">
            <a:avLst/>
          </a:prstGeom>
        </p:spPr>
      </p:pic>
      <p:pic>
        <p:nvPicPr>
          <p:cNvPr id="26" name="Image 25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501" y="890796"/>
            <a:ext cx="172442" cy="193194"/>
          </a:xfrm>
          <a:prstGeom prst="rect">
            <a:avLst/>
          </a:prstGeom>
        </p:spPr>
      </p:pic>
      <p:pic>
        <p:nvPicPr>
          <p:cNvPr id="30" name="Image 29" descr="\documentclass{article}&#10;\usepackage{amsmath}&#10;\pagestyle{empty}&#10;\begin{document}&#10;\center&#10;\noindent&#10;Intensity fluctuations \\&#10;$\left&lt;\Delta I(t)^2\right&gt;/2\left&lt;I(t)\right&gt; I_0$&#10;&#10;\end{document}" title="IguanaTex Bitmap Display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11857" y="3377528"/>
            <a:ext cx="2926787" cy="716617"/>
          </a:xfrm>
          <a:prstGeom prst="rect">
            <a:avLst/>
          </a:prstGeom>
        </p:spPr>
      </p:pic>
      <p:cxnSp>
        <p:nvCxnSpPr>
          <p:cNvPr id="27" name="Connecteur droit avec flèche 26"/>
          <p:cNvCxnSpPr/>
          <p:nvPr/>
        </p:nvCxnSpPr>
        <p:spPr>
          <a:xfrm>
            <a:off x="4026211" y="1445929"/>
            <a:ext cx="0" cy="128709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H="1">
            <a:off x="8506160" y="4092943"/>
            <a:ext cx="659567" cy="178383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462801" y="4092943"/>
            <a:ext cx="1119099" cy="215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 descr="\documentclass{article}&#10;\usepackage{amsmath}&#10;\pagestyle{empty}&#10;\begin{document}&#10;&#10;Counting&#10;&#10;&#10;\end{document}" title="IguanaTex Bitmap Display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440" y="4106922"/>
            <a:ext cx="838054" cy="19202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2"/>
          <a:srcRect l="5948" b="7997"/>
          <a:stretch/>
        </p:blipFill>
        <p:spPr>
          <a:xfrm>
            <a:off x="5276538" y="1190679"/>
            <a:ext cx="6890887" cy="4985269"/>
          </a:xfrm>
          <a:prstGeom prst="rect">
            <a:avLst/>
          </a:prstGeom>
        </p:spPr>
      </p:pic>
      <p:cxnSp>
        <p:nvCxnSpPr>
          <p:cNvPr id="13" name="Connecteur droit avec flèche 12"/>
          <p:cNvCxnSpPr/>
          <p:nvPr/>
        </p:nvCxnSpPr>
        <p:spPr>
          <a:xfrm flipH="1" flipV="1">
            <a:off x="6920285" y="1977204"/>
            <a:ext cx="3213067" cy="265475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 22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648" y="3440639"/>
            <a:ext cx="272137" cy="304147"/>
          </a:xfrm>
          <a:prstGeom prst="rect">
            <a:avLst/>
          </a:prstGeom>
        </p:spPr>
      </p:pic>
      <p:pic>
        <p:nvPicPr>
          <p:cNvPr id="33" name="Image 32" descr="\documentclass{article}&#10;\usepackage{amsmath}&#10;\pagestyle{empty}&#10;\begin{document}&#10;&#10;&#10;$\Rightarrow$ Learn $D_\parallel$ and $D_\perp$&#10;&#10;\end{document}" title="IguanaTex Bitmap Display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15" y="5976245"/>
            <a:ext cx="3455495" cy="399405"/>
          </a:xfrm>
          <a:prstGeom prst="rect">
            <a:avLst/>
          </a:prstGeom>
        </p:spPr>
      </p:pic>
      <p:sp>
        <p:nvSpPr>
          <p:cNvPr id="32" name="Rectangle à coins arrondis 31"/>
          <p:cNvSpPr/>
          <p:nvPr/>
        </p:nvSpPr>
        <p:spPr>
          <a:xfrm>
            <a:off x="10042689" y="4890465"/>
            <a:ext cx="1695613" cy="84062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5" name="Image 34" descr="\documentclass{article}&#10;\usepackage{amsmath}&#10;\pagestyle{empty}&#10;\begin{document}&#10;&#10;\bf theory&#10;&#10;&#10;\end{document}" title="IguanaTex Bitmap Display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599" y="5422541"/>
            <a:ext cx="898676" cy="248142"/>
          </a:xfrm>
          <a:prstGeom prst="rect">
            <a:avLst/>
          </a:prstGeom>
        </p:spPr>
      </p:pic>
      <p:pic>
        <p:nvPicPr>
          <p:cNvPr id="36" name="Image 35" descr="\documentclass{article}&#10;\usepackage{amsmath}&#10;\pagestyle{empty}&#10;\begin{document}&#10;&#10;\bf data&#10;&#10;\end{document}" title="IguanaTex Bitmap Display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599" y="5021177"/>
            <a:ext cx="605265" cy="194490"/>
          </a:xfrm>
          <a:prstGeom prst="rect">
            <a:avLst/>
          </a:prstGeom>
        </p:spPr>
      </p:pic>
      <p:cxnSp>
        <p:nvCxnSpPr>
          <p:cNvPr id="37" name="Connecteur droit 36"/>
          <p:cNvCxnSpPr/>
          <p:nvPr/>
        </p:nvCxnSpPr>
        <p:spPr>
          <a:xfrm>
            <a:off x="10149118" y="5539740"/>
            <a:ext cx="4242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Ellipse 37"/>
          <p:cNvSpPr/>
          <p:nvPr/>
        </p:nvSpPr>
        <p:spPr>
          <a:xfrm>
            <a:off x="10330126" y="5106124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9" name="Image 38" descr="\documentclass{article}&#10;\usepackage{amsmath}&#10;\pagestyle{empty}&#10;\begin{document}&#10;&#10;&#10;\textbf{Intensity countoscope}&#10;&#10;\end{document}" title="IguanaTex Bitmap Display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9" y="274851"/>
            <a:ext cx="5507539" cy="46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90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4097" y="732765"/>
            <a:ext cx="5787509" cy="4456316"/>
          </a:xfrm>
          <a:prstGeom prst="rect">
            <a:avLst/>
          </a:prstGeom>
        </p:spPr>
      </p:pic>
      <p:cxnSp>
        <p:nvCxnSpPr>
          <p:cNvPr id="5" name="Connecteur droit 4"/>
          <p:cNvCxnSpPr/>
          <p:nvPr/>
        </p:nvCxnSpPr>
        <p:spPr>
          <a:xfrm>
            <a:off x="641246" y="4507771"/>
            <a:ext cx="360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 descr="\documentclass{article}&#10;\usepackage{amsmath}&#10;\usepackage{color}&#10;\pagestyle{empty}&#10;\begin{document}&#10;&#10;\bf&#10;\color{white}&#10;50µm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39" y="4222001"/>
            <a:ext cx="757366" cy="2441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83139" y="1464673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370798" y="1464673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957739" y="2843337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377393" y="2859195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2377393" y="1190679"/>
            <a:ext cx="1311957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Image 11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610" y="1977204"/>
            <a:ext cx="172442" cy="193194"/>
          </a:xfrm>
          <a:prstGeom prst="rect">
            <a:avLst/>
          </a:prstGeom>
        </p:spPr>
      </p:pic>
      <p:pic>
        <p:nvPicPr>
          <p:cNvPr id="13" name="Image 12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501" y="890796"/>
            <a:ext cx="172442" cy="193194"/>
          </a:xfrm>
          <a:prstGeom prst="rect">
            <a:avLst/>
          </a:prstGeom>
        </p:spPr>
      </p:pic>
      <p:cxnSp>
        <p:nvCxnSpPr>
          <p:cNvPr id="15" name="Connecteur droit avec flèche 14"/>
          <p:cNvCxnSpPr/>
          <p:nvPr/>
        </p:nvCxnSpPr>
        <p:spPr>
          <a:xfrm>
            <a:off x="4026211" y="1445929"/>
            <a:ext cx="0" cy="128709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Image 15" descr="\documentclass{article}&#10;\usepackage{amsmath}&#10;\pagestyle{empty}&#10;\begin{document}&#10;&#10;&#10;\textbf{Intensity countoscope}&#10;&#10;\end{document}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9" y="274851"/>
            <a:ext cx="5507539" cy="46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03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4097" y="732765"/>
            <a:ext cx="5787509" cy="4456316"/>
          </a:xfrm>
          <a:prstGeom prst="rect">
            <a:avLst/>
          </a:prstGeom>
        </p:spPr>
      </p:pic>
      <p:cxnSp>
        <p:nvCxnSpPr>
          <p:cNvPr id="5" name="Connecteur droit 4"/>
          <p:cNvCxnSpPr/>
          <p:nvPr/>
        </p:nvCxnSpPr>
        <p:spPr>
          <a:xfrm>
            <a:off x="641246" y="4507771"/>
            <a:ext cx="360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 descr="\documentclass{article}&#10;\usepackage{amsmath}&#10;\usepackage{color}&#10;\pagestyle{empty}&#10;\begin{document}&#10;&#10;\bf&#10;\color{white}&#10;50µm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39" y="4222001"/>
            <a:ext cx="757366" cy="2441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83139" y="1464673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370798" y="1464673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957739" y="2843337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377393" y="2859195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2377393" y="1190679"/>
            <a:ext cx="1311957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Image 11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610" y="1977204"/>
            <a:ext cx="172442" cy="193194"/>
          </a:xfrm>
          <a:prstGeom prst="rect">
            <a:avLst/>
          </a:prstGeom>
        </p:spPr>
      </p:pic>
      <p:pic>
        <p:nvPicPr>
          <p:cNvPr id="13" name="Image 12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501" y="890796"/>
            <a:ext cx="172442" cy="193194"/>
          </a:xfrm>
          <a:prstGeom prst="rect">
            <a:avLst/>
          </a:prstGeom>
        </p:spPr>
      </p:pic>
      <p:cxnSp>
        <p:nvCxnSpPr>
          <p:cNvPr id="15" name="Connecteur droit avec flèche 14"/>
          <p:cNvCxnSpPr/>
          <p:nvPr/>
        </p:nvCxnSpPr>
        <p:spPr>
          <a:xfrm>
            <a:off x="4026211" y="1445929"/>
            <a:ext cx="0" cy="128709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Image 15" descr="\documentclass{article}&#10;\usepackage{amsmath}&#10;\pagestyle{empty}&#10;\begin{document}&#10;&#10;&#10;\textbf{Intensity countoscope}&#10;&#10;\end{document}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9" y="274851"/>
            <a:ext cx="5507539" cy="463196"/>
          </a:xfrm>
          <a:prstGeom prst="rect">
            <a:avLst/>
          </a:prstGeom>
        </p:spPr>
      </p:pic>
      <p:pic>
        <p:nvPicPr>
          <p:cNvPr id="4" name="Image 3" descr="\documentclass{article}&#10;\usepackage{amsmath}&#10;\pagestyle{empty}&#10;\begin{document}&#10;&#10;&#10;$\Rightarrow$ See the answer at my poster&#10;&#10;\end{document}" title="IguanaTex Bitmap Display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216" y="3468140"/>
            <a:ext cx="5185371" cy="34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7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073" y="159660"/>
            <a:ext cx="9202355" cy="6123749"/>
          </a:xfrm>
          <a:prstGeom prst="rect">
            <a:avLst/>
          </a:prstGeom>
        </p:spPr>
      </p:pic>
      <p:pic>
        <p:nvPicPr>
          <p:cNvPr id="4" name="Image 3" descr="\documentclass{article}&#10;\usepackage{amsmath}&#10;\pagestyle{empty}&#10;\begin{document}&#10;&#10;&#10;©Look / Avalon.red2, LookPhotos.com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074" y="6415314"/>
            <a:ext cx="4424213" cy="26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l="812" t="1055" r="812" b="1901"/>
          <a:stretch/>
        </p:blipFill>
        <p:spPr>
          <a:xfrm>
            <a:off x="1538514" y="232227"/>
            <a:ext cx="9144000" cy="6020555"/>
          </a:xfrm>
          <a:prstGeom prst="rect">
            <a:avLst/>
          </a:prstGeom>
        </p:spPr>
      </p:pic>
      <p:pic>
        <p:nvPicPr>
          <p:cNvPr id="4" name="Image 3" descr="\documentclass{article}&#10;\usepackage{amsmath}&#10;\pagestyle{empty}&#10;\begin{document}&#10;&#10;&#10;\textcopyright Katie Orlinsky, National Geographic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514" y="6400801"/>
            <a:ext cx="4315280" cy="26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1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 radius="4"/>
                    </a14:imgEffect>
                  </a14:imgLayer>
                </a14:imgProps>
              </a:ext>
            </a:extLst>
          </a:blip>
          <a:srcRect l="812" t="1055" r="812" b="1901"/>
          <a:stretch/>
        </p:blipFill>
        <p:spPr>
          <a:xfrm>
            <a:off x="1538514" y="232227"/>
            <a:ext cx="9144000" cy="6020555"/>
          </a:xfrm>
          <a:prstGeom prst="rect">
            <a:avLst/>
          </a:prstGeom>
        </p:spPr>
      </p:pic>
      <p:pic>
        <p:nvPicPr>
          <p:cNvPr id="3" name="Image 2" descr="\documentclass{article}&#10;\usepackage{amsmath}&#10;\pagestyle{empty}&#10;\begin{document}&#10;&#10;&#10;\textcopyright Katie Orlinsky, National Geographic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514" y="6400801"/>
            <a:ext cx="4315280" cy="26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84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\documentclass{article}&#10;\usepackage{amsmath}&#10;\pagestyle{empty}&#10;\begin{document}&#10;&#10;&#10;\textbf{Intensity countoscope}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9" y="274851"/>
            <a:ext cx="5507539" cy="463196"/>
          </a:xfrm>
          <a:prstGeom prst="rect">
            <a:avLst/>
          </a:prstGeom>
        </p:spPr>
      </p:pic>
      <p:grpSp>
        <p:nvGrpSpPr>
          <p:cNvPr id="9" name="Groupe 8"/>
          <p:cNvGrpSpPr/>
          <p:nvPr/>
        </p:nvGrpSpPr>
        <p:grpSpPr>
          <a:xfrm>
            <a:off x="-754097" y="732765"/>
            <a:ext cx="5787509" cy="4454139"/>
            <a:chOff x="-754097" y="732765"/>
            <a:chExt cx="5787509" cy="4454139"/>
          </a:xfrm>
        </p:grpSpPr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54097" y="732765"/>
              <a:ext cx="5787509" cy="4454139"/>
            </a:xfrm>
            <a:prstGeom prst="rect">
              <a:avLst/>
            </a:prstGeom>
          </p:spPr>
        </p:pic>
        <p:cxnSp>
          <p:nvCxnSpPr>
            <p:cNvPr id="5" name="Connecteur droit 4"/>
            <p:cNvCxnSpPr/>
            <p:nvPr/>
          </p:nvCxnSpPr>
          <p:spPr>
            <a:xfrm>
              <a:off x="641246" y="4507771"/>
              <a:ext cx="100800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Image 7" descr="\documentclass{article}&#10;\usepackage{amsmath}&#10;\usepackage{color}&#10;\pagestyle{empty}&#10;\begin{document}&#10;&#10;\bf&#10;\color{white}&#10;50µm&#10;&#10;\end{document}" title="IguanaTex Bitmap Display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139" y="4222001"/>
              <a:ext cx="757366" cy="244146"/>
            </a:xfrm>
            <a:prstGeom prst="rect">
              <a:avLst/>
            </a:prstGeom>
          </p:spPr>
        </p:pic>
      </p:grpSp>
      <p:pic>
        <p:nvPicPr>
          <p:cNvPr id="33" name="Image 32" descr="\documentclass{article}&#10;\usepackage{amsmath}&#10;\pagestyle{empty}&#10;\begin{document}&#10;&#10;&#10;Saman Banarooei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362" y="3446358"/>
            <a:ext cx="2130066" cy="20462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762" b="94872" l="4348" r="938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328" y="998244"/>
            <a:ext cx="2404134" cy="237800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944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-754097" y="732765"/>
            <a:ext cx="5787509" cy="4454139"/>
            <a:chOff x="-754097" y="732765"/>
            <a:chExt cx="5787509" cy="4454139"/>
          </a:xfrm>
        </p:grpSpPr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54097" y="732765"/>
              <a:ext cx="5787509" cy="4454139"/>
            </a:xfrm>
            <a:prstGeom prst="rect">
              <a:avLst/>
            </a:prstGeom>
          </p:spPr>
        </p:pic>
        <p:cxnSp>
          <p:nvCxnSpPr>
            <p:cNvPr id="5" name="Connecteur droit 4"/>
            <p:cNvCxnSpPr/>
            <p:nvPr/>
          </p:nvCxnSpPr>
          <p:spPr>
            <a:xfrm>
              <a:off x="641246" y="4507771"/>
              <a:ext cx="100800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Image 7" descr="\documentclass{article}&#10;\usepackage{amsmath}&#10;\usepackage{color}&#10;\pagestyle{empty}&#10;\begin{document}&#10;&#10;\bf&#10;\color{white}&#10;50µm&#10;&#10;\end{document}" title="IguanaTex Bitmap Display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139" y="4222001"/>
              <a:ext cx="757366" cy="244146"/>
            </a:xfrm>
            <a:prstGeom prst="rect">
              <a:avLst/>
            </a:prstGeom>
          </p:spPr>
        </p:pic>
      </p:grpSp>
      <p:sp>
        <p:nvSpPr>
          <p:cNvPr id="19" name="Rectangle 18"/>
          <p:cNvSpPr/>
          <p:nvPr/>
        </p:nvSpPr>
        <p:spPr>
          <a:xfrm>
            <a:off x="983139" y="1464673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2370798" y="1464673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957739" y="2843337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2377393" y="2859195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4026211" y="1445929"/>
            <a:ext cx="0" cy="128709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Image 24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610" y="1977204"/>
            <a:ext cx="172442" cy="193194"/>
          </a:xfrm>
          <a:prstGeom prst="rect">
            <a:avLst/>
          </a:prstGeom>
        </p:spPr>
      </p:pic>
      <p:pic>
        <p:nvPicPr>
          <p:cNvPr id="26" name="Image 25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501" y="890796"/>
            <a:ext cx="172442" cy="193194"/>
          </a:xfrm>
          <a:prstGeom prst="rect">
            <a:avLst/>
          </a:prstGeom>
        </p:spPr>
      </p:pic>
      <p:cxnSp>
        <p:nvCxnSpPr>
          <p:cNvPr id="36" name="Connecteur droit avec flèche 35"/>
          <p:cNvCxnSpPr/>
          <p:nvPr/>
        </p:nvCxnSpPr>
        <p:spPr>
          <a:xfrm flipH="1">
            <a:off x="2377393" y="1190679"/>
            <a:ext cx="1311957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" name="Image 27" descr="\documentclass{article}&#10;\usepackage{amsmath}&#10;\pagestyle{empty}&#10;\begin{document}&#10;&#10;&#10;Saman Banarooei&#10;&#10;\end{document}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362" y="3446358"/>
            <a:ext cx="2130066" cy="204620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4762" b="94872" l="4348" r="938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328" y="998244"/>
            <a:ext cx="2404134" cy="2378002"/>
          </a:xfrm>
          <a:prstGeom prst="rect">
            <a:avLst/>
          </a:prstGeom>
          <a:ln>
            <a:noFill/>
          </a:ln>
        </p:spPr>
      </p:pic>
      <p:pic>
        <p:nvPicPr>
          <p:cNvPr id="30" name="Image 29" descr="\documentclass{article}&#10;\usepackage{amsmath}&#10;\pagestyle{empty}&#10;\begin{document}&#10;&#10;&#10;\textbf{Intensity countoscope}&#10;&#10;\end{document}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9" y="274851"/>
            <a:ext cx="5507539" cy="46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16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-754097" y="732765"/>
            <a:ext cx="5787509" cy="4454139"/>
            <a:chOff x="-754097" y="732765"/>
            <a:chExt cx="5787509" cy="4454139"/>
          </a:xfrm>
        </p:grpSpPr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54097" y="732765"/>
              <a:ext cx="5787509" cy="4454139"/>
            </a:xfrm>
            <a:prstGeom prst="rect">
              <a:avLst/>
            </a:prstGeom>
          </p:spPr>
        </p:pic>
        <p:cxnSp>
          <p:nvCxnSpPr>
            <p:cNvPr id="5" name="Connecteur droit 4"/>
            <p:cNvCxnSpPr/>
            <p:nvPr/>
          </p:nvCxnSpPr>
          <p:spPr>
            <a:xfrm>
              <a:off x="641246" y="4507771"/>
              <a:ext cx="100800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Image 7" descr="\documentclass{article}&#10;\usepackage{amsmath}&#10;\usepackage{color}&#10;\pagestyle{empty}&#10;\begin{document}&#10;&#10;\bf&#10;\color{white}&#10;50µm&#10;&#10;\end{document}" title="IguanaTex Bitmap Display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139" y="4222001"/>
              <a:ext cx="757366" cy="244146"/>
            </a:xfrm>
            <a:prstGeom prst="rect">
              <a:avLst/>
            </a:prstGeom>
          </p:spPr>
        </p:pic>
      </p:grpSp>
      <p:sp>
        <p:nvSpPr>
          <p:cNvPr id="19" name="Rectangle 18"/>
          <p:cNvSpPr/>
          <p:nvPr/>
        </p:nvSpPr>
        <p:spPr>
          <a:xfrm>
            <a:off x="983139" y="1464673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2370798" y="1464673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957739" y="2843337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2377393" y="2859195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4026211" y="1445929"/>
            <a:ext cx="0" cy="128709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Image 24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610" y="1977204"/>
            <a:ext cx="172442" cy="193194"/>
          </a:xfrm>
          <a:prstGeom prst="rect">
            <a:avLst/>
          </a:prstGeom>
        </p:spPr>
      </p:pic>
      <p:pic>
        <p:nvPicPr>
          <p:cNvPr id="26" name="Image 25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501" y="890796"/>
            <a:ext cx="172442" cy="193194"/>
          </a:xfrm>
          <a:prstGeom prst="rect">
            <a:avLst/>
          </a:prstGeom>
        </p:spPr>
      </p:pic>
      <p:cxnSp>
        <p:nvCxnSpPr>
          <p:cNvPr id="36" name="Connecteur droit avec flèche 35"/>
          <p:cNvCxnSpPr/>
          <p:nvPr/>
        </p:nvCxnSpPr>
        <p:spPr>
          <a:xfrm flipH="1">
            <a:off x="2377393" y="1190679"/>
            <a:ext cx="1311957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4" name="Groupe 23"/>
          <p:cNvGrpSpPr/>
          <p:nvPr/>
        </p:nvGrpSpPr>
        <p:grpSpPr>
          <a:xfrm>
            <a:off x="4763097" y="1617094"/>
            <a:ext cx="4438296" cy="3379136"/>
            <a:chOff x="7362258" y="123902"/>
            <a:chExt cx="4279227" cy="3155930"/>
          </a:xfrm>
        </p:grpSpPr>
        <p:pic>
          <p:nvPicPr>
            <p:cNvPr id="27" name="Image 26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362258" y="123902"/>
              <a:ext cx="4279227" cy="3155930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>
            <a:xfrm>
              <a:off x="7831386" y="240658"/>
              <a:ext cx="2079595" cy="2755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3" name="Image 2" descr="\documentclass{article}&#10;\usepackage{amsmath}&#10;\pagestyle{empty}&#10;\begin{document}&#10;&#10;&#10;Intensity $I(t)$&#10;&#10;\end{document}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653906" y="3192235"/>
            <a:ext cx="1952745" cy="341576"/>
          </a:xfrm>
          <a:prstGeom prst="rect">
            <a:avLst/>
          </a:prstGeom>
        </p:spPr>
      </p:pic>
      <p:pic>
        <p:nvPicPr>
          <p:cNvPr id="2" name="Image 1" descr="\documentclass{article}&#10;\usepackage{amsmath}&#10;\pagestyle{empty}&#10;\begin{document}&#10;&#10;&#10;time $t$&#10;&#10;\end{document}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969" y="5029999"/>
            <a:ext cx="886863" cy="232519"/>
          </a:xfrm>
          <a:prstGeom prst="rect">
            <a:avLst/>
          </a:prstGeom>
        </p:spPr>
      </p:pic>
      <p:cxnSp>
        <p:nvCxnSpPr>
          <p:cNvPr id="35" name="Connecteur droit 34"/>
          <p:cNvCxnSpPr/>
          <p:nvPr/>
        </p:nvCxnSpPr>
        <p:spPr>
          <a:xfrm flipV="1">
            <a:off x="3620365" y="1699559"/>
            <a:ext cx="1621158" cy="1181250"/>
          </a:xfrm>
          <a:prstGeom prst="line">
            <a:avLst/>
          </a:prstGeom>
          <a:ln w="38100">
            <a:solidFill>
              <a:srgbClr val="FF7F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3607981" y="4123272"/>
            <a:ext cx="1633542" cy="577090"/>
          </a:xfrm>
          <a:prstGeom prst="line">
            <a:avLst/>
          </a:prstGeom>
          <a:ln w="38100">
            <a:solidFill>
              <a:srgbClr val="FF7F0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9" name="Image 38" descr="\documentclass{article}&#10;\usepackage{amsmath}&#10;\pagestyle{empty}&#10;\begin{document}&#10;&#10;&#10;Saman Banarooei&#10;&#10;\end{document}" title="IguanaTex Bitmap Display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362" y="3446358"/>
            <a:ext cx="2130066" cy="204620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4762" b="94872" l="4348" r="938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328" y="998244"/>
            <a:ext cx="2404134" cy="2378002"/>
          </a:xfrm>
          <a:prstGeom prst="rect">
            <a:avLst/>
          </a:prstGeom>
          <a:ln>
            <a:noFill/>
          </a:ln>
        </p:spPr>
      </p:pic>
      <p:pic>
        <p:nvPicPr>
          <p:cNvPr id="45" name="Image 44" descr="\documentclass{article}&#10;\usepackage{amsmath}&#10;\pagestyle{empty}&#10;\begin{document}&#10;&#10;&#10;\textbf{Intensity countoscope}&#10;&#10;\end{document}" title="IguanaTex Bitmap Display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9" y="274851"/>
            <a:ext cx="5507539" cy="46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1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-754097" y="732765"/>
            <a:ext cx="5787509" cy="4454139"/>
            <a:chOff x="-754097" y="732765"/>
            <a:chExt cx="5787509" cy="4454139"/>
          </a:xfrm>
        </p:grpSpPr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54097" y="732765"/>
              <a:ext cx="5787509" cy="4454139"/>
            </a:xfrm>
            <a:prstGeom prst="rect">
              <a:avLst/>
            </a:prstGeom>
          </p:spPr>
        </p:pic>
        <p:cxnSp>
          <p:nvCxnSpPr>
            <p:cNvPr id="5" name="Connecteur droit 4"/>
            <p:cNvCxnSpPr/>
            <p:nvPr/>
          </p:nvCxnSpPr>
          <p:spPr>
            <a:xfrm>
              <a:off x="641246" y="4507771"/>
              <a:ext cx="100800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Image 7" descr="\documentclass{article}&#10;\usepackage{amsmath}&#10;\usepackage{color}&#10;\pagestyle{empty}&#10;\begin{document}&#10;&#10;\bf&#10;\color{white}&#10;50µm&#10;&#10;\end{document}" title="IguanaTex Bitmap Display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139" y="4222001"/>
              <a:ext cx="757366" cy="244146"/>
            </a:xfrm>
            <a:prstGeom prst="rect">
              <a:avLst/>
            </a:prstGeom>
          </p:spPr>
        </p:pic>
      </p:grpSp>
      <p:sp>
        <p:nvSpPr>
          <p:cNvPr id="19" name="Rectangle 18"/>
          <p:cNvSpPr/>
          <p:nvPr/>
        </p:nvSpPr>
        <p:spPr>
          <a:xfrm>
            <a:off x="983139" y="1464673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2370798" y="1464673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957739" y="2843337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2377393" y="2859195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4026211" y="1445929"/>
            <a:ext cx="0" cy="128709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Image 24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610" y="1977204"/>
            <a:ext cx="172442" cy="193194"/>
          </a:xfrm>
          <a:prstGeom prst="rect">
            <a:avLst/>
          </a:prstGeom>
        </p:spPr>
      </p:pic>
      <p:pic>
        <p:nvPicPr>
          <p:cNvPr id="26" name="Image 25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501" y="890796"/>
            <a:ext cx="172442" cy="193194"/>
          </a:xfrm>
          <a:prstGeom prst="rect">
            <a:avLst/>
          </a:prstGeom>
        </p:spPr>
      </p:pic>
      <p:cxnSp>
        <p:nvCxnSpPr>
          <p:cNvPr id="36" name="Connecteur droit avec flèche 35"/>
          <p:cNvCxnSpPr/>
          <p:nvPr/>
        </p:nvCxnSpPr>
        <p:spPr>
          <a:xfrm flipH="1">
            <a:off x="2377393" y="1190679"/>
            <a:ext cx="1311957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4" name="Groupe 23"/>
          <p:cNvGrpSpPr/>
          <p:nvPr/>
        </p:nvGrpSpPr>
        <p:grpSpPr>
          <a:xfrm>
            <a:off x="4763097" y="1617094"/>
            <a:ext cx="4438296" cy="3379136"/>
            <a:chOff x="7362258" y="123902"/>
            <a:chExt cx="4279227" cy="3155930"/>
          </a:xfrm>
        </p:grpSpPr>
        <p:pic>
          <p:nvPicPr>
            <p:cNvPr id="27" name="Image 26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362258" y="123902"/>
              <a:ext cx="4279227" cy="3155930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>
            <a:xfrm>
              <a:off x="7831386" y="240658"/>
              <a:ext cx="2079595" cy="2755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3" name="Image 2" descr="\documentclass{article}&#10;\usepackage{amsmath}&#10;\pagestyle{empty}&#10;\begin{document}&#10;&#10;&#10;Intensity $I(t)$&#10;&#10;\end{document}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653906" y="3192235"/>
            <a:ext cx="1952745" cy="341576"/>
          </a:xfrm>
          <a:prstGeom prst="rect">
            <a:avLst/>
          </a:prstGeom>
        </p:spPr>
      </p:pic>
      <p:pic>
        <p:nvPicPr>
          <p:cNvPr id="2" name="Image 1" descr="\documentclass{article}&#10;\usepackage{amsmath}&#10;\pagestyle{empty}&#10;\begin{document}&#10;&#10;&#10;time $t$&#10;&#10;\end{document}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969" y="5029999"/>
            <a:ext cx="886863" cy="232519"/>
          </a:xfrm>
          <a:prstGeom prst="rect">
            <a:avLst/>
          </a:prstGeom>
        </p:spPr>
      </p:pic>
      <p:cxnSp>
        <p:nvCxnSpPr>
          <p:cNvPr id="35" name="Connecteur droit 34"/>
          <p:cNvCxnSpPr/>
          <p:nvPr/>
        </p:nvCxnSpPr>
        <p:spPr>
          <a:xfrm flipV="1">
            <a:off x="3620365" y="1699559"/>
            <a:ext cx="1621158" cy="1181250"/>
          </a:xfrm>
          <a:prstGeom prst="line">
            <a:avLst/>
          </a:prstGeom>
          <a:ln w="38100">
            <a:solidFill>
              <a:srgbClr val="FF7F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3607981" y="4123272"/>
            <a:ext cx="1633542" cy="577090"/>
          </a:xfrm>
          <a:prstGeom prst="line">
            <a:avLst/>
          </a:prstGeom>
          <a:ln w="38100">
            <a:solidFill>
              <a:srgbClr val="FF7F0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6041036" y="2162138"/>
            <a:ext cx="2292" cy="566165"/>
          </a:xfrm>
          <a:prstGeom prst="line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flipH="1">
            <a:off x="7027217" y="2162138"/>
            <a:ext cx="4164" cy="575495"/>
          </a:xfrm>
          <a:prstGeom prst="line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6058214" y="2181472"/>
            <a:ext cx="988053" cy="0"/>
          </a:xfrm>
          <a:prstGeom prst="line">
            <a:avLst/>
          </a:prstGeom>
          <a:ln w="3810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Image 15" descr="\documentclass{article}&#10;\usepackage{amsmath}&#10;\pagestyle{empty}&#10;\begin{document}&#10;&#10;$\boldsymbol{t}$&#10;&#10;\end{document}" title="IguanaTex Bitmap Display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051" y="1860630"/>
            <a:ext cx="121514" cy="224246"/>
          </a:xfrm>
          <a:prstGeom prst="rect">
            <a:avLst/>
          </a:prstGeom>
        </p:spPr>
      </p:pic>
      <p:pic>
        <p:nvPicPr>
          <p:cNvPr id="11" name="Image 10" descr="\documentclass{article}&#10;\usepackage{amsmath}&#10;\pagestyle{empty}&#10;\begin{document}&#10;&#10;$\boldsymbol{t_0}$&#10;&#10;\end{document}" title="IguanaTex Bitmap Display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058" y="1809747"/>
            <a:ext cx="276017" cy="278390"/>
          </a:xfrm>
          <a:prstGeom prst="rect">
            <a:avLst/>
          </a:prstGeom>
        </p:spPr>
      </p:pic>
      <p:pic>
        <p:nvPicPr>
          <p:cNvPr id="39" name="Image 38" descr="\documentclass{article}&#10;\usepackage{amsmath}&#10;\pagestyle{empty}&#10;\begin{document}&#10;&#10;&#10;Saman Banarooei&#10;&#10;\end{document}" title="IguanaTex Bitmap Display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362" y="3446358"/>
            <a:ext cx="2130066" cy="204620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4762" b="94872" l="4348" r="938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328" y="998244"/>
            <a:ext cx="2404134" cy="2378002"/>
          </a:xfrm>
          <a:prstGeom prst="rect">
            <a:avLst/>
          </a:prstGeom>
          <a:ln>
            <a:noFill/>
          </a:ln>
        </p:spPr>
      </p:pic>
      <p:pic>
        <p:nvPicPr>
          <p:cNvPr id="10" name="Image 9" descr="\documentclass{article}&#10;\usepackage{amsmath}&#10;\pagestyle{empty}&#10;\begin{document}&#10;&#10;\begin{align}&#10;\left&lt; \Delta I(t)^2 \right&gt; =\left&lt; (I(t)-I(t_0))^2 \right&gt; = 2 \left&lt; I(t_0)^2 \right&gt; - 2 \left&lt;  I(t) I(t_0) \right&gt;&#10;\nonumber&#10;\end{align}&#10;&#10;&#10;\end{document}" title="IguanaTex Bitmap Display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30" b="-1607"/>
          <a:stretch/>
        </p:blipFill>
        <p:spPr>
          <a:xfrm>
            <a:off x="8060788" y="5800284"/>
            <a:ext cx="1725734" cy="473907"/>
          </a:xfrm>
          <a:prstGeom prst="rect">
            <a:avLst/>
          </a:prstGeom>
        </p:spPr>
      </p:pic>
      <p:sp>
        <p:nvSpPr>
          <p:cNvPr id="7" name="Flèche droite 6"/>
          <p:cNvSpPr/>
          <p:nvPr/>
        </p:nvSpPr>
        <p:spPr>
          <a:xfrm>
            <a:off x="7046268" y="5868424"/>
            <a:ext cx="763364" cy="337625"/>
          </a:xfrm>
          <a:prstGeom prst="rightArrow">
            <a:avLst>
              <a:gd name="adj1" fmla="val 27431"/>
              <a:gd name="adj2" fmla="val 63541"/>
            </a:avLst>
          </a:prstGeom>
          <a:solidFill>
            <a:srgbClr val="1F77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Image 32" descr="\documentclass{article}&#10;\usepackage{amsmath}&#10;\pagestyle{empty}&#10;\begin{document}&#10;&#10;&#10;\textbf{Intensity countoscope}&#10;&#10;\end{document}" title="IguanaTex Bitmap Display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9" y="274851"/>
            <a:ext cx="5507539" cy="46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59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-754097" y="732765"/>
            <a:ext cx="5787509" cy="4454139"/>
            <a:chOff x="-754097" y="732765"/>
            <a:chExt cx="5787509" cy="4454139"/>
          </a:xfrm>
        </p:grpSpPr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54097" y="732765"/>
              <a:ext cx="5787509" cy="4454139"/>
            </a:xfrm>
            <a:prstGeom prst="rect">
              <a:avLst/>
            </a:prstGeom>
          </p:spPr>
        </p:pic>
        <p:cxnSp>
          <p:nvCxnSpPr>
            <p:cNvPr id="5" name="Connecteur droit 4"/>
            <p:cNvCxnSpPr/>
            <p:nvPr/>
          </p:nvCxnSpPr>
          <p:spPr>
            <a:xfrm>
              <a:off x="641246" y="4507771"/>
              <a:ext cx="100800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Image 7" descr="\documentclass{article}&#10;\usepackage{amsmath}&#10;\usepackage{color}&#10;\pagestyle{empty}&#10;\begin{document}&#10;&#10;\bf&#10;\color{white}&#10;50µm&#10;&#10;\end{document}" title="IguanaTex Bitmap Display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139" y="4222001"/>
              <a:ext cx="757366" cy="244146"/>
            </a:xfrm>
            <a:prstGeom prst="rect">
              <a:avLst/>
            </a:prstGeom>
          </p:spPr>
        </p:pic>
      </p:grpSp>
      <p:sp>
        <p:nvSpPr>
          <p:cNvPr id="19" name="Rectangle 18"/>
          <p:cNvSpPr/>
          <p:nvPr/>
        </p:nvSpPr>
        <p:spPr>
          <a:xfrm>
            <a:off x="983139" y="1464673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2370798" y="1464673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957739" y="2843337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2377393" y="2859195"/>
            <a:ext cx="1255118" cy="1249606"/>
          </a:xfrm>
          <a:prstGeom prst="rect">
            <a:avLst/>
          </a:prstGeom>
          <a:noFill/>
          <a:ln w="57150">
            <a:solidFill>
              <a:srgbClr val="FF7F0E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4026211" y="1445929"/>
            <a:ext cx="0" cy="128709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Image 24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610" y="1977204"/>
            <a:ext cx="172442" cy="193194"/>
          </a:xfrm>
          <a:prstGeom prst="rect">
            <a:avLst/>
          </a:prstGeom>
        </p:spPr>
      </p:pic>
      <p:pic>
        <p:nvPicPr>
          <p:cNvPr id="26" name="Image 25" descr="\documentclass{article}&#10;\usepackage{amsmath}&#10;\pagestyle{empty}&#10;\begin{document}&#10;&#10;&#10;$L$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501" y="890796"/>
            <a:ext cx="172442" cy="193194"/>
          </a:xfrm>
          <a:prstGeom prst="rect">
            <a:avLst/>
          </a:prstGeom>
        </p:spPr>
      </p:pic>
      <p:cxnSp>
        <p:nvCxnSpPr>
          <p:cNvPr id="36" name="Connecteur droit avec flèche 35"/>
          <p:cNvCxnSpPr/>
          <p:nvPr/>
        </p:nvCxnSpPr>
        <p:spPr>
          <a:xfrm flipH="1">
            <a:off x="2377393" y="1190679"/>
            <a:ext cx="1311957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4" name="Groupe 23"/>
          <p:cNvGrpSpPr/>
          <p:nvPr/>
        </p:nvGrpSpPr>
        <p:grpSpPr>
          <a:xfrm>
            <a:off x="4763097" y="1617094"/>
            <a:ext cx="4438296" cy="3379136"/>
            <a:chOff x="7362258" y="123902"/>
            <a:chExt cx="4279227" cy="3155930"/>
          </a:xfrm>
        </p:grpSpPr>
        <p:pic>
          <p:nvPicPr>
            <p:cNvPr id="27" name="Image 26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362258" y="123902"/>
              <a:ext cx="4279227" cy="3155930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>
            <a:xfrm>
              <a:off x="7831386" y="240658"/>
              <a:ext cx="2079595" cy="2755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3" name="Image 2" descr="\documentclass{article}&#10;\usepackage{amsmath}&#10;\pagestyle{empty}&#10;\begin{document}&#10;&#10;&#10;Intensity $I(t)$&#10;&#10;\end{document}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653906" y="3192235"/>
            <a:ext cx="1952745" cy="341576"/>
          </a:xfrm>
          <a:prstGeom prst="rect">
            <a:avLst/>
          </a:prstGeom>
        </p:spPr>
      </p:pic>
      <p:pic>
        <p:nvPicPr>
          <p:cNvPr id="2" name="Image 1" descr="\documentclass{article}&#10;\usepackage{amsmath}&#10;\pagestyle{empty}&#10;\begin{document}&#10;&#10;&#10;time $t$&#10;&#10;\end{document}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969" y="5029999"/>
            <a:ext cx="886863" cy="232519"/>
          </a:xfrm>
          <a:prstGeom prst="rect">
            <a:avLst/>
          </a:prstGeom>
        </p:spPr>
      </p:pic>
      <p:cxnSp>
        <p:nvCxnSpPr>
          <p:cNvPr id="35" name="Connecteur droit 34"/>
          <p:cNvCxnSpPr/>
          <p:nvPr/>
        </p:nvCxnSpPr>
        <p:spPr>
          <a:xfrm flipV="1">
            <a:off x="3620365" y="1699559"/>
            <a:ext cx="1621158" cy="1181250"/>
          </a:xfrm>
          <a:prstGeom prst="line">
            <a:avLst/>
          </a:prstGeom>
          <a:ln w="38100">
            <a:solidFill>
              <a:srgbClr val="FF7F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3607981" y="4123272"/>
            <a:ext cx="1633542" cy="577090"/>
          </a:xfrm>
          <a:prstGeom prst="line">
            <a:avLst/>
          </a:prstGeom>
          <a:ln w="38100">
            <a:solidFill>
              <a:srgbClr val="FF7F0E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9" name="Image 38" descr="\documentclass{article}&#10;\usepackage{amsmath}&#10;\pagestyle{empty}&#10;\begin{document}&#10;&#10;&#10;Saman Banarooei&#10;&#10;\end{document}" title="IguanaTex Bitmap Display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362" y="3446358"/>
            <a:ext cx="2130066" cy="204620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4762" b="94872" l="4348" r="938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328" y="998244"/>
            <a:ext cx="2404134" cy="2378002"/>
          </a:xfrm>
          <a:prstGeom prst="rect">
            <a:avLst/>
          </a:prstGeom>
          <a:ln>
            <a:noFill/>
          </a:ln>
        </p:spPr>
      </p:pic>
      <p:pic>
        <p:nvPicPr>
          <p:cNvPr id="10" name="Image 9" descr="\documentclass{article}&#10;\usepackage{amsmath}&#10;\pagestyle{empty}&#10;\begin{document}&#10;&#10;\begin{align}&#10;\left&lt; \Delta I(t)^2 \right&gt; =\left&lt; (I(t)-I(t_0))^2 \right&gt; = 2 \left&lt; I(t_0)^2 \right&gt; - 2 \left&lt;  I(t) I(t_0) \right&gt;&#10;\nonumber&#10;\end{align}&#10;&#10;&#10;\end{document}" title="IguanaTex Bitmap Display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46" y="5800284"/>
            <a:ext cx="9145276" cy="466409"/>
          </a:xfrm>
          <a:prstGeom prst="rect">
            <a:avLst/>
          </a:prstGeom>
        </p:spPr>
      </p:pic>
      <p:cxnSp>
        <p:nvCxnSpPr>
          <p:cNvPr id="31" name="Connecteur droit 30"/>
          <p:cNvCxnSpPr/>
          <p:nvPr/>
        </p:nvCxnSpPr>
        <p:spPr>
          <a:xfrm flipH="1">
            <a:off x="6041036" y="2162138"/>
            <a:ext cx="2292" cy="566165"/>
          </a:xfrm>
          <a:prstGeom prst="line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flipH="1">
            <a:off x="7027217" y="2162138"/>
            <a:ext cx="4164" cy="575495"/>
          </a:xfrm>
          <a:prstGeom prst="line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6058214" y="2181472"/>
            <a:ext cx="988053" cy="0"/>
          </a:xfrm>
          <a:prstGeom prst="line">
            <a:avLst/>
          </a:prstGeom>
          <a:ln w="3810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" name="Image 33" descr="\documentclass{article}&#10;\usepackage{amsmath}&#10;\pagestyle{empty}&#10;\begin{document}&#10;&#10;$\boldsymbol{t}$&#10;&#10;\end{document}" title="IguanaTex Bitmap Display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051" y="1860630"/>
            <a:ext cx="121514" cy="224246"/>
          </a:xfrm>
          <a:prstGeom prst="rect">
            <a:avLst/>
          </a:prstGeom>
        </p:spPr>
      </p:pic>
      <p:pic>
        <p:nvPicPr>
          <p:cNvPr id="41" name="Image 40" descr="\documentclass{article}&#10;\usepackage{amsmath}&#10;\pagestyle{empty}&#10;\begin{document}&#10;&#10;$\boldsymbol{t_0}$&#10;&#10;\end{document}" title="IguanaTex Bitmap Display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058" y="1809747"/>
            <a:ext cx="276017" cy="278390"/>
          </a:xfrm>
          <a:prstGeom prst="rect">
            <a:avLst/>
          </a:prstGeom>
        </p:spPr>
      </p:pic>
      <p:pic>
        <p:nvPicPr>
          <p:cNvPr id="43" name="Image 42" descr="\documentclass{article}&#10;\usepackage{amsmath}&#10;\pagestyle{empty}&#10;\begin{document}&#10;&#10;&#10;\textbf{Intensity countoscope}&#10;&#10;\end{document}" title="IguanaTex Bitmap Display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9" y="274851"/>
            <a:ext cx="5507539" cy="46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70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,26244"/>
  <p:tag name="ORIGINALWIDTH" val="1026,143"/>
  <p:tag name="LATEXADDIN" val="\documentclass{article}&#10;\usepackage{amsmath}&#10;\pagestyle{empty}&#10;\begin{document}&#10;&#10;\begin{center}&#10;12. Dezember 2025&#10;\end{center}&#10;\end{document}"/>
  <p:tag name="IGUANATEXSIZE" val="20"/>
  <p:tag name="IGUANATEXCURSOR" val="108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,7647"/>
  <p:tag name="ORIGINALWIDTH" val="332,2964"/>
  <p:tag name="LATEXADDIN" val="\documentclass{article}&#10;\usepackage{amsmath}&#10;\usepackage{color}&#10;\pagestyle{empty}&#10;\begin{document}&#10;&#10;\bf&#10;\color{white}&#10;50µm&#10;&#10;\end{document}"/>
  <p:tag name="IGUANATEXSIZE" val="25"/>
  <p:tag name="IGUANATEXCURSOR" val="119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2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2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,76268"/>
  <p:tag name="ORIGINALWIDTH" val="951,1328"/>
  <p:tag name="LATEXADDIN" val="\documentclass{article}&#10;\usepackage{amsmath}&#10;\pagestyle{empty}&#10;\begin{document}&#10;&#10;&#10;Saman Banarooei&#10;&#10;\end{document}"/>
  <p:tag name="IGUANATEXSIZE" val="22"/>
  <p:tag name="IGUANATEXCURSOR" val="92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656"/>
  <p:tag name="ORIGINALWIDTH" val="1353,189"/>
  <p:tag name="LATEXADDIN" val="\documentclass{article}&#10;\usepackage{amsmath}&#10;\pagestyle{empty}&#10;\begin{document}&#10;&#10;&#10;\textbf{Intensity countoscope}&#10;&#10;\end{document}"/>
  <p:tag name="IGUANATEXSIZE" val="40"/>
  <p:tag name="IGUANATEXCURSOR" val="111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,7647"/>
  <p:tag name="ORIGINALWIDTH" val="332,2964"/>
  <p:tag name="LATEXADDIN" val="\documentclass{article}&#10;\usepackage{amsmath}&#10;\usepackage{color}&#10;\pagestyle{empty}&#10;\begin{document}&#10;&#10;\bf&#10;\color{white}&#10;50µm&#10;&#10;\end{document}"/>
  <p:tag name="IGUANATEXSIZE" val="25"/>
  <p:tag name="IGUANATEXCURSOR" val="119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2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2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,5174"/>
  <p:tag name="ORIGINALWIDTH" val="711,8494"/>
  <p:tag name="LATEXADDIN" val="\documentclass{article}&#10;\usepackage{amsmath}&#10;\pagestyle{empty}&#10;\begin{document}&#10;&#10;&#10;Intensity $I(t)$&#10;&#10;\end{document}"/>
  <p:tag name="IGUANATEXSIZE" val="27"/>
  <p:tag name="IGUANATEXCURSOR" val="96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323,2951"/>
  <p:tag name="LATEXADDIN" val="\documentclass{article}&#10;\usepackage{amsmath}&#10;\pagestyle{empty}&#10;\begin{document}&#10;&#10;&#10;time $t$&#10;&#10;\end{document}"/>
  <p:tag name="IGUANATEXSIZE" val="27"/>
  <p:tag name="IGUANATEXCURSOR" val="86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,2658"/>
  <p:tag name="ORIGINALWIDTH" val="3578,75"/>
  <p:tag name="LATEXADDIN" val="\documentclass{article}&#10;\usepackage{amsmath}&#10;\pagestyle{empty}&#10;\begin{document}&#10;&#10;&#10;S. Hermann, S. Banarooei, A. Carter, C.A.S. Batista, S. Marbach&#10;&#10;\end{document}"/>
  <p:tag name="IGUANATEXSIZE" val="25"/>
  <p:tag name="IGUANATEXCURSOR" val="82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,76268"/>
  <p:tag name="ORIGINALWIDTH" val="951,1328"/>
  <p:tag name="LATEXADDIN" val="\documentclass{article}&#10;\usepackage{amsmath}&#10;\pagestyle{empty}&#10;\begin{document}&#10;&#10;&#10;Saman Banarooei&#10;&#10;\end{document}"/>
  <p:tag name="IGUANATEXSIZE" val="22"/>
  <p:tag name="IGUANATEXCURSOR" val="92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656"/>
  <p:tag name="ORIGINALWIDTH" val="1353,189"/>
  <p:tag name="LATEXADDIN" val="\documentclass{article}&#10;\usepackage{amsmath}&#10;\pagestyle{empty}&#10;\begin{document}&#10;&#10;&#10;\textbf{Intensity countoscope}&#10;&#10;\end{document}"/>
  <p:tag name="IGUANATEXSIZE" val="40"/>
  <p:tag name="IGUANATEXCURSOR" val="111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,7647"/>
  <p:tag name="ORIGINALWIDTH" val="332,2964"/>
  <p:tag name="LATEXADDIN" val="\documentclass{article}&#10;\usepackage{amsmath}&#10;\usepackage{color}&#10;\pagestyle{empty}&#10;\begin{document}&#10;&#10;\bf&#10;\color{white}&#10;50µm&#10;&#10;\end{document}"/>
  <p:tag name="IGUANATEXSIZE" val="25"/>
  <p:tag name="IGUANATEXCURSOR" val="119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2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2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,5174"/>
  <p:tag name="ORIGINALWIDTH" val="711,8494"/>
  <p:tag name="LATEXADDIN" val="\documentclass{article}&#10;\usepackage{amsmath}&#10;\pagestyle{empty}&#10;\begin{document}&#10;&#10;&#10;Intensity $I(t)$&#10;&#10;\end{document}"/>
  <p:tag name="IGUANATEXSIZE" val="27"/>
  <p:tag name="IGUANATEXCURSOR" val="96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323,2951"/>
  <p:tag name="LATEXADDIN" val="\documentclass{article}&#10;\usepackage{amsmath}&#10;\pagestyle{empty}&#10;\begin{document}&#10;&#10;&#10;time $t$&#10;&#10;\end{document}"/>
  <p:tag name="IGUANATEXSIZE" val="27"/>
  <p:tag name="IGUANATEXCURSOR" val="86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1,01134"/>
  <p:tag name="ORIGINALWIDTH" val="44,25614"/>
  <p:tag name="LATEXADDIN" val="\documentclass{article}&#10;\usepackage{amsmath}&#10;\pagestyle{empty}&#10;\begin{document}&#10;&#10;$\boldsymbol{t}$&#10;&#10;\end{document}"/>
  <p:tag name="IGUANATEXSIZE" val="27"/>
  <p:tag name="IGUANATEXCURSOR" val="96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9,76394"/>
  <p:tag name="ORIGINALWIDTH" val="99,76394"/>
  <p:tag name="LATEXADDIN" val="\documentclass{article}&#10;\usepackage{amsmath}&#10;\pagestyle{empty}&#10;\begin{document}&#10;&#10;$\boldsymbol{t_0}$&#10;&#10;\end{document}"/>
  <p:tag name="IGUANATEXSIZE" val="27"/>
  <p:tag name="IGUANATEXCURSOR" val="97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,76268"/>
  <p:tag name="ORIGINALWIDTH" val="951,1328"/>
  <p:tag name="LATEXADDIN" val="\documentclass{article}&#10;\usepackage{amsmath}&#10;\pagestyle{empty}&#10;\begin{document}&#10;&#10;&#10;Saman Banarooei&#10;&#10;\end{document}"/>
  <p:tag name="IGUANATEXSIZE" val="22"/>
  <p:tag name="IGUANATEXCURSOR" val="92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,2658"/>
  <p:tag name="ORIGINALWIDTH" val="1980,276"/>
  <p:tag name="LATEXADDIN" val="\documentclass{article}&#10;\usepackage{amsmath}&#10;\pagestyle{empty}&#10;\begin{document}&#10;&#10;Journée inter-UFR Chimie-Physique&#10;&#10;\end{document}"/>
  <p:tag name="IGUANATEXSIZE" val="20"/>
  <p:tag name="IGUANATEXCURSOR" val="82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3,0213"/>
  <p:tag name="ORIGINALWIDTH" val="3000,419"/>
  <p:tag name="LATEXADDIN" val="\documentclass{article}&#10;\usepackage{amsmath}&#10;\pagestyle{empty}&#10;\begin{document}&#10;&#10;\begin{align}&#10;\left&lt; \Delta I(t)^2 \right&gt; =\left&lt; (I(t)-I(t_0))^2 \right&gt; = 2 \left&lt; I(t_0)^2 \right&gt; - 2 \left&lt;  I(t) I(t_0) \right&gt;&#10;\nonumber&#10;\end{align}&#10;&#10;&#10;\end{document}"/>
  <p:tag name="IGUANATEXSIZE" val="30"/>
  <p:tag name="IGUANATEXCURSOR" val="205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656"/>
  <p:tag name="ORIGINALWIDTH" val="1353,189"/>
  <p:tag name="LATEXADDIN" val="\documentclass{article}&#10;\usepackage{amsmath}&#10;\pagestyle{empty}&#10;\begin{document}&#10;&#10;&#10;\textbf{Intensity countoscope}&#10;&#10;\end{document}"/>
  <p:tag name="IGUANATEXSIZE" val="40"/>
  <p:tag name="IGUANATEXCURSOR" val="111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,7647"/>
  <p:tag name="ORIGINALWIDTH" val="332,2964"/>
  <p:tag name="LATEXADDIN" val="\documentclass{article}&#10;\usepackage{amsmath}&#10;\usepackage{color}&#10;\pagestyle{empty}&#10;\begin{document}&#10;&#10;\bf&#10;\color{white}&#10;50µm&#10;&#10;\end{document}"/>
  <p:tag name="IGUANATEXSIZE" val="25"/>
  <p:tag name="IGUANATEXCURSOR" val="119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2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2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,5174"/>
  <p:tag name="ORIGINALWIDTH" val="711,8494"/>
  <p:tag name="LATEXADDIN" val="\documentclass{article}&#10;\usepackage{amsmath}&#10;\pagestyle{empty}&#10;\begin{document}&#10;&#10;&#10;Intensity $I(t)$&#10;&#10;\end{document}"/>
  <p:tag name="IGUANATEXSIZE" val="27"/>
  <p:tag name="IGUANATEXCURSOR" val="96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323,2951"/>
  <p:tag name="LATEXADDIN" val="\documentclass{article}&#10;\usepackage{amsmath}&#10;\pagestyle{empty}&#10;\begin{document}&#10;&#10;&#10;time $t$&#10;&#10;\end{document}"/>
  <p:tag name="IGUANATEXSIZE" val="27"/>
  <p:tag name="IGUANATEXCURSOR" val="86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,76268"/>
  <p:tag name="ORIGINALWIDTH" val="951,1328"/>
  <p:tag name="LATEXADDIN" val="\documentclass{article}&#10;\usepackage{amsmath}&#10;\pagestyle{empty}&#10;\begin{document}&#10;&#10;&#10;Saman Banarooei&#10;&#10;\end{document}"/>
  <p:tag name="IGUANATEXSIZE" val="22"/>
  <p:tag name="IGUANATEXCURSOR" val="92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3,0213"/>
  <p:tag name="ORIGINALWIDTH" val="3000,419"/>
  <p:tag name="LATEXADDIN" val="\documentclass{article}&#10;\usepackage{amsmath}&#10;\pagestyle{empty}&#10;\begin{document}&#10;&#10;\begin{align}&#10;\left&lt; \Delta I(t)^2 \right&gt; =\left&lt; (I(t)-I(t_0))^2 \right&gt; = 2 \left&lt; I(t_0)^2 \right&gt; - 2 \left&lt;  I(t) I(t_0) \right&gt;&#10;\nonumber&#10;\end{align}&#10;&#10;&#10;\end{document}"/>
  <p:tag name="IGUANATEXSIZE" val="30"/>
  <p:tag name="IGUANATEXCURSOR" val="205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1,01134"/>
  <p:tag name="ORIGINALWIDTH" val="44,25614"/>
  <p:tag name="LATEXADDIN" val="\documentclass{article}&#10;\usepackage{amsmath}&#10;\pagestyle{empty}&#10;\begin{document}&#10;&#10;$\boldsymbol{t}$&#10;&#10;\end{document}"/>
  <p:tag name="IGUANATEXSIZE" val="27"/>
  <p:tag name="IGUANATEXCURSOR" val="96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1,7865"/>
  <p:tag name="ORIGINALWIDTH" val="2542,855"/>
  <p:tag name="LATEXADDIN" val="\documentclass{article}&#10;\usepackage{amsmath}&#10;\pagestyle{empty}&#10;\begin{document}&#10;\center&#10;\noindent&#10;\bf&#10;Quantifying dynamical properties from \\&#10;intensity correlations of microscopy data&#10;\end{document}"/>
  <p:tag name="IGUANATEXSIZE" val="35"/>
  <p:tag name="IGUANATEXCURSOR" val="102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9,76394"/>
  <p:tag name="ORIGINALWIDTH" val="99,76394"/>
  <p:tag name="LATEXADDIN" val="\documentclass{article}&#10;\usepackage{amsmath}&#10;\pagestyle{empty}&#10;\begin{document}&#10;&#10;$\boldsymbol{t_0}$&#10;&#10;\end{document}"/>
  <p:tag name="IGUANATEXSIZE" val="27"/>
  <p:tag name="IGUANATEXCURSOR" val="97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656"/>
  <p:tag name="ORIGINALWIDTH" val="1353,189"/>
  <p:tag name="LATEXADDIN" val="\documentclass{article}&#10;\usepackage{amsmath}&#10;\pagestyle{empty}&#10;\begin{document}&#10;&#10;&#10;\textbf{Intensity countoscope}&#10;&#10;\end{document}"/>
  <p:tag name="IGUANATEXSIZE" val="40"/>
  <p:tag name="IGUANATEXCURSOR" val="111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,7647"/>
  <p:tag name="ORIGINALWIDTH" val="332,2964"/>
  <p:tag name="LATEXADDIN" val="\documentclass{article}&#10;\usepackage{amsmath}&#10;\usepackage{color}&#10;\pagestyle{empty}&#10;\begin{document}&#10;&#10;\bf&#10;\color{white}&#10;50µm&#10;&#10;\end{document}"/>
  <p:tag name="IGUANATEXSIZE" val="25"/>
  <p:tag name="IGUANATEXCURSOR" val="119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0,5391"/>
  <p:tag name="ORIGINALWIDTH" val="1150,661"/>
  <p:tag name="LATEXADDIN" val="\documentclass{article}&#10;\usepackage{amsmath}&#10;\pagestyle{empty}&#10;\begin{document}&#10;\center&#10;\noindent&#10;Intensity fluctuations \\&#10;$\left&lt;\Delta I(t)^2\right&gt;/2\left&lt;I(t)\right&gt; I_0$&#10;&#10;\end{document}"/>
  <p:tag name="IGUANATEXSIZE" val="25"/>
  <p:tag name="IGUANATEXCURSOR" val="174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,2687"/>
  <p:tag name="ORIGINALWIDTH" val="1315,684"/>
  <p:tag name="LATEXADDIN" val="\documentclass{article}&#10;\usepackage{amsmath}&#10;\pagestyle{empty}&#10;\begin{document}&#10;\center&#10;\noindent&#10;rescaled time &#10;$t \times L^2/4D$&#10;&#10;\end{document}"/>
  <p:tag name="IGUANATEXSIZE" val="25"/>
  <p:tag name="IGUANATEXCURSOR" val="129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2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2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0,5391"/>
  <p:tag name="ORIGINALWIDTH" val="1150,661"/>
  <p:tag name="LATEXADDIN" val="\documentclass{article}&#10;\usepackage{amsmath}&#10;\pagestyle{empty}&#10;\begin{document}&#10;\center&#10;\noindent&#10;Intensity fluctuations \\&#10;$\left&lt;\Delta I(t)^2\right&gt;/2\left&lt;I(t)\right&gt; I_0$&#10;&#10;\end{document}"/>
  <p:tag name="IGUANATEXSIZE" val="25"/>
  <p:tag name="IGUANATEXCURSOR" val="174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,2658"/>
  <p:tag name="ORIGINALWIDTH" val="494,319"/>
  <p:tag name="LATEXADDIN" val="\documentclass{article}&#10;\usepackage{amsmath}&#10;\pagestyle{empty}&#10;\begin{document}&#10;&#10;Counting&#10;&#10;&#10;\end{document}"/>
  <p:tag name="IGUANATEXSIZE" val="20"/>
  <p:tag name="IGUANATEXCURSOR" val="89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3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,5182"/>
  <p:tag name="ORIGINALWIDTH" val="2176,054"/>
  <p:tag name="LATEXADDIN" val="\documentclass{article}&#10;\usepackage{amsmath}&#10;\pagestyle{empty}&#10;\begin{document}&#10;&#10;&#10;©Look / Avalon.red2, LookPhotos.com&#10;&#10;\end{document}"/>
  <p:tag name="IGUANATEXSIZE" val="20"/>
  <p:tag name="IGUANATEXCURSOR" val="117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0155"/>
  <p:tag name="ORIGINALWIDTH" val="402,0562"/>
  <p:tag name="LATEXADDIN" val="\documentclass{article}&#10;\usepackage{amsmath}&#10;\pagestyle{empty}&#10;\begin{document}&#10;&#10;\bf theory&#10;&#10;&#10;\end{document}"/>
  <p:tag name="IGUANATEXSIZE" val="22"/>
  <p:tag name="IGUANATEXCURSOR" val="80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,01212"/>
  <p:tag name="ORIGINALWIDTH" val="270,7878"/>
  <p:tag name="LATEXADDIN" val="\documentclass{article}&#10;\usepackage{amsmath}&#10;\pagestyle{empty}&#10;\begin{document}&#10;&#10;\bf data&#10;&#10;\end{document}"/>
  <p:tag name="IGUANATEXSIZE" val="22"/>
  <p:tag name="IGUANATEXCURSOR" val="89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656"/>
  <p:tag name="ORIGINALWIDTH" val="1353,189"/>
  <p:tag name="LATEXADDIN" val="\documentclass{article}&#10;\usepackage{amsmath}&#10;\pagestyle{empty}&#10;\begin{document}&#10;&#10;&#10;\textbf{Intensity countoscope}&#10;&#10;\end{document}"/>
  <p:tag name="IGUANATEXSIZE" val="40"/>
  <p:tag name="IGUANATEXCURSOR" val="111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,7647"/>
  <p:tag name="ORIGINALWIDTH" val="332,2964"/>
  <p:tag name="LATEXADDIN" val="\documentclass{article}&#10;\usepackage{amsmath}&#10;\usepackage{color}&#10;\pagestyle{empty}&#10;\begin{document}&#10;&#10;\bf&#10;\color{white}&#10;50µm&#10;&#10;\end{document}"/>
  <p:tag name="IGUANATEXSIZE" val="25"/>
  <p:tag name="IGUANATEXCURSOR" val="119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0,5391"/>
  <p:tag name="ORIGINALWIDTH" val="1150,661"/>
  <p:tag name="LATEXADDIN" val="\documentclass{article}&#10;\usepackage{amsmath}&#10;\pagestyle{empty}&#10;\begin{document}&#10;\center&#10;\noindent&#10;Intensity fluctuations \\&#10;$\left&lt;\Delta I(t)^2\right&gt;/2\left&lt;I(t)\right&gt; I_0$&#10;&#10;\end{document}"/>
  <p:tag name="IGUANATEXSIZE" val="25"/>
  <p:tag name="IGUANATEXCURSOR" val="174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,2687"/>
  <p:tag name="ORIGINALWIDTH" val="1315,684"/>
  <p:tag name="LATEXADDIN" val="\documentclass{article}&#10;\usepackage{amsmath}&#10;\pagestyle{empty}&#10;\begin{document}&#10;\center&#10;\noindent&#10;rescaled time &#10;$t \times L^2/4D$&#10;&#10;\end{document}"/>
  <p:tag name="IGUANATEXSIZE" val="25"/>
  <p:tag name="IGUANATEXCURSOR" val="129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2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2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0,5391"/>
  <p:tag name="ORIGINALWIDTH" val="1150,661"/>
  <p:tag name="LATEXADDIN" val="\documentclass{article}&#10;\usepackage{amsmath}&#10;\pagestyle{empty}&#10;\begin{document}&#10;\center&#10;\noindent&#10;Intensity fluctuations \\&#10;$\left&lt;\Delta I(t)^2\right&gt;/2\left&lt;I(t)\right&gt; I_0$&#10;&#10;\end{document}"/>
  <p:tag name="IGUANATEXSIZE" val="25"/>
  <p:tag name="IGUANATEXCURSOR" val="174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,2658"/>
  <p:tag name="ORIGINALWIDTH" val="494,319"/>
  <p:tag name="LATEXADDIN" val="\documentclass{article}&#10;\usepackage{amsmath}&#10;\pagestyle{empty}&#10;\begin{document}&#10;&#10;Counting&#10;&#10;&#10;\end{document}"/>
  <p:tag name="IGUANATEXSIZE" val="20"/>
  <p:tag name="IGUANATEXCURSOR" val="89"/>
  <p:tag name="TRANSPARENCY" val="Faux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,5182"/>
  <p:tag name="ORIGINALWIDTH" val="2122,796"/>
  <p:tag name="LATEXADDIN" val="\documentclass{article}&#10;\usepackage{amsmath}&#10;\pagestyle{empty}&#10;\begin{document}&#10;&#10;&#10;\textcopyright Katie Orlinsky, National Geographic&#10;&#10;\end{document}"/>
  <p:tag name="IGUANATEXSIZE" val="20"/>
  <p:tag name="IGUANATEXCURSOR" val="132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3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,5182"/>
  <p:tag name="ORIGINALWIDTH" val="1132,658"/>
  <p:tag name="LATEXADDIN" val="\documentclass{article}&#10;\usepackage{amsmath}&#10;\pagestyle{empty}&#10;\begin{document}&#10;&#10;&#10;$\Rightarrow$ Learn $D_\parallel$ and $D_\perp$&#10;&#10;\end{document}"/>
  <p:tag name="IGUANATEXSIZE" val="30"/>
  <p:tag name="IGUANATEXCURSOR" val="94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0155"/>
  <p:tag name="ORIGINALWIDTH" val="402,0562"/>
  <p:tag name="LATEXADDIN" val="\documentclass{article}&#10;\usepackage{amsmath}&#10;\pagestyle{empty}&#10;\begin{document}&#10;&#10;\bf theory&#10;&#10;&#10;\end{document}"/>
  <p:tag name="IGUANATEXSIZE" val="22"/>
  <p:tag name="IGUANATEXCURSOR" val="80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,01212"/>
  <p:tag name="ORIGINALWIDTH" val="270,7878"/>
  <p:tag name="LATEXADDIN" val="\documentclass{article}&#10;\usepackage{amsmath}&#10;\pagestyle{empty}&#10;\begin{document}&#10;&#10;\bf data&#10;&#10;\end{document}"/>
  <p:tag name="IGUANATEXSIZE" val="22"/>
  <p:tag name="IGUANATEXCURSOR" val="89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656"/>
  <p:tag name="ORIGINALWIDTH" val="1353,189"/>
  <p:tag name="LATEXADDIN" val="\documentclass{article}&#10;\usepackage{amsmath}&#10;\pagestyle{empty}&#10;\begin{document}&#10;&#10;&#10;\textbf{Intensity countoscope}&#10;&#10;\end{document}"/>
  <p:tag name="IGUANATEXSIZE" val="40"/>
  <p:tag name="IGUANATEXCURSOR" val="111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,7647"/>
  <p:tag name="ORIGINALWIDTH" val="332,2964"/>
  <p:tag name="LATEXADDIN" val="\documentclass{article}&#10;\usepackage{amsmath}&#10;\usepackage{color}&#10;\pagestyle{empty}&#10;\begin{document}&#10;&#10;\bf&#10;\color{white}&#10;50µm&#10;&#10;\end{document}"/>
  <p:tag name="IGUANATEXSIZE" val="25"/>
  <p:tag name="IGUANATEXCURSOR" val="119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,7647"/>
  <p:tag name="ORIGINALWIDTH" val="332,2964"/>
  <p:tag name="LATEXADDIN" val="\documentclass{article}&#10;\usepackage{amsmath}&#10;\usepackage{color}&#10;\pagestyle{empty}&#10;\begin{document}&#10;&#10;\bf&#10;\color{white}&#10;50µm&#10;&#10;\end{document}"/>
  <p:tag name="IGUANATEXSIZE" val="25"/>
  <p:tag name="IGUANATEXCURSOR" val="119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2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2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656"/>
  <p:tag name="ORIGINALWIDTH" val="1353,189"/>
  <p:tag name="LATEXADDIN" val="\documentclass{article}&#10;\usepackage{amsmath}&#10;\pagestyle{empty}&#10;\begin{document}&#10;&#10;&#10;\textbf{Intensity countoscope}&#10;&#10;\end{document}"/>
  <p:tag name="IGUANATEXSIZE" val="40"/>
  <p:tag name="IGUANATEXCURSOR" val="111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,5182"/>
  <p:tag name="ORIGINALWIDTH" val="2122,796"/>
  <p:tag name="LATEXADDIN" val="\documentclass{article}&#10;\usepackage{amsmath}&#10;\pagestyle{empty}&#10;\begin{document}&#10;&#10;&#10;\textcopyright Katie Orlinsky, National Geographic&#10;&#10;\end{document}"/>
  <p:tag name="IGUANATEXSIZE" val="20"/>
  <p:tag name="IGUANATEXCURSOR" val="132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,7647"/>
  <p:tag name="ORIGINALWIDTH" val="332,2964"/>
  <p:tag name="LATEXADDIN" val="\documentclass{article}&#10;\usepackage{amsmath}&#10;\usepackage{color}&#10;\pagestyle{empty}&#10;\begin{document}&#10;&#10;\bf&#10;\color{white}&#10;50µm&#10;&#10;\end{document}"/>
  <p:tag name="IGUANATEXSIZE" val="25"/>
  <p:tag name="IGUANATEXCURSOR" val="119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2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,76181"/>
  <p:tag name="ORIGINALWIDTH" val="75,76055"/>
  <p:tag name="LATEXADDIN" val="\documentclass{article}&#10;\usepackage{amsmath}&#10;\pagestyle{empty}&#10;\begin{document}&#10;&#10;&#10;$L$&#10;&#10;\end{document}"/>
  <p:tag name="IGUANATEXSIZE" val="25"/>
  <p:tag name="IGUANATEXCURSOR" val="8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656"/>
  <p:tag name="ORIGINALWIDTH" val="1353,189"/>
  <p:tag name="LATEXADDIN" val="\documentclass{article}&#10;\usepackage{amsmath}&#10;\pagestyle{empty}&#10;\begin{document}&#10;&#10;&#10;\textbf{Intensity countoscope}&#10;&#10;\end{document}"/>
  <p:tag name="IGUANATEXSIZE" val="40"/>
  <p:tag name="IGUANATEXCURSOR" val="111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,2658"/>
  <p:tag name="ORIGINALWIDTH" val="1701,237"/>
  <p:tag name="LATEXADDIN" val="\documentclass{article}&#10;\usepackage{amsmath}&#10;\pagestyle{empty}&#10;\begin{document}&#10;&#10;&#10;$\Rightarrow$ See the answer at my poster&#10;&#10;\end{document}"/>
  <p:tag name="IGUANATEXSIZE" val="30"/>
  <p:tag name="IGUANATEXCURSOR" val="123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656"/>
  <p:tag name="ORIGINALWIDTH" val="1353,189"/>
  <p:tag name="LATEXADDIN" val="\documentclass{article}&#10;\usepackage{amsmath}&#10;\pagestyle{empty}&#10;\begin{document}&#10;&#10;&#10;\textbf{Intensity countoscope}&#10;&#10;\end{document}"/>
  <p:tag name="IGUANATEXSIZE" val="40"/>
  <p:tag name="IGUANATEXCURSOR" val="111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,76268"/>
  <p:tag name="ORIGINALWIDTH" val="951,1328"/>
  <p:tag name="LATEXADDIN" val="\documentclass{article}&#10;\usepackage{amsmath}&#10;\pagestyle{empty}&#10;\begin{document}&#10;&#10;&#10;Saman Banarooei&#10;&#10;\end{document}"/>
  <p:tag name="IGUANATEXSIZE" val="22"/>
  <p:tag name="IGUANATEXCURSOR" val="92"/>
  <p:tag name="TRANSPARENCY" val="Vrai"/>
  <p:tag name="FILENAME" val=""/>
  <p:tag name="LATEXENGINEID" val="1"/>
  <p:tag name="TEMPFOLDER" val="c:\temp\"/>
  <p:tag name="LATEXFORMHEIGHT" val="312"/>
  <p:tag name="LATEXFORMWIDTH" val="384"/>
  <p:tag name="LATEXFORMWRAP" val="Vrai"/>
  <p:tag name="BITMAPVECTOR" val="0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</TotalTime>
  <Words>50</Words>
  <Application>Microsoft Office PowerPoint</Application>
  <PresentationFormat>Grand écran</PresentationFormat>
  <Paragraphs>6</Paragraphs>
  <Slides>13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user</dc:creator>
  <cp:lastModifiedBy>user</cp:lastModifiedBy>
  <cp:revision>12</cp:revision>
  <dcterms:created xsi:type="dcterms:W3CDTF">2025-12-10T17:27:22Z</dcterms:created>
  <dcterms:modified xsi:type="dcterms:W3CDTF">2025-12-11T09:31:06Z</dcterms:modified>
</cp:coreProperties>
</file>