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3" r:id="rId4"/>
    <p:sldId id="261" r:id="rId5"/>
    <p:sldId id="259" r:id="rId6"/>
    <p:sldId id="258" r:id="rId7"/>
    <p:sldId id="260" r:id="rId8"/>
    <p:sldId id="262" r:id="rId9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fld id="{2464D898-CB9F-437F-8919-A3CF8081B03F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5" rIns="91429" bIns="457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29" tIns="45715" rIns="91429" bIns="4571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fld id="{C9F9177D-6D80-49A6-AA4C-5BA3D4BB16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9127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D-RORC(read</a:t>
            </a:r>
            <a:r>
              <a:rPr lang="en-US" baseline="0" dirty="0" smtClean="0"/>
              <a:t> out receiver card</a:t>
            </a:r>
            <a:r>
              <a:rPr lang="en-US" dirty="0" smtClean="0"/>
              <a:t>) DDL(detector data link)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C282D-7252-4B39-956E-48E2AFD45C6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TPC DAQ developments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 smtClean="0">
                <a:latin typeface="Times" pitchFamily="18" charset="0"/>
              </a:rPr>
              <a:t>Gilles De Lentdecker, </a:t>
            </a:r>
            <a:r>
              <a:rPr lang="en-US" sz="2400" u="sng" dirty="0" err="1" smtClean="0">
                <a:latin typeface="Times" pitchFamily="18" charset="0"/>
              </a:rPr>
              <a:t>Yifan</a:t>
            </a:r>
            <a:r>
              <a:rPr lang="en-US" sz="2400" u="sng" dirty="0" smtClean="0">
                <a:latin typeface="Times" pitchFamily="18" charset="0"/>
              </a:rPr>
              <a:t> Yang</a:t>
            </a:r>
            <a:r>
              <a:rPr lang="en-US" sz="2400" dirty="0" smtClean="0">
                <a:latin typeface="Times" pitchFamily="18" charset="0"/>
              </a:rPr>
              <a:t>, Erik </a:t>
            </a:r>
            <a:r>
              <a:rPr lang="en-US" sz="2400" dirty="0" err="1" smtClean="0">
                <a:latin typeface="Times" pitchFamily="18" charset="0"/>
              </a:rPr>
              <a:t>Verhagen</a:t>
            </a:r>
            <a:r>
              <a:rPr lang="en-US" sz="2400" dirty="0" smtClean="0">
                <a:latin typeface="Times" pitchFamily="18" charset="0"/>
              </a:rPr>
              <a:t>, </a:t>
            </a:r>
          </a:p>
          <a:p>
            <a:r>
              <a:rPr lang="en-US" dirty="0" smtClean="0"/>
              <a:t>IIHE-ULB (Brussels)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ILC TPC: New </a:t>
            </a:r>
            <a:r>
              <a:rPr lang="en-US" dirty="0" smtClean="0"/>
              <a:t>D-RORC </a:t>
            </a:r>
            <a:r>
              <a:rPr lang="en-US" dirty="0" smtClean="0"/>
              <a:t>design</a:t>
            </a:r>
            <a:endParaRPr lang="en-US" dirty="0"/>
          </a:p>
        </p:txBody>
      </p:sp>
      <p:pic>
        <p:nvPicPr>
          <p:cNvPr id="4" name="Content Placeholder 4" descr="IMG_3227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372" b="6372"/>
          <a:stretch>
            <a:fillRect/>
          </a:stretch>
        </p:blipFill>
        <p:spPr>
          <a:xfrm>
            <a:off x="4572001" y="1524000"/>
            <a:ext cx="4070282" cy="2663674"/>
          </a:xfrm>
        </p:spPr>
      </p:pic>
      <p:pic>
        <p:nvPicPr>
          <p:cNvPr id="5" name="Content Placeholder 3" descr="NEW D-ROR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486400" y="4267200"/>
            <a:ext cx="3062529" cy="25006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" name="Picture 5" descr="lctp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" y="1295400"/>
            <a:ext cx="4350639" cy="2895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429000" y="2209800"/>
            <a:ext cx="1524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29000" y="2286000"/>
            <a:ext cx="7620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819400" y="1371600"/>
            <a:ext cx="1443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DDL    DRORC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hape 11"/>
          <p:cNvCxnSpPr>
            <a:endCxn id="9" idx="1"/>
          </p:cNvCxnSpPr>
          <p:nvPr/>
        </p:nvCxnSpPr>
        <p:spPr>
          <a:xfrm rot="16200000" flipH="1">
            <a:off x="2933700" y="1866900"/>
            <a:ext cx="685800" cy="304800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>
            <a:endCxn id="7" idx="0"/>
          </p:cNvCxnSpPr>
          <p:nvPr/>
        </p:nvCxnSpPr>
        <p:spPr>
          <a:xfrm rot="5400000">
            <a:off x="3352800" y="1828800"/>
            <a:ext cx="533400" cy="2286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rved Left Arrow 15"/>
          <p:cNvSpPr/>
          <p:nvPr/>
        </p:nvSpPr>
        <p:spPr>
          <a:xfrm rot="19800000" flipH="1">
            <a:off x="3342100" y="2671901"/>
            <a:ext cx="1393001" cy="3988052"/>
          </a:xfrm>
          <a:prstGeom prst="curvedLeftArrow">
            <a:avLst>
              <a:gd name="adj1" fmla="val 25947"/>
              <a:gd name="adj2" fmla="val 50000"/>
              <a:gd name="adj3" fmla="val 25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52600" y="5029200"/>
            <a:ext cx="1760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From PC to </a:t>
            </a:r>
            <a:r>
              <a:rPr lang="en-US" dirty="0">
                <a:solidFill>
                  <a:srgbClr val="FF0000"/>
                </a:solidFill>
              </a:rPr>
              <a:t>µ</a:t>
            </a:r>
            <a:r>
              <a:rPr lang="en-US" dirty="0" smtClean="0">
                <a:solidFill>
                  <a:srgbClr val="FF0000"/>
                </a:solidFill>
              </a:rPr>
              <a:t>TCA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7200" y="6172200"/>
            <a:ext cx="303672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Collaboration with </a:t>
            </a:r>
            <a:r>
              <a:rPr lang="en-US" dirty="0" smtClean="0">
                <a:solidFill>
                  <a:srgbClr val="FF0000"/>
                </a:solidFill>
              </a:rPr>
              <a:t>DESY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Lund </a:t>
            </a:r>
          </a:p>
          <a:p>
            <a:r>
              <a:rPr lang="en-US" baseline="30000" dirty="0" smtClean="0">
                <a:solidFill>
                  <a:srgbClr val="FF0000"/>
                </a:solidFill>
              </a:rPr>
              <a:t>  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69257" y="6096000"/>
            <a:ext cx="4251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>
                <a:solidFill>
                  <a:srgbClr val="FF0000"/>
                </a:solidFill>
              </a:rPr>
              <a:t>HDMI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38800" y="5562600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rgbClr val="FF0000"/>
                </a:solidFill>
              </a:rPr>
              <a:t>SFP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96200" y="5943600"/>
            <a:ext cx="3690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>
                <a:solidFill>
                  <a:srgbClr val="FF0000"/>
                </a:solidFill>
              </a:rPr>
              <a:t>PCIe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8600" y="817602"/>
            <a:ext cx="530231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Based on ALICE Hardware: FEC, RCU, DDL, DRORC (PCI)</a:t>
            </a:r>
          </a:p>
          <a:p>
            <a:r>
              <a:rPr lang="en-US" baseline="30000" dirty="0" smtClean="0">
                <a:solidFill>
                  <a:srgbClr val="FF0000"/>
                </a:solidFill>
              </a:rPr>
              <a:t>  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S</a:t>
            </a:r>
            <a:r>
              <a:rPr lang="fr-BE" dirty="0" err="1" smtClean="0"/>
              <a:t>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953000"/>
          </a:xfrm>
        </p:spPr>
        <p:txBody>
          <a:bodyPr>
            <a:normAutofit fontScale="92500" lnSpcReduction="10000"/>
          </a:bodyPr>
          <a:lstStyle/>
          <a:p>
            <a:r>
              <a:rPr lang="fr-BE" dirty="0" err="1" smtClean="0"/>
              <a:t>From</a:t>
            </a:r>
            <a:r>
              <a:rPr lang="fr-BE" dirty="0" smtClean="0"/>
              <a:t> detector:</a:t>
            </a:r>
          </a:p>
          <a:p>
            <a:r>
              <a:rPr lang="fr-BE" dirty="0" smtClean="0"/>
              <a:t>   </a:t>
            </a:r>
            <a:r>
              <a:rPr lang="fr-BE" sz="2800" dirty="0" smtClean="0"/>
              <a:t>DDL : 200MBps</a:t>
            </a:r>
          </a:p>
          <a:p>
            <a:r>
              <a:rPr lang="fr-BE" sz="2800" dirty="0" smtClean="0"/>
              <a:t>   GBT : 400MBps</a:t>
            </a:r>
          </a:p>
          <a:p>
            <a:r>
              <a:rPr lang="fr-BE" dirty="0" smtClean="0"/>
              <a:t>To DAQ:</a:t>
            </a:r>
          </a:p>
          <a:p>
            <a:r>
              <a:rPr lang="fr-BE" dirty="0" smtClean="0"/>
              <a:t> </a:t>
            </a:r>
            <a:r>
              <a:rPr lang="fr-BE" dirty="0" smtClean="0"/>
              <a:t>  </a:t>
            </a:r>
            <a:r>
              <a:rPr lang="fr-BE" sz="2800" dirty="0" smtClean="0"/>
              <a:t>PCI (64bit@100MHz) :800MBps</a:t>
            </a:r>
          </a:p>
          <a:p>
            <a:r>
              <a:rPr lang="fr-BE" sz="2800" dirty="0" smtClean="0"/>
              <a:t> </a:t>
            </a:r>
            <a:r>
              <a:rPr lang="fr-BE" sz="2800" dirty="0" smtClean="0"/>
              <a:t>   </a:t>
            </a:r>
            <a:r>
              <a:rPr lang="fr-BE" sz="2800" dirty="0" err="1" smtClean="0">
                <a:solidFill>
                  <a:srgbClr val="FF0000"/>
                </a:solidFill>
              </a:rPr>
              <a:t>PCIe</a:t>
            </a:r>
            <a:r>
              <a:rPr lang="fr-BE" sz="2800" dirty="0" smtClean="0">
                <a:solidFill>
                  <a:srgbClr val="FF0000"/>
                </a:solidFill>
              </a:rPr>
              <a:t> (serial </a:t>
            </a:r>
            <a:r>
              <a:rPr lang="fr-BE" sz="2800" dirty="0" err="1" smtClean="0">
                <a:solidFill>
                  <a:srgbClr val="FF0000"/>
                </a:solidFill>
              </a:rPr>
              <a:t>link</a:t>
            </a:r>
            <a:r>
              <a:rPr lang="fr-BE" sz="2800" dirty="0" smtClean="0">
                <a:solidFill>
                  <a:srgbClr val="FF0000"/>
                </a:solidFill>
              </a:rPr>
              <a:t>) : 250 or 500 </a:t>
            </a:r>
            <a:r>
              <a:rPr lang="fr-BE" sz="2800" dirty="0" err="1" smtClean="0">
                <a:solidFill>
                  <a:srgbClr val="FF0000"/>
                </a:solidFill>
              </a:rPr>
              <a:t>MBps</a:t>
            </a:r>
            <a:r>
              <a:rPr lang="fr-BE" sz="2800" dirty="0" smtClean="0">
                <a:solidFill>
                  <a:srgbClr val="FF0000"/>
                </a:solidFill>
              </a:rPr>
              <a:t>/</a:t>
            </a:r>
            <a:r>
              <a:rPr lang="fr-BE" sz="2800" dirty="0" err="1" smtClean="0">
                <a:solidFill>
                  <a:srgbClr val="FF0000"/>
                </a:solidFill>
              </a:rPr>
              <a:t>lane</a:t>
            </a:r>
            <a:r>
              <a:rPr lang="fr-BE" sz="2800" dirty="0" smtClean="0">
                <a:solidFill>
                  <a:srgbClr val="FF0000"/>
                </a:solidFill>
              </a:rPr>
              <a:t> (up to 8 </a:t>
            </a:r>
            <a:r>
              <a:rPr lang="fr-BE" sz="2800" dirty="0" err="1" smtClean="0">
                <a:solidFill>
                  <a:srgbClr val="FF0000"/>
                </a:solidFill>
              </a:rPr>
              <a:t>lanes</a:t>
            </a:r>
            <a:r>
              <a:rPr lang="fr-BE" sz="28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fr-BE" dirty="0" err="1" smtClean="0"/>
              <a:t>Plateform</a:t>
            </a:r>
            <a:r>
              <a:rPr lang="fr-BE" sz="2800" dirty="0" smtClean="0"/>
              <a:t> :</a:t>
            </a:r>
          </a:p>
          <a:p>
            <a:r>
              <a:rPr lang="fr-BE" sz="2800" dirty="0" smtClean="0"/>
              <a:t> </a:t>
            </a:r>
            <a:r>
              <a:rPr lang="fr-BE" sz="2800" dirty="0" smtClean="0"/>
              <a:t>   PC</a:t>
            </a:r>
          </a:p>
          <a:p>
            <a:r>
              <a:rPr lang="fr-BE" sz="2800" dirty="0" smtClean="0"/>
              <a:t> </a:t>
            </a:r>
            <a:r>
              <a:rPr lang="fr-BE" sz="2800" dirty="0" smtClean="0"/>
              <a:t>   </a:t>
            </a:r>
            <a:r>
              <a:rPr lang="fr-BE" sz="2800" dirty="0" err="1" smtClean="0">
                <a:solidFill>
                  <a:srgbClr val="FF0000"/>
                </a:solidFill>
              </a:rPr>
              <a:t>MicroTCA</a:t>
            </a:r>
            <a:r>
              <a:rPr lang="fr-BE" sz="2800" dirty="0" smtClean="0">
                <a:solidFill>
                  <a:srgbClr val="FF0000"/>
                </a:solidFill>
              </a:rPr>
              <a:t> (</a:t>
            </a:r>
            <a:r>
              <a:rPr lang="en-US" sz="2800" dirty="0" smtClean="0">
                <a:solidFill>
                  <a:srgbClr val="FF0000"/>
                </a:solidFill>
              </a:rPr>
              <a:t>Micro Telecommunication </a:t>
            </a:r>
            <a:r>
              <a:rPr lang="en-US" sz="2800" dirty="0" smtClean="0">
                <a:solidFill>
                  <a:srgbClr val="FF0000"/>
                </a:solidFill>
              </a:rPr>
              <a:t>Computing </a:t>
            </a:r>
            <a:r>
              <a:rPr lang="en-US" sz="2800" dirty="0" smtClean="0">
                <a:solidFill>
                  <a:srgbClr val="FF0000"/>
                </a:solidFill>
              </a:rPr>
              <a:t>Architecture</a:t>
            </a:r>
            <a:r>
              <a:rPr lang="fr-BE" sz="2800" dirty="0" smtClean="0">
                <a:solidFill>
                  <a:srgbClr val="FF0000"/>
                </a:solidFill>
              </a:rPr>
              <a:t>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</a:t>
            </a:r>
            <a:endParaRPr lang="en-US" dirty="0"/>
          </a:p>
        </p:txBody>
      </p:sp>
      <p:pic>
        <p:nvPicPr>
          <p:cNvPr id="4" name="Content Placeholder 3" descr="ddl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24000"/>
            <a:ext cx="8229600" cy="4447185"/>
          </a:xfrm>
        </p:spPr>
      </p:pic>
      <p:sp>
        <p:nvSpPr>
          <p:cNvPr id="5" name="TextBox 4"/>
          <p:cNvSpPr txBox="1"/>
          <p:nvPr/>
        </p:nvSpPr>
        <p:spPr>
          <a:xfrm>
            <a:off x="3276600" y="2450068"/>
            <a:ext cx="2714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Separated board with GBIC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MMC study</a:t>
            </a:r>
            <a:endParaRPr lang="en-US" dirty="0"/>
          </a:p>
        </p:txBody>
      </p:sp>
      <p:pic>
        <p:nvPicPr>
          <p:cNvPr id="4" name="Content Placeholder 3" descr="myAMC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155928"/>
            <a:ext cx="8229600" cy="3414506"/>
          </a:xfrm>
        </p:spPr>
      </p:pic>
      <p:sp>
        <p:nvSpPr>
          <p:cNvPr id="5" name="Rectangle 4"/>
          <p:cNvSpPr/>
          <p:nvPr/>
        </p:nvSpPr>
        <p:spPr>
          <a:xfrm>
            <a:off x="1981200" y="2667000"/>
            <a:ext cx="990600" cy="15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05400" y="4343400"/>
            <a:ext cx="762000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71800" y="4572000"/>
            <a:ext cx="914400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09800" y="4572000"/>
            <a:ext cx="685800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24600" y="4267200"/>
            <a:ext cx="2286000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7200" y="2590800"/>
            <a:ext cx="609600" cy="2514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73416" y="1307068"/>
            <a:ext cx="3407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AMC connector     CMC connector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09800" y="6183868"/>
            <a:ext cx="5869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Power module                               MCU  Sensor       SFP module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6200000">
            <a:off x="265906" y="2094706"/>
            <a:ext cx="9906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6200000">
            <a:off x="1981200" y="2133600"/>
            <a:ext cx="10668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9" idx="2"/>
          </p:cNvCxnSpPr>
          <p:nvPr/>
        </p:nvCxnSpPr>
        <p:spPr>
          <a:xfrm rot="16200000" flipV="1">
            <a:off x="2190750" y="5619750"/>
            <a:ext cx="1066800" cy="3429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2590800" y="5562600"/>
            <a:ext cx="1066800" cy="4572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7" idx="2"/>
          </p:cNvCxnSpPr>
          <p:nvPr/>
        </p:nvCxnSpPr>
        <p:spPr>
          <a:xfrm rot="5400000" flipH="1" flipV="1">
            <a:off x="4838700" y="5676900"/>
            <a:ext cx="12954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 flipH="1" flipV="1">
            <a:off x="6858000" y="5715000"/>
            <a:ext cx="12192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5867400" y="4724400"/>
            <a:ext cx="3048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 rot="5400000" flipH="1" flipV="1">
            <a:off x="5410994" y="5714206"/>
            <a:ext cx="12192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PCIe</a:t>
            </a:r>
            <a:r>
              <a:rPr lang="en-US" dirty="0" smtClean="0"/>
              <a:t> </a:t>
            </a:r>
            <a:r>
              <a:rPr lang="en-US" dirty="0" smtClean="0"/>
              <a:t>study</a:t>
            </a:r>
            <a:endParaRPr lang="en-US" dirty="0"/>
          </a:p>
        </p:txBody>
      </p:sp>
      <p:pic>
        <p:nvPicPr>
          <p:cNvPr id="14" name="Content Placeholder 13" descr="pc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600200"/>
            <a:ext cx="6197708" cy="4191000"/>
          </a:xfrm>
        </p:spPr>
      </p:pic>
      <p:sp>
        <p:nvSpPr>
          <p:cNvPr id="15" name="TextBox 14"/>
          <p:cNvSpPr txBox="1"/>
          <p:nvPr/>
        </p:nvSpPr>
        <p:spPr>
          <a:xfrm>
            <a:off x="0" y="2438400"/>
            <a:ext cx="1836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QSE connector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Optical module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Jitter cleaner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DDR2 memory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PCIe×1 connector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29200" y="6172200"/>
            <a:ext cx="3057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FPGA                   Power module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0800000">
            <a:off x="1447800" y="2970211"/>
            <a:ext cx="28194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>
            <a:off x="1524000" y="3503611"/>
            <a:ext cx="5334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>
            <a:off x="1295400" y="4037011"/>
            <a:ext cx="17526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0800000">
            <a:off x="1371600" y="4875211"/>
            <a:ext cx="27432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>
            <a:off x="1676400" y="5637212"/>
            <a:ext cx="19812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/>
          <p:nvPr/>
        </p:nvCxnSpPr>
        <p:spPr>
          <a:xfrm rot="16200000" flipH="1">
            <a:off x="4191000" y="5029200"/>
            <a:ext cx="1752600" cy="685800"/>
          </a:xfrm>
          <a:prstGeom prst="curved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/>
          <p:nvPr/>
        </p:nvCxnSpPr>
        <p:spPr>
          <a:xfrm rot="16200000" flipH="1">
            <a:off x="6324600" y="5410200"/>
            <a:ext cx="1295400" cy="533400"/>
          </a:xfrm>
          <a:prstGeom prst="curved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382587"/>
            <a:ext cx="8547100" cy="531813"/>
          </a:xfrm>
        </p:spPr>
        <p:txBody>
          <a:bodyPr>
            <a:normAutofit fontScale="90000"/>
          </a:bodyPr>
          <a:lstStyle/>
          <a:p>
            <a:r>
              <a:rPr lang="fr-FR" sz="3200" dirty="0" smtClean="0"/>
              <a:t>Future plan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762000"/>
            <a:ext cx="5638800" cy="3200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 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auto">
          <a:xfrm>
            <a:off x="76200" y="2595802"/>
            <a:ext cx="5638800" cy="297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742950" lvl="1" indent="-285750">
              <a:lnSpc>
                <a:spcPct val="90000"/>
              </a:lnSpc>
              <a:spcBef>
                <a:spcPct val="30000"/>
              </a:spcBef>
            </a:pPr>
            <a:endParaRPr kumimoji="0" lang="fr-FR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aoma (body)"/>
              <a:ea typeface="ＭＳ Ｐゴシック" pitchFamily="-109" charset="-128"/>
              <a:cs typeface="ＭＳ Ｐゴシック" charset="-128"/>
            </a:endParaRPr>
          </a:p>
          <a:p>
            <a:pPr marL="1200150" lvl="2" indent="-285750">
              <a:lnSpc>
                <a:spcPct val="90000"/>
              </a:lnSpc>
              <a:spcBef>
                <a:spcPct val="30000"/>
              </a:spcBef>
              <a:buFontTx/>
              <a:buBlip>
                <a:blip r:embed="rId2"/>
              </a:buBlip>
            </a:pPr>
            <a:endParaRPr kumimoji="0" lang="fr-FR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aoma (body)"/>
              <a:ea typeface="ＭＳ Ｐゴシック" pitchFamily="-109" charset="-128"/>
              <a:cs typeface="ＭＳ Ｐゴシック" charset="-128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0" y="3505200"/>
            <a:ext cx="8839200" cy="5684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285750" lvl="0" indent="-285750">
              <a:lnSpc>
                <a:spcPct val="90000"/>
              </a:lnSpc>
              <a:spcBef>
                <a:spcPct val="30000"/>
              </a:spcBef>
              <a:defRPr/>
            </a:pPr>
            <a:endParaRPr lang="en-US" sz="2400" kern="0" dirty="0">
              <a:solidFill>
                <a:srgbClr val="000000"/>
              </a:solidFill>
              <a:latin typeface="Thaoma (body)"/>
              <a:ea typeface="ＭＳ Ｐゴシック" pitchFamily="-109" charset="-128"/>
            </a:endParaRPr>
          </a:p>
          <a:p>
            <a:pPr marL="285750" lvl="0" indent="-285750">
              <a:lnSpc>
                <a:spcPct val="90000"/>
              </a:lnSpc>
              <a:spcBef>
                <a:spcPct val="30000"/>
              </a:spcBef>
              <a:buBlip>
                <a:blip r:embed="rId2"/>
              </a:buBlip>
              <a:defRPr/>
            </a:pPr>
            <a:endParaRPr lang="en-US" sz="2400" b="0" kern="0" dirty="0" smtClean="0">
              <a:solidFill>
                <a:srgbClr val="000000"/>
              </a:solidFill>
              <a:latin typeface="Thaoma (body)"/>
              <a:ea typeface="ＭＳ Ｐゴシック" pitchFamily="-109" charset="-128"/>
            </a:endParaRPr>
          </a:p>
          <a:p>
            <a:pPr marL="285750" lvl="0" indent="-285750">
              <a:lnSpc>
                <a:spcPct val="90000"/>
              </a:lnSpc>
              <a:spcBef>
                <a:spcPct val="30000"/>
              </a:spcBef>
              <a:defRPr/>
            </a:pPr>
            <a:endParaRPr lang="en-US" sz="2400" b="0" kern="0" dirty="0" smtClean="0">
              <a:solidFill>
                <a:srgbClr val="000000"/>
              </a:solidFill>
              <a:latin typeface="Thaoma (body)"/>
              <a:ea typeface="ＭＳ Ｐゴシック" pitchFamily="-109" charset="-128"/>
            </a:endParaRPr>
          </a:p>
        </p:txBody>
      </p:sp>
      <p:pic>
        <p:nvPicPr>
          <p:cNvPr id="8" name="Picture 7" descr="utca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66512" y="1676400"/>
            <a:ext cx="5696288" cy="351020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rot="20940000">
            <a:off x="4974915" y="3130213"/>
            <a:ext cx="280143" cy="2566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0940000">
            <a:off x="5277966" y="2761823"/>
            <a:ext cx="216813" cy="2322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060000">
            <a:off x="6044131" y="2963509"/>
            <a:ext cx="668860" cy="3194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0940000">
            <a:off x="4643861" y="3075210"/>
            <a:ext cx="89341" cy="6643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590800" y="3662602"/>
            <a:ext cx="13151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µTCA crate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1681402"/>
            <a:ext cx="1632178" cy="1791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600" i="1" kern="0" dirty="0">
                <a:latin typeface="Thaoma (body)"/>
                <a:ea typeface="Thaoma (body)" charset="0"/>
                <a:cs typeface="Thaoma (body)"/>
              </a:rPr>
              <a:t>A large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600" i="1" kern="0" dirty="0">
                <a:latin typeface="Thaoma (body)"/>
                <a:ea typeface="Thaoma (body)" charset="0"/>
                <a:cs typeface="Thaoma (body)"/>
              </a:rPr>
              <a:t>interconnection 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600" i="1" kern="0" dirty="0">
                <a:latin typeface="Thaoma (body)"/>
                <a:ea typeface="Thaoma (body)" charset="0"/>
                <a:cs typeface="Thaoma (body)"/>
              </a:rPr>
              <a:t>network with 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600" i="1" kern="0" dirty="0">
                <a:latin typeface="Thaoma (body)"/>
                <a:ea typeface="Thaoma (body)" charset="0"/>
                <a:cs typeface="Thaoma (body)"/>
              </a:rPr>
              <a:t>high </a:t>
            </a:r>
            <a:r>
              <a:rPr lang="en-US" sz="1600" i="1" kern="0" dirty="0" smtClean="0">
                <a:latin typeface="Thaoma (body)"/>
                <a:ea typeface="Thaoma (body)" charset="0"/>
                <a:cs typeface="Thaoma (body)"/>
              </a:rPr>
              <a:t>bandwidth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600" i="1" kern="0" dirty="0" smtClean="0">
                <a:latin typeface="Thaoma (body)"/>
                <a:ea typeface="Thaoma (body)" charset="0"/>
                <a:cs typeface="Thaoma (body)"/>
              </a:rPr>
              <a:t>(</a:t>
            </a:r>
            <a:r>
              <a:rPr lang="en-US" sz="1600" i="1" kern="0" dirty="0">
                <a:latin typeface="Thaoma (body)"/>
                <a:ea typeface="Thaoma (body)" charset="0"/>
                <a:cs typeface="Thaoma (body)"/>
              </a:rPr>
              <a:t>10G </a:t>
            </a:r>
            <a:r>
              <a:rPr lang="en-US" sz="1600" i="1" kern="0" dirty="0" err="1">
                <a:latin typeface="Thaoma (body)"/>
                <a:ea typeface="Thaoma (body)" charset="0"/>
                <a:cs typeface="Thaoma (body)"/>
              </a:rPr>
              <a:t>ethernet</a:t>
            </a:r>
            <a:r>
              <a:rPr lang="en-US" sz="1600" i="1" kern="0" dirty="0">
                <a:latin typeface="Thaoma (body)"/>
                <a:ea typeface="Thaoma (body)" charset="0"/>
                <a:cs typeface="Thaoma (body)"/>
              </a:rPr>
              <a:t> </a:t>
            </a:r>
            <a:r>
              <a:rPr lang="en-US" sz="1600" i="1" kern="0" dirty="0" smtClean="0">
                <a:latin typeface="Thaoma (body)"/>
                <a:ea typeface="Thaoma (body)" charset="0"/>
                <a:cs typeface="Thaoma (body)"/>
              </a:rPr>
              <a:t>,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600" i="1" kern="0" dirty="0" err="1" smtClean="0">
                <a:latin typeface="Thaoma (body)"/>
                <a:ea typeface="Thaoma (body)" charset="0"/>
                <a:cs typeface="Thaoma (body)"/>
              </a:rPr>
              <a:t>PCIe</a:t>
            </a:r>
            <a:r>
              <a:rPr lang="en-US" sz="1600" i="1" kern="0" dirty="0" smtClean="0">
                <a:latin typeface="Thaoma (body)"/>
                <a:ea typeface="Thaoma (body)" charset="0"/>
                <a:cs typeface="Thaoma (body)"/>
              </a:rPr>
              <a:t>, etc)</a:t>
            </a:r>
            <a:endParaRPr lang="en-US" sz="1600" i="1" kern="0" dirty="0">
              <a:latin typeface="Thaoma (body)"/>
              <a:ea typeface="Thaoma (body)" charset="0"/>
              <a:cs typeface="Thaoma (body)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04774" y="1709608"/>
            <a:ext cx="1757212" cy="23821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600" kern="0" dirty="0" smtClean="0">
                <a:latin typeface="Thaoma (body)"/>
                <a:ea typeface="Thaoma (body)" charset="0"/>
                <a:cs typeface="Thaoma (body)"/>
              </a:rPr>
              <a:t>Large processing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600" kern="0" dirty="0">
                <a:latin typeface="Thaoma (body)"/>
                <a:ea typeface="Thaoma (body)" charset="0"/>
                <a:cs typeface="Thaoma (body)"/>
              </a:rPr>
              <a:t>p</a:t>
            </a:r>
            <a:r>
              <a:rPr lang="en-US" sz="1600" kern="0" dirty="0" smtClean="0">
                <a:latin typeface="Thaoma (body)"/>
                <a:ea typeface="Thaoma (body)" charset="0"/>
                <a:cs typeface="Thaoma (body)"/>
              </a:rPr>
              <a:t>ower with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600" kern="0" dirty="0" smtClean="0">
                <a:latin typeface="Thaoma (body)"/>
                <a:ea typeface="Thaoma (body)" charset="0"/>
                <a:cs typeface="Thaoma (body)"/>
              </a:rPr>
              <a:t>some flexibility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defRPr/>
            </a:pPr>
            <a:endParaRPr lang="en-US" sz="1600" kern="0" dirty="0" smtClean="0">
              <a:latin typeface="Thaoma (body)"/>
              <a:ea typeface="Thaoma (body)" charset="0"/>
              <a:cs typeface="Thaoma (body)"/>
            </a:endParaRP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defRPr/>
            </a:pPr>
            <a:endParaRPr lang="en-US" sz="1600" kern="0" dirty="0">
              <a:latin typeface="Thaoma (body)"/>
              <a:ea typeface="Thaoma (body)" charset="0"/>
              <a:cs typeface="Thaoma (body)"/>
            </a:endParaRP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defRPr/>
            </a:pPr>
            <a:endParaRPr lang="en-US" sz="1600" kern="0" dirty="0" smtClean="0">
              <a:latin typeface="Thaoma (body)"/>
              <a:ea typeface="Thaoma (body)" charset="0"/>
              <a:cs typeface="Thaoma (body)"/>
            </a:endParaRP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defRPr/>
            </a:pPr>
            <a:endParaRPr lang="en-US" sz="1600" kern="0" dirty="0">
              <a:latin typeface="Thaoma (body)"/>
              <a:ea typeface="Thaoma (body)" charset="0"/>
              <a:cs typeface="Thaoma (body)"/>
            </a:endParaRP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defRPr/>
            </a:pPr>
            <a:endParaRPr lang="en-US" sz="1600" kern="0" dirty="0">
              <a:latin typeface="Thaoma (body)"/>
              <a:ea typeface="Thaoma (body)" charset="0"/>
              <a:cs typeface="Thaoma (body)"/>
            </a:endParaRPr>
          </a:p>
        </p:txBody>
      </p:sp>
      <p:sp>
        <p:nvSpPr>
          <p:cNvPr id="21" name="Rectangle 20"/>
          <p:cNvSpPr/>
          <p:nvPr/>
        </p:nvSpPr>
        <p:spPr>
          <a:xfrm rot="20940000">
            <a:off x="5432114" y="2391571"/>
            <a:ext cx="280143" cy="2566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 rot="20940000">
            <a:off x="5496245" y="3087954"/>
            <a:ext cx="79710" cy="1108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096000" y="3967402"/>
            <a:ext cx="12954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          SFP</a:t>
            </a:r>
          </a:p>
          <a:p>
            <a:r>
              <a:rPr lang="en-US" sz="1050" dirty="0" smtClean="0">
                <a:solidFill>
                  <a:schemeClr val="bg1"/>
                </a:solidFill>
              </a:rPr>
              <a:t>POWER MODULE</a:t>
            </a:r>
          </a:p>
          <a:p>
            <a:r>
              <a:rPr lang="en-US" sz="1050" dirty="0" smtClean="0">
                <a:solidFill>
                  <a:schemeClr val="bg1"/>
                </a:solidFill>
              </a:rPr>
              <a:t>FLASH MEMORY</a:t>
            </a:r>
          </a:p>
          <a:p>
            <a:r>
              <a:rPr lang="en-US" sz="1050" dirty="0" smtClean="0">
                <a:solidFill>
                  <a:schemeClr val="bg1"/>
                </a:solidFill>
              </a:rPr>
              <a:t>MCU</a:t>
            </a:r>
          </a:p>
          <a:p>
            <a:r>
              <a:rPr lang="en-US" sz="1050" dirty="0" smtClean="0">
                <a:solidFill>
                  <a:schemeClr val="bg1"/>
                </a:solidFill>
              </a:rPr>
              <a:t>FPGA</a:t>
            </a:r>
          </a:p>
          <a:p>
            <a:r>
              <a:rPr lang="en-US" sz="1050" dirty="0" smtClean="0">
                <a:solidFill>
                  <a:schemeClr val="bg1"/>
                </a:solidFill>
              </a:rPr>
              <a:t>BACKPLANE</a:t>
            </a:r>
            <a:endParaRPr lang="en-US" sz="1050" dirty="0">
              <a:solidFill>
                <a:schemeClr val="bg1"/>
              </a:solidFill>
            </a:endParaRPr>
          </a:p>
        </p:txBody>
      </p:sp>
      <p:cxnSp>
        <p:nvCxnSpPr>
          <p:cNvPr id="29" name="Curved Connector 28"/>
          <p:cNvCxnSpPr>
            <a:stCxn id="13" idx="2"/>
          </p:cNvCxnSpPr>
          <p:nvPr/>
        </p:nvCxnSpPr>
        <p:spPr>
          <a:xfrm rot="16200000" flipH="1">
            <a:off x="6097057" y="3587458"/>
            <a:ext cx="762633" cy="149654"/>
          </a:xfrm>
          <a:prstGeom prst="curved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hape 30"/>
          <p:cNvCxnSpPr>
            <a:stCxn id="21" idx="3"/>
          </p:cNvCxnSpPr>
          <p:nvPr/>
        </p:nvCxnSpPr>
        <p:spPr>
          <a:xfrm>
            <a:off x="5709683" y="2493181"/>
            <a:ext cx="462517" cy="1779021"/>
          </a:xfrm>
          <a:prstGeom prst="curved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urved Connector 36"/>
          <p:cNvCxnSpPr/>
          <p:nvPr/>
        </p:nvCxnSpPr>
        <p:spPr>
          <a:xfrm rot="16200000" flipH="1">
            <a:off x="4914900" y="3548302"/>
            <a:ext cx="1447802" cy="1066801"/>
          </a:xfrm>
          <a:prstGeom prst="curvedConnector3">
            <a:avLst>
              <a:gd name="adj1" fmla="val 80543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hape 38"/>
          <p:cNvCxnSpPr>
            <a:stCxn id="14" idx="2"/>
          </p:cNvCxnSpPr>
          <p:nvPr/>
        </p:nvCxnSpPr>
        <p:spPr>
          <a:xfrm rot="16200000" flipH="1">
            <a:off x="4849783" y="3635585"/>
            <a:ext cx="1224548" cy="1420286"/>
          </a:xfrm>
          <a:prstGeom prst="curved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>
            <a:stCxn id="22" idx="2"/>
          </p:cNvCxnSpPr>
          <p:nvPr/>
        </p:nvCxnSpPr>
        <p:spPr>
          <a:xfrm rot="16200000" flipH="1">
            <a:off x="5246036" y="3498437"/>
            <a:ext cx="1226805" cy="625523"/>
          </a:xfrm>
          <a:prstGeom prst="curvedConnector3">
            <a:avLst>
              <a:gd name="adj1" fmla="val 64052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hape 49"/>
          <p:cNvCxnSpPr/>
          <p:nvPr/>
        </p:nvCxnSpPr>
        <p:spPr>
          <a:xfrm rot="16200000" flipH="1">
            <a:off x="4953002" y="3434003"/>
            <a:ext cx="1600199" cy="838198"/>
          </a:xfrm>
          <a:prstGeom prst="curvedConnector3">
            <a:avLst>
              <a:gd name="adj1" fmla="val 74356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fr-BE" sz="6600" dirty="0" smtClean="0">
              <a:latin typeface="Times" pitchFamily="18" charset="0"/>
              <a:cs typeface="Times" pitchFamily="18" charset="0"/>
            </a:endParaRPr>
          </a:p>
          <a:p>
            <a:pPr algn="ctr">
              <a:buNone/>
            </a:pPr>
            <a:r>
              <a:rPr lang="fr-BE" sz="6600" dirty="0" err="1" smtClean="0">
                <a:latin typeface="Times" pitchFamily="18" charset="0"/>
                <a:cs typeface="Times" pitchFamily="18" charset="0"/>
              </a:rPr>
              <a:t>Thank</a:t>
            </a:r>
            <a:r>
              <a:rPr lang="fr-BE" sz="6600" dirty="0" smtClean="0">
                <a:latin typeface="Times" pitchFamily="18" charset="0"/>
                <a:cs typeface="Times" pitchFamily="18" charset="0"/>
              </a:rPr>
              <a:t> You!</a:t>
            </a:r>
            <a:endParaRPr lang="en-US" sz="6600" dirty="0">
              <a:latin typeface="Times" pitchFamily="18" charset="0"/>
              <a:cs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1203</TotalTime>
  <Words>186</Words>
  <Application>Microsoft Office PowerPoint</Application>
  <PresentationFormat>On-screen Show (4:3)</PresentationFormat>
  <Paragraphs>69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TPC DAQ developments</vt:lpstr>
      <vt:lpstr>ILC TPC: New D-RORC design</vt:lpstr>
      <vt:lpstr>Specifications</vt:lpstr>
      <vt:lpstr>Interface</vt:lpstr>
      <vt:lpstr>MMC study</vt:lpstr>
      <vt:lpstr>PCIe study</vt:lpstr>
      <vt:lpstr>Future plan</vt:lpstr>
      <vt:lpstr>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Activities in Brussels</dc:title>
  <dc:creator/>
  <cp:lastModifiedBy>ly</cp:lastModifiedBy>
  <cp:revision>32</cp:revision>
  <dcterms:created xsi:type="dcterms:W3CDTF">2006-08-16T00:00:00Z</dcterms:created>
  <dcterms:modified xsi:type="dcterms:W3CDTF">2012-03-29T09:32:33Z</dcterms:modified>
</cp:coreProperties>
</file>