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0"/>
  </p:notesMasterIdLst>
  <p:sldIdLst>
    <p:sldId id="406" r:id="rId2"/>
    <p:sldId id="426" r:id="rId3"/>
    <p:sldId id="430" r:id="rId4"/>
    <p:sldId id="428" r:id="rId5"/>
    <p:sldId id="429" r:id="rId6"/>
    <p:sldId id="415" r:id="rId7"/>
    <p:sldId id="416" r:id="rId8"/>
    <p:sldId id="419" r:id="rId9"/>
    <p:sldId id="417" r:id="rId10"/>
    <p:sldId id="418" r:id="rId11"/>
    <p:sldId id="420" r:id="rId12"/>
    <p:sldId id="421" r:id="rId13"/>
    <p:sldId id="422" r:id="rId14"/>
    <p:sldId id="409" r:id="rId15"/>
    <p:sldId id="410" r:id="rId16"/>
    <p:sldId id="414" r:id="rId17"/>
    <p:sldId id="423" r:id="rId18"/>
    <p:sldId id="425" r:id="rId19"/>
  </p:sldIdLst>
  <p:sldSz cx="9144000" cy="6858000" type="screen4x3"/>
  <p:notesSz cx="6794500" cy="9906000"/>
  <p:defaultTextStyle>
    <a:defPPr>
      <a:defRPr lang="en-US"/>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23E7A"/>
    <a:srgbClr val="33CC33"/>
    <a:srgbClr val="6699FF"/>
    <a:srgbClr val="9999FF"/>
    <a:srgbClr val="FFFF00"/>
    <a:srgbClr val="B2B2B2"/>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06" autoAdjust="0"/>
    <p:restoredTop sz="95421" autoAdjust="0"/>
  </p:normalViewPr>
  <p:slideViewPr>
    <p:cSldViewPr>
      <p:cViewPr varScale="1">
        <p:scale>
          <a:sx n="74" d="100"/>
          <a:sy n="74" d="100"/>
        </p:scale>
        <p:origin x="-102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4" d="100"/>
          <a:sy n="54" d="100"/>
        </p:scale>
        <p:origin x="-2670" y="-102"/>
      </p:cViewPr>
      <p:guideLst>
        <p:guide orient="horz" pos="3120"/>
        <p:guide pos="214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4481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267" name="Rectangle 3"/>
          <p:cNvSpPr>
            <a:spLocks noGrp="1" noChangeArrowheads="1"/>
          </p:cNvSpPr>
          <p:nvPr>
            <p:ph type="dt" idx="1"/>
          </p:nvPr>
        </p:nvSpPr>
        <p:spPr bwMode="auto">
          <a:xfrm>
            <a:off x="3848100" y="0"/>
            <a:ext cx="294481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2292"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79450" y="4705350"/>
            <a:ext cx="543560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9409113"/>
            <a:ext cx="294481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271" name="Rectangle 7"/>
          <p:cNvSpPr>
            <a:spLocks noGrp="1" noChangeArrowheads="1"/>
          </p:cNvSpPr>
          <p:nvPr>
            <p:ph type="sldNum" sz="quarter" idx="5"/>
          </p:nvPr>
        </p:nvSpPr>
        <p:spPr bwMode="auto">
          <a:xfrm>
            <a:off x="3848100" y="9409113"/>
            <a:ext cx="294481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BF33AD6-4BF3-40F6-B081-D21E309C4EB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D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Slide Number Placeholder 4"/>
          <p:cNvSpPr>
            <a:spLocks noGrp="1" noChangeArrowheads="1"/>
          </p:cNvSpPr>
          <p:nvPr>
            <p:ph type="sldNum" sz="quarter" idx="11"/>
          </p:nvPr>
        </p:nvSpPr>
        <p:spPr>
          <a:xfrm>
            <a:off x="0" y="6525344"/>
            <a:ext cx="1331913" cy="332656"/>
          </a:xfrm>
          <a:prstGeom prst="rect">
            <a:avLst/>
          </a:prstGeom>
        </p:spPr>
        <p:txBody>
          <a:bodyPr/>
          <a:lstStyle>
            <a:lvl1pPr>
              <a:defRPr sz="1200"/>
            </a:lvl1pPr>
          </a:lstStyle>
          <a:p>
            <a:pPr algn="ctr">
              <a:defRPr/>
            </a:pPr>
            <a:fld id="{3C34D7A5-058E-42B5-AF06-A7550359A680}" type="slidenum">
              <a:rPr lang="en-GB" smtClean="0"/>
              <a:pPr algn="ctr">
                <a:defRPr/>
              </a:pPr>
              <a:t>‹#›</a:t>
            </a:fld>
            <a:endParaRPr lang="en-GB" dirty="0"/>
          </a:p>
        </p:txBody>
      </p:sp>
      <p:sp>
        <p:nvSpPr>
          <p:cNvPr id="7" name="Rectangle 20"/>
          <p:cNvSpPr>
            <a:spLocks noGrp="1" noChangeArrowheads="1"/>
          </p:cNvSpPr>
          <p:nvPr>
            <p:ph type="dt" sz="half" idx="10"/>
          </p:nvPr>
        </p:nvSpPr>
        <p:spPr>
          <a:xfrm>
            <a:off x="0" y="2708920"/>
            <a:ext cx="1371600" cy="548134"/>
          </a:xfrm>
          <a:prstGeom prst="rect">
            <a:avLst/>
          </a:prstGeom>
        </p:spPr>
        <p:txBody>
          <a:bodyPr/>
          <a:lstStyle>
            <a:lvl1pPr algn="ctr">
              <a:defRPr sz="1200" b="1"/>
            </a:lvl1p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00200" y="0"/>
            <a:ext cx="7543800" cy="1521942"/>
          </a:xfrm>
        </p:spPr>
        <p:txBody>
          <a:bodyPr/>
          <a:lstStyle/>
          <a:p>
            <a:r>
              <a:rPr lang="en-US" smtClean="0"/>
              <a:t>Click to edit Master title style</a:t>
            </a:r>
            <a:endParaRPr lang="de-DE"/>
          </a:p>
        </p:txBody>
      </p:sp>
      <p:sp>
        <p:nvSpPr>
          <p:cNvPr id="3" name="Rectangle 20"/>
          <p:cNvSpPr>
            <a:spLocks noGrp="1" noChangeArrowheads="1"/>
          </p:cNvSpPr>
          <p:nvPr>
            <p:ph type="dt" sz="half" idx="10"/>
          </p:nvPr>
        </p:nvSpPr>
        <p:spPr>
          <a:xfrm>
            <a:off x="0" y="2708920"/>
            <a:ext cx="1371600" cy="548134"/>
          </a:xfrm>
          <a:prstGeom prst="rect">
            <a:avLst/>
          </a:prstGeom>
        </p:spPr>
        <p:txBody>
          <a:bodyPr/>
          <a:lstStyle>
            <a:lvl1pPr algn="ctr">
              <a:defRPr sz="1200" b="1"/>
            </a:lvl1p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Rectangle 4"/>
          <p:cNvSpPr>
            <a:spLocks noGrp="1" noChangeArrowheads="1"/>
          </p:cNvSpPr>
          <p:nvPr>
            <p:ph type="sldNum" sz="quarter" idx="11"/>
          </p:nvPr>
        </p:nvSpPr>
        <p:spPr>
          <a:xfrm>
            <a:off x="0" y="6525344"/>
            <a:ext cx="1331913" cy="332656"/>
          </a:xfrm>
          <a:prstGeom prst="rect">
            <a:avLst/>
          </a:prstGeom>
        </p:spPr>
        <p:txBody>
          <a:bodyPr/>
          <a:lstStyle>
            <a:lvl1pPr algn="ctr">
              <a:defRPr sz="1200"/>
            </a:lvl1pPr>
          </a:lstStyle>
          <a:p>
            <a:pPr>
              <a:defRPr/>
            </a:pPr>
            <a:fld id="{3C34D7A5-058E-42B5-AF06-A7550359A680}" type="slidenum">
              <a:rPr lang="en-GB" smtClean="0"/>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463675" y="136525"/>
            <a:ext cx="7543800" cy="12763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dirty="0" smtClean="0"/>
              <a:t>Klicken Sie, um das Titelformat zu bearbeiten</a:t>
            </a:r>
          </a:p>
        </p:txBody>
      </p:sp>
      <p:sp>
        <p:nvSpPr>
          <p:cNvPr id="136195" name="Rectangle 3"/>
          <p:cNvSpPr>
            <a:spLocks noChangeArrowheads="1"/>
          </p:cNvSpPr>
          <p:nvPr userDrawn="1"/>
        </p:nvSpPr>
        <p:spPr bwMode="auto">
          <a:xfrm>
            <a:off x="533400" y="0"/>
            <a:ext cx="838200" cy="6858000"/>
          </a:xfrm>
          <a:prstGeom prst="rect">
            <a:avLst/>
          </a:prstGeom>
          <a:solidFill>
            <a:srgbClr val="E8F7F5"/>
          </a:solidFill>
          <a:ln w="9525">
            <a:noFill/>
            <a:miter lim="800000"/>
            <a:headEnd/>
            <a:tailEnd/>
          </a:ln>
          <a:effectLst/>
        </p:spPr>
        <p:txBody>
          <a:bodyPr wrap="none" anchor="ctr"/>
          <a:lstStyle/>
          <a:p>
            <a:pPr algn="ctr">
              <a:defRPr/>
            </a:pPr>
            <a:endParaRPr lang="de-DE" dirty="0"/>
          </a:p>
        </p:txBody>
      </p:sp>
      <p:sp>
        <p:nvSpPr>
          <p:cNvPr id="136196" name="Rectangle 4"/>
          <p:cNvSpPr>
            <a:spLocks noChangeArrowheads="1"/>
          </p:cNvSpPr>
          <p:nvPr userDrawn="1"/>
        </p:nvSpPr>
        <p:spPr bwMode="auto">
          <a:xfrm>
            <a:off x="0" y="0"/>
            <a:ext cx="576263" cy="6858000"/>
          </a:xfrm>
          <a:prstGeom prst="rect">
            <a:avLst/>
          </a:prstGeom>
          <a:solidFill>
            <a:srgbClr val="8DD6CE"/>
          </a:solidFill>
          <a:ln w="9525">
            <a:noFill/>
            <a:miter lim="800000"/>
            <a:headEnd/>
            <a:tailEnd/>
          </a:ln>
          <a:effectLst/>
        </p:spPr>
        <p:txBody>
          <a:bodyPr wrap="none" anchor="ctr"/>
          <a:lstStyle/>
          <a:p>
            <a:pPr>
              <a:defRPr/>
            </a:pPr>
            <a:endParaRPr lang="de-DE"/>
          </a:p>
        </p:txBody>
      </p:sp>
      <p:sp>
        <p:nvSpPr>
          <p:cNvPr id="136197" name="Line 5"/>
          <p:cNvSpPr>
            <a:spLocks noChangeShapeType="1"/>
          </p:cNvSpPr>
          <p:nvPr userDrawn="1"/>
        </p:nvSpPr>
        <p:spPr bwMode="auto">
          <a:xfrm>
            <a:off x="1371600" y="1484313"/>
            <a:ext cx="7772400" cy="0"/>
          </a:xfrm>
          <a:prstGeom prst="line">
            <a:avLst/>
          </a:prstGeom>
          <a:noFill/>
          <a:ln w="57150">
            <a:solidFill>
              <a:srgbClr val="8DD6CE"/>
            </a:solidFill>
            <a:round/>
            <a:headEnd/>
            <a:tailEnd/>
          </a:ln>
          <a:effectLst/>
        </p:spPr>
        <p:txBody>
          <a:bodyPr wrap="none" anchor="ctr"/>
          <a:lstStyle/>
          <a:p>
            <a:pPr>
              <a:defRPr/>
            </a:pPr>
            <a:endParaRPr lang="de-DE"/>
          </a:p>
        </p:txBody>
      </p:sp>
      <p:sp>
        <p:nvSpPr>
          <p:cNvPr id="136198" name="Text Box 6"/>
          <p:cNvSpPr txBox="1">
            <a:spLocks noChangeArrowheads="1"/>
          </p:cNvSpPr>
          <p:nvPr userDrawn="1"/>
        </p:nvSpPr>
        <p:spPr bwMode="auto">
          <a:xfrm>
            <a:off x="-114300" y="1695450"/>
            <a:ext cx="1581150" cy="1200150"/>
          </a:xfrm>
          <a:prstGeom prst="rect">
            <a:avLst/>
          </a:prstGeom>
          <a:noFill/>
          <a:ln w="9525">
            <a:noFill/>
            <a:miter lim="800000"/>
            <a:headEnd/>
            <a:tailEnd/>
          </a:ln>
          <a:effectLst/>
        </p:spPr>
        <p:txBody>
          <a:bodyPr>
            <a:spAutoFit/>
          </a:bodyPr>
          <a:lstStyle/>
          <a:p>
            <a:pPr algn="ctr" eaLnBrk="0" hangingPunct="0">
              <a:defRPr/>
            </a:pPr>
            <a:r>
              <a:rPr lang="de-DE" sz="1200" b="1" dirty="0"/>
              <a:t>H.-G. Moser</a:t>
            </a:r>
          </a:p>
          <a:p>
            <a:pPr algn="ctr" eaLnBrk="0" hangingPunct="0">
              <a:defRPr/>
            </a:pPr>
            <a:r>
              <a:rPr lang="de-DE" sz="1200" b="1" dirty="0"/>
              <a:t>MPI </a:t>
            </a:r>
            <a:r>
              <a:rPr lang="de-DE" sz="1200" b="1" dirty="0" err="1"/>
              <a:t>Munich</a:t>
            </a:r>
            <a:endParaRPr lang="de-DE" sz="1200" b="1" dirty="0"/>
          </a:p>
          <a:p>
            <a:pPr algn="ctr" eaLnBrk="0" hangingPunct="0">
              <a:defRPr/>
            </a:pPr>
            <a:endParaRPr lang="de-DE" sz="1200" b="1" dirty="0"/>
          </a:p>
          <a:p>
            <a:pPr algn="ctr" eaLnBrk="0" hangingPunct="0">
              <a:defRPr/>
            </a:pPr>
            <a:r>
              <a:rPr lang="de-DE" sz="1200" b="1" dirty="0"/>
              <a:t>Valerio Re</a:t>
            </a:r>
          </a:p>
          <a:p>
            <a:pPr algn="ctr" eaLnBrk="0" hangingPunct="0">
              <a:defRPr/>
            </a:pPr>
            <a:r>
              <a:rPr lang="de-DE" sz="1200" b="1" dirty="0"/>
              <a:t>INFN</a:t>
            </a:r>
          </a:p>
          <a:p>
            <a:pPr algn="ctr" eaLnBrk="0" hangingPunct="0">
              <a:defRPr/>
            </a:pPr>
            <a:endParaRPr lang="de-DE" sz="1200" dirty="0"/>
          </a:p>
        </p:txBody>
      </p:sp>
      <p:sp>
        <p:nvSpPr>
          <p:cNvPr id="1031" name="Rectangle 8"/>
          <p:cNvSpPr>
            <a:spLocks noGrp="1" noChangeArrowheads="1"/>
          </p:cNvSpPr>
          <p:nvPr>
            <p:ph type="body" idx="1"/>
          </p:nvPr>
        </p:nvSpPr>
        <p:spPr bwMode="auto">
          <a:xfrm>
            <a:off x="1403350" y="1557338"/>
            <a:ext cx="7740650" cy="5300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				</a:t>
            </a:r>
          </a:p>
        </p:txBody>
      </p:sp>
      <p:pic>
        <p:nvPicPr>
          <p:cNvPr id="1033" name="Picture 10"/>
          <p:cNvPicPr>
            <a:picLocks noChangeAspect="1" noChangeArrowheads="1"/>
          </p:cNvPicPr>
          <p:nvPr userDrawn="1"/>
        </p:nvPicPr>
        <p:blipFill>
          <a:blip r:embed="rId4" cstate="print"/>
          <a:srcRect/>
          <a:stretch>
            <a:fillRect/>
          </a:stretch>
        </p:blipFill>
        <p:spPr bwMode="auto">
          <a:xfrm>
            <a:off x="0" y="0"/>
            <a:ext cx="1476375" cy="1470025"/>
          </a:xfrm>
          <a:prstGeom prst="rect">
            <a:avLst/>
          </a:prstGeom>
          <a:noFill/>
          <a:ln w="9525">
            <a:noFill/>
            <a:miter lim="800000"/>
            <a:headEnd/>
            <a:tailEnd/>
          </a:ln>
        </p:spPr>
      </p:pic>
      <p:sp>
        <p:nvSpPr>
          <p:cNvPr id="11" name="Rectangle 4"/>
          <p:cNvSpPr>
            <a:spLocks noGrp="1" noChangeArrowheads="1"/>
          </p:cNvSpPr>
          <p:nvPr>
            <p:ph type="sldNum" sz="quarter" idx="4"/>
          </p:nvPr>
        </p:nvSpPr>
        <p:spPr>
          <a:xfrm>
            <a:off x="0" y="6525344"/>
            <a:ext cx="1331913" cy="332656"/>
          </a:xfrm>
          <a:prstGeom prst="rect">
            <a:avLst/>
          </a:prstGeom>
        </p:spPr>
        <p:txBody>
          <a:bodyPr/>
          <a:lstStyle>
            <a:lvl1pPr>
              <a:defRPr sz="1200"/>
            </a:lvl1pPr>
          </a:lstStyle>
          <a:p>
            <a:pPr algn="ctr">
              <a:defRPr/>
            </a:pPr>
            <a:fld id="{3C34D7A5-058E-42B5-AF06-A7550359A680}" type="slidenum">
              <a:rPr lang="en-GB" smtClean="0"/>
              <a:pPr algn="ctr">
                <a:defRPr/>
              </a:pPr>
              <a:t>‹#›</a:t>
            </a:fld>
            <a:endParaRPr lang="en-GB" dirty="0"/>
          </a:p>
        </p:txBody>
      </p:sp>
      <p:sp>
        <p:nvSpPr>
          <p:cNvPr id="12" name="Rectangle 20"/>
          <p:cNvSpPr>
            <a:spLocks noGrp="1" noChangeArrowheads="1"/>
          </p:cNvSpPr>
          <p:nvPr>
            <p:ph type="dt" sz="half" idx="2"/>
          </p:nvPr>
        </p:nvSpPr>
        <p:spPr>
          <a:xfrm>
            <a:off x="0" y="2708920"/>
            <a:ext cx="1371600" cy="548134"/>
          </a:xfrm>
          <a:prstGeom prst="rect">
            <a:avLst/>
          </a:prstGeom>
        </p:spPr>
        <p:txBody>
          <a:bodyPr/>
          <a:lstStyle>
            <a:lvl1pPr algn="ctr">
              <a:defRPr sz="1200" b="1"/>
            </a:lvl1p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 bg1="lt1" tx1="dk1" bg2="lt2" tx2="dk2" accent1="accent1" accent2="accent2" accent3="accent3" accent4="accent4" accent5="accent5" accent6="accent6" hlink="hlink" folHlink="folHlink"/>
  <p:sldLayoutIdLst>
    <p:sldLayoutId id="2147483804" r:id="rId1"/>
    <p:sldLayoutId id="2147483805" r:id="rId2"/>
  </p:sldLayoutIdLst>
  <p:hf hdr="0"/>
  <p:txStyles>
    <p:titleStyle>
      <a:lvl1pPr algn="ctr" rtl="0" eaLnBrk="0" fontAlgn="base" hangingPunct="0">
        <a:spcBef>
          <a:spcPct val="0"/>
        </a:spcBef>
        <a:spcAft>
          <a:spcPct val="0"/>
        </a:spcAft>
        <a:defRPr sz="3200" b="1">
          <a:solidFill>
            <a:srgbClr val="FF0000"/>
          </a:solidFill>
          <a:latin typeface="+mj-lt"/>
          <a:ea typeface="+mj-ea"/>
          <a:cs typeface="+mj-cs"/>
        </a:defRPr>
      </a:lvl1pPr>
      <a:lvl2pPr algn="ctr" rtl="0" eaLnBrk="0" fontAlgn="base" hangingPunct="0">
        <a:spcBef>
          <a:spcPct val="0"/>
        </a:spcBef>
        <a:spcAft>
          <a:spcPct val="0"/>
        </a:spcAft>
        <a:defRPr sz="3200" b="1">
          <a:solidFill>
            <a:srgbClr val="FF0000"/>
          </a:solidFill>
          <a:latin typeface="Arial" charset="0"/>
        </a:defRPr>
      </a:lvl2pPr>
      <a:lvl3pPr algn="ctr" rtl="0" eaLnBrk="0" fontAlgn="base" hangingPunct="0">
        <a:spcBef>
          <a:spcPct val="0"/>
        </a:spcBef>
        <a:spcAft>
          <a:spcPct val="0"/>
        </a:spcAft>
        <a:defRPr sz="3200" b="1">
          <a:solidFill>
            <a:srgbClr val="FF0000"/>
          </a:solidFill>
          <a:latin typeface="Arial" charset="0"/>
        </a:defRPr>
      </a:lvl3pPr>
      <a:lvl4pPr algn="ctr" rtl="0" eaLnBrk="0" fontAlgn="base" hangingPunct="0">
        <a:spcBef>
          <a:spcPct val="0"/>
        </a:spcBef>
        <a:spcAft>
          <a:spcPct val="0"/>
        </a:spcAft>
        <a:defRPr sz="3200" b="1">
          <a:solidFill>
            <a:srgbClr val="FF0000"/>
          </a:solidFill>
          <a:latin typeface="Arial" charset="0"/>
        </a:defRPr>
      </a:lvl4pPr>
      <a:lvl5pPr algn="ctr" rtl="0" eaLnBrk="0" fontAlgn="base" hangingPunct="0">
        <a:spcBef>
          <a:spcPct val="0"/>
        </a:spcBef>
        <a:spcAft>
          <a:spcPct val="0"/>
        </a:spcAft>
        <a:defRPr sz="3200" b="1">
          <a:solidFill>
            <a:srgbClr val="FF0000"/>
          </a:solidFill>
          <a:latin typeface="Arial" charset="0"/>
        </a:defRPr>
      </a:lvl5pPr>
      <a:lvl6pPr marL="457200" algn="ctr" rtl="0" fontAlgn="base">
        <a:spcBef>
          <a:spcPct val="0"/>
        </a:spcBef>
        <a:spcAft>
          <a:spcPct val="0"/>
        </a:spcAft>
        <a:defRPr sz="3200" b="1">
          <a:solidFill>
            <a:srgbClr val="FF0000"/>
          </a:solidFill>
          <a:latin typeface="Arial" charset="0"/>
        </a:defRPr>
      </a:lvl6pPr>
      <a:lvl7pPr marL="914400" algn="ctr" rtl="0" fontAlgn="base">
        <a:spcBef>
          <a:spcPct val="0"/>
        </a:spcBef>
        <a:spcAft>
          <a:spcPct val="0"/>
        </a:spcAft>
        <a:defRPr sz="3200" b="1">
          <a:solidFill>
            <a:srgbClr val="FF0000"/>
          </a:solidFill>
          <a:latin typeface="Arial" charset="0"/>
        </a:defRPr>
      </a:lvl7pPr>
      <a:lvl8pPr marL="1371600" algn="ctr" rtl="0" fontAlgn="base">
        <a:spcBef>
          <a:spcPct val="0"/>
        </a:spcBef>
        <a:spcAft>
          <a:spcPct val="0"/>
        </a:spcAft>
        <a:defRPr sz="3200" b="1">
          <a:solidFill>
            <a:srgbClr val="FF0000"/>
          </a:solidFill>
          <a:latin typeface="Arial" charset="0"/>
        </a:defRPr>
      </a:lvl8pPr>
      <a:lvl9pPr marL="1828800" algn="ctr" rtl="0" fontAlgn="base">
        <a:spcBef>
          <a:spcPct val="0"/>
        </a:spcBef>
        <a:spcAft>
          <a:spcPct val="0"/>
        </a:spcAft>
        <a:defRPr sz="3200" b="1">
          <a:solidFill>
            <a:srgbClr val="FF0000"/>
          </a:solidFill>
          <a:latin typeface="Arial" charset="0"/>
        </a:defRPr>
      </a:lvl9pPr>
    </p:titleStyle>
    <p:bodyStyle>
      <a:lvl1pPr marL="342900" indent="-342900" algn="l" rtl="0" eaLnBrk="0" fontAlgn="base" hangingPunct="0">
        <a:lnSpc>
          <a:spcPct val="130000"/>
        </a:lnSpc>
        <a:spcBef>
          <a:spcPct val="20000"/>
        </a:spcBef>
        <a:spcAft>
          <a:spcPct val="20000"/>
        </a:spcAft>
        <a:buChar char="»"/>
        <a:defRPr sz="1600">
          <a:solidFill>
            <a:schemeClr val="tx1"/>
          </a:solidFill>
          <a:latin typeface="+mn-lt"/>
          <a:ea typeface="+mn-ea"/>
          <a:cs typeface="+mn-cs"/>
        </a:defRPr>
      </a:lvl1pPr>
      <a:lvl2pPr marL="742950" indent="-285750" algn="l" rtl="0" eaLnBrk="0" fontAlgn="base" hangingPunct="0">
        <a:lnSpc>
          <a:spcPct val="130000"/>
        </a:lnSpc>
        <a:spcBef>
          <a:spcPct val="20000"/>
        </a:spcBef>
        <a:spcAft>
          <a:spcPct val="20000"/>
        </a:spcAft>
        <a:buChar char="•"/>
        <a:defRPr sz="1600">
          <a:solidFill>
            <a:schemeClr val="tx1"/>
          </a:solidFill>
          <a:latin typeface="+mn-lt"/>
        </a:defRPr>
      </a:lvl2pPr>
      <a:lvl3pPr marL="1143000" indent="-228600" algn="l" rtl="0" eaLnBrk="0" fontAlgn="base" hangingPunct="0">
        <a:lnSpc>
          <a:spcPct val="130000"/>
        </a:lnSpc>
        <a:spcBef>
          <a:spcPct val="20000"/>
        </a:spcBef>
        <a:spcAft>
          <a:spcPct val="2000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4"/>
          <p:cNvSpPr>
            <a:spLocks noGrp="1"/>
          </p:cNvSpPr>
          <p:nvPr>
            <p:ph type="title"/>
          </p:nvPr>
        </p:nvSpPr>
        <p:spPr>
          <a:xfrm>
            <a:off x="1403648" y="295498"/>
            <a:ext cx="7543800" cy="757238"/>
          </a:xfrm>
        </p:spPr>
        <p:txBody>
          <a:bodyPr/>
          <a:lstStyle/>
          <a:p>
            <a:r>
              <a:rPr lang="en-US" dirty="0" smtClean="0"/>
              <a:t>AIDA Annual Meeting: WP3</a:t>
            </a:r>
          </a:p>
        </p:txBody>
      </p:sp>
      <p:sp>
        <p:nvSpPr>
          <p:cNvPr id="7" name="Rectangle 4"/>
          <p:cNvSpPr>
            <a:spLocks noGrp="1" noChangeArrowheads="1"/>
          </p:cNvSpPr>
          <p:nvPr>
            <p:ph type="sldNum" sz="quarter" idx="4294967295"/>
          </p:nvPr>
        </p:nvSpPr>
        <p:spPr>
          <a:xfrm>
            <a:off x="0" y="6525344"/>
            <a:ext cx="1331913" cy="332656"/>
          </a:xfrm>
          <a:prstGeom prst="rect">
            <a:avLst/>
          </a:prstGeom>
        </p:spPr>
        <p:txBody>
          <a:bodyPr/>
          <a:lstStyle>
            <a:lvl1pPr>
              <a:defRPr sz="1200"/>
            </a:lvl1pPr>
          </a:lstStyle>
          <a:p>
            <a:pPr algn="ctr">
              <a:defRPr/>
            </a:pPr>
            <a:fld id="{3C34D7A5-058E-42B5-AF06-A7550359A680}" type="slidenum">
              <a:rPr lang="en-GB" smtClean="0"/>
              <a:pPr algn="ctr">
                <a:defRPr/>
              </a:pPr>
              <a:t>1</a:t>
            </a:fld>
            <a:endParaRPr lang="en-GB" dirty="0"/>
          </a:p>
        </p:txBody>
      </p:sp>
      <p:sp>
        <p:nvSpPr>
          <p:cNvPr id="6" name="TextBox 5"/>
          <p:cNvSpPr txBox="1"/>
          <p:nvPr/>
        </p:nvSpPr>
        <p:spPr>
          <a:xfrm>
            <a:off x="1691680" y="1628800"/>
            <a:ext cx="6361037" cy="4647426"/>
          </a:xfrm>
          <a:prstGeom prst="rect">
            <a:avLst/>
          </a:prstGeom>
          <a:noFill/>
        </p:spPr>
        <p:txBody>
          <a:bodyPr wrap="none" rtlCol="0">
            <a:spAutoFit/>
          </a:bodyPr>
          <a:lstStyle/>
          <a:p>
            <a:pPr>
              <a:buFont typeface="Arial" pitchFamily="34" charset="0"/>
              <a:buChar char="•"/>
            </a:pPr>
            <a:endParaRPr lang="en-US" sz="2400" b="1" dirty="0" smtClean="0"/>
          </a:p>
          <a:p>
            <a:pPr>
              <a:buFont typeface="Arial" pitchFamily="34" charset="0"/>
              <a:buChar char="•"/>
            </a:pPr>
            <a:r>
              <a:rPr lang="en-US" sz="2400" b="1" dirty="0" smtClean="0"/>
              <a:t>Objectives of WP3</a:t>
            </a:r>
          </a:p>
          <a:p>
            <a:pPr>
              <a:buFont typeface="Arial" pitchFamily="34" charset="0"/>
              <a:buChar char="•"/>
            </a:pPr>
            <a:endParaRPr lang="en-US" sz="2400" b="1" dirty="0" smtClean="0"/>
          </a:p>
          <a:p>
            <a:pPr>
              <a:buFont typeface="Arial" pitchFamily="34" charset="0"/>
              <a:buChar char="•"/>
            </a:pPr>
            <a:r>
              <a:rPr lang="en-US" sz="2400" b="1" dirty="0" smtClean="0"/>
              <a:t>Definition of the program</a:t>
            </a:r>
          </a:p>
          <a:p>
            <a:pPr>
              <a:buFont typeface="Arial" pitchFamily="34" charset="0"/>
              <a:buChar char="•"/>
            </a:pPr>
            <a:endParaRPr lang="en-US" sz="2400" b="1" dirty="0" smtClean="0"/>
          </a:p>
          <a:p>
            <a:pPr>
              <a:buFont typeface="Arial" pitchFamily="34" charset="0"/>
              <a:buChar char="•"/>
            </a:pPr>
            <a:r>
              <a:rPr lang="en-US" sz="2400" b="1" dirty="0" smtClean="0"/>
              <a:t>Agenda of first annual meeting</a:t>
            </a:r>
          </a:p>
          <a:p>
            <a:pPr>
              <a:buFont typeface="Arial" pitchFamily="34" charset="0"/>
              <a:buChar char="•"/>
            </a:pPr>
            <a:endParaRPr lang="en-US" sz="2400" b="1" dirty="0" smtClean="0"/>
          </a:p>
          <a:p>
            <a:pPr lvl="1">
              <a:buFont typeface="Wingdings" pitchFamily="2" charset="2"/>
              <a:buChar char="Ø"/>
            </a:pPr>
            <a:r>
              <a:rPr lang="en-US" sz="2000" b="1" dirty="0" smtClean="0"/>
              <a:t>Status of milestones and deliverables</a:t>
            </a:r>
          </a:p>
          <a:p>
            <a:pPr lvl="1">
              <a:buFont typeface="Wingdings" pitchFamily="2" charset="2"/>
              <a:buChar char="Ø"/>
            </a:pPr>
            <a:r>
              <a:rPr lang="en-US" sz="2000" b="1" dirty="0" smtClean="0"/>
              <a:t>Progress report by established sub-projects</a:t>
            </a:r>
          </a:p>
          <a:p>
            <a:pPr lvl="1">
              <a:buFont typeface="Wingdings" pitchFamily="2" charset="2"/>
              <a:buChar char="Ø"/>
            </a:pPr>
            <a:r>
              <a:rPr lang="en-US" sz="2000" b="1" dirty="0" smtClean="0"/>
              <a:t>Discussion: projects not yet established and </a:t>
            </a:r>
          </a:p>
          <a:p>
            <a:r>
              <a:rPr lang="en-US" sz="2000" b="1" dirty="0" smtClean="0"/>
              <a:t>	Groups not yet associated to a project</a:t>
            </a:r>
          </a:p>
          <a:p>
            <a:pPr>
              <a:buFont typeface="Arial" pitchFamily="34" charset="0"/>
              <a:buChar char="•"/>
            </a:pPr>
            <a:endParaRPr lang="en-US" sz="2400" b="1" dirty="0" smtClean="0"/>
          </a:p>
          <a:p>
            <a:pPr>
              <a:buFont typeface="Arial" pitchFamily="34" charset="0"/>
              <a:buChar char="•"/>
            </a:pPr>
            <a:r>
              <a:rPr lang="en-US" sz="2400" b="1" dirty="0" smtClean="0"/>
              <a:t>Conclusions</a:t>
            </a:r>
          </a:p>
        </p:txBody>
      </p:sp>
      <p:sp>
        <p:nvSpPr>
          <p:cNvPr id="9"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LAL/LAPP/LPNHE/MPP</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10</a:t>
            </a:fld>
            <a:endParaRPr lang="en-GB" dirty="0"/>
          </a:p>
        </p:txBody>
      </p:sp>
      <p:pic>
        <p:nvPicPr>
          <p:cNvPr id="15362" name="Picture 2"/>
          <p:cNvPicPr>
            <a:picLocks noChangeAspect="1" noChangeArrowheads="1"/>
          </p:cNvPicPr>
          <p:nvPr/>
        </p:nvPicPr>
        <p:blipFill>
          <a:blip r:embed="rId2" cstate="print"/>
          <a:srcRect/>
          <a:stretch>
            <a:fillRect/>
          </a:stretch>
        </p:blipFill>
        <p:spPr bwMode="auto">
          <a:xfrm>
            <a:off x="3743725" y="1484784"/>
            <a:ext cx="4934344" cy="2888754"/>
          </a:xfrm>
          <a:prstGeom prst="rect">
            <a:avLst/>
          </a:prstGeom>
          <a:noFill/>
          <a:ln w="9525">
            <a:noFill/>
            <a:miter lim="800000"/>
            <a:headEnd/>
            <a:tailEnd/>
          </a:ln>
        </p:spPr>
      </p:pic>
      <p:sp>
        <p:nvSpPr>
          <p:cNvPr id="6" name="Rectangle 5"/>
          <p:cNvSpPr/>
          <p:nvPr/>
        </p:nvSpPr>
        <p:spPr>
          <a:xfrm>
            <a:off x="1475656" y="4546863"/>
            <a:ext cx="7668344" cy="2554545"/>
          </a:xfrm>
          <a:prstGeom prst="rect">
            <a:avLst/>
          </a:prstGeom>
        </p:spPr>
        <p:txBody>
          <a:bodyPr wrap="square">
            <a:spAutoFit/>
          </a:bodyPr>
          <a:lstStyle/>
          <a:p>
            <a:r>
              <a:rPr lang="en-US" dirty="0" smtClean="0"/>
              <a:t>A-operation: is to get slim edge Pixel sensors (IZM) with Omegapix2 chip- 05/2012</a:t>
            </a:r>
          </a:p>
          <a:p>
            <a:endParaRPr lang="en-US" dirty="0" smtClean="0"/>
          </a:p>
          <a:p>
            <a:r>
              <a:rPr lang="en-US" dirty="0" smtClean="0"/>
              <a:t>B-operation is to get edgeless pixel sensors (VTT) with Omegapix2 chip- 05/ 2012</a:t>
            </a:r>
          </a:p>
          <a:p>
            <a:endParaRPr lang="en-US" dirty="0" smtClean="0"/>
          </a:p>
          <a:p>
            <a:r>
              <a:rPr lang="en-US" dirty="0" smtClean="0"/>
              <a:t>Third step is to have an </a:t>
            </a:r>
            <a:r>
              <a:rPr lang="en-US" dirty="0" err="1" smtClean="0"/>
              <a:t>Omegapix</a:t>
            </a:r>
            <a:r>
              <a:rPr lang="en-US" dirty="0" smtClean="0"/>
              <a:t> ASIC readout 130nm (end 2013)and later-on 65nm</a:t>
            </a:r>
          </a:p>
          <a:p>
            <a:endParaRPr lang="en-US" dirty="0" smtClean="0"/>
          </a:p>
          <a:p>
            <a:r>
              <a:rPr lang="en-US" dirty="0" smtClean="0"/>
              <a:t>Deliver a 4 side </a:t>
            </a:r>
            <a:r>
              <a:rPr lang="en-US" dirty="0" err="1" smtClean="0"/>
              <a:t>abuttable</a:t>
            </a:r>
            <a:r>
              <a:rPr lang="en-US" dirty="0" smtClean="0"/>
              <a:t> monolithic edgeless device where I/O signals are routed vertically through the readout chip (~2015)</a:t>
            </a:r>
          </a:p>
          <a:p>
            <a:endParaRPr lang="en-US" dirty="0"/>
          </a:p>
        </p:txBody>
      </p:sp>
      <p:sp>
        <p:nvSpPr>
          <p:cNvPr id="7" name="TextBox 6"/>
          <p:cNvSpPr txBox="1"/>
          <p:nvPr/>
        </p:nvSpPr>
        <p:spPr>
          <a:xfrm>
            <a:off x="1475656" y="1628800"/>
            <a:ext cx="2376264" cy="2554545"/>
          </a:xfrm>
          <a:prstGeom prst="rect">
            <a:avLst/>
          </a:prstGeom>
          <a:noFill/>
        </p:spPr>
        <p:txBody>
          <a:bodyPr wrap="square" rtlCol="0">
            <a:spAutoFit/>
          </a:bodyPr>
          <a:lstStyle/>
          <a:p>
            <a:r>
              <a:rPr lang="en-US" dirty="0" smtClean="0"/>
              <a:t>OMAEGAPIX2 pixel chip &amp; sensor (35x200µm² pixels)</a:t>
            </a:r>
          </a:p>
          <a:p>
            <a:endParaRPr lang="en-US" dirty="0" smtClean="0"/>
          </a:p>
          <a:p>
            <a:r>
              <a:rPr lang="en-US" dirty="0" smtClean="0"/>
              <a:t>130nm </a:t>
            </a:r>
            <a:r>
              <a:rPr lang="en-US" dirty="0" err="1" smtClean="0"/>
              <a:t>Tezzaron</a:t>
            </a:r>
            <a:r>
              <a:rPr lang="en-US" dirty="0" smtClean="0"/>
              <a:t> version submitted in 2012</a:t>
            </a:r>
          </a:p>
          <a:p>
            <a:endParaRPr lang="en-US" dirty="0" smtClean="0"/>
          </a:p>
          <a:p>
            <a:r>
              <a:rPr lang="en-US" dirty="0" smtClean="0"/>
              <a:t>65nm planned (perhaps via AIDA WP3.3</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MPP/GLA/LAL/LIV/LPNHE</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11</a:t>
            </a:fld>
            <a:endParaRPr lang="en-GB" dirty="0"/>
          </a:p>
        </p:txBody>
      </p:sp>
      <p:pic>
        <p:nvPicPr>
          <p:cNvPr id="17410" name="Picture 2"/>
          <p:cNvPicPr>
            <a:picLocks noChangeAspect="1" noChangeArrowheads="1"/>
          </p:cNvPicPr>
          <p:nvPr/>
        </p:nvPicPr>
        <p:blipFill>
          <a:blip r:embed="rId2" cstate="print"/>
          <a:srcRect/>
          <a:stretch>
            <a:fillRect/>
          </a:stretch>
        </p:blipFill>
        <p:spPr bwMode="auto">
          <a:xfrm>
            <a:off x="4600575" y="1484784"/>
            <a:ext cx="4543425" cy="2209800"/>
          </a:xfrm>
          <a:prstGeom prst="rect">
            <a:avLst/>
          </a:prstGeom>
          <a:noFill/>
          <a:ln w="9525">
            <a:noFill/>
            <a:miter lim="800000"/>
            <a:headEnd/>
            <a:tailEnd/>
          </a:ln>
        </p:spPr>
      </p:pic>
      <p:sp>
        <p:nvSpPr>
          <p:cNvPr id="6" name="Rectangle 5"/>
          <p:cNvSpPr/>
          <p:nvPr/>
        </p:nvSpPr>
        <p:spPr>
          <a:xfrm>
            <a:off x="1475656" y="1559689"/>
            <a:ext cx="2952328" cy="4893647"/>
          </a:xfrm>
          <a:prstGeom prst="rect">
            <a:avLst/>
          </a:prstGeom>
        </p:spPr>
        <p:txBody>
          <a:bodyPr wrap="square">
            <a:spAutoFit/>
          </a:bodyPr>
          <a:lstStyle/>
          <a:p>
            <a:r>
              <a:rPr lang="en-US" sz="1400" dirty="0" smtClean="0"/>
              <a:t>Demonstrator module for SLID and TSV technologies based on ATLAS FE-I4</a:t>
            </a:r>
          </a:p>
          <a:p>
            <a:endParaRPr lang="en-US" sz="1400" dirty="0" smtClean="0"/>
          </a:p>
          <a:p>
            <a:r>
              <a:rPr lang="en-US" sz="1400" dirty="0" smtClean="0"/>
              <a:t>chip and n-in-p pixel sensors with a thickness of (150-200) </a:t>
            </a:r>
            <a:r>
              <a:rPr lang="en-US" sz="1400" i="1" dirty="0" smtClean="0"/>
              <a:t>mm:</a:t>
            </a:r>
          </a:p>
          <a:p>
            <a:endParaRPr lang="en-US" sz="1400" dirty="0" smtClean="0"/>
          </a:p>
          <a:p>
            <a:r>
              <a:rPr lang="en-US" sz="1400" dirty="0" smtClean="0"/>
              <a:t>SLID as possible alternative to bump-bonding.</a:t>
            </a:r>
          </a:p>
          <a:p>
            <a:endParaRPr lang="en-US" sz="1400" dirty="0" smtClean="0"/>
          </a:p>
          <a:p>
            <a:r>
              <a:rPr lang="en-US" sz="1400" dirty="0" smtClean="0"/>
              <a:t>TSV with Via Last approach below the wire bonding pads for backside readout</a:t>
            </a:r>
          </a:p>
          <a:p>
            <a:endParaRPr lang="en-US" sz="1400" dirty="0" smtClean="0"/>
          </a:p>
          <a:p>
            <a:r>
              <a:rPr lang="en-US" sz="1400" dirty="0" smtClean="0"/>
              <a:t>Similar to Bonn project, but more ‘aggressive technology</a:t>
            </a:r>
          </a:p>
          <a:p>
            <a:pPr>
              <a:buFont typeface="Symbol" pitchFamily="18" charset="2"/>
              <a:buChar char="Þ"/>
            </a:pPr>
            <a:r>
              <a:rPr lang="en-US" sz="1400" dirty="0" smtClean="0"/>
              <a:t>SLID ok for smaller pitch</a:t>
            </a:r>
          </a:p>
          <a:p>
            <a:pPr>
              <a:buFont typeface="Symbol" pitchFamily="18" charset="2"/>
              <a:buChar char="Þ"/>
            </a:pPr>
            <a:r>
              <a:rPr lang="en-US" sz="1400" dirty="0" smtClean="0"/>
              <a:t>3µm 1:10 </a:t>
            </a:r>
            <a:r>
              <a:rPr lang="en-US" sz="1400" dirty="0" err="1" smtClean="0"/>
              <a:t>vias</a:t>
            </a:r>
            <a:endParaRPr lang="en-US" sz="1400" dirty="0" smtClean="0"/>
          </a:p>
          <a:p>
            <a:endParaRPr lang="en-US" sz="1400" dirty="0" smtClean="0"/>
          </a:p>
          <a:p>
            <a:r>
              <a:rPr lang="en-US" sz="1400" dirty="0" smtClean="0"/>
              <a:t>3 FEI4 wafer already available</a:t>
            </a:r>
          </a:p>
          <a:p>
            <a:r>
              <a:rPr lang="en-US" sz="1400" dirty="0" smtClean="0"/>
              <a:t>Sensors in production (VTT, Micron)</a:t>
            </a:r>
            <a:endParaRPr lang="en-US" sz="1400" dirty="0"/>
          </a:p>
        </p:txBody>
      </p:sp>
      <p:pic>
        <p:nvPicPr>
          <p:cNvPr id="17411" name="Picture 3"/>
          <p:cNvPicPr>
            <a:picLocks noChangeAspect="1" noChangeArrowheads="1"/>
          </p:cNvPicPr>
          <p:nvPr/>
        </p:nvPicPr>
        <p:blipFill>
          <a:blip r:embed="rId3" cstate="print"/>
          <a:srcRect/>
          <a:stretch>
            <a:fillRect/>
          </a:stretch>
        </p:blipFill>
        <p:spPr bwMode="auto">
          <a:xfrm>
            <a:off x="4932040" y="3356992"/>
            <a:ext cx="3143250" cy="2333625"/>
          </a:xfrm>
          <a:prstGeom prst="rect">
            <a:avLst/>
          </a:prstGeom>
          <a:noFill/>
          <a:ln w="9525">
            <a:noFill/>
            <a:miter lim="800000"/>
            <a:headEnd/>
            <a:tailEnd/>
          </a:ln>
        </p:spPr>
      </p:pic>
      <p:sp>
        <p:nvSpPr>
          <p:cNvPr id="8" name="TextBox 7"/>
          <p:cNvSpPr txBox="1"/>
          <p:nvPr/>
        </p:nvSpPr>
        <p:spPr>
          <a:xfrm>
            <a:off x="4716016" y="5661248"/>
            <a:ext cx="3605474" cy="954107"/>
          </a:xfrm>
          <a:prstGeom prst="rect">
            <a:avLst/>
          </a:prstGeom>
          <a:noFill/>
        </p:spPr>
        <p:txBody>
          <a:bodyPr wrap="none" rtlCol="0">
            <a:spAutoFit/>
          </a:bodyPr>
          <a:lstStyle/>
          <a:p>
            <a:r>
              <a:rPr lang="en-US" sz="1400" dirty="0" smtClean="0"/>
              <a:t>Successful test of SLID with FEI3: </a:t>
            </a:r>
          </a:p>
          <a:p>
            <a:r>
              <a:rPr lang="en-US" sz="1400" dirty="0" smtClean="0"/>
              <a:t>100% connected pixels, radiation tested</a:t>
            </a:r>
          </a:p>
          <a:p>
            <a:r>
              <a:rPr lang="en-US" sz="1400" dirty="0" smtClean="0"/>
              <a:t>Challenge: adapt TSV technology to FEI4</a:t>
            </a:r>
          </a:p>
          <a:p>
            <a:r>
              <a:rPr lang="en-US" sz="1400" dirty="0" smtClean="0"/>
              <a:t>(etching from backside instead of </a:t>
            </a:r>
            <a:r>
              <a:rPr lang="en-US" sz="1400" dirty="0" err="1" smtClean="0"/>
              <a:t>frontside</a:t>
            </a:r>
            <a:r>
              <a:rPr lang="en-US" sz="1400" dirty="0" smtClean="0"/>
              <a:t>)</a:t>
            </a:r>
            <a:endParaRPr lang="en-US" sz="1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Barcelona</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12</a:t>
            </a:fld>
            <a:endParaRPr lang="en-GB" dirty="0"/>
          </a:p>
        </p:txBody>
      </p:sp>
      <p:pic>
        <p:nvPicPr>
          <p:cNvPr id="18434" name="Picture 2"/>
          <p:cNvPicPr>
            <a:picLocks noChangeAspect="1" noChangeArrowheads="1"/>
          </p:cNvPicPr>
          <p:nvPr/>
        </p:nvPicPr>
        <p:blipFill>
          <a:blip r:embed="rId2" cstate="print"/>
          <a:srcRect/>
          <a:stretch>
            <a:fillRect/>
          </a:stretch>
        </p:blipFill>
        <p:spPr bwMode="auto">
          <a:xfrm>
            <a:off x="4539624" y="1556792"/>
            <a:ext cx="4604376" cy="1944216"/>
          </a:xfrm>
          <a:prstGeom prst="rect">
            <a:avLst/>
          </a:prstGeom>
          <a:noFill/>
          <a:ln w="9525">
            <a:noFill/>
            <a:miter lim="800000"/>
            <a:headEnd/>
            <a:tailEnd/>
          </a:ln>
        </p:spPr>
      </p:pic>
      <p:sp>
        <p:nvSpPr>
          <p:cNvPr id="6" name="TextBox 5"/>
          <p:cNvSpPr txBox="1"/>
          <p:nvPr/>
        </p:nvSpPr>
        <p:spPr>
          <a:xfrm>
            <a:off x="1547664" y="1772816"/>
            <a:ext cx="3018190" cy="1569660"/>
          </a:xfrm>
          <a:prstGeom prst="rect">
            <a:avLst/>
          </a:prstGeom>
          <a:noFill/>
        </p:spPr>
        <p:txBody>
          <a:bodyPr wrap="square" rtlCol="0">
            <a:spAutoFit/>
          </a:bodyPr>
          <a:lstStyle/>
          <a:p>
            <a:r>
              <a:rPr lang="en-US" dirty="0" smtClean="0"/>
              <a:t>Basic idea: tracking sensor based on Geiger APD realized in CMOS (incl. readout)</a:t>
            </a:r>
          </a:p>
          <a:p>
            <a:endParaRPr lang="en-US" dirty="0" smtClean="0"/>
          </a:p>
          <a:p>
            <a:r>
              <a:rPr lang="en-US" dirty="0" smtClean="0"/>
              <a:t>Use 2 tier 3D to increase fill factor</a:t>
            </a:r>
            <a:endParaRPr lang="en-US" dirty="0"/>
          </a:p>
        </p:txBody>
      </p:sp>
      <p:pic>
        <p:nvPicPr>
          <p:cNvPr id="18435" name="Picture 3"/>
          <p:cNvPicPr>
            <a:picLocks noChangeAspect="1" noChangeArrowheads="1"/>
          </p:cNvPicPr>
          <p:nvPr/>
        </p:nvPicPr>
        <p:blipFill>
          <a:blip r:embed="rId3" cstate="print"/>
          <a:srcRect/>
          <a:stretch>
            <a:fillRect/>
          </a:stretch>
        </p:blipFill>
        <p:spPr bwMode="auto">
          <a:xfrm>
            <a:off x="6876256" y="3861048"/>
            <a:ext cx="1971489" cy="2996952"/>
          </a:xfrm>
          <a:prstGeom prst="rect">
            <a:avLst/>
          </a:prstGeom>
          <a:noFill/>
          <a:ln w="9525">
            <a:noFill/>
            <a:miter lim="800000"/>
            <a:headEnd/>
            <a:tailEnd/>
          </a:ln>
        </p:spPr>
      </p:pic>
      <p:pic>
        <p:nvPicPr>
          <p:cNvPr id="18436" name="Picture 4"/>
          <p:cNvPicPr>
            <a:picLocks noChangeAspect="1" noChangeArrowheads="1"/>
          </p:cNvPicPr>
          <p:nvPr/>
        </p:nvPicPr>
        <p:blipFill>
          <a:blip r:embed="rId4" cstate="print"/>
          <a:srcRect/>
          <a:stretch>
            <a:fillRect/>
          </a:stretch>
        </p:blipFill>
        <p:spPr bwMode="auto">
          <a:xfrm>
            <a:off x="2051720" y="3573016"/>
            <a:ext cx="3876911" cy="1728192"/>
          </a:xfrm>
          <a:prstGeom prst="rect">
            <a:avLst/>
          </a:prstGeom>
          <a:noFill/>
          <a:ln w="9525">
            <a:noFill/>
            <a:miter lim="800000"/>
            <a:headEnd/>
            <a:tailEnd/>
          </a:ln>
        </p:spPr>
      </p:pic>
      <p:sp>
        <p:nvSpPr>
          <p:cNvPr id="9" name="TextBox 8"/>
          <p:cNvSpPr txBox="1"/>
          <p:nvPr/>
        </p:nvSpPr>
        <p:spPr>
          <a:xfrm>
            <a:off x="1619672" y="5661248"/>
            <a:ext cx="4817344" cy="830997"/>
          </a:xfrm>
          <a:prstGeom prst="rect">
            <a:avLst/>
          </a:prstGeom>
          <a:noFill/>
        </p:spPr>
        <p:txBody>
          <a:bodyPr wrap="none" rtlCol="0">
            <a:spAutoFit/>
          </a:bodyPr>
          <a:lstStyle/>
          <a:p>
            <a:r>
              <a:rPr lang="en-US" dirty="0" smtClean="0"/>
              <a:t>Option 1: </a:t>
            </a:r>
            <a:r>
              <a:rPr lang="en-US" dirty="0" err="1" smtClean="0"/>
              <a:t>Tezzaron</a:t>
            </a:r>
            <a:r>
              <a:rPr lang="en-US" dirty="0" smtClean="0"/>
              <a:t>/Chartered MPW in Sept. 2012</a:t>
            </a:r>
          </a:p>
          <a:p>
            <a:r>
              <a:rPr lang="en-US" dirty="0" smtClean="0"/>
              <a:t>	alternatively (e.g. design rule mismatch)</a:t>
            </a:r>
          </a:p>
          <a:p>
            <a:r>
              <a:rPr lang="en-US" dirty="0" smtClean="0"/>
              <a:t>Option 2: AMS 0.35µm HV + AIDA interconnection</a:t>
            </a:r>
            <a:endParaRPr lang="en-US" dirty="0"/>
          </a:p>
        </p:txBody>
      </p:sp>
      <p:sp>
        <p:nvSpPr>
          <p:cNvPr id="10" name="TextBox 9"/>
          <p:cNvSpPr txBox="1"/>
          <p:nvPr/>
        </p:nvSpPr>
        <p:spPr>
          <a:xfrm>
            <a:off x="1514830" y="6608385"/>
            <a:ext cx="3921266" cy="276999"/>
          </a:xfrm>
          <a:prstGeom prst="rect">
            <a:avLst/>
          </a:prstGeom>
          <a:noFill/>
        </p:spPr>
        <p:txBody>
          <a:bodyPr wrap="none" rtlCol="0">
            <a:spAutoFit/>
          </a:bodyPr>
          <a:lstStyle/>
          <a:p>
            <a:r>
              <a:rPr lang="en-US" sz="1200" dirty="0" smtClean="0"/>
              <a:t>Because of late schedule not yet in D3.1 =&gt; addendum</a:t>
            </a:r>
            <a:endParaRPr 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projects</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Hamburgc</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13</a:t>
            </a:fld>
            <a:endParaRPr lang="en-GB" dirty="0"/>
          </a:p>
        </p:txBody>
      </p:sp>
      <p:pic>
        <p:nvPicPr>
          <p:cNvPr id="19458" name="Picture 2"/>
          <p:cNvPicPr>
            <a:picLocks noChangeAspect="1" noChangeArrowheads="1"/>
          </p:cNvPicPr>
          <p:nvPr/>
        </p:nvPicPr>
        <p:blipFill>
          <a:blip r:embed="rId2" cstate="print"/>
          <a:srcRect/>
          <a:stretch>
            <a:fillRect/>
          </a:stretch>
        </p:blipFill>
        <p:spPr bwMode="auto">
          <a:xfrm>
            <a:off x="3981450" y="1916832"/>
            <a:ext cx="5162550" cy="1885950"/>
          </a:xfrm>
          <a:prstGeom prst="rect">
            <a:avLst/>
          </a:prstGeom>
          <a:noFill/>
          <a:ln w="9525">
            <a:noFill/>
            <a:miter lim="800000"/>
            <a:headEnd/>
            <a:tailEnd/>
          </a:ln>
        </p:spPr>
      </p:pic>
      <p:sp>
        <p:nvSpPr>
          <p:cNvPr id="6" name="TextBox 5"/>
          <p:cNvSpPr txBox="1"/>
          <p:nvPr/>
        </p:nvSpPr>
        <p:spPr>
          <a:xfrm>
            <a:off x="1547664" y="1556792"/>
            <a:ext cx="2448272" cy="4678204"/>
          </a:xfrm>
          <a:prstGeom prst="rect">
            <a:avLst/>
          </a:prstGeom>
          <a:noFill/>
        </p:spPr>
        <p:txBody>
          <a:bodyPr wrap="square" rtlCol="0">
            <a:spAutoFit/>
          </a:bodyPr>
          <a:lstStyle/>
          <a:p>
            <a:r>
              <a:rPr lang="en-US" b="1" dirty="0" smtClean="0"/>
              <a:t>RAL</a:t>
            </a:r>
            <a:r>
              <a:rPr lang="en-US" sz="1400" b="1" dirty="0" smtClean="0"/>
              <a:t>:</a:t>
            </a:r>
          </a:p>
          <a:p>
            <a:r>
              <a:rPr lang="en-US" sz="1400" dirty="0" smtClean="0"/>
              <a:t> 2 tier readout chip for GZT X-ray detector using EMFT SLID interconnection &amp; TSVs</a:t>
            </a:r>
          </a:p>
          <a:p>
            <a:r>
              <a:rPr lang="en-US" sz="1400" dirty="0" smtClean="0"/>
              <a:t>ASICs exist &amp; tested</a:t>
            </a:r>
          </a:p>
          <a:p>
            <a:endParaRPr lang="en-US" sz="1400" dirty="0" smtClean="0"/>
          </a:p>
          <a:p>
            <a:r>
              <a:rPr lang="en-US" sz="1400" dirty="0" smtClean="0"/>
              <a:t>Not yet approved by AIDA since not fully funded</a:t>
            </a:r>
          </a:p>
          <a:p>
            <a:endParaRPr lang="en-US" sz="1400" dirty="0" smtClean="0"/>
          </a:p>
          <a:p>
            <a:r>
              <a:rPr lang="en-US" sz="1400" dirty="0" smtClean="0"/>
              <a:t>Uppsala will join</a:t>
            </a:r>
          </a:p>
          <a:p>
            <a:pPr>
              <a:buFont typeface="Symbol" pitchFamily="18" charset="2"/>
              <a:buChar char="Þ"/>
            </a:pPr>
            <a:r>
              <a:rPr lang="en-US" sz="1400" dirty="0" smtClean="0"/>
              <a:t>Could get ‘critical mass’</a:t>
            </a:r>
          </a:p>
          <a:p>
            <a:r>
              <a:rPr lang="en-US" sz="1400" dirty="0" smtClean="0"/>
              <a:t>Decision April/May</a:t>
            </a:r>
          </a:p>
          <a:p>
            <a:endParaRPr lang="en-US" sz="1400" dirty="0" smtClean="0"/>
          </a:p>
          <a:p>
            <a:r>
              <a:rPr lang="en-US" b="1" dirty="0" smtClean="0"/>
              <a:t>CNM:</a:t>
            </a:r>
          </a:p>
          <a:p>
            <a:r>
              <a:rPr lang="en-US" sz="1400" dirty="0" smtClean="0"/>
              <a:t>Offer  sensors (slim edge, 3D)</a:t>
            </a:r>
          </a:p>
          <a:p>
            <a:r>
              <a:rPr lang="en-US" sz="1400" dirty="0" smtClean="0"/>
              <a:t>Masks available for </a:t>
            </a:r>
            <a:r>
              <a:rPr lang="en-US" sz="1400" dirty="0" err="1" smtClean="0"/>
              <a:t>Medipix</a:t>
            </a:r>
            <a:r>
              <a:rPr lang="en-US" sz="1400" dirty="0" smtClean="0"/>
              <a:t>, &amp; FEI4</a:t>
            </a:r>
          </a:p>
          <a:p>
            <a:endParaRPr lang="en-US" sz="1400" dirty="0" smtClean="0"/>
          </a:p>
          <a:p>
            <a:r>
              <a:rPr lang="en-US" sz="1400" dirty="0" smtClean="0"/>
              <a:t>Interest by CERN and LAPP </a:t>
            </a:r>
            <a:endParaRPr lang="en-US" sz="1400" dirty="0"/>
          </a:p>
        </p:txBody>
      </p:sp>
      <p:pic>
        <p:nvPicPr>
          <p:cNvPr id="19459" name="Picture 3"/>
          <p:cNvPicPr>
            <a:picLocks noChangeAspect="1" noChangeArrowheads="1"/>
          </p:cNvPicPr>
          <p:nvPr/>
        </p:nvPicPr>
        <p:blipFill>
          <a:blip r:embed="rId3" cstate="print"/>
          <a:srcRect/>
          <a:stretch>
            <a:fillRect/>
          </a:stretch>
        </p:blipFill>
        <p:spPr bwMode="auto">
          <a:xfrm>
            <a:off x="4644008" y="4149080"/>
            <a:ext cx="3486150" cy="25336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67506"/>
            <a:ext cx="7543800" cy="757238"/>
          </a:xfrm>
        </p:spPr>
        <p:txBody>
          <a:bodyPr/>
          <a:lstStyle/>
          <a:p>
            <a:r>
              <a:rPr lang="en-US" dirty="0" smtClean="0"/>
              <a:t>Milestones</a:t>
            </a:r>
            <a:endParaRPr lang="en-US" dirty="0"/>
          </a:p>
        </p:txBody>
      </p:sp>
      <p:pic>
        <p:nvPicPr>
          <p:cNvPr id="18434" name="Picture 2"/>
          <p:cNvPicPr>
            <a:picLocks noChangeAspect="1" noChangeArrowheads="1"/>
          </p:cNvPicPr>
          <p:nvPr/>
        </p:nvPicPr>
        <p:blipFill>
          <a:blip r:embed="rId2" cstate="print"/>
          <a:srcRect/>
          <a:stretch>
            <a:fillRect/>
          </a:stretch>
        </p:blipFill>
        <p:spPr bwMode="auto">
          <a:xfrm>
            <a:off x="1475656" y="1556792"/>
            <a:ext cx="7272808" cy="5110189"/>
          </a:xfrm>
          <a:prstGeom prst="rect">
            <a:avLst/>
          </a:prstGeom>
          <a:noFill/>
          <a:ln w="9525">
            <a:noFill/>
            <a:miter lim="800000"/>
            <a:headEnd/>
            <a:tailEnd/>
          </a:ln>
        </p:spPr>
      </p:pic>
      <p:sp>
        <p:nvSpPr>
          <p:cNvPr id="5" name="Slide Number Placeholder 4"/>
          <p:cNvSpPr>
            <a:spLocks noGrp="1" noChangeArrowheads="1"/>
          </p:cNvSpPr>
          <p:nvPr>
            <p:ph type="sldNum" sz="quarter" idx="4294967295"/>
          </p:nvPr>
        </p:nvSpPr>
        <p:spPr>
          <a:xfrm>
            <a:off x="0" y="6525344"/>
            <a:ext cx="1331913" cy="332656"/>
          </a:xfrm>
          <a:prstGeom prst="rect">
            <a:avLst/>
          </a:prstGeom>
        </p:spPr>
        <p:txBody>
          <a:bodyPr/>
          <a:lstStyle>
            <a:lvl1pPr>
              <a:defRPr sz="1200"/>
            </a:lvl1pPr>
          </a:lstStyle>
          <a:p>
            <a:pPr algn="ctr">
              <a:defRPr/>
            </a:pPr>
            <a:fld id="{3C34D7A5-058E-42B5-AF06-A7550359A680}" type="slidenum">
              <a:rPr lang="en-GB" smtClean="0"/>
              <a:pPr algn="ctr">
                <a:defRPr/>
              </a:pPr>
              <a:t>14</a:t>
            </a:fld>
            <a:endParaRPr lang="en-GB" dirty="0"/>
          </a:p>
        </p:txBody>
      </p:sp>
      <p:sp>
        <p:nvSpPr>
          <p:cNvPr id="6" name="Rectangle 5"/>
          <p:cNvSpPr/>
          <p:nvPr/>
        </p:nvSpPr>
        <p:spPr>
          <a:xfrm>
            <a:off x="1547664" y="2780928"/>
            <a:ext cx="7128792" cy="720080"/>
          </a:xfrm>
          <a:prstGeom prst="rect">
            <a:avLst/>
          </a:prstGeom>
          <a:solidFill>
            <a:srgbClr val="FF00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332656"/>
            <a:ext cx="7543800" cy="757238"/>
          </a:xfrm>
        </p:spPr>
        <p:txBody>
          <a:bodyPr/>
          <a:lstStyle/>
          <a:p>
            <a:r>
              <a:rPr lang="en-US" dirty="0" smtClean="0"/>
              <a:t>Deliverables</a:t>
            </a:r>
            <a:endParaRPr lang="en-US" dirty="0"/>
          </a:p>
        </p:txBody>
      </p:sp>
      <p:pic>
        <p:nvPicPr>
          <p:cNvPr id="19458" name="Picture 2"/>
          <p:cNvPicPr>
            <a:picLocks noChangeAspect="1" noChangeArrowheads="1"/>
          </p:cNvPicPr>
          <p:nvPr/>
        </p:nvPicPr>
        <p:blipFill>
          <a:blip r:embed="rId2" cstate="print"/>
          <a:srcRect/>
          <a:stretch>
            <a:fillRect/>
          </a:stretch>
        </p:blipFill>
        <p:spPr bwMode="auto">
          <a:xfrm>
            <a:off x="1581150" y="1628800"/>
            <a:ext cx="7562850" cy="4533900"/>
          </a:xfrm>
          <a:prstGeom prst="rect">
            <a:avLst/>
          </a:prstGeom>
          <a:noFill/>
          <a:ln w="9525">
            <a:noFill/>
            <a:miter lim="800000"/>
            <a:headEnd/>
            <a:tailEnd/>
          </a:ln>
        </p:spPr>
      </p:pic>
      <p:sp>
        <p:nvSpPr>
          <p:cNvPr id="5" name="Slide Number Placeholder 4"/>
          <p:cNvSpPr>
            <a:spLocks noGrp="1" noChangeArrowheads="1"/>
          </p:cNvSpPr>
          <p:nvPr>
            <p:ph type="sldNum" sz="quarter" idx="4294967295"/>
          </p:nvPr>
        </p:nvSpPr>
        <p:spPr>
          <a:xfrm>
            <a:off x="0" y="6525344"/>
            <a:ext cx="1331913" cy="332656"/>
          </a:xfrm>
          <a:prstGeom prst="rect">
            <a:avLst/>
          </a:prstGeom>
        </p:spPr>
        <p:txBody>
          <a:bodyPr/>
          <a:lstStyle>
            <a:lvl1pPr>
              <a:defRPr sz="1200"/>
            </a:lvl1pPr>
          </a:lstStyle>
          <a:p>
            <a:pPr algn="ctr">
              <a:defRPr/>
            </a:pPr>
            <a:fld id="{3C34D7A5-058E-42B5-AF06-A7550359A680}" type="slidenum">
              <a:rPr lang="en-GB" smtClean="0"/>
              <a:pPr algn="ctr">
                <a:defRPr/>
              </a:pPr>
              <a:t>15</a:t>
            </a:fld>
            <a:endParaRPr lang="en-GB" dirty="0"/>
          </a:p>
        </p:txBody>
      </p:sp>
      <p:sp>
        <p:nvSpPr>
          <p:cNvPr id="7" name="Rectangle 6"/>
          <p:cNvSpPr/>
          <p:nvPr/>
        </p:nvSpPr>
        <p:spPr>
          <a:xfrm>
            <a:off x="1547664" y="2780928"/>
            <a:ext cx="7596336" cy="1296144"/>
          </a:xfrm>
          <a:prstGeom prst="rect">
            <a:avLst/>
          </a:prstGeom>
          <a:solidFill>
            <a:srgbClr val="FF00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and Deliverables in 2012</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16</a:t>
            </a:fld>
            <a:endParaRPr lang="en-GB" dirty="0"/>
          </a:p>
        </p:txBody>
      </p:sp>
      <p:sp>
        <p:nvSpPr>
          <p:cNvPr id="5" name="TextBox 4"/>
          <p:cNvSpPr txBox="1"/>
          <p:nvPr/>
        </p:nvSpPr>
        <p:spPr>
          <a:xfrm>
            <a:off x="1475656" y="1556792"/>
            <a:ext cx="7210628" cy="5170646"/>
          </a:xfrm>
          <a:prstGeom prst="rect">
            <a:avLst/>
          </a:prstGeom>
          <a:noFill/>
        </p:spPr>
        <p:txBody>
          <a:bodyPr wrap="none" rtlCol="0">
            <a:spAutoFit/>
          </a:bodyPr>
          <a:lstStyle/>
          <a:p>
            <a:r>
              <a:rPr lang="en-US" b="1" dirty="0" smtClean="0"/>
              <a:t>Milestones: </a:t>
            </a:r>
          </a:p>
          <a:p>
            <a:endParaRPr lang="en-US" dirty="0" smtClean="0"/>
          </a:p>
          <a:p>
            <a:pPr marL="342900" indent="-342900"/>
            <a:r>
              <a:rPr lang="en-US" dirty="0" smtClean="0"/>
              <a:t>1) MS18 Availability of ASIC wafers, 		M17 (July 2012)</a:t>
            </a:r>
          </a:p>
          <a:p>
            <a:pPr marL="342900" indent="-342900"/>
            <a:r>
              <a:rPr lang="en-US" dirty="0" smtClean="0"/>
              <a:t>		</a:t>
            </a:r>
            <a:r>
              <a:rPr lang="en-US" sz="1400" dirty="0" smtClean="0"/>
              <a:t>already met (FEI4, </a:t>
            </a:r>
            <a:r>
              <a:rPr lang="en-US" sz="1400" dirty="0" err="1" smtClean="0"/>
              <a:t>Medipix</a:t>
            </a:r>
            <a:r>
              <a:rPr lang="en-US" sz="1400" dirty="0" smtClean="0"/>
              <a:t>)</a:t>
            </a:r>
            <a:endParaRPr lang="en-US" dirty="0" smtClean="0"/>
          </a:p>
          <a:p>
            <a:pPr marL="342900" indent="-342900"/>
            <a:endParaRPr lang="en-US" dirty="0" smtClean="0"/>
          </a:p>
          <a:p>
            <a:r>
              <a:rPr lang="en-US" dirty="0" smtClean="0"/>
              <a:t>2) MS19 Submission of dedicated sensors, 	M17 (July 2012)</a:t>
            </a:r>
          </a:p>
          <a:p>
            <a:r>
              <a:rPr lang="en-US" sz="1400" dirty="0" smtClean="0"/>
              <a:t>	INFN: production of edgeless sensors (April 2012)</a:t>
            </a:r>
          </a:p>
          <a:p>
            <a:r>
              <a:rPr lang="en-US" sz="1400" dirty="0" smtClean="0"/>
              <a:t>	MPP: sensor procurement  (CSEM/VTT) (July 2012)</a:t>
            </a:r>
          </a:p>
          <a:p>
            <a:endParaRPr lang="en-US" dirty="0" smtClean="0"/>
          </a:p>
          <a:p>
            <a:r>
              <a:rPr lang="en-US" b="1" dirty="0" smtClean="0"/>
              <a:t>Deliverables:</a:t>
            </a:r>
          </a:p>
          <a:p>
            <a:endParaRPr lang="en-US" dirty="0" smtClean="0"/>
          </a:p>
          <a:p>
            <a:pPr marL="342900" indent="-342900">
              <a:buAutoNum type="arabicParenR"/>
            </a:pPr>
            <a:r>
              <a:rPr lang="en-US" dirty="0" smtClean="0"/>
              <a:t>D3.1 </a:t>
            </a:r>
            <a:r>
              <a:rPr lang="en-US" dirty="0" err="1" smtClean="0"/>
              <a:t>Organisation</a:t>
            </a:r>
            <a:r>
              <a:rPr lang="en-US" dirty="0" smtClean="0"/>
              <a:t> of the 3D production	M12 (Feb 2012)  </a:t>
            </a:r>
            <a:r>
              <a:rPr lang="en-US" sz="1800" b="1" dirty="0" smtClean="0">
                <a:solidFill>
                  <a:schemeClr val="accent2"/>
                </a:solidFill>
              </a:rPr>
              <a:t>- done</a:t>
            </a:r>
            <a:endParaRPr lang="en-US" b="1" dirty="0" smtClean="0">
              <a:solidFill>
                <a:schemeClr val="accent2"/>
              </a:solidFill>
            </a:endParaRPr>
          </a:p>
          <a:p>
            <a:pPr marL="342900" indent="-342900">
              <a:buAutoNum type="arabicParenR"/>
            </a:pPr>
            <a:endParaRPr lang="en-US" dirty="0" smtClean="0"/>
          </a:p>
          <a:p>
            <a:r>
              <a:rPr lang="en-US" dirty="0" smtClean="0"/>
              <a:t>2) D3.2 Availability of  ASIC wafers		M17 (July 2012)</a:t>
            </a:r>
          </a:p>
          <a:p>
            <a:r>
              <a:rPr lang="en-US" dirty="0" smtClean="0"/>
              <a:t>	</a:t>
            </a:r>
            <a:r>
              <a:rPr lang="en-US" sz="1400" dirty="0" smtClean="0"/>
              <a:t>already delivered (FEI4, </a:t>
            </a:r>
            <a:r>
              <a:rPr lang="en-US" sz="1400" dirty="0" err="1" smtClean="0"/>
              <a:t>Medipix</a:t>
            </a:r>
            <a:r>
              <a:rPr lang="en-US" sz="1400" dirty="0" smtClean="0"/>
              <a:t>)</a:t>
            </a:r>
            <a:endParaRPr lang="en-US" dirty="0" smtClean="0"/>
          </a:p>
          <a:p>
            <a:endParaRPr lang="en-US" dirty="0" smtClean="0"/>
          </a:p>
          <a:p>
            <a:r>
              <a:rPr lang="en-US" dirty="0" smtClean="0"/>
              <a:t>3) D3.3 Production of dedicated sensors		M17 (July 2012) 	</a:t>
            </a:r>
          </a:p>
          <a:p>
            <a:r>
              <a:rPr lang="en-US" sz="1400" dirty="0" smtClean="0"/>
              <a:t>	INFN: production of edgeless sensors (April 2012)</a:t>
            </a:r>
          </a:p>
          <a:p>
            <a:r>
              <a:rPr lang="en-US" sz="1400" dirty="0" smtClean="0"/>
              <a:t>	MPP: sensor procurement  (CSEM/VTT) (July 2012)</a:t>
            </a:r>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IP Blocks: WP 3.3</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17</a:t>
            </a:fld>
            <a:endParaRPr lang="en-GB" dirty="0"/>
          </a:p>
        </p:txBody>
      </p:sp>
      <p:sp>
        <p:nvSpPr>
          <p:cNvPr id="5" name="TextBox 4"/>
          <p:cNvSpPr txBox="1"/>
          <p:nvPr/>
        </p:nvSpPr>
        <p:spPr>
          <a:xfrm>
            <a:off x="1689791" y="1628800"/>
            <a:ext cx="6410601" cy="4278094"/>
          </a:xfrm>
          <a:prstGeom prst="rect">
            <a:avLst/>
          </a:prstGeom>
          <a:noFill/>
        </p:spPr>
        <p:txBody>
          <a:bodyPr wrap="none" rtlCol="0">
            <a:spAutoFit/>
          </a:bodyPr>
          <a:lstStyle/>
          <a:p>
            <a:pPr marL="342900" indent="-342900"/>
            <a:r>
              <a:rPr lang="en-US" dirty="0" smtClean="0"/>
              <a:t>Provide sharable IP blocks for HEP</a:t>
            </a:r>
          </a:p>
          <a:p>
            <a:pPr marL="342900" indent="-342900"/>
            <a:r>
              <a:rPr lang="en-US" dirty="0" smtClean="0"/>
              <a:t>Lead institutions: CERN &amp; LAL</a:t>
            </a:r>
          </a:p>
          <a:p>
            <a:pPr marL="342900" indent="-342900"/>
            <a:r>
              <a:rPr lang="en-US" dirty="0" smtClean="0"/>
              <a:t> large interest: Bonn, INFN, CNRS (LAL; LAPP; LPNHE, CPPM), AG</a:t>
            </a:r>
          </a:p>
          <a:p>
            <a:pPr marL="342900" indent="-342900">
              <a:buAutoNum type="alphaUcParenR"/>
            </a:pPr>
            <a:endParaRPr lang="en-US" dirty="0" smtClean="0"/>
          </a:p>
          <a:p>
            <a:pPr marL="342900" indent="-342900">
              <a:buAutoNum type="alphaUcParenR"/>
            </a:pPr>
            <a:r>
              <a:rPr lang="en-US" dirty="0" smtClean="0"/>
              <a:t>First set of blocks for 65nm CMOS</a:t>
            </a:r>
          </a:p>
          <a:p>
            <a:pPr marL="342900" indent="-342900"/>
            <a:r>
              <a:rPr lang="en-US" dirty="0" smtClean="0"/>
              <a:t>	depends on CERN (frame contract expected end 2012)</a:t>
            </a:r>
          </a:p>
          <a:p>
            <a:pPr marL="342900" indent="-342900"/>
            <a:r>
              <a:rPr lang="en-US" dirty="0" smtClean="0"/>
              <a:t>	Deliverable date D3.4 (M22, Dec, 2012) might be a problem</a:t>
            </a:r>
          </a:p>
          <a:p>
            <a:pPr marL="342900" indent="-342900"/>
            <a:r>
              <a:rPr lang="en-US" dirty="0" smtClean="0"/>
              <a:t>		</a:t>
            </a:r>
          </a:p>
          <a:p>
            <a:pPr marL="342900" indent="-342900">
              <a:buAutoNum type="alphaUcParenR" startAt="2"/>
            </a:pPr>
            <a:r>
              <a:rPr lang="en-US" dirty="0" smtClean="0"/>
              <a:t>Second set of blocks for </a:t>
            </a:r>
            <a:r>
              <a:rPr lang="en-US" dirty="0" err="1" smtClean="0"/>
              <a:t>SiGe</a:t>
            </a:r>
            <a:endParaRPr lang="en-US" dirty="0" smtClean="0"/>
          </a:p>
          <a:p>
            <a:pPr marL="342900" indent="-342900"/>
            <a:r>
              <a:rPr lang="en-US" dirty="0" smtClean="0"/>
              <a:t>	First: technology choice: 350nm (AMS) or 130nm (IBM, ST, IHP)</a:t>
            </a:r>
          </a:p>
          <a:p>
            <a:pPr marL="342900" indent="-342900"/>
            <a:r>
              <a:rPr lang="en-US" dirty="0" smtClean="0"/>
              <a:t>	depends on the cost </a:t>
            </a:r>
          </a:p>
          <a:p>
            <a:pPr marL="342900" indent="-342900"/>
            <a:r>
              <a:rPr lang="en-US" dirty="0" smtClean="0"/>
              <a:t>	(130nm is rather expensive and needs a additional contribution)</a:t>
            </a:r>
          </a:p>
          <a:p>
            <a:pPr marL="342900" indent="-342900"/>
            <a:r>
              <a:rPr lang="en-US" dirty="0" smtClean="0"/>
              <a:t>	decide within one year</a:t>
            </a:r>
          </a:p>
          <a:p>
            <a:pPr marL="342900" indent="-342900"/>
            <a:r>
              <a:rPr lang="en-US" dirty="0" smtClean="0"/>
              <a:t>	Deliverable date D3.9 (M44 should be ok.</a:t>
            </a:r>
          </a:p>
          <a:p>
            <a:pPr marL="342900" indent="-342900"/>
            <a:r>
              <a:rPr lang="en-US" dirty="0" smtClean="0"/>
              <a:t>	</a:t>
            </a:r>
          </a:p>
          <a:p>
            <a:pPr marL="342900" indent="-342900"/>
            <a:endParaRPr lang="en-US" dirty="0" smtClean="0"/>
          </a:p>
          <a:p>
            <a:pPr marL="342900" indent="-342900"/>
            <a:r>
              <a:rPr lang="en-US"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18</a:t>
            </a:fld>
            <a:endParaRPr lang="en-GB" dirty="0"/>
          </a:p>
        </p:txBody>
      </p:sp>
      <p:sp>
        <p:nvSpPr>
          <p:cNvPr id="5" name="TextBox 4"/>
          <p:cNvSpPr txBox="1"/>
          <p:nvPr/>
        </p:nvSpPr>
        <p:spPr>
          <a:xfrm>
            <a:off x="1619672" y="1772816"/>
            <a:ext cx="7128792" cy="4770537"/>
          </a:xfrm>
          <a:prstGeom prst="rect">
            <a:avLst/>
          </a:prstGeom>
          <a:noFill/>
        </p:spPr>
        <p:txBody>
          <a:bodyPr wrap="square" rtlCol="0">
            <a:spAutoFit/>
          </a:bodyPr>
          <a:lstStyle/>
          <a:p>
            <a:r>
              <a:rPr lang="en-US" dirty="0" smtClean="0"/>
              <a:t>WP3.2 (3D integration)  fragmented into many sub-projects (6 + 1) </a:t>
            </a:r>
          </a:p>
          <a:p>
            <a:r>
              <a:rPr lang="en-US" dirty="0" smtClean="0"/>
              <a:t>Thanks to the institutes willingness to contribute own resources and to the availability of ASICs (FEI4, </a:t>
            </a:r>
            <a:r>
              <a:rPr lang="en-US" dirty="0" err="1" smtClean="0"/>
              <a:t>Timepix</a:t>
            </a:r>
            <a:r>
              <a:rPr lang="en-US" dirty="0" smtClean="0"/>
              <a:t>) we can afford this large program</a:t>
            </a:r>
          </a:p>
          <a:p>
            <a:endParaRPr lang="en-US" dirty="0" smtClean="0"/>
          </a:p>
          <a:p>
            <a:r>
              <a:rPr lang="en-US" dirty="0" smtClean="0"/>
              <a:t>This allows exploring different technologies (of different maturity, potential, and risk) and different sensor readout ASIC concepts (Planar/3D/CMOS-sensors) and  1 or 2 tier ASICs in different technologies (130nm, 65nm)</a:t>
            </a:r>
          </a:p>
          <a:p>
            <a:endParaRPr lang="en-US" dirty="0" smtClean="0"/>
          </a:p>
          <a:p>
            <a:r>
              <a:rPr lang="en-US" dirty="0" smtClean="0"/>
              <a:t>Depending on the technological challenges the projects have different schedule. However, the ones using  ‘mature’ will certainly meet the AIDA milestones and delivery dates.</a:t>
            </a:r>
          </a:p>
          <a:p>
            <a:endParaRPr lang="en-US" dirty="0" smtClean="0"/>
          </a:p>
          <a:p>
            <a:r>
              <a:rPr lang="en-US" dirty="0" smtClean="0"/>
              <a:t>WP3.3 has also defined its program, providing IP blocks for 65nm CMOS and </a:t>
            </a:r>
            <a:r>
              <a:rPr lang="en-US" dirty="0" err="1" smtClean="0"/>
              <a:t>SiGe</a:t>
            </a:r>
            <a:r>
              <a:rPr lang="en-US" dirty="0" smtClean="0"/>
              <a:t>. </a:t>
            </a:r>
          </a:p>
          <a:p>
            <a:r>
              <a:rPr lang="en-US" dirty="0" smtClean="0"/>
              <a:t>65 nm CMOS depends on CERN to provide a frame contract with a manufacturer. The target date may force us to delay D3.4</a:t>
            </a:r>
          </a:p>
          <a:p>
            <a:endParaRPr lang="en-US" dirty="0" smtClean="0"/>
          </a:p>
          <a:p>
            <a:r>
              <a:rPr lang="en-US" dirty="0" err="1" smtClean="0"/>
              <a:t>SiGe</a:t>
            </a:r>
            <a:r>
              <a:rPr lang="en-US" dirty="0" smtClean="0"/>
              <a:t> is on a longer timescale. Next step is to choose the best (or affordable) technology.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1403350" y="0"/>
            <a:ext cx="7543800" cy="1341438"/>
          </a:xfrm>
        </p:spPr>
        <p:txBody>
          <a:bodyPr/>
          <a:lstStyle/>
          <a:p>
            <a:r>
              <a:rPr lang="en-US" smtClean="0"/>
              <a:t>WP3 Objectives</a:t>
            </a:r>
          </a:p>
        </p:txBody>
      </p:sp>
      <p:sp>
        <p:nvSpPr>
          <p:cNvPr id="8195" name="Rectangle 4"/>
          <p:cNvSpPr>
            <a:spLocks noChangeArrowheads="1"/>
          </p:cNvSpPr>
          <p:nvPr/>
        </p:nvSpPr>
        <p:spPr bwMode="auto">
          <a:xfrm>
            <a:off x="1476375" y="1557338"/>
            <a:ext cx="7667625" cy="4462462"/>
          </a:xfrm>
          <a:prstGeom prst="rect">
            <a:avLst/>
          </a:prstGeom>
          <a:noFill/>
          <a:ln w="9525">
            <a:noFill/>
            <a:miter lim="800000"/>
            <a:headEnd/>
            <a:tailEnd/>
          </a:ln>
        </p:spPr>
        <p:txBody>
          <a:bodyPr>
            <a:spAutoFit/>
          </a:bodyPr>
          <a:lstStyle/>
          <a:p>
            <a:r>
              <a:rPr lang="en-US" sz="1400"/>
              <a:t>Task 3.1: Coordination and communication</a:t>
            </a:r>
          </a:p>
          <a:p>
            <a:pPr lvl="1"/>
            <a:r>
              <a:rPr lang="en-US" sz="1200"/>
              <a:t>• To coordinate and schedule the execution of the WP tasks</a:t>
            </a:r>
          </a:p>
          <a:p>
            <a:pPr lvl="1"/>
            <a:r>
              <a:rPr lang="en-US" sz="1200"/>
              <a:t>• To monitor the work progress and inform the project management and the participants within the WP</a:t>
            </a:r>
          </a:p>
          <a:p>
            <a:pPr lvl="1"/>
            <a:r>
              <a:rPr lang="en-US" sz="1200"/>
              <a:t>• To follow-up the WP resource utilization</a:t>
            </a:r>
          </a:p>
          <a:p>
            <a:pPr lvl="1"/>
            <a:r>
              <a:rPr lang="en-US" sz="1200"/>
              <a:t>• To prepare the internal and Deliverable Reports</a:t>
            </a:r>
          </a:p>
          <a:p>
            <a:pPr lvl="1"/>
            <a:endParaRPr lang="en-US" sz="1200"/>
          </a:p>
          <a:p>
            <a:r>
              <a:rPr lang="en-US" sz="1400"/>
              <a:t>Task 3.2: 3D Interconnection</a:t>
            </a:r>
          </a:p>
          <a:p>
            <a:pPr lvl="1"/>
            <a:r>
              <a:rPr lang="en-US" sz="1200"/>
              <a:t>• Creation and coordination of a framework to make 3D interconnection technology available for HEP detectors</a:t>
            </a:r>
          </a:p>
          <a:p>
            <a:pPr lvl="1"/>
            <a:r>
              <a:rPr lang="en-US" sz="1200"/>
              <a:t>• Organisation of a network of contacts with industry to enable fabrication of sensors and electronics optimized for 3D interconnection</a:t>
            </a:r>
          </a:p>
          <a:p>
            <a:pPr lvl="1"/>
            <a:r>
              <a:rPr lang="en-US" sz="1200"/>
              <a:t>• Assess 3D vertical integration techniques enabling the HEP community to advance the state of the art of particle detectors</a:t>
            </a:r>
          </a:p>
          <a:p>
            <a:pPr lvl="1"/>
            <a:endParaRPr lang="en-US" sz="1400"/>
          </a:p>
          <a:p>
            <a:r>
              <a:rPr lang="en-US" sz="1400"/>
              <a:t>Task 3.3. Shareable IP Blocks for HEP</a:t>
            </a:r>
          </a:p>
          <a:p>
            <a:pPr lvl="1"/>
            <a:r>
              <a:rPr lang="en-US" sz="1200"/>
              <a:t>• Creation and coordination of a framework for the design of low and medium complexity microelectronics libraries and blocks in advanced submicron technologies to be made available to the community of users in HEP</a:t>
            </a:r>
          </a:p>
          <a:p>
            <a:pPr lvl="1"/>
            <a:r>
              <a:rPr lang="en-US" sz="1200"/>
              <a:t>• Organization of the design and qualification of a set of blocks using selected and qualified technologies</a:t>
            </a:r>
          </a:p>
          <a:p>
            <a:pPr lvl="1"/>
            <a:r>
              <a:rPr lang="en-US" sz="1200"/>
              <a:t>• Distribution and documentation of the library of functional blocks</a:t>
            </a:r>
          </a:p>
          <a:p>
            <a:pPr lvl="1"/>
            <a:r>
              <a:rPr lang="en-US" sz="1200"/>
              <a:t>• Organisation of regular Microelectronics Users Group meetings to exchange information, plan and coordinate actions related to the creation of a shared library of macro blocks.</a:t>
            </a:r>
          </a:p>
          <a:p>
            <a:pPr lvl="1"/>
            <a:endParaRPr lang="en-US" sz="1200"/>
          </a:p>
        </p:txBody>
      </p:sp>
      <p:sp>
        <p:nvSpPr>
          <p:cNvPr id="8196" name="TextBox 5"/>
          <p:cNvSpPr txBox="1">
            <a:spLocks noChangeArrowheads="1"/>
          </p:cNvSpPr>
          <p:nvPr/>
        </p:nvSpPr>
        <p:spPr bwMode="auto">
          <a:xfrm>
            <a:off x="1452563" y="6073775"/>
            <a:ext cx="7691437" cy="523875"/>
          </a:xfrm>
          <a:prstGeom prst="rect">
            <a:avLst/>
          </a:prstGeom>
          <a:noFill/>
          <a:ln w="9525">
            <a:noFill/>
            <a:miter lim="800000"/>
            <a:headEnd/>
            <a:tailEnd/>
          </a:ln>
        </p:spPr>
        <p:txBody>
          <a:bodyPr wrap="none">
            <a:spAutoFit/>
          </a:bodyPr>
          <a:lstStyle/>
          <a:p>
            <a:r>
              <a:rPr lang="en-US" sz="1400"/>
              <a:t>Participants: CERN, CEA, CNRS, MPG-MPP, UBONN, INFN, AGH-UST, CISC, UB, UU, STFC</a:t>
            </a:r>
          </a:p>
          <a:p>
            <a:r>
              <a:rPr lang="en-US" sz="1400"/>
              <a:t>Associates: IPASCR, NTUA, UNIGLA, UNILIV, FOM</a:t>
            </a:r>
          </a:p>
        </p:txBody>
      </p:sp>
      <p:sp>
        <p:nvSpPr>
          <p:cNvPr id="8197" name="Slide Number Placeholder 3"/>
          <p:cNvSpPr txBox="1">
            <a:spLocks/>
          </p:cNvSpPr>
          <p:nvPr/>
        </p:nvSpPr>
        <p:spPr bwMode="auto">
          <a:xfrm>
            <a:off x="0" y="6381750"/>
            <a:ext cx="1331913" cy="476250"/>
          </a:xfrm>
          <a:prstGeom prst="rect">
            <a:avLst/>
          </a:prstGeom>
          <a:noFill/>
          <a:ln w="9525">
            <a:noFill/>
            <a:miter lim="800000"/>
            <a:headEnd/>
            <a:tailEnd/>
          </a:ln>
        </p:spPr>
        <p:txBody>
          <a:bodyPr/>
          <a:lstStyle/>
          <a:p>
            <a:pPr algn="ctr"/>
            <a:fld id="{506FED3F-0179-4D1F-BD01-09DDC79F1A4B}" type="slidenum">
              <a:rPr lang="de-DE"/>
              <a:pPr algn="ctr"/>
              <a:t>2</a:t>
            </a:fld>
            <a:endParaRPr lang="de-DE"/>
          </a:p>
        </p:txBody>
      </p:sp>
      <p:sp>
        <p:nvSpPr>
          <p:cNvPr id="6"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3D Interconnection</a:t>
            </a:r>
          </a:p>
        </p:txBody>
      </p:sp>
      <p:sp>
        <p:nvSpPr>
          <p:cNvPr id="27651" name="Text Box 3"/>
          <p:cNvSpPr txBox="1">
            <a:spLocks noChangeArrowheads="1"/>
          </p:cNvSpPr>
          <p:nvPr/>
        </p:nvSpPr>
        <p:spPr bwMode="auto">
          <a:xfrm>
            <a:off x="1331913" y="996950"/>
            <a:ext cx="7524750" cy="4801314"/>
          </a:xfrm>
          <a:prstGeom prst="rect">
            <a:avLst/>
          </a:prstGeom>
          <a:noFill/>
          <a:ln w="9525">
            <a:noFill/>
            <a:miter lim="800000"/>
            <a:headEnd/>
            <a:tailEnd/>
          </a:ln>
        </p:spPr>
        <p:txBody>
          <a:bodyPr>
            <a:spAutoFit/>
          </a:bodyPr>
          <a:lstStyle/>
          <a:p>
            <a:endParaRPr lang="en-US" sz="1600" dirty="0"/>
          </a:p>
          <a:p>
            <a:endParaRPr lang="en-US" sz="1600" dirty="0"/>
          </a:p>
          <a:p>
            <a:r>
              <a:rPr lang="en-US" dirty="0">
                <a:solidFill>
                  <a:srgbClr val="FF0000"/>
                </a:solidFill>
              </a:rPr>
              <a:t>How to integrate good sensors and good electronic circuits?</a:t>
            </a:r>
          </a:p>
          <a:p>
            <a:endParaRPr lang="en-US" b="1" dirty="0"/>
          </a:p>
          <a:p>
            <a:r>
              <a:rPr lang="en-US" dirty="0"/>
              <a:t>3D Interconnection:</a:t>
            </a:r>
          </a:p>
          <a:p>
            <a:endParaRPr lang="en-US" b="1" dirty="0"/>
          </a:p>
          <a:p>
            <a:endParaRPr lang="en-US" b="1" dirty="0"/>
          </a:p>
          <a:p>
            <a:endParaRPr lang="en-US" b="1" dirty="0"/>
          </a:p>
          <a:p>
            <a:endParaRPr lang="en-US" b="1" dirty="0"/>
          </a:p>
          <a:p>
            <a:endParaRPr lang="en-US" b="1" dirty="0"/>
          </a:p>
          <a:p>
            <a:endParaRPr lang="en-US" b="1" dirty="0"/>
          </a:p>
          <a:p>
            <a:endParaRPr lang="en-US" b="1" dirty="0"/>
          </a:p>
          <a:p>
            <a:r>
              <a:rPr lang="en-US" sz="1400" dirty="0"/>
              <a:t>Two or more layers (=“tiers”) of thinned semiconductor devices interconnected to form a “monolithic” circuit</a:t>
            </a:r>
            <a:r>
              <a:rPr lang="en-US" sz="1400" dirty="0" smtClean="0"/>
              <a:t>.</a:t>
            </a:r>
          </a:p>
          <a:p>
            <a:endParaRPr lang="en-US" sz="1400" dirty="0" smtClean="0"/>
          </a:p>
          <a:p>
            <a:r>
              <a:rPr lang="en-US" sz="1400" dirty="0" smtClean="0"/>
              <a:t>Many ways to do it</a:t>
            </a:r>
            <a:endParaRPr lang="en-US" sz="1400" dirty="0"/>
          </a:p>
          <a:p>
            <a:pPr>
              <a:buFont typeface="Wingdings" pitchFamily="2" charset="2"/>
              <a:buNone/>
            </a:pPr>
            <a:endParaRPr lang="en-US" sz="1400" dirty="0"/>
          </a:p>
          <a:p>
            <a:endParaRPr lang="en-US" sz="1400" dirty="0"/>
          </a:p>
          <a:p>
            <a:endParaRPr lang="en-US" sz="1400" dirty="0"/>
          </a:p>
          <a:p>
            <a:endParaRPr lang="en-US" b="1" dirty="0"/>
          </a:p>
        </p:txBody>
      </p:sp>
      <p:grpSp>
        <p:nvGrpSpPr>
          <p:cNvPr id="2" name="Group 7"/>
          <p:cNvGrpSpPr>
            <a:grpSpLocks/>
          </p:cNvGrpSpPr>
          <p:nvPr/>
        </p:nvGrpSpPr>
        <p:grpSpPr bwMode="auto">
          <a:xfrm>
            <a:off x="2339975" y="2014785"/>
            <a:ext cx="5327650" cy="1846263"/>
            <a:chOff x="1973" y="1434"/>
            <a:chExt cx="3356" cy="1163"/>
          </a:xfrm>
        </p:grpSpPr>
        <p:grpSp>
          <p:nvGrpSpPr>
            <p:cNvPr id="3" name="Group 8"/>
            <p:cNvGrpSpPr>
              <a:grpSpLocks noChangeAspect="1"/>
            </p:cNvGrpSpPr>
            <p:nvPr/>
          </p:nvGrpSpPr>
          <p:grpSpPr bwMode="auto">
            <a:xfrm>
              <a:off x="2942" y="1434"/>
              <a:ext cx="2387" cy="1163"/>
              <a:chOff x="2303" y="1297"/>
              <a:chExt cx="2981" cy="1453"/>
            </a:xfrm>
          </p:grpSpPr>
          <p:pic>
            <p:nvPicPr>
              <p:cNvPr id="27658" name="Picture 9"/>
              <p:cNvPicPr>
                <a:picLocks noChangeAspect="1" noChangeArrowheads="1"/>
              </p:cNvPicPr>
              <p:nvPr/>
            </p:nvPicPr>
            <p:blipFill>
              <a:blip r:embed="rId2" cstate="print"/>
              <a:srcRect/>
              <a:stretch>
                <a:fillRect/>
              </a:stretch>
            </p:blipFill>
            <p:spPr bwMode="auto">
              <a:xfrm>
                <a:off x="2303" y="1297"/>
                <a:ext cx="2981" cy="1453"/>
              </a:xfrm>
              <a:prstGeom prst="rect">
                <a:avLst/>
              </a:prstGeom>
              <a:noFill/>
              <a:ln w="12700" algn="ctr">
                <a:noFill/>
                <a:miter lim="800000"/>
                <a:headEnd/>
                <a:tailEnd/>
              </a:ln>
            </p:spPr>
          </p:pic>
          <p:sp>
            <p:nvSpPr>
              <p:cNvPr id="27659" name="Freeform 10"/>
              <p:cNvSpPr>
                <a:spLocks noChangeAspect="1"/>
              </p:cNvSpPr>
              <p:nvPr/>
            </p:nvSpPr>
            <p:spPr bwMode="auto">
              <a:xfrm>
                <a:off x="2880" y="1615"/>
                <a:ext cx="318" cy="182"/>
              </a:xfrm>
              <a:custGeom>
                <a:avLst/>
                <a:gdLst>
                  <a:gd name="T0" fmla="*/ 0 w 318"/>
                  <a:gd name="T1" fmla="*/ 46 h 182"/>
                  <a:gd name="T2" fmla="*/ 45 w 318"/>
                  <a:gd name="T3" fmla="*/ 91 h 182"/>
                  <a:gd name="T4" fmla="*/ 318 w 318"/>
                  <a:gd name="T5" fmla="*/ 182 h 182"/>
                  <a:gd name="T6" fmla="*/ 318 w 318"/>
                  <a:gd name="T7" fmla="*/ 91 h 182"/>
                  <a:gd name="T8" fmla="*/ 45 w 318"/>
                  <a:gd name="T9" fmla="*/ 0 h 182"/>
                  <a:gd name="T10" fmla="*/ 0 w 318"/>
                  <a:gd name="T11" fmla="*/ 46 h 182"/>
                  <a:gd name="T12" fmla="*/ 0 60000 65536"/>
                  <a:gd name="T13" fmla="*/ 0 60000 65536"/>
                  <a:gd name="T14" fmla="*/ 0 60000 65536"/>
                  <a:gd name="T15" fmla="*/ 0 60000 65536"/>
                  <a:gd name="T16" fmla="*/ 0 60000 65536"/>
                  <a:gd name="T17" fmla="*/ 0 60000 65536"/>
                  <a:gd name="T18" fmla="*/ 0 w 318"/>
                  <a:gd name="T19" fmla="*/ 0 h 182"/>
                  <a:gd name="T20" fmla="*/ 318 w 318"/>
                  <a:gd name="T21" fmla="*/ 182 h 182"/>
                </a:gdLst>
                <a:ahLst/>
                <a:cxnLst>
                  <a:cxn ang="T12">
                    <a:pos x="T0" y="T1"/>
                  </a:cxn>
                  <a:cxn ang="T13">
                    <a:pos x="T2" y="T3"/>
                  </a:cxn>
                  <a:cxn ang="T14">
                    <a:pos x="T4" y="T5"/>
                  </a:cxn>
                  <a:cxn ang="T15">
                    <a:pos x="T6" y="T7"/>
                  </a:cxn>
                  <a:cxn ang="T16">
                    <a:pos x="T8" y="T9"/>
                  </a:cxn>
                  <a:cxn ang="T17">
                    <a:pos x="T10" y="T11"/>
                  </a:cxn>
                </a:cxnLst>
                <a:rect l="T18" t="T19" r="T20" b="T21"/>
                <a:pathLst>
                  <a:path w="318" h="182">
                    <a:moveTo>
                      <a:pt x="0" y="46"/>
                    </a:moveTo>
                    <a:lnTo>
                      <a:pt x="45" y="91"/>
                    </a:lnTo>
                    <a:lnTo>
                      <a:pt x="318" y="182"/>
                    </a:lnTo>
                    <a:lnTo>
                      <a:pt x="318" y="91"/>
                    </a:lnTo>
                    <a:lnTo>
                      <a:pt x="45" y="0"/>
                    </a:lnTo>
                    <a:lnTo>
                      <a:pt x="0" y="46"/>
                    </a:lnTo>
                    <a:close/>
                  </a:path>
                </a:pathLst>
              </a:custGeom>
              <a:solidFill>
                <a:schemeClr val="bg1"/>
              </a:solidFill>
              <a:ln w="9525">
                <a:noFill/>
                <a:round/>
                <a:headEnd/>
                <a:tailEnd/>
              </a:ln>
            </p:spPr>
            <p:txBody>
              <a:bodyPr/>
              <a:lstStyle/>
              <a:p>
                <a:endParaRPr lang="en-US"/>
              </a:p>
            </p:txBody>
          </p:sp>
        </p:grpSp>
        <p:sp>
          <p:nvSpPr>
            <p:cNvPr id="27655" name="Text Box 11"/>
            <p:cNvSpPr txBox="1">
              <a:spLocks noChangeArrowheads="1"/>
            </p:cNvSpPr>
            <p:nvPr/>
          </p:nvSpPr>
          <p:spPr bwMode="auto">
            <a:xfrm>
              <a:off x="1973" y="1630"/>
              <a:ext cx="947" cy="212"/>
            </a:xfrm>
            <a:prstGeom prst="rect">
              <a:avLst/>
            </a:prstGeom>
            <a:noFill/>
            <a:ln w="9525">
              <a:noFill/>
              <a:miter lim="800000"/>
              <a:headEnd/>
              <a:tailEnd/>
            </a:ln>
          </p:spPr>
          <p:txBody>
            <a:bodyPr wrap="none">
              <a:spAutoFit/>
            </a:bodyPr>
            <a:lstStyle/>
            <a:p>
              <a:r>
                <a:rPr lang="en-US" sz="1600"/>
                <a:t>Si pixel sensor</a:t>
              </a:r>
            </a:p>
          </p:txBody>
        </p:sp>
        <p:sp>
          <p:nvSpPr>
            <p:cNvPr id="27656" name="Text Box 12"/>
            <p:cNvSpPr txBox="1">
              <a:spLocks noChangeArrowheads="1"/>
            </p:cNvSpPr>
            <p:nvPr/>
          </p:nvSpPr>
          <p:spPr bwMode="auto">
            <a:xfrm>
              <a:off x="1978" y="1903"/>
              <a:ext cx="1174" cy="212"/>
            </a:xfrm>
            <a:prstGeom prst="rect">
              <a:avLst/>
            </a:prstGeom>
            <a:noFill/>
            <a:ln w="9525">
              <a:noFill/>
              <a:miter lim="800000"/>
              <a:headEnd/>
              <a:tailEnd/>
            </a:ln>
          </p:spPr>
          <p:txBody>
            <a:bodyPr wrap="none">
              <a:spAutoFit/>
            </a:bodyPr>
            <a:lstStyle/>
            <a:p>
              <a:r>
                <a:rPr lang="en-US" sz="1600"/>
                <a:t>BiCMOS analogue</a:t>
              </a:r>
            </a:p>
          </p:txBody>
        </p:sp>
        <p:sp>
          <p:nvSpPr>
            <p:cNvPr id="27657" name="Text Box 13"/>
            <p:cNvSpPr txBox="1">
              <a:spLocks noChangeArrowheads="1"/>
            </p:cNvSpPr>
            <p:nvPr/>
          </p:nvSpPr>
          <p:spPr bwMode="auto">
            <a:xfrm>
              <a:off x="2024" y="2266"/>
              <a:ext cx="869" cy="212"/>
            </a:xfrm>
            <a:prstGeom prst="rect">
              <a:avLst/>
            </a:prstGeom>
            <a:noFill/>
            <a:ln w="9525">
              <a:noFill/>
              <a:miter lim="800000"/>
              <a:headEnd/>
              <a:tailEnd/>
            </a:ln>
          </p:spPr>
          <p:txBody>
            <a:bodyPr wrap="none">
              <a:spAutoFit/>
            </a:bodyPr>
            <a:lstStyle/>
            <a:p>
              <a:r>
                <a:rPr lang="en-US" sz="1600"/>
                <a:t>CMOS digital</a:t>
              </a:r>
            </a:p>
          </p:txBody>
        </p:sp>
      </p:grpSp>
      <p:sp>
        <p:nvSpPr>
          <p:cNvPr id="27653" name="Slide Number Placeholder 10"/>
          <p:cNvSpPr>
            <a:spLocks noGrp="1"/>
          </p:cNvSpPr>
          <p:nvPr>
            <p:ph type="sldNum" sz="quarter" idx="10"/>
          </p:nvPr>
        </p:nvSpPr>
        <p:spPr bwMode="auto">
          <a:xfrm>
            <a:off x="0" y="6583933"/>
            <a:ext cx="1371600" cy="548134"/>
          </a:xfrm>
          <a:noFill/>
          <a:ln>
            <a:miter lim="800000"/>
            <a:headEnd/>
            <a:tailEnd/>
          </a:ln>
        </p:spPr>
        <p:txBody>
          <a:bodyPr wrap="square" numCol="1" anchorCtr="0" compatLnSpc="1">
            <a:prstTxWarp prst="textNoShape">
              <a:avLst/>
            </a:prstTxWarp>
          </a:bodyPr>
          <a:lstStyle/>
          <a:p>
            <a:fld id="{91DD9E9C-6ED5-4ECE-90D8-B9AF3549FB79}" type="slidenum">
              <a:rPr lang="en-US" smtClean="0">
                <a:latin typeface="Arial" charset="0"/>
              </a:rPr>
              <a:pPr/>
              <a:t>3</a:t>
            </a:fld>
            <a:endParaRPr lang="en-US" dirty="0" smtClean="0">
              <a:latin typeface="Arial" charset="0"/>
            </a:endParaRPr>
          </a:p>
        </p:txBody>
      </p:sp>
      <p:pic>
        <p:nvPicPr>
          <p:cNvPr id="1026" name="Picture 2"/>
          <p:cNvPicPr>
            <a:picLocks noChangeAspect="1" noChangeArrowheads="1"/>
          </p:cNvPicPr>
          <p:nvPr/>
        </p:nvPicPr>
        <p:blipFill>
          <a:blip r:embed="rId3" cstate="print"/>
          <a:srcRect/>
          <a:stretch>
            <a:fillRect/>
          </a:stretch>
        </p:blipFill>
        <p:spPr bwMode="auto">
          <a:xfrm>
            <a:off x="1619672" y="4989244"/>
            <a:ext cx="1110630" cy="186875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3923928" y="4509120"/>
            <a:ext cx="2247900" cy="104775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3059832" y="5486400"/>
            <a:ext cx="3343275" cy="1371600"/>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6444208" y="4272066"/>
            <a:ext cx="2376264" cy="2585934"/>
          </a:xfrm>
          <a:prstGeom prst="rect">
            <a:avLst/>
          </a:prstGeom>
          <a:noFill/>
          <a:ln w="9525">
            <a:noFill/>
            <a:miter lim="800000"/>
            <a:headEnd/>
            <a:tailEnd/>
          </a:ln>
        </p:spPr>
      </p:pic>
      <p:sp>
        <p:nvSpPr>
          <p:cNvPr id="16" name="Date Placeholder 2"/>
          <p:cNvSpPr txBox="1">
            <a:spLocks/>
          </p:cNvSpPr>
          <p:nvPr/>
        </p:nvSpPr>
        <p:spPr>
          <a:xfrm>
            <a:off x="0" y="2708920"/>
            <a:ext cx="1371600" cy="548134"/>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200" b="1" i="0" u="none" strike="noStrike" kern="1200" cap="none" spc="0" normalizeH="0" baseline="0" noProof="0" smtClean="0">
                <a:ln>
                  <a:noFill/>
                </a:ln>
                <a:solidFill>
                  <a:schemeClr val="tx1"/>
                </a:solidFill>
                <a:effectLst/>
                <a:uLnTx/>
                <a:uFillTx/>
                <a:latin typeface="Arial" charset="0"/>
                <a:ea typeface="+mn-ea"/>
                <a:cs typeface="+mn-cs"/>
              </a:rPr>
              <a:t>AIDA meeting</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100" b="1" i="0" u="none" strike="noStrike" kern="1200" cap="none" spc="0" normalizeH="0" baseline="0" noProof="0" smtClean="0">
                <a:ln>
                  <a:noFill/>
                </a:ln>
                <a:solidFill>
                  <a:schemeClr val="tx1"/>
                </a:solidFill>
                <a:effectLst/>
                <a:uLnTx/>
                <a:uFillTx/>
                <a:latin typeface="Arial" charset="0"/>
                <a:ea typeface="+mn-ea"/>
                <a:cs typeface="+mn-cs"/>
              </a:rPr>
              <a:t>30.3.2012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100" b="1" i="0" u="none" strike="noStrike" kern="1200" cap="none" spc="0" normalizeH="0" baseline="0" noProof="0" smtClean="0">
                <a:ln>
                  <a:noFill/>
                </a:ln>
                <a:solidFill>
                  <a:schemeClr val="tx1"/>
                </a:solidFill>
                <a:effectLst/>
                <a:uLnTx/>
                <a:uFillTx/>
                <a:latin typeface="Arial" charset="0"/>
                <a:ea typeface="+mn-ea"/>
                <a:cs typeface="+mn-cs"/>
              </a:rPr>
              <a:t>DESY, Hamburg</a:t>
            </a:r>
            <a:endParaRPr kumimoji="0" lang="de-DE" sz="1100" b="1" i="0" u="none" strike="noStrike" kern="1200" cap="none" spc="0" normalizeH="0" baseline="0" noProof="0" dirty="0" smtClean="0">
              <a:ln>
                <a:noFill/>
              </a:ln>
              <a:solidFill>
                <a:schemeClr val="tx1"/>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p:cNvPicPr>
            <a:picLocks noChangeAspect="1" noChangeArrowheads="1"/>
          </p:cNvPicPr>
          <p:nvPr/>
        </p:nvPicPr>
        <p:blipFill>
          <a:blip r:embed="rId2" cstate="print"/>
          <a:srcRect/>
          <a:stretch>
            <a:fillRect/>
          </a:stretch>
        </p:blipFill>
        <p:spPr bwMode="auto">
          <a:xfrm>
            <a:off x="1401763" y="1052736"/>
            <a:ext cx="7742237" cy="3221038"/>
          </a:xfrm>
          <a:prstGeom prst="rect">
            <a:avLst/>
          </a:prstGeom>
          <a:noFill/>
          <a:ln w="9525">
            <a:noFill/>
            <a:miter lim="800000"/>
            <a:headEnd/>
            <a:tailEnd/>
          </a:ln>
        </p:spPr>
      </p:pic>
      <p:sp>
        <p:nvSpPr>
          <p:cNvPr id="5122" name="Title 1"/>
          <p:cNvSpPr>
            <a:spLocks noGrp="1"/>
          </p:cNvSpPr>
          <p:nvPr>
            <p:ph type="title"/>
          </p:nvPr>
        </p:nvSpPr>
        <p:spPr>
          <a:xfrm>
            <a:off x="1403350" y="295275"/>
            <a:ext cx="7543800" cy="757238"/>
          </a:xfrm>
        </p:spPr>
        <p:txBody>
          <a:bodyPr/>
          <a:lstStyle/>
          <a:p>
            <a:r>
              <a:rPr lang="en-US" smtClean="0"/>
              <a:t>Workshop with Industry</a:t>
            </a:r>
          </a:p>
        </p:txBody>
      </p:sp>
      <p:sp>
        <p:nvSpPr>
          <p:cNvPr id="5123" name="Slide Number Placeholder 3"/>
          <p:cNvSpPr txBox="1">
            <a:spLocks/>
          </p:cNvSpPr>
          <p:nvPr/>
        </p:nvSpPr>
        <p:spPr bwMode="auto">
          <a:xfrm>
            <a:off x="0" y="6381750"/>
            <a:ext cx="1331913" cy="476250"/>
          </a:xfrm>
          <a:prstGeom prst="rect">
            <a:avLst/>
          </a:prstGeom>
          <a:noFill/>
          <a:ln w="9525">
            <a:noFill/>
            <a:miter lim="800000"/>
            <a:headEnd/>
            <a:tailEnd/>
          </a:ln>
        </p:spPr>
        <p:txBody>
          <a:bodyPr/>
          <a:lstStyle/>
          <a:p>
            <a:pPr algn="ctr"/>
            <a:fld id="{9772E960-46FB-42B4-9334-580717D736D9}" type="slidenum">
              <a:rPr lang="de-DE"/>
              <a:pPr algn="ctr"/>
              <a:t>4</a:t>
            </a:fld>
            <a:endParaRPr lang="de-DE"/>
          </a:p>
        </p:txBody>
      </p:sp>
      <p:sp>
        <p:nvSpPr>
          <p:cNvPr id="11265" name="Rectangle 1"/>
          <p:cNvSpPr>
            <a:spLocks noChangeArrowheads="1"/>
          </p:cNvSpPr>
          <p:nvPr/>
        </p:nvSpPr>
        <p:spPr bwMode="auto">
          <a:xfrm>
            <a:off x="1403648" y="3830702"/>
            <a:ext cx="7270750" cy="3054682"/>
          </a:xfrm>
          <a:prstGeom prst="rect">
            <a:avLst/>
          </a:prstGeom>
          <a:noFill/>
          <a:ln w="9525">
            <a:noFill/>
            <a:miter lim="800000"/>
            <a:headEnd/>
            <a:tailEnd/>
          </a:ln>
          <a:effectLst/>
        </p:spPr>
        <p:txBody>
          <a:bodyPr anchor="ctr">
            <a:spAutoFit/>
          </a:bodyPr>
          <a:lstStyle/>
          <a:p>
            <a:pPr indent="449263" eaLnBrk="0" hangingPunct="0">
              <a:defRPr/>
            </a:pPr>
            <a:r>
              <a:rPr lang="en-US" sz="1400" b="1" dirty="0" smtClean="0">
                <a:latin typeface="Arial" pitchFamily="34" charset="0"/>
                <a:ea typeface="Calibri" pitchFamily="34" charset="0"/>
                <a:cs typeface="Arial" pitchFamily="34" charset="0"/>
              </a:rPr>
              <a:t>Workshop </a:t>
            </a:r>
            <a:r>
              <a:rPr lang="en-US" sz="1400" b="1" dirty="0">
                <a:latin typeface="Arial" pitchFamily="34" charset="0"/>
                <a:ea typeface="Calibri" pitchFamily="34" charset="0"/>
                <a:cs typeface="Arial" pitchFamily="34" charset="0"/>
              </a:rPr>
              <a:t>with industry held in Bergamo, May 23. </a:t>
            </a:r>
            <a:endParaRPr lang="en-US" sz="1400" dirty="0">
              <a:latin typeface="Arial" pitchFamily="34" charset="0"/>
              <a:ea typeface="Calibri" pitchFamily="34" charset="0"/>
              <a:cs typeface="Arial" pitchFamily="34" charset="0"/>
            </a:endParaRPr>
          </a:p>
          <a:p>
            <a:pPr indent="449263" eaLnBrk="0" hangingPunct="0">
              <a:defRPr/>
            </a:pPr>
            <a:endParaRPr lang="de-DE" sz="1050" dirty="0">
              <a:latin typeface="Arial" pitchFamily="34" charset="0"/>
            </a:endParaRPr>
          </a:p>
          <a:p>
            <a:pPr indent="449263" eaLnBrk="0" hangingPunct="0">
              <a:buFontTx/>
              <a:buChar char="•"/>
              <a:defRPr/>
            </a:pPr>
            <a:r>
              <a:rPr lang="en-US" sz="1400" dirty="0">
                <a:latin typeface="Arial" pitchFamily="34" charset="0"/>
                <a:ea typeface="Calibri" pitchFamily="34" charset="0"/>
                <a:cs typeface="Arial" pitchFamily="34" charset="0"/>
              </a:rPr>
              <a:t>CEA-</a:t>
            </a:r>
            <a:r>
              <a:rPr lang="en-US" sz="1400" dirty="0" err="1">
                <a:latin typeface="Arial" pitchFamily="34" charset="0"/>
                <a:ea typeface="Calibri" pitchFamily="34" charset="0"/>
                <a:cs typeface="Arial" pitchFamily="34" charset="0"/>
              </a:rPr>
              <a:t>Leti</a:t>
            </a:r>
            <a:r>
              <a:rPr lang="en-US" sz="1400" dirty="0">
                <a:latin typeface="Arial" pitchFamily="34" charset="0"/>
                <a:ea typeface="Calibri" pitchFamily="34" charset="0"/>
                <a:cs typeface="Arial" pitchFamily="34" charset="0"/>
              </a:rPr>
              <a:t> (Mark </a:t>
            </a:r>
            <a:r>
              <a:rPr lang="en-US" sz="1400" dirty="0" err="1">
                <a:latin typeface="Arial" pitchFamily="34" charset="0"/>
                <a:ea typeface="Calibri" pitchFamily="34" charset="0"/>
                <a:cs typeface="Arial" pitchFamily="34" charset="0"/>
              </a:rPr>
              <a:t>Scannell</a:t>
            </a:r>
            <a:r>
              <a:rPr lang="en-US" sz="1400" dirty="0">
                <a:latin typeface="Arial" pitchFamily="34" charset="0"/>
                <a:ea typeface="Calibri" pitchFamily="34" charset="0"/>
                <a:cs typeface="Arial" pitchFamily="34" charset="0"/>
              </a:rPr>
              <a:t>)</a:t>
            </a:r>
            <a:endParaRPr lang="de-DE" sz="1050" dirty="0">
              <a:latin typeface="Arial" pitchFamily="34" charset="0"/>
            </a:endParaRPr>
          </a:p>
          <a:p>
            <a:pPr indent="449263" eaLnBrk="0" hangingPunct="0">
              <a:buFontTx/>
              <a:buChar char="•"/>
              <a:defRPr/>
            </a:pPr>
            <a:r>
              <a:rPr lang="en-US" sz="1400" dirty="0">
                <a:latin typeface="Arial" pitchFamily="34" charset="0"/>
                <a:ea typeface="Calibri" pitchFamily="34" charset="0"/>
                <a:cs typeface="Arial" pitchFamily="34" charset="0"/>
              </a:rPr>
              <a:t>CMP (</a:t>
            </a:r>
            <a:r>
              <a:rPr lang="en-US" sz="1400" dirty="0" err="1">
                <a:latin typeface="Arial" pitchFamily="34" charset="0"/>
                <a:ea typeface="Calibri" pitchFamily="34" charset="0"/>
                <a:cs typeface="Arial" pitchFamily="34" charset="0"/>
              </a:rPr>
              <a:t>Kholdoun</a:t>
            </a:r>
            <a:r>
              <a:rPr lang="en-US" sz="1400" dirty="0">
                <a:latin typeface="Arial" pitchFamily="34" charset="0"/>
                <a:ea typeface="Calibri" pitchFamily="34" charset="0"/>
                <a:cs typeface="Arial" pitchFamily="34" charset="0"/>
              </a:rPr>
              <a:t> </a:t>
            </a:r>
            <a:r>
              <a:rPr lang="en-US" sz="1400" dirty="0" err="1">
                <a:latin typeface="Arial" pitchFamily="34" charset="0"/>
                <a:ea typeface="Calibri" pitchFamily="34" charset="0"/>
                <a:cs typeface="Arial" pitchFamily="34" charset="0"/>
              </a:rPr>
              <a:t>Torki</a:t>
            </a:r>
            <a:r>
              <a:rPr lang="en-US" sz="1400" dirty="0">
                <a:latin typeface="Arial" pitchFamily="34" charset="0"/>
                <a:ea typeface="Calibri" pitchFamily="34" charset="0"/>
                <a:cs typeface="Arial" pitchFamily="34" charset="0"/>
              </a:rPr>
              <a:t>)</a:t>
            </a:r>
            <a:endParaRPr lang="de-DE" sz="1050" dirty="0">
              <a:latin typeface="Arial" pitchFamily="34" charset="0"/>
            </a:endParaRPr>
          </a:p>
          <a:p>
            <a:pPr indent="449263" eaLnBrk="0" hangingPunct="0">
              <a:buFontTx/>
              <a:buChar char="•"/>
              <a:defRPr/>
            </a:pPr>
            <a:r>
              <a:rPr lang="en-US" sz="1400" dirty="0" err="1">
                <a:latin typeface="Arial" pitchFamily="34" charset="0"/>
                <a:ea typeface="Calibri" pitchFamily="34" charset="0"/>
                <a:cs typeface="Arial" pitchFamily="34" charset="0"/>
              </a:rPr>
              <a:t>Fraunhofer</a:t>
            </a:r>
            <a:r>
              <a:rPr lang="en-US" sz="1400" dirty="0">
                <a:latin typeface="Arial" pitchFamily="34" charset="0"/>
                <a:ea typeface="Calibri" pitchFamily="34" charset="0"/>
                <a:cs typeface="Arial" pitchFamily="34" charset="0"/>
              </a:rPr>
              <a:t> EMFT (Armin </a:t>
            </a:r>
            <a:r>
              <a:rPr lang="en-US" sz="1400" dirty="0" err="1">
                <a:latin typeface="Arial" pitchFamily="34" charset="0"/>
                <a:ea typeface="Calibri" pitchFamily="34" charset="0"/>
                <a:cs typeface="Arial" pitchFamily="34" charset="0"/>
              </a:rPr>
              <a:t>Klumpp</a:t>
            </a:r>
            <a:r>
              <a:rPr lang="en-US" sz="1400" dirty="0">
                <a:latin typeface="Arial" pitchFamily="34" charset="0"/>
                <a:ea typeface="Calibri" pitchFamily="34" charset="0"/>
                <a:cs typeface="Arial" pitchFamily="34" charset="0"/>
              </a:rPr>
              <a:t>)</a:t>
            </a:r>
            <a:endParaRPr lang="de-DE" sz="1050" dirty="0">
              <a:latin typeface="Arial" pitchFamily="34" charset="0"/>
            </a:endParaRPr>
          </a:p>
          <a:p>
            <a:pPr indent="449263" eaLnBrk="0" hangingPunct="0">
              <a:buFontTx/>
              <a:buChar char="•"/>
              <a:defRPr/>
            </a:pPr>
            <a:r>
              <a:rPr lang="en-US" sz="1400" dirty="0" err="1">
                <a:latin typeface="Arial" pitchFamily="34" charset="0"/>
                <a:ea typeface="Calibri" pitchFamily="34" charset="0"/>
                <a:cs typeface="Arial" pitchFamily="34" charset="0"/>
              </a:rPr>
              <a:t>Fraunhofer</a:t>
            </a:r>
            <a:r>
              <a:rPr lang="en-US" sz="1400" dirty="0">
                <a:latin typeface="Arial" pitchFamily="34" charset="0"/>
                <a:ea typeface="Calibri" pitchFamily="34" charset="0"/>
                <a:cs typeface="Arial" pitchFamily="34" charset="0"/>
              </a:rPr>
              <a:t> IZM (Thomas Fritsch)</a:t>
            </a:r>
            <a:endParaRPr lang="de-DE" sz="1050" dirty="0">
              <a:latin typeface="Arial" pitchFamily="34" charset="0"/>
            </a:endParaRPr>
          </a:p>
          <a:p>
            <a:pPr indent="449263" eaLnBrk="0" hangingPunct="0">
              <a:buFontTx/>
              <a:buChar char="•"/>
              <a:defRPr/>
            </a:pPr>
            <a:r>
              <a:rPr lang="en-US" sz="1400" dirty="0">
                <a:latin typeface="Arial" pitchFamily="34" charset="0"/>
                <a:ea typeface="Calibri" pitchFamily="34" charset="0"/>
                <a:cs typeface="Arial" pitchFamily="34" charset="0"/>
              </a:rPr>
              <a:t>IMEC (Piet De Moor)</a:t>
            </a:r>
            <a:endParaRPr lang="de-DE" sz="1050" dirty="0">
              <a:latin typeface="Arial" pitchFamily="34" charset="0"/>
            </a:endParaRPr>
          </a:p>
          <a:p>
            <a:pPr indent="449263" eaLnBrk="0" hangingPunct="0">
              <a:buFontTx/>
              <a:buChar char="•"/>
              <a:defRPr/>
            </a:pPr>
            <a:r>
              <a:rPr lang="en-US" sz="1400" dirty="0">
                <a:latin typeface="Arial" pitchFamily="34" charset="0"/>
                <a:ea typeface="Calibri" pitchFamily="34" charset="0"/>
                <a:cs typeface="Arial" pitchFamily="34" charset="0"/>
              </a:rPr>
              <a:t>T-Micro (Makoto Motoyoshi)</a:t>
            </a:r>
            <a:endParaRPr lang="de-DE" sz="1050" dirty="0">
              <a:latin typeface="Arial" pitchFamily="34" charset="0"/>
            </a:endParaRPr>
          </a:p>
          <a:p>
            <a:pPr indent="449263" eaLnBrk="0" hangingPunct="0">
              <a:buFontTx/>
              <a:buChar char="•"/>
              <a:defRPr/>
            </a:pPr>
            <a:r>
              <a:rPr lang="en-US" sz="1400" dirty="0">
                <a:latin typeface="Arial" pitchFamily="34" charset="0"/>
                <a:ea typeface="Calibri" pitchFamily="34" charset="0"/>
                <a:cs typeface="Arial" pitchFamily="34" charset="0"/>
              </a:rPr>
              <a:t>VTT (Sami </a:t>
            </a:r>
            <a:r>
              <a:rPr lang="en-US" sz="1400" dirty="0" err="1">
                <a:latin typeface="Arial" pitchFamily="34" charset="0"/>
                <a:ea typeface="Calibri" pitchFamily="34" charset="0"/>
                <a:cs typeface="Arial" pitchFamily="34" charset="0"/>
              </a:rPr>
              <a:t>Vaehaenen</a:t>
            </a:r>
            <a:r>
              <a:rPr lang="en-US" sz="1400" dirty="0">
                <a:latin typeface="Arial" pitchFamily="34" charset="0"/>
                <a:ea typeface="Calibri" pitchFamily="34" charset="0"/>
                <a:cs typeface="Arial" pitchFamily="34" charset="0"/>
              </a:rPr>
              <a:t>)</a:t>
            </a:r>
          </a:p>
          <a:p>
            <a:pPr indent="449263" eaLnBrk="0" hangingPunct="0">
              <a:buFontTx/>
              <a:buChar char="•"/>
              <a:defRPr/>
            </a:pPr>
            <a:endParaRPr lang="en-US" sz="1400" dirty="0">
              <a:latin typeface="Arial" pitchFamily="34" charset="0"/>
              <a:ea typeface="Calibri" pitchFamily="34" charset="0"/>
              <a:cs typeface="Arial" pitchFamily="34" charset="0"/>
            </a:endParaRPr>
          </a:p>
          <a:p>
            <a:pPr indent="449263" eaLnBrk="0" hangingPunct="0">
              <a:defRPr/>
            </a:pPr>
            <a:r>
              <a:rPr lang="en-US" sz="1400" dirty="0">
                <a:latin typeface="Arial" pitchFamily="34" charset="0"/>
                <a:ea typeface="Calibri" pitchFamily="34" charset="0"/>
                <a:cs typeface="Arial" pitchFamily="34" charset="0"/>
              </a:rPr>
              <a:t>In general technologies rated as </a:t>
            </a:r>
            <a:r>
              <a:rPr lang="en-US" sz="1400" dirty="0">
                <a:latin typeface="Calibri"/>
                <a:ea typeface="Calibri" pitchFamily="34" charset="0"/>
                <a:cs typeface="Arial" pitchFamily="34" charset="0"/>
              </a:rPr>
              <a:t>‘</a:t>
            </a:r>
            <a:r>
              <a:rPr lang="en-US" sz="1400" dirty="0">
                <a:latin typeface="Arial" pitchFamily="34" charset="0"/>
                <a:ea typeface="Calibri" pitchFamily="34" charset="0"/>
                <a:cs typeface="Arial" pitchFamily="34" charset="0"/>
              </a:rPr>
              <a:t>mature</a:t>
            </a:r>
            <a:r>
              <a:rPr lang="en-US" sz="1400" dirty="0">
                <a:latin typeface="Calibri"/>
                <a:ea typeface="Calibri" pitchFamily="34" charset="0"/>
                <a:cs typeface="Arial" pitchFamily="34" charset="0"/>
              </a:rPr>
              <a:t>’</a:t>
            </a:r>
            <a:r>
              <a:rPr lang="en-US" sz="1400" dirty="0">
                <a:latin typeface="Arial" pitchFamily="34" charset="0"/>
                <a:ea typeface="Calibri" pitchFamily="34" charset="0"/>
                <a:cs typeface="Arial" pitchFamily="34" charset="0"/>
              </a:rPr>
              <a:t> (by the company!) offer rather large TSV (small aspect ratio) and TSV/interconnection pitch (&gt;50 </a:t>
            </a:r>
            <a:r>
              <a:rPr lang="en-US" sz="1400" dirty="0">
                <a:latin typeface="Calibri"/>
                <a:ea typeface="Calibri" pitchFamily="34" charset="0"/>
                <a:cs typeface="Arial" pitchFamily="34" charset="0"/>
              </a:rPr>
              <a:t>µ</a:t>
            </a:r>
            <a:r>
              <a:rPr lang="en-US" sz="1400" dirty="0">
                <a:latin typeface="Arial" pitchFamily="34" charset="0"/>
                <a:ea typeface="Calibri" pitchFamily="34" charset="0"/>
                <a:cs typeface="Arial" pitchFamily="34" charset="0"/>
              </a:rPr>
              <a:t>m). Few companies/institutes offer more advanced technologies with allowing smaller pitch, but they are still more on an R&amp;D level. </a:t>
            </a:r>
            <a:endParaRPr lang="en-US" sz="2000" dirty="0">
              <a:latin typeface="Arial" pitchFamily="34" charset="0"/>
            </a:endParaRPr>
          </a:p>
        </p:txBody>
      </p:sp>
      <p:sp>
        <p:nvSpPr>
          <p:cNvPr id="6"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03350" y="0"/>
            <a:ext cx="7543800" cy="757238"/>
          </a:xfrm>
        </p:spPr>
        <p:txBody>
          <a:bodyPr/>
          <a:lstStyle/>
          <a:p>
            <a:r>
              <a:rPr lang="en-US" dirty="0" smtClean="0"/>
              <a:t>WP3 strategy</a:t>
            </a:r>
          </a:p>
        </p:txBody>
      </p:sp>
      <p:sp>
        <p:nvSpPr>
          <p:cNvPr id="7171" name="TextBox 3"/>
          <p:cNvSpPr txBox="1">
            <a:spLocks noChangeArrowheads="1"/>
          </p:cNvSpPr>
          <p:nvPr/>
        </p:nvSpPr>
        <p:spPr bwMode="auto">
          <a:xfrm>
            <a:off x="1403350" y="1484313"/>
            <a:ext cx="7561263" cy="5970865"/>
          </a:xfrm>
          <a:prstGeom prst="rect">
            <a:avLst/>
          </a:prstGeom>
          <a:noFill/>
          <a:ln w="9525">
            <a:noFill/>
            <a:miter lim="800000"/>
            <a:headEnd/>
            <a:tailEnd/>
          </a:ln>
        </p:spPr>
        <p:txBody>
          <a:bodyPr>
            <a:spAutoFit/>
          </a:bodyPr>
          <a:lstStyle/>
          <a:p>
            <a:r>
              <a:rPr lang="en-US" sz="1400" dirty="0"/>
              <a:t>We agreed upon a “via last ” approach to 3D integration to build a 2-layer device </a:t>
            </a:r>
          </a:p>
          <a:p>
            <a:r>
              <a:rPr lang="en-US" sz="1400" b="1" dirty="0"/>
              <a:t>in heterogeneous technologies</a:t>
            </a:r>
            <a:r>
              <a:rPr lang="en-US" sz="1400" dirty="0"/>
              <a:t>, where the two layers are fabricated independently, and TSVs and interconnections are made as the last steps of the process. The “via last” approach could be applied to different </a:t>
            </a:r>
            <a:r>
              <a:rPr lang="en-US" sz="1400"/>
              <a:t>device </a:t>
            </a:r>
            <a:r>
              <a:rPr lang="en-US" sz="1400" smtClean="0"/>
              <a:t>structures</a:t>
            </a:r>
            <a:endParaRPr lang="en-US" sz="1400" dirty="0"/>
          </a:p>
          <a:p>
            <a:endParaRPr lang="de-DE" sz="1400" dirty="0"/>
          </a:p>
          <a:p>
            <a:endParaRPr lang="de-DE" sz="1400" dirty="0"/>
          </a:p>
          <a:p>
            <a:r>
              <a:rPr lang="en-US" sz="1400" dirty="0"/>
              <a:t> A more c</a:t>
            </a:r>
            <a:r>
              <a:rPr lang="en-US" sz="1400" b="1" dirty="0"/>
              <a:t>onservative approach </a:t>
            </a:r>
            <a:r>
              <a:rPr lang="en-US" sz="1400" dirty="0"/>
              <a:t>can be based on “mature” technologies, with ~50 µm pitch for bonding and (peripheral) TSVs. This seems to be already commercially available, as confirmed by several R&amp;D activities in our community</a:t>
            </a:r>
          </a:p>
          <a:p>
            <a:endParaRPr lang="de-DE" sz="1400" dirty="0"/>
          </a:p>
          <a:p>
            <a:r>
              <a:rPr lang="en-US" sz="1400" dirty="0"/>
              <a:t>A more </a:t>
            </a:r>
            <a:r>
              <a:rPr lang="en-US" sz="1400" b="1" dirty="0"/>
              <a:t>aggressive approach </a:t>
            </a:r>
            <a:r>
              <a:rPr lang="en-US" sz="1400" dirty="0"/>
              <a:t>could go for real fine pitch and small TSV. This will target very future sensors (ILC, CLIC) and interconnections of individual pixels (like in 3D CMOS or SOI sensors). This has certainly higher profile and potential, higher costs and need of special ASICs. </a:t>
            </a:r>
          </a:p>
          <a:p>
            <a:endParaRPr lang="en-US" sz="1400" dirty="0"/>
          </a:p>
          <a:p>
            <a:r>
              <a:rPr lang="en-US" sz="1400" dirty="0"/>
              <a:t>We may agree to follow both approaches, closely monitoring the evolution and the availability of 3D technology in industry. Of course, this cannot be done with AIDA resources only; WP3 could support other R&amp;D projects and contribute to the dissemination of results and </a:t>
            </a:r>
            <a:r>
              <a:rPr lang="en-US" sz="1400" dirty="0" smtClean="0"/>
              <a:t>know-how</a:t>
            </a:r>
          </a:p>
          <a:p>
            <a:endParaRPr lang="en-US" sz="1400" dirty="0" smtClean="0"/>
          </a:p>
          <a:p>
            <a:r>
              <a:rPr lang="en-US" sz="1400" dirty="0" smtClean="0"/>
              <a:t>We asked the participating institutes to propose projects</a:t>
            </a:r>
          </a:p>
          <a:p>
            <a:endParaRPr lang="en-US" sz="1400" b="1" dirty="0" smtClean="0"/>
          </a:p>
          <a:p>
            <a:r>
              <a:rPr lang="en-US" sz="1400" b="1" dirty="0" smtClean="0"/>
              <a:t>In a series of meetings we discussed and evaluated the proposals (including their funding) </a:t>
            </a:r>
          </a:p>
          <a:p>
            <a:r>
              <a:rPr lang="en-US" sz="1400" b="1" dirty="0" smtClean="0"/>
              <a:t>One aspect was to merge similar proposals or ask participants to partner, in order to focus the resources</a:t>
            </a:r>
            <a:endParaRPr lang="de-DE" sz="1400" b="1" dirty="0"/>
          </a:p>
          <a:p>
            <a:r>
              <a:rPr lang="en-US" dirty="0"/>
              <a:t> </a:t>
            </a:r>
            <a:endParaRPr lang="de-DE" dirty="0"/>
          </a:p>
          <a:p>
            <a:endParaRPr lang="en-US" dirty="0"/>
          </a:p>
        </p:txBody>
      </p:sp>
      <p:sp>
        <p:nvSpPr>
          <p:cNvPr id="7172" name="Slide Number Placeholder 3"/>
          <p:cNvSpPr txBox="1">
            <a:spLocks/>
          </p:cNvSpPr>
          <p:nvPr/>
        </p:nvSpPr>
        <p:spPr bwMode="auto">
          <a:xfrm>
            <a:off x="0" y="6381750"/>
            <a:ext cx="1331913" cy="476250"/>
          </a:xfrm>
          <a:prstGeom prst="rect">
            <a:avLst/>
          </a:prstGeom>
          <a:noFill/>
          <a:ln w="9525">
            <a:noFill/>
            <a:miter lim="800000"/>
            <a:headEnd/>
            <a:tailEnd/>
          </a:ln>
        </p:spPr>
        <p:txBody>
          <a:bodyPr/>
          <a:lstStyle/>
          <a:p>
            <a:pPr algn="ctr"/>
            <a:fld id="{7CFA43CF-601A-4086-8FA8-B5C0F103EED0}" type="slidenum">
              <a:rPr lang="de-DE"/>
              <a:pPr algn="ctr"/>
              <a:t>5</a:t>
            </a:fld>
            <a:endParaRPr lang="de-DE"/>
          </a:p>
        </p:txBody>
      </p:sp>
      <p:sp>
        <p:nvSpPr>
          <p:cNvPr id="5" name="Date Placeholder 2"/>
          <p:cNvSpPr>
            <a:spLocks noGrp="1"/>
          </p:cNvSpPr>
          <p:nvPr>
            <p:ph type="dt" sz="half" idx="10"/>
          </p:nvPr>
        </p:nvSpPr>
        <p:spPr>
          <a:xfrm>
            <a:off x="0" y="2708920"/>
            <a:ext cx="1371600" cy="548134"/>
          </a:xfrm>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Approved Sub-Projects: WP3.2</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6</a:t>
            </a:fld>
            <a:endParaRPr lang="en-GB" dirty="0"/>
          </a:p>
        </p:txBody>
      </p:sp>
      <p:sp>
        <p:nvSpPr>
          <p:cNvPr id="1027" name="Rectangle 3"/>
          <p:cNvSpPr>
            <a:spLocks noChangeArrowheads="1"/>
          </p:cNvSpPr>
          <p:nvPr/>
        </p:nvSpPr>
        <p:spPr bwMode="auto">
          <a:xfrm>
            <a:off x="1547663" y="1398550"/>
            <a:ext cx="7056785"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a:t>
            </a:r>
            <a:r>
              <a:rPr kumimoji="0" lang="en-GB" sz="14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Bonn/CPPM: </a:t>
            </a:r>
          </a:p>
          <a:p>
            <a:pPr marL="0" marR="0" lvl="0" indent="0" algn="l" defTabSz="914400" rtl="0" eaLnBrk="0" fontAlgn="base" latinLnBrk="0" hangingPunct="0">
              <a:lnSpc>
                <a:spcPct val="100000"/>
              </a:lnSpc>
              <a:spcBef>
                <a:spcPct val="0"/>
              </a:spcBef>
              <a:spcAft>
                <a:spcPct val="0"/>
              </a:spcAft>
              <a:buClrTx/>
              <a:buSzTx/>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Interconnection of the ATLAS FEI4 chips to sensors using bump 	bonding and TSVs from IZM (large diameter TSV, large interconnection 	pitch).</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CERN: </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1" eaLnBrk="0" hangingPunct="0"/>
            <a:r>
              <a:rPr lang="en-GB" sz="1400" dirty="0" smtClean="0">
                <a:latin typeface="Arial" pitchFamily="34" charset="0"/>
                <a:ea typeface="Times New Roman" pitchFamily="18" charset="0"/>
                <a:cs typeface="Arial" pitchFamily="34" charset="0"/>
              </a:rPr>
              <a:t>	I</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nterconnection of MEDIPIX3 chips using the CEA-LETI process </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GB" sz="1400" b="1" dirty="0" smtClean="0">
                <a:latin typeface="Arial" pitchFamily="34" charset="0"/>
                <a:ea typeface="Times New Roman" pitchFamily="18" charset="0"/>
                <a:cs typeface="Arial" pitchFamily="34" charset="0"/>
              </a:rPr>
              <a:t>3) </a:t>
            </a:r>
            <a:r>
              <a:rPr lang="en-GB" sz="1400" b="1" dirty="0" smtClean="0">
                <a:latin typeface="Arial" pitchFamily="34" charset="0"/>
                <a:ea typeface="Times New Roman" pitchFamily="18" charset="0"/>
                <a:cs typeface="Arial" pitchFamily="34" charset="0"/>
              </a:rPr>
              <a:t>I</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NFN/IPHC-IRFU</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n-GB" sz="1400" dirty="0" smtClean="0">
                <a:latin typeface="Arial" pitchFamily="34" charset="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Interconnection of chips from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Tezzaron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/Chartered to edgeless 	sensors and/or CMOS sensors using an advanced interconnection 	process (T-MICRO or others)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LAL/LAPP/LPNHE/MPP: </a:t>
            </a:r>
          </a:p>
          <a:p>
            <a:pPr marL="0" marR="0" lvl="0" indent="0" algn="l" defTabSz="914400" rtl="0" eaLnBrk="0" fontAlgn="base" latinLnBrk="0" hangingPunct="0">
              <a:lnSpc>
                <a:spcPct val="100000"/>
              </a:lnSpc>
              <a:spcBef>
                <a:spcPct val="0"/>
              </a:spcBef>
              <a:spcAft>
                <a:spcPct val="0"/>
              </a:spcAft>
              <a:buClrTx/>
              <a:buSzTx/>
              <a:tabLst/>
            </a:pPr>
            <a:r>
              <a:rPr lang="en-GB" sz="1400" b="1" dirty="0" smtClean="0">
                <a:latin typeface="Arial" pitchFamily="34" charset="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Readout ASICs in 65nm technology interconnected using the CEA-LETI or 	EMFT process.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GB" sz="1400" b="1" dirty="0" smtClean="0">
                <a:latin typeface="Arial" pitchFamily="34" charset="0"/>
                <a:ea typeface="Times New Roman" pitchFamily="18" charset="0"/>
                <a:cs typeface="Arial" pitchFamily="34" charset="0"/>
              </a:rPr>
              <a:t>5) </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MPP/GLA/LAL/LIV/LPNHE:</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lvl="1" eaLnBrk="0" hangingPunct="0"/>
            <a:r>
              <a:rPr lang="en-GB" sz="1400" dirty="0" smtClean="0">
                <a:latin typeface="Arial" pitchFamily="34" charset="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Interconnection of ATLAS FEI4 chips to sensors using SLID 	interconnection and ICV (high density TSVs) from EMFT.</a:t>
            </a:r>
            <a:endParaRPr kumimoji="0" lang="de-DE"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de-DE" b="1" dirty="0" smtClean="0">
                <a:solidFill>
                  <a:schemeClr val="tx1">
                    <a:lumMod val="50000"/>
                    <a:lumOff val="50000"/>
                  </a:schemeClr>
                </a:solidFill>
                <a:latin typeface="Arial" pitchFamily="34" charset="0"/>
                <a:cs typeface="Arial" pitchFamily="34" charset="0"/>
              </a:rPr>
              <a:t>6) Barcelona</a:t>
            </a:r>
          </a:p>
          <a:p>
            <a:pPr marL="0" marR="0" lvl="0" indent="0" algn="l" defTabSz="914400" rtl="0" eaLnBrk="0" fontAlgn="base" latinLnBrk="0" hangingPunct="0">
              <a:lnSpc>
                <a:spcPct val="100000"/>
              </a:lnSpc>
              <a:spcBef>
                <a:spcPct val="0"/>
              </a:spcBef>
              <a:spcAft>
                <a:spcPct val="0"/>
              </a:spcAft>
              <a:buClrTx/>
              <a:buSzTx/>
              <a:buFontTx/>
              <a:buNone/>
              <a:tabLst/>
            </a:pPr>
            <a:r>
              <a:rPr kumimoji="0" lang="de-DE" sz="1800" b="0" i="0" u="none" strike="noStrike" cap="none" normalizeH="0" baseline="0" dirty="0" smtClean="0">
                <a:ln>
                  <a:noFill/>
                </a:ln>
                <a:solidFill>
                  <a:schemeClr val="tx1">
                    <a:lumMod val="50000"/>
                    <a:lumOff val="50000"/>
                  </a:schemeClr>
                </a:solidFill>
                <a:effectLst/>
                <a:latin typeface="Arial" pitchFamily="34" charset="0"/>
                <a:cs typeface="Arial" pitchFamily="34" charset="0"/>
              </a:rPr>
              <a:t>	</a:t>
            </a:r>
            <a:r>
              <a:rPr kumimoji="0" lang="de-DE" sz="1400" b="0" i="0" u="none" strike="noStrike" cap="none" normalizeH="0" baseline="0" dirty="0" smtClean="0">
                <a:ln>
                  <a:noFill/>
                </a:ln>
                <a:solidFill>
                  <a:schemeClr val="tx1">
                    <a:lumMod val="50000"/>
                    <a:lumOff val="50000"/>
                  </a:schemeClr>
                </a:solidFill>
                <a:effectLst/>
                <a:latin typeface="Arial" pitchFamily="34" charset="0"/>
                <a:cs typeface="Arial" pitchFamily="34" charset="0"/>
              </a:rPr>
              <a:t>use</a:t>
            </a:r>
            <a:r>
              <a:rPr kumimoji="0" lang="de-DE" sz="1400" b="0" i="0" u="none" strike="noStrike" cap="none" normalizeH="0" dirty="0" smtClean="0">
                <a:ln>
                  <a:noFill/>
                </a:ln>
                <a:solidFill>
                  <a:schemeClr val="tx1">
                    <a:lumMod val="50000"/>
                    <a:lumOff val="50000"/>
                  </a:schemeClr>
                </a:solidFill>
                <a:effectLst/>
                <a:latin typeface="Arial" pitchFamily="34" charset="0"/>
                <a:cs typeface="Arial" pitchFamily="34" charset="0"/>
              </a:rPr>
              <a:t> a 2-tier approach to increase the fill factor of APD-sensors (based on 	Tezzaron/Chartered)</a:t>
            </a:r>
            <a:endParaRPr kumimoji="0" lang="de-DE" b="0" i="0" u="none" strike="noStrike" cap="none" normalizeH="0" baseline="0" dirty="0" smtClean="0">
              <a:ln>
                <a:noFill/>
              </a:ln>
              <a:solidFill>
                <a:schemeClr val="tx1">
                  <a:lumMod val="50000"/>
                  <a:lumOff val="50000"/>
                </a:schemeClr>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Bonn/CPPM</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7</a:t>
            </a:fld>
            <a:endParaRPr lang="en-GB" dirty="0"/>
          </a:p>
        </p:txBody>
      </p:sp>
      <p:pic>
        <p:nvPicPr>
          <p:cNvPr id="13314" name="Picture 2"/>
          <p:cNvPicPr>
            <a:picLocks noChangeAspect="1" noChangeArrowheads="1"/>
          </p:cNvPicPr>
          <p:nvPr/>
        </p:nvPicPr>
        <p:blipFill>
          <a:blip r:embed="rId2" cstate="print"/>
          <a:srcRect/>
          <a:stretch>
            <a:fillRect/>
          </a:stretch>
        </p:blipFill>
        <p:spPr bwMode="auto">
          <a:xfrm>
            <a:off x="2377008" y="1844824"/>
            <a:ext cx="5867400" cy="2638425"/>
          </a:xfrm>
          <a:prstGeom prst="rect">
            <a:avLst/>
          </a:prstGeom>
          <a:noFill/>
          <a:ln w="9525">
            <a:noFill/>
            <a:miter lim="800000"/>
            <a:headEnd/>
            <a:tailEnd/>
          </a:ln>
        </p:spPr>
      </p:pic>
      <p:sp>
        <p:nvSpPr>
          <p:cNvPr id="6" name="Rectangle 5"/>
          <p:cNvSpPr/>
          <p:nvPr/>
        </p:nvSpPr>
        <p:spPr>
          <a:xfrm>
            <a:off x="1691680" y="1844824"/>
            <a:ext cx="295232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619672" y="1556792"/>
            <a:ext cx="5263620" cy="338554"/>
          </a:xfrm>
          <a:prstGeom prst="rect">
            <a:avLst/>
          </a:prstGeom>
          <a:noFill/>
        </p:spPr>
        <p:txBody>
          <a:bodyPr wrap="none" rtlCol="0">
            <a:spAutoFit/>
          </a:bodyPr>
          <a:lstStyle/>
          <a:p>
            <a:r>
              <a:rPr lang="en-US" dirty="0" smtClean="0"/>
              <a:t>TSVs in ATLAS FEI4 chips and bump bonding to sensor</a:t>
            </a:r>
            <a:endParaRPr lang="en-US" dirty="0"/>
          </a:p>
        </p:txBody>
      </p:sp>
      <p:sp>
        <p:nvSpPr>
          <p:cNvPr id="8" name="TextBox 7"/>
          <p:cNvSpPr txBox="1"/>
          <p:nvPr/>
        </p:nvSpPr>
        <p:spPr>
          <a:xfrm>
            <a:off x="1691680" y="4509120"/>
            <a:ext cx="5352747" cy="2308324"/>
          </a:xfrm>
          <a:prstGeom prst="rect">
            <a:avLst/>
          </a:prstGeom>
          <a:noFill/>
        </p:spPr>
        <p:txBody>
          <a:bodyPr wrap="none" rtlCol="0">
            <a:spAutoFit/>
          </a:bodyPr>
          <a:lstStyle/>
          <a:p>
            <a:r>
              <a:rPr lang="en-US" dirty="0" smtClean="0"/>
              <a:t>Large tapered </a:t>
            </a:r>
            <a:r>
              <a:rPr lang="en-US" dirty="0" err="1" smtClean="0"/>
              <a:t>vias</a:t>
            </a:r>
            <a:r>
              <a:rPr lang="en-US" dirty="0" smtClean="0"/>
              <a:t> by IZM. Successfully tested with FEI3</a:t>
            </a:r>
          </a:p>
          <a:p>
            <a:endParaRPr lang="en-US" dirty="0" smtClean="0"/>
          </a:p>
          <a:p>
            <a:r>
              <a:rPr lang="en-US" dirty="0" smtClean="0"/>
              <a:t>‘mature’ technology</a:t>
            </a:r>
          </a:p>
          <a:p>
            <a:endParaRPr lang="en-US" dirty="0" smtClean="0"/>
          </a:p>
          <a:p>
            <a:r>
              <a:rPr lang="en-US" dirty="0" smtClean="0"/>
              <a:t>FEI4 ASICs exists on wafers (3 reserved for project)</a:t>
            </a:r>
          </a:p>
          <a:p>
            <a:endParaRPr lang="en-US" dirty="0" smtClean="0"/>
          </a:p>
          <a:p>
            <a:r>
              <a:rPr lang="en-US" dirty="0" smtClean="0"/>
              <a:t>Run with IZM will start soon =&gt; results end of 2012</a:t>
            </a:r>
          </a:p>
          <a:p>
            <a:r>
              <a:rPr lang="en-US" dirty="0" smtClean="0"/>
              <a:t>Run with LETI is planned</a:t>
            </a:r>
          </a:p>
          <a:p>
            <a:r>
              <a:rPr lang="en-US" dirty="0" smtClean="0"/>
              <a:t>=&gt; on schedule</a:t>
            </a:r>
          </a:p>
        </p:txBody>
      </p:sp>
      <p:pic>
        <p:nvPicPr>
          <p:cNvPr id="13315" name="Picture 3"/>
          <p:cNvPicPr>
            <a:picLocks noChangeAspect="1" noChangeArrowheads="1"/>
          </p:cNvPicPr>
          <p:nvPr/>
        </p:nvPicPr>
        <p:blipFill>
          <a:blip r:embed="rId3" cstate="print"/>
          <a:srcRect/>
          <a:stretch>
            <a:fillRect/>
          </a:stretch>
        </p:blipFill>
        <p:spPr bwMode="auto">
          <a:xfrm>
            <a:off x="7452320" y="4238999"/>
            <a:ext cx="1584176" cy="26190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8</a:t>
            </a:fld>
            <a:endParaRPr lang="en-GB" dirty="0"/>
          </a:p>
        </p:txBody>
      </p:sp>
      <p:pic>
        <p:nvPicPr>
          <p:cNvPr id="16386" name="Picture 2"/>
          <p:cNvPicPr>
            <a:picLocks noChangeAspect="1" noChangeArrowheads="1"/>
          </p:cNvPicPr>
          <p:nvPr/>
        </p:nvPicPr>
        <p:blipFill>
          <a:blip r:embed="rId2" cstate="print"/>
          <a:srcRect/>
          <a:stretch>
            <a:fillRect/>
          </a:stretch>
        </p:blipFill>
        <p:spPr bwMode="auto">
          <a:xfrm>
            <a:off x="5220072" y="1556793"/>
            <a:ext cx="3809948" cy="2651633"/>
          </a:xfrm>
          <a:prstGeom prst="rect">
            <a:avLst/>
          </a:prstGeom>
          <a:noFill/>
          <a:ln w="952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4932040" y="4293096"/>
            <a:ext cx="4033851" cy="2492896"/>
          </a:xfrm>
          <a:prstGeom prst="rect">
            <a:avLst/>
          </a:prstGeom>
          <a:noFill/>
          <a:ln w="9525">
            <a:noFill/>
            <a:miter lim="800000"/>
            <a:headEnd/>
            <a:tailEnd/>
          </a:ln>
        </p:spPr>
      </p:pic>
      <p:sp>
        <p:nvSpPr>
          <p:cNvPr id="7" name="TextBox 6"/>
          <p:cNvSpPr txBox="1"/>
          <p:nvPr/>
        </p:nvSpPr>
        <p:spPr>
          <a:xfrm>
            <a:off x="1475657" y="1772816"/>
            <a:ext cx="3816424" cy="4524315"/>
          </a:xfrm>
          <a:prstGeom prst="rect">
            <a:avLst/>
          </a:prstGeom>
          <a:noFill/>
        </p:spPr>
        <p:txBody>
          <a:bodyPr wrap="square" rtlCol="0">
            <a:spAutoFit/>
          </a:bodyPr>
          <a:lstStyle/>
          <a:p>
            <a:r>
              <a:rPr lang="en-US" dirty="0" smtClean="0"/>
              <a:t>TSVs by LETI in Medipix3 ASIC</a:t>
            </a:r>
          </a:p>
          <a:p>
            <a:endParaRPr lang="en-US" dirty="0" smtClean="0"/>
          </a:p>
          <a:p>
            <a:r>
              <a:rPr lang="en-US" dirty="0" smtClean="0"/>
              <a:t>Phase I: TSV processing on Medipix3</a:t>
            </a:r>
          </a:p>
          <a:p>
            <a:endParaRPr lang="en-US" dirty="0" smtClean="0"/>
          </a:p>
          <a:p>
            <a:r>
              <a:rPr lang="en-US" dirty="0" smtClean="0"/>
              <a:t>Phase II; </a:t>
            </a:r>
            <a:r>
              <a:rPr lang="en-US" dirty="0" err="1" smtClean="0"/>
              <a:t>Hybridisation</a:t>
            </a:r>
            <a:r>
              <a:rPr lang="en-US" dirty="0" smtClean="0"/>
              <a:t> </a:t>
            </a:r>
          </a:p>
          <a:p>
            <a:endParaRPr lang="en-US" dirty="0" smtClean="0"/>
          </a:p>
          <a:p>
            <a:r>
              <a:rPr lang="en-US" dirty="0" smtClean="0"/>
              <a:t>Phase III: Demonstrator Module</a:t>
            </a:r>
          </a:p>
          <a:p>
            <a:endParaRPr lang="en-US" dirty="0" smtClean="0"/>
          </a:p>
          <a:p>
            <a:r>
              <a:rPr lang="en-US" dirty="0" smtClean="0"/>
              <a:t>Rather large </a:t>
            </a:r>
            <a:r>
              <a:rPr lang="en-US" dirty="0" err="1" smtClean="0"/>
              <a:t>vias</a:t>
            </a:r>
            <a:r>
              <a:rPr lang="en-US" dirty="0" smtClean="0"/>
              <a:t> of 60µm diameter</a:t>
            </a:r>
          </a:p>
          <a:p>
            <a:r>
              <a:rPr lang="en-US" dirty="0" smtClean="0"/>
              <a:t>1:2 aspect ratio</a:t>
            </a:r>
          </a:p>
          <a:p>
            <a:endParaRPr lang="en-US" dirty="0" smtClean="0"/>
          </a:p>
          <a:p>
            <a:r>
              <a:rPr lang="en-US" dirty="0" smtClean="0"/>
              <a:t>=&gt; ‘mature technology</a:t>
            </a:r>
          </a:p>
          <a:p>
            <a:endParaRPr lang="en-US" dirty="0" smtClean="0"/>
          </a:p>
          <a:p>
            <a:r>
              <a:rPr lang="en-US" dirty="0" smtClean="0"/>
              <a:t>Phase I done, good yield after some initial problems</a:t>
            </a:r>
          </a:p>
          <a:p>
            <a:endParaRPr lang="en-US" dirty="0" smtClean="0"/>
          </a:p>
          <a:p>
            <a:r>
              <a:rPr lang="en-US" dirty="0" smtClean="0"/>
              <a:t>Phase II started: bonding at VTT</a:t>
            </a:r>
          </a:p>
          <a:p>
            <a:r>
              <a:rPr lang="en-US" dirty="0" smtClean="0"/>
              <a:t>	(need for sensor wafers)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INFN/IPHC-IRFU</a:t>
            </a:r>
            <a:endParaRPr lang="en-US" dirty="0"/>
          </a:p>
        </p:txBody>
      </p:sp>
      <p:sp>
        <p:nvSpPr>
          <p:cNvPr id="3" name="Date Placeholder 2"/>
          <p:cNvSpPr>
            <a:spLocks noGrp="1"/>
          </p:cNvSpPr>
          <p:nvPr>
            <p:ph type="dt" sz="half" idx="10"/>
          </p:nvPr>
        </p:nvSpPr>
        <p:spPr/>
        <p:txBody>
          <a:bodyPr/>
          <a:lstStyle/>
          <a:p>
            <a:pPr>
              <a:defRPr/>
            </a:pPr>
            <a:r>
              <a:rPr lang="de-DE" dirty="0" smtClean="0"/>
              <a:t>AIDA meeting</a:t>
            </a:r>
          </a:p>
          <a:p>
            <a:pPr>
              <a:defRPr/>
            </a:pPr>
            <a:r>
              <a:rPr lang="de-DE" sz="1100" dirty="0" smtClean="0"/>
              <a:t>30.3.2012</a:t>
            </a:r>
          </a:p>
          <a:p>
            <a:pPr>
              <a:defRPr/>
            </a:pPr>
            <a:r>
              <a:rPr lang="de-DE" sz="1100" dirty="0" smtClean="0"/>
              <a:t>DESY, Hamburg</a:t>
            </a:r>
          </a:p>
        </p:txBody>
      </p:sp>
      <p:sp>
        <p:nvSpPr>
          <p:cNvPr id="4" name="Slide Number Placeholder 3"/>
          <p:cNvSpPr>
            <a:spLocks noGrp="1"/>
          </p:cNvSpPr>
          <p:nvPr>
            <p:ph type="sldNum" sz="quarter" idx="11"/>
          </p:nvPr>
        </p:nvSpPr>
        <p:spPr/>
        <p:txBody>
          <a:bodyPr/>
          <a:lstStyle/>
          <a:p>
            <a:pPr>
              <a:defRPr/>
            </a:pPr>
            <a:fld id="{3C34D7A5-058E-42B5-AF06-A7550359A680}" type="slidenum">
              <a:rPr lang="en-GB" smtClean="0"/>
              <a:pPr>
                <a:defRPr/>
              </a:pPr>
              <a:t>9</a:t>
            </a:fld>
            <a:endParaRPr lang="en-GB" dirty="0"/>
          </a:p>
        </p:txBody>
      </p:sp>
      <p:pic>
        <p:nvPicPr>
          <p:cNvPr id="14338" name="Picture 2"/>
          <p:cNvPicPr>
            <a:picLocks noChangeAspect="1" noChangeArrowheads="1"/>
          </p:cNvPicPr>
          <p:nvPr/>
        </p:nvPicPr>
        <p:blipFill>
          <a:blip r:embed="rId2" cstate="print"/>
          <a:srcRect/>
          <a:stretch>
            <a:fillRect/>
          </a:stretch>
        </p:blipFill>
        <p:spPr bwMode="auto">
          <a:xfrm>
            <a:off x="2045543" y="1484784"/>
            <a:ext cx="5838825" cy="3038475"/>
          </a:xfrm>
          <a:prstGeom prst="rect">
            <a:avLst/>
          </a:prstGeom>
          <a:noFill/>
          <a:ln w="9525">
            <a:noFill/>
            <a:miter lim="800000"/>
            <a:headEnd/>
            <a:tailEnd/>
          </a:ln>
        </p:spPr>
      </p:pic>
      <p:sp>
        <p:nvSpPr>
          <p:cNvPr id="6" name="TextBox 5"/>
          <p:cNvSpPr txBox="1"/>
          <p:nvPr/>
        </p:nvSpPr>
        <p:spPr>
          <a:xfrm>
            <a:off x="1331640" y="5013176"/>
            <a:ext cx="2808312" cy="1815882"/>
          </a:xfrm>
          <a:prstGeom prst="rect">
            <a:avLst/>
          </a:prstGeom>
          <a:noFill/>
        </p:spPr>
        <p:txBody>
          <a:bodyPr wrap="square" rtlCol="0">
            <a:spAutoFit/>
          </a:bodyPr>
          <a:lstStyle/>
          <a:p>
            <a:r>
              <a:rPr lang="en-US" dirty="0" smtClean="0"/>
              <a:t>Challenging project, ‘aggressive’ technology</a:t>
            </a:r>
          </a:p>
          <a:p>
            <a:r>
              <a:rPr lang="en-US" dirty="0" smtClean="0"/>
              <a:t> </a:t>
            </a:r>
          </a:p>
          <a:p>
            <a:r>
              <a:rPr lang="en-US" dirty="0" smtClean="0"/>
              <a:t>Sensor order soon</a:t>
            </a:r>
          </a:p>
          <a:p>
            <a:endParaRPr lang="en-US" dirty="0" smtClean="0"/>
          </a:p>
          <a:p>
            <a:r>
              <a:rPr lang="en-US" dirty="0" smtClean="0"/>
              <a:t>On schedule</a:t>
            </a:r>
          </a:p>
          <a:p>
            <a:endParaRPr lang="en-US" dirty="0"/>
          </a:p>
        </p:txBody>
      </p:sp>
      <p:pic>
        <p:nvPicPr>
          <p:cNvPr id="14339" name="Picture 3"/>
          <p:cNvPicPr>
            <a:picLocks noChangeAspect="1" noChangeArrowheads="1"/>
          </p:cNvPicPr>
          <p:nvPr/>
        </p:nvPicPr>
        <p:blipFill>
          <a:blip r:embed="rId3" cstate="print"/>
          <a:srcRect/>
          <a:stretch>
            <a:fillRect/>
          </a:stretch>
        </p:blipFill>
        <p:spPr bwMode="auto">
          <a:xfrm>
            <a:off x="4283968" y="4558015"/>
            <a:ext cx="4666878" cy="229998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2_Standarddesign">
  <a:themeElements>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Standarddesign">
      <a:majorFont>
        <a:latin typeface="Arial"/>
        <a:ea typeface=""/>
        <a:cs typeface=""/>
      </a:majorFont>
      <a:minorFont>
        <a:latin typeface="Arial Unicode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1465</Words>
  <Application>Microsoft Office PowerPoint</Application>
  <PresentationFormat>On-screen Show (4:3)</PresentationFormat>
  <Paragraphs>315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2_Standarddesign</vt:lpstr>
      <vt:lpstr>AIDA Annual Meeting: WP3</vt:lpstr>
      <vt:lpstr>WP3 Objectives</vt:lpstr>
      <vt:lpstr>3D Interconnection</vt:lpstr>
      <vt:lpstr>Workshop with Industry</vt:lpstr>
      <vt:lpstr>WP3 strategy</vt:lpstr>
      <vt:lpstr>Approved Sub-Projects: WP3.2</vt:lpstr>
      <vt:lpstr>Bonn/CPPM</vt:lpstr>
      <vt:lpstr>CERN</vt:lpstr>
      <vt:lpstr>INFN/IPHC-IRFU</vt:lpstr>
      <vt:lpstr>LAL/LAPP/LPNHE/MPP</vt:lpstr>
      <vt:lpstr>MPP/GLA/LAL/LIV/LPNHE</vt:lpstr>
      <vt:lpstr>Barcelona</vt:lpstr>
      <vt:lpstr>Other projects</vt:lpstr>
      <vt:lpstr>Milestones</vt:lpstr>
      <vt:lpstr>Deliverables</vt:lpstr>
      <vt:lpstr>Milestones and Deliverables in 2012</vt:lpstr>
      <vt:lpstr>IP Blocks: WP 3.3</vt:lpstr>
      <vt:lpstr>Conclusions</vt:lpstr>
    </vt:vector>
  </TitlesOfParts>
  <Company>hll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moser</dc:creator>
  <cp:lastModifiedBy>moser</cp:lastModifiedBy>
  <cp:revision>334</cp:revision>
  <dcterms:created xsi:type="dcterms:W3CDTF">2006-06-22T07:15:02Z</dcterms:created>
  <dcterms:modified xsi:type="dcterms:W3CDTF">2012-03-30T07:09:20Z</dcterms:modified>
</cp:coreProperties>
</file>