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notesMasterIdLst>
    <p:notesMasterId r:id="rId19"/>
  </p:notesMasterIdLst>
  <p:handoutMasterIdLst>
    <p:handoutMasterId r:id="rId20"/>
  </p:handoutMasterIdLst>
  <p:sldIdLst>
    <p:sldId id="286" r:id="rId2"/>
    <p:sldId id="289" r:id="rId3"/>
    <p:sldId id="288" r:id="rId4"/>
    <p:sldId id="281" r:id="rId5"/>
    <p:sldId id="280" r:id="rId6"/>
    <p:sldId id="272" r:id="rId7"/>
    <p:sldId id="291" r:id="rId8"/>
    <p:sldId id="273" r:id="rId9"/>
    <p:sldId id="284" r:id="rId10"/>
    <p:sldId id="275" r:id="rId11"/>
    <p:sldId id="285" r:id="rId12"/>
    <p:sldId id="282" r:id="rId13"/>
    <p:sldId id="283" r:id="rId14"/>
    <p:sldId id="292" r:id="rId15"/>
    <p:sldId id="290" r:id="rId16"/>
    <p:sldId id="287" r:id="rId17"/>
    <p:sldId id="274" r:id="rId1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Objects="1">
      <p:cViewPr>
        <p:scale>
          <a:sx n="60" d="100"/>
          <a:sy n="60" d="100"/>
        </p:scale>
        <p:origin x="-2050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3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6E7FA-810A-2E4B-82CA-CDEA7BB48349}" type="datetimeFigureOut">
              <a:rPr lang="fr-FR" smtClean="0"/>
              <a:t>28/03/2012</a:t>
            </a:fld>
            <a:endParaRPr lang="en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5A740A-55D1-C140-9177-35380664C45C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8523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3AD3F3-12A8-2449-83B4-73004D89B924}" type="datetimeFigureOut">
              <a:rPr lang="fr-FR" smtClean="0"/>
              <a:t>28/03/2012</a:t>
            </a:fld>
            <a:endParaRPr lang="en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7A4A9C-042E-1344-A6B7-6A2C7B1707D1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6484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89F1-0936-864B-BF6B-90583948517F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CF9B6-FA8C-6E42-B59E-EECB287F29F1}" type="datetimeFigureOut">
              <a:rPr lang="fr-FR" smtClean="0"/>
              <a:t>28/03/2012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04B9-D19E-0B4D-9187-0781A9AE56EE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40741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CF9B6-FA8C-6E42-B59E-EECB287F29F1}" type="datetimeFigureOut">
              <a:rPr lang="fr-FR" smtClean="0"/>
              <a:t>28/03/2012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04B9-D19E-0B4D-9187-0781A9AE56EE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6923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CF9B6-FA8C-6E42-B59E-EECB287F29F1}" type="datetimeFigureOut">
              <a:rPr lang="fr-FR" smtClean="0"/>
              <a:t>28/03/2012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04B9-D19E-0B4D-9187-0781A9AE56EE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9310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CF9B6-FA8C-6E42-B59E-EECB287F29F1}" type="datetimeFigureOut">
              <a:rPr lang="fr-FR" smtClean="0"/>
              <a:t>28/03/2012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04B9-D19E-0B4D-9187-0781A9AE56EE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7359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CF9B6-FA8C-6E42-B59E-EECB287F29F1}" type="datetimeFigureOut">
              <a:rPr lang="fr-FR" smtClean="0"/>
              <a:t>28/03/2012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04B9-D19E-0B4D-9187-0781A9AE56EE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1710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CF9B6-FA8C-6E42-B59E-EECB287F29F1}" type="datetimeFigureOut">
              <a:rPr lang="fr-FR" smtClean="0"/>
              <a:t>28/03/2012</a:t>
            </a:fld>
            <a:endParaRPr lang="en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04B9-D19E-0B4D-9187-0781A9AE56EE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658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CF9B6-FA8C-6E42-B59E-EECB287F29F1}" type="datetimeFigureOut">
              <a:rPr lang="fr-FR" smtClean="0"/>
              <a:t>28/03/2012</a:t>
            </a:fld>
            <a:endParaRPr lang="en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04B9-D19E-0B4D-9187-0781A9AE56EE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14938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CF9B6-FA8C-6E42-B59E-EECB287F29F1}" type="datetimeFigureOut">
              <a:rPr lang="fr-FR" smtClean="0"/>
              <a:t>28/03/2012</a:t>
            </a:fld>
            <a:endParaRPr lang="en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04B9-D19E-0B4D-9187-0781A9AE56EE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23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CF9B6-FA8C-6E42-B59E-EECB287F29F1}" type="datetimeFigureOut">
              <a:rPr lang="fr-FR" smtClean="0"/>
              <a:t>28/03/2012</a:t>
            </a:fld>
            <a:endParaRPr lang="en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04B9-D19E-0B4D-9187-0781A9AE56EE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7160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CF9B6-FA8C-6E42-B59E-EECB287F29F1}" type="datetimeFigureOut">
              <a:rPr lang="fr-FR" smtClean="0"/>
              <a:t>28/03/2012</a:t>
            </a:fld>
            <a:endParaRPr lang="en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04B9-D19E-0B4D-9187-0781A9AE56EE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56947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CF9B6-FA8C-6E42-B59E-EECB287F29F1}" type="datetimeFigureOut">
              <a:rPr lang="fr-FR" smtClean="0"/>
              <a:t>28/03/2012</a:t>
            </a:fld>
            <a:endParaRPr lang="en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204B9-D19E-0B4D-9187-0781A9AE56EE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9005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F9B6-FA8C-6E42-B59E-EECB287F29F1}" type="datetimeFigureOut">
              <a:rPr lang="fr-FR" smtClean="0"/>
              <a:t>28/03/2012</a:t>
            </a:fld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204B9-D19E-0B4D-9187-0781A9AE56EE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6961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emf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44" y="260648"/>
            <a:ext cx="8077200" cy="217740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fr-FR" dirty="0" smtClean="0"/>
              <a:t>R&amp;D </a:t>
            </a:r>
            <a:r>
              <a:rPr lang="fr-FR" dirty="0" err="1" smtClean="0"/>
              <a:t>towards</a:t>
            </a:r>
            <a:r>
              <a:rPr lang="fr-FR" dirty="0" smtClean="0"/>
              <a:t> a  3D - Via last </a:t>
            </a:r>
            <a:r>
              <a:rPr lang="fr-FR" dirty="0" err="1" smtClean="0"/>
              <a:t>interconnect</a:t>
            </a:r>
            <a:r>
              <a:rPr lang="fr-FR" dirty="0" smtClean="0"/>
              <a:t> Technologies for Pixel detectors </a:t>
            </a:r>
            <a:br>
              <a:rPr lang="fr-FR" dirty="0" smtClean="0"/>
            </a:br>
            <a:r>
              <a:rPr lang="fr-FR" sz="2200" dirty="0" smtClean="0"/>
              <a:t>Atlas IN2P3 </a:t>
            </a:r>
            <a:r>
              <a:rPr lang="fr-FR" sz="2200" dirty="0" err="1" smtClean="0"/>
              <a:t>project</a:t>
            </a:r>
            <a:r>
              <a:rPr lang="fr-FR" sz="2200" dirty="0" smtClean="0"/>
              <a:t> </a:t>
            </a:r>
            <a:br>
              <a:rPr lang="fr-FR" sz="2200" dirty="0" smtClean="0"/>
            </a:br>
            <a:endParaRPr lang="en-US" sz="2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42910" y="2924106"/>
            <a:ext cx="7705418" cy="194505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ctr"/>
            <a:r>
              <a:rPr lang="en-US" sz="1500" b="1" dirty="0" err="1" smtClean="0"/>
              <a:t>Abdenour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Lounis</a:t>
            </a:r>
            <a:r>
              <a:rPr lang="en-US" sz="1500" b="1" dirty="0" smtClean="0"/>
              <a:t>, </a:t>
            </a:r>
            <a:r>
              <a:rPr lang="en-US" sz="1500" b="1" dirty="0" err="1" smtClean="0"/>
              <a:t>Gisèle</a:t>
            </a:r>
            <a:r>
              <a:rPr lang="en-US" sz="1500" b="1" dirty="0" smtClean="0"/>
              <a:t> Martin-</a:t>
            </a:r>
            <a:r>
              <a:rPr lang="en-US" sz="1500" b="1" dirty="0" err="1" smtClean="0"/>
              <a:t>Chassart</a:t>
            </a:r>
            <a:r>
              <a:rPr lang="en-US" sz="1500" b="1" dirty="0" smtClean="0"/>
              <a:t>, Damien </a:t>
            </a:r>
            <a:r>
              <a:rPr lang="en-US" sz="1500" b="1" dirty="0" err="1" smtClean="0"/>
              <a:t>Thienpont</a:t>
            </a:r>
            <a:r>
              <a:rPr lang="en-US" sz="1500" b="1" dirty="0" smtClean="0"/>
              <a:t>, Jeanne </a:t>
            </a:r>
            <a:r>
              <a:rPr lang="en-US" sz="1500" b="1" dirty="0" err="1" smtClean="0"/>
              <a:t>Tongbong</a:t>
            </a:r>
            <a:r>
              <a:rPr lang="en-US" sz="1500" b="1" dirty="0" smtClean="0"/>
              <a:t>, Benoit </a:t>
            </a:r>
            <a:r>
              <a:rPr lang="en-US" sz="1500" b="1" dirty="0" err="1" smtClean="0"/>
              <a:t>Lachacinski</a:t>
            </a:r>
            <a:endParaRPr lang="en-US" sz="1500" b="1" dirty="0" smtClean="0"/>
          </a:p>
          <a:p>
            <a:pPr algn="ctr"/>
            <a:r>
              <a:rPr lang="en-US" sz="1500" b="1" dirty="0" smtClean="0"/>
              <a:t> </a:t>
            </a:r>
            <a:r>
              <a:rPr lang="en-US" sz="1500" b="1" dirty="0" smtClean="0">
                <a:solidFill>
                  <a:schemeClr val="tx2">
                    <a:lumMod val="75000"/>
                  </a:schemeClr>
                </a:solidFill>
              </a:rPr>
              <a:t>Laboratoire de l’accélérateur Linéaire</a:t>
            </a:r>
          </a:p>
          <a:p>
            <a:pPr algn="ctr"/>
            <a:r>
              <a:rPr lang="en-US" sz="1500" b="1" dirty="0" smtClean="0">
                <a:solidFill>
                  <a:schemeClr val="tx2">
                    <a:lumMod val="75000"/>
                  </a:schemeClr>
                </a:solidFill>
              </a:rPr>
              <a:t>Université Paris XI, Orsay, </a:t>
            </a:r>
          </a:p>
          <a:p>
            <a:pPr algn="ctr"/>
            <a:r>
              <a:rPr lang="en-US" sz="1500" b="1" dirty="0" smtClean="0"/>
              <a:t>Giovanni </a:t>
            </a:r>
            <a:r>
              <a:rPr lang="en-US" sz="1500" b="1" dirty="0" err="1" smtClean="0"/>
              <a:t>Calderini</a:t>
            </a:r>
            <a:r>
              <a:rPr lang="en-US" sz="1500" b="1" dirty="0" smtClean="0"/>
              <a:t>, Jean François </a:t>
            </a:r>
            <a:r>
              <a:rPr lang="en-US" sz="1500" b="1" dirty="0" err="1" smtClean="0"/>
              <a:t>Genat</a:t>
            </a:r>
            <a:r>
              <a:rPr lang="en-US" sz="1500" b="1" dirty="0" smtClean="0"/>
              <a:t>, Olivier </a:t>
            </a:r>
            <a:r>
              <a:rPr lang="en-US" sz="1500" b="1" dirty="0" err="1" smtClean="0"/>
              <a:t>Ledortz</a:t>
            </a:r>
            <a:endParaRPr lang="en-US" sz="1500" b="1" dirty="0" smtClean="0"/>
          </a:p>
          <a:p>
            <a:pPr algn="ctr"/>
            <a:r>
              <a:rPr lang="en-US" sz="1500" b="1" dirty="0" err="1" smtClean="0">
                <a:solidFill>
                  <a:schemeClr val="tx2">
                    <a:lumMod val="75000"/>
                  </a:schemeClr>
                </a:solidFill>
              </a:rPr>
              <a:t>Laboratoire</a:t>
            </a:r>
            <a:r>
              <a:rPr lang="en-US" sz="1500" b="1" dirty="0" smtClean="0">
                <a:solidFill>
                  <a:schemeClr val="tx2">
                    <a:lumMod val="75000"/>
                  </a:schemeClr>
                </a:solidFill>
              </a:rPr>
              <a:t> de Physique des </a:t>
            </a:r>
            <a:r>
              <a:rPr lang="en-US" sz="1500" b="1" dirty="0" err="1" smtClean="0">
                <a:solidFill>
                  <a:schemeClr val="tx2">
                    <a:lumMod val="75000"/>
                  </a:schemeClr>
                </a:solidFill>
              </a:rPr>
              <a:t>Hautes</a:t>
            </a:r>
            <a:r>
              <a:rPr lang="en-US" sz="1500" b="1" dirty="0" smtClean="0">
                <a:solidFill>
                  <a:schemeClr val="tx2">
                    <a:lumMod val="75000"/>
                  </a:schemeClr>
                </a:solidFill>
              </a:rPr>
              <a:t> Energies, Paris VI</a:t>
            </a:r>
          </a:p>
          <a:p>
            <a:r>
              <a:rPr lang="en-US" sz="1500" b="1" dirty="0" smtClean="0"/>
              <a:t>Teddy </a:t>
            </a:r>
            <a:r>
              <a:rPr lang="en-US" sz="1500" b="1" dirty="0" err="1" smtClean="0"/>
              <a:t>Todorov</a:t>
            </a:r>
            <a:r>
              <a:rPr lang="en-US" sz="1500" b="1" dirty="0" smtClean="0"/>
              <a:t>, Renault </a:t>
            </a:r>
            <a:r>
              <a:rPr lang="en-US" sz="1500" b="1" dirty="0" err="1" smtClean="0"/>
              <a:t>Gaglione</a:t>
            </a:r>
            <a:r>
              <a:rPr lang="en-US" sz="1500" b="1" dirty="0" smtClean="0"/>
              <a:t>, , Julie </a:t>
            </a:r>
            <a:r>
              <a:rPr lang="en-US" sz="1500" b="1" dirty="0" err="1" smtClean="0"/>
              <a:t>Prast</a:t>
            </a:r>
            <a:r>
              <a:rPr lang="en-US" sz="1500" b="1" dirty="0" smtClean="0"/>
              <a:t>, Fatima </a:t>
            </a:r>
            <a:r>
              <a:rPr lang="en-US" sz="1500" b="1" dirty="0" err="1" smtClean="0"/>
              <a:t>Lachani</a:t>
            </a:r>
            <a:endParaRPr lang="en-US" sz="1500" b="1" dirty="0" smtClean="0"/>
          </a:p>
          <a:p>
            <a:r>
              <a:rPr lang="en-US" sz="1500" b="1" dirty="0" err="1">
                <a:solidFill>
                  <a:schemeClr val="tx2">
                    <a:lumMod val="75000"/>
                  </a:schemeClr>
                </a:solidFill>
              </a:rPr>
              <a:t>Laboratoire</a:t>
            </a:r>
            <a:r>
              <a:rPr lang="en-US" sz="15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500" b="1" dirty="0" smtClean="0">
                <a:solidFill>
                  <a:schemeClr val="tx2">
                    <a:lumMod val="75000"/>
                  </a:schemeClr>
                </a:solidFill>
              </a:rPr>
              <a:t> Annecy –le-Vieux de Physique des </a:t>
            </a:r>
            <a:r>
              <a:rPr lang="en-US" sz="1500" b="1" dirty="0" err="1" smtClean="0">
                <a:solidFill>
                  <a:schemeClr val="tx2">
                    <a:lumMod val="75000"/>
                  </a:schemeClr>
                </a:solidFill>
              </a:rPr>
              <a:t>Particules</a:t>
            </a:r>
            <a:endParaRPr lang="en-US" sz="1500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1500" b="1" dirty="0"/>
          </a:p>
          <a:p>
            <a:pPr algn="ctr"/>
            <a:endParaRPr lang="en-US" sz="15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en-US" sz="2900" b="1" dirty="0"/>
          </a:p>
          <a:p>
            <a:pPr algn="ctr"/>
            <a:endParaRPr lang="en-US" sz="1800" dirty="0" smtClean="0"/>
          </a:p>
          <a:p>
            <a:pPr algn="ctr"/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4FE7-07F6-714F-A8D7-018904F50A98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4" name="Picture 7" descr="LAL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286753" y="5132256"/>
            <a:ext cx="2368854" cy="13685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14" descr="IN2P3Filaire-Q_SignV.eps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323528" y="5072074"/>
            <a:ext cx="2554308" cy="1428760"/>
          </a:xfrm>
          <a:prstGeom prst="rect">
            <a:avLst/>
          </a:prstGeom>
        </p:spPr>
      </p:pic>
      <p:pic>
        <p:nvPicPr>
          <p:cNvPr id="6" name="Picture 16" descr="ATLAS_LOGO.jp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6655607" y="5072074"/>
            <a:ext cx="1488293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491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Promising approach :RD </a:t>
            </a:r>
            <a:r>
              <a:rPr lang="en-CA" dirty="0" smtClean="0"/>
              <a:t>50 Slim Edges</a:t>
            </a:r>
            <a:endParaRPr lang="en-CA" dirty="0"/>
          </a:p>
        </p:txBody>
      </p:sp>
      <p:pic>
        <p:nvPicPr>
          <p:cNvPr id="4" name="Espace réservé du contenu 3" descr="slim_edges_SC_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62400" y="1474788"/>
            <a:ext cx="5001398" cy="2944812"/>
          </a:xfrm>
        </p:spPr>
      </p:pic>
      <p:pic>
        <p:nvPicPr>
          <p:cNvPr id="5" name="Image 4" descr="slim_edges_SC_B.png"/>
          <p:cNvPicPr>
            <a:picLocks noChangeAspect="1"/>
          </p:cNvPicPr>
          <p:nvPr/>
        </p:nvPicPr>
        <p:blipFill>
          <a:blip r:embed="rId3"/>
          <a:srcRect t="5744" b="26387"/>
          <a:stretch>
            <a:fillRect/>
          </a:stretch>
        </p:blipFill>
        <p:spPr>
          <a:xfrm>
            <a:off x="4191000" y="4419600"/>
            <a:ext cx="4267200" cy="24384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28600" y="1170031"/>
            <a:ext cx="3733800" cy="489364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2400" dirty="0" smtClean="0"/>
              <a:t>Slim edge is achieved through post-processing by creating a clean cut at the edge of the sensor: </a:t>
            </a:r>
          </a:p>
          <a:p>
            <a:pPr>
              <a:buFont typeface="Arial"/>
              <a:buChar char="•"/>
            </a:pPr>
            <a:r>
              <a:rPr lang="en-CA" sz="2400" dirty="0" smtClean="0"/>
              <a:t>Laser scribing</a:t>
            </a:r>
          </a:p>
          <a:p>
            <a:pPr>
              <a:buFont typeface="Arial"/>
              <a:buChar char="•"/>
            </a:pPr>
            <a:r>
              <a:rPr lang="en-CA" sz="2400" dirty="0" smtClean="0"/>
              <a:t>Cleaving</a:t>
            </a:r>
          </a:p>
          <a:p>
            <a:pPr>
              <a:buFont typeface="Arial"/>
              <a:buChar char="•"/>
            </a:pPr>
            <a:endParaRPr lang="en-CA" sz="2400" dirty="0" smtClean="0"/>
          </a:p>
          <a:p>
            <a:r>
              <a:rPr lang="en-CA" sz="2400" dirty="0" smtClean="0"/>
              <a:t>Passivation of the edge using Alumina </a:t>
            </a:r>
            <a:r>
              <a:rPr lang="en-CA" sz="2400" b="1" dirty="0" smtClean="0"/>
              <a:t>Atomic Layer Deposition </a:t>
            </a:r>
            <a:r>
              <a:rPr lang="en-CA" sz="2400" dirty="0" smtClean="0"/>
              <a:t>can be used with new material to control oxide charge and control potential drop in the sensor. 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827584" y="6381328"/>
            <a:ext cx="1191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Santa Cruz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Rectangle 116"/>
          <p:cNvSpPr/>
          <p:nvPr/>
        </p:nvSpPr>
        <p:spPr>
          <a:xfrm>
            <a:off x="3005932" y="3434308"/>
            <a:ext cx="107950" cy="503237"/>
          </a:xfrm>
          <a:prstGeom prst="rect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5517231"/>
            <a:ext cx="8409992" cy="6805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sz="2400" dirty="0"/>
              <a:t>Via Last AIDA </a:t>
            </a:r>
            <a:r>
              <a:rPr lang="fr-FR" sz="2400" dirty="0" err="1" smtClean="0"/>
              <a:t>project</a:t>
            </a:r>
            <a:r>
              <a:rPr lang="fr-FR" sz="2400" dirty="0" smtClean="0"/>
              <a:t>: LAL + LPNHE+ LAPP</a:t>
            </a:r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77866" y="474905"/>
            <a:ext cx="8183880" cy="29958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1800" dirty="0" err="1" smtClean="0"/>
              <a:t>Bump</a:t>
            </a:r>
            <a:r>
              <a:rPr lang="fr-FR" sz="1800" dirty="0" smtClean="0"/>
              <a:t> </a:t>
            </a:r>
            <a:r>
              <a:rPr lang="fr-FR" sz="1800" dirty="0" err="1" smtClean="0"/>
              <a:t>bonding</a:t>
            </a:r>
            <a:endParaRPr lang="fr-FR" sz="1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4FE7-07F6-714F-A8D7-018904F50A98}" type="slidenum">
              <a:rPr lang="fr-FR" smtClean="0"/>
              <a:pPr/>
              <a:t>11</a:t>
            </a:fld>
            <a:endParaRPr lang="fr-FR"/>
          </a:p>
        </p:txBody>
      </p:sp>
      <p:grpSp>
        <p:nvGrpSpPr>
          <p:cNvPr id="49" name="Groupe 48"/>
          <p:cNvGrpSpPr/>
          <p:nvPr/>
        </p:nvGrpSpPr>
        <p:grpSpPr>
          <a:xfrm>
            <a:off x="1185863" y="3097758"/>
            <a:ext cx="7804486" cy="2203450"/>
            <a:chOff x="1185863" y="941249"/>
            <a:chExt cx="7804486" cy="2203450"/>
          </a:xfrm>
        </p:grpSpPr>
        <p:grpSp>
          <p:nvGrpSpPr>
            <p:cNvPr id="5" name="Groupe 4"/>
            <p:cNvGrpSpPr/>
            <p:nvPr/>
          </p:nvGrpSpPr>
          <p:grpSpPr>
            <a:xfrm>
              <a:off x="1185863" y="941249"/>
              <a:ext cx="7804486" cy="2203450"/>
              <a:chOff x="1190625" y="908050"/>
              <a:chExt cx="7804486" cy="2203450"/>
            </a:xfrm>
          </p:grpSpPr>
          <p:sp>
            <p:nvSpPr>
              <p:cNvPr id="6" name="Rectangle 3"/>
              <p:cNvSpPr>
                <a:spLocks noChangeArrowheads="1"/>
              </p:cNvSpPr>
              <p:nvPr/>
            </p:nvSpPr>
            <p:spPr bwMode="auto">
              <a:xfrm>
                <a:off x="2338388" y="1239838"/>
                <a:ext cx="4392612" cy="4318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7" name="Rectangle 4"/>
              <p:cNvSpPr>
                <a:spLocks noChangeArrowheads="1"/>
              </p:cNvSpPr>
              <p:nvPr/>
            </p:nvSpPr>
            <p:spPr bwMode="auto">
              <a:xfrm>
                <a:off x="2565400" y="1239838"/>
                <a:ext cx="3878263" cy="714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8" name="Rectangle 5"/>
              <p:cNvSpPr>
                <a:spLocks noChangeArrowheads="1"/>
              </p:cNvSpPr>
              <p:nvPr/>
            </p:nvSpPr>
            <p:spPr bwMode="auto">
              <a:xfrm>
                <a:off x="2339975" y="1743075"/>
                <a:ext cx="4391025" cy="93662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" name="Rectangle 6"/>
              <p:cNvSpPr>
                <a:spLocks noChangeArrowheads="1"/>
              </p:cNvSpPr>
              <p:nvPr/>
            </p:nvSpPr>
            <p:spPr bwMode="auto">
              <a:xfrm>
                <a:off x="2411413" y="1743075"/>
                <a:ext cx="360362" cy="730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" name="Oval 7"/>
              <p:cNvSpPr>
                <a:spLocks noChangeArrowheads="1"/>
              </p:cNvSpPr>
              <p:nvPr/>
            </p:nvSpPr>
            <p:spPr bwMode="auto">
              <a:xfrm>
                <a:off x="2700338" y="1671638"/>
                <a:ext cx="71437" cy="71437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1" name="Oval 8"/>
              <p:cNvSpPr>
                <a:spLocks noChangeArrowheads="1"/>
              </p:cNvSpPr>
              <p:nvPr/>
            </p:nvSpPr>
            <p:spPr bwMode="auto">
              <a:xfrm>
                <a:off x="2843213" y="1671638"/>
                <a:ext cx="71437" cy="71437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" name="Oval 9"/>
              <p:cNvSpPr>
                <a:spLocks noChangeArrowheads="1"/>
              </p:cNvSpPr>
              <p:nvPr/>
            </p:nvSpPr>
            <p:spPr bwMode="auto">
              <a:xfrm>
                <a:off x="3563938" y="1671638"/>
                <a:ext cx="71437" cy="71437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3" name="Oval 10"/>
              <p:cNvSpPr>
                <a:spLocks noChangeArrowheads="1"/>
              </p:cNvSpPr>
              <p:nvPr/>
            </p:nvSpPr>
            <p:spPr bwMode="auto">
              <a:xfrm>
                <a:off x="6300788" y="1671638"/>
                <a:ext cx="71437" cy="71437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4" name="Rectangle 11"/>
              <p:cNvSpPr>
                <a:spLocks noChangeArrowheads="1"/>
              </p:cNvSpPr>
              <p:nvPr/>
            </p:nvSpPr>
            <p:spPr bwMode="auto">
              <a:xfrm>
                <a:off x="2843213" y="1743075"/>
                <a:ext cx="360362" cy="730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" name="Rectangle 12"/>
              <p:cNvSpPr>
                <a:spLocks noChangeArrowheads="1"/>
              </p:cNvSpPr>
              <p:nvPr/>
            </p:nvSpPr>
            <p:spPr bwMode="auto">
              <a:xfrm>
                <a:off x="3275013" y="1743075"/>
                <a:ext cx="360362" cy="730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6" name="Rectangle 13"/>
              <p:cNvSpPr>
                <a:spLocks noChangeArrowheads="1"/>
              </p:cNvSpPr>
              <p:nvPr/>
            </p:nvSpPr>
            <p:spPr bwMode="auto">
              <a:xfrm>
                <a:off x="3706813" y="1743075"/>
                <a:ext cx="360362" cy="730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7" name="Rectangle 14"/>
              <p:cNvSpPr>
                <a:spLocks noChangeArrowheads="1"/>
              </p:cNvSpPr>
              <p:nvPr/>
            </p:nvSpPr>
            <p:spPr bwMode="auto">
              <a:xfrm>
                <a:off x="4138613" y="1743075"/>
                <a:ext cx="360362" cy="730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8" name="Rectangle 15"/>
              <p:cNvSpPr>
                <a:spLocks noChangeArrowheads="1"/>
              </p:cNvSpPr>
              <p:nvPr/>
            </p:nvSpPr>
            <p:spPr bwMode="auto">
              <a:xfrm>
                <a:off x="4570413" y="1743075"/>
                <a:ext cx="360362" cy="730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" name="Rectangle 16"/>
              <p:cNvSpPr>
                <a:spLocks noChangeArrowheads="1"/>
              </p:cNvSpPr>
              <p:nvPr/>
            </p:nvSpPr>
            <p:spPr bwMode="auto">
              <a:xfrm>
                <a:off x="5003800" y="1743075"/>
                <a:ext cx="360363" cy="730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" name="Rectangle 17"/>
              <p:cNvSpPr>
                <a:spLocks noChangeArrowheads="1"/>
              </p:cNvSpPr>
              <p:nvPr/>
            </p:nvSpPr>
            <p:spPr bwMode="auto">
              <a:xfrm>
                <a:off x="5435600" y="1743075"/>
                <a:ext cx="360363" cy="730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" name="Rectangle 18"/>
              <p:cNvSpPr>
                <a:spLocks noChangeArrowheads="1"/>
              </p:cNvSpPr>
              <p:nvPr/>
            </p:nvSpPr>
            <p:spPr bwMode="auto">
              <a:xfrm>
                <a:off x="5867400" y="1743075"/>
                <a:ext cx="360363" cy="730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" name="Rectangle 19"/>
              <p:cNvSpPr>
                <a:spLocks noChangeArrowheads="1"/>
              </p:cNvSpPr>
              <p:nvPr/>
            </p:nvSpPr>
            <p:spPr bwMode="auto">
              <a:xfrm>
                <a:off x="6299200" y="1743075"/>
                <a:ext cx="360363" cy="7302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3" name="Oval 20"/>
              <p:cNvSpPr>
                <a:spLocks noChangeArrowheads="1"/>
              </p:cNvSpPr>
              <p:nvPr/>
            </p:nvSpPr>
            <p:spPr bwMode="auto">
              <a:xfrm>
                <a:off x="6156325" y="1671638"/>
                <a:ext cx="71438" cy="71437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4" name="Oval 21"/>
              <p:cNvSpPr>
                <a:spLocks noChangeArrowheads="1"/>
              </p:cNvSpPr>
              <p:nvPr/>
            </p:nvSpPr>
            <p:spPr bwMode="auto">
              <a:xfrm>
                <a:off x="3706813" y="1671638"/>
                <a:ext cx="71437" cy="71437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5" name="Oval 22"/>
              <p:cNvSpPr>
                <a:spLocks noChangeArrowheads="1"/>
              </p:cNvSpPr>
              <p:nvPr/>
            </p:nvSpPr>
            <p:spPr bwMode="auto">
              <a:xfrm>
                <a:off x="4427538" y="1671638"/>
                <a:ext cx="71437" cy="71437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6" name="Oval 23"/>
              <p:cNvSpPr>
                <a:spLocks noChangeArrowheads="1"/>
              </p:cNvSpPr>
              <p:nvPr/>
            </p:nvSpPr>
            <p:spPr bwMode="auto">
              <a:xfrm>
                <a:off x="4572000" y="1671638"/>
                <a:ext cx="71438" cy="71437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24"/>
              <p:cNvSpPr>
                <a:spLocks noChangeArrowheads="1"/>
              </p:cNvSpPr>
              <p:nvPr/>
            </p:nvSpPr>
            <p:spPr bwMode="auto">
              <a:xfrm>
                <a:off x="5292725" y="1671638"/>
                <a:ext cx="71438" cy="71437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Oval 25"/>
              <p:cNvSpPr>
                <a:spLocks noChangeArrowheads="1"/>
              </p:cNvSpPr>
              <p:nvPr/>
            </p:nvSpPr>
            <p:spPr bwMode="auto">
              <a:xfrm>
                <a:off x="5435600" y="1671638"/>
                <a:ext cx="71438" cy="71437"/>
              </a:xfrm>
              <a:prstGeom prst="ellipse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9" name="Line 40"/>
              <p:cNvSpPr>
                <a:spLocks noChangeShapeType="1"/>
              </p:cNvSpPr>
              <p:nvPr/>
            </p:nvSpPr>
            <p:spPr bwMode="auto">
              <a:xfrm>
                <a:off x="2195513" y="1239838"/>
                <a:ext cx="0" cy="43180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30" name="Line 41"/>
              <p:cNvSpPr>
                <a:spLocks noChangeShapeType="1"/>
              </p:cNvSpPr>
              <p:nvPr/>
            </p:nvSpPr>
            <p:spPr bwMode="auto">
              <a:xfrm>
                <a:off x="2195513" y="1743075"/>
                <a:ext cx="0" cy="936625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31" name="Text Box 47"/>
              <p:cNvSpPr txBox="1">
                <a:spLocks noChangeArrowheads="1"/>
              </p:cNvSpPr>
              <p:nvPr/>
            </p:nvSpPr>
            <p:spPr bwMode="auto">
              <a:xfrm>
                <a:off x="2800350" y="1223963"/>
                <a:ext cx="782638" cy="519112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fr-FR" sz="1000" dirty="0">
                    <a:latin typeface="Comic Sans MS" pitchFamily="66" charset="0"/>
                  </a:rPr>
                  <a:t>front </a:t>
                </a:r>
                <a:r>
                  <a:rPr lang="fr-FR" sz="1000" dirty="0" err="1">
                    <a:latin typeface="Comic Sans MS" pitchFamily="66" charset="0"/>
                  </a:rPr>
                  <a:t>side</a:t>
                </a:r>
                <a:endParaRPr lang="fr-FR" sz="1000" dirty="0">
                  <a:latin typeface="Comic Sans MS" pitchFamily="66" charset="0"/>
                </a:endParaRPr>
              </a:p>
              <a:p>
                <a:endParaRPr lang="fr-FR" sz="800" dirty="0">
                  <a:latin typeface="Comic Sans MS" pitchFamily="66" charset="0"/>
                </a:endParaRPr>
              </a:p>
              <a:p>
                <a:r>
                  <a:rPr lang="fr-FR" sz="1000" dirty="0">
                    <a:latin typeface="Comic Sans MS" pitchFamily="66" charset="0"/>
                  </a:rPr>
                  <a:t>back </a:t>
                </a:r>
                <a:r>
                  <a:rPr lang="fr-FR" sz="1000" dirty="0" err="1">
                    <a:latin typeface="Comic Sans MS" pitchFamily="66" charset="0"/>
                  </a:rPr>
                  <a:t>side</a:t>
                </a:r>
                <a:endParaRPr lang="fr-FR" sz="1000" dirty="0">
                  <a:latin typeface="Comic Sans MS" pitchFamily="66" charset="0"/>
                </a:endParaRPr>
              </a:p>
            </p:txBody>
          </p:sp>
          <p:sp>
            <p:nvSpPr>
              <p:cNvPr id="32" name="Text Box 48"/>
              <p:cNvSpPr txBox="1">
                <a:spLocks noChangeArrowheads="1"/>
              </p:cNvSpPr>
              <p:nvPr/>
            </p:nvSpPr>
            <p:spPr bwMode="auto">
              <a:xfrm>
                <a:off x="3995738" y="2103438"/>
                <a:ext cx="881062" cy="366712"/>
              </a:xfrm>
              <a:prstGeom prst="rect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r>
                  <a:rPr lang="fr-FR" dirty="0" err="1">
                    <a:latin typeface="Comic Sans MS" pitchFamily="66" charset="0"/>
                  </a:rPr>
                  <a:t>sensor</a:t>
                </a:r>
                <a:endParaRPr lang="fr-FR" dirty="0">
                  <a:latin typeface="Comic Sans MS" pitchFamily="66" charset="0"/>
                </a:endParaRPr>
              </a:p>
            </p:txBody>
          </p:sp>
          <p:sp>
            <p:nvSpPr>
              <p:cNvPr id="33" name="Rectangle 49"/>
              <p:cNvSpPr>
                <a:spLocks noChangeArrowheads="1"/>
              </p:cNvSpPr>
              <p:nvPr/>
            </p:nvSpPr>
            <p:spPr bwMode="auto">
              <a:xfrm>
                <a:off x="2339975" y="2608263"/>
                <a:ext cx="4391025" cy="7143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4" name="Text Box 50"/>
              <p:cNvSpPr txBox="1">
                <a:spLocks noChangeArrowheads="1"/>
              </p:cNvSpPr>
              <p:nvPr/>
            </p:nvSpPr>
            <p:spPr bwMode="auto">
              <a:xfrm>
                <a:off x="6227763" y="2774950"/>
                <a:ext cx="471487" cy="336550"/>
              </a:xfrm>
              <a:prstGeom prst="rect">
                <a:avLst/>
              </a:prstGeom>
              <a:solidFill>
                <a:srgbClr val="FF0000"/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r>
                  <a:rPr lang="fr-FR" sz="1600" dirty="0">
                    <a:latin typeface="Comic Sans MS" pitchFamily="66" charset="0"/>
                  </a:rPr>
                  <a:t>HV</a:t>
                </a:r>
              </a:p>
            </p:txBody>
          </p:sp>
          <p:sp>
            <p:nvSpPr>
              <p:cNvPr id="35" name="Line 51"/>
              <p:cNvSpPr>
                <a:spLocks noChangeShapeType="1"/>
              </p:cNvSpPr>
              <p:nvPr/>
            </p:nvSpPr>
            <p:spPr bwMode="auto">
              <a:xfrm flipV="1">
                <a:off x="6299200" y="2679700"/>
                <a:ext cx="0" cy="144463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pic>
            <p:nvPicPr>
              <p:cNvPr id="36" name="Picture 6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49500" y="1166813"/>
                <a:ext cx="196850" cy="82550"/>
              </a:xfrm>
              <a:prstGeom prst="rect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</p:pic>
          <p:pic>
            <p:nvPicPr>
              <p:cNvPr id="37" name="Picture 6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96050" y="1166813"/>
                <a:ext cx="196850" cy="82550"/>
              </a:xfrm>
              <a:prstGeom prst="rect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</p:pic>
          <p:sp>
            <p:nvSpPr>
              <p:cNvPr id="38" name="Freeform 64"/>
              <p:cNvSpPr>
                <a:spLocks/>
              </p:cNvSpPr>
              <p:nvPr/>
            </p:nvSpPr>
            <p:spPr bwMode="auto">
              <a:xfrm>
                <a:off x="6588125" y="908050"/>
                <a:ext cx="1223963" cy="287338"/>
              </a:xfrm>
              <a:custGeom>
                <a:avLst/>
                <a:gdLst>
                  <a:gd name="T0" fmla="*/ 0 w 771"/>
                  <a:gd name="T1" fmla="*/ 181 h 181"/>
                  <a:gd name="T2" fmla="*/ 317 w 771"/>
                  <a:gd name="T3" fmla="*/ 0 h 181"/>
                  <a:gd name="T4" fmla="*/ 771 w 771"/>
                  <a:gd name="T5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1" h="181">
                    <a:moveTo>
                      <a:pt x="0" y="181"/>
                    </a:moveTo>
                    <a:cubicBezTo>
                      <a:pt x="94" y="90"/>
                      <a:pt x="189" y="0"/>
                      <a:pt x="317" y="0"/>
                    </a:cubicBezTo>
                    <a:cubicBezTo>
                      <a:pt x="445" y="0"/>
                      <a:pt x="608" y="90"/>
                      <a:pt x="771" y="181"/>
                    </a:cubicBezTo>
                  </a:path>
                </a:pathLst>
              </a:custGeom>
              <a:solidFill>
                <a:schemeClr val="tx2">
                  <a:lumMod val="25000"/>
                  <a:lumOff val="75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39" name="Freeform 65"/>
              <p:cNvSpPr>
                <a:spLocks/>
              </p:cNvSpPr>
              <p:nvPr/>
            </p:nvSpPr>
            <p:spPr bwMode="auto">
              <a:xfrm flipH="1">
                <a:off x="1206500" y="908050"/>
                <a:ext cx="1223963" cy="287338"/>
              </a:xfrm>
              <a:custGeom>
                <a:avLst/>
                <a:gdLst>
                  <a:gd name="T0" fmla="*/ 0 w 771"/>
                  <a:gd name="T1" fmla="*/ 181 h 181"/>
                  <a:gd name="T2" fmla="*/ 317 w 771"/>
                  <a:gd name="T3" fmla="*/ 0 h 181"/>
                  <a:gd name="T4" fmla="*/ 771 w 771"/>
                  <a:gd name="T5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71" h="181">
                    <a:moveTo>
                      <a:pt x="0" y="181"/>
                    </a:moveTo>
                    <a:cubicBezTo>
                      <a:pt x="94" y="90"/>
                      <a:pt x="189" y="0"/>
                      <a:pt x="317" y="0"/>
                    </a:cubicBezTo>
                    <a:cubicBezTo>
                      <a:pt x="445" y="0"/>
                      <a:pt x="608" y="90"/>
                      <a:pt x="771" y="181"/>
                    </a:cubicBezTo>
                  </a:path>
                </a:pathLst>
              </a:custGeom>
              <a:solidFill>
                <a:schemeClr val="tx2">
                  <a:lumMod val="25000"/>
                  <a:lumOff val="75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40" name="Line 66"/>
              <p:cNvSpPr>
                <a:spLocks noChangeShapeType="1"/>
              </p:cNvSpPr>
              <p:nvPr/>
            </p:nvSpPr>
            <p:spPr bwMode="auto">
              <a:xfrm flipH="1" flipV="1">
                <a:off x="6264274" y="1484312"/>
                <a:ext cx="809625" cy="73025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 type="triangle" w="med" len="med"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41" name="Text Box 67"/>
              <p:cNvSpPr txBox="1">
                <a:spLocks noChangeArrowheads="1"/>
              </p:cNvSpPr>
              <p:nvPr/>
            </p:nvSpPr>
            <p:spPr bwMode="auto">
              <a:xfrm>
                <a:off x="6969125" y="1316038"/>
                <a:ext cx="595313" cy="336550"/>
              </a:xfrm>
              <a:prstGeom prst="rect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r>
                  <a:rPr lang="fr-FR" sz="1600">
                    <a:latin typeface="Comic Sans MS" pitchFamily="66" charset="0"/>
                  </a:rPr>
                  <a:t>TSV</a:t>
                </a:r>
              </a:p>
            </p:txBody>
          </p:sp>
          <p:sp>
            <p:nvSpPr>
              <p:cNvPr id="42" name="Line 68"/>
              <p:cNvSpPr>
                <a:spLocks noChangeShapeType="1"/>
              </p:cNvSpPr>
              <p:nvPr/>
            </p:nvSpPr>
            <p:spPr bwMode="auto">
              <a:xfrm flipV="1">
                <a:off x="3592513" y="1239838"/>
                <a:ext cx="0" cy="4318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43" name="Line 69"/>
              <p:cNvSpPr>
                <a:spLocks noChangeShapeType="1"/>
              </p:cNvSpPr>
              <p:nvPr/>
            </p:nvSpPr>
            <p:spPr bwMode="auto">
              <a:xfrm flipV="1">
                <a:off x="3741738" y="1225550"/>
                <a:ext cx="0" cy="4318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44" name="Line 70"/>
              <p:cNvSpPr>
                <a:spLocks noChangeShapeType="1"/>
              </p:cNvSpPr>
              <p:nvPr/>
            </p:nvSpPr>
            <p:spPr bwMode="auto">
              <a:xfrm flipV="1">
                <a:off x="4456113" y="1239838"/>
                <a:ext cx="0" cy="4318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45" name="Line 71"/>
              <p:cNvSpPr>
                <a:spLocks noChangeShapeType="1"/>
              </p:cNvSpPr>
              <p:nvPr/>
            </p:nvSpPr>
            <p:spPr bwMode="auto">
              <a:xfrm flipV="1">
                <a:off x="4610100" y="1239838"/>
                <a:ext cx="0" cy="4318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46" name="Line 72"/>
              <p:cNvSpPr>
                <a:spLocks noChangeShapeType="1"/>
              </p:cNvSpPr>
              <p:nvPr/>
            </p:nvSpPr>
            <p:spPr bwMode="auto">
              <a:xfrm flipV="1">
                <a:off x="5330825" y="1244600"/>
                <a:ext cx="0" cy="4318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48" name="Line 74"/>
              <p:cNvSpPr>
                <a:spLocks noChangeShapeType="1"/>
              </p:cNvSpPr>
              <p:nvPr/>
            </p:nvSpPr>
            <p:spPr bwMode="auto">
              <a:xfrm flipV="1">
                <a:off x="6189663" y="1239838"/>
                <a:ext cx="0" cy="4318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50" name="Line 76"/>
              <p:cNvSpPr>
                <a:spLocks noChangeShapeType="1"/>
              </p:cNvSpPr>
              <p:nvPr/>
            </p:nvSpPr>
            <p:spPr bwMode="auto">
              <a:xfrm flipV="1">
                <a:off x="2878138" y="1230313"/>
                <a:ext cx="0" cy="4318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51" name="Line 77"/>
              <p:cNvSpPr>
                <a:spLocks noChangeShapeType="1"/>
              </p:cNvSpPr>
              <p:nvPr/>
            </p:nvSpPr>
            <p:spPr bwMode="auto">
              <a:xfrm flipV="1">
                <a:off x="2738438" y="1239838"/>
                <a:ext cx="0" cy="43180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52" name="Text Box 46"/>
              <p:cNvSpPr txBox="1">
                <a:spLocks noChangeArrowheads="1"/>
              </p:cNvSpPr>
              <p:nvPr/>
            </p:nvSpPr>
            <p:spPr bwMode="auto">
              <a:xfrm>
                <a:off x="3409950" y="1355725"/>
                <a:ext cx="1787525" cy="27463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fr-FR" sz="1200" dirty="0">
                    <a:latin typeface="Comic Sans MS" pitchFamily="66" charset="0"/>
                  </a:rPr>
                  <a:t>front end chip (65 nm)</a:t>
                </a:r>
              </a:p>
            </p:txBody>
          </p:sp>
          <p:sp>
            <p:nvSpPr>
              <p:cNvPr id="53" name="Text Box 100"/>
              <p:cNvSpPr txBox="1">
                <a:spLocks noChangeArrowheads="1"/>
              </p:cNvSpPr>
              <p:nvPr/>
            </p:nvSpPr>
            <p:spPr bwMode="auto">
              <a:xfrm>
                <a:off x="7249120" y="1700213"/>
                <a:ext cx="1745991" cy="338554"/>
              </a:xfrm>
              <a:prstGeom prst="rect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r>
                  <a:rPr lang="fr-FR" sz="1600" dirty="0" smtClean="0">
                    <a:latin typeface="Comic Sans MS" pitchFamily="66" charset="0"/>
                  </a:rPr>
                  <a:t>Interconnexions</a:t>
                </a:r>
              </a:p>
            </p:txBody>
          </p:sp>
          <p:sp>
            <p:nvSpPr>
              <p:cNvPr id="54" name="Line 101"/>
              <p:cNvSpPr>
                <a:spLocks noChangeShapeType="1"/>
              </p:cNvSpPr>
              <p:nvPr/>
            </p:nvSpPr>
            <p:spPr bwMode="auto">
              <a:xfrm flipH="1" flipV="1">
                <a:off x="6443663" y="1700213"/>
                <a:ext cx="792162" cy="144462"/>
              </a:xfrm>
              <a:prstGeom prst="line">
                <a:avLst/>
              </a:prstGeom>
              <a:ln>
                <a:solidFill>
                  <a:srgbClr val="0070C0"/>
                </a:solidFill>
                <a:headEnd/>
                <a:tailEnd type="triangle" w="med" len="med"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55" name="Text Box 102"/>
              <p:cNvSpPr txBox="1">
                <a:spLocks noChangeArrowheads="1"/>
              </p:cNvSpPr>
              <p:nvPr/>
            </p:nvSpPr>
            <p:spPr bwMode="auto">
              <a:xfrm>
                <a:off x="1366838" y="1282700"/>
                <a:ext cx="684212" cy="274638"/>
              </a:xfrm>
              <a:prstGeom prst="rect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wrap="none">
                <a:spAutoFit/>
              </a:bodyPr>
              <a:lstStyle/>
              <a:p>
                <a:r>
                  <a:rPr lang="fr-FR" sz="1200">
                    <a:latin typeface="Comic Sans MS" pitchFamily="66" charset="0"/>
                  </a:rPr>
                  <a:t>100 </a:t>
                </a:r>
                <a:r>
                  <a:rPr lang="el-GR" sz="1200">
                    <a:latin typeface="Comic Sans MS" pitchFamily="66" charset="0"/>
                  </a:rPr>
                  <a:t>μ</a:t>
                </a:r>
                <a:r>
                  <a:rPr lang="fr-FR" sz="1200">
                    <a:latin typeface="Comic Sans MS" pitchFamily="66" charset="0"/>
                  </a:rPr>
                  <a:t>m</a:t>
                </a:r>
              </a:p>
            </p:txBody>
          </p:sp>
          <p:sp>
            <p:nvSpPr>
              <p:cNvPr id="56" name="Text Box 103"/>
              <p:cNvSpPr txBox="1">
                <a:spLocks noChangeArrowheads="1"/>
              </p:cNvSpPr>
              <p:nvPr/>
            </p:nvSpPr>
            <p:spPr bwMode="auto">
              <a:xfrm>
                <a:off x="1190625" y="1892300"/>
                <a:ext cx="914400" cy="457200"/>
              </a:xfrm>
              <a:prstGeom prst="rect">
                <a:avLst/>
              </a:prstGeom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 algn="ctr"/>
                <a:r>
                  <a:rPr lang="fr-FR" sz="1200">
                    <a:latin typeface="Comic Sans MS" pitchFamily="66" charset="0"/>
                  </a:rPr>
                  <a:t>150 </a:t>
                </a:r>
                <a:r>
                  <a:rPr lang="el-GR" sz="1200">
                    <a:latin typeface="Comic Sans MS" pitchFamily="66" charset="0"/>
                  </a:rPr>
                  <a:t>μ</a:t>
                </a:r>
                <a:r>
                  <a:rPr lang="fr-FR" sz="1200">
                    <a:latin typeface="Comic Sans MS" pitchFamily="66" charset="0"/>
                  </a:rPr>
                  <a:t>m or less</a:t>
                </a:r>
              </a:p>
            </p:txBody>
          </p:sp>
        </p:grpSp>
        <p:sp>
          <p:nvSpPr>
            <p:cNvPr id="58" name="Rectangle 57"/>
            <p:cNvSpPr/>
            <p:nvPr/>
          </p:nvSpPr>
          <p:spPr>
            <a:xfrm>
              <a:off x="6156325" y="1269579"/>
              <a:ext cx="107950" cy="503237"/>
            </a:xfrm>
            <a:prstGeom prst="rect">
              <a:avLst/>
            </a:prstGeom>
            <a:solidFill>
              <a:srgbClr val="FFFF00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688013" y="1269579"/>
              <a:ext cx="107950" cy="503237"/>
            </a:xfrm>
            <a:prstGeom prst="rect">
              <a:avLst/>
            </a:prstGeom>
            <a:solidFill>
              <a:srgbClr val="FFFF00"/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698750" y="1269205"/>
              <a:ext cx="107950" cy="503237"/>
            </a:xfrm>
            <a:prstGeom prst="rect">
              <a:avLst/>
            </a:prstGeom>
            <a:solidFill>
              <a:srgbClr val="FFFF00"/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232400" y="1269579"/>
              <a:ext cx="107950" cy="503237"/>
            </a:xfrm>
            <a:prstGeom prst="rect">
              <a:avLst/>
            </a:prstGeom>
            <a:solidFill>
              <a:srgbClr val="FFFF00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3" name="Groupe 62"/>
          <p:cNvGrpSpPr/>
          <p:nvPr/>
        </p:nvGrpSpPr>
        <p:grpSpPr>
          <a:xfrm>
            <a:off x="468313" y="980951"/>
            <a:ext cx="8208664" cy="2232025"/>
            <a:chOff x="468313" y="620713"/>
            <a:chExt cx="8208664" cy="2232025"/>
          </a:xfrm>
        </p:grpSpPr>
        <p:sp>
          <p:nvSpPr>
            <p:cNvPr id="64" name="Rectangle 4"/>
            <p:cNvSpPr>
              <a:spLocks noChangeArrowheads="1"/>
            </p:cNvSpPr>
            <p:nvPr/>
          </p:nvSpPr>
          <p:spPr bwMode="auto">
            <a:xfrm>
              <a:off x="1474788" y="981075"/>
              <a:ext cx="4392612" cy="431800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fr-FR"/>
            </a:p>
          </p:txBody>
        </p:sp>
        <p:sp>
          <p:nvSpPr>
            <p:cNvPr id="65" name="Rectangle 5"/>
            <p:cNvSpPr>
              <a:spLocks noChangeArrowheads="1"/>
            </p:cNvSpPr>
            <p:nvPr/>
          </p:nvSpPr>
          <p:spPr bwMode="auto">
            <a:xfrm>
              <a:off x="1701800" y="1341438"/>
              <a:ext cx="3878263" cy="714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66" name="Rectangle 6"/>
            <p:cNvSpPr>
              <a:spLocks noChangeArrowheads="1"/>
            </p:cNvSpPr>
            <p:nvPr/>
          </p:nvSpPr>
          <p:spPr bwMode="auto">
            <a:xfrm>
              <a:off x="1476375" y="1484313"/>
              <a:ext cx="4391025" cy="93662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Rectangle 7"/>
            <p:cNvSpPr>
              <a:spLocks noChangeArrowheads="1"/>
            </p:cNvSpPr>
            <p:nvPr/>
          </p:nvSpPr>
          <p:spPr bwMode="auto">
            <a:xfrm>
              <a:off x="1547813" y="1484313"/>
              <a:ext cx="360362" cy="730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8" name="Oval 20"/>
            <p:cNvSpPr>
              <a:spLocks noChangeArrowheads="1"/>
            </p:cNvSpPr>
            <p:nvPr/>
          </p:nvSpPr>
          <p:spPr bwMode="auto">
            <a:xfrm>
              <a:off x="1836738" y="1412875"/>
              <a:ext cx="71437" cy="7143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" name="Oval 21"/>
            <p:cNvSpPr>
              <a:spLocks noChangeArrowheads="1"/>
            </p:cNvSpPr>
            <p:nvPr/>
          </p:nvSpPr>
          <p:spPr bwMode="auto">
            <a:xfrm>
              <a:off x="1979613" y="1412875"/>
              <a:ext cx="71437" cy="7143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0" name="Oval 22"/>
            <p:cNvSpPr>
              <a:spLocks noChangeArrowheads="1"/>
            </p:cNvSpPr>
            <p:nvPr/>
          </p:nvSpPr>
          <p:spPr bwMode="auto">
            <a:xfrm>
              <a:off x="2700338" y="1412875"/>
              <a:ext cx="71437" cy="7143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" name="Oval 23"/>
            <p:cNvSpPr>
              <a:spLocks noChangeArrowheads="1"/>
            </p:cNvSpPr>
            <p:nvPr/>
          </p:nvSpPr>
          <p:spPr bwMode="auto">
            <a:xfrm>
              <a:off x="5437188" y="1412875"/>
              <a:ext cx="71437" cy="7143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2" name="Rectangle 33"/>
            <p:cNvSpPr>
              <a:spLocks noChangeArrowheads="1"/>
            </p:cNvSpPr>
            <p:nvPr/>
          </p:nvSpPr>
          <p:spPr bwMode="auto">
            <a:xfrm>
              <a:off x="1979613" y="1484313"/>
              <a:ext cx="360362" cy="730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3" name="Rectangle 34"/>
            <p:cNvSpPr>
              <a:spLocks noChangeArrowheads="1"/>
            </p:cNvSpPr>
            <p:nvPr/>
          </p:nvSpPr>
          <p:spPr bwMode="auto">
            <a:xfrm>
              <a:off x="2411413" y="1484313"/>
              <a:ext cx="360362" cy="730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" name="Rectangle 35"/>
            <p:cNvSpPr>
              <a:spLocks noChangeArrowheads="1"/>
            </p:cNvSpPr>
            <p:nvPr/>
          </p:nvSpPr>
          <p:spPr bwMode="auto">
            <a:xfrm>
              <a:off x="2843213" y="1484313"/>
              <a:ext cx="360362" cy="730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5" name="Rectangle 36"/>
            <p:cNvSpPr>
              <a:spLocks noChangeArrowheads="1"/>
            </p:cNvSpPr>
            <p:nvPr/>
          </p:nvSpPr>
          <p:spPr bwMode="auto">
            <a:xfrm>
              <a:off x="3275013" y="1484313"/>
              <a:ext cx="360362" cy="730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6" name="Rectangle 37"/>
            <p:cNvSpPr>
              <a:spLocks noChangeArrowheads="1"/>
            </p:cNvSpPr>
            <p:nvPr/>
          </p:nvSpPr>
          <p:spPr bwMode="auto">
            <a:xfrm>
              <a:off x="3706813" y="1484313"/>
              <a:ext cx="360362" cy="730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7" name="Rectangle 38"/>
            <p:cNvSpPr>
              <a:spLocks noChangeArrowheads="1"/>
            </p:cNvSpPr>
            <p:nvPr/>
          </p:nvSpPr>
          <p:spPr bwMode="auto">
            <a:xfrm>
              <a:off x="4140200" y="1484313"/>
              <a:ext cx="360363" cy="730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8" name="Rectangle 39"/>
            <p:cNvSpPr>
              <a:spLocks noChangeArrowheads="1"/>
            </p:cNvSpPr>
            <p:nvPr/>
          </p:nvSpPr>
          <p:spPr bwMode="auto">
            <a:xfrm>
              <a:off x="4572000" y="1484313"/>
              <a:ext cx="360363" cy="730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9" name="Rectangle 40"/>
            <p:cNvSpPr>
              <a:spLocks noChangeArrowheads="1"/>
            </p:cNvSpPr>
            <p:nvPr/>
          </p:nvSpPr>
          <p:spPr bwMode="auto">
            <a:xfrm>
              <a:off x="5003800" y="1484313"/>
              <a:ext cx="360363" cy="730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0" name="Rectangle 41"/>
            <p:cNvSpPr>
              <a:spLocks noChangeArrowheads="1"/>
            </p:cNvSpPr>
            <p:nvPr/>
          </p:nvSpPr>
          <p:spPr bwMode="auto">
            <a:xfrm>
              <a:off x="5435600" y="1484313"/>
              <a:ext cx="360363" cy="730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1" name="Oval 42"/>
            <p:cNvSpPr>
              <a:spLocks noChangeArrowheads="1"/>
            </p:cNvSpPr>
            <p:nvPr/>
          </p:nvSpPr>
          <p:spPr bwMode="auto">
            <a:xfrm>
              <a:off x="5292725" y="1412875"/>
              <a:ext cx="71438" cy="7143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2" name="Oval 43"/>
            <p:cNvSpPr>
              <a:spLocks noChangeArrowheads="1"/>
            </p:cNvSpPr>
            <p:nvPr/>
          </p:nvSpPr>
          <p:spPr bwMode="auto">
            <a:xfrm>
              <a:off x="2843213" y="1412875"/>
              <a:ext cx="71437" cy="7143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3" name="Oval 44"/>
            <p:cNvSpPr>
              <a:spLocks noChangeArrowheads="1"/>
            </p:cNvSpPr>
            <p:nvPr/>
          </p:nvSpPr>
          <p:spPr bwMode="auto">
            <a:xfrm>
              <a:off x="3563938" y="1412875"/>
              <a:ext cx="71437" cy="7143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4" name="Oval 45"/>
            <p:cNvSpPr>
              <a:spLocks noChangeArrowheads="1"/>
            </p:cNvSpPr>
            <p:nvPr/>
          </p:nvSpPr>
          <p:spPr bwMode="auto">
            <a:xfrm>
              <a:off x="3708400" y="1412875"/>
              <a:ext cx="71438" cy="7143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5" name="Oval 46"/>
            <p:cNvSpPr>
              <a:spLocks noChangeArrowheads="1"/>
            </p:cNvSpPr>
            <p:nvPr/>
          </p:nvSpPr>
          <p:spPr bwMode="auto">
            <a:xfrm>
              <a:off x="4429125" y="1412875"/>
              <a:ext cx="71438" cy="7143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6" name="Oval 47"/>
            <p:cNvSpPr>
              <a:spLocks noChangeArrowheads="1"/>
            </p:cNvSpPr>
            <p:nvPr/>
          </p:nvSpPr>
          <p:spPr bwMode="auto">
            <a:xfrm>
              <a:off x="4572000" y="1412875"/>
              <a:ext cx="71438" cy="7143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" name="Rectangle 48"/>
            <p:cNvSpPr>
              <a:spLocks noChangeArrowheads="1"/>
            </p:cNvSpPr>
            <p:nvPr/>
          </p:nvSpPr>
          <p:spPr bwMode="auto">
            <a:xfrm>
              <a:off x="1509713" y="981075"/>
              <a:ext cx="144462" cy="431800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" name="Line 49"/>
            <p:cNvSpPr>
              <a:spLocks noChangeShapeType="1"/>
            </p:cNvSpPr>
            <p:nvPr/>
          </p:nvSpPr>
          <p:spPr bwMode="auto">
            <a:xfrm flipV="1">
              <a:off x="1535113" y="9810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9" name="Line 50"/>
            <p:cNvSpPr>
              <a:spLocks noChangeShapeType="1"/>
            </p:cNvSpPr>
            <p:nvPr/>
          </p:nvSpPr>
          <p:spPr bwMode="auto">
            <a:xfrm flipV="1">
              <a:off x="1601788" y="9810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0" name="Line 51"/>
            <p:cNvSpPr>
              <a:spLocks noChangeShapeType="1"/>
            </p:cNvSpPr>
            <p:nvPr/>
          </p:nvSpPr>
          <p:spPr bwMode="auto">
            <a:xfrm flipV="1">
              <a:off x="1568450" y="9810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1" name="Line 52"/>
            <p:cNvSpPr>
              <a:spLocks noChangeShapeType="1"/>
            </p:cNvSpPr>
            <p:nvPr/>
          </p:nvSpPr>
          <p:spPr bwMode="auto">
            <a:xfrm flipV="1">
              <a:off x="1631950" y="9810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2" name="Rectangle 53"/>
            <p:cNvSpPr>
              <a:spLocks noChangeArrowheads="1"/>
            </p:cNvSpPr>
            <p:nvPr/>
          </p:nvSpPr>
          <p:spPr bwMode="auto">
            <a:xfrm>
              <a:off x="5651500" y="981075"/>
              <a:ext cx="144463" cy="431800"/>
            </a:xfrm>
            <a:prstGeom prst="rect">
              <a:avLst/>
            </a:prstGeom>
            <a:solidFill>
              <a:srgbClr val="66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3" name="Line 54"/>
            <p:cNvSpPr>
              <a:spLocks noChangeShapeType="1"/>
            </p:cNvSpPr>
            <p:nvPr/>
          </p:nvSpPr>
          <p:spPr bwMode="auto">
            <a:xfrm flipV="1">
              <a:off x="5676900" y="9810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" name="Line 55"/>
            <p:cNvSpPr>
              <a:spLocks noChangeShapeType="1"/>
            </p:cNvSpPr>
            <p:nvPr/>
          </p:nvSpPr>
          <p:spPr bwMode="auto">
            <a:xfrm flipV="1">
              <a:off x="5743575" y="9810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5" name="Line 56"/>
            <p:cNvSpPr>
              <a:spLocks noChangeShapeType="1"/>
            </p:cNvSpPr>
            <p:nvPr/>
          </p:nvSpPr>
          <p:spPr bwMode="auto">
            <a:xfrm flipV="1">
              <a:off x="5710238" y="9810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6" name="Line 57"/>
            <p:cNvSpPr>
              <a:spLocks noChangeShapeType="1"/>
            </p:cNvSpPr>
            <p:nvPr/>
          </p:nvSpPr>
          <p:spPr bwMode="auto">
            <a:xfrm flipV="1">
              <a:off x="5773738" y="981075"/>
              <a:ext cx="0" cy="431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7" name="Oval 63"/>
            <p:cNvSpPr>
              <a:spLocks noChangeArrowheads="1"/>
            </p:cNvSpPr>
            <p:nvPr/>
          </p:nvSpPr>
          <p:spPr bwMode="auto">
            <a:xfrm>
              <a:off x="5619750" y="739775"/>
              <a:ext cx="215900" cy="2159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98" name="Picture 6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2450" y="908050"/>
              <a:ext cx="196850" cy="82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9" name="Oval 64"/>
            <p:cNvSpPr>
              <a:spLocks noChangeArrowheads="1"/>
            </p:cNvSpPr>
            <p:nvPr/>
          </p:nvSpPr>
          <p:spPr bwMode="auto">
            <a:xfrm>
              <a:off x="1470025" y="742950"/>
              <a:ext cx="215900" cy="2159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pic>
          <p:nvPicPr>
            <p:cNvPr id="100" name="Picture 6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5900" y="908050"/>
              <a:ext cx="196850" cy="82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1" name="Line 65"/>
            <p:cNvSpPr>
              <a:spLocks noChangeShapeType="1"/>
            </p:cNvSpPr>
            <p:nvPr/>
          </p:nvSpPr>
          <p:spPr bwMode="auto">
            <a:xfrm>
              <a:off x="1331913" y="981075"/>
              <a:ext cx="0" cy="431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2" name="Line 66"/>
            <p:cNvSpPr>
              <a:spLocks noChangeShapeType="1"/>
            </p:cNvSpPr>
            <p:nvPr/>
          </p:nvSpPr>
          <p:spPr bwMode="auto">
            <a:xfrm>
              <a:off x="1331913" y="1484313"/>
              <a:ext cx="0" cy="9366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3" name="Text Box 67"/>
            <p:cNvSpPr txBox="1">
              <a:spLocks noChangeArrowheads="1"/>
            </p:cNvSpPr>
            <p:nvPr/>
          </p:nvSpPr>
          <p:spPr bwMode="auto">
            <a:xfrm>
              <a:off x="592138" y="1077913"/>
              <a:ext cx="684212" cy="274637"/>
            </a:xfrm>
            <a:prstGeom prst="rect">
              <a:avLst/>
            </a:prstGeom>
            <a:ln/>
            <a:extLst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fr-FR" sz="1200" dirty="0">
                  <a:latin typeface="Comic Sans MS" pitchFamily="66" charset="0"/>
                </a:rPr>
                <a:t>100 </a:t>
              </a:r>
              <a:r>
                <a:rPr lang="el-GR" sz="1200" dirty="0">
                  <a:latin typeface="Comic Sans MS" pitchFamily="66" charset="0"/>
                </a:rPr>
                <a:t>μ</a:t>
              </a:r>
              <a:r>
                <a:rPr lang="fr-FR" sz="1200" dirty="0">
                  <a:latin typeface="Comic Sans MS" pitchFamily="66" charset="0"/>
                </a:rPr>
                <a:t>m</a:t>
              </a:r>
            </a:p>
          </p:txBody>
        </p:sp>
        <p:sp>
          <p:nvSpPr>
            <p:cNvPr id="104" name="Text Box 68"/>
            <p:cNvSpPr txBox="1">
              <a:spLocks noChangeArrowheads="1"/>
            </p:cNvSpPr>
            <p:nvPr/>
          </p:nvSpPr>
          <p:spPr bwMode="auto">
            <a:xfrm>
              <a:off x="468313" y="1700213"/>
              <a:ext cx="9144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fr-FR" sz="1200" dirty="0">
                  <a:latin typeface="Comic Sans MS" pitchFamily="66" charset="0"/>
                </a:rPr>
                <a:t>150 </a:t>
              </a:r>
              <a:r>
                <a:rPr lang="el-GR" sz="1200" dirty="0">
                  <a:latin typeface="Comic Sans MS" pitchFamily="66" charset="0"/>
                </a:rPr>
                <a:t>μ</a:t>
              </a:r>
              <a:r>
                <a:rPr lang="fr-FR" sz="1200" dirty="0">
                  <a:latin typeface="Comic Sans MS" pitchFamily="66" charset="0"/>
                </a:rPr>
                <a:t>m or </a:t>
              </a:r>
              <a:r>
                <a:rPr lang="fr-FR" sz="1200" dirty="0" err="1">
                  <a:latin typeface="Comic Sans MS" pitchFamily="66" charset="0"/>
                </a:rPr>
                <a:t>less</a:t>
              </a:r>
              <a:endParaRPr lang="fr-FR" sz="1200" dirty="0">
                <a:latin typeface="Comic Sans MS" pitchFamily="66" charset="0"/>
              </a:endParaRPr>
            </a:p>
          </p:txBody>
        </p:sp>
        <p:sp>
          <p:nvSpPr>
            <p:cNvPr id="105" name="Line 69"/>
            <p:cNvSpPr>
              <a:spLocks noChangeShapeType="1"/>
            </p:cNvSpPr>
            <p:nvPr/>
          </p:nvSpPr>
          <p:spPr bwMode="auto">
            <a:xfrm flipH="1">
              <a:off x="5795963" y="908050"/>
              <a:ext cx="576262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6" name="Text Box 70"/>
            <p:cNvSpPr txBox="1">
              <a:spLocks noChangeArrowheads="1"/>
            </p:cNvSpPr>
            <p:nvPr/>
          </p:nvSpPr>
          <p:spPr bwMode="auto">
            <a:xfrm>
              <a:off x="6227763" y="644525"/>
              <a:ext cx="14097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1600">
                  <a:latin typeface="Comic Sans MS" pitchFamily="66" charset="0"/>
                </a:rPr>
                <a:t>TSVs module</a:t>
              </a:r>
            </a:p>
          </p:txBody>
        </p:sp>
        <p:sp>
          <p:nvSpPr>
            <p:cNvPr id="107" name="Line 71"/>
            <p:cNvSpPr>
              <a:spLocks noChangeShapeType="1"/>
            </p:cNvSpPr>
            <p:nvPr/>
          </p:nvSpPr>
          <p:spPr bwMode="auto">
            <a:xfrm>
              <a:off x="5003800" y="620713"/>
              <a:ext cx="576263" cy="144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8" name="Line 73"/>
            <p:cNvSpPr>
              <a:spLocks noChangeShapeType="1"/>
            </p:cNvSpPr>
            <p:nvPr/>
          </p:nvSpPr>
          <p:spPr bwMode="auto">
            <a:xfrm flipH="1" flipV="1">
              <a:off x="5524500" y="1436688"/>
              <a:ext cx="863600" cy="144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9" name="Text Box 74"/>
            <p:cNvSpPr txBox="1">
              <a:spLocks noChangeArrowheads="1"/>
            </p:cNvSpPr>
            <p:nvPr/>
          </p:nvSpPr>
          <p:spPr bwMode="auto">
            <a:xfrm>
              <a:off x="6300788" y="1412875"/>
              <a:ext cx="1112837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1600">
                  <a:latin typeface="Comic Sans MS" pitchFamily="66" charset="0"/>
                </a:rPr>
                <a:t>Bonding …</a:t>
              </a:r>
            </a:p>
          </p:txBody>
        </p:sp>
        <p:sp>
          <p:nvSpPr>
            <p:cNvPr id="110" name="Text Box 75"/>
            <p:cNvSpPr txBox="1">
              <a:spLocks noChangeArrowheads="1"/>
            </p:cNvSpPr>
            <p:nvPr/>
          </p:nvSpPr>
          <p:spPr bwMode="auto">
            <a:xfrm>
              <a:off x="2339975" y="1004888"/>
              <a:ext cx="2589213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dirty="0">
                  <a:latin typeface="Comic Sans MS" pitchFamily="66" charset="0"/>
                </a:rPr>
                <a:t>front end chip (65 nm)</a:t>
              </a:r>
            </a:p>
          </p:txBody>
        </p:sp>
        <p:sp>
          <p:nvSpPr>
            <p:cNvPr id="111" name="Text Box 77"/>
            <p:cNvSpPr txBox="1">
              <a:spLocks noChangeArrowheads="1"/>
            </p:cNvSpPr>
            <p:nvPr/>
          </p:nvSpPr>
          <p:spPr bwMode="auto">
            <a:xfrm>
              <a:off x="1692275" y="908050"/>
              <a:ext cx="782638" cy="549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1000">
                  <a:latin typeface="Comic Sans MS" pitchFamily="66" charset="0"/>
                </a:rPr>
                <a:t>back side</a:t>
              </a:r>
            </a:p>
            <a:p>
              <a:endParaRPr lang="fr-FR" sz="1000">
                <a:latin typeface="Comic Sans MS" pitchFamily="66" charset="0"/>
              </a:endParaRPr>
            </a:p>
            <a:p>
              <a:r>
                <a:rPr lang="fr-FR" sz="1000">
                  <a:latin typeface="Comic Sans MS" pitchFamily="66" charset="0"/>
                </a:rPr>
                <a:t>front side</a:t>
              </a:r>
            </a:p>
          </p:txBody>
        </p:sp>
        <p:sp>
          <p:nvSpPr>
            <p:cNvPr id="112" name="Text Box 78"/>
            <p:cNvSpPr txBox="1">
              <a:spLocks noChangeArrowheads="1"/>
            </p:cNvSpPr>
            <p:nvPr/>
          </p:nvSpPr>
          <p:spPr bwMode="auto">
            <a:xfrm>
              <a:off x="3132138" y="1844675"/>
              <a:ext cx="881062" cy="366713"/>
            </a:xfrm>
            <a:prstGeom prst="rect">
              <a:avLst/>
            </a:prstGeom>
            <a:ln/>
            <a:ex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fr-FR" dirty="0" err="1">
                  <a:latin typeface="Comic Sans MS" pitchFamily="66" charset="0"/>
                </a:rPr>
                <a:t>sensor</a:t>
              </a:r>
              <a:endParaRPr lang="fr-FR" dirty="0">
                <a:latin typeface="Comic Sans MS" pitchFamily="66" charset="0"/>
              </a:endParaRPr>
            </a:p>
          </p:txBody>
        </p:sp>
        <p:sp>
          <p:nvSpPr>
            <p:cNvPr id="113" name="Rectangle 79"/>
            <p:cNvSpPr>
              <a:spLocks noChangeArrowheads="1"/>
            </p:cNvSpPr>
            <p:nvPr/>
          </p:nvSpPr>
          <p:spPr bwMode="auto">
            <a:xfrm>
              <a:off x="1476375" y="2349500"/>
              <a:ext cx="4391025" cy="7143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" name="Text Box 80"/>
            <p:cNvSpPr txBox="1">
              <a:spLocks noChangeArrowheads="1"/>
            </p:cNvSpPr>
            <p:nvPr/>
          </p:nvSpPr>
          <p:spPr bwMode="auto">
            <a:xfrm>
              <a:off x="5364163" y="2516188"/>
              <a:ext cx="471487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sz="1600">
                  <a:latin typeface="Comic Sans MS" pitchFamily="66" charset="0"/>
                </a:rPr>
                <a:t>HV</a:t>
              </a:r>
            </a:p>
          </p:txBody>
        </p:sp>
        <p:sp>
          <p:nvSpPr>
            <p:cNvPr id="115" name="Line 81"/>
            <p:cNvSpPr>
              <a:spLocks noChangeShapeType="1"/>
            </p:cNvSpPr>
            <p:nvPr/>
          </p:nvSpPr>
          <p:spPr bwMode="auto">
            <a:xfrm flipV="1">
              <a:off x="5435600" y="2420938"/>
              <a:ext cx="0" cy="1444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6" name="Text Box 82"/>
            <p:cNvSpPr txBox="1">
              <a:spLocks noChangeArrowheads="1"/>
            </p:cNvSpPr>
            <p:nvPr/>
          </p:nvSpPr>
          <p:spPr bwMode="auto">
            <a:xfrm>
              <a:off x="6989465" y="1050925"/>
              <a:ext cx="1687512" cy="385763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Comic Sans MS" pitchFamily="66" charset="0"/>
                </a:rPr>
                <a:t>First proposal</a:t>
              </a:r>
            </a:p>
          </p:txBody>
        </p:sp>
      </p:grpSp>
      <p:sp>
        <p:nvSpPr>
          <p:cNvPr id="60" name="Rectangle 59"/>
          <p:cNvSpPr/>
          <p:nvPr/>
        </p:nvSpPr>
        <p:spPr>
          <a:xfrm>
            <a:off x="6994297" y="4684742"/>
            <a:ext cx="1883849" cy="369332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second 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proposal</a:t>
            </a:r>
          </a:p>
        </p:txBody>
      </p:sp>
    </p:spTree>
    <p:extLst>
      <p:ext uri="{BB962C8B-B14F-4D97-AF65-F5344CB8AC3E}">
        <p14:creationId xmlns:p14="http://schemas.microsoft.com/office/powerpoint/2010/main" val="36372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474788" y="981075"/>
            <a:ext cx="4392612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701800" y="1341438"/>
            <a:ext cx="3878263" cy="714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476375" y="1484313"/>
            <a:ext cx="4391025" cy="936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547813" y="1484313"/>
            <a:ext cx="360362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68" name="Oval 20"/>
          <p:cNvSpPr>
            <a:spLocks noChangeArrowheads="1"/>
          </p:cNvSpPr>
          <p:nvPr/>
        </p:nvSpPr>
        <p:spPr bwMode="auto">
          <a:xfrm>
            <a:off x="1836738" y="1412875"/>
            <a:ext cx="71437" cy="71438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69" name="Oval 21"/>
          <p:cNvSpPr>
            <a:spLocks noChangeArrowheads="1"/>
          </p:cNvSpPr>
          <p:nvPr/>
        </p:nvSpPr>
        <p:spPr bwMode="auto">
          <a:xfrm>
            <a:off x="1979613" y="1412875"/>
            <a:ext cx="71437" cy="71438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70" name="Oval 22"/>
          <p:cNvSpPr>
            <a:spLocks noChangeArrowheads="1"/>
          </p:cNvSpPr>
          <p:nvPr/>
        </p:nvSpPr>
        <p:spPr bwMode="auto">
          <a:xfrm>
            <a:off x="2700338" y="1412875"/>
            <a:ext cx="71437" cy="71438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71" name="Oval 23"/>
          <p:cNvSpPr>
            <a:spLocks noChangeArrowheads="1"/>
          </p:cNvSpPr>
          <p:nvPr/>
        </p:nvSpPr>
        <p:spPr bwMode="auto">
          <a:xfrm>
            <a:off x="5437188" y="1412875"/>
            <a:ext cx="71437" cy="71438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1979613" y="1484313"/>
            <a:ext cx="360362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2411413" y="1484313"/>
            <a:ext cx="360362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83" name="Rectangle 35"/>
          <p:cNvSpPr>
            <a:spLocks noChangeArrowheads="1"/>
          </p:cNvSpPr>
          <p:nvPr/>
        </p:nvSpPr>
        <p:spPr bwMode="auto">
          <a:xfrm>
            <a:off x="2843213" y="1484313"/>
            <a:ext cx="360362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84" name="Rectangle 36"/>
          <p:cNvSpPr>
            <a:spLocks noChangeArrowheads="1"/>
          </p:cNvSpPr>
          <p:nvPr/>
        </p:nvSpPr>
        <p:spPr bwMode="auto">
          <a:xfrm>
            <a:off x="3275013" y="1484313"/>
            <a:ext cx="360362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85" name="Rectangle 37"/>
          <p:cNvSpPr>
            <a:spLocks noChangeArrowheads="1"/>
          </p:cNvSpPr>
          <p:nvPr/>
        </p:nvSpPr>
        <p:spPr bwMode="auto">
          <a:xfrm>
            <a:off x="3706813" y="1484313"/>
            <a:ext cx="360362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86" name="Rectangle 38"/>
          <p:cNvSpPr>
            <a:spLocks noChangeArrowheads="1"/>
          </p:cNvSpPr>
          <p:nvPr/>
        </p:nvSpPr>
        <p:spPr bwMode="auto">
          <a:xfrm>
            <a:off x="4140200" y="1484313"/>
            <a:ext cx="360363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87" name="Rectangle 39"/>
          <p:cNvSpPr>
            <a:spLocks noChangeArrowheads="1"/>
          </p:cNvSpPr>
          <p:nvPr/>
        </p:nvSpPr>
        <p:spPr bwMode="auto">
          <a:xfrm>
            <a:off x="4572000" y="1484313"/>
            <a:ext cx="360363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88" name="Rectangle 40"/>
          <p:cNvSpPr>
            <a:spLocks noChangeArrowheads="1"/>
          </p:cNvSpPr>
          <p:nvPr/>
        </p:nvSpPr>
        <p:spPr bwMode="auto">
          <a:xfrm>
            <a:off x="5003800" y="1484313"/>
            <a:ext cx="360363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89" name="Rectangle 41"/>
          <p:cNvSpPr>
            <a:spLocks noChangeArrowheads="1"/>
          </p:cNvSpPr>
          <p:nvPr/>
        </p:nvSpPr>
        <p:spPr bwMode="auto">
          <a:xfrm>
            <a:off x="5435600" y="1484313"/>
            <a:ext cx="360363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90" name="Oval 42"/>
          <p:cNvSpPr>
            <a:spLocks noChangeArrowheads="1"/>
          </p:cNvSpPr>
          <p:nvPr/>
        </p:nvSpPr>
        <p:spPr bwMode="auto">
          <a:xfrm>
            <a:off x="5292725" y="1412875"/>
            <a:ext cx="71438" cy="71438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91" name="Oval 43"/>
          <p:cNvSpPr>
            <a:spLocks noChangeArrowheads="1"/>
          </p:cNvSpPr>
          <p:nvPr/>
        </p:nvSpPr>
        <p:spPr bwMode="auto">
          <a:xfrm>
            <a:off x="2843213" y="1412875"/>
            <a:ext cx="71437" cy="71438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92" name="Oval 44"/>
          <p:cNvSpPr>
            <a:spLocks noChangeArrowheads="1"/>
          </p:cNvSpPr>
          <p:nvPr/>
        </p:nvSpPr>
        <p:spPr bwMode="auto">
          <a:xfrm>
            <a:off x="3563938" y="1412875"/>
            <a:ext cx="71437" cy="71438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93" name="Oval 45"/>
          <p:cNvSpPr>
            <a:spLocks noChangeArrowheads="1"/>
          </p:cNvSpPr>
          <p:nvPr/>
        </p:nvSpPr>
        <p:spPr bwMode="auto">
          <a:xfrm>
            <a:off x="3708400" y="1412875"/>
            <a:ext cx="71438" cy="71438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94" name="Oval 46"/>
          <p:cNvSpPr>
            <a:spLocks noChangeArrowheads="1"/>
          </p:cNvSpPr>
          <p:nvPr/>
        </p:nvSpPr>
        <p:spPr bwMode="auto">
          <a:xfrm>
            <a:off x="4429125" y="1412875"/>
            <a:ext cx="71438" cy="71438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95" name="Oval 47"/>
          <p:cNvSpPr>
            <a:spLocks noChangeArrowheads="1"/>
          </p:cNvSpPr>
          <p:nvPr/>
        </p:nvSpPr>
        <p:spPr bwMode="auto">
          <a:xfrm>
            <a:off x="4572000" y="1412875"/>
            <a:ext cx="71438" cy="71438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96" name="Rectangle 48"/>
          <p:cNvSpPr>
            <a:spLocks noChangeArrowheads="1"/>
          </p:cNvSpPr>
          <p:nvPr/>
        </p:nvSpPr>
        <p:spPr bwMode="auto">
          <a:xfrm>
            <a:off x="1509713" y="981075"/>
            <a:ext cx="144462" cy="431800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97" name="Line 49"/>
          <p:cNvSpPr>
            <a:spLocks noChangeShapeType="1"/>
          </p:cNvSpPr>
          <p:nvPr/>
        </p:nvSpPr>
        <p:spPr bwMode="auto">
          <a:xfrm flipV="1">
            <a:off x="1535113" y="9810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98" name="Line 50"/>
          <p:cNvSpPr>
            <a:spLocks noChangeShapeType="1"/>
          </p:cNvSpPr>
          <p:nvPr/>
        </p:nvSpPr>
        <p:spPr bwMode="auto">
          <a:xfrm flipV="1">
            <a:off x="1601788" y="9810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99" name="Line 51"/>
          <p:cNvSpPr>
            <a:spLocks noChangeShapeType="1"/>
          </p:cNvSpPr>
          <p:nvPr/>
        </p:nvSpPr>
        <p:spPr bwMode="auto">
          <a:xfrm flipV="1">
            <a:off x="1568450" y="9810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 flipV="1">
            <a:off x="1631950" y="9810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01" name="Rectangle 53"/>
          <p:cNvSpPr>
            <a:spLocks noChangeArrowheads="1"/>
          </p:cNvSpPr>
          <p:nvPr/>
        </p:nvSpPr>
        <p:spPr bwMode="auto">
          <a:xfrm>
            <a:off x="5651500" y="981075"/>
            <a:ext cx="144463" cy="431800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02" name="Line 54"/>
          <p:cNvSpPr>
            <a:spLocks noChangeShapeType="1"/>
          </p:cNvSpPr>
          <p:nvPr/>
        </p:nvSpPr>
        <p:spPr bwMode="auto">
          <a:xfrm flipV="1">
            <a:off x="5676900" y="9810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03" name="Line 55"/>
          <p:cNvSpPr>
            <a:spLocks noChangeShapeType="1"/>
          </p:cNvSpPr>
          <p:nvPr/>
        </p:nvSpPr>
        <p:spPr bwMode="auto">
          <a:xfrm flipV="1">
            <a:off x="5743575" y="9810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04" name="Line 56"/>
          <p:cNvSpPr>
            <a:spLocks noChangeShapeType="1"/>
          </p:cNvSpPr>
          <p:nvPr/>
        </p:nvSpPr>
        <p:spPr bwMode="auto">
          <a:xfrm flipV="1">
            <a:off x="5710238" y="9810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05" name="Line 57"/>
          <p:cNvSpPr>
            <a:spLocks noChangeShapeType="1"/>
          </p:cNvSpPr>
          <p:nvPr/>
        </p:nvSpPr>
        <p:spPr bwMode="auto">
          <a:xfrm flipV="1">
            <a:off x="5773738" y="9810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11" name="Oval 63"/>
          <p:cNvSpPr>
            <a:spLocks noChangeArrowheads="1"/>
          </p:cNvSpPr>
          <p:nvPr/>
        </p:nvSpPr>
        <p:spPr bwMode="auto">
          <a:xfrm>
            <a:off x="5619750" y="739775"/>
            <a:ext cx="215900" cy="215900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2110" name="Picture 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450" y="908050"/>
            <a:ext cx="196850" cy="8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12" name="Oval 64"/>
          <p:cNvSpPr>
            <a:spLocks noChangeArrowheads="1"/>
          </p:cNvSpPr>
          <p:nvPr/>
        </p:nvSpPr>
        <p:spPr bwMode="auto">
          <a:xfrm>
            <a:off x="1470025" y="742950"/>
            <a:ext cx="215900" cy="215900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2109" name="Picture 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908050"/>
            <a:ext cx="196850" cy="8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13" name="Line 65"/>
          <p:cNvSpPr>
            <a:spLocks noChangeShapeType="1"/>
          </p:cNvSpPr>
          <p:nvPr/>
        </p:nvSpPr>
        <p:spPr bwMode="auto">
          <a:xfrm>
            <a:off x="1331913" y="98107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14" name="Line 66"/>
          <p:cNvSpPr>
            <a:spLocks noChangeShapeType="1"/>
          </p:cNvSpPr>
          <p:nvPr/>
        </p:nvSpPr>
        <p:spPr bwMode="auto">
          <a:xfrm>
            <a:off x="1331913" y="1484313"/>
            <a:ext cx="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15" name="Text Box 67"/>
          <p:cNvSpPr txBox="1">
            <a:spLocks noChangeArrowheads="1"/>
          </p:cNvSpPr>
          <p:nvPr/>
        </p:nvSpPr>
        <p:spPr bwMode="auto">
          <a:xfrm>
            <a:off x="592138" y="1077913"/>
            <a:ext cx="6842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200">
                <a:latin typeface="Comic Sans MS" pitchFamily="66" charset="0"/>
              </a:rPr>
              <a:t>100 </a:t>
            </a:r>
            <a:r>
              <a:rPr lang="el-GR" sz="1200">
                <a:latin typeface="Comic Sans MS" pitchFamily="66" charset="0"/>
              </a:rPr>
              <a:t>μ</a:t>
            </a:r>
            <a:r>
              <a:rPr lang="fr-FR" sz="1200">
                <a:latin typeface="Comic Sans MS" pitchFamily="66" charset="0"/>
              </a:rPr>
              <a:t>m</a:t>
            </a:r>
          </a:p>
        </p:txBody>
      </p:sp>
      <p:sp>
        <p:nvSpPr>
          <p:cNvPr id="2116" name="Text Box 68"/>
          <p:cNvSpPr txBox="1">
            <a:spLocks noChangeArrowheads="1"/>
          </p:cNvSpPr>
          <p:nvPr/>
        </p:nvSpPr>
        <p:spPr bwMode="auto">
          <a:xfrm>
            <a:off x="468313" y="1700213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1200">
                <a:latin typeface="Comic Sans MS" pitchFamily="66" charset="0"/>
              </a:rPr>
              <a:t>150 </a:t>
            </a:r>
            <a:r>
              <a:rPr lang="el-GR" sz="1200">
                <a:latin typeface="Comic Sans MS" pitchFamily="66" charset="0"/>
              </a:rPr>
              <a:t>μ</a:t>
            </a:r>
            <a:r>
              <a:rPr lang="fr-FR" sz="1200">
                <a:latin typeface="Comic Sans MS" pitchFamily="66" charset="0"/>
              </a:rPr>
              <a:t>m or less</a:t>
            </a:r>
          </a:p>
        </p:txBody>
      </p:sp>
      <p:sp>
        <p:nvSpPr>
          <p:cNvPr id="2117" name="Line 69"/>
          <p:cNvSpPr>
            <a:spLocks noChangeShapeType="1"/>
          </p:cNvSpPr>
          <p:nvPr/>
        </p:nvSpPr>
        <p:spPr bwMode="auto">
          <a:xfrm flipH="1">
            <a:off x="5795963" y="908050"/>
            <a:ext cx="576262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18" name="Text Box 70"/>
          <p:cNvSpPr txBox="1">
            <a:spLocks noChangeArrowheads="1"/>
          </p:cNvSpPr>
          <p:nvPr/>
        </p:nvSpPr>
        <p:spPr bwMode="auto">
          <a:xfrm>
            <a:off x="6227763" y="644525"/>
            <a:ext cx="1409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600">
                <a:latin typeface="Comic Sans MS" pitchFamily="66" charset="0"/>
              </a:rPr>
              <a:t>TSVs module</a:t>
            </a:r>
          </a:p>
        </p:txBody>
      </p:sp>
      <p:sp>
        <p:nvSpPr>
          <p:cNvPr id="2119" name="Line 71"/>
          <p:cNvSpPr>
            <a:spLocks noChangeShapeType="1"/>
          </p:cNvSpPr>
          <p:nvPr/>
        </p:nvSpPr>
        <p:spPr bwMode="auto">
          <a:xfrm>
            <a:off x="5003800" y="620713"/>
            <a:ext cx="576263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20" name="Text Box 72"/>
          <p:cNvSpPr txBox="1">
            <a:spLocks noChangeArrowheads="1"/>
          </p:cNvSpPr>
          <p:nvPr/>
        </p:nvSpPr>
        <p:spPr bwMode="auto">
          <a:xfrm>
            <a:off x="2771775" y="333375"/>
            <a:ext cx="23225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600">
                <a:latin typeface="Comic Sans MS" pitchFamily="66" charset="0"/>
              </a:rPr>
              <a:t>Classical bump bonding</a:t>
            </a:r>
          </a:p>
        </p:txBody>
      </p:sp>
      <p:sp>
        <p:nvSpPr>
          <p:cNvPr id="2121" name="Line 73"/>
          <p:cNvSpPr>
            <a:spLocks noChangeShapeType="1"/>
          </p:cNvSpPr>
          <p:nvPr/>
        </p:nvSpPr>
        <p:spPr bwMode="auto">
          <a:xfrm flipH="1" flipV="1">
            <a:off x="5524500" y="1436688"/>
            <a:ext cx="8636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22" name="Text Box 74"/>
          <p:cNvSpPr txBox="1">
            <a:spLocks noChangeArrowheads="1"/>
          </p:cNvSpPr>
          <p:nvPr/>
        </p:nvSpPr>
        <p:spPr bwMode="auto">
          <a:xfrm>
            <a:off x="6300788" y="1412875"/>
            <a:ext cx="11128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600">
                <a:latin typeface="Comic Sans MS" pitchFamily="66" charset="0"/>
              </a:rPr>
              <a:t>Bonding …</a:t>
            </a:r>
          </a:p>
        </p:txBody>
      </p:sp>
      <p:sp>
        <p:nvSpPr>
          <p:cNvPr id="2123" name="Text Box 75"/>
          <p:cNvSpPr txBox="1">
            <a:spLocks noChangeArrowheads="1"/>
          </p:cNvSpPr>
          <p:nvPr/>
        </p:nvSpPr>
        <p:spPr bwMode="auto">
          <a:xfrm>
            <a:off x="2339975" y="1004888"/>
            <a:ext cx="25892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>
                <a:latin typeface="Comic Sans MS" pitchFamily="66" charset="0"/>
              </a:rPr>
              <a:t>front end chip (65 nm)</a:t>
            </a:r>
          </a:p>
        </p:txBody>
      </p:sp>
      <p:sp>
        <p:nvSpPr>
          <p:cNvPr id="2125" name="Text Box 77"/>
          <p:cNvSpPr txBox="1">
            <a:spLocks noChangeArrowheads="1"/>
          </p:cNvSpPr>
          <p:nvPr/>
        </p:nvSpPr>
        <p:spPr bwMode="auto">
          <a:xfrm>
            <a:off x="1692275" y="908050"/>
            <a:ext cx="78263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000">
                <a:latin typeface="Comic Sans MS" pitchFamily="66" charset="0"/>
              </a:rPr>
              <a:t>back side</a:t>
            </a:r>
          </a:p>
          <a:p>
            <a:endParaRPr lang="fr-FR" sz="1000">
              <a:latin typeface="Comic Sans MS" pitchFamily="66" charset="0"/>
            </a:endParaRPr>
          </a:p>
          <a:p>
            <a:r>
              <a:rPr lang="fr-FR" sz="1000">
                <a:latin typeface="Comic Sans MS" pitchFamily="66" charset="0"/>
              </a:rPr>
              <a:t>front side</a:t>
            </a:r>
          </a:p>
        </p:txBody>
      </p:sp>
      <p:sp>
        <p:nvSpPr>
          <p:cNvPr id="2126" name="Text Box 78"/>
          <p:cNvSpPr txBox="1">
            <a:spLocks noChangeArrowheads="1"/>
          </p:cNvSpPr>
          <p:nvPr/>
        </p:nvSpPr>
        <p:spPr bwMode="auto">
          <a:xfrm>
            <a:off x="3132138" y="1844675"/>
            <a:ext cx="881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>
                <a:latin typeface="Comic Sans MS" pitchFamily="66" charset="0"/>
              </a:rPr>
              <a:t>sensor</a:t>
            </a:r>
          </a:p>
        </p:txBody>
      </p:sp>
      <p:sp>
        <p:nvSpPr>
          <p:cNvPr id="2127" name="Rectangle 79"/>
          <p:cNvSpPr>
            <a:spLocks noChangeArrowheads="1"/>
          </p:cNvSpPr>
          <p:nvPr/>
        </p:nvSpPr>
        <p:spPr bwMode="auto">
          <a:xfrm>
            <a:off x="1476375" y="2349500"/>
            <a:ext cx="4391025" cy="7143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28" name="Text Box 80"/>
          <p:cNvSpPr txBox="1">
            <a:spLocks noChangeArrowheads="1"/>
          </p:cNvSpPr>
          <p:nvPr/>
        </p:nvSpPr>
        <p:spPr bwMode="auto">
          <a:xfrm>
            <a:off x="5364163" y="2516188"/>
            <a:ext cx="4714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600">
                <a:latin typeface="Comic Sans MS" pitchFamily="66" charset="0"/>
              </a:rPr>
              <a:t>HV</a:t>
            </a:r>
          </a:p>
        </p:txBody>
      </p:sp>
      <p:sp>
        <p:nvSpPr>
          <p:cNvPr id="2129" name="Line 81"/>
          <p:cNvSpPr>
            <a:spLocks noChangeShapeType="1"/>
          </p:cNvSpPr>
          <p:nvPr/>
        </p:nvSpPr>
        <p:spPr bwMode="auto">
          <a:xfrm flipV="1">
            <a:off x="5435600" y="2420938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30" name="Text Box 82"/>
          <p:cNvSpPr txBox="1">
            <a:spLocks noChangeArrowheads="1"/>
          </p:cNvSpPr>
          <p:nvPr/>
        </p:nvSpPr>
        <p:spPr bwMode="auto">
          <a:xfrm>
            <a:off x="592138" y="212725"/>
            <a:ext cx="1687512" cy="3857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First proposal</a:t>
            </a:r>
          </a:p>
        </p:txBody>
      </p:sp>
      <p:sp>
        <p:nvSpPr>
          <p:cNvPr id="2132" name="Text Box 84"/>
          <p:cNvSpPr txBox="1">
            <a:spLocks noChangeArrowheads="1"/>
          </p:cNvSpPr>
          <p:nvPr/>
        </p:nvSpPr>
        <p:spPr bwMode="auto">
          <a:xfrm>
            <a:off x="395288" y="2763838"/>
            <a:ext cx="8748712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dirty="0">
                <a:latin typeface="Comic Sans MS" pitchFamily="66" charset="0"/>
              </a:rPr>
              <a:t>Process steps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Comic Sans MS" pitchFamily="66" charset="0"/>
              </a:rPr>
              <a:t> Front end chip fabrication in 65 nm techno (IBM) with analog and digital signal processing and sensor fab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>
                <a:latin typeface="Comic Sans MS" pitchFamily="66" charset="0"/>
              </a:rPr>
              <a:t> no pads, only available area for futures TSVs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Comic Sans MS" pitchFamily="66" charset="0"/>
              </a:rPr>
              <a:t> via-last post-processing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>
                <a:latin typeface="Comic Sans MS" pitchFamily="66" charset="0"/>
              </a:rPr>
              <a:t>  I/O access by the chip’s back side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>
                <a:latin typeface="Comic Sans MS" pitchFamily="66" charset="0"/>
              </a:rPr>
              <a:t>  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Several TSVs</a:t>
            </a:r>
            <a:r>
              <a:rPr lang="en-US" dirty="0">
                <a:latin typeface="Comic Sans MS" pitchFamily="66" charset="0"/>
              </a:rPr>
              <a:t> for one pad =&gt; 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better yield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Comic Sans MS" pitchFamily="66" charset="0"/>
              </a:rPr>
              <a:t> thinning up to reach TSVs, back metallization (100 </a:t>
            </a:r>
            <a:r>
              <a:rPr lang="el-GR" dirty="0">
                <a:latin typeface="Comic Sans MS" pitchFamily="66" charset="0"/>
              </a:rPr>
              <a:t>μ</a:t>
            </a:r>
            <a:r>
              <a:rPr lang="en-US" dirty="0">
                <a:latin typeface="Comic Sans MS" pitchFamily="66" charset="0"/>
              </a:rPr>
              <a:t>m final thick)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Comic Sans MS" pitchFamily="66" charset="0"/>
              </a:rPr>
              <a:t> bonding sensor: ~ </a:t>
            </a:r>
            <a:r>
              <a:rPr lang="en-US" dirty="0" smtClean="0">
                <a:latin typeface="Comic Sans MS" pitchFamily="66" charset="0"/>
              </a:rPr>
              <a:t>35 </a:t>
            </a:r>
            <a:r>
              <a:rPr lang="el-GR" dirty="0">
                <a:latin typeface="Comic Sans MS" pitchFamily="66" charset="0"/>
              </a:rPr>
              <a:t>μ</a:t>
            </a:r>
            <a:r>
              <a:rPr lang="en-US" dirty="0">
                <a:latin typeface="Comic Sans MS" pitchFamily="66" charset="0"/>
              </a:rPr>
              <a:t>m pitch </a:t>
            </a:r>
          </a:p>
          <a:p>
            <a:pPr>
              <a:buFont typeface="Wingdings" pitchFamily="2" charset="2"/>
              <a:buNone/>
            </a:pPr>
            <a:endParaRPr lang="en-US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-US" dirty="0">
                <a:latin typeface="Comic Sans MS" pitchFamily="66" charset="0"/>
              </a:rPr>
              <a:t>Matrix organization</a:t>
            </a:r>
          </a:p>
          <a:p>
            <a:pPr>
              <a:buFontTx/>
              <a:buChar char="-"/>
            </a:pPr>
            <a:endParaRPr lang="en-US" dirty="0">
              <a:latin typeface="Comic Sans MS" pitchFamily="66" charset="0"/>
            </a:endParaRPr>
          </a:p>
        </p:txBody>
      </p:sp>
      <p:sp>
        <p:nvSpPr>
          <p:cNvPr id="2133" name="Rectangle 85"/>
          <p:cNvSpPr>
            <a:spLocks noChangeArrowheads="1"/>
          </p:cNvSpPr>
          <p:nvPr/>
        </p:nvSpPr>
        <p:spPr bwMode="auto">
          <a:xfrm>
            <a:off x="3319463" y="5829300"/>
            <a:ext cx="1223962" cy="71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34" name="Rectangle 86"/>
          <p:cNvSpPr>
            <a:spLocks noChangeArrowheads="1"/>
          </p:cNvSpPr>
          <p:nvPr/>
        </p:nvSpPr>
        <p:spPr bwMode="auto">
          <a:xfrm>
            <a:off x="3319463" y="5900738"/>
            <a:ext cx="1223962" cy="714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35" name="Rectangle 87"/>
          <p:cNvSpPr>
            <a:spLocks noChangeArrowheads="1"/>
          </p:cNvSpPr>
          <p:nvPr/>
        </p:nvSpPr>
        <p:spPr bwMode="auto">
          <a:xfrm>
            <a:off x="3319463" y="5973763"/>
            <a:ext cx="1223962" cy="714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36" name="Rectangle 88"/>
          <p:cNvSpPr>
            <a:spLocks noChangeArrowheads="1"/>
          </p:cNvSpPr>
          <p:nvPr/>
        </p:nvSpPr>
        <p:spPr bwMode="auto">
          <a:xfrm>
            <a:off x="3319463" y="6045200"/>
            <a:ext cx="1223962" cy="71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37" name="Rectangle 89"/>
          <p:cNvSpPr>
            <a:spLocks noChangeArrowheads="1"/>
          </p:cNvSpPr>
          <p:nvPr/>
        </p:nvSpPr>
        <p:spPr bwMode="auto">
          <a:xfrm>
            <a:off x="4543425" y="5829300"/>
            <a:ext cx="1223963" cy="71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38" name="Rectangle 90"/>
          <p:cNvSpPr>
            <a:spLocks noChangeArrowheads="1"/>
          </p:cNvSpPr>
          <p:nvPr/>
        </p:nvSpPr>
        <p:spPr bwMode="auto">
          <a:xfrm>
            <a:off x="4543425" y="5900738"/>
            <a:ext cx="1223963" cy="714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39" name="Rectangle 91"/>
          <p:cNvSpPr>
            <a:spLocks noChangeArrowheads="1"/>
          </p:cNvSpPr>
          <p:nvPr/>
        </p:nvSpPr>
        <p:spPr bwMode="auto">
          <a:xfrm>
            <a:off x="4543425" y="5973763"/>
            <a:ext cx="1223963" cy="714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40" name="Rectangle 92"/>
          <p:cNvSpPr>
            <a:spLocks noChangeArrowheads="1"/>
          </p:cNvSpPr>
          <p:nvPr/>
        </p:nvSpPr>
        <p:spPr bwMode="auto">
          <a:xfrm>
            <a:off x="4543425" y="6045200"/>
            <a:ext cx="1223963" cy="71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41" name="Oval 93"/>
          <p:cNvSpPr>
            <a:spLocks noChangeArrowheads="1"/>
          </p:cNvSpPr>
          <p:nvPr/>
        </p:nvSpPr>
        <p:spPr bwMode="auto">
          <a:xfrm>
            <a:off x="4183063" y="5829300"/>
            <a:ext cx="71437" cy="71438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42" name="Oval 94"/>
          <p:cNvSpPr>
            <a:spLocks noChangeArrowheads="1"/>
          </p:cNvSpPr>
          <p:nvPr/>
        </p:nvSpPr>
        <p:spPr bwMode="auto">
          <a:xfrm>
            <a:off x="4760913" y="5829300"/>
            <a:ext cx="71437" cy="71438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43" name="Oval 95"/>
          <p:cNvSpPr>
            <a:spLocks noChangeArrowheads="1"/>
          </p:cNvSpPr>
          <p:nvPr/>
        </p:nvSpPr>
        <p:spPr bwMode="auto">
          <a:xfrm>
            <a:off x="4759325" y="5973763"/>
            <a:ext cx="71438" cy="71437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44" name="Oval 96"/>
          <p:cNvSpPr>
            <a:spLocks noChangeArrowheads="1"/>
          </p:cNvSpPr>
          <p:nvPr/>
        </p:nvSpPr>
        <p:spPr bwMode="auto">
          <a:xfrm>
            <a:off x="4183063" y="5973763"/>
            <a:ext cx="71437" cy="71437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45" name="Oval 97"/>
          <p:cNvSpPr>
            <a:spLocks noChangeArrowheads="1"/>
          </p:cNvSpPr>
          <p:nvPr/>
        </p:nvSpPr>
        <p:spPr bwMode="auto">
          <a:xfrm>
            <a:off x="3535363" y="5900738"/>
            <a:ext cx="71437" cy="71437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46" name="Oval 98"/>
          <p:cNvSpPr>
            <a:spLocks noChangeArrowheads="1"/>
          </p:cNvSpPr>
          <p:nvPr/>
        </p:nvSpPr>
        <p:spPr bwMode="auto">
          <a:xfrm>
            <a:off x="3535363" y="6040438"/>
            <a:ext cx="71437" cy="71437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47" name="Oval 99"/>
          <p:cNvSpPr>
            <a:spLocks noChangeArrowheads="1"/>
          </p:cNvSpPr>
          <p:nvPr/>
        </p:nvSpPr>
        <p:spPr bwMode="auto">
          <a:xfrm>
            <a:off x="5408613" y="5900738"/>
            <a:ext cx="71437" cy="71437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48" name="Oval 100"/>
          <p:cNvSpPr>
            <a:spLocks noChangeArrowheads="1"/>
          </p:cNvSpPr>
          <p:nvPr/>
        </p:nvSpPr>
        <p:spPr bwMode="auto">
          <a:xfrm>
            <a:off x="5408613" y="6045200"/>
            <a:ext cx="71437" cy="71438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50" name="Line 102"/>
          <p:cNvSpPr>
            <a:spLocks noChangeShapeType="1"/>
          </p:cNvSpPr>
          <p:nvPr/>
        </p:nvSpPr>
        <p:spPr bwMode="auto">
          <a:xfrm>
            <a:off x="3319463" y="5726113"/>
            <a:ext cx="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51" name="Line 103"/>
          <p:cNvSpPr>
            <a:spLocks noChangeShapeType="1"/>
          </p:cNvSpPr>
          <p:nvPr/>
        </p:nvSpPr>
        <p:spPr bwMode="auto">
          <a:xfrm flipV="1">
            <a:off x="3314700" y="594928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52" name="Line 104"/>
          <p:cNvSpPr>
            <a:spLocks noChangeShapeType="1"/>
          </p:cNvSpPr>
          <p:nvPr/>
        </p:nvSpPr>
        <p:spPr bwMode="auto">
          <a:xfrm>
            <a:off x="3314700" y="567848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53" name="Text Box 105"/>
          <p:cNvSpPr txBox="1">
            <a:spLocks noChangeArrowheads="1"/>
          </p:cNvSpPr>
          <p:nvPr/>
        </p:nvSpPr>
        <p:spPr bwMode="auto">
          <a:xfrm>
            <a:off x="2627313" y="5868988"/>
            <a:ext cx="62068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200" dirty="0" smtClean="0">
                <a:latin typeface="Comic Sans MS" pitchFamily="66" charset="0"/>
              </a:rPr>
              <a:t>35 </a:t>
            </a:r>
            <a:r>
              <a:rPr lang="el-GR" sz="1200" dirty="0">
                <a:latin typeface="Comic Sans MS" pitchFamily="66" charset="0"/>
                <a:cs typeface="Arial" charset="0"/>
              </a:rPr>
              <a:t>μ</a:t>
            </a:r>
            <a:r>
              <a:rPr lang="fr-FR" sz="1200" dirty="0">
                <a:latin typeface="Comic Sans MS" pitchFamily="66" charset="0"/>
              </a:rPr>
              <a:t>m</a:t>
            </a:r>
          </a:p>
        </p:txBody>
      </p:sp>
      <p:sp>
        <p:nvSpPr>
          <p:cNvPr id="2154" name="Text Box 106"/>
          <p:cNvSpPr txBox="1">
            <a:spLocks noChangeArrowheads="1"/>
          </p:cNvSpPr>
          <p:nvPr/>
        </p:nvSpPr>
        <p:spPr bwMode="auto">
          <a:xfrm>
            <a:off x="6180138" y="5661025"/>
            <a:ext cx="27559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sz="1600">
                <a:latin typeface="Comic Sans MS" pitchFamily="66" charset="0"/>
              </a:rPr>
              <a:t>Pixel bonding will be placed in alternance to get minimal pixel width</a:t>
            </a:r>
          </a:p>
        </p:txBody>
      </p:sp>
    </p:spTree>
    <p:extLst>
      <p:ext uri="{BB962C8B-B14F-4D97-AF65-F5344CB8AC3E}">
        <p14:creationId xmlns:p14="http://schemas.microsoft.com/office/powerpoint/2010/main" val="2731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68313" y="188913"/>
            <a:ext cx="1943100" cy="39528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Second proposal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338388" y="1239838"/>
            <a:ext cx="4392612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565400" y="1239838"/>
            <a:ext cx="3878263" cy="714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2339975" y="1743075"/>
            <a:ext cx="4391025" cy="936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2411413" y="1743075"/>
            <a:ext cx="360362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2700338" y="1671638"/>
            <a:ext cx="71437" cy="71437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2843213" y="1671638"/>
            <a:ext cx="71437" cy="71437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3563938" y="1671638"/>
            <a:ext cx="71437" cy="71437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6300788" y="1671638"/>
            <a:ext cx="71437" cy="71437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2843213" y="1743075"/>
            <a:ext cx="360362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3275013" y="1743075"/>
            <a:ext cx="360362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3706813" y="1743075"/>
            <a:ext cx="360362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4138613" y="1743075"/>
            <a:ext cx="360362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4570413" y="1743075"/>
            <a:ext cx="360362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5003800" y="1743075"/>
            <a:ext cx="360363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5435600" y="1743075"/>
            <a:ext cx="360363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5867400" y="1743075"/>
            <a:ext cx="360363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6299200" y="1743075"/>
            <a:ext cx="360363" cy="73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64" name="Oval 20"/>
          <p:cNvSpPr>
            <a:spLocks noChangeArrowheads="1"/>
          </p:cNvSpPr>
          <p:nvPr/>
        </p:nvSpPr>
        <p:spPr bwMode="auto">
          <a:xfrm>
            <a:off x="6156325" y="1671638"/>
            <a:ext cx="71438" cy="71437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65" name="Oval 21"/>
          <p:cNvSpPr>
            <a:spLocks noChangeArrowheads="1"/>
          </p:cNvSpPr>
          <p:nvPr/>
        </p:nvSpPr>
        <p:spPr bwMode="auto">
          <a:xfrm>
            <a:off x="3706813" y="1671638"/>
            <a:ext cx="71437" cy="71437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66" name="Oval 22"/>
          <p:cNvSpPr>
            <a:spLocks noChangeArrowheads="1"/>
          </p:cNvSpPr>
          <p:nvPr/>
        </p:nvSpPr>
        <p:spPr bwMode="auto">
          <a:xfrm>
            <a:off x="4427538" y="1671638"/>
            <a:ext cx="71437" cy="71437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67" name="Oval 23"/>
          <p:cNvSpPr>
            <a:spLocks noChangeArrowheads="1"/>
          </p:cNvSpPr>
          <p:nvPr/>
        </p:nvSpPr>
        <p:spPr bwMode="auto">
          <a:xfrm>
            <a:off x="4572000" y="1671638"/>
            <a:ext cx="71438" cy="71437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68" name="Oval 24"/>
          <p:cNvSpPr>
            <a:spLocks noChangeArrowheads="1"/>
          </p:cNvSpPr>
          <p:nvPr/>
        </p:nvSpPr>
        <p:spPr bwMode="auto">
          <a:xfrm>
            <a:off x="5292725" y="1671638"/>
            <a:ext cx="71438" cy="71437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69" name="Oval 25"/>
          <p:cNvSpPr>
            <a:spLocks noChangeArrowheads="1"/>
          </p:cNvSpPr>
          <p:nvPr/>
        </p:nvSpPr>
        <p:spPr bwMode="auto">
          <a:xfrm>
            <a:off x="5435600" y="1671638"/>
            <a:ext cx="71438" cy="71437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84" name="Line 40"/>
          <p:cNvSpPr>
            <a:spLocks noChangeShapeType="1"/>
          </p:cNvSpPr>
          <p:nvPr/>
        </p:nvSpPr>
        <p:spPr bwMode="auto">
          <a:xfrm>
            <a:off x="2195513" y="1239838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185" name="Line 41"/>
          <p:cNvSpPr>
            <a:spLocks noChangeShapeType="1"/>
          </p:cNvSpPr>
          <p:nvPr/>
        </p:nvSpPr>
        <p:spPr bwMode="auto">
          <a:xfrm>
            <a:off x="2195513" y="1743075"/>
            <a:ext cx="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191" name="Text Box 47"/>
          <p:cNvSpPr txBox="1">
            <a:spLocks noChangeArrowheads="1"/>
          </p:cNvSpPr>
          <p:nvPr/>
        </p:nvSpPr>
        <p:spPr bwMode="auto">
          <a:xfrm>
            <a:off x="2800350" y="1223963"/>
            <a:ext cx="7826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000">
                <a:latin typeface="Comic Sans MS" pitchFamily="66" charset="0"/>
              </a:rPr>
              <a:t>front side</a:t>
            </a:r>
          </a:p>
          <a:p>
            <a:endParaRPr lang="fr-FR" sz="800">
              <a:latin typeface="Comic Sans MS" pitchFamily="66" charset="0"/>
            </a:endParaRPr>
          </a:p>
          <a:p>
            <a:r>
              <a:rPr lang="fr-FR" sz="1000">
                <a:latin typeface="Comic Sans MS" pitchFamily="66" charset="0"/>
              </a:rPr>
              <a:t>back side</a:t>
            </a:r>
          </a:p>
        </p:txBody>
      </p:sp>
      <p:sp>
        <p:nvSpPr>
          <p:cNvPr id="6192" name="Text Box 48"/>
          <p:cNvSpPr txBox="1">
            <a:spLocks noChangeArrowheads="1"/>
          </p:cNvSpPr>
          <p:nvPr/>
        </p:nvSpPr>
        <p:spPr bwMode="auto">
          <a:xfrm>
            <a:off x="3995738" y="2103438"/>
            <a:ext cx="8810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>
                <a:latin typeface="Comic Sans MS" pitchFamily="66" charset="0"/>
              </a:rPr>
              <a:t>sensor</a:t>
            </a:r>
          </a:p>
        </p:txBody>
      </p:sp>
      <p:sp>
        <p:nvSpPr>
          <p:cNvPr id="6193" name="Rectangle 49"/>
          <p:cNvSpPr>
            <a:spLocks noChangeArrowheads="1"/>
          </p:cNvSpPr>
          <p:nvPr/>
        </p:nvSpPr>
        <p:spPr bwMode="auto">
          <a:xfrm>
            <a:off x="2339975" y="2608263"/>
            <a:ext cx="4391025" cy="71437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94" name="Text Box 50"/>
          <p:cNvSpPr txBox="1">
            <a:spLocks noChangeArrowheads="1"/>
          </p:cNvSpPr>
          <p:nvPr/>
        </p:nvSpPr>
        <p:spPr bwMode="auto">
          <a:xfrm>
            <a:off x="6227763" y="2774950"/>
            <a:ext cx="4714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600">
                <a:latin typeface="Comic Sans MS" pitchFamily="66" charset="0"/>
              </a:rPr>
              <a:t>HV</a:t>
            </a:r>
          </a:p>
        </p:txBody>
      </p:sp>
      <p:sp>
        <p:nvSpPr>
          <p:cNvPr id="6195" name="Line 51"/>
          <p:cNvSpPr>
            <a:spLocks noChangeShapeType="1"/>
          </p:cNvSpPr>
          <p:nvPr/>
        </p:nvSpPr>
        <p:spPr bwMode="auto">
          <a:xfrm flipV="1">
            <a:off x="6299200" y="2679700"/>
            <a:ext cx="0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6206" name="Picture 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0" y="1166813"/>
            <a:ext cx="196850" cy="8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07" name="Picture 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0" y="1166813"/>
            <a:ext cx="196850" cy="8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08" name="Freeform 64"/>
          <p:cNvSpPr>
            <a:spLocks/>
          </p:cNvSpPr>
          <p:nvPr/>
        </p:nvSpPr>
        <p:spPr bwMode="auto">
          <a:xfrm>
            <a:off x="6588125" y="908050"/>
            <a:ext cx="1223963" cy="287338"/>
          </a:xfrm>
          <a:custGeom>
            <a:avLst/>
            <a:gdLst>
              <a:gd name="T0" fmla="*/ 0 w 771"/>
              <a:gd name="T1" fmla="*/ 181 h 181"/>
              <a:gd name="T2" fmla="*/ 317 w 771"/>
              <a:gd name="T3" fmla="*/ 0 h 181"/>
              <a:gd name="T4" fmla="*/ 771 w 771"/>
              <a:gd name="T5" fmla="*/ 181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1" h="181">
                <a:moveTo>
                  <a:pt x="0" y="181"/>
                </a:moveTo>
                <a:cubicBezTo>
                  <a:pt x="94" y="90"/>
                  <a:pt x="189" y="0"/>
                  <a:pt x="317" y="0"/>
                </a:cubicBezTo>
                <a:cubicBezTo>
                  <a:pt x="445" y="0"/>
                  <a:pt x="608" y="90"/>
                  <a:pt x="771" y="181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09" name="Freeform 65"/>
          <p:cNvSpPr>
            <a:spLocks/>
          </p:cNvSpPr>
          <p:nvPr/>
        </p:nvSpPr>
        <p:spPr bwMode="auto">
          <a:xfrm flipH="1">
            <a:off x="1206500" y="908050"/>
            <a:ext cx="1223963" cy="287338"/>
          </a:xfrm>
          <a:custGeom>
            <a:avLst/>
            <a:gdLst>
              <a:gd name="T0" fmla="*/ 0 w 771"/>
              <a:gd name="T1" fmla="*/ 181 h 181"/>
              <a:gd name="T2" fmla="*/ 317 w 771"/>
              <a:gd name="T3" fmla="*/ 0 h 181"/>
              <a:gd name="T4" fmla="*/ 771 w 771"/>
              <a:gd name="T5" fmla="*/ 181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1" h="181">
                <a:moveTo>
                  <a:pt x="0" y="181"/>
                </a:moveTo>
                <a:cubicBezTo>
                  <a:pt x="94" y="90"/>
                  <a:pt x="189" y="0"/>
                  <a:pt x="317" y="0"/>
                </a:cubicBezTo>
                <a:cubicBezTo>
                  <a:pt x="445" y="0"/>
                  <a:pt x="608" y="90"/>
                  <a:pt x="771" y="181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10" name="Line 66"/>
          <p:cNvSpPr>
            <a:spLocks noChangeShapeType="1"/>
          </p:cNvSpPr>
          <p:nvPr/>
        </p:nvSpPr>
        <p:spPr bwMode="auto">
          <a:xfrm flipH="1" flipV="1">
            <a:off x="6353175" y="1484313"/>
            <a:ext cx="7207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11" name="Text Box 67"/>
          <p:cNvSpPr txBox="1">
            <a:spLocks noChangeArrowheads="1"/>
          </p:cNvSpPr>
          <p:nvPr/>
        </p:nvSpPr>
        <p:spPr bwMode="auto">
          <a:xfrm>
            <a:off x="6969125" y="1316038"/>
            <a:ext cx="595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600">
                <a:latin typeface="Comic Sans MS" pitchFamily="66" charset="0"/>
              </a:rPr>
              <a:t>TSV</a:t>
            </a:r>
          </a:p>
        </p:txBody>
      </p:sp>
      <p:sp>
        <p:nvSpPr>
          <p:cNvPr id="6212" name="Line 68"/>
          <p:cNvSpPr>
            <a:spLocks noChangeShapeType="1"/>
          </p:cNvSpPr>
          <p:nvPr/>
        </p:nvSpPr>
        <p:spPr bwMode="auto">
          <a:xfrm flipV="1">
            <a:off x="3592513" y="1239838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13" name="Line 69"/>
          <p:cNvSpPr>
            <a:spLocks noChangeShapeType="1"/>
          </p:cNvSpPr>
          <p:nvPr/>
        </p:nvSpPr>
        <p:spPr bwMode="auto">
          <a:xfrm flipV="1">
            <a:off x="3741738" y="1225550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14" name="Line 70"/>
          <p:cNvSpPr>
            <a:spLocks noChangeShapeType="1"/>
          </p:cNvSpPr>
          <p:nvPr/>
        </p:nvSpPr>
        <p:spPr bwMode="auto">
          <a:xfrm flipV="1">
            <a:off x="4456113" y="1239838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15" name="Line 71"/>
          <p:cNvSpPr>
            <a:spLocks noChangeShapeType="1"/>
          </p:cNvSpPr>
          <p:nvPr/>
        </p:nvSpPr>
        <p:spPr bwMode="auto">
          <a:xfrm flipV="1">
            <a:off x="4610100" y="1239838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16" name="Line 72"/>
          <p:cNvSpPr>
            <a:spLocks noChangeShapeType="1"/>
          </p:cNvSpPr>
          <p:nvPr/>
        </p:nvSpPr>
        <p:spPr bwMode="auto">
          <a:xfrm flipV="1">
            <a:off x="5330825" y="1244600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17" name="Line 73"/>
          <p:cNvSpPr>
            <a:spLocks noChangeShapeType="1"/>
          </p:cNvSpPr>
          <p:nvPr/>
        </p:nvSpPr>
        <p:spPr bwMode="auto">
          <a:xfrm flipV="1">
            <a:off x="5480050" y="1239838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18" name="Line 74"/>
          <p:cNvSpPr>
            <a:spLocks noChangeShapeType="1"/>
          </p:cNvSpPr>
          <p:nvPr/>
        </p:nvSpPr>
        <p:spPr bwMode="auto">
          <a:xfrm flipV="1">
            <a:off x="6189663" y="1239838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19" name="Line 75"/>
          <p:cNvSpPr>
            <a:spLocks noChangeShapeType="1"/>
          </p:cNvSpPr>
          <p:nvPr/>
        </p:nvSpPr>
        <p:spPr bwMode="auto">
          <a:xfrm flipV="1">
            <a:off x="6338888" y="1230313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20" name="Line 76"/>
          <p:cNvSpPr>
            <a:spLocks noChangeShapeType="1"/>
          </p:cNvSpPr>
          <p:nvPr/>
        </p:nvSpPr>
        <p:spPr bwMode="auto">
          <a:xfrm flipV="1">
            <a:off x="2878138" y="1230313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21" name="Line 77"/>
          <p:cNvSpPr>
            <a:spLocks noChangeShapeType="1"/>
          </p:cNvSpPr>
          <p:nvPr/>
        </p:nvSpPr>
        <p:spPr bwMode="auto">
          <a:xfrm flipV="1">
            <a:off x="2738438" y="1239838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22" name="Text Box 78"/>
          <p:cNvSpPr txBox="1">
            <a:spLocks noChangeArrowheads="1"/>
          </p:cNvSpPr>
          <p:nvPr/>
        </p:nvSpPr>
        <p:spPr bwMode="auto">
          <a:xfrm>
            <a:off x="395288" y="3141663"/>
            <a:ext cx="8640762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dirty="0">
                <a:latin typeface="Comic Sans MS" pitchFamily="66" charset="0"/>
              </a:rPr>
              <a:t>Process steps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Comic Sans MS" pitchFamily="66" charset="0"/>
              </a:rPr>
              <a:t> Front end chip fabrication in 65 nm techno (IBM) with analog and digital signal processing and sensor fab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Comic Sans MS" pitchFamily="66" charset="0"/>
              </a:rPr>
              <a:t> via-last post-processing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>
                <a:latin typeface="Comic Sans MS" pitchFamily="66" charset="0"/>
              </a:rPr>
              <a:t>  one TSV by pixel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Comic Sans MS" pitchFamily="66" charset="0"/>
              </a:rPr>
              <a:t> thinning up to reach TSVs, back metallization (100 </a:t>
            </a:r>
            <a:r>
              <a:rPr lang="el-GR" dirty="0">
                <a:latin typeface="Comic Sans MS" pitchFamily="66" charset="0"/>
              </a:rPr>
              <a:t>μ</a:t>
            </a:r>
            <a:r>
              <a:rPr lang="en-US" dirty="0">
                <a:latin typeface="Comic Sans MS" pitchFamily="66" charset="0"/>
              </a:rPr>
              <a:t>m final thick)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Comic Sans MS" pitchFamily="66" charset="0"/>
              </a:rPr>
              <a:t> bonding sensor: ~ </a:t>
            </a:r>
            <a:r>
              <a:rPr lang="en-US" dirty="0" smtClean="0">
                <a:latin typeface="Comic Sans MS" pitchFamily="66" charset="0"/>
              </a:rPr>
              <a:t>35 </a:t>
            </a:r>
            <a:r>
              <a:rPr lang="el-GR" dirty="0">
                <a:latin typeface="Comic Sans MS" pitchFamily="66" charset="0"/>
              </a:rPr>
              <a:t>μ</a:t>
            </a:r>
            <a:r>
              <a:rPr lang="en-US" dirty="0">
                <a:latin typeface="Comic Sans MS" pitchFamily="66" charset="0"/>
              </a:rPr>
              <a:t>m pitch </a:t>
            </a:r>
          </a:p>
          <a:p>
            <a:pPr>
              <a:buFont typeface="Wingdings" pitchFamily="2" charset="2"/>
              <a:buNone/>
            </a:pPr>
            <a:endParaRPr lang="en-US" dirty="0"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-US" dirty="0">
                <a:latin typeface="Comic Sans MS" pitchFamily="66" charset="0"/>
              </a:rPr>
              <a:t>Matrix organization</a:t>
            </a:r>
          </a:p>
          <a:p>
            <a:pPr>
              <a:buFontTx/>
              <a:buChar char="-"/>
            </a:pPr>
            <a:endParaRPr lang="en-US" dirty="0">
              <a:latin typeface="Comic Sans MS" pitchFamily="66" charset="0"/>
            </a:endParaRPr>
          </a:p>
        </p:txBody>
      </p:sp>
      <p:sp>
        <p:nvSpPr>
          <p:cNvPr id="6190" name="Text Box 46"/>
          <p:cNvSpPr txBox="1">
            <a:spLocks noChangeArrowheads="1"/>
          </p:cNvSpPr>
          <p:nvPr/>
        </p:nvSpPr>
        <p:spPr bwMode="auto">
          <a:xfrm>
            <a:off x="3409950" y="1355725"/>
            <a:ext cx="1787525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200">
                <a:latin typeface="Comic Sans MS" pitchFamily="66" charset="0"/>
              </a:rPr>
              <a:t>front end chip (65 nm)</a:t>
            </a:r>
          </a:p>
        </p:txBody>
      </p:sp>
      <p:sp>
        <p:nvSpPr>
          <p:cNvPr id="6223" name="Rectangle 79"/>
          <p:cNvSpPr>
            <a:spLocks noChangeArrowheads="1"/>
          </p:cNvSpPr>
          <p:nvPr/>
        </p:nvSpPr>
        <p:spPr bwMode="auto">
          <a:xfrm>
            <a:off x="3319463" y="5829300"/>
            <a:ext cx="1223962" cy="71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24" name="Rectangle 80"/>
          <p:cNvSpPr>
            <a:spLocks noChangeArrowheads="1"/>
          </p:cNvSpPr>
          <p:nvPr/>
        </p:nvSpPr>
        <p:spPr bwMode="auto">
          <a:xfrm>
            <a:off x="3319463" y="5900738"/>
            <a:ext cx="1223962" cy="714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25" name="Rectangle 81"/>
          <p:cNvSpPr>
            <a:spLocks noChangeArrowheads="1"/>
          </p:cNvSpPr>
          <p:nvPr/>
        </p:nvSpPr>
        <p:spPr bwMode="auto">
          <a:xfrm>
            <a:off x="3319463" y="5973763"/>
            <a:ext cx="1223962" cy="714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26" name="Rectangle 82"/>
          <p:cNvSpPr>
            <a:spLocks noChangeArrowheads="1"/>
          </p:cNvSpPr>
          <p:nvPr/>
        </p:nvSpPr>
        <p:spPr bwMode="auto">
          <a:xfrm>
            <a:off x="3319463" y="6045200"/>
            <a:ext cx="1223962" cy="71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27" name="Rectangle 83"/>
          <p:cNvSpPr>
            <a:spLocks noChangeArrowheads="1"/>
          </p:cNvSpPr>
          <p:nvPr/>
        </p:nvSpPr>
        <p:spPr bwMode="auto">
          <a:xfrm>
            <a:off x="4543425" y="5829300"/>
            <a:ext cx="1223963" cy="71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28" name="Rectangle 84"/>
          <p:cNvSpPr>
            <a:spLocks noChangeArrowheads="1"/>
          </p:cNvSpPr>
          <p:nvPr/>
        </p:nvSpPr>
        <p:spPr bwMode="auto">
          <a:xfrm>
            <a:off x="4543425" y="5900738"/>
            <a:ext cx="1223963" cy="714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29" name="Rectangle 85"/>
          <p:cNvSpPr>
            <a:spLocks noChangeArrowheads="1"/>
          </p:cNvSpPr>
          <p:nvPr/>
        </p:nvSpPr>
        <p:spPr bwMode="auto">
          <a:xfrm>
            <a:off x="4543425" y="5973763"/>
            <a:ext cx="1223963" cy="714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30" name="Rectangle 86"/>
          <p:cNvSpPr>
            <a:spLocks noChangeArrowheads="1"/>
          </p:cNvSpPr>
          <p:nvPr/>
        </p:nvSpPr>
        <p:spPr bwMode="auto">
          <a:xfrm>
            <a:off x="4543425" y="6045200"/>
            <a:ext cx="1223963" cy="71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31" name="Oval 87"/>
          <p:cNvSpPr>
            <a:spLocks noChangeArrowheads="1"/>
          </p:cNvSpPr>
          <p:nvPr/>
        </p:nvSpPr>
        <p:spPr bwMode="auto">
          <a:xfrm>
            <a:off x="4183063" y="5829300"/>
            <a:ext cx="71437" cy="71438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32" name="Oval 88"/>
          <p:cNvSpPr>
            <a:spLocks noChangeArrowheads="1"/>
          </p:cNvSpPr>
          <p:nvPr/>
        </p:nvSpPr>
        <p:spPr bwMode="auto">
          <a:xfrm>
            <a:off x="4760913" y="5829300"/>
            <a:ext cx="71437" cy="71438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33" name="Oval 89"/>
          <p:cNvSpPr>
            <a:spLocks noChangeArrowheads="1"/>
          </p:cNvSpPr>
          <p:nvPr/>
        </p:nvSpPr>
        <p:spPr bwMode="auto">
          <a:xfrm>
            <a:off x="4759325" y="5973763"/>
            <a:ext cx="71438" cy="71437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34" name="Oval 90"/>
          <p:cNvSpPr>
            <a:spLocks noChangeArrowheads="1"/>
          </p:cNvSpPr>
          <p:nvPr/>
        </p:nvSpPr>
        <p:spPr bwMode="auto">
          <a:xfrm>
            <a:off x="4183063" y="5973763"/>
            <a:ext cx="71437" cy="71437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35" name="Oval 91"/>
          <p:cNvSpPr>
            <a:spLocks noChangeArrowheads="1"/>
          </p:cNvSpPr>
          <p:nvPr/>
        </p:nvSpPr>
        <p:spPr bwMode="auto">
          <a:xfrm>
            <a:off x="3535363" y="5900738"/>
            <a:ext cx="71437" cy="71437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36" name="Oval 92"/>
          <p:cNvSpPr>
            <a:spLocks noChangeArrowheads="1"/>
          </p:cNvSpPr>
          <p:nvPr/>
        </p:nvSpPr>
        <p:spPr bwMode="auto">
          <a:xfrm>
            <a:off x="3535363" y="6040438"/>
            <a:ext cx="71437" cy="71437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37" name="Oval 93"/>
          <p:cNvSpPr>
            <a:spLocks noChangeArrowheads="1"/>
          </p:cNvSpPr>
          <p:nvPr/>
        </p:nvSpPr>
        <p:spPr bwMode="auto">
          <a:xfrm>
            <a:off x="5408613" y="5900738"/>
            <a:ext cx="71437" cy="71437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38" name="Oval 94"/>
          <p:cNvSpPr>
            <a:spLocks noChangeArrowheads="1"/>
          </p:cNvSpPr>
          <p:nvPr/>
        </p:nvSpPr>
        <p:spPr bwMode="auto">
          <a:xfrm>
            <a:off x="5408613" y="6045200"/>
            <a:ext cx="71437" cy="71438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39" name="Line 95"/>
          <p:cNvSpPr>
            <a:spLocks noChangeShapeType="1"/>
          </p:cNvSpPr>
          <p:nvPr/>
        </p:nvSpPr>
        <p:spPr bwMode="auto">
          <a:xfrm>
            <a:off x="3319463" y="5726113"/>
            <a:ext cx="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40" name="Line 96"/>
          <p:cNvSpPr>
            <a:spLocks noChangeShapeType="1"/>
          </p:cNvSpPr>
          <p:nvPr/>
        </p:nvSpPr>
        <p:spPr bwMode="auto">
          <a:xfrm flipV="1">
            <a:off x="3314700" y="604361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41" name="Line 97"/>
          <p:cNvSpPr>
            <a:spLocks noChangeShapeType="1"/>
          </p:cNvSpPr>
          <p:nvPr/>
        </p:nvSpPr>
        <p:spPr bwMode="auto">
          <a:xfrm>
            <a:off x="3314700" y="567848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42" name="Text Box 98"/>
          <p:cNvSpPr txBox="1">
            <a:spLocks noChangeArrowheads="1"/>
          </p:cNvSpPr>
          <p:nvPr/>
        </p:nvSpPr>
        <p:spPr bwMode="auto">
          <a:xfrm>
            <a:off x="2627313" y="5868988"/>
            <a:ext cx="623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200" dirty="0" smtClean="0">
                <a:latin typeface="Comic Sans MS" pitchFamily="66" charset="0"/>
              </a:rPr>
              <a:t>35 </a:t>
            </a:r>
            <a:r>
              <a:rPr lang="el-GR" sz="1200" dirty="0">
                <a:latin typeface="Comic Sans MS" pitchFamily="66" charset="0"/>
                <a:cs typeface="Arial" charset="0"/>
              </a:rPr>
              <a:t>μ</a:t>
            </a:r>
            <a:r>
              <a:rPr lang="fr-FR" sz="1200" dirty="0">
                <a:latin typeface="Comic Sans MS" pitchFamily="66" charset="0"/>
              </a:rPr>
              <a:t>m</a:t>
            </a:r>
          </a:p>
        </p:txBody>
      </p:sp>
      <p:sp>
        <p:nvSpPr>
          <p:cNvPr id="6243" name="Text Box 99"/>
          <p:cNvSpPr txBox="1">
            <a:spLocks noChangeArrowheads="1"/>
          </p:cNvSpPr>
          <p:nvPr/>
        </p:nvSpPr>
        <p:spPr bwMode="auto">
          <a:xfrm>
            <a:off x="6180138" y="5661025"/>
            <a:ext cx="27559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>
                <a:latin typeface="Comic Sans MS" pitchFamily="66" charset="0"/>
              </a:rPr>
              <a:t>Pixel bonding will be placed in alternance to get minimal pixel width</a:t>
            </a:r>
          </a:p>
        </p:txBody>
      </p:sp>
      <p:sp>
        <p:nvSpPr>
          <p:cNvPr id="6244" name="Text Box 100"/>
          <p:cNvSpPr txBox="1">
            <a:spLocks noChangeArrowheads="1"/>
          </p:cNvSpPr>
          <p:nvPr/>
        </p:nvSpPr>
        <p:spPr bwMode="auto">
          <a:xfrm>
            <a:off x="7235825" y="1700213"/>
            <a:ext cx="11128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600">
                <a:latin typeface="Comic Sans MS" pitchFamily="66" charset="0"/>
              </a:rPr>
              <a:t>Bonding …</a:t>
            </a:r>
          </a:p>
        </p:txBody>
      </p:sp>
      <p:sp>
        <p:nvSpPr>
          <p:cNvPr id="6245" name="Line 101"/>
          <p:cNvSpPr>
            <a:spLocks noChangeShapeType="1"/>
          </p:cNvSpPr>
          <p:nvPr/>
        </p:nvSpPr>
        <p:spPr bwMode="auto">
          <a:xfrm flipH="1" flipV="1">
            <a:off x="6443663" y="1700213"/>
            <a:ext cx="792162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46" name="Text Box 102"/>
          <p:cNvSpPr txBox="1">
            <a:spLocks noChangeArrowheads="1"/>
          </p:cNvSpPr>
          <p:nvPr/>
        </p:nvSpPr>
        <p:spPr bwMode="auto">
          <a:xfrm>
            <a:off x="1366838" y="1282700"/>
            <a:ext cx="68421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200">
                <a:latin typeface="Comic Sans MS" pitchFamily="66" charset="0"/>
              </a:rPr>
              <a:t>100 </a:t>
            </a:r>
            <a:r>
              <a:rPr lang="el-GR" sz="1200">
                <a:latin typeface="Comic Sans MS" pitchFamily="66" charset="0"/>
              </a:rPr>
              <a:t>μ</a:t>
            </a:r>
            <a:r>
              <a:rPr lang="fr-FR" sz="1200">
                <a:latin typeface="Comic Sans MS" pitchFamily="66" charset="0"/>
              </a:rPr>
              <a:t>m</a:t>
            </a:r>
          </a:p>
        </p:txBody>
      </p:sp>
      <p:sp>
        <p:nvSpPr>
          <p:cNvPr id="6247" name="Text Box 103"/>
          <p:cNvSpPr txBox="1">
            <a:spLocks noChangeArrowheads="1"/>
          </p:cNvSpPr>
          <p:nvPr/>
        </p:nvSpPr>
        <p:spPr bwMode="auto">
          <a:xfrm>
            <a:off x="1190625" y="18923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1200">
                <a:latin typeface="Comic Sans MS" pitchFamily="66" charset="0"/>
              </a:rPr>
              <a:t>150 </a:t>
            </a:r>
            <a:r>
              <a:rPr lang="el-GR" sz="1200">
                <a:latin typeface="Comic Sans MS" pitchFamily="66" charset="0"/>
              </a:rPr>
              <a:t>μ</a:t>
            </a:r>
            <a:r>
              <a:rPr lang="fr-FR" sz="1200">
                <a:latin typeface="Comic Sans MS" pitchFamily="66" charset="0"/>
              </a:rPr>
              <a:t>m or less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2591594" y="214868"/>
            <a:ext cx="3167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Much more </a:t>
            </a:r>
            <a:r>
              <a:rPr lang="fr-FR" dirty="0" err="1" smtClean="0"/>
              <a:t>ambitious</a:t>
            </a:r>
            <a:r>
              <a:rPr lang="fr-FR" dirty="0" smtClean="0"/>
              <a:t>!!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006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Exploit </a:t>
            </a:r>
            <a:r>
              <a:rPr lang="fr-FR" dirty="0" err="1" smtClean="0"/>
              <a:t>industrial</a:t>
            </a:r>
            <a:r>
              <a:rPr lang="fr-FR" dirty="0" smtClean="0"/>
              <a:t> know how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648" y="3573016"/>
            <a:ext cx="7524488" cy="3070225"/>
          </a:xfr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00486"/>
            <a:ext cx="6414082" cy="177252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20897710">
            <a:off x="3920022" y="1302773"/>
            <a:ext cx="4639475" cy="43704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457200" algn="ctr">
              <a:lnSpc>
                <a:spcPct val="120000"/>
              </a:lnSpc>
              <a:spcBef>
                <a:spcPct val="10000"/>
              </a:spcBef>
              <a:buClr>
                <a:srgbClr val="663300"/>
              </a:buClr>
              <a:buFont typeface="Wingdings" pitchFamily="2" charset="2"/>
              <a:buNone/>
            </a:pPr>
            <a:r>
              <a:rPr lang="fr-FR" sz="2000" b="1" dirty="0" smtClean="0">
                <a:solidFill>
                  <a:srgbClr val="000066"/>
                </a:solidFill>
                <a:cs typeface="Times New Roman" pitchFamily="18" charset="0"/>
              </a:rPr>
              <a:t>Open 3D</a:t>
            </a:r>
            <a:r>
              <a:rPr lang="fr-FR" sz="2000" b="1" dirty="0" smtClean="0">
                <a:solidFill>
                  <a:srgbClr val="000066"/>
                </a:solidFill>
                <a:cs typeface="Arial" pitchFamily="34" charset="0"/>
              </a:rPr>
              <a:t>™</a:t>
            </a:r>
            <a:r>
              <a:rPr lang="fr-FR" sz="2000" b="1" dirty="0" smtClean="0">
                <a:solidFill>
                  <a:srgbClr val="000066"/>
                </a:solidFill>
                <a:cs typeface="Times New Roman" pitchFamily="18" charset="0"/>
              </a:rPr>
              <a:t> Initiative (LETI-GRENOBLE)</a:t>
            </a:r>
            <a:endParaRPr lang="fr-FR" sz="2000" b="1" dirty="0">
              <a:solidFill>
                <a:srgbClr val="000066"/>
              </a:solidFill>
              <a:cs typeface="Times New Roman" pitchFamily="18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11560" y="6453336"/>
            <a:ext cx="470519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Meeting </a:t>
            </a:r>
            <a:r>
              <a:rPr lang="fr-FR" dirty="0" err="1" smtClean="0"/>
              <a:t>scheduled</a:t>
            </a:r>
            <a:r>
              <a:rPr lang="fr-FR" dirty="0" smtClean="0"/>
              <a:t> April 20th,2012  </a:t>
            </a:r>
            <a:r>
              <a:rPr lang="fr-FR" dirty="0" err="1" smtClean="0"/>
              <a:t>at</a:t>
            </a:r>
            <a:r>
              <a:rPr lang="fr-FR" dirty="0" smtClean="0"/>
              <a:t> Grenoble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6951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Industry</a:t>
            </a:r>
            <a:r>
              <a:rPr lang="fr-FR" dirty="0" smtClean="0"/>
              <a:t> </a:t>
            </a:r>
            <a:r>
              <a:rPr lang="fr-FR" dirty="0" err="1" smtClean="0"/>
              <a:t>offers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8"/>
            <a:ext cx="8229600" cy="5035698"/>
          </a:xfrm>
        </p:spPr>
      </p:pic>
      <p:sp>
        <p:nvSpPr>
          <p:cNvPr id="5" name="Rectangle 4"/>
          <p:cNvSpPr/>
          <p:nvPr/>
        </p:nvSpPr>
        <p:spPr>
          <a:xfrm>
            <a:off x="444380" y="2060848"/>
            <a:ext cx="8242419" cy="6480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434037" y="5589240"/>
            <a:ext cx="8242419" cy="32403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434037" y="3212976"/>
            <a:ext cx="8242419" cy="5040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510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Project </a:t>
            </a:r>
            <a:r>
              <a:rPr lang="fr-FR" dirty="0" err="1" smtClean="0"/>
              <a:t>forecast</a:t>
            </a:r>
            <a:r>
              <a:rPr lang="fr-FR" dirty="0" smtClean="0"/>
              <a:t> &amp; Time </a:t>
            </a:r>
            <a:r>
              <a:rPr lang="fr-FR" dirty="0" err="1" smtClean="0"/>
              <a:t>scale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fr-FR" dirty="0" smtClean="0"/>
              <a:t>A-</a:t>
            </a:r>
            <a:r>
              <a:rPr lang="fr-FR" dirty="0" err="1" smtClean="0"/>
              <a:t>operation</a:t>
            </a:r>
            <a:r>
              <a:rPr lang="fr-FR" dirty="0" smtClean="0"/>
              <a:t>:  </a:t>
            </a:r>
            <a:r>
              <a:rPr lang="fr-FR" dirty="0" err="1" smtClean="0"/>
              <a:t>is</a:t>
            </a:r>
            <a:r>
              <a:rPr lang="fr-FR" dirty="0" smtClean="0"/>
              <a:t> to </a:t>
            </a:r>
            <a:r>
              <a:rPr lang="fr-FR" dirty="0" err="1" smtClean="0"/>
              <a:t>get</a:t>
            </a:r>
            <a:r>
              <a:rPr lang="fr-FR" dirty="0" smtClean="0"/>
              <a:t> </a:t>
            </a:r>
            <a:r>
              <a:rPr lang="fr-FR" dirty="0" err="1" smtClean="0"/>
              <a:t>slim</a:t>
            </a:r>
            <a:r>
              <a:rPr lang="fr-FR" dirty="0" smtClean="0"/>
              <a:t> </a:t>
            </a:r>
            <a:r>
              <a:rPr lang="fr-FR" dirty="0" err="1" smtClean="0"/>
              <a:t>edge</a:t>
            </a:r>
            <a:r>
              <a:rPr lang="fr-FR" dirty="0" smtClean="0"/>
              <a:t> Pixel </a:t>
            </a:r>
            <a:r>
              <a:rPr lang="fr-FR" dirty="0" err="1" smtClean="0"/>
              <a:t>sensors</a:t>
            </a:r>
            <a:r>
              <a:rPr lang="fr-FR" dirty="0" smtClean="0"/>
              <a:t> (IZM) </a:t>
            </a:r>
            <a:r>
              <a:rPr lang="fr-FR" dirty="0" err="1" smtClean="0"/>
              <a:t>with</a:t>
            </a:r>
            <a:r>
              <a:rPr lang="fr-FR" dirty="0" smtClean="0"/>
              <a:t> Omegapix2 chip- 05/2012</a:t>
            </a:r>
          </a:p>
          <a:p>
            <a:r>
              <a:rPr lang="fr-FR" dirty="0" smtClean="0"/>
              <a:t>B-</a:t>
            </a:r>
            <a:r>
              <a:rPr lang="fr-FR" dirty="0" err="1" smtClean="0"/>
              <a:t>operation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to </a:t>
            </a:r>
            <a:r>
              <a:rPr lang="fr-FR" dirty="0" err="1" smtClean="0"/>
              <a:t>get</a:t>
            </a:r>
            <a:r>
              <a:rPr lang="fr-FR" dirty="0" smtClean="0"/>
              <a:t> </a:t>
            </a:r>
            <a:r>
              <a:rPr lang="fr-FR" dirty="0" err="1" smtClean="0"/>
              <a:t>edgless</a:t>
            </a:r>
            <a:r>
              <a:rPr lang="fr-FR" dirty="0" smtClean="0"/>
              <a:t> pixel </a:t>
            </a:r>
            <a:r>
              <a:rPr lang="fr-FR" dirty="0" err="1" smtClean="0"/>
              <a:t>sensors</a:t>
            </a:r>
            <a:r>
              <a:rPr lang="fr-FR" dirty="0" smtClean="0"/>
              <a:t> (VTT) </a:t>
            </a:r>
            <a:r>
              <a:rPr lang="fr-FR" dirty="0" err="1" smtClean="0"/>
              <a:t>with</a:t>
            </a:r>
            <a:r>
              <a:rPr lang="fr-FR" dirty="0" smtClean="0"/>
              <a:t> Omegapix2 chip- 05/ 2012</a:t>
            </a:r>
          </a:p>
          <a:p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step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to have an </a:t>
            </a:r>
            <a:r>
              <a:rPr lang="fr-FR" dirty="0" err="1" smtClean="0"/>
              <a:t>Omegapix</a:t>
            </a:r>
            <a:r>
              <a:rPr lang="fr-FR" dirty="0" smtClean="0"/>
              <a:t>  ASIC </a:t>
            </a:r>
            <a:r>
              <a:rPr lang="fr-FR" dirty="0" err="1" smtClean="0"/>
              <a:t>readout</a:t>
            </a:r>
            <a:r>
              <a:rPr lang="fr-FR" dirty="0" smtClean="0"/>
              <a:t> 130nm </a:t>
            </a:r>
            <a:r>
              <a:rPr lang="fr-FR" dirty="0"/>
              <a:t>(end </a:t>
            </a:r>
            <a:r>
              <a:rPr lang="fr-FR" dirty="0" smtClean="0"/>
              <a:t>2013)and </a:t>
            </a:r>
            <a:r>
              <a:rPr lang="fr-FR" dirty="0" err="1" smtClean="0"/>
              <a:t>later</a:t>
            </a:r>
            <a:r>
              <a:rPr lang="fr-FR" dirty="0" smtClean="0"/>
              <a:t>-on 65nm</a:t>
            </a:r>
          </a:p>
          <a:p>
            <a:r>
              <a:rPr lang="fr-FR" dirty="0" smtClean="0"/>
              <a:t> </a:t>
            </a:r>
            <a:r>
              <a:rPr lang="fr-FR" dirty="0" err="1" smtClean="0"/>
              <a:t>Deliver</a:t>
            </a:r>
            <a:r>
              <a:rPr lang="fr-FR" dirty="0" smtClean="0"/>
              <a:t> a 4 </a:t>
            </a:r>
            <a:r>
              <a:rPr lang="fr-FR" dirty="0" err="1" smtClean="0"/>
              <a:t>side</a:t>
            </a:r>
            <a:r>
              <a:rPr lang="fr-FR" dirty="0" smtClean="0"/>
              <a:t> </a:t>
            </a:r>
            <a:r>
              <a:rPr lang="fr-FR" dirty="0" err="1" smtClean="0"/>
              <a:t>abuttable</a:t>
            </a:r>
            <a:r>
              <a:rPr lang="fr-FR" dirty="0" smtClean="0"/>
              <a:t> </a:t>
            </a:r>
            <a:r>
              <a:rPr lang="fr-FR" dirty="0" err="1" smtClean="0"/>
              <a:t>monolithic</a:t>
            </a:r>
            <a:r>
              <a:rPr lang="fr-FR" dirty="0" smtClean="0"/>
              <a:t> </a:t>
            </a:r>
            <a:r>
              <a:rPr lang="fr-FR" dirty="0" err="1" smtClean="0"/>
              <a:t>edgless</a:t>
            </a:r>
            <a:r>
              <a:rPr lang="fr-FR" dirty="0" smtClean="0"/>
              <a:t> </a:t>
            </a:r>
            <a:r>
              <a:rPr lang="fr-FR" dirty="0" err="1" smtClean="0"/>
              <a:t>device</a:t>
            </a:r>
            <a:r>
              <a:rPr lang="fr-FR" dirty="0" smtClean="0"/>
              <a:t> </a:t>
            </a:r>
            <a:r>
              <a:rPr lang="fr-FR" dirty="0" err="1" smtClean="0"/>
              <a:t>where</a:t>
            </a:r>
            <a:r>
              <a:rPr lang="fr-FR" dirty="0" smtClean="0"/>
              <a:t> I/O </a:t>
            </a:r>
            <a:r>
              <a:rPr lang="fr-FR" dirty="0" err="1" smtClean="0"/>
              <a:t>signals</a:t>
            </a:r>
            <a:r>
              <a:rPr lang="fr-FR" dirty="0" smtClean="0"/>
              <a:t> are </a:t>
            </a:r>
            <a:r>
              <a:rPr lang="fr-FR" dirty="0" err="1" smtClean="0"/>
              <a:t>routed</a:t>
            </a:r>
            <a:r>
              <a:rPr lang="fr-FR" dirty="0" smtClean="0"/>
              <a:t> </a:t>
            </a:r>
            <a:r>
              <a:rPr lang="fr-FR" dirty="0" err="1" smtClean="0"/>
              <a:t>vertically</a:t>
            </a:r>
            <a:r>
              <a:rPr lang="fr-FR" dirty="0" smtClean="0"/>
              <a:t> </a:t>
            </a:r>
            <a:r>
              <a:rPr lang="fr-FR" dirty="0" err="1" smtClean="0"/>
              <a:t>through</a:t>
            </a:r>
            <a:r>
              <a:rPr lang="fr-FR" dirty="0" smtClean="0"/>
              <a:t> the </a:t>
            </a:r>
            <a:r>
              <a:rPr lang="fr-FR" dirty="0" err="1" smtClean="0"/>
              <a:t>readout</a:t>
            </a:r>
            <a:r>
              <a:rPr lang="fr-FR" dirty="0" smtClean="0"/>
              <a:t> chip (~2015)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7164288" y="6381328"/>
            <a:ext cx="1153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9174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VTT slim edges sensors</a:t>
            </a:r>
            <a:endParaRPr lang="en-CA" dirty="0"/>
          </a:p>
        </p:txBody>
      </p:sp>
      <p:pic>
        <p:nvPicPr>
          <p:cNvPr id="4" name="Espace réservé du contenu 3" descr="slim_edges_VT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8600" y="1676400"/>
            <a:ext cx="5105400" cy="1778000"/>
          </a:xfrm>
        </p:spPr>
      </p:pic>
      <p:pic>
        <p:nvPicPr>
          <p:cNvPr id="5" name="Image 4" descr="slim_edges_VTT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050" y="3454400"/>
            <a:ext cx="5111750" cy="304529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52400" y="1600200"/>
            <a:ext cx="342265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Slim edge is achieved through:</a:t>
            </a:r>
          </a:p>
          <a:p>
            <a:pPr>
              <a:buFont typeface="Arial"/>
              <a:buChar char="•"/>
            </a:pPr>
            <a:r>
              <a:rPr lang="en-CA" sz="2400" dirty="0" smtClean="0"/>
              <a:t>Extreme quality of the sensor surface</a:t>
            </a:r>
          </a:p>
          <a:p>
            <a:pPr>
              <a:buFont typeface="Arial"/>
              <a:buChar char="•"/>
            </a:pPr>
            <a:r>
              <a:rPr lang="en-CA" sz="2400" dirty="0" smtClean="0"/>
              <a:t>Implantation of the edges after etching </a:t>
            </a:r>
          </a:p>
          <a:p>
            <a:endParaRPr lang="en-CA" sz="2400" dirty="0" smtClean="0"/>
          </a:p>
          <a:p>
            <a:r>
              <a:rPr lang="en-CA" sz="2400" dirty="0" smtClean="0"/>
              <a:t>Important requirements: </a:t>
            </a:r>
          </a:p>
          <a:p>
            <a:pPr>
              <a:buFont typeface="Arial"/>
              <a:buChar char="•"/>
            </a:pPr>
            <a:r>
              <a:rPr lang="en-CA" sz="2400" dirty="0" smtClean="0"/>
              <a:t>Implementation of </a:t>
            </a:r>
            <a:r>
              <a:rPr lang="en-CA" sz="2400" dirty="0" err="1" smtClean="0"/>
              <a:t>p</a:t>
            </a:r>
            <a:r>
              <a:rPr lang="en-CA" sz="2400" dirty="0" smtClean="0"/>
              <a:t>-spray and moderated </a:t>
            </a:r>
            <a:r>
              <a:rPr lang="en-CA" sz="2400" dirty="0" err="1" smtClean="0"/>
              <a:t>p</a:t>
            </a:r>
            <a:r>
              <a:rPr lang="en-CA" sz="2400" dirty="0" smtClean="0"/>
              <a:t>-spray implantation in VTT process</a:t>
            </a:r>
          </a:p>
          <a:p>
            <a:pPr>
              <a:buFont typeface="Arial"/>
              <a:buChar char="•"/>
            </a:pPr>
            <a:r>
              <a:rPr lang="en-CA" sz="2400" dirty="0" smtClean="0"/>
              <a:t>Radiation hardness </a:t>
            </a:r>
            <a:endParaRPr lang="en-C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Autofit/>
          </a:bodyPr>
          <a:lstStyle/>
          <a:p>
            <a:r>
              <a:rPr lang="fr-FR" sz="3200" dirty="0" smtClean="0"/>
              <a:t/>
            </a:r>
            <a:br>
              <a:rPr lang="fr-FR" sz="3200" dirty="0" smtClean="0"/>
            </a:br>
            <a:r>
              <a:rPr lang="fr-FR" sz="3200" dirty="0" err="1" smtClean="0"/>
              <a:t>Why</a:t>
            </a:r>
            <a:r>
              <a:rPr lang="fr-FR" sz="3200" dirty="0" smtClean="0"/>
              <a:t> do </a:t>
            </a:r>
            <a:r>
              <a:rPr lang="fr-FR" sz="3200" dirty="0" err="1" smtClean="0"/>
              <a:t>we</a:t>
            </a:r>
            <a:r>
              <a:rPr lang="fr-FR" sz="3200" dirty="0" smtClean="0"/>
              <a:t> go for 3D technologies, for HL-LHC.  </a:t>
            </a:r>
            <a:r>
              <a:rPr lang="fr-FR" sz="3200" dirty="0" err="1" smtClean="0"/>
              <a:t>Criteria</a:t>
            </a:r>
            <a:r>
              <a:rPr lang="fr-FR" sz="3200" dirty="0" smtClean="0"/>
              <a:t> </a:t>
            </a:r>
            <a:r>
              <a:rPr lang="fr-FR" sz="3200" dirty="0"/>
              <a:t>to </a:t>
            </a:r>
            <a:r>
              <a:rPr lang="fr-FR" sz="3200" dirty="0" err="1"/>
              <a:t>be</a:t>
            </a:r>
            <a:r>
              <a:rPr lang="fr-FR" sz="3200" dirty="0"/>
              <a:t> </a:t>
            </a:r>
            <a:r>
              <a:rPr lang="fr-FR" sz="3200" dirty="0" err="1"/>
              <a:t>fulfilled</a:t>
            </a:r>
            <a:r>
              <a:rPr lang="fr-FR" sz="3200" dirty="0"/>
              <a:t> :</a:t>
            </a:r>
            <a:br>
              <a:rPr lang="fr-FR" sz="3200" dirty="0"/>
            </a:b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granularity</a:t>
            </a:r>
            <a:r>
              <a:rPr lang="fr-FR" dirty="0"/>
              <a:t> </a:t>
            </a:r>
            <a:r>
              <a:rPr lang="fr-FR" dirty="0" smtClean="0"/>
              <a:t>&amp; 4 size </a:t>
            </a:r>
            <a:r>
              <a:rPr lang="fr-FR" dirty="0" err="1" smtClean="0"/>
              <a:t>abuttable</a:t>
            </a:r>
            <a:r>
              <a:rPr lang="fr-FR" dirty="0" smtClean="0"/>
              <a:t> </a:t>
            </a:r>
            <a:r>
              <a:rPr lang="fr-FR" dirty="0" err="1" smtClean="0"/>
              <a:t>devices</a:t>
            </a:r>
            <a:r>
              <a:rPr lang="fr-FR" dirty="0" smtClean="0"/>
              <a:t> (</a:t>
            </a:r>
            <a:r>
              <a:rPr lang="fr-FR" sz="1600" dirty="0" err="1" smtClean="0"/>
              <a:t>Shrink</a:t>
            </a:r>
            <a:r>
              <a:rPr lang="fr-FR" sz="1600" dirty="0" smtClean="0"/>
              <a:t>  pixel dimensions to </a:t>
            </a:r>
            <a:r>
              <a:rPr lang="fr-FR" sz="1600" dirty="0" err="1" smtClean="0"/>
              <a:t>decrease</a:t>
            </a:r>
            <a:r>
              <a:rPr lang="fr-FR" sz="1600" dirty="0" smtClean="0"/>
              <a:t> the </a:t>
            </a:r>
            <a:r>
              <a:rPr lang="fr-FR" sz="1600" dirty="0" err="1" smtClean="0"/>
              <a:t>form</a:t>
            </a:r>
            <a:r>
              <a:rPr lang="fr-FR" sz="1600" dirty="0" smtClean="0"/>
              <a:t> factor of the final </a:t>
            </a:r>
            <a:r>
              <a:rPr lang="fr-FR" sz="1600" dirty="0" err="1" smtClean="0"/>
              <a:t>device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material</a:t>
            </a:r>
            <a:r>
              <a:rPr lang="fr-FR" dirty="0" smtClean="0"/>
              <a:t> budget (</a:t>
            </a:r>
            <a:r>
              <a:rPr lang="fr-FR" sz="1600" dirty="0" err="1"/>
              <a:t>S</a:t>
            </a:r>
            <a:r>
              <a:rPr lang="fr-FR" sz="1600" dirty="0" err="1" smtClean="0"/>
              <a:t>ubmicron</a:t>
            </a:r>
            <a:r>
              <a:rPr lang="fr-FR" sz="1600" dirty="0" smtClean="0"/>
              <a:t> technologies + </a:t>
            </a:r>
            <a:r>
              <a:rPr lang="fr-FR" sz="1600" dirty="0" err="1" smtClean="0"/>
              <a:t>thin</a:t>
            </a:r>
            <a:r>
              <a:rPr lang="fr-FR" sz="1600" dirty="0" smtClean="0"/>
              <a:t> </a:t>
            </a:r>
            <a:r>
              <a:rPr lang="fr-FR" sz="1600" dirty="0" err="1" smtClean="0"/>
              <a:t>sensors</a:t>
            </a:r>
            <a:r>
              <a:rPr lang="fr-FR" sz="1600" dirty="0" smtClean="0"/>
              <a:t> </a:t>
            </a:r>
            <a:r>
              <a:rPr lang="fr-FR" sz="1600" dirty="0" err="1" smtClean="0"/>
              <a:t>using</a:t>
            </a:r>
            <a:r>
              <a:rPr lang="fr-FR" sz="1600" dirty="0" smtClean="0"/>
              <a:t> </a:t>
            </a:r>
            <a:r>
              <a:rPr lang="fr-FR" sz="1600" dirty="0" err="1" smtClean="0"/>
              <a:t>innovative</a:t>
            </a:r>
            <a:r>
              <a:rPr lang="fr-FR" sz="1600" dirty="0" smtClean="0"/>
              <a:t> </a:t>
            </a:r>
            <a:r>
              <a:rPr lang="fr-FR" sz="1600" dirty="0" err="1" smtClean="0"/>
              <a:t>interconnect</a:t>
            </a:r>
            <a:r>
              <a:rPr lang="fr-FR" sz="1600" dirty="0" smtClean="0"/>
              <a:t> techniques: </a:t>
            </a:r>
            <a:r>
              <a:rPr lang="fr-FR" sz="1600" dirty="0" err="1" smtClean="0"/>
              <a:t>slid</a:t>
            </a:r>
            <a:r>
              <a:rPr lang="fr-FR" sz="1600" dirty="0" smtClean="0"/>
              <a:t>, </a:t>
            </a:r>
            <a:r>
              <a:rPr lang="fr-FR" sz="1600" dirty="0" err="1" smtClean="0"/>
              <a:t>microbumps</a:t>
            </a:r>
            <a:r>
              <a:rPr lang="fr-FR" sz="1600" dirty="0" smtClean="0"/>
              <a:t>…</a:t>
            </a:r>
            <a:r>
              <a:rPr lang="fr-FR" dirty="0" smtClean="0"/>
              <a:t>)</a:t>
            </a:r>
          </a:p>
          <a:p>
            <a:r>
              <a:rPr lang="fr-FR" dirty="0" smtClean="0"/>
              <a:t>Radiation hard Si detectors (</a:t>
            </a:r>
            <a:r>
              <a:rPr lang="fr-FR" sz="1600" dirty="0" err="1" smtClean="0"/>
              <a:t>Oxygenated</a:t>
            </a:r>
            <a:r>
              <a:rPr lang="fr-FR" sz="1600" dirty="0" smtClean="0"/>
              <a:t> </a:t>
            </a:r>
            <a:r>
              <a:rPr lang="fr-FR" sz="1600" dirty="0" err="1" smtClean="0"/>
              <a:t>silicon</a:t>
            </a:r>
            <a:r>
              <a:rPr lang="fr-FR" dirty="0" smtClean="0"/>
              <a:t>) and </a:t>
            </a:r>
            <a:r>
              <a:rPr lang="fr-FR" dirty="0" err="1" smtClean="0"/>
              <a:t>electronics</a:t>
            </a:r>
            <a:r>
              <a:rPr lang="fr-FR" dirty="0" smtClean="0"/>
              <a:t> (</a:t>
            </a:r>
            <a:r>
              <a:rPr lang="fr-FR" sz="1600" dirty="0" smtClean="0"/>
              <a:t>CMOS 130 nm and 45 nm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Low</a:t>
            </a:r>
            <a:r>
              <a:rPr lang="fr-FR" dirty="0" smtClean="0"/>
              <a:t> power dissipation </a:t>
            </a:r>
            <a:r>
              <a:rPr lang="fr-FR" dirty="0" err="1" smtClean="0"/>
              <a:t>systems</a:t>
            </a:r>
            <a:r>
              <a:rPr lang="fr-FR" dirty="0" smtClean="0"/>
              <a:t> (</a:t>
            </a:r>
            <a:r>
              <a:rPr lang="fr-FR" sz="1600" dirty="0" err="1" smtClean="0"/>
              <a:t>low</a:t>
            </a:r>
            <a:r>
              <a:rPr lang="fr-FR" sz="1600" dirty="0" smtClean="0"/>
              <a:t> noise </a:t>
            </a:r>
            <a:r>
              <a:rPr lang="fr-FR" sz="1600" dirty="0" err="1" smtClean="0"/>
              <a:t>electronics</a:t>
            </a:r>
            <a:r>
              <a:rPr lang="fr-FR" sz="1600" dirty="0" smtClean="0"/>
              <a:t> and use of TSV </a:t>
            </a:r>
            <a:r>
              <a:rPr lang="fr-FR" sz="1600" dirty="0" err="1" smtClean="0"/>
              <a:t>technology</a:t>
            </a:r>
            <a:r>
              <a:rPr lang="fr-FR" sz="1600" dirty="0" smtClean="0"/>
              <a:t> in place of </a:t>
            </a:r>
            <a:r>
              <a:rPr lang="fr-FR" sz="1600" dirty="0" err="1" smtClean="0"/>
              <a:t>wire</a:t>
            </a:r>
            <a:r>
              <a:rPr lang="fr-FR" sz="1600" dirty="0" smtClean="0"/>
              <a:t> bonds, </a:t>
            </a:r>
            <a:r>
              <a:rPr lang="fr-FR" sz="1600" dirty="0" err="1" smtClean="0"/>
              <a:t>bumps</a:t>
            </a:r>
            <a:r>
              <a:rPr lang="fr-FR" sz="1600" dirty="0" smtClean="0"/>
              <a:t>…</a:t>
            </a:r>
            <a:r>
              <a:rPr lang="fr-FR" dirty="0" smtClean="0"/>
              <a:t>)</a:t>
            </a:r>
          </a:p>
          <a:p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564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</a:t>
            </a:r>
            <a:r>
              <a:rPr lang="fr-FR" dirty="0" smtClean="0"/>
              <a:t>rospects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fr-FR" sz="2400" dirty="0" smtClean="0"/>
              <a:t>In </a:t>
            </a:r>
            <a:r>
              <a:rPr lang="fr-FR" sz="2400" dirty="0" err="1" smtClean="0"/>
              <a:t>parrallel</a:t>
            </a:r>
            <a:r>
              <a:rPr lang="fr-FR" sz="2400" dirty="0" smtClean="0"/>
              <a:t> : To exploit and combine </a:t>
            </a:r>
            <a:r>
              <a:rPr lang="fr-FR" sz="2400" dirty="0" err="1" smtClean="0"/>
              <a:t>two</a:t>
            </a:r>
            <a:r>
              <a:rPr lang="fr-FR" sz="2400" dirty="0" smtClean="0"/>
              <a:t> major </a:t>
            </a:r>
            <a:r>
              <a:rPr lang="fr-FR" sz="2400" dirty="0" err="1" smtClean="0"/>
              <a:t>technology</a:t>
            </a:r>
            <a:r>
              <a:rPr lang="fr-FR" sz="2400" dirty="0" smtClean="0"/>
              <a:t> </a:t>
            </a:r>
            <a:r>
              <a:rPr lang="fr-FR" sz="2400" dirty="0" err="1" smtClean="0"/>
              <a:t>advances</a:t>
            </a:r>
            <a:r>
              <a:rPr lang="fr-FR" sz="2400" dirty="0" smtClean="0"/>
              <a:t> and </a:t>
            </a:r>
            <a:r>
              <a:rPr lang="fr-FR" sz="2400" dirty="0" err="1" smtClean="0"/>
              <a:t>evaluate</a:t>
            </a:r>
            <a:r>
              <a:rPr lang="fr-FR" sz="2400" dirty="0" smtClean="0"/>
              <a:t> </a:t>
            </a:r>
            <a:r>
              <a:rPr lang="fr-FR" sz="2400" dirty="0" err="1" smtClean="0"/>
              <a:t>potential</a:t>
            </a:r>
            <a:r>
              <a:rPr lang="fr-FR" sz="2400" dirty="0" smtClean="0"/>
              <a:t> </a:t>
            </a:r>
            <a:r>
              <a:rPr lang="fr-FR" sz="2400" dirty="0" err="1" smtClean="0"/>
              <a:t>beneficts</a:t>
            </a:r>
            <a:endParaRPr lang="fr-FR" sz="2400" dirty="0" smtClean="0"/>
          </a:p>
          <a:p>
            <a:r>
              <a:rPr lang="fr-FR" sz="2400" dirty="0" smtClean="0"/>
              <a:t>Use 130 nm CMOS and </a:t>
            </a:r>
            <a:r>
              <a:rPr lang="fr-FR" sz="2400" dirty="0" err="1" smtClean="0"/>
              <a:t>potential</a:t>
            </a:r>
            <a:r>
              <a:rPr lang="fr-FR" sz="2400" dirty="0" smtClean="0"/>
              <a:t> </a:t>
            </a:r>
            <a:r>
              <a:rPr lang="fr-FR" sz="2400" dirty="0" err="1" smtClean="0"/>
              <a:t>availability</a:t>
            </a:r>
            <a:r>
              <a:rPr lang="fr-FR" sz="2400" dirty="0" smtClean="0"/>
              <a:t> of 65 nm in </a:t>
            </a:r>
            <a:r>
              <a:rPr lang="fr-FR" sz="2400" dirty="0" err="1" smtClean="0"/>
              <a:t>Research</a:t>
            </a:r>
            <a:r>
              <a:rPr lang="fr-FR" sz="2400" dirty="0" smtClean="0"/>
              <a:t> </a:t>
            </a:r>
            <a:r>
              <a:rPr lang="fr-FR" sz="2400" dirty="0" err="1" smtClean="0"/>
              <a:t>laboratories</a:t>
            </a:r>
            <a:r>
              <a:rPr lang="fr-FR" sz="2400" dirty="0" smtClean="0"/>
              <a:t> in close </a:t>
            </a:r>
            <a:r>
              <a:rPr lang="fr-FR" sz="2400" dirty="0" err="1" smtClean="0"/>
              <a:t>cooperation</a:t>
            </a:r>
            <a:r>
              <a:rPr lang="fr-FR" sz="2400" dirty="0" smtClean="0"/>
              <a:t>  and coordination </a:t>
            </a:r>
            <a:r>
              <a:rPr lang="fr-FR" sz="2400" dirty="0" err="1" smtClean="0"/>
              <a:t>with</a:t>
            </a:r>
            <a:r>
              <a:rPr lang="fr-FR" sz="2400" dirty="0" smtClean="0"/>
              <a:t> CERN-</a:t>
            </a:r>
            <a:r>
              <a:rPr lang="fr-FR" sz="2400" dirty="0" err="1" smtClean="0"/>
              <a:t>Mic</a:t>
            </a:r>
            <a:r>
              <a:rPr lang="fr-FR" sz="2400" dirty="0" smtClean="0"/>
              <a:t> </a:t>
            </a:r>
          </a:p>
          <a:p>
            <a:pPr marL="0" indent="0">
              <a:buNone/>
            </a:pPr>
            <a:r>
              <a:rPr lang="fr-FR" sz="2400" dirty="0" smtClean="0"/>
              <a:t>( </a:t>
            </a:r>
            <a:r>
              <a:rPr lang="fr-FR" sz="2400" dirty="0" err="1" smtClean="0"/>
              <a:t>process</a:t>
            </a:r>
            <a:r>
              <a:rPr lang="fr-FR" sz="2400" dirty="0" smtClean="0"/>
              <a:t> of building  a 65 nm « club » or </a:t>
            </a:r>
            <a:r>
              <a:rPr lang="fr-FR" sz="2400" dirty="0" err="1" smtClean="0"/>
              <a:t>task</a:t>
            </a:r>
            <a:r>
              <a:rPr lang="fr-FR" sz="2400" dirty="0" smtClean="0"/>
              <a:t> force)</a:t>
            </a:r>
          </a:p>
          <a:p>
            <a:r>
              <a:rPr lang="fr-FR" sz="2400" dirty="0"/>
              <a:t> </a:t>
            </a:r>
            <a:r>
              <a:rPr lang="fr-FR" sz="2400" dirty="0" err="1" smtClean="0"/>
              <a:t>Take</a:t>
            </a:r>
            <a:r>
              <a:rPr lang="fr-FR" sz="2400" dirty="0" smtClean="0"/>
              <a:t> </a:t>
            </a:r>
            <a:r>
              <a:rPr lang="fr-FR" sz="2400" dirty="0" err="1" smtClean="0"/>
              <a:t>advantage</a:t>
            </a:r>
            <a:r>
              <a:rPr lang="fr-FR" sz="2400" dirty="0" smtClean="0"/>
              <a:t> of « </a:t>
            </a:r>
            <a:r>
              <a:rPr lang="fr-FR" sz="2400" dirty="0" smtClean="0">
                <a:solidFill>
                  <a:srgbClr val="FF0000"/>
                </a:solidFill>
              </a:rPr>
              <a:t>open</a:t>
            </a:r>
            <a:r>
              <a:rPr lang="fr-FR" sz="2400" dirty="0" smtClean="0"/>
              <a:t> » TSV providers in Europe to </a:t>
            </a:r>
            <a:r>
              <a:rPr lang="fr-FR" sz="2400" dirty="0" err="1" smtClean="0"/>
              <a:t>demonstrate</a:t>
            </a:r>
            <a:r>
              <a:rPr lang="fr-FR" sz="2400" dirty="0" smtClean="0"/>
              <a:t> the </a:t>
            </a:r>
            <a:r>
              <a:rPr lang="fr-FR" sz="2400" dirty="0" err="1" smtClean="0"/>
              <a:t>feasability</a:t>
            </a:r>
            <a:r>
              <a:rPr lang="fr-FR" sz="2400" dirty="0" smtClean="0"/>
              <a:t> of </a:t>
            </a:r>
            <a:r>
              <a:rPr lang="fr-FR" sz="2400" dirty="0" err="1" smtClean="0"/>
              <a:t>TSVs</a:t>
            </a:r>
            <a:r>
              <a:rPr lang="fr-FR" sz="2400" dirty="0" smtClean="0"/>
              <a:t> on </a:t>
            </a:r>
            <a:r>
              <a:rPr lang="fr-FR" sz="2400" dirty="0" err="1" smtClean="0"/>
              <a:t>functional</a:t>
            </a:r>
            <a:r>
              <a:rPr lang="fr-FR" sz="2400" dirty="0" smtClean="0"/>
              <a:t> detector chips.</a:t>
            </a:r>
          </a:p>
          <a:p>
            <a:endParaRPr lang="fr-FR" sz="2400" dirty="0" smtClean="0"/>
          </a:p>
          <a:p>
            <a:endParaRPr lang="fr-FR" sz="2400" dirty="0"/>
          </a:p>
          <a:p>
            <a:endParaRPr lang="fr-FR" sz="2800" dirty="0" smtClean="0"/>
          </a:p>
          <a:p>
            <a:pPr marL="0" indent="0">
              <a:buNone/>
            </a:pPr>
            <a:endParaRPr lang="fr-FR" sz="2800" dirty="0"/>
          </a:p>
          <a:p>
            <a:pPr marL="0" indent="0">
              <a:buNone/>
            </a:pP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29456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5041" y="188640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CA" sz="2800" dirty="0" smtClean="0"/>
              <a:t>OMEGAPIX2 project : CHIP for pixel readout </a:t>
            </a:r>
            <a:br>
              <a:rPr lang="en-CA" sz="2800" dirty="0" smtClean="0"/>
            </a:br>
            <a:r>
              <a:rPr lang="en-CA" sz="2800" dirty="0" smtClean="0"/>
              <a:t>(IBM 130 nm)</a:t>
            </a:r>
            <a:br>
              <a:rPr lang="en-CA" sz="2800" dirty="0" smtClean="0"/>
            </a:br>
            <a:r>
              <a:rPr lang="en-CA" sz="2800" dirty="0" smtClean="0"/>
              <a:t>chartered-</a:t>
            </a:r>
            <a:r>
              <a:rPr lang="en-CA" sz="2800" dirty="0" err="1" smtClean="0"/>
              <a:t>Tezzaron</a:t>
            </a:r>
            <a:endParaRPr lang="en-CA" sz="28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91071" y="1514962"/>
            <a:ext cx="4027487" cy="2527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705600" y="4084638"/>
            <a:ext cx="15875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fr-FR" sz="1200" dirty="0">
                <a:latin typeface="Comic Sans MS" charset="0"/>
              </a:rPr>
              <a:t>3 bits</a:t>
            </a:r>
          </a:p>
          <a:p>
            <a:pPr algn="ctr"/>
            <a:r>
              <a:rPr lang="fr-FR" sz="1200" dirty="0">
                <a:latin typeface="Comic Sans MS" charset="0"/>
              </a:rPr>
              <a:t>Range = ~ 10,000 </a:t>
            </a:r>
            <a:r>
              <a:rPr lang="fr-FR" sz="1200" dirty="0" err="1">
                <a:latin typeface="Comic Sans MS" charset="0"/>
              </a:rPr>
              <a:t>e-</a:t>
            </a:r>
            <a:endParaRPr lang="fr-FR" sz="1200" dirty="0">
              <a:latin typeface="Comic Sans MS" charset="0"/>
            </a:endParaRPr>
          </a:p>
          <a:p>
            <a:pPr algn="ctr"/>
            <a:r>
              <a:rPr lang="fr-FR" sz="1200" dirty="0" err="1">
                <a:latin typeface="Comic Sans MS" charset="0"/>
              </a:rPr>
              <a:t>Step</a:t>
            </a:r>
            <a:r>
              <a:rPr lang="fr-FR" sz="1200" dirty="0">
                <a:latin typeface="Comic Sans MS" charset="0"/>
              </a:rPr>
              <a:t> = ~ 1250 </a:t>
            </a:r>
            <a:r>
              <a:rPr lang="fr-FR" sz="1200" dirty="0" err="1">
                <a:latin typeface="Comic Sans MS" charset="0"/>
              </a:rPr>
              <a:t>e-</a:t>
            </a:r>
            <a:endParaRPr lang="fr-FR" sz="1200" dirty="0">
              <a:latin typeface="Comic Sans MS" charset="0"/>
            </a:endParaRPr>
          </a:p>
        </p:txBody>
      </p:sp>
      <p:sp>
        <p:nvSpPr>
          <p:cNvPr id="68" name="ZoneTexte 67"/>
          <p:cNvSpPr txBox="1"/>
          <p:nvPr/>
        </p:nvSpPr>
        <p:spPr>
          <a:xfrm>
            <a:off x="152399" y="1371600"/>
            <a:ext cx="496411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Targets :</a:t>
            </a:r>
          </a:p>
          <a:p>
            <a:pPr>
              <a:buFont typeface="Arial"/>
              <a:buChar char="•"/>
            </a:pPr>
            <a:r>
              <a:rPr lang="en-CA" dirty="0" smtClean="0"/>
              <a:t> Low threshold (1000 </a:t>
            </a:r>
            <a:r>
              <a:rPr lang="en-CA" dirty="0" err="1" smtClean="0"/>
              <a:t>e</a:t>
            </a:r>
            <a:r>
              <a:rPr lang="en-CA" dirty="0" smtClean="0"/>
              <a:t>)</a:t>
            </a:r>
          </a:p>
          <a:p>
            <a:pPr>
              <a:buFont typeface="Arial"/>
              <a:buChar char="•"/>
            </a:pPr>
            <a:r>
              <a:rPr lang="en-CA" dirty="0" smtClean="0"/>
              <a:t> Low noise ~300 </a:t>
            </a:r>
            <a:r>
              <a:rPr lang="en-CA" dirty="0" err="1" smtClean="0"/>
              <a:t>fF</a:t>
            </a:r>
            <a:endParaRPr lang="en-CA" dirty="0" smtClean="0"/>
          </a:p>
          <a:p>
            <a:pPr>
              <a:buFont typeface="Arial"/>
              <a:buChar char="•"/>
            </a:pPr>
            <a:r>
              <a:rPr lang="en-CA" dirty="0" smtClean="0"/>
              <a:t>Cope with high leakage current (up to 100 </a:t>
            </a:r>
            <a:r>
              <a:rPr lang="en-CA" dirty="0" err="1" smtClean="0"/>
              <a:t>nA</a:t>
            </a:r>
            <a:r>
              <a:rPr lang="en-CA" dirty="0" smtClean="0"/>
              <a:t> per channel)</a:t>
            </a:r>
          </a:p>
          <a:p>
            <a:pPr>
              <a:buFont typeface="Arial"/>
              <a:buChar char="•"/>
            </a:pPr>
            <a:r>
              <a:rPr lang="en-CA" dirty="0" smtClean="0"/>
              <a:t>8 bits local threshold adjustment </a:t>
            </a:r>
          </a:p>
          <a:p>
            <a:pPr>
              <a:buFont typeface="Arial"/>
              <a:buChar char="•"/>
            </a:pPr>
            <a:r>
              <a:rPr lang="en-CA" dirty="0" smtClean="0"/>
              <a:t>Time-Over-Threshold measurement</a:t>
            </a:r>
          </a:p>
          <a:p>
            <a:pPr lvl="1">
              <a:buFont typeface="Arial"/>
              <a:buChar char="•"/>
            </a:pPr>
            <a:r>
              <a:rPr lang="en-CA" dirty="0" smtClean="0"/>
              <a:t>3 bits </a:t>
            </a:r>
          </a:p>
          <a:p>
            <a:pPr lvl="1">
              <a:buFont typeface="Arial"/>
              <a:buChar char="•"/>
            </a:pPr>
            <a:r>
              <a:rPr lang="en-CA" b="1" i="1" dirty="0" smtClean="0">
                <a:solidFill>
                  <a:schemeClr val="accent2">
                    <a:lumMod val="75000"/>
                  </a:schemeClr>
                </a:solidFill>
              </a:rPr>
              <a:t>Clock multiplier (40Mhz to 160 </a:t>
            </a:r>
            <a:r>
              <a:rPr lang="en-CA" b="1" i="1" dirty="0" err="1" smtClean="0">
                <a:solidFill>
                  <a:schemeClr val="accent2">
                    <a:lumMod val="75000"/>
                  </a:schemeClr>
                </a:solidFill>
              </a:rPr>
              <a:t>Mhz</a:t>
            </a:r>
            <a:r>
              <a:rPr lang="en-CA" b="1" i="1" dirty="0" smtClean="0">
                <a:solidFill>
                  <a:schemeClr val="accent2">
                    <a:lumMod val="75000"/>
                  </a:schemeClr>
                </a:solidFill>
              </a:rPr>
              <a:t>) possible</a:t>
            </a:r>
          </a:p>
          <a:p>
            <a:pPr lvl="1">
              <a:buFont typeface="Arial"/>
              <a:buChar char="•"/>
            </a:pPr>
            <a:r>
              <a:rPr lang="en-CA" b="1" i="1" dirty="0" smtClean="0">
                <a:solidFill>
                  <a:schemeClr val="accent2">
                    <a:lumMod val="75000"/>
                  </a:schemeClr>
                </a:solidFill>
              </a:rPr>
              <a:t>Optimized readout for maximum charge measurement accuracy and event pile-up</a:t>
            </a:r>
          </a:p>
          <a:p>
            <a:pPr>
              <a:buFont typeface="Arial"/>
              <a:buChar char="•"/>
            </a:pPr>
            <a:r>
              <a:rPr lang="en-CA" dirty="0" smtClean="0"/>
              <a:t> On pixel memory of </a:t>
            </a:r>
            <a:r>
              <a:rPr lang="en-CA" b="1" i="1" dirty="0" smtClean="0">
                <a:solidFill>
                  <a:srgbClr val="C00000"/>
                </a:solidFill>
              </a:rPr>
              <a:t>up to 3 </a:t>
            </a:r>
            <a:r>
              <a:rPr lang="en-CA" dirty="0" smtClean="0"/>
              <a:t>event between each Lv1 clear</a:t>
            </a:r>
          </a:p>
          <a:p>
            <a:pPr>
              <a:buFont typeface="Arial"/>
              <a:buChar char="•"/>
            </a:pPr>
            <a:r>
              <a:rPr lang="en-CA" dirty="0" smtClean="0"/>
              <a:t>Ambitious goal is to couple this chip to a sensor and bring it in test-beam for performance study, radiation damage studies</a:t>
            </a:r>
          </a:p>
          <a:p>
            <a:pPr>
              <a:buFont typeface="Arial"/>
              <a:buChar char="•"/>
            </a:pPr>
            <a:r>
              <a:rPr lang="en-CA" dirty="0" smtClean="0"/>
              <a:t>Entangled with Slim Edge sensor R&amp;D to produce 4 side </a:t>
            </a:r>
            <a:r>
              <a:rPr lang="en-CA" dirty="0" err="1" smtClean="0"/>
              <a:t>buttable</a:t>
            </a:r>
            <a:r>
              <a:rPr lang="en-CA" dirty="0" smtClean="0"/>
              <a:t> device </a:t>
            </a:r>
          </a:p>
          <a:p>
            <a:pPr>
              <a:buFont typeface="Arial"/>
              <a:buChar char="•"/>
            </a:pPr>
            <a:endParaRPr lang="en-CA" dirty="0" smtClean="0"/>
          </a:p>
        </p:txBody>
      </p:sp>
      <p:pic>
        <p:nvPicPr>
          <p:cNvPr id="70" name="Picture 3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72656" y="5108536"/>
            <a:ext cx="1681985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ZoneTexte 2"/>
          <p:cNvSpPr txBox="1"/>
          <p:nvPr/>
        </p:nvSpPr>
        <p:spPr>
          <a:xfrm>
            <a:off x="2634455" y="6381328"/>
            <a:ext cx="2142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Submitted</a:t>
            </a:r>
            <a:r>
              <a:rPr lang="fr-FR" dirty="0" smtClean="0"/>
              <a:t>  end 2011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CA" dirty="0" smtClean="0"/>
              <a:t>OMEGAPIX2 sensor  For ATLAS HL-LHC</a:t>
            </a:r>
            <a:endParaRPr lang="en-CA" dirty="0"/>
          </a:p>
        </p:txBody>
      </p:sp>
      <p:pic>
        <p:nvPicPr>
          <p:cNvPr id="4" name="Image 3" descr="omegapix_botto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257938" y="2518283"/>
            <a:ext cx="4062707" cy="292840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399" y="1622791"/>
            <a:ext cx="5758397" cy="4974561"/>
          </a:xfrm>
        </p:spPr>
        <p:txBody>
          <a:bodyPr>
            <a:noAutofit/>
          </a:bodyPr>
          <a:lstStyle/>
          <a:p>
            <a:r>
              <a:rPr lang="en-CA" sz="2000" dirty="0" smtClean="0"/>
              <a:t>Reduction of Phi resolution has been shown to be more beneficial to ATLAS tracking performance than Z resolution -&gt; </a:t>
            </a:r>
            <a:r>
              <a:rPr lang="en-CA" sz="2400" b="1" dirty="0" smtClean="0">
                <a:solidFill>
                  <a:srgbClr val="FF0000"/>
                </a:solidFill>
              </a:rPr>
              <a:t>Pixel of 35x200 um</a:t>
            </a:r>
          </a:p>
          <a:p>
            <a:pPr marL="0" indent="0">
              <a:buNone/>
            </a:pPr>
            <a:endParaRPr lang="en-CA" sz="2400" dirty="0" smtClean="0"/>
          </a:p>
          <a:p>
            <a:r>
              <a:rPr lang="en-CA" sz="2000" dirty="0" smtClean="0"/>
              <a:t>OMEGAPIX2 will provide a complete read-out chain usable in </a:t>
            </a:r>
            <a:r>
              <a:rPr lang="en-CA" sz="2000" dirty="0" err="1" smtClean="0"/>
              <a:t>testbeam</a:t>
            </a:r>
            <a:r>
              <a:rPr lang="en-CA" sz="2000" dirty="0" smtClean="0"/>
              <a:t> and other complete  standalone system test</a:t>
            </a:r>
          </a:p>
          <a:p>
            <a:pPr lvl="1"/>
            <a:endParaRPr lang="en-CA" sz="1800" dirty="0" smtClean="0"/>
          </a:p>
          <a:p>
            <a:r>
              <a:rPr lang="en-CA" sz="2000" dirty="0" smtClean="0"/>
              <a:t>The chip could provide spectroscopic measurements at low luminosity (</a:t>
            </a:r>
            <a:r>
              <a:rPr lang="en-CA" sz="2000" dirty="0" err="1" smtClean="0"/>
              <a:t>ie</a:t>
            </a:r>
            <a:r>
              <a:rPr lang="en-CA" sz="2000" dirty="0" smtClean="0"/>
              <a:t> details charge measurement) and fast operation at higher luminosity</a:t>
            </a:r>
            <a:endParaRPr lang="en-CA" sz="2000" dirty="0"/>
          </a:p>
        </p:txBody>
      </p:sp>
      <p:sp>
        <p:nvSpPr>
          <p:cNvPr id="5" name="ZoneTexte 4"/>
          <p:cNvSpPr txBox="1"/>
          <p:nvPr/>
        </p:nvSpPr>
        <p:spPr>
          <a:xfrm>
            <a:off x="6588224" y="6093296"/>
            <a:ext cx="1953099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err="1" smtClean="0"/>
              <a:t>Planar</a:t>
            </a:r>
            <a:r>
              <a:rPr lang="fr-FR" dirty="0" smtClean="0"/>
              <a:t> Pixel </a:t>
            </a:r>
            <a:r>
              <a:rPr lang="fr-FR" dirty="0" err="1" smtClean="0"/>
              <a:t>Sensor</a:t>
            </a:r>
            <a:endParaRPr lang="fr-FR" dirty="0"/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7564773" y="3068960"/>
            <a:ext cx="1122027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à coins arrondis 7"/>
          <p:cNvSpPr/>
          <p:nvPr/>
        </p:nvSpPr>
        <p:spPr>
          <a:xfrm>
            <a:off x="5825090" y="1904392"/>
            <a:ext cx="1757547" cy="2633681"/>
          </a:xfrm>
          <a:prstGeom prst="roundRect">
            <a:avLst/>
          </a:prstGeom>
          <a:noFill/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7812360" y="3203684"/>
            <a:ext cx="91499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inactive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228184" y="2780928"/>
            <a:ext cx="762709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Active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27400" y="1962600"/>
            <a:ext cx="3600000" cy="3600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980146" y="1836162"/>
            <a:ext cx="3906778" cy="3250637"/>
          </a:xfrm>
          <a:prstGeom prst="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127400" y="1962600"/>
            <a:ext cx="3600000" cy="2895600"/>
          </a:xfrm>
          <a:prstGeom prst="rect">
            <a:avLst/>
          </a:prstGeom>
          <a:solidFill>
            <a:schemeClr val="accent2">
              <a:alpha val="4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6604000" y="1773124"/>
            <a:ext cx="685800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7594600" y="1696924"/>
            <a:ext cx="60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Chip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6604000" y="2306524"/>
            <a:ext cx="685800" cy="304800"/>
          </a:xfrm>
          <a:prstGeom prst="rec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7594600" y="2230324"/>
            <a:ext cx="1226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Active area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6630456" y="2839924"/>
            <a:ext cx="6858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7594600" y="2763724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Guard</a:t>
            </a:r>
            <a:r>
              <a:rPr lang="fr-FR" dirty="0" smtClean="0"/>
              <a:t> rings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6223000" y="1620724"/>
            <a:ext cx="2819400" cy="226547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914400" y="1600200"/>
            <a:ext cx="4038600" cy="1588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2667000" y="1295400"/>
            <a:ext cx="722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6 mm</a:t>
            </a:r>
            <a:endParaRPr lang="fr-FR" dirty="0"/>
          </a:p>
        </p:txBody>
      </p:sp>
      <p:cxnSp>
        <p:nvCxnSpPr>
          <p:cNvPr id="18" name="Connecteur droit avec flèche 17"/>
          <p:cNvCxnSpPr/>
          <p:nvPr/>
        </p:nvCxnSpPr>
        <p:spPr>
          <a:xfrm rot="5400000">
            <a:off x="3543300" y="3448500"/>
            <a:ext cx="3275012" cy="1588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5334000" y="3505200"/>
            <a:ext cx="897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4.5 mm</a:t>
            </a:r>
            <a:endParaRPr lang="fr-FR" dirty="0"/>
          </a:p>
        </p:txBody>
      </p:sp>
      <p:cxnSp>
        <p:nvCxnSpPr>
          <p:cNvPr id="24" name="Connecteur droit avec flèche 23"/>
          <p:cNvCxnSpPr/>
          <p:nvPr/>
        </p:nvCxnSpPr>
        <p:spPr>
          <a:xfrm>
            <a:off x="4724400" y="1149352"/>
            <a:ext cx="213000" cy="1588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609600" y="762000"/>
            <a:ext cx="897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0. 4mm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4283698" y="773668"/>
            <a:ext cx="897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0. 4mm</a:t>
            </a:r>
            <a:endParaRPr lang="fr-FR" dirty="0"/>
          </a:p>
        </p:txBody>
      </p:sp>
      <p:cxnSp>
        <p:nvCxnSpPr>
          <p:cNvPr id="28" name="Connecteur droit avec flèche 27"/>
          <p:cNvCxnSpPr/>
          <p:nvPr/>
        </p:nvCxnSpPr>
        <p:spPr>
          <a:xfrm rot="5400000">
            <a:off x="599506" y="5324700"/>
            <a:ext cx="475800" cy="1588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115564" y="5117068"/>
            <a:ext cx="722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 mm</a:t>
            </a:r>
            <a:endParaRPr lang="fr-FR" dirty="0"/>
          </a:p>
        </p:txBody>
      </p:sp>
      <p:cxnSp>
        <p:nvCxnSpPr>
          <p:cNvPr id="34" name="Connecteur droit avec flèche 33"/>
          <p:cNvCxnSpPr/>
          <p:nvPr/>
        </p:nvCxnSpPr>
        <p:spPr>
          <a:xfrm>
            <a:off x="908337" y="1275293"/>
            <a:ext cx="213000" cy="1588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6597235" y="3374713"/>
            <a:ext cx="731896" cy="340884"/>
          </a:xfrm>
          <a:prstGeom prst="rect">
            <a:avLst/>
          </a:prstGeom>
          <a:solidFill>
            <a:srgbClr val="4F6228">
              <a:alpha val="38000"/>
            </a:srgb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ZoneTexte 45"/>
          <p:cNvSpPr txBox="1"/>
          <p:nvPr/>
        </p:nvSpPr>
        <p:spPr>
          <a:xfrm>
            <a:off x="755158" y="0"/>
            <a:ext cx="8066347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3200" dirty="0" err="1" smtClean="0">
                <a:solidFill>
                  <a:schemeClr val="accent1"/>
                </a:solidFill>
                <a:latin typeface="+mj-lt"/>
              </a:rPr>
              <a:t>Sensor</a:t>
            </a:r>
            <a:r>
              <a:rPr lang="fr-FR" sz="3200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fr-FR" sz="3200" dirty="0" err="1" smtClean="0">
                <a:solidFill>
                  <a:schemeClr val="accent1"/>
                </a:solidFill>
                <a:latin typeface="+mj-lt"/>
              </a:rPr>
              <a:t>developpement</a:t>
            </a:r>
            <a:r>
              <a:rPr lang="fr-FR" sz="3200" dirty="0" smtClean="0">
                <a:solidFill>
                  <a:schemeClr val="accent1"/>
                </a:solidFill>
                <a:latin typeface="+mj-lt"/>
              </a:rPr>
              <a:t>: </a:t>
            </a:r>
            <a:r>
              <a:rPr lang="fr-FR" sz="3200" dirty="0" err="1" smtClean="0">
                <a:solidFill>
                  <a:schemeClr val="accent1"/>
                </a:solidFill>
                <a:latin typeface="+mj-lt"/>
              </a:rPr>
              <a:t>Guard</a:t>
            </a:r>
            <a:r>
              <a:rPr lang="fr-FR" sz="3200" dirty="0" smtClean="0">
                <a:solidFill>
                  <a:schemeClr val="accent1"/>
                </a:solidFill>
                <a:latin typeface="+mj-lt"/>
              </a:rPr>
              <a:t> Ring </a:t>
            </a:r>
            <a:r>
              <a:rPr lang="fr-FR" sz="3200" dirty="0" err="1" smtClean="0">
                <a:solidFill>
                  <a:schemeClr val="accent1"/>
                </a:solidFill>
                <a:latin typeface="+mj-lt"/>
              </a:rPr>
              <a:t>Sensor</a:t>
            </a:r>
            <a:endParaRPr lang="fr-FR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5519569" y="4233213"/>
            <a:ext cx="3424293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In X  : 24 pixel of 200 microns</a:t>
            </a:r>
          </a:p>
          <a:p>
            <a:r>
              <a:rPr lang="fr-FR" dirty="0" smtClean="0"/>
              <a:t>In Y : 96 * 35 microns</a:t>
            </a:r>
          </a:p>
          <a:p>
            <a:r>
              <a:rPr lang="fr-FR" dirty="0" smtClean="0"/>
              <a:t>   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1767023" y="2774954"/>
            <a:ext cx="47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Phi</a:t>
            </a:r>
            <a:endParaRPr lang="fr-FR" dirty="0"/>
          </a:p>
        </p:txBody>
      </p:sp>
      <p:cxnSp>
        <p:nvCxnSpPr>
          <p:cNvPr id="31" name="Connecteur droit avec flèche 30"/>
          <p:cNvCxnSpPr/>
          <p:nvPr/>
        </p:nvCxnSpPr>
        <p:spPr>
          <a:xfrm>
            <a:off x="2043121" y="2498838"/>
            <a:ext cx="1532340" cy="1588"/>
          </a:xfrm>
          <a:prstGeom prst="straightConnector1">
            <a:avLst/>
          </a:prstGeom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 rot="5400000">
            <a:off x="1745485" y="2850885"/>
            <a:ext cx="1215699" cy="14599"/>
          </a:xfrm>
          <a:prstGeom prst="straightConnector1">
            <a:avLst/>
          </a:prstGeom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2623472" y="2057593"/>
            <a:ext cx="292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</a:t>
            </a:r>
            <a:endParaRPr lang="fr-FR" dirty="0"/>
          </a:p>
        </p:txBody>
      </p:sp>
      <p:cxnSp>
        <p:nvCxnSpPr>
          <p:cNvPr id="43" name="Connecteur droit avec flèche 42"/>
          <p:cNvCxnSpPr/>
          <p:nvPr/>
        </p:nvCxnSpPr>
        <p:spPr>
          <a:xfrm rot="5400000">
            <a:off x="697138" y="1953509"/>
            <a:ext cx="234704" cy="6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-69025" y="1508043"/>
            <a:ext cx="1014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0. 36mm</a:t>
            </a:r>
            <a:endParaRPr lang="fr-FR" dirty="0"/>
          </a:p>
        </p:txBody>
      </p:sp>
      <p:cxnSp>
        <p:nvCxnSpPr>
          <p:cNvPr id="55" name="Connecteur droit avec flèche 54"/>
          <p:cNvCxnSpPr/>
          <p:nvPr/>
        </p:nvCxnSpPr>
        <p:spPr>
          <a:xfrm rot="5400000">
            <a:off x="725294" y="4922279"/>
            <a:ext cx="234704" cy="6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ZoneTexte 55"/>
          <p:cNvSpPr txBox="1"/>
          <p:nvPr/>
        </p:nvSpPr>
        <p:spPr>
          <a:xfrm>
            <a:off x="0" y="4504425"/>
            <a:ext cx="897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0. 5mm</a:t>
            </a:r>
            <a:endParaRPr lang="fr-FR" dirty="0"/>
          </a:p>
        </p:txBody>
      </p:sp>
      <p:sp>
        <p:nvSpPr>
          <p:cNvPr id="57" name="Rectangle 56"/>
          <p:cNvSpPr/>
          <p:nvPr/>
        </p:nvSpPr>
        <p:spPr>
          <a:xfrm>
            <a:off x="4624630" y="1979675"/>
            <a:ext cx="96635" cy="2893749"/>
          </a:xfrm>
          <a:prstGeom prst="rect">
            <a:avLst/>
          </a:prstGeom>
          <a:solidFill>
            <a:srgbClr val="4F6228">
              <a:alpha val="38000"/>
            </a:srgb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 57"/>
          <p:cNvSpPr/>
          <p:nvPr/>
        </p:nvSpPr>
        <p:spPr>
          <a:xfrm>
            <a:off x="1132544" y="1966406"/>
            <a:ext cx="96635" cy="2893749"/>
          </a:xfrm>
          <a:prstGeom prst="rect">
            <a:avLst/>
          </a:prstGeom>
          <a:solidFill>
            <a:srgbClr val="4F6228">
              <a:alpha val="38000"/>
            </a:srgb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1117600" y="1966943"/>
            <a:ext cx="3606800" cy="185707"/>
          </a:xfrm>
          <a:prstGeom prst="rect">
            <a:avLst/>
          </a:prstGeom>
          <a:solidFill>
            <a:srgbClr val="4F6228">
              <a:alpha val="38000"/>
            </a:srgb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59"/>
          <p:cNvSpPr/>
          <p:nvPr/>
        </p:nvSpPr>
        <p:spPr>
          <a:xfrm>
            <a:off x="1130299" y="4864100"/>
            <a:ext cx="3589867" cy="220133"/>
          </a:xfrm>
          <a:prstGeom prst="rect">
            <a:avLst/>
          </a:prstGeom>
          <a:solidFill>
            <a:srgbClr val="4F6228">
              <a:alpha val="38000"/>
            </a:srgb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ZoneTexte 60"/>
          <p:cNvSpPr txBox="1"/>
          <p:nvPr/>
        </p:nvSpPr>
        <p:spPr>
          <a:xfrm>
            <a:off x="7620000" y="3347924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GR over chip</a:t>
            </a:r>
            <a:endParaRPr lang="fr-FR" dirty="0"/>
          </a:p>
        </p:txBody>
      </p:sp>
      <p:sp>
        <p:nvSpPr>
          <p:cNvPr id="62" name="ZoneTexte 61"/>
          <p:cNvSpPr txBox="1"/>
          <p:nvPr/>
        </p:nvSpPr>
        <p:spPr>
          <a:xfrm>
            <a:off x="5575300" y="4940300"/>
            <a:ext cx="3458474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 smtClean="0"/>
          </a:p>
          <a:p>
            <a:r>
              <a:rPr lang="fr-FR" dirty="0" smtClean="0"/>
              <a:t>Active zone : 4.8mm x 3,36</a:t>
            </a:r>
          </a:p>
          <a:p>
            <a:endParaRPr lang="fr-FR" dirty="0" smtClean="0"/>
          </a:p>
          <a:p>
            <a:r>
              <a:rPr lang="fr-FR" dirty="0" smtClean="0"/>
              <a:t>The GR are </a:t>
            </a:r>
            <a:r>
              <a:rPr lang="fr-FR" dirty="0" err="1" smtClean="0"/>
              <a:t>overlapping</a:t>
            </a:r>
            <a:r>
              <a:rPr lang="fr-FR" dirty="0" smtClean="0"/>
              <a:t> the chip by </a:t>
            </a:r>
          </a:p>
          <a:p>
            <a:r>
              <a:rPr lang="fr-FR" dirty="0" smtClean="0"/>
              <a:t>100 </a:t>
            </a:r>
            <a:r>
              <a:rPr lang="fr-FR" dirty="0" err="1" smtClean="0"/>
              <a:t>um</a:t>
            </a:r>
            <a:r>
              <a:rPr lang="fr-FR" dirty="0" smtClean="0"/>
              <a:t> on the Z </a:t>
            </a:r>
            <a:r>
              <a:rPr lang="fr-FR" dirty="0" err="1" smtClean="0"/>
              <a:t>edges</a:t>
            </a:r>
            <a:r>
              <a:rPr lang="fr-FR" dirty="0" smtClean="0"/>
              <a:t> and by</a:t>
            </a:r>
          </a:p>
          <a:p>
            <a:r>
              <a:rPr lang="fr-FR" dirty="0" smtClean="0"/>
              <a:t>140 </a:t>
            </a:r>
            <a:r>
              <a:rPr lang="fr-FR" dirty="0" err="1" smtClean="0"/>
              <a:t>um</a:t>
            </a:r>
            <a:r>
              <a:rPr lang="fr-FR" dirty="0" smtClean="0"/>
              <a:t> on the top Phi </a:t>
            </a:r>
            <a:r>
              <a:rPr lang="fr-FR" dirty="0" err="1" smtClean="0"/>
              <a:t>edge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9" name="ZoneTexte 38"/>
          <p:cNvSpPr txBox="1"/>
          <p:nvPr/>
        </p:nvSpPr>
        <p:spPr>
          <a:xfrm>
            <a:off x="2057400" y="5181600"/>
            <a:ext cx="1688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Omegapix2 chip</a:t>
            </a:r>
            <a:endParaRPr lang="en-CA" dirty="0"/>
          </a:p>
        </p:txBody>
      </p:sp>
      <p:sp>
        <p:nvSpPr>
          <p:cNvPr id="2" name="ZoneTexte 1"/>
          <p:cNvSpPr txBox="1"/>
          <p:nvPr/>
        </p:nvSpPr>
        <p:spPr>
          <a:xfrm>
            <a:off x="1690097" y="6080627"/>
            <a:ext cx="17785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400" dirty="0" err="1" smtClean="0"/>
              <a:t>Foundry</a:t>
            </a:r>
            <a:r>
              <a:rPr lang="fr-FR" sz="2400" dirty="0" smtClean="0"/>
              <a:t>   Cis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err="1" smtClean="0"/>
              <a:t>Towards</a:t>
            </a:r>
            <a:r>
              <a:rPr lang="fr-FR" dirty="0" smtClean="0"/>
              <a:t> </a:t>
            </a:r>
            <a:r>
              <a:rPr lang="fr-FR" dirty="0" err="1" smtClean="0"/>
              <a:t>Edgless</a:t>
            </a:r>
            <a:r>
              <a:rPr lang="fr-FR" dirty="0" smtClean="0"/>
              <a:t> </a:t>
            </a:r>
            <a:r>
              <a:rPr lang="fr-FR" dirty="0" err="1" smtClean="0"/>
              <a:t>sensor</a:t>
            </a:r>
            <a:r>
              <a:rPr lang="fr-FR" dirty="0" smtClean="0"/>
              <a:t> </a:t>
            </a:r>
            <a:r>
              <a:rPr lang="fr-FR" dirty="0" err="1" smtClean="0"/>
              <a:t>technology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624" y="4041142"/>
            <a:ext cx="4424204" cy="2780928"/>
          </a:xfr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14" y="1399008"/>
            <a:ext cx="4004844" cy="2675050"/>
          </a:xfrm>
          <a:prstGeom prst="rect">
            <a:avLst/>
          </a:prstGeom>
        </p:spPr>
      </p:pic>
      <p:grpSp>
        <p:nvGrpSpPr>
          <p:cNvPr id="12" name="Groupe 11"/>
          <p:cNvGrpSpPr/>
          <p:nvPr/>
        </p:nvGrpSpPr>
        <p:grpSpPr>
          <a:xfrm>
            <a:off x="4532724" y="1268760"/>
            <a:ext cx="3590504" cy="2700611"/>
            <a:chOff x="227618" y="4112765"/>
            <a:chExt cx="3590504" cy="2700611"/>
          </a:xfrm>
        </p:grpSpPr>
        <p:pic>
          <p:nvPicPr>
            <p:cNvPr id="6" name="Picture 24" descr="Inactive_Area_sideview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97" t="7108" r="9682" b="42938"/>
            <a:stretch>
              <a:fillRect/>
            </a:stretch>
          </p:blipFill>
          <p:spPr bwMode="auto">
            <a:xfrm>
              <a:off x="312922" y="4112765"/>
              <a:ext cx="3505200" cy="268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Connecteur droit 6"/>
            <p:cNvCxnSpPr/>
            <p:nvPr/>
          </p:nvCxnSpPr>
          <p:spPr>
            <a:xfrm flipV="1">
              <a:off x="253564" y="4509120"/>
              <a:ext cx="1944216" cy="230425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/>
          </p:nvCxnSpPr>
          <p:spPr>
            <a:xfrm>
              <a:off x="227618" y="4392647"/>
              <a:ext cx="1814002" cy="23762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682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98527" y="2057593"/>
            <a:ext cx="3600000" cy="3600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1003300" y="1905093"/>
            <a:ext cx="3835400" cy="2717708"/>
          </a:xfrm>
          <a:prstGeom prst="rect">
            <a:avLst/>
          </a:prstGeom>
          <a:solidFill>
            <a:schemeClr val="accent6">
              <a:lumMod val="40000"/>
              <a:lumOff val="60000"/>
              <a:alpha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127400" y="1962600"/>
            <a:ext cx="3600000" cy="2545900"/>
          </a:xfrm>
          <a:prstGeom prst="rect">
            <a:avLst/>
          </a:prstGeom>
          <a:solidFill>
            <a:schemeClr val="accent2">
              <a:alpha val="4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avec flèche 14"/>
          <p:cNvCxnSpPr/>
          <p:nvPr/>
        </p:nvCxnSpPr>
        <p:spPr>
          <a:xfrm flipV="1">
            <a:off x="1031800" y="1602394"/>
            <a:ext cx="3770040" cy="11642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2667000" y="1295400"/>
            <a:ext cx="722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5 mm</a:t>
            </a:r>
            <a:endParaRPr lang="fr-FR" dirty="0"/>
          </a:p>
        </p:txBody>
      </p:sp>
      <p:cxnSp>
        <p:nvCxnSpPr>
          <p:cNvPr id="18" name="Connecteur droit avec flèche 17"/>
          <p:cNvCxnSpPr/>
          <p:nvPr/>
        </p:nvCxnSpPr>
        <p:spPr>
          <a:xfrm rot="5400000">
            <a:off x="3746891" y="3250901"/>
            <a:ext cx="2705008" cy="1339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5228176" y="3346440"/>
            <a:ext cx="1014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3.46 mm</a:t>
            </a:r>
            <a:endParaRPr lang="fr-FR" dirty="0"/>
          </a:p>
        </p:txBody>
      </p:sp>
      <p:cxnSp>
        <p:nvCxnSpPr>
          <p:cNvPr id="24" name="Connecteur droit avec flèche 23"/>
          <p:cNvCxnSpPr/>
          <p:nvPr/>
        </p:nvCxnSpPr>
        <p:spPr>
          <a:xfrm>
            <a:off x="4724400" y="1149352"/>
            <a:ext cx="213000" cy="1588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569916" y="762000"/>
            <a:ext cx="897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0. 1mm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4323382" y="773668"/>
            <a:ext cx="897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0. 1mm</a:t>
            </a:r>
            <a:endParaRPr lang="fr-FR" dirty="0"/>
          </a:p>
        </p:txBody>
      </p:sp>
      <p:cxnSp>
        <p:nvCxnSpPr>
          <p:cNvPr id="28" name="Connecteur droit avec flèche 27"/>
          <p:cNvCxnSpPr/>
          <p:nvPr/>
        </p:nvCxnSpPr>
        <p:spPr>
          <a:xfrm rot="5400000">
            <a:off x="645178" y="5114782"/>
            <a:ext cx="812004" cy="584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22968" y="5090608"/>
            <a:ext cx="1014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1.59 mm</a:t>
            </a:r>
            <a:endParaRPr lang="fr-FR" dirty="0"/>
          </a:p>
        </p:txBody>
      </p:sp>
      <p:cxnSp>
        <p:nvCxnSpPr>
          <p:cNvPr id="34" name="Connecteur droit avec flèche 33"/>
          <p:cNvCxnSpPr/>
          <p:nvPr/>
        </p:nvCxnSpPr>
        <p:spPr>
          <a:xfrm>
            <a:off x="908337" y="1275293"/>
            <a:ext cx="213000" cy="1588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303832" y="146333"/>
            <a:ext cx="8039100" cy="584775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3200" dirty="0" err="1">
                <a:solidFill>
                  <a:schemeClr val="accent1"/>
                </a:solidFill>
              </a:rPr>
              <a:t>Sensor</a:t>
            </a:r>
            <a:r>
              <a:rPr lang="fr-FR" sz="3200" dirty="0">
                <a:solidFill>
                  <a:schemeClr val="accent1"/>
                </a:solidFill>
              </a:rPr>
              <a:t> </a:t>
            </a:r>
            <a:r>
              <a:rPr lang="fr-FR" sz="3200" dirty="0" err="1">
                <a:solidFill>
                  <a:schemeClr val="accent1"/>
                </a:solidFill>
              </a:rPr>
              <a:t>developpement</a:t>
            </a:r>
            <a:r>
              <a:rPr lang="fr-FR" sz="3200" dirty="0">
                <a:solidFill>
                  <a:schemeClr val="accent1"/>
                </a:solidFill>
              </a:rPr>
              <a:t>: </a:t>
            </a:r>
            <a:r>
              <a:rPr lang="fr-FR" sz="3200" dirty="0" smtClean="0">
                <a:solidFill>
                  <a:schemeClr val="accent1"/>
                </a:solidFill>
              </a:rPr>
              <a:t> </a:t>
            </a:r>
            <a:r>
              <a:rPr lang="fr-FR" sz="3200" dirty="0" smtClean="0">
                <a:solidFill>
                  <a:srgbClr val="00B050"/>
                </a:solidFill>
              </a:rPr>
              <a:t>Active </a:t>
            </a:r>
            <a:r>
              <a:rPr lang="fr-FR" sz="3200" dirty="0" err="1" smtClean="0">
                <a:solidFill>
                  <a:srgbClr val="00B050"/>
                </a:solidFill>
              </a:rPr>
              <a:t>Edge</a:t>
            </a:r>
            <a:r>
              <a:rPr lang="fr-FR" sz="3200" dirty="0" smtClean="0">
                <a:solidFill>
                  <a:srgbClr val="00B050"/>
                </a:solidFill>
              </a:rPr>
              <a:t> </a:t>
            </a:r>
            <a:r>
              <a:rPr lang="fr-FR" sz="3200" dirty="0" err="1" smtClean="0">
                <a:solidFill>
                  <a:srgbClr val="00B050"/>
                </a:solidFill>
              </a:rPr>
              <a:t>Sensor</a:t>
            </a:r>
            <a:endParaRPr lang="fr-FR" sz="3200" dirty="0">
              <a:solidFill>
                <a:srgbClr val="00B050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6622508" y="1696924"/>
            <a:ext cx="685800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ZoneTexte 80"/>
          <p:cNvSpPr txBox="1"/>
          <p:nvPr/>
        </p:nvSpPr>
        <p:spPr>
          <a:xfrm>
            <a:off x="7613108" y="1620724"/>
            <a:ext cx="60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Chip</a:t>
            </a:r>
            <a:endParaRPr lang="fr-FR" dirty="0"/>
          </a:p>
        </p:txBody>
      </p:sp>
      <p:sp>
        <p:nvSpPr>
          <p:cNvPr id="82" name="Rectangle 81"/>
          <p:cNvSpPr/>
          <p:nvPr/>
        </p:nvSpPr>
        <p:spPr>
          <a:xfrm>
            <a:off x="6622508" y="2230324"/>
            <a:ext cx="685800" cy="304800"/>
          </a:xfrm>
          <a:prstGeom prst="rec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ZoneTexte 82"/>
          <p:cNvSpPr txBox="1"/>
          <p:nvPr/>
        </p:nvSpPr>
        <p:spPr>
          <a:xfrm>
            <a:off x="7613108" y="2154124"/>
            <a:ext cx="1226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Active area</a:t>
            </a:r>
            <a:endParaRPr lang="fr-FR" dirty="0"/>
          </a:p>
        </p:txBody>
      </p:sp>
      <p:sp>
        <p:nvSpPr>
          <p:cNvPr id="84" name="Rectangle 83"/>
          <p:cNvSpPr/>
          <p:nvPr/>
        </p:nvSpPr>
        <p:spPr>
          <a:xfrm>
            <a:off x="6648964" y="2763724"/>
            <a:ext cx="685800" cy="304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ZoneTexte 84"/>
          <p:cNvSpPr txBox="1"/>
          <p:nvPr/>
        </p:nvSpPr>
        <p:spPr>
          <a:xfrm>
            <a:off x="7613108" y="2687524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Guard</a:t>
            </a:r>
            <a:r>
              <a:rPr lang="fr-FR" dirty="0" smtClean="0"/>
              <a:t> rings</a:t>
            </a:r>
            <a:endParaRPr lang="fr-FR" dirty="0"/>
          </a:p>
        </p:txBody>
      </p:sp>
      <p:sp>
        <p:nvSpPr>
          <p:cNvPr id="86" name="Rectangle 85"/>
          <p:cNvSpPr/>
          <p:nvPr/>
        </p:nvSpPr>
        <p:spPr>
          <a:xfrm>
            <a:off x="6241508" y="1544524"/>
            <a:ext cx="2819400" cy="226547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Rectangle 86"/>
          <p:cNvSpPr/>
          <p:nvPr/>
        </p:nvSpPr>
        <p:spPr>
          <a:xfrm>
            <a:off x="6615743" y="3298513"/>
            <a:ext cx="731896" cy="340884"/>
          </a:xfrm>
          <a:prstGeom prst="rect">
            <a:avLst/>
          </a:prstGeom>
          <a:solidFill>
            <a:srgbClr val="4F6228">
              <a:alpha val="38000"/>
            </a:srgb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ZoneTexte 87"/>
          <p:cNvSpPr txBox="1"/>
          <p:nvPr/>
        </p:nvSpPr>
        <p:spPr>
          <a:xfrm>
            <a:off x="7620000" y="3263284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Long pixels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5519569" y="4233213"/>
            <a:ext cx="34242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 X  : 24 pixel of 200 microns</a:t>
            </a:r>
          </a:p>
          <a:p>
            <a:r>
              <a:rPr lang="fr-FR" dirty="0" smtClean="0"/>
              <a:t>In Y : 96 * 35 microns</a:t>
            </a:r>
          </a:p>
          <a:p>
            <a:endParaRPr lang="fr-FR" dirty="0" smtClean="0"/>
          </a:p>
          <a:p>
            <a:r>
              <a:rPr lang="fr-FR" dirty="0" smtClean="0"/>
              <a:t>Chip 5x5mm</a:t>
            </a:r>
          </a:p>
          <a:p>
            <a:endParaRPr lang="fr-FR" dirty="0" smtClean="0"/>
          </a:p>
          <a:p>
            <a:r>
              <a:rPr lang="fr-FR" dirty="0" smtClean="0"/>
              <a:t>100 </a:t>
            </a:r>
            <a:r>
              <a:rPr lang="fr-FR" dirty="0" err="1" smtClean="0"/>
              <a:t>um</a:t>
            </a:r>
            <a:r>
              <a:rPr lang="fr-FR" dirty="0" smtClean="0"/>
              <a:t> </a:t>
            </a:r>
            <a:r>
              <a:rPr lang="fr-FR" dirty="0" err="1" smtClean="0"/>
              <a:t>edges</a:t>
            </a:r>
            <a:r>
              <a:rPr lang="fr-FR" dirty="0" smtClean="0"/>
              <a:t> in z </a:t>
            </a:r>
            <a:r>
              <a:rPr lang="fr-FR" dirty="0" err="1" smtClean="0"/>
              <a:t>side</a:t>
            </a:r>
            <a:endParaRPr lang="fr-FR" dirty="0" smtClean="0"/>
          </a:p>
          <a:p>
            <a:r>
              <a:rPr lang="fr-FR" dirty="0" smtClean="0"/>
              <a:t>50 </a:t>
            </a:r>
            <a:r>
              <a:rPr lang="fr-FR" dirty="0" err="1" smtClean="0"/>
              <a:t>um</a:t>
            </a:r>
            <a:r>
              <a:rPr lang="fr-FR" dirty="0" smtClean="0"/>
              <a:t> </a:t>
            </a:r>
            <a:r>
              <a:rPr lang="fr-FR" dirty="0" err="1" smtClean="0"/>
              <a:t>edge</a:t>
            </a:r>
            <a:r>
              <a:rPr lang="fr-FR" dirty="0" smtClean="0"/>
              <a:t> in phi </a:t>
            </a:r>
            <a:r>
              <a:rPr lang="fr-FR" dirty="0" err="1" smtClean="0"/>
              <a:t>side</a:t>
            </a:r>
            <a:endParaRPr lang="fr-FR" dirty="0" smtClean="0"/>
          </a:p>
          <a:p>
            <a:r>
              <a:rPr lang="fr-FR" dirty="0" smtClean="0"/>
              <a:t>   </a:t>
            </a:r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1767023" y="2774954"/>
            <a:ext cx="47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Phi</a:t>
            </a:r>
            <a:endParaRPr lang="fr-FR" dirty="0"/>
          </a:p>
        </p:txBody>
      </p:sp>
      <p:cxnSp>
        <p:nvCxnSpPr>
          <p:cNvPr id="33" name="Connecteur droit avec flèche 32"/>
          <p:cNvCxnSpPr/>
          <p:nvPr/>
        </p:nvCxnSpPr>
        <p:spPr>
          <a:xfrm>
            <a:off x="2043121" y="2498838"/>
            <a:ext cx="1532340" cy="1588"/>
          </a:xfrm>
          <a:prstGeom prst="straightConnector1">
            <a:avLst/>
          </a:prstGeom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/>
          <p:nvPr/>
        </p:nvCxnSpPr>
        <p:spPr>
          <a:xfrm rot="5400000">
            <a:off x="1745485" y="2850885"/>
            <a:ext cx="1215699" cy="14599"/>
          </a:xfrm>
          <a:prstGeom prst="straightConnector1">
            <a:avLst/>
          </a:prstGeom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2623472" y="2057593"/>
            <a:ext cx="292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</a:t>
            </a:r>
            <a:endParaRPr lang="fr-FR" dirty="0"/>
          </a:p>
        </p:txBody>
      </p:sp>
      <p:sp>
        <p:nvSpPr>
          <p:cNvPr id="38" name="ZoneTexte 37"/>
          <p:cNvSpPr txBox="1"/>
          <p:nvPr/>
        </p:nvSpPr>
        <p:spPr>
          <a:xfrm>
            <a:off x="2057400" y="5181600"/>
            <a:ext cx="1688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Omegapix2 chip</a:t>
            </a:r>
            <a:endParaRPr lang="en-CA" dirty="0"/>
          </a:p>
        </p:txBody>
      </p:sp>
      <p:sp>
        <p:nvSpPr>
          <p:cNvPr id="2" name="ZoneTexte 1"/>
          <p:cNvSpPr txBox="1"/>
          <p:nvPr/>
        </p:nvSpPr>
        <p:spPr>
          <a:xfrm>
            <a:off x="2057400" y="6165304"/>
            <a:ext cx="1682255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400" dirty="0" err="1" smtClean="0"/>
              <a:t>Foundry</a:t>
            </a:r>
            <a:r>
              <a:rPr lang="fr-FR" dirty="0" smtClean="0"/>
              <a:t>  VTT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7638"/>
            <a:ext cx="8762431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VTT </a:t>
            </a:r>
            <a:r>
              <a:rPr lang="fr-FR" dirty="0" err="1" smtClean="0"/>
              <a:t>Edgless</a:t>
            </a:r>
            <a:r>
              <a:rPr lang="fr-FR" dirty="0" smtClean="0"/>
              <a:t> pixel matrix </a:t>
            </a:r>
            <a:r>
              <a:rPr lang="fr-FR" dirty="0" err="1" smtClean="0"/>
              <a:t>under</a:t>
            </a:r>
            <a:r>
              <a:rPr lang="fr-FR" dirty="0" smtClean="0"/>
              <a:t> production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925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695</TotalTime>
  <Words>1029</Words>
  <Application>Microsoft Office PowerPoint</Application>
  <PresentationFormat>Affichage à l'écran (4:3)</PresentationFormat>
  <Paragraphs>197</Paragraphs>
  <Slides>17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Thème Office</vt:lpstr>
      <vt:lpstr>R&amp;D towards a  3D - Via last interconnect Technologies for Pixel detectors  Atlas IN2P3 project  </vt:lpstr>
      <vt:lpstr> Why do we go for 3D technologies, for HL-LHC.  Criteria to be fulfilled : </vt:lpstr>
      <vt:lpstr>Prospects</vt:lpstr>
      <vt:lpstr>OMEGAPIX2 project : CHIP for pixel readout  (IBM 130 nm) chartered-Tezzaron</vt:lpstr>
      <vt:lpstr>OMEGAPIX2 sensor  For ATLAS HL-LHC</vt:lpstr>
      <vt:lpstr>Présentation PowerPoint</vt:lpstr>
      <vt:lpstr>Towards Edgless sensor technology</vt:lpstr>
      <vt:lpstr>Présentation PowerPoint</vt:lpstr>
      <vt:lpstr>VTT Edgless pixel matrix under production</vt:lpstr>
      <vt:lpstr>Promising approach :RD 50 Slim Edges</vt:lpstr>
      <vt:lpstr>Via Last AIDA project: LAL + LPNHE+ LAPP</vt:lpstr>
      <vt:lpstr>Présentation PowerPoint</vt:lpstr>
      <vt:lpstr>Présentation PowerPoint</vt:lpstr>
      <vt:lpstr>Exploit industrial know how</vt:lpstr>
      <vt:lpstr>Industry offers</vt:lpstr>
      <vt:lpstr>Project forecast &amp; Time scale </vt:lpstr>
      <vt:lpstr>VTT slim edges sensors</vt:lpstr>
    </vt:vector>
  </TitlesOfParts>
  <Company>LAL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Pixel Upgrade activities at LAL</dc:title>
  <dc:creator>Mathieu Benoit</dc:creator>
  <cp:lastModifiedBy>abdenour lounis</cp:lastModifiedBy>
  <cp:revision>96</cp:revision>
  <dcterms:created xsi:type="dcterms:W3CDTF">2011-07-04T07:35:21Z</dcterms:created>
  <dcterms:modified xsi:type="dcterms:W3CDTF">2012-03-28T07:51:01Z</dcterms:modified>
</cp:coreProperties>
</file>