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8" r:id="rId1"/>
  </p:sldMasterIdLst>
  <p:notesMasterIdLst>
    <p:notesMasterId r:id="rId27"/>
  </p:notesMasterIdLst>
  <p:handoutMasterIdLst>
    <p:handoutMasterId r:id="rId28"/>
  </p:handoutMasterIdLst>
  <p:sldIdLst>
    <p:sldId id="257" r:id="rId2"/>
    <p:sldId id="270" r:id="rId3"/>
    <p:sldId id="271" r:id="rId4"/>
    <p:sldId id="262" r:id="rId5"/>
    <p:sldId id="279" r:id="rId6"/>
    <p:sldId id="261" r:id="rId7"/>
    <p:sldId id="258" r:id="rId8"/>
    <p:sldId id="284" r:id="rId9"/>
    <p:sldId id="283" r:id="rId10"/>
    <p:sldId id="282" r:id="rId11"/>
    <p:sldId id="285" r:id="rId12"/>
    <p:sldId id="286" r:id="rId13"/>
    <p:sldId id="265" r:id="rId14"/>
    <p:sldId id="287" r:id="rId15"/>
    <p:sldId id="269" r:id="rId16"/>
    <p:sldId id="288" r:id="rId17"/>
    <p:sldId id="273" r:id="rId18"/>
    <p:sldId id="260" r:id="rId19"/>
    <p:sldId id="289" r:id="rId20"/>
    <p:sldId id="274" r:id="rId21"/>
    <p:sldId id="280" r:id="rId22"/>
    <p:sldId id="268" r:id="rId23"/>
    <p:sldId id="290" r:id="rId24"/>
    <p:sldId id="266" r:id="rId25"/>
    <p:sldId id="281" r:id="rId26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7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000066"/>
    <a:srgbClr val="CC6600"/>
    <a:srgbClr val="FFFF00"/>
    <a:srgbClr val="CCFF66"/>
    <a:srgbClr val="99FF66"/>
    <a:srgbClr val="99FF99"/>
    <a:srgbClr val="003366"/>
    <a:srgbClr val="00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8210" autoAdjust="0"/>
    <p:restoredTop sz="94614" autoAdjust="0"/>
  </p:normalViewPr>
  <p:slideViewPr>
    <p:cSldViewPr>
      <p:cViewPr>
        <p:scale>
          <a:sx n="100" d="100"/>
          <a:sy n="100" d="100"/>
        </p:scale>
        <p:origin x="-115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5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274" y="-108"/>
      </p:cViewPr>
      <p:guideLst>
        <p:guide orient="horz" pos="3128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85" tIns="45892" rIns="91785" bIns="45892" numCol="1" anchor="t" anchorCtr="0" compatLnSpc="1">
            <a:prstTxWarp prst="textNoShape">
              <a:avLst/>
            </a:prstTxWarp>
          </a:bodyPr>
          <a:lstStyle>
            <a:lvl1pPr defTabSz="917575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4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85" tIns="45892" rIns="91785" bIns="45892" numCol="1" anchor="t" anchorCtr="0" compatLnSpc="1">
            <a:prstTxWarp prst="textNoShape">
              <a:avLst/>
            </a:prstTxWarp>
          </a:bodyPr>
          <a:lstStyle>
            <a:lvl1pPr algn="r" defTabSz="917575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4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85" tIns="45892" rIns="91785" bIns="45892" numCol="1" anchor="b" anchorCtr="0" compatLnSpc="1">
            <a:prstTxWarp prst="textNoShape">
              <a:avLst/>
            </a:prstTxWarp>
          </a:bodyPr>
          <a:lstStyle>
            <a:lvl1pPr defTabSz="917575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4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85" tIns="45892" rIns="91785" bIns="45892" numCol="1" anchor="b" anchorCtr="0" compatLnSpc="1">
            <a:prstTxWarp prst="textNoShape">
              <a:avLst/>
            </a:prstTxWarp>
          </a:bodyPr>
          <a:lstStyle>
            <a:lvl1pPr algn="r" defTabSz="917575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D485D25F-353F-4A27-87FF-8543926604C7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85" tIns="45892" rIns="91785" bIns="45892" numCol="1" anchor="t" anchorCtr="0" compatLnSpc="1">
            <a:prstTxWarp prst="textNoShape">
              <a:avLst/>
            </a:prstTxWarp>
          </a:bodyPr>
          <a:lstStyle>
            <a:lvl1pPr defTabSz="917575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00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85" tIns="45892" rIns="91785" bIns="45892" numCol="1" anchor="t" anchorCtr="0" compatLnSpc="1">
            <a:prstTxWarp prst="textNoShape">
              <a:avLst/>
            </a:prstTxWarp>
          </a:bodyPr>
          <a:lstStyle>
            <a:lvl1pPr algn="r" defTabSz="917575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2950"/>
            <a:ext cx="4965700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00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3288"/>
            <a:ext cx="5438775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85" tIns="45892" rIns="91785" bIns="458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00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85" tIns="45892" rIns="91785" bIns="45892" numCol="1" anchor="b" anchorCtr="0" compatLnSpc="1">
            <a:prstTxWarp prst="textNoShape">
              <a:avLst/>
            </a:prstTxWarp>
          </a:bodyPr>
          <a:lstStyle>
            <a:lvl1pPr defTabSz="917575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00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85" tIns="45892" rIns="91785" bIns="45892" numCol="1" anchor="b" anchorCtr="0" compatLnSpc="1">
            <a:prstTxWarp prst="textNoShape">
              <a:avLst/>
            </a:prstTxWarp>
          </a:bodyPr>
          <a:lstStyle>
            <a:lvl1pPr algn="r" defTabSz="917575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F479D25D-AF0F-468B-B57B-A0F9C7279049}" type="slidenum">
              <a:rPr lang="en-US"/>
              <a:pPr>
                <a:defRPr/>
              </a:pPr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EB5E92-4A03-40F0-84CD-33AB3A72CFEF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2950"/>
            <a:ext cx="4962525" cy="3722688"/>
          </a:xfrm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DCCFB8-831B-48E3-AA62-18043780539A}" type="slidenum">
              <a:rPr lang="en-US"/>
              <a:pPr/>
              <a:t>13</a:t>
            </a:fld>
            <a:endParaRPr lang="en-US"/>
          </a:p>
        </p:txBody>
      </p:sp>
      <p:sp>
        <p:nvSpPr>
          <p:cNvPr id="444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2950"/>
            <a:ext cx="4962525" cy="3722688"/>
          </a:xfrm>
          <a:ln/>
        </p:spPr>
      </p:sp>
      <p:sp>
        <p:nvSpPr>
          <p:cNvPr id="444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2950"/>
            <a:ext cx="4962525" cy="372268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79D25D-AF0F-468B-B57B-A0F9C7279049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The OSQAR Experiments @ CERN  For Low Energy Laser-based Particle/Astroparticle Physics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B62888-0D98-464F-904C-B69FAB6AADBF}" type="slidenum">
              <a:rPr lang="en-US"/>
              <a:pPr>
                <a:defRPr/>
              </a:pPr>
              <a:t>‹N°›</a:t>
            </a:fld>
            <a:endParaRPr lang="en-US"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The OSQAR Experiments @ CERN  For Low Energy Laser-based Particle/Astroparticle Physics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0AFCD7-0F72-4E6E-BE31-F8C7C19B9654}" type="slidenum">
              <a:rPr lang="en-US"/>
              <a:pPr>
                <a:defRPr/>
              </a:pPr>
              <a:t>‹N°›</a:t>
            </a:fld>
            <a:endParaRPr lang="en-US"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381000"/>
            <a:ext cx="2076450" cy="5745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6076950" cy="5745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The OSQAR Experiments @ CERN  For Low Energy Laser-based Particle/Astroparticle Physics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7AFC4-457A-4FC3-9B0C-A4F0C7496557}" type="slidenum">
              <a:rPr lang="en-US"/>
              <a:pPr>
                <a:defRPr/>
              </a:pPr>
              <a:t>‹N°›</a:t>
            </a:fld>
            <a:endParaRPr lang="en-US"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The OSQAR Experiments @ CERN  For Low Energy Laser-based Particle/Astroparticle Physics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92D914-4DEA-48D5-A0BA-B5A91DC08CDE}" type="slidenum">
              <a:rPr lang="en-US"/>
              <a:pPr>
                <a:defRPr/>
              </a:pPr>
              <a:t>‹N°›</a:t>
            </a:fld>
            <a:endParaRPr lang="en-US"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The OSQAR Experiments @ CERN  For Low Energy Laser-based Particle/Astroparticle Physics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B6CDC-FF4E-4A6C-AA0E-41538FE3B30A}" type="slidenum">
              <a:rPr lang="en-US"/>
              <a:pPr>
                <a:defRPr/>
              </a:pPr>
              <a:t>‹N°›</a:t>
            </a:fld>
            <a:endParaRPr lang="en-US"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The OSQAR Experiments @ CERN  For Low Energy Laser-based Particle/Astroparticle Physics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242F9-9CEA-4717-A341-477C5E32DA16}" type="slidenum">
              <a:rPr lang="en-US"/>
              <a:pPr>
                <a:defRPr/>
              </a:pPr>
              <a:t>‹N°›</a:t>
            </a:fld>
            <a:endParaRPr lang="en-US"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The OSQAR Experiments @ CERN  For Low Energy Laser-based Particle/Astroparticle Physics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3894E-36C5-4382-83CE-87508354B7D3}" type="slidenum">
              <a:rPr lang="en-US"/>
              <a:pPr>
                <a:defRPr/>
              </a:pPr>
              <a:t>‹N°›</a:t>
            </a:fld>
            <a:endParaRPr lang="en-US"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The OSQAR Experiments @ CERN  For Low Energy Laser-based Particle/Astroparticle Physics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4AA4EC-DB61-458B-A56B-4F5B34BB393D}" type="slidenum">
              <a:rPr lang="en-US"/>
              <a:pPr>
                <a:defRPr/>
              </a:pPr>
              <a:t>‹N°›</a:t>
            </a:fld>
            <a:endParaRPr lang="en-US"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The OSQAR Experiments @ CERN  For Low Energy Laser-based Particle/Astroparticle Physics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A862C3-A9E0-4B15-874E-90C6925915E1}" type="slidenum">
              <a:rPr lang="en-US"/>
              <a:pPr>
                <a:defRPr/>
              </a:pPr>
              <a:t>‹N°›</a:t>
            </a:fld>
            <a:endParaRPr lang="en-US"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The OSQAR Experiments @ CERN  For Low Energy Laser-based Particle/Astroparticle Physics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597441-DC90-405F-97C8-2BD7934B6878}" type="slidenum">
              <a:rPr lang="en-US"/>
              <a:pPr>
                <a:defRPr/>
              </a:pPr>
              <a:t>‹N°›</a:t>
            </a:fld>
            <a:endParaRPr lang="en-US"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The OSQAR Experiments @ CERN  For Low Energy Laser-based Particle/Astroparticle Physics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EF2007-DED2-484B-B526-76A15421538B}" type="slidenum">
              <a:rPr lang="en-US"/>
              <a:pPr>
                <a:defRPr/>
              </a:pPr>
              <a:t>‹N°›</a:t>
            </a:fld>
            <a:endParaRPr lang="en-US"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153400" cy="76200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59427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629400"/>
            <a:ext cx="2590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942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47800" y="6629400"/>
            <a:ext cx="6781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8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The OSQAR Experiments @ CERN  For Low Energy Laser-based Particle/Astroparticle Physics</a:t>
            </a:r>
          </a:p>
        </p:txBody>
      </p:sp>
      <p:sp>
        <p:nvSpPr>
          <p:cNvPr id="35942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800">
                <a:latin typeface="Times New Roman" pitchFamily="18" charset="0"/>
              </a:defRPr>
            </a:lvl1pPr>
          </a:lstStyle>
          <a:p>
            <a:pPr>
              <a:defRPr/>
            </a:pPr>
            <a:fld id="{FF6BA012-4117-4759-A5EA-A3AEA384CA0B}" type="slidenum">
              <a:rPr lang="en-US"/>
              <a:pPr>
                <a:defRPr/>
              </a:pPr>
              <a:t>‹N°›</a:t>
            </a:fld>
            <a:endParaRPr lang="en-US"/>
          </a:p>
          <a:p>
            <a:pPr>
              <a:defRPr/>
            </a:pPr>
            <a:endParaRPr lang="en-US"/>
          </a:p>
        </p:txBody>
      </p:sp>
      <p:sp>
        <p:nvSpPr>
          <p:cNvPr id="1030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38" r:id="rId2"/>
    <p:sldLayoutId id="2147483737" r:id="rId3"/>
    <p:sldLayoutId id="2147483736" r:id="rId4"/>
    <p:sldLayoutId id="2147483735" r:id="rId5"/>
    <p:sldLayoutId id="2147483734" r:id="rId6"/>
    <p:sldLayoutId id="2147483733" r:id="rId7"/>
    <p:sldLayoutId id="2147483732" r:id="rId8"/>
    <p:sldLayoutId id="2147483731" r:id="rId9"/>
    <p:sldLayoutId id="2147483730" r:id="rId10"/>
    <p:sldLayoutId id="214748372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39.png"/><Relationship Id="rId7" Type="http://schemas.openxmlformats.org/officeDocument/2006/relationships/image" Target="../media/image48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5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57.png"/><Relationship Id="rId2" Type="http://schemas.openxmlformats.org/officeDocument/2006/relationships/hyperlink" Target="http://www.vslib.cz/en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59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vslib.cz/en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6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4.png"/><Relationship Id="rId4" Type="http://schemas.openxmlformats.org/officeDocument/2006/relationships/oleObject" Target="../embeddings/oleObject2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6.jpeg"/><Relationship Id="rId7" Type="http://schemas.openxmlformats.org/officeDocument/2006/relationships/image" Target="../media/image69.jpe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-lsp.ujf-grenoble.fr/" TargetMode="External"/><Relationship Id="rId13" Type="http://schemas.openxmlformats.org/officeDocument/2006/relationships/hyperlink" Target="http://neel.cnrs.fr/" TargetMode="External"/><Relationship Id="rId18" Type="http://schemas.openxmlformats.org/officeDocument/2006/relationships/image" Target="../media/image16.png"/><Relationship Id="rId3" Type="http://schemas.openxmlformats.org/officeDocument/2006/relationships/image" Target="../media/image5.png"/><Relationship Id="rId21" Type="http://schemas.openxmlformats.org/officeDocument/2006/relationships/image" Target="../media/image19.png"/><Relationship Id="rId7" Type="http://schemas.openxmlformats.org/officeDocument/2006/relationships/image" Target="../media/image8.png"/><Relationship Id="rId12" Type="http://schemas.openxmlformats.org/officeDocument/2006/relationships/image" Target="../media/image11.jpeg"/><Relationship Id="rId17" Type="http://schemas.openxmlformats.org/officeDocument/2006/relationships/image" Target="../media/image15.png"/><Relationship Id="rId2" Type="http://schemas.openxmlformats.org/officeDocument/2006/relationships/image" Target="../media/image4.png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11" Type="http://schemas.openxmlformats.org/officeDocument/2006/relationships/image" Target="../media/image10.png"/><Relationship Id="rId5" Type="http://schemas.openxmlformats.org/officeDocument/2006/relationships/hyperlink" Target="http://www.vslib.cz/en/" TargetMode="External"/><Relationship Id="rId15" Type="http://schemas.openxmlformats.org/officeDocument/2006/relationships/image" Target="../media/image13.jpeg"/><Relationship Id="rId10" Type="http://schemas.openxmlformats.org/officeDocument/2006/relationships/hyperlink" Target="http://www.uw.edu.pl/" TargetMode="External"/><Relationship Id="rId19" Type="http://schemas.openxmlformats.org/officeDocument/2006/relationships/image" Target="../media/image17.png"/><Relationship Id="rId4" Type="http://schemas.openxmlformats.org/officeDocument/2006/relationships/image" Target="../media/image6.png"/><Relationship Id="rId9" Type="http://schemas.openxmlformats.org/officeDocument/2006/relationships/image" Target="../media/image9.png"/><Relationship Id="rId14" Type="http://schemas.openxmlformats.org/officeDocument/2006/relationships/image" Target="../media/image1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7" Type="http://schemas.openxmlformats.org/officeDocument/2006/relationships/image" Target="../media/image79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jpeg"/><Relationship Id="rId9" Type="http://schemas.openxmlformats.org/officeDocument/2006/relationships/image" Target="../media/image3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9.png"/><Relationship Id="rId7" Type="http://schemas.openxmlformats.org/officeDocument/2006/relationships/image" Target="../media/image8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hyperlink" Target="http://www.vslib.cz/en/" TargetMode="External"/><Relationship Id="rId4" Type="http://schemas.openxmlformats.org/officeDocument/2006/relationships/image" Target="../media/image40.png"/><Relationship Id="rId9" Type="http://schemas.openxmlformats.org/officeDocument/2006/relationships/image" Target="../media/image4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hyperlink" Target="http://www.uw.edu.pl/" TargetMode="External"/><Relationship Id="rId4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0" descr="blan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163" y="1793875"/>
            <a:ext cx="9525" cy="9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2"/>
          <p:cNvSpPr>
            <a:spLocks noChangeArrowheads="1"/>
          </p:cNvSpPr>
          <p:nvPr/>
        </p:nvSpPr>
        <p:spPr bwMode="auto">
          <a:xfrm>
            <a:off x="30163" y="1793875"/>
            <a:ext cx="9144000" cy="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fr-FR"/>
          </a:p>
        </p:txBody>
      </p:sp>
      <p:pic>
        <p:nvPicPr>
          <p:cNvPr id="2052" name="Picture 19" descr="blan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76350" y="2217738"/>
            <a:ext cx="1905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7" name="Picture 1" descr="C:\Documents and Settings\Pugnat.LNCMI-G\Bureau\OSQAR Report2011\100OLYMP\P1010009.JPG"/>
          <p:cNvPicPr>
            <a:picLocks noChangeAspect="1" noChangeArrowheads="1"/>
          </p:cNvPicPr>
          <p:nvPr/>
        </p:nvPicPr>
        <p:blipFill>
          <a:blip r:embed="rId4" cstate="print"/>
          <a:srcRect b="20000"/>
          <a:stretch>
            <a:fillRect/>
          </a:stretch>
        </p:blipFill>
        <p:spPr bwMode="auto">
          <a:xfrm>
            <a:off x="0" y="1371600"/>
            <a:ext cx="9144000" cy="5486400"/>
          </a:xfrm>
          <a:prstGeom prst="rect">
            <a:avLst/>
          </a:prstGeom>
          <a:noFill/>
        </p:spPr>
      </p:pic>
      <p:sp>
        <p:nvSpPr>
          <p:cNvPr id="13" name="Text Box 173"/>
          <p:cNvSpPr txBox="1">
            <a:spLocks noChangeArrowheads="1"/>
          </p:cNvSpPr>
          <p:nvPr/>
        </p:nvSpPr>
        <p:spPr bwMode="auto">
          <a:xfrm>
            <a:off x="0" y="0"/>
            <a:ext cx="9144000" cy="1397000"/>
          </a:xfrm>
          <a:prstGeom prst="rect">
            <a:avLst/>
          </a:prstGeom>
          <a:solidFill>
            <a:srgbClr val="FFFF00"/>
          </a:solidFill>
          <a:ln w="254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endParaRPr lang="en-US" sz="1800" dirty="0">
              <a:solidFill>
                <a:srgbClr val="003300"/>
              </a:solidFill>
            </a:endParaRPr>
          </a:p>
          <a:p>
            <a:endParaRPr lang="en-US" sz="1800" dirty="0">
              <a:solidFill>
                <a:srgbClr val="003300"/>
              </a:solidFill>
            </a:endParaRPr>
          </a:p>
          <a:p>
            <a:pPr algn="r">
              <a:lnSpc>
                <a:spcPct val="120000"/>
              </a:lnSpc>
            </a:pPr>
            <a:r>
              <a:rPr lang="en-US" sz="2000" b="1" i="1" dirty="0">
                <a:solidFill>
                  <a:srgbClr val="003366"/>
                </a:solidFill>
              </a:rPr>
              <a:t>	  </a:t>
            </a:r>
            <a:r>
              <a:rPr lang="en-US" sz="2000" b="1" i="1" u="sng" dirty="0">
                <a:solidFill>
                  <a:srgbClr val="003366"/>
                </a:solidFill>
              </a:rPr>
              <a:t>O</a:t>
            </a:r>
            <a:r>
              <a:rPr lang="en-US" sz="2000" b="1" i="1" dirty="0">
                <a:solidFill>
                  <a:srgbClr val="003366"/>
                </a:solidFill>
              </a:rPr>
              <a:t>ptical </a:t>
            </a:r>
            <a:r>
              <a:rPr lang="en-US" sz="2000" b="1" i="1" u="sng" dirty="0">
                <a:solidFill>
                  <a:srgbClr val="003366"/>
                </a:solidFill>
              </a:rPr>
              <a:t>S</a:t>
            </a:r>
            <a:r>
              <a:rPr lang="en-US" sz="2000" b="1" i="1" dirty="0">
                <a:solidFill>
                  <a:srgbClr val="003366"/>
                </a:solidFill>
              </a:rPr>
              <a:t>earch for </a:t>
            </a:r>
            <a:r>
              <a:rPr lang="en-US" sz="2000" b="1" i="1" u="sng" dirty="0">
                <a:solidFill>
                  <a:srgbClr val="003366"/>
                </a:solidFill>
              </a:rPr>
              <a:t>Q</a:t>
            </a:r>
            <a:r>
              <a:rPr lang="en-US" sz="2000" b="1" i="1" dirty="0">
                <a:solidFill>
                  <a:srgbClr val="003366"/>
                </a:solidFill>
              </a:rPr>
              <a:t>ED vacuum magnetic birefringence, </a:t>
            </a:r>
            <a:r>
              <a:rPr lang="en-US" sz="2000" b="1" i="1" dirty="0" smtClean="0">
                <a:solidFill>
                  <a:srgbClr val="003366"/>
                </a:solidFill>
              </a:rPr>
              <a:t/>
            </a:r>
            <a:br>
              <a:rPr lang="en-US" sz="2000" b="1" i="1" dirty="0" smtClean="0">
                <a:solidFill>
                  <a:srgbClr val="003366"/>
                </a:solidFill>
              </a:rPr>
            </a:br>
            <a:r>
              <a:rPr lang="en-US" sz="2000" b="1" i="1" u="sng" dirty="0" err="1" smtClean="0">
                <a:solidFill>
                  <a:srgbClr val="003366"/>
                </a:solidFill>
              </a:rPr>
              <a:t>A</a:t>
            </a:r>
            <a:r>
              <a:rPr lang="en-US" sz="2000" b="1" i="1" dirty="0" err="1" smtClean="0">
                <a:solidFill>
                  <a:srgbClr val="003366"/>
                </a:solidFill>
              </a:rPr>
              <a:t>xion</a:t>
            </a:r>
            <a:r>
              <a:rPr lang="en-US" sz="2000" b="1" i="1" dirty="0" smtClean="0">
                <a:solidFill>
                  <a:srgbClr val="003366"/>
                </a:solidFill>
              </a:rPr>
              <a:t> </a:t>
            </a:r>
            <a:r>
              <a:rPr lang="en-US" sz="2000" b="1" i="1" dirty="0">
                <a:solidFill>
                  <a:srgbClr val="003366"/>
                </a:solidFill>
              </a:rPr>
              <a:t>&amp; photon </a:t>
            </a:r>
            <a:r>
              <a:rPr lang="en-US" sz="2000" b="1" i="1" u="sng" dirty="0">
                <a:solidFill>
                  <a:srgbClr val="003366"/>
                </a:solidFill>
              </a:rPr>
              <a:t>R</a:t>
            </a:r>
            <a:r>
              <a:rPr lang="en-US" sz="2000" b="1" i="1" dirty="0">
                <a:solidFill>
                  <a:srgbClr val="003366"/>
                </a:solidFill>
              </a:rPr>
              <a:t>egeneration</a:t>
            </a:r>
          </a:p>
        </p:txBody>
      </p:sp>
      <p:sp>
        <p:nvSpPr>
          <p:cNvPr id="15" name="Rectangle 175"/>
          <p:cNvSpPr>
            <a:spLocks noChangeArrowheads="1"/>
          </p:cNvSpPr>
          <p:nvPr/>
        </p:nvSpPr>
        <p:spPr bwMode="auto">
          <a:xfrm>
            <a:off x="4419600" y="1524000"/>
            <a:ext cx="4572000" cy="1371600"/>
          </a:xfrm>
          <a:prstGeom prst="rect">
            <a:avLst/>
          </a:prstGeom>
          <a:noFill/>
          <a:ln w="25400">
            <a:solidFill>
              <a:srgbClr val="99CCFF"/>
            </a:solidFill>
            <a:miter lim="800000"/>
            <a:headEnd/>
            <a:tailEnd/>
          </a:ln>
        </p:spPr>
        <p:txBody>
          <a:bodyPr/>
          <a:lstStyle/>
          <a:p>
            <a:pPr marL="114300" eaLnBrk="1" hangingPunct="1">
              <a:spcBef>
                <a:spcPct val="20000"/>
              </a:spcBef>
            </a:pPr>
            <a:r>
              <a:rPr lang="en-US" sz="2000" b="1" dirty="0">
                <a:solidFill>
                  <a:srgbClr val="66CCFF"/>
                </a:solidFill>
              </a:rPr>
              <a:t>Laser-based Particle/</a:t>
            </a:r>
            <a:r>
              <a:rPr lang="en-US" sz="2000" b="1" dirty="0" err="1">
                <a:solidFill>
                  <a:srgbClr val="66CCFF"/>
                </a:solidFill>
              </a:rPr>
              <a:t>Astroparticle</a:t>
            </a:r>
            <a:r>
              <a:rPr lang="en-US" sz="2000" b="1" dirty="0">
                <a:solidFill>
                  <a:srgbClr val="66CCFF"/>
                </a:solidFill>
              </a:rPr>
              <a:t> Physics Experiment</a:t>
            </a:r>
            <a:r>
              <a:rPr lang="en-US" sz="2000" b="1" u="sng" dirty="0">
                <a:solidFill>
                  <a:srgbClr val="66CCFF"/>
                </a:solidFill>
              </a:rPr>
              <a:t>s</a:t>
            </a:r>
            <a:r>
              <a:rPr lang="en-US" sz="2000" b="1" dirty="0">
                <a:solidFill>
                  <a:srgbClr val="66CCFF"/>
                </a:solidFill>
              </a:rPr>
              <a:t> at CERN </a:t>
            </a:r>
            <a:br>
              <a:rPr lang="en-US" sz="2000" b="1" dirty="0">
                <a:solidFill>
                  <a:srgbClr val="66CCFF"/>
                </a:solidFill>
              </a:rPr>
            </a:br>
            <a:r>
              <a:rPr lang="en-US" sz="2000" b="1" dirty="0">
                <a:solidFill>
                  <a:srgbClr val="66CCFF"/>
                </a:solidFill>
              </a:rPr>
              <a:t>To </a:t>
            </a:r>
            <a:r>
              <a:rPr lang="en-US" sz="2000" b="1" dirty="0" smtClean="0">
                <a:solidFill>
                  <a:srgbClr val="66CCFF"/>
                </a:solidFill>
              </a:rPr>
              <a:t>test </a:t>
            </a:r>
            <a:r>
              <a:rPr lang="en-US" sz="2000" b="1" dirty="0">
                <a:solidFill>
                  <a:srgbClr val="66CCFF"/>
                </a:solidFill>
              </a:rPr>
              <a:t>QED &amp; </a:t>
            </a:r>
            <a:r>
              <a:rPr lang="en-US" sz="2000" b="1" dirty="0" smtClean="0">
                <a:solidFill>
                  <a:srgbClr val="66CCFF"/>
                </a:solidFill>
              </a:rPr>
              <a:t>probe </a:t>
            </a:r>
            <a:r>
              <a:rPr lang="en-US" sz="2000" b="1" dirty="0">
                <a:solidFill>
                  <a:srgbClr val="66CCFF"/>
                </a:solidFill>
              </a:rPr>
              <a:t>the Low Energy Frontier…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1" y="6029312"/>
            <a:ext cx="9144000" cy="8771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b="1" dirty="0" smtClean="0">
                <a:solidFill>
                  <a:srgbClr val="002060"/>
                </a:solidFill>
              </a:rPr>
              <a:t>2011 </a:t>
            </a:r>
            <a:r>
              <a:rPr lang="fr-FR" b="1" dirty="0" err="1" smtClean="0">
                <a:solidFill>
                  <a:srgbClr val="002060"/>
                </a:solidFill>
              </a:rPr>
              <a:t>Status</a:t>
            </a:r>
            <a:r>
              <a:rPr lang="fr-FR" b="1" dirty="0" smtClean="0">
                <a:solidFill>
                  <a:srgbClr val="002060"/>
                </a:solidFill>
              </a:rPr>
              <a:t> Report , </a:t>
            </a:r>
            <a:r>
              <a:rPr lang="fr-FR" dirty="0" err="1" smtClean="0">
                <a:solidFill>
                  <a:srgbClr val="002060"/>
                </a:solidFill>
              </a:rPr>
              <a:t>from</a:t>
            </a:r>
            <a:r>
              <a:rPr lang="fr-FR" dirty="0" smtClean="0">
                <a:solidFill>
                  <a:srgbClr val="002060"/>
                </a:solidFill>
              </a:rPr>
              <a:t> P. </a:t>
            </a:r>
            <a:r>
              <a:rPr lang="fr-FR" dirty="0" err="1" smtClean="0">
                <a:solidFill>
                  <a:srgbClr val="002060"/>
                </a:solidFill>
              </a:rPr>
              <a:t>Pugnat</a:t>
            </a:r>
            <a:r>
              <a:rPr lang="fr-FR" dirty="0" smtClean="0">
                <a:solidFill>
                  <a:srgbClr val="002060"/>
                </a:solidFill>
              </a:rPr>
              <a:t> on the </a:t>
            </a:r>
            <a:r>
              <a:rPr lang="fr-FR" dirty="0" err="1" smtClean="0">
                <a:solidFill>
                  <a:srgbClr val="002060"/>
                </a:solidFill>
              </a:rPr>
              <a:t>behalf</a:t>
            </a:r>
            <a:r>
              <a:rPr lang="fr-FR" dirty="0" smtClean="0">
                <a:solidFill>
                  <a:srgbClr val="002060"/>
                </a:solidFill>
              </a:rPr>
              <a:t> of the OSQAR Collaboration</a:t>
            </a:r>
          </a:p>
          <a:p>
            <a:pPr>
              <a:lnSpc>
                <a:spcPct val="150000"/>
              </a:lnSpc>
            </a:pPr>
            <a:r>
              <a:rPr lang="fr-FR" dirty="0" smtClean="0">
                <a:solidFill>
                  <a:srgbClr val="002060"/>
                </a:solidFill>
              </a:rPr>
              <a:t>			</a:t>
            </a:r>
            <a:r>
              <a:rPr lang="fr-FR" smtClean="0">
                <a:solidFill>
                  <a:srgbClr val="002060"/>
                </a:solidFill>
              </a:rPr>
              <a:t>	103</a:t>
            </a:r>
            <a:r>
              <a:rPr lang="fr-FR" baseline="30000" smtClean="0">
                <a:solidFill>
                  <a:srgbClr val="002060"/>
                </a:solidFill>
              </a:rPr>
              <a:t>rd</a:t>
            </a:r>
            <a:r>
              <a:rPr lang="fr-FR" smtClean="0">
                <a:solidFill>
                  <a:srgbClr val="002060"/>
                </a:solidFill>
              </a:rPr>
              <a:t>  </a:t>
            </a:r>
            <a:r>
              <a:rPr lang="fr-FR" dirty="0" smtClean="0">
                <a:solidFill>
                  <a:srgbClr val="002060"/>
                </a:solidFill>
              </a:rPr>
              <a:t>Meeting of the SPSC (CERN), 25 </a:t>
            </a:r>
            <a:r>
              <a:rPr lang="fr-FR" dirty="0" err="1" smtClean="0">
                <a:solidFill>
                  <a:srgbClr val="002060"/>
                </a:solidFill>
              </a:rPr>
              <a:t>October</a:t>
            </a:r>
            <a:r>
              <a:rPr lang="fr-FR" dirty="0" smtClean="0">
                <a:solidFill>
                  <a:srgbClr val="002060"/>
                </a:solidFill>
              </a:rPr>
              <a:t> 2011</a:t>
            </a:r>
            <a:endParaRPr lang="fr-FR" dirty="0">
              <a:solidFill>
                <a:srgbClr val="00206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962400" y="5105400"/>
            <a:ext cx="36600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i="1" dirty="0" smtClean="0">
                <a:solidFill>
                  <a:srgbClr val="66CCFF"/>
                </a:solidFill>
              </a:rPr>
              <a:t>2011 Photon Regeneration Run </a:t>
            </a:r>
          </a:p>
          <a:p>
            <a:r>
              <a:rPr lang="en-US" sz="1800" b="1" i="1" dirty="0" smtClean="0">
                <a:solidFill>
                  <a:srgbClr val="66CCFF"/>
                </a:solidFill>
              </a:rPr>
              <a:t>with 3 W of Optical Power </a:t>
            </a:r>
            <a:endParaRPr lang="fr-FR" i="1" dirty="0"/>
          </a:p>
        </p:txBody>
      </p:sp>
      <p:pic>
        <p:nvPicPr>
          <p:cNvPr id="17" name="Picture 1" descr="Logo_OSQAR_Sans_Fond_Sans_Texte_Smal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96202"/>
            <a:ext cx="2362200" cy="87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82000" cy="1020762"/>
          </a:xfrm>
        </p:spPr>
        <p:txBody>
          <a:bodyPr/>
          <a:lstStyle/>
          <a:p>
            <a:pPr algn="r"/>
            <a:r>
              <a:rPr lang="fr-FR" sz="2800" dirty="0" smtClean="0"/>
              <a:t>	     	</a:t>
            </a:r>
            <a:r>
              <a:rPr lang="fr-FR" sz="2400" dirty="0" smtClean="0"/>
              <a:t>Spin-off : a New Start-up has been </a:t>
            </a:r>
            <a:r>
              <a:rPr lang="fr-FR" sz="2400" dirty="0" err="1" smtClean="0"/>
              <a:t>created</a:t>
            </a:r>
            <a:r>
              <a:rPr lang="fr-FR" sz="2400" dirty="0" smtClean="0"/>
              <a:t> by 		Prof. L. </a:t>
            </a:r>
            <a:r>
              <a:rPr lang="fr-FR" sz="2400" dirty="0" err="1" smtClean="0"/>
              <a:t>Duvillaret</a:t>
            </a:r>
            <a:endParaRPr lang="fr-FR" sz="24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219200"/>
            <a:ext cx="4040188" cy="4754563"/>
          </a:xfrm>
        </p:spPr>
        <p:txBody>
          <a:bodyPr/>
          <a:lstStyle/>
          <a:p>
            <a:r>
              <a:rPr lang="fr-FR" sz="2000" dirty="0" smtClean="0"/>
              <a:t>www.kapteos.com</a:t>
            </a:r>
            <a:r>
              <a:rPr lang="fr-FR" dirty="0" smtClean="0"/>
              <a:t> </a:t>
            </a:r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sz="2000" dirty="0" err="1" smtClean="0"/>
              <a:t>Partners</a:t>
            </a:r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pPr>
              <a:buNone/>
            </a:pPr>
            <a:endParaRPr lang="fr-FR" sz="2000" dirty="0" smtClean="0"/>
          </a:p>
          <a:p>
            <a:r>
              <a:rPr lang="fr-FR" sz="2000" dirty="0" err="1" smtClean="0"/>
              <a:t>Awards</a:t>
            </a:r>
            <a:endParaRPr lang="fr-FR" sz="2000" dirty="0" smtClean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8200" y="1295400"/>
            <a:ext cx="4041775" cy="4754563"/>
          </a:xfrm>
        </p:spPr>
        <p:txBody>
          <a:bodyPr/>
          <a:lstStyle/>
          <a:p>
            <a:r>
              <a:rPr lang="fr-FR" sz="2000" dirty="0" smtClean="0"/>
              <a:t>10 staffs </a:t>
            </a:r>
            <a:r>
              <a:rPr lang="fr-FR" sz="2000" dirty="0" err="1" smtClean="0"/>
              <a:t>at</a:t>
            </a:r>
            <a:r>
              <a:rPr lang="fr-FR" sz="2000" dirty="0" smtClean="0"/>
              <a:t> </a:t>
            </a:r>
            <a:r>
              <a:rPr lang="fr-FR" sz="2000" dirty="0" err="1" smtClean="0"/>
              <a:t>present</a:t>
            </a:r>
            <a:r>
              <a:rPr lang="fr-FR" sz="2000" dirty="0" smtClean="0"/>
              <a:t> </a:t>
            </a:r>
          </a:p>
          <a:p>
            <a:pPr marL="0" indent="0">
              <a:buNone/>
            </a:pPr>
            <a:r>
              <a:rPr lang="fr-FR" sz="1600" dirty="0" smtClean="0"/>
              <a:t>►</a:t>
            </a:r>
            <a:r>
              <a:rPr lang="fr-FR" sz="2000" dirty="0" smtClean="0"/>
              <a:t> </a:t>
            </a:r>
            <a:r>
              <a:rPr lang="fr-FR" sz="2000" dirty="0" err="1" smtClean="0"/>
              <a:t>Strong</a:t>
            </a:r>
            <a:r>
              <a:rPr lang="fr-FR" sz="2000" dirty="0" smtClean="0"/>
              <a:t> motivations to </a:t>
            </a:r>
            <a:r>
              <a:rPr lang="fr-FR" sz="2000" dirty="0" err="1" smtClean="0"/>
              <a:t>apply</a:t>
            </a:r>
            <a:r>
              <a:rPr lang="fr-FR" sz="2000" dirty="0" smtClean="0"/>
              <a:t> the know-how for </a:t>
            </a:r>
            <a:r>
              <a:rPr lang="fr-FR" sz="2000" dirty="0" err="1" smtClean="0"/>
              <a:t>precise</a:t>
            </a:r>
            <a:r>
              <a:rPr lang="fr-FR" sz="2000" dirty="0" smtClean="0"/>
              <a:t> </a:t>
            </a:r>
            <a:r>
              <a:rPr lang="fr-FR" sz="2000" dirty="0" err="1" smtClean="0"/>
              <a:t>magneto-optic</a:t>
            </a:r>
            <a:r>
              <a:rPr lang="fr-FR" sz="2000" dirty="0" smtClean="0"/>
              <a:t> </a:t>
            </a:r>
            <a:r>
              <a:rPr lang="fr-FR" sz="2000" dirty="0" err="1" smtClean="0"/>
              <a:t>measurements</a:t>
            </a:r>
            <a:endParaRPr lang="fr-FR" sz="2000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The OSQAR Experiments @ CERN  For Low Energy Laser-based Particle/</a:t>
            </a:r>
            <a:r>
              <a:rPr lang="en-US" dirty="0" err="1" smtClean="0"/>
              <a:t>Astroparticle</a:t>
            </a:r>
            <a:r>
              <a:rPr lang="en-US" dirty="0" smtClean="0"/>
              <a:t> Physics</a:t>
            </a:r>
            <a:endParaRPr lang="en-US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83894E-36C5-4382-83CE-87508354B7D3}" type="slidenum">
              <a:rPr lang="en-US" smtClean="0"/>
              <a:pPr>
                <a:defRPr/>
              </a:pPr>
              <a:t>10</a:t>
            </a:fld>
            <a:endParaRPr lang="en-US" dirty="0" smtClean="0"/>
          </a:p>
          <a:p>
            <a:pPr>
              <a:defRPr/>
            </a:pPr>
            <a:endParaRPr lang="en-US" dirty="0"/>
          </a:p>
        </p:txBody>
      </p:sp>
      <p:pic>
        <p:nvPicPr>
          <p:cNvPr id="58369" name="Picture 1"/>
          <p:cNvPicPr>
            <a:picLocks noChangeAspect="1" noChangeArrowheads="1"/>
          </p:cNvPicPr>
          <p:nvPr/>
        </p:nvPicPr>
        <p:blipFill>
          <a:blip r:embed="rId2" cstate="print"/>
          <a:srcRect l="15865" t="26923" r="17628" b="12821"/>
          <a:stretch>
            <a:fillRect/>
          </a:stretch>
        </p:blipFill>
        <p:spPr bwMode="auto">
          <a:xfrm>
            <a:off x="2438400" y="2743200"/>
            <a:ext cx="6172200" cy="3495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3" cstate="print"/>
          <a:srcRect l="26620" t="42593" r="29398" b="37037"/>
          <a:stretch>
            <a:fillRect/>
          </a:stretch>
        </p:blipFill>
        <p:spPr bwMode="auto">
          <a:xfrm>
            <a:off x="838200" y="1676400"/>
            <a:ext cx="2667000" cy="772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ZoneTexte 11"/>
          <p:cNvSpPr txBox="1"/>
          <p:nvPr/>
        </p:nvSpPr>
        <p:spPr>
          <a:xfrm>
            <a:off x="6096000" y="3124200"/>
            <a:ext cx="250741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  </a:t>
            </a:r>
            <a:r>
              <a:rPr lang="fr-FR" sz="1600" i="1" dirty="0" err="1" smtClean="0"/>
              <a:t>Dynamic</a:t>
            </a:r>
            <a:r>
              <a:rPr lang="fr-FR" sz="1600" i="1" dirty="0" smtClean="0"/>
              <a:t> range 70 dB</a:t>
            </a:r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sz="1600" dirty="0" smtClean="0"/>
              <a:t>  </a:t>
            </a:r>
            <a:r>
              <a:rPr lang="fr-FR" sz="1600" i="1" dirty="0" err="1" smtClean="0"/>
              <a:t>Bandwidth</a:t>
            </a:r>
            <a:r>
              <a:rPr lang="fr-FR" sz="1600" i="1" dirty="0" smtClean="0"/>
              <a:t> 18 GHz</a:t>
            </a:r>
            <a:endParaRPr lang="fr-FR" sz="1600" i="1" dirty="0"/>
          </a:p>
        </p:txBody>
      </p:sp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152400"/>
            <a:ext cx="1600199" cy="955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 7"/>
          <p:cNvPicPr>
            <a:picLocks noChangeAspect="1"/>
          </p:cNvPicPr>
          <p:nvPr/>
        </p:nvPicPr>
        <p:blipFill>
          <a:blip r:embed="rId5" cstate="print">
            <a:alphaModFix/>
            <a:lum/>
          </a:blip>
          <a:srcRect/>
          <a:stretch>
            <a:fillRect/>
          </a:stretch>
        </p:blipFill>
        <p:spPr>
          <a:xfrm>
            <a:off x="457200" y="2971800"/>
            <a:ext cx="762000" cy="76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8"/>
          <p:cNvPicPr>
            <a:picLocks noChangeAspect="1"/>
          </p:cNvPicPr>
          <p:nvPr/>
        </p:nvPicPr>
        <p:blipFill>
          <a:blip r:embed="rId6" cstate="print">
            <a:alphaModFix/>
            <a:lum/>
          </a:blip>
          <a:srcRect/>
          <a:stretch>
            <a:fillRect/>
          </a:stretch>
        </p:blipFill>
        <p:spPr>
          <a:xfrm>
            <a:off x="1447800" y="2971800"/>
            <a:ext cx="762000" cy="76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2"/>
          <p:cNvPicPr>
            <a:picLocks noChangeAspect="1"/>
          </p:cNvPicPr>
          <p:nvPr/>
        </p:nvPicPr>
        <p:blipFill>
          <a:blip r:embed="rId7" cstate="print">
            <a:alphaModFix/>
            <a:lum/>
          </a:blip>
          <a:srcRect/>
          <a:stretch>
            <a:fillRect/>
          </a:stretch>
        </p:blipFill>
        <p:spPr>
          <a:xfrm>
            <a:off x="1371600" y="4419600"/>
            <a:ext cx="899998" cy="899998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ZoneTexte 13"/>
          <p:cNvSpPr txBox="1"/>
          <p:nvPr/>
        </p:nvSpPr>
        <p:spPr>
          <a:xfrm rot="2330999">
            <a:off x="458067" y="4480968"/>
            <a:ext cx="890634" cy="71950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00" b="0" i="0" u="none" strike="noStrike" kern="1200" cap="none" spc="0" baseline="0" dirty="0" smtClean="0">
                <a:solidFill>
                  <a:srgbClr val="00609C"/>
                </a:solidFill>
                <a:uFillTx/>
                <a:latin typeface="DejaVu Sans" pitchFamily="34"/>
                <a:ea typeface="DejaVu Sans" pitchFamily="2"/>
                <a:cs typeface="DejaVu Sans" pitchFamily="2"/>
              </a:rPr>
              <a:t> </a:t>
            </a:r>
            <a:r>
              <a:rPr lang="fr-FR" sz="1600" b="0" i="0" u="none" strike="noStrike" kern="1200" cap="none" spc="0" baseline="0" dirty="0">
                <a:solidFill>
                  <a:srgbClr val="00609C"/>
                </a:solidFill>
                <a:uFillTx/>
                <a:latin typeface="DejaVu Sans" pitchFamily="34"/>
                <a:ea typeface="DejaVu Sans" pitchFamily="2"/>
                <a:cs typeface="DejaVu Sans" pitchFamily="2"/>
              </a:rPr>
              <a:t>2008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00" b="0" i="0" u="none" strike="noStrike" kern="1200" cap="none" spc="0" baseline="0" dirty="0">
                <a:solidFill>
                  <a:srgbClr val="00609C"/>
                </a:solidFill>
                <a:uFillTx/>
                <a:latin typeface="DejaVu Sans" pitchFamily="34"/>
                <a:ea typeface="DejaVu Sans" pitchFamily="2"/>
                <a:cs typeface="DejaVu Sans" pitchFamily="2"/>
              </a:rPr>
              <a:t>2009</a:t>
            </a:r>
          </a:p>
        </p:txBody>
      </p:sp>
      <p:pic>
        <p:nvPicPr>
          <p:cNvPr id="17" name="Image 10"/>
          <p:cNvPicPr>
            <a:picLocks noChangeAspect="1"/>
          </p:cNvPicPr>
          <p:nvPr/>
        </p:nvPicPr>
        <p:blipFill>
          <a:blip r:embed="rId8" cstate="print">
            <a:alphaModFix/>
            <a:lum/>
          </a:blip>
          <a:srcRect/>
          <a:stretch>
            <a:fillRect/>
          </a:stretch>
        </p:blipFill>
        <p:spPr>
          <a:xfrm>
            <a:off x="1371600" y="5257800"/>
            <a:ext cx="899998" cy="899998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ZoneTexte 14"/>
          <p:cNvSpPr txBox="1"/>
          <p:nvPr/>
        </p:nvSpPr>
        <p:spPr>
          <a:xfrm rot="2330999">
            <a:off x="384450" y="5303971"/>
            <a:ext cx="890634" cy="71950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00" b="0" i="0" u="none" strike="noStrike" kern="1200" cap="none" spc="0" baseline="0" dirty="0" smtClean="0">
                <a:solidFill>
                  <a:srgbClr val="00609C"/>
                </a:solidFill>
                <a:uFillTx/>
                <a:latin typeface="DejaVu Sans" pitchFamily="34"/>
                <a:ea typeface="DejaVu Sans" pitchFamily="2"/>
                <a:cs typeface="DejaVu Sans" pitchFamily="2"/>
              </a:rPr>
              <a:t> 2010</a:t>
            </a:r>
          </a:p>
          <a:p>
            <a:pPr marL="0" marR="0" lvl="0" indent="0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00" dirty="0" smtClean="0">
                <a:solidFill>
                  <a:srgbClr val="00609C"/>
                </a:solidFill>
                <a:latin typeface="DejaVu Sans" pitchFamily="34"/>
                <a:ea typeface="DejaVu Sans" pitchFamily="2"/>
                <a:cs typeface="DejaVu Sans" pitchFamily="2"/>
              </a:rPr>
              <a:t>2011</a:t>
            </a:r>
            <a:endParaRPr lang="fr-FR" sz="1600" b="0" i="0" u="none" strike="noStrike" kern="1200" cap="none" spc="0" baseline="0" dirty="0">
              <a:solidFill>
                <a:srgbClr val="00609C"/>
              </a:solidFill>
              <a:uFillTx/>
              <a:latin typeface="DejaVu Sans" pitchFamily="34"/>
              <a:ea typeface="DejaVu Sans" pitchFamily="2"/>
              <a:cs typeface="DejaVu Sans" pitchFamily="2"/>
            </a:endParaRPr>
          </a:p>
        </p:txBody>
      </p:sp>
      <p:pic>
        <p:nvPicPr>
          <p:cNvPr id="19" name="Image 11"/>
          <p:cNvPicPr>
            <a:picLocks noChangeAspect="1"/>
          </p:cNvPicPr>
          <p:nvPr/>
        </p:nvPicPr>
        <p:blipFill>
          <a:blip r:embed="rId9" cstate="print">
            <a:alphaModFix/>
            <a:lum/>
          </a:blip>
          <a:srcRect/>
          <a:stretch>
            <a:fillRect/>
          </a:stretch>
        </p:blipFill>
        <p:spPr>
          <a:xfrm>
            <a:off x="381000" y="5791200"/>
            <a:ext cx="899998" cy="899998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ZoneTexte 24"/>
          <p:cNvSpPr txBox="1"/>
          <p:nvPr/>
        </p:nvSpPr>
        <p:spPr>
          <a:xfrm>
            <a:off x="3429000" y="6248400"/>
            <a:ext cx="5257800" cy="2286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400" b="0" i="0" u="none" strike="noStrike" kern="1200" cap="none" spc="0" baseline="30000" dirty="0">
                <a:uFillTx/>
                <a:latin typeface="DejaVu Serif" pitchFamily="18"/>
                <a:ea typeface="DejaVu Sans" pitchFamily="2"/>
                <a:cs typeface="DejaVu Sans" pitchFamily="2"/>
              </a:rPr>
              <a:t>*</a:t>
            </a:r>
            <a:r>
              <a:rPr lang="fr-FR" sz="1200" b="0" i="0" u="none" strike="noStrike" kern="1200" cap="none" spc="0" baseline="0" dirty="0">
                <a:uFillTx/>
                <a:latin typeface="DejaVu Serif" pitchFamily="18"/>
                <a:ea typeface="DejaVu Sans" pitchFamily="2"/>
                <a:cs typeface="DejaVu Sans" pitchFamily="2"/>
              </a:rPr>
              <a:t> L. </a:t>
            </a:r>
            <a:r>
              <a:rPr lang="fr-FR" sz="1200" b="0" i="0" u="none" strike="noStrike" kern="1200" cap="none" spc="0" baseline="0" dirty="0" err="1">
                <a:uFillTx/>
                <a:latin typeface="DejaVu Serif" pitchFamily="18"/>
                <a:ea typeface="DejaVu Sans" pitchFamily="2"/>
                <a:cs typeface="DejaVu Sans" pitchFamily="2"/>
              </a:rPr>
              <a:t>Duvillaret</a:t>
            </a:r>
            <a:r>
              <a:rPr lang="fr-FR" sz="1200" b="0" i="0" u="none" strike="noStrike" kern="1200" cap="none" spc="0" baseline="0" dirty="0">
                <a:uFillTx/>
                <a:latin typeface="DejaVu Serif" pitchFamily="18"/>
                <a:ea typeface="DejaVu Sans" pitchFamily="2"/>
                <a:cs typeface="DejaVu Sans" pitchFamily="2"/>
              </a:rPr>
              <a:t> </a:t>
            </a:r>
            <a:r>
              <a:rPr lang="fr-FR" sz="1200" b="0" i="1" u="none" strike="noStrike" kern="1200" cap="none" spc="0" baseline="0" dirty="0">
                <a:uFillTx/>
                <a:latin typeface="DejaVu Serif" pitchFamily="18"/>
                <a:ea typeface="DejaVu Sans" pitchFamily="2"/>
                <a:cs typeface="DejaVu Sans" pitchFamily="2"/>
              </a:rPr>
              <a:t>et al.</a:t>
            </a:r>
            <a:r>
              <a:rPr lang="fr-FR" sz="1200" b="0" i="0" u="none" strike="noStrike" kern="1200" cap="none" spc="0" baseline="0" dirty="0">
                <a:uFillTx/>
                <a:latin typeface="DejaVu Serif" pitchFamily="18"/>
                <a:ea typeface="DejaVu Sans" pitchFamily="2"/>
                <a:cs typeface="DejaVu Sans" pitchFamily="2"/>
              </a:rPr>
              <a:t>, </a:t>
            </a:r>
            <a:r>
              <a:rPr lang="fr-FR" sz="1200" b="0" i="1" u="none" strike="noStrike" kern="1200" cap="none" spc="0" baseline="0" dirty="0">
                <a:uFillTx/>
                <a:latin typeface="DejaVu Serif" pitchFamily="18"/>
                <a:ea typeface="DejaVu Sans" pitchFamily="2"/>
                <a:cs typeface="DejaVu Sans" pitchFamily="2"/>
              </a:rPr>
              <a:t>J. </a:t>
            </a:r>
            <a:r>
              <a:rPr lang="fr-FR" sz="1200" b="0" i="1" u="none" strike="noStrike" kern="1200" cap="none" spc="0" baseline="0" dirty="0" err="1">
                <a:uFillTx/>
                <a:latin typeface="DejaVu Serif" pitchFamily="18"/>
                <a:ea typeface="DejaVu Sans" pitchFamily="2"/>
                <a:cs typeface="DejaVu Sans" pitchFamily="2"/>
              </a:rPr>
              <a:t>Opt</a:t>
            </a:r>
            <a:r>
              <a:rPr lang="fr-FR" sz="1200" b="0" i="1" u="none" strike="noStrike" kern="1200" cap="none" spc="0" baseline="0" dirty="0">
                <a:uFillTx/>
                <a:latin typeface="DejaVu Serif" pitchFamily="18"/>
                <a:ea typeface="DejaVu Sans" pitchFamily="2"/>
                <a:cs typeface="DejaVu Sans" pitchFamily="2"/>
              </a:rPr>
              <a:t>. Soc. Am. B</a:t>
            </a:r>
            <a:r>
              <a:rPr lang="fr-FR" sz="1200" b="0" i="0" u="none" strike="noStrike" kern="1200" cap="none" spc="0" baseline="0" dirty="0">
                <a:uFillTx/>
                <a:latin typeface="DejaVu Serif" pitchFamily="18"/>
                <a:ea typeface="DejaVu Sans" pitchFamily="2"/>
                <a:cs typeface="DejaVu Sans" pitchFamily="2"/>
              </a:rPr>
              <a:t> </a:t>
            </a:r>
            <a:r>
              <a:rPr lang="fr-FR" sz="1200" b="1" i="0" u="none" strike="noStrike" kern="1200" cap="none" spc="0" baseline="0" dirty="0">
                <a:uFillTx/>
                <a:latin typeface="DejaVu Serif" pitchFamily="18"/>
                <a:ea typeface="DejaVu Sans" pitchFamily="2"/>
                <a:cs typeface="DejaVu Sans" pitchFamily="2"/>
              </a:rPr>
              <a:t>19</a:t>
            </a:r>
            <a:r>
              <a:rPr lang="fr-FR" sz="1200" b="0" i="0" u="none" strike="noStrike" kern="1200" cap="none" spc="0" baseline="0" dirty="0">
                <a:uFillTx/>
                <a:latin typeface="DejaVu Serif" pitchFamily="18"/>
                <a:ea typeface="DejaVu Sans" pitchFamily="2"/>
                <a:cs typeface="DejaVu Sans" pitchFamily="2"/>
              </a:rPr>
              <a:t>, p 2704-2715 (2002)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514600" y="762000"/>
            <a:ext cx="28264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smtClean="0"/>
              <a:t>(</a:t>
            </a:r>
            <a:r>
              <a:rPr lang="fr-FR" sz="1200" dirty="0" err="1" smtClean="0"/>
              <a:t>Addressed</a:t>
            </a:r>
            <a:r>
              <a:rPr lang="fr-FR" sz="1200" dirty="0" smtClean="0"/>
              <a:t> in CERN-SPSC-2006-035)</a:t>
            </a:r>
            <a:endParaRPr lang="fr-FR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382000" cy="762000"/>
          </a:xfrm>
        </p:spPr>
        <p:txBody>
          <a:bodyPr/>
          <a:lstStyle/>
          <a:p>
            <a:pPr algn="l"/>
            <a:r>
              <a:rPr lang="fr-FR" sz="2800" dirty="0" err="1" smtClean="0"/>
              <a:t>Highlights</a:t>
            </a:r>
            <a:r>
              <a:rPr lang="fr-FR" sz="2800" dirty="0" smtClean="0"/>
              <a:t> </a:t>
            </a:r>
            <a:r>
              <a:rPr lang="fr-FR" sz="2800" dirty="0" err="1" smtClean="0"/>
              <a:t>from</a:t>
            </a:r>
            <a:r>
              <a:rPr lang="fr-FR" sz="2800" dirty="0" smtClean="0"/>
              <a:t> the </a:t>
            </a:r>
            <a:r>
              <a:rPr lang="fr-FR" sz="2800" dirty="0" err="1" smtClean="0"/>
              <a:t>Czech</a:t>
            </a:r>
            <a:r>
              <a:rPr lang="fr-FR" sz="2800" dirty="0" smtClean="0"/>
              <a:t> Team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81000" y="1219200"/>
            <a:ext cx="4114800" cy="5257800"/>
          </a:xfrm>
        </p:spPr>
        <p:txBody>
          <a:bodyPr/>
          <a:lstStyle/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Funding awarded for  </a:t>
            </a:r>
            <a:r>
              <a:rPr lang="en-US" sz="2000" b="1" dirty="0" err="1" smtClean="0">
                <a:solidFill>
                  <a:schemeClr val="accent3">
                    <a:lumMod val="50000"/>
                  </a:schemeClr>
                </a:solidFill>
              </a:rPr>
              <a:t>Axion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Detection by Laser-based Experiments</a:t>
            </a:r>
            <a:r>
              <a:rPr lang="cs-CZ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cs-CZ" sz="2000" dirty="0" smtClean="0"/>
              <a:t>f</a:t>
            </a:r>
            <a:r>
              <a:rPr lang="en-US" sz="2000" dirty="0" err="1" smtClean="0"/>
              <a:t>rom</a:t>
            </a:r>
            <a:r>
              <a:rPr lang="en-US" sz="2000" dirty="0" smtClean="0"/>
              <a:t> Czech Science Foundation (March 2011 – December 2013)</a:t>
            </a:r>
          </a:p>
          <a:p>
            <a:endParaRPr lang="en-US" sz="800" dirty="0" smtClean="0"/>
          </a:p>
          <a:p>
            <a:r>
              <a:rPr lang="en-US" sz="2000" b="1" dirty="0" smtClean="0">
                <a:solidFill>
                  <a:srgbClr val="0070C0"/>
                </a:solidFill>
              </a:rPr>
              <a:t>Participants and main responsibilities</a:t>
            </a:r>
          </a:p>
          <a:p>
            <a:pPr marL="355600" lvl="1" indent="-177800"/>
            <a:r>
              <a:rPr lang="en-US" sz="1600" b="1" dirty="0" smtClean="0"/>
              <a:t>Technical University of Liberec</a:t>
            </a:r>
            <a:r>
              <a:rPr lang="en-US" sz="1600" dirty="0" smtClean="0"/>
              <a:t>, Department of Physics, Qualification of optical elements of FP cavities for VMB measurement</a:t>
            </a:r>
          </a:p>
          <a:p>
            <a:pPr marL="355600" lvl="1" indent="-177800"/>
            <a:r>
              <a:rPr lang="en-US" sz="1600" b="1" dirty="0" smtClean="0"/>
              <a:t>Czech Technical University in Prague, </a:t>
            </a:r>
            <a:r>
              <a:rPr lang="en-US" sz="1600" dirty="0" smtClean="0"/>
              <a:t>Department of Precision Mechanics and Optics, production and measurement of high finesse FP cavity</a:t>
            </a:r>
          </a:p>
          <a:p>
            <a:pPr marL="355600" lvl="1" indent="-177800"/>
            <a:endParaRPr lang="en-US" sz="1600" dirty="0" smtClean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114800" cy="5105400"/>
          </a:xfrm>
        </p:spPr>
        <p:txBody>
          <a:bodyPr/>
          <a:lstStyle/>
          <a:p>
            <a:pPr lvl="1"/>
            <a:r>
              <a:rPr lang="en-US" sz="1600" b="1" dirty="0" smtClean="0"/>
              <a:t>Charles University in Prague</a:t>
            </a:r>
            <a:r>
              <a:rPr lang="en-US" sz="1600" dirty="0" smtClean="0"/>
              <a:t>, Faculty of Mathematics and Physics , Department of Low Temperature Physics, </a:t>
            </a:r>
            <a:r>
              <a:rPr lang="en-US" sz="1600" b="1" dirty="0" smtClean="0"/>
              <a:t>provides a new CCD for the Photon Regeneration Experiment </a:t>
            </a:r>
            <a:br>
              <a:rPr lang="en-US" sz="1600" b="1" dirty="0" smtClean="0"/>
            </a:br>
            <a:r>
              <a:rPr lang="en-US" sz="1600" b="1" dirty="0" smtClean="0"/>
              <a:t>+ R&amp;D for new detectors</a:t>
            </a:r>
          </a:p>
          <a:p>
            <a:pPr lvl="1"/>
            <a:endParaRPr lang="en-US" sz="800" b="1" dirty="0" smtClean="0"/>
          </a:p>
          <a:p>
            <a:r>
              <a:rPr lang="en-US" sz="2000" b="1" dirty="0" smtClean="0">
                <a:solidFill>
                  <a:srgbClr val="0070C0"/>
                </a:solidFill>
              </a:rPr>
              <a:t>Examples of contributions</a:t>
            </a:r>
          </a:p>
          <a:p>
            <a:pPr lvl="1"/>
            <a:r>
              <a:rPr lang="en-US" sz="1600" i="1" dirty="0" smtClean="0">
                <a:solidFill>
                  <a:schemeClr val="tx2"/>
                </a:solidFill>
              </a:rPr>
              <a:t>Ring Imaging Cherenkov Detector</a:t>
            </a:r>
          </a:p>
          <a:p>
            <a:pPr lvl="1"/>
            <a:endParaRPr lang="en-US" sz="1600" i="1" dirty="0" smtClean="0">
              <a:solidFill>
                <a:schemeClr val="tx2"/>
              </a:solidFill>
            </a:endParaRPr>
          </a:p>
          <a:p>
            <a:pPr lvl="1"/>
            <a:endParaRPr lang="en-US" sz="1600" i="1" dirty="0" smtClean="0">
              <a:solidFill>
                <a:schemeClr val="tx2"/>
              </a:solidFill>
            </a:endParaRPr>
          </a:p>
          <a:p>
            <a:pPr lvl="1"/>
            <a:endParaRPr lang="en-US" sz="1600" i="1" dirty="0" smtClean="0">
              <a:solidFill>
                <a:schemeClr val="tx2"/>
              </a:solidFill>
            </a:endParaRPr>
          </a:p>
          <a:p>
            <a:pPr lvl="1"/>
            <a:endParaRPr lang="en-US" sz="1600" i="1" dirty="0" smtClean="0"/>
          </a:p>
          <a:p>
            <a:pPr lvl="1"/>
            <a:r>
              <a:rPr lang="en-US" sz="1600" i="1" dirty="0" smtClean="0"/>
              <a:t>HESS Mirror Telescopes (</a:t>
            </a:r>
            <a:r>
              <a:rPr lang="en-US" sz="1400" i="1" dirty="0" smtClean="0"/>
              <a:t>High Energy Stereoscopic </a:t>
            </a:r>
          </a:p>
          <a:p>
            <a:pPr lvl="1">
              <a:buNone/>
            </a:pPr>
            <a:r>
              <a:rPr lang="en-US" sz="1400" i="1" dirty="0" smtClean="0"/>
              <a:t>	System for the</a:t>
            </a:r>
          </a:p>
          <a:p>
            <a:pPr lvl="1">
              <a:buNone/>
            </a:pPr>
            <a:r>
              <a:rPr lang="en-US" sz="1400" b="1" i="1" dirty="0" smtClean="0">
                <a:solidFill>
                  <a:srgbClr val="000000"/>
                </a:solidFill>
              </a:rPr>
              <a:t>	</a:t>
            </a:r>
            <a:r>
              <a:rPr lang="en-US" sz="1400" i="1" dirty="0" smtClean="0">
                <a:solidFill>
                  <a:srgbClr val="000000"/>
                </a:solidFill>
              </a:rPr>
              <a:t>investigation of </a:t>
            </a:r>
          </a:p>
          <a:p>
            <a:pPr lvl="1">
              <a:buNone/>
            </a:pPr>
            <a:r>
              <a:rPr lang="en-US" sz="1400" i="1" dirty="0" smtClean="0">
                <a:solidFill>
                  <a:srgbClr val="000000"/>
                </a:solidFill>
              </a:rPr>
              <a:t>	cosmic </a:t>
            </a:r>
            <a:r>
              <a:rPr lang="en-US" sz="1400" i="1" dirty="0" smtClean="0">
                <a:solidFill>
                  <a:srgbClr val="000000"/>
                </a:solidFill>
                <a:latin typeface="Symbol" pitchFamily="18" charset="2"/>
              </a:rPr>
              <a:t>g</a:t>
            </a:r>
            <a:r>
              <a:rPr lang="en-US" sz="1400" i="1" dirty="0" smtClean="0">
                <a:solidFill>
                  <a:srgbClr val="000000"/>
                </a:solidFill>
              </a:rPr>
              <a:t>  rays </a:t>
            </a:r>
          </a:p>
          <a:p>
            <a:pPr lvl="1">
              <a:buNone/>
            </a:pPr>
            <a:r>
              <a:rPr lang="en-US" sz="1400" i="1" dirty="0" smtClean="0">
                <a:solidFill>
                  <a:srgbClr val="000000"/>
                </a:solidFill>
              </a:rPr>
              <a:t>	in the 100 </a:t>
            </a:r>
            <a:r>
              <a:rPr lang="en-US" sz="1400" i="1" dirty="0" err="1" smtClean="0">
                <a:solidFill>
                  <a:srgbClr val="000000"/>
                </a:solidFill>
              </a:rPr>
              <a:t>GeV</a:t>
            </a:r>
            <a:r>
              <a:rPr lang="en-US" sz="1400" i="1" dirty="0" smtClean="0">
                <a:solidFill>
                  <a:srgbClr val="000000"/>
                </a:solidFill>
              </a:rPr>
              <a:t> range</a:t>
            </a:r>
            <a:r>
              <a:rPr lang="en-US" sz="1400" i="1" dirty="0" smtClean="0"/>
              <a:t>)</a:t>
            </a:r>
            <a:endParaRPr lang="fr-FR" sz="140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The OSQAR Experiments @ CERN  For Low Energy Laser-based Particle/</a:t>
            </a:r>
            <a:r>
              <a:rPr lang="en-US" dirty="0" err="1" smtClean="0"/>
              <a:t>Astroparticle</a:t>
            </a:r>
            <a:r>
              <a:rPr lang="en-US" dirty="0" smtClean="0"/>
              <a:t> Physics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6242F9-9CEA-4717-A341-477C5E32DA16}" type="slidenum">
              <a:rPr lang="en-US" smtClean="0"/>
              <a:pPr>
                <a:defRPr/>
              </a:pPr>
              <a:t>11</a:t>
            </a:fld>
            <a:endParaRPr lang="en-US" dirty="0" smtClean="0"/>
          </a:p>
          <a:p>
            <a:pPr>
              <a:defRPr/>
            </a:pPr>
            <a:endParaRPr lang="en-US" dirty="0"/>
          </a:p>
        </p:txBody>
      </p:sp>
      <p:pic>
        <p:nvPicPr>
          <p:cNvPr id="7" name="Zástupný symbol pro obsah 6" descr="GACR - Mozilla Firefox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142999"/>
            <a:ext cx="4572000" cy="851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compas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3810000"/>
            <a:ext cx="940037" cy="838200"/>
          </a:xfrm>
          <a:prstGeom prst="rect">
            <a:avLst/>
          </a:prstGeom>
          <a:noFill/>
        </p:spPr>
      </p:pic>
      <p:pic>
        <p:nvPicPr>
          <p:cNvPr id="9" name="Picture 3" descr="nice_mirro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3810000"/>
            <a:ext cx="914400" cy="916910"/>
          </a:xfrm>
          <a:prstGeom prst="rect">
            <a:avLst/>
          </a:prstGeom>
          <a:noFill/>
        </p:spPr>
      </p:pic>
      <p:pic>
        <p:nvPicPr>
          <p:cNvPr id="10" name="Picture 8" descr="Spiegel_CT4_Mai03_01"/>
          <p:cNvPicPr>
            <a:picLocks noChangeAspect="1" noChangeArrowheads="1"/>
          </p:cNvPicPr>
          <p:nvPr/>
        </p:nvPicPr>
        <p:blipFill>
          <a:blip r:embed="rId5" cstate="print"/>
          <a:srcRect r="10000"/>
          <a:stretch>
            <a:fillRect/>
          </a:stretch>
        </p:blipFill>
        <p:spPr bwMode="auto">
          <a:xfrm>
            <a:off x="7315200" y="5257800"/>
            <a:ext cx="1600200" cy="13340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458200" cy="838200"/>
          </a:xfrm>
        </p:spPr>
        <p:txBody>
          <a:bodyPr/>
          <a:lstStyle/>
          <a:p>
            <a:pPr algn="l"/>
            <a:r>
              <a:rPr lang="fr-FR" sz="2500" dirty="0" err="1" smtClean="0"/>
              <a:t>Preparatory</a:t>
            </a:r>
            <a:r>
              <a:rPr lang="fr-FR" sz="2500" dirty="0" smtClean="0"/>
              <a:t> Phase for the VMB </a:t>
            </a:r>
            <a:r>
              <a:rPr lang="fr-FR" sz="2500" dirty="0" err="1" smtClean="0"/>
              <a:t>Measurements</a:t>
            </a:r>
            <a:r>
              <a:rPr lang="fr-FR" sz="2500" dirty="0" smtClean="0"/>
              <a:t> in </a:t>
            </a:r>
            <a:r>
              <a:rPr lang="fr-FR" sz="2500" dirty="0" err="1" smtClean="0"/>
              <a:t>Czech</a:t>
            </a:r>
            <a:r>
              <a:rPr lang="fr-FR" sz="2500" dirty="0" smtClean="0"/>
              <a:t> </a:t>
            </a:r>
            <a:r>
              <a:rPr lang="fr-FR" sz="2500" dirty="0" err="1" smtClean="0"/>
              <a:t>Universities</a:t>
            </a:r>
            <a:endParaRPr lang="fr-FR" sz="25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1000" y="1447800"/>
            <a:ext cx="8458200" cy="518160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The rotating half-wave plate of the initial optical set-up will be replaced by an electro-optical modulator to increase the modulation frequency from 100 Hz up to </a:t>
            </a:r>
            <a:r>
              <a:rPr lang="en-US" sz="2000" dirty="0" smtClean="0">
                <a:sym typeface="Symbol"/>
              </a:rPr>
              <a:t> </a:t>
            </a:r>
            <a:r>
              <a:rPr lang="en-US" sz="2000" dirty="0" smtClean="0"/>
              <a:t>50 MHz  </a:t>
            </a:r>
            <a:r>
              <a:rPr lang="en-US" sz="2000" dirty="0" smtClean="0">
                <a:sym typeface="Symbol"/>
              </a:rPr>
              <a:t>  </a:t>
            </a:r>
            <a:r>
              <a:rPr lang="en-US" sz="2000" dirty="0" smtClean="0"/>
              <a:t>signal to noise ratio will be x1000 </a:t>
            </a:r>
          </a:p>
          <a:p>
            <a:pPr eaLnBrk="1" hangingPunct="1">
              <a:buNone/>
            </a:pPr>
            <a:endParaRPr lang="en-US" sz="2400" dirty="0" smtClean="0"/>
          </a:p>
          <a:p>
            <a:pPr eaLnBrk="1" hangingPunct="1">
              <a:buNone/>
            </a:pPr>
            <a:endParaRPr lang="en-US" sz="2400" dirty="0" smtClean="0"/>
          </a:p>
          <a:p>
            <a:pPr eaLnBrk="1" hangingPunct="1">
              <a:buNone/>
            </a:pPr>
            <a:endParaRPr lang="en-US" sz="2400" dirty="0" smtClean="0"/>
          </a:p>
          <a:p>
            <a:pPr eaLnBrk="1" hangingPunct="1">
              <a:buNone/>
            </a:pPr>
            <a:endParaRPr lang="en-US" sz="800" dirty="0" smtClean="0"/>
          </a:p>
          <a:p>
            <a:pPr eaLnBrk="1" hangingPunct="1"/>
            <a:r>
              <a:rPr lang="en-US" sz="2000" dirty="0" smtClean="0"/>
              <a:t>Two </a:t>
            </a:r>
            <a:r>
              <a:rPr lang="en-US" sz="2000" dirty="0" err="1" smtClean="0"/>
              <a:t>Melles</a:t>
            </a:r>
            <a:r>
              <a:rPr lang="en-US" sz="2000" dirty="0" smtClean="0"/>
              <a:t> </a:t>
            </a:r>
            <a:r>
              <a:rPr lang="en-US" sz="2000" dirty="0" err="1" smtClean="0"/>
              <a:t>Griot</a:t>
            </a:r>
            <a:r>
              <a:rPr lang="en-US" sz="2000" dirty="0" smtClean="0"/>
              <a:t> Beam Expander 09LBM015 for small beam divergence in LHC magnet pipes</a:t>
            </a:r>
          </a:p>
          <a:p>
            <a:pPr eaLnBrk="1" hangingPunct="1"/>
            <a:endParaRPr lang="en-US" sz="2000" dirty="0" smtClean="0"/>
          </a:p>
          <a:p>
            <a:pPr eaLnBrk="1" hangingPunct="1"/>
            <a:endParaRPr lang="en-US" sz="800" dirty="0" smtClean="0"/>
          </a:p>
          <a:p>
            <a:pPr eaLnBrk="1" hangingPunct="1"/>
            <a:endParaRPr lang="en-US" sz="800" dirty="0" smtClean="0"/>
          </a:p>
          <a:p>
            <a:pPr eaLnBrk="1" hangingPunct="1"/>
            <a:r>
              <a:rPr lang="en-US" sz="2000" dirty="0" smtClean="0">
                <a:latin typeface="+mj-lt"/>
              </a:rPr>
              <a:t>Two </a:t>
            </a:r>
            <a:r>
              <a:rPr lang="en-US" sz="2000" dirty="0" err="1" smtClean="0">
                <a:latin typeface="+mj-lt"/>
              </a:rPr>
              <a:t>Glan</a:t>
            </a:r>
            <a:r>
              <a:rPr lang="en-US" sz="2000" dirty="0" smtClean="0">
                <a:latin typeface="+mj-lt"/>
              </a:rPr>
              <a:t>-Taylor prisms PTYL-10.0-425-675  with extinction </a:t>
            </a:r>
            <a:br>
              <a:rPr lang="en-US" sz="2000" dirty="0" smtClean="0">
                <a:latin typeface="+mj-lt"/>
              </a:rPr>
            </a:br>
            <a:r>
              <a:rPr lang="en-US" sz="2000" dirty="0" smtClean="0">
                <a:latin typeface="+mj-lt"/>
              </a:rPr>
              <a:t>ratio  5·10</a:t>
            </a:r>
            <a:r>
              <a:rPr lang="en-US" sz="2000" baseline="30000" dirty="0" smtClean="0">
                <a:latin typeface="+mj-lt"/>
              </a:rPr>
              <a:t>-5</a:t>
            </a:r>
            <a:r>
              <a:rPr lang="en-US" sz="2000" dirty="0" smtClean="0">
                <a:latin typeface="+mj-lt"/>
              </a:rPr>
              <a:t> for more precise setting of light polarization</a:t>
            </a:r>
          </a:p>
          <a:p>
            <a:pPr eaLnBrk="1" hangingPunct="1"/>
            <a:endParaRPr lang="en-US" sz="2000" dirty="0" smtClean="0"/>
          </a:p>
          <a:p>
            <a:pPr>
              <a:buNone/>
            </a:pP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The OSQAR Experiments @ CERN  For Low Energy Laser-based Particle/Astroparticle Physics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92D914-4DEA-48D5-A0BA-B5A91DC08CDE}" type="slidenum">
              <a:rPr lang="en-US" smtClean="0"/>
              <a:pPr>
                <a:defRPr/>
              </a:pPr>
              <a:t>12</a:t>
            </a:fld>
            <a:endParaRPr lang="en-US" smtClean="0"/>
          </a:p>
          <a:p>
            <a:pPr>
              <a:defRPr/>
            </a:pPr>
            <a:endParaRPr lang="en-US"/>
          </a:p>
        </p:txBody>
      </p:sp>
      <p:pic>
        <p:nvPicPr>
          <p:cNvPr id="6" name="Picture 6" descr="Technical University of Liberec - Hom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066800"/>
            <a:ext cx="3609697" cy="3048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838200" y="2514600"/>
            <a:ext cx="4267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800" dirty="0" smtClean="0"/>
              <a:t>EOM Quantum Technology, Inc, USA,</a:t>
            </a:r>
          </a:p>
          <a:p>
            <a:pPr>
              <a:defRPr/>
            </a:pPr>
            <a:r>
              <a:rPr lang="en-US" sz="1800" dirty="0" smtClean="0"/>
              <a:t>Model 3050 </a:t>
            </a:r>
          </a:p>
          <a:p>
            <a:pPr>
              <a:defRPr/>
            </a:pPr>
            <a:r>
              <a:rPr lang="en-US" sz="1800" dirty="0" smtClean="0"/>
              <a:t>Standard Aperture 2.5 mm</a:t>
            </a:r>
          </a:p>
          <a:p>
            <a:pPr>
              <a:defRPr/>
            </a:pPr>
            <a:r>
              <a:rPr lang="en-US" sz="1800" dirty="0" smtClean="0"/>
              <a:t>Extinction Ratio 500:1 (633 nm</a:t>
            </a:r>
            <a:r>
              <a:rPr lang="en-US" sz="1600" dirty="0" smtClean="0"/>
              <a:t>)</a:t>
            </a:r>
            <a:endParaRPr lang="fr-FR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2514600"/>
            <a:ext cx="3657961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96200" y="5257800"/>
            <a:ext cx="1066800" cy="1075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230355">
            <a:off x="4839897" y="4314325"/>
            <a:ext cx="920305" cy="781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230355">
            <a:off x="6059098" y="4390525"/>
            <a:ext cx="920305" cy="781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7" cstate="print"/>
          <a:srcRect l="20406" t="40886" r="16794" b="35751"/>
          <a:stretch>
            <a:fillRect/>
          </a:stretch>
        </p:blipFill>
        <p:spPr bwMode="auto">
          <a:xfrm rot="10800000">
            <a:off x="2057400" y="4495800"/>
            <a:ext cx="2286000" cy="529389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OSQAR Experiments @ CERN  For Low Energy Laser-based Particle/Astroparticle Physics</a:t>
            </a: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D1A2C-62A8-4237-8606-6E9482A4D47F}" type="slidenum">
              <a:rPr lang="en-US" smtClean="0"/>
              <a:pPr/>
              <a:t>13</a:t>
            </a:fld>
            <a:endParaRPr lang="en-US" dirty="0"/>
          </a:p>
          <a:p>
            <a:endParaRPr lang="en-US" dirty="0"/>
          </a:p>
        </p:txBody>
      </p:sp>
      <p:sp>
        <p:nvSpPr>
          <p:cNvPr id="256007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524000"/>
            <a:ext cx="2743200" cy="4724400"/>
          </a:xfrm>
          <a:solidFill>
            <a:srgbClr val="003300">
              <a:alpha val="87000"/>
            </a:srgbClr>
          </a:solidFill>
          <a:ln/>
        </p:spPr>
        <p:txBody>
          <a:bodyPr/>
          <a:lstStyle/>
          <a:p>
            <a:pPr>
              <a:lnSpc>
                <a:spcPct val="80000"/>
              </a:lnSpc>
            </a:pPr>
            <a:endParaRPr lang="en-US" sz="300" dirty="0">
              <a:solidFill>
                <a:srgbClr val="FFFF00"/>
              </a:solidFill>
            </a:endParaRPr>
          </a:p>
          <a:p>
            <a:pPr marL="177800" indent="-177800">
              <a:lnSpc>
                <a:spcPct val="80000"/>
              </a:lnSpc>
            </a:pPr>
            <a:r>
              <a:rPr lang="en-US" sz="1800" dirty="0" err="1">
                <a:solidFill>
                  <a:srgbClr val="FFFF00"/>
                </a:solidFill>
              </a:rPr>
              <a:t>Axions</a:t>
            </a:r>
            <a:r>
              <a:rPr lang="en-US" sz="1800" dirty="0">
                <a:solidFill>
                  <a:srgbClr val="FFFF00"/>
                </a:solidFill>
              </a:rPr>
              <a:t> </a:t>
            </a:r>
            <a:r>
              <a:rPr lang="en-US" sz="1800" dirty="0">
                <a:solidFill>
                  <a:srgbClr val="FFFF00"/>
                </a:solidFill>
                <a:sym typeface="Symbol" pitchFamily="18" charset="2"/>
              </a:rPr>
              <a:t></a:t>
            </a:r>
            <a:r>
              <a:rPr lang="en-US" sz="1800" dirty="0">
                <a:solidFill>
                  <a:srgbClr val="FFFF00"/>
                </a:solidFill>
              </a:rPr>
              <a:t> Change of the linear </a:t>
            </a:r>
            <a:r>
              <a:rPr lang="en-US" sz="1800" dirty="0" err="1">
                <a:solidFill>
                  <a:srgbClr val="FFFF00"/>
                </a:solidFill>
              </a:rPr>
              <a:t>polarisation</a:t>
            </a:r>
            <a:r>
              <a:rPr lang="en-US" sz="1800" dirty="0">
                <a:solidFill>
                  <a:srgbClr val="FFFF00"/>
                </a:solidFill>
              </a:rPr>
              <a:t> of a laser beam after propagation in the vacuum with B </a:t>
            </a:r>
            <a:r>
              <a:rPr lang="en-US" sz="1800" dirty="0" smtClean="0">
                <a:solidFill>
                  <a:srgbClr val="FFFF00"/>
                </a:solidFill>
              </a:rPr>
              <a:t>transverse :</a:t>
            </a:r>
            <a:endParaRPr lang="en-US" sz="1800" dirty="0">
              <a:solidFill>
                <a:srgbClr val="FFFF00"/>
              </a:solidFill>
            </a:endParaRPr>
          </a:p>
          <a:p>
            <a:pPr marL="531813" lvl="1" indent="-176213">
              <a:lnSpc>
                <a:spcPct val="80000"/>
              </a:lnSpc>
            </a:pPr>
            <a:r>
              <a:rPr lang="en-US" sz="1600" dirty="0">
                <a:solidFill>
                  <a:srgbClr val="FFFF00"/>
                </a:solidFill>
              </a:rPr>
              <a:t>Elliptical</a:t>
            </a:r>
            <a:endParaRPr lang="en-US" sz="1600" dirty="0">
              <a:solidFill>
                <a:srgbClr val="FFFF00"/>
              </a:solidFill>
              <a:sym typeface="Symbol" pitchFamily="18" charset="2"/>
            </a:endParaRPr>
          </a:p>
          <a:p>
            <a:pPr marL="531813" lvl="1" indent="-176213">
              <a:lnSpc>
                <a:spcPct val="80000"/>
              </a:lnSpc>
            </a:pPr>
            <a:r>
              <a:rPr lang="en-US" sz="1600" dirty="0">
                <a:solidFill>
                  <a:srgbClr val="FFFF00"/>
                </a:solidFill>
              </a:rPr>
              <a:t>“Pseudo”-rotation</a:t>
            </a:r>
          </a:p>
          <a:p>
            <a:pPr marL="690563" lvl="1" indent="-233363">
              <a:lnSpc>
                <a:spcPct val="80000"/>
              </a:lnSpc>
            </a:pPr>
            <a:endParaRPr lang="en-US" sz="600" dirty="0">
              <a:solidFill>
                <a:srgbClr val="FFFF00"/>
              </a:solidFill>
            </a:endParaRPr>
          </a:p>
          <a:p>
            <a:pPr marL="177800" indent="-177800">
              <a:lnSpc>
                <a:spcPct val="80000"/>
              </a:lnSpc>
            </a:pPr>
            <a:r>
              <a:rPr lang="en-US" sz="1800" dirty="0">
                <a:solidFill>
                  <a:srgbClr val="FFFF00"/>
                </a:solidFill>
              </a:rPr>
              <a:t>Background for the </a:t>
            </a:r>
            <a:r>
              <a:rPr lang="en-US" sz="1800" dirty="0" err="1">
                <a:solidFill>
                  <a:srgbClr val="FFFF00"/>
                </a:solidFill>
              </a:rPr>
              <a:t>ellipticity</a:t>
            </a:r>
            <a:r>
              <a:rPr lang="en-US" sz="1800" dirty="0">
                <a:solidFill>
                  <a:srgbClr val="FFFF00"/>
                </a:solidFill>
              </a:rPr>
              <a:t> coming from the QED VMB </a:t>
            </a:r>
          </a:p>
          <a:p>
            <a:pPr marL="177800" indent="-177800">
              <a:lnSpc>
                <a:spcPct val="80000"/>
              </a:lnSpc>
              <a:buFontTx/>
              <a:buNone/>
            </a:pPr>
            <a:r>
              <a:rPr lang="en-US" sz="1800" dirty="0">
                <a:solidFill>
                  <a:srgbClr val="FFFF00"/>
                </a:solidFill>
                <a:sym typeface="Symbol" pitchFamily="18" charset="2"/>
              </a:rPr>
              <a:t>	 Physics </a:t>
            </a:r>
            <a:r>
              <a:rPr lang="en-US" sz="1800" dirty="0" smtClean="0">
                <a:solidFill>
                  <a:srgbClr val="FFFF00"/>
                </a:solidFill>
                <a:sym typeface="Symbol" pitchFamily="18" charset="2"/>
              </a:rPr>
              <a:t>is guaranteed</a:t>
            </a:r>
            <a:endParaRPr lang="en-US" sz="1800" dirty="0">
              <a:solidFill>
                <a:srgbClr val="FFFF00"/>
              </a:solidFill>
              <a:sym typeface="Symbol" pitchFamily="18" charset="2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sz="600" dirty="0">
              <a:solidFill>
                <a:srgbClr val="FFFF00"/>
              </a:solidFill>
              <a:sym typeface="Symbol" pitchFamily="18" charset="2"/>
            </a:endParaRPr>
          </a:p>
          <a:p>
            <a:pPr marL="177800" indent="-177800">
              <a:lnSpc>
                <a:spcPct val="80000"/>
              </a:lnSpc>
            </a:pPr>
            <a:r>
              <a:rPr lang="en-US" sz="1800" dirty="0">
                <a:solidFill>
                  <a:srgbClr val="FFFF00"/>
                </a:solidFill>
              </a:rPr>
              <a:t>Very small effects </a:t>
            </a:r>
          </a:p>
          <a:p>
            <a:pPr marL="177800" indent="-177800">
              <a:lnSpc>
                <a:spcPct val="80000"/>
              </a:lnSpc>
              <a:buFontTx/>
              <a:buNone/>
            </a:pPr>
            <a:r>
              <a:rPr lang="en-US" sz="1800" dirty="0">
                <a:solidFill>
                  <a:srgbClr val="FFFF00"/>
                </a:solidFill>
              </a:rPr>
              <a:t>	</a:t>
            </a:r>
            <a:r>
              <a:rPr lang="en-US" sz="1800" dirty="0">
                <a:solidFill>
                  <a:srgbClr val="FFFF00"/>
                </a:solidFill>
                <a:cs typeface="Arial" charset="0"/>
              </a:rPr>
              <a:t>~</a:t>
            </a:r>
            <a:r>
              <a:rPr lang="en-US" sz="1800" dirty="0">
                <a:solidFill>
                  <a:srgbClr val="FFFF00"/>
                </a:solidFill>
              </a:rPr>
              <a:t>10</a:t>
            </a:r>
            <a:r>
              <a:rPr lang="en-US" sz="1800" baseline="30000" dirty="0">
                <a:solidFill>
                  <a:srgbClr val="FFFF00"/>
                </a:solidFill>
              </a:rPr>
              <a:t>-14</a:t>
            </a:r>
            <a:r>
              <a:rPr lang="en-US" sz="1800" dirty="0">
                <a:solidFill>
                  <a:srgbClr val="FFFF00"/>
                </a:solidFill>
              </a:rPr>
              <a:t> </a:t>
            </a:r>
            <a:r>
              <a:rPr lang="en-US" sz="1800" dirty="0" err="1">
                <a:solidFill>
                  <a:srgbClr val="FFFF00"/>
                </a:solidFill>
              </a:rPr>
              <a:t>rad</a:t>
            </a:r>
            <a:r>
              <a:rPr lang="en-US" sz="1800" dirty="0">
                <a:solidFill>
                  <a:srgbClr val="FFFF00"/>
                </a:solidFill>
              </a:rPr>
              <a:t> </a:t>
            </a:r>
            <a:r>
              <a:rPr lang="en-US" sz="1800" dirty="0">
                <a:solidFill>
                  <a:srgbClr val="FFFF00"/>
                </a:solidFill>
                <a:cs typeface="Times New Roman" pitchFamily="18" charset="0"/>
              </a:rPr>
              <a:t>/ </a:t>
            </a:r>
            <a:r>
              <a:rPr lang="en-US" sz="1800" dirty="0">
                <a:solidFill>
                  <a:srgbClr val="FFFF00"/>
                </a:solidFill>
              </a:rPr>
              <a:t>T</a:t>
            </a:r>
            <a:r>
              <a:rPr lang="en-US" sz="1800" baseline="30000" dirty="0">
                <a:solidFill>
                  <a:srgbClr val="FFFF00"/>
                </a:solidFill>
              </a:rPr>
              <a:t>2</a:t>
            </a:r>
            <a:r>
              <a:rPr lang="en-US" sz="1800" dirty="0">
                <a:solidFill>
                  <a:srgbClr val="FFFF00"/>
                </a:solidFill>
              </a:rPr>
              <a:t> km</a:t>
            </a:r>
            <a:r>
              <a:rPr lang="en-US" sz="1800" baseline="30000" dirty="0">
                <a:solidFill>
                  <a:srgbClr val="FFFF00"/>
                </a:solidFill>
              </a:rPr>
              <a:t>3</a:t>
            </a:r>
            <a:endParaRPr lang="en-US" sz="1800" dirty="0">
              <a:solidFill>
                <a:srgbClr val="FFFF00"/>
              </a:solidFill>
            </a:endParaRPr>
          </a:p>
          <a:p>
            <a:pPr marL="177800" indent="-177800">
              <a:lnSpc>
                <a:spcPct val="80000"/>
              </a:lnSpc>
              <a:buFontTx/>
              <a:buNone/>
            </a:pPr>
            <a:r>
              <a:rPr lang="en-US" sz="1800" dirty="0">
                <a:solidFill>
                  <a:srgbClr val="FFFF00"/>
                </a:solidFill>
                <a:sym typeface="Symbol" pitchFamily="18" charset="2"/>
              </a:rPr>
              <a:t>	 optical cavity to increase the path in B</a:t>
            </a:r>
            <a:endParaRPr lang="en-US" sz="500" dirty="0">
              <a:solidFill>
                <a:srgbClr val="FFFF00"/>
              </a:solidFill>
              <a:sym typeface="Symbol" pitchFamily="18" charset="2"/>
            </a:endParaRPr>
          </a:p>
        </p:txBody>
      </p:sp>
      <p:sp>
        <p:nvSpPr>
          <p:cNvPr id="256009" name="Rectangle 9"/>
          <p:cNvSpPr>
            <a:spLocks noChangeArrowheads="1"/>
          </p:cNvSpPr>
          <p:nvPr/>
        </p:nvSpPr>
        <p:spPr bwMode="auto">
          <a:xfrm>
            <a:off x="4237038" y="1600200"/>
            <a:ext cx="4724400" cy="685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altLang="ja-JP" sz="1200" b="1">
                <a:solidFill>
                  <a:srgbClr val="4D4D4D"/>
                </a:solidFill>
                <a:ea typeface="ＭＳ Ｐゴシック" charset="-128"/>
                <a:cs typeface="Arial" charset="0"/>
              </a:rPr>
              <a:t> </a:t>
            </a:r>
            <a:r>
              <a:rPr lang="en-US" altLang="ja-JP" sz="1400" b="1">
                <a:solidFill>
                  <a:srgbClr val="4D4D4D"/>
                </a:solidFill>
                <a:latin typeface="Arial Narrow" pitchFamily="34" charset="0"/>
                <a:ea typeface="ＭＳ Ｐゴシック" charset="-128"/>
                <a:cs typeface="Arial" charset="0"/>
              </a:rPr>
              <a:t>P. Pugnat</a:t>
            </a:r>
            <a:r>
              <a:rPr lang="cs-CZ" altLang="ja-JP" sz="1400" b="1">
                <a:solidFill>
                  <a:srgbClr val="4D4D4D"/>
                </a:solidFill>
                <a:latin typeface="Arial Narrow" pitchFamily="34" charset="0"/>
                <a:ea typeface="ＭＳ Ｐゴシック" charset="-128"/>
                <a:cs typeface="Arial" charset="0"/>
              </a:rPr>
              <a:t>,</a:t>
            </a:r>
            <a:r>
              <a:rPr lang="en-US" altLang="ja-JP" sz="1400" b="1">
                <a:solidFill>
                  <a:srgbClr val="4D4D4D"/>
                </a:solidFill>
                <a:latin typeface="Arial Narrow" pitchFamily="34" charset="0"/>
                <a:ea typeface="ＭＳ Ｐゴシック" charset="-128"/>
                <a:cs typeface="Arial" charset="0"/>
              </a:rPr>
              <a:t> L. Duvillaret, M. Finger, M. Kral</a:t>
            </a:r>
            <a:r>
              <a:rPr lang="cs-CZ" altLang="ja-JP" sz="1400" b="1">
                <a:solidFill>
                  <a:srgbClr val="4D4D4D"/>
                </a:solidFill>
                <a:latin typeface="Arial Narrow" pitchFamily="34" charset="0"/>
                <a:ea typeface="ＭＳ Ｐゴシック" charset="-128"/>
                <a:cs typeface="Arial" charset="0"/>
              </a:rPr>
              <a:t> </a:t>
            </a:r>
            <a:r>
              <a:rPr lang="en-US" altLang="ja-JP" sz="1400" b="1">
                <a:solidFill>
                  <a:srgbClr val="4D4D4D"/>
                </a:solidFill>
                <a:latin typeface="Arial Narrow" pitchFamily="34" charset="0"/>
                <a:ea typeface="ＭＳ Ｐゴシック" charset="-128"/>
                <a:cs typeface="Arial" charset="0"/>
              </a:rPr>
              <a:t>, A. Siemko, J. Zicha </a:t>
            </a:r>
          </a:p>
          <a:p>
            <a:r>
              <a:rPr lang="en-US" altLang="ja-JP" sz="1400" b="1">
                <a:solidFill>
                  <a:srgbClr val="4D4D4D"/>
                </a:solidFill>
                <a:latin typeface="Arial Narrow" pitchFamily="34" charset="0"/>
                <a:ea typeface="ＭＳ Ｐゴシック" charset="-128"/>
                <a:cs typeface="Arial" charset="0"/>
              </a:rPr>
              <a:t>Czechoslovak Journal of Physics, Vol.55 (2005), A389</a:t>
            </a:r>
            <a:r>
              <a:rPr lang="en-US" altLang="ja-JP" sz="1400">
                <a:solidFill>
                  <a:srgbClr val="4D4D4D"/>
                </a:solidFill>
                <a:latin typeface="Arial Narrow" pitchFamily="34" charset="0"/>
                <a:ea typeface="ＭＳ Ｐゴシック" charset="-128"/>
                <a:cs typeface="Arial" charset="0"/>
              </a:rPr>
              <a:t>;</a:t>
            </a:r>
          </a:p>
          <a:p>
            <a:r>
              <a:rPr lang="en-US" altLang="ja-JP" sz="1400" b="1">
                <a:solidFill>
                  <a:srgbClr val="4D4D4D"/>
                </a:solidFill>
                <a:latin typeface="Arial Narrow" pitchFamily="34" charset="0"/>
                <a:ea typeface="ＭＳ Ｐゴシック" charset="-128"/>
                <a:cs typeface="Arial" charset="0"/>
              </a:rPr>
              <a:t>Optical scheme with inputs from D. Romanini.</a:t>
            </a:r>
            <a:endParaRPr lang="cs-CZ" sz="1400" b="1">
              <a:solidFill>
                <a:srgbClr val="4D4D4D"/>
              </a:solidFill>
              <a:latin typeface="Arial Narrow" pitchFamily="34" charset="0"/>
              <a:ea typeface="ＭＳ Ｐゴシック" charset="-128"/>
              <a:cs typeface="Arial" charset="0"/>
            </a:endParaRPr>
          </a:p>
        </p:txBody>
      </p:sp>
      <p:sp>
        <p:nvSpPr>
          <p:cNvPr id="256010" name="Rectangle 10"/>
          <p:cNvSpPr>
            <a:spLocks noChangeArrowheads="1"/>
          </p:cNvSpPr>
          <p:nvPr/>
        </p:nvSpPr>
        <p:spPr bwMode="auto">
          <a:xfrm>
            <a:off x="381000" y="6019800"/>
            <a:ext cx="5105400" cy="533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ja-JP" sz="1400" b="1">
                <a:solidFill>
                  <a:srgbClr val="4D4D4D"/>
                </a:solidFill>
                <a:latin typeface="Arial Narrow" pitchFamily="34" charset="0"/>
                <a:ea typeface="ＭＳ Ｐゴシック" charset="-128"/>
                <a:cs typeface="Arial" charset="0"/>
              </a:rPr>
              <a:t>    L. Maiani, R. Petronzio, and E. Zavattini, Phys. Lett. 175B (1986) 359</a:t>
            </a:r>
            <a:endParaRPr lang="cs-CZ" sz="1400">
              <a:solidFill>
                <a:srgbClr val="4D4D4D"/>
              </a:solidFill>
              <a:latin typeface="Arial Narrow" pitchFamily="34" charset="0"/>
              <a:ea typeface="ＭＳ Ｐゴシック" charset="-128"/>
              <a:cs typeface="Arial" charset="0"/>
            </a:endParaRPr>
          </a:p>
        </p:txBody>
      </p:sp>
      <p:sp>
        <p:nvSpPr>
          <p:cNvPr id="256012" name="AutoShape 12"/>
          <p:cNvSpPr>
            <a:spLocks noChangeArrowheads="1"/>
          </p:cNvSpPr>
          <p:nvPr/>
        </p:nvSpPr>
        <p:spPr bwMode="auto">
          <a:xfrm>
            <a:off x="457200" y="6019800"/>
            <a:ext cx="152400" cy="381000"/>
          </a:xfrm>
          <a:prstGeom prst="curvedRightArrow">
            <a:avLst>
              <a:gd name="adj1" fmla="val 50000"/>
              <a:gd name="adj2" fmla="val 100000"/>
              <a:gd name="adj3" fmla="val 33333"/>
            </a:avLst>
          </a:prstGeom>
          <a:solidFill>
            <a:srgbClr val="FF33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56332" name="Text Box 332"/>
          <p:cNvSpPr txBox="1">
            <a:spLocks noChangeArrowheads="1"/>
          </p:cNvSpPr>
          <p:nvPr/>
        </p:nvSpPr>
        <p:spPr bwMode="auto">
          <a:xfrm>
            <a:off x="5943600" y="5867400"/>
            <a:ext cx="3017838" cy="593725"/>
          </a:xfrm>
          <a:prstGeom prst="rect">
            <a:avLst/>
          </a:prstGeom>
          <a:solidFill>
            <a:srgbClr val="CCFFFF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600"/>
              <a:t>Field Modulation at 1-10 mHz</a:t>
            </a:r>
          </a:p>
          <a:p>
            <a:r>
              <a:rPr lang="en-US" sz="1600"/>
              <a:t>&amp; dedicated filtering techniques</a:t>
            </a:r>
          </a:p>
        </p:txBody>
      </p:sp>
      <p:pic>
        <p:nvPicPr>
          <p:cNvPr id="256333" name="Picture 33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2362200"/>
            <a:ext cx="5562600" cy="300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334" name="Text Box 334"/>
          <p:cNvSpPr txBox="1">
            <a:spLocks noChangeArrowheads="1"/>
          </p:cNvSpPr>
          <p:nvPr/>
        </p:nvSpPr>
        <p:spPr bwMode="auto">
          <a:xfrm>
            <a:off x="7924800" y="2590800"/>
            <a:ext cx="1035050" cy="353943"/>
          </a:xfrm>
          <a:prstGeom prst="rect">
            <a:avLst/>
          </a:pr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dirty="0"/>
              <a:t>Phase 1</a:t>
            </a:r>
          </a:p>
        </p:txBody>
      </p:sp>
      <p:graphicFrame>
        <p:nvGraphicFramePr>
          <p:cNvPr id="256335" name="Object 335"/>
          <p:cNvGraphicFramePr>
            <a:graphicFrameLocks noChangeAspect="1"/>
          </p:cNvGraphicFramePr>
          <p:nvPr/>
        </p:nvGraphicFramePr>
        <p:xfrm>
          <a:off x="5029200" y="5410200"/>
          <a:ext cx="3962400" cy="323850"/>
        </p:xfrm>
        <a:graphic>
          <a:graphicData uri="http://schemas.openxmlformats.org/presentationml/2006/ole">
            <p:oleObj spid="_x0000_s22530" name="Equation" r:id="rId5" imgW="3200400" imgH="291960" progId="Equation.3">
              <p:embed/>
            </p:oleObj>
          </a:graphicData>
        </a:graphic>
      </p:graphicFrame>
      <p:sp>
        <p:nvSpPr>
          <p:cNvPr id="256338" name="Rectangle 338"/>
          <p:cNvSpPr>
            <a:spLocks noGrp="1" noChangeArrowheads="1"/>
          </p:cNvSpPr>
          <p:nvPr>
            <p:ph type="title"/>
          </p:nvPr>
        </p:nvSpPr>
        <p:spPr>
          <a:xfrm>
            <a:off x="427038" y="304800"/>
            <a:ext cx="8534400" cy="1066800"/>
          </a:xfrm>
          <a:ln/>
        </p:spPr>
        <p:txBody>
          <a:bodyPr/>
          <a:lstStyle/>
          <a:p>
            <a:pPr algn="l"/>
            <a:r>
              <a:rPr lang="en-US" sz="2600" dirty="0">
                <a:solidFill>
                  <a:schemeClr val="tx1"/>
                </a:solidFill>
              </a:rPr>
              <a:t>VMB &amp; Linear </a:t>
            </a:r>
            <a:r>
              <a:rPr lang="en-US" sz="2600" dirty="0" err="1">
                <a:solidFill>
                  <a:schemeClr val="tx1"/>
                </a:solidFill>
              </a:rPr>
              <a:t>Dichroism</a:t>
            </a:r>
            <a:r>
              <a:rPr lang="en-US" sz="2600" dirty="0">
                <a:solidFill>
                  <a:schemeClr val="tx1"/>
                </a:solidFill>
              </a:rPr>
              <a:t> measurements </a:t>
            </a:r>
            <a:r>
              <a:rPr lang="en-US" sz="2600" dirty="0" smtClean="0">
                <a:solidFill>
                  <a:schemeClr val="tx1"/>
                </a:solidFill>
              </a:rPr>
              <a:t>to test QED &amp; </a:t>
            </a:r>
            <a:r>
              <a:rPr lang="en-US" sz="2800" dirty="0" smtClean="0">
                <a:solidFill>
                  <a:schemeClr val="tx1"/>
                </a:solidFill>
              </a:rPr>
              <a:t>Search </a:t>
            </a:r>
            <a:r>
              <a:rPr lang="en-US" sz="2600" dirty="0" err="1" smtClean="0">
                <a:solidFill>
                  <a:schemeClr val="tx1"/>
                </a:solidFill>
              </a:rPr>
              <a:t>Axion</a:t>
            </a:r>
            <a:r>
              <a:rPr lang="en-US" sz="2600" dirty="0" smtClean="0">
                <a:solidFill>
                  <a:schemeClr val="tx1"/>
                </a:solidFill>
              </a:rPr>
              <a:t>/ALP: </a:t>
            </a:r>
            <a:r>
              <a:rPr lang="en-US" sz="2000" i="1" dirty="0">
                <a:solidFill>
                  <a:schemeClr val="tx1"/>
                </a:solidFill>
              </a:rPr>
              <a:t>Principle &amp;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i="1" dirty="0">
                <a:solidFill>
                  <a:schemeClr val="tx1"/>
                </a:solidFill>
              </a:rPr>
              <a:t>Proposed Optical </a:t>
            </a:r>
            <a:r>
              <a:rPr lang="en-US" sz="2000" i="1" dirty="0" smtClean="0">
                <a:solidFill>
                  <a:schemeClr val="tx1"/>
                </a:solidFill>
              </a:rPr>
              <a:t>Scheme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200400" y="4953000"/>
            <a:ext cx="23610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cs typeface="Arial" charset="0"/>
              </a:rPr>
              <a:t>VMB ~</a:t>
            </a:r>
            <a:r>
              <a:rPr lang="en-US" sz="1600" dirty="0" smtClean="0">
                <a:solidFill>
                  <a:srgbClr val="FF0000"/>
                </a:solidFill>
              </a:rPr>
              <a:t>10</a:t>
            </a:r>
            <a:r>
              <a:rPr lang="en-US" sz="1600" baseline="30000" dirty="0" smtClean="0">
                <a:solidFill>
                  <a:srgbClr val="FF0000"/>
                </a:solidFill>
              </a:rPr>
              <a:t>-14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</a:rPr>
              <a:t>rad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cs typeface="Times New Roman" pitchFamily="18" charset="0"/>
              </a:rPr>
              <a:t>/ </a:t>
            </a:r>
            <a:r>
              <a:rPr lang="en-US" sz="1600" dirty="0" smtClean="0">
                <a:solidFill>
                  <a:srgbClr val="FF0000"/>
                </a:solidFill>
              </a:rPr>
              <a:t>T</a:t>
            </a:r>
            <a:r>
              <a:rPr lang="en-US" sz="1600" baseline="30000" dirty="0" smtClean="0">
                <a:solidFill>
                  <a:srgbClr val="FF0000"/>
                </a:solidFill>
              </a:rPr>
              <a:t>2</a:t>
            </a:r>
            <a:r>
              <a:rPr lang="en-US" sz="1600" dirty="0" smtClean="0">
                <a:solidFill>
                  <a:srgbClr val="FF0000"/>
                </a:solidFill>
              </a:rPr>
              <a:t> km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934200" y="2286000"/>
            <a:ext cx="20585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smtClean="0"/>
              <a:t>CERN-SPSC-2006-035</a:t>
            </a:r>
            <a:endParaRPr lang="fr-FR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458200" cy="914400"/>
          </a:xfrm>
        </p:spPr>
        <p:txBody>
          <a:bodyPr/>
          <a:lstStyle/>
          <a:p>
            <a:pPr algn="l"/>
            <a:r>
              <a:rPr lang="fr-FR" sz="2500" dirty="0" err="1" smtClean="0"/>
              <a:t>Preparatory</a:t>
            </a:r>
            <a:r>
              <a:rPr lang="fr-FR" sz="2500" dirty="0" smtClean="0"/>
              <a:t> Phase for the VMB </a:t>
            </a:r>
            <a:r>
              <a:rPr lang="fr-FR" sz="2500" dirty="0" err="1" smtClean="0"/>
              <a:t>Measurements</a:t>
            </a:r>
            <a:r>
              <a:rPr lang="fr-FR" sz="2500" dirty="0" smtClean="0"/>
              <a:t> in </a:t>
            </a:r>
            <a:br>
              <a:rPr lang="fr-FR" sz="2500" dirty="0" smtClean="0"/>
            </a:br>
            <a:r>
              <a:rPr lang="fr-FR" sz="2500" dirty="0" err="1" smtClean="0"/>
              <a:t>Czech</a:t>
            </a:r>
            <a:r>
              <a:rPr lang="fr-FR" sz="2500" dirty="0" smtClean="0"/>
              <a:t> </a:t>
            </a:r>
            <a:r>
              <a:rPr lang="fr-FR" sz="2500" dirty="0" err="1" smtClean="0"/>
              <a:t>Universities</a:t>
            </a:r>
            <a:endParaRPr lang="fr-FR" sz="25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1000" y="1524000"/>
            <a:ext cx="7162800" cy="4800600"/>
          </a:xfrm>
        </p:spPr>
        <p:txBody>
          <a:bodyPr/>
          <a:lstStyle/>
          <a:p>
            <a:pPr marL="0" indent="0">
              <a:buNone/>
            </a:pPr>
            <a:r>
              <a:rPr lang="cs-CZ" sz="2200" dirty="0" smtClean="0"/>
              <a:t>Prototyp</a:t>
            </a:r>
            <a:r>
              <a:rPr lang="fr-FR" sz="2200" dirty="0" err="1" smtClean="0"/>
              <a:t>ing</a:t>
            </a:r>
            <a:r>
              <a:rPr lang="cs-CZ" sz="2200" dirty="0" smtClean="0"/>
              <a:t> </a:t>
            </a:r>
            <a:r>
              <a:rPr lang="en-US" sz="2200" dirty="0" smtClean="0"/>
              <a:t>of resonant high finesse cavities have just started</a:t>
            </a:r>
          </a:p>
          <a:p>
            <a:pPr eaLnBrk="1" hangingPunct="1"/>
            <a:r>
              <a:rPr lang="en-US" sz="2200" dirty="0" smtClean="0"/>
              <a:t>Conception &amp; design</a:t>
            </a:r>
          </a:p>
          <a:p>
            <a:pPr eaLnBrk="1" hangingPunct="1"/>
            <a:r>
              <a:rPr lang="en-US" sz="2200" dirty="0" smtClean="0"/>
              <a:t>The light will be locked inside the cavity by using the Pound-</a:t>
            </a:r>
            <a:r>
              <a:rPr lang="en-US" sz="2200" dirty="0" err="1" smtClean="0"/>
              <a:t>Drever</a:t>
            </a:r>
            <a:r>
              <a:rPr lang="en-US" sz="2200" dirty="0" smtClean="0"/>
              <a:t>-Hall lock-in technique</a:t>
            </a:r>
          </a:p>
          <a:p>
            <a:pPr eaLnBrk="1" hangingPunct="1"/>
            <a:r>
              <a:rPr lang="en-US" sz="2200" dirty="0" smtClean="0"/>
              <a:t>The cavity mirror holder have to provide 5° of freedom, very high precision of adjustments &amp; long-term stability</a:t>
            </a:r>
          </a:p>
          <a:p>
            <a:pPr eaLnBrk="1" hangingPunct="1"/>
            <a:r>
              <a:rPr lang="en-US" sz="2200" dirty="0" smtClean="0"/>
              <a:t>Elastic joint with integrated </a:t>
            </a:r>
            <a:r>
              <a:rPr lang="en-US" sz="2200" dirty="0" err="1" smtClean="0"/>
              <a:t>piezo</a:t>
            </a:r>
            <a:r>
              <a:rPr lang="en-US" sz="2200" dirty="0" smtClean="0"/>
              <a:t>-ceramics driver</a:t>
            </a:r>
          </a:p>
          <a:p>
            <a:pPr eaLnBrk="1" hangingPunct="1"/>
            <a:r>
              <a:rPr lang="en-US" sz="2200" dirty="0" smtClean="0"/>
              <a:t>CTU Prague will build a 1 m long cavity for 632.8 nm He-Ne laser</a:t>
            </a:r>
          </a:p>
          <a:p>
            <a:pPr eaLnBrk="1" hangingPunct="1"/>
            <a:r>
              <a:rPr lang="en-US" sz="2200" dirty="0" smtClean="0"/>
              <a:t>TU Liberec will build a 30 cm long vacuum cavity</a:t>
            </a:r>
          </a:p>
          <a:p>
            <a:pPr>
              <a:buNone/>
            </a:pP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The OSQAR Experiments @ CERN  For Low Energy Laser-based Particle/Astroparticle Physics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92D914-4DEA-48D5-A0BA-B5A91DC08CDE}" type="slidenum">
              <a:rPr lang="en-US" smtClean="0"/>
              <a:pPr>
                <a:defRPr/>
              </a:pPr>
              <a:t>14</a:t>
            </a:fld>
            <a:endParaRPr lang="en-US" dirty="0" smtClean="0"/>
          </a:p>
          <a:p>
            <a:pPr>
              <a:defRPr/>
            </a:pPr>
            <a:endParaRPr lang="en-US" dirty="0"/>
          </a:p>
        </p:txBody>
      </p:sp>
      <p:pic>
        <p:nvPicPr>
          <p:cNvPr id="6" name="Picture 6" descr="Technical University of Liberec - Hom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219200"/>
            <a:ext cx="3609697" cy="304800"/>
          </a:xfrm>
          <a:prstGeom prst="rect">
            <a:avLst/>
          </a:prstGeom>
          <a:noFill/>
        </p:spPr>
      </p:pic>
      <p:pic>
        <p:nvPicPr>
          <p:cNvPr id="12" name="Zástupný symbol pro obsah 6"/>
          <p:cNvPicPr>
            <a:picLocks noChangeAspect="1"/>
          </p:cNvPicPr>
          <p:nvPr/>
        </p:nvPicPr>
        <p:blipFill>
          <a:blip r:embed="rId4" cstate="print"/>
          <a:srcRect l="12429" t="4133" r="22798"/>
          <a:stretch>
            <a:fillRect/>
          </a:stretch>
        </p:blipFill>
        <p:spPr bwMode="auto">
          <a:xfrm>
            <a:off x="7391400" y="2023728"/>
            <a:ext cx="1524000" cy="372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24800" y="304800"/>
            <a:ext cx="838200" cy="716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305800" cy="990600"/>
          </a:xfrm>
        </p:spPr>
        <p:txBody>
          <a:bodyPr/>
          <a:lstStyle/>
          <a:p>
            <a:pPr algn="l"/>
            <a:r>
              <a:rPr lang="fr-FR" sz="2400" dirty="0" smtClean="0"/>
              <a:t>VMB </a:t>
            </a:r>
            <a:r>
              <a:rPr lang="fr-FR" sz="2400" dirty="0" err="1" smtClean="0"/>
              <a:t>measurement</a:t>
            </a:r>
            <a:r>
              <a:rPr lang="fr-FR" sz="2400" dirty="0" smtClean="0"/>
              <a:t> </a:t>
            </a:r>
            <a:r>
              <a:rPr lang="fr-FR" sz="2000" dirty="0" smtClean="0"/>
              <a:t>– </a:t>
            </a:r>
            <a:r>
              <a:rPr lang="fr-FR" sz="2400" dirty="0" smtClean="0"/>
              <a:t>The </a:t>
            </a:r>
            <a:r>
              <a:rPr lang="fr-FR" sz="2400" dirty="0" err="1" smtClean="0"/>
              <a:t>key</a:t>
            </a:r>
            <a:r>
              <a:rPr lang="fr-FR" sz="2400" dirty="0" smtClean="0"/>
              <a:t> </a:t>
            </a:r>
            <a:r>
              <a:rPr lang="fr-FR" sz="2400" dirty="0" err="1" smtClean="0"/>
              <a:t>problem</a:t>
            </a:r>
            <a:r>
              <a:rPr lang="fr-FR" sz="2400" dirty="0" smtClean="0"/>
              <a:t> to </a:t>
            </a:r>
            <a:r>
              <a:rPr lang="fr-FR" sz="2400" dirty="0" err="1" smtClean="0"/>
              <a:t>solve</a:t>
            </a:r>
            <a:r>
              <a:rPr lang="fr-FR" sz="2400" dirty="0" smtClean="0"/>
              <a:t> : How to </a:t>
            </a:r>
            <a:br>
              <a:rPr lang="fr-FR" sz="2400" dirty="0" smtClean="0"/>
            </a:br>
            <a:r>
              <a:rPr lang="fr-FR" sz="2400" dirty="0" err="1" smtClean="0"/>
              <a:t>get</a:t>
            </a:r>
            <a:r>
              <a:rPr lang="fr-FR" sz="2400" dirty="0" smtClean="0"/>
              <a:t> </a:t>
            </a:r>
            <a:r>
              <a:rPr lang="fr-FR" sz="2400" dirty="0" err="1" smtClean="0"/>
              <a:t>rid</a:t>
            </a:r>
            <a:r>
              <a:rPr lang="fr-FR" sz="2400" dirty="0" smtClean="0"/>
              <a:t> of the </a:t>
            </a:r>
            <a:r>
              <a:rPr lang="fr-FR" sz="2400" dirty="0" err="1" smtClean="0"/>
              <a:t>birefringence</a:t>
            </a:r>
            <a:r>
              <a:rPr lang="fr-FR" sz="2000" dirty="0" smtClean="0"/>
              <a:t> &amp; </a:t>
            </a:r>
            <a:r>
              <a:rPr lang="fr-FR" sz="2400" dirty="0" err="1" smtClean="0"/>
              <a:t>dichroism</a:t>
            </a:r>
            <a:r>
              <a:rPr lang="fr-FR" sz="2400" dirty="0" smtClean="0"/>
              <a:t> of the </a:t>
            </a:r>
            <a:r>
              <a:rPr lang="fr-FR" sz="2400" dirty="0" err="1" smtClean="0"/>
              <a:t>optical</a:t>
            </a:r>
            <a:r>
              <a:rPr lang="fr-FR" sz="2400" dirty="0" smtClean="0"/>
              <a:t> </a:t>
            </a:r>
            <a:r>
              <a:rPr lang="fr-FR" sz="2400" dirty="0" err="1" smtClean="0"/>
              <a:t>cavity</a:t>
            </a:r>
            <a:r>
              <a:rPr lang="fr-FR" sz="2400" dirty="0" smtClean="0"/>
              <a:t> ?</a:t>
            </a:r>
            <a:endParaRPr lang="fr-FR" sz="24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04800" y="1219200"/>
            <a:ext cx="8458200" cy="2590800"/>
          </a:xfrm>
        </p:spPr>
        <p:txBody>
          <a:bodyPr/>
          <a:lstStyle/>
          <a:p>
            <a:pPr marL="177800" indent="-177800">
              <a:lnSpc>
                <a:spcPts val="2400"/>
              </a:lnSpc>
            </a:pPr>
            <a:r>
              <a:rPr lang="fr-FR" sz="2000" dirty="0" smtClean="0"/>
              <a:t>In the OSQAR </a:t>
            </a:r>
            <a:r>
              <a:rPr lang="fr-FR" sz="2000" dirty="0" err="1" smtClean="0"/>
              <a:t>proposal</a:t>
            </a:r>
            <a:r>
              <a:rPr lang="fr-FR" sz="2000" dirty="0" smtClean="0"/>
              <a:t> (CERN-SPSC-2006-035 , SPSC-P-331) </a:t>
            </a:r>
            <a:br>
              <a:rPr lang="fr-FR" sz="2000" dirty="0" smtClean="0"/>
            </a:br>
            <a:endParaRPr lang="fr-FR" sz="2000" dirty="0" smtClean="0"/>
          </a:p>
          <a:p>
            <a:pPr marL="177800" indent="-177800">
              <a:lnSpc>
                <a:spcPts val="2400"/>
              </a:lnSpc>
              <a:buNone/>
            </a:pPr>
            <a:endParaRPr lang="fr-FR" sz="200" dirty="0" smtClean="0"/>
          </a:p>
          <a:p>
            <a:pPr marL="177800" indent="-177800">
              <a:lnSpc>
                <a:spcPts val="2400"/>
              </a:lnSpc>
              <a:buNone/>
            </a:pPr>
            <a:endParaRPr lang="fr-FR" sz="200" dirty="0" smtClean="0"/>
          </a:p>
          <a:p>
            <a:pPr marL="177800" indent="-177800"/>
            <a:r>
              <a:rPr lang="fr-FR" sz="2000" dirty="0" smtClean="0"/>
              <a:t>In 2009, </a:t>
            </a:r>
            <a:r>
              <a:rPr lang="fr-FR" sz="2000" dirty="0" err="1" smtClean="0"/>
              <a:t>complementary</a:t>
            </a:r>
            <a:r>
              <a:rPr lang="fr-FR" sz="2000" dirty="0" smtClean="0"/>
              <a:t> </a:t>
            </a:r>
            <a:r>
              <a:rPr lang="fr-FR" sz="2000" dirty="0" err="1" smtClean="0"/>
              <a:t>approach</a:t>
            </a:r>
            <a:r>
              <a:rPr lang="fr-FR" sz="2000" dirty="0" smtClean="0"/>
              <a:t> </a:t>
            </a:r>
            <a:r>
              <a:rPr lang="fr-FR" sz="2000" dirty="0" err="1" smtClean="0"/>
              <a:t>proposed</a:t>
            </a:r>
            <a:r>
              <a:rPr lang="fr-FR" sz="2000" dirty="0" smtClean="0"/>
              <a:t> by OSQAR LASIM (</a:t>
            </a:r>
            <a:r>
              <a:rPr lang="en-US" sz="2000" dirty="0" smtClean="0"/>
              <a:t>SPSC-SR-053-2009)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The OSQAR Experiments @ CERN  For Low Energy Laser-based Particle/Astroparticle Physics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6242F9-9CEA-4717-A341-477C5E32DA16}" type="slidenum">
              <a:rPr lang="en-US" smtClean="0"/>
              <a:pPr>
                <a:defRPr/>
              </a:pPr>
              <a:t>15</a:t>
            </a:fld>
            <a:endParaRPr lang="en-US" smtClean="0"/>
          </a:p>
          <a:p>
            <a:pPr>
              <a:defRPr/>
            </a:pPr>
            <a:endParaRPr lang="en-US"/>
          </a:p>
        </p:txBody>
      </p:sp>
      <p:grpSp>
        <p:nvGrpSpPr>
          <p:cNvPr id="8" name="Groupe 7"/>
          <p:cNvGrpSpPr/>
          <p:nvPr/>
        </p:nvGrpSpPr>
        <p:grpSpPr>
          <a:xfrm>
            <a:off x="1295400" y="3886200"/>
            <a:ext cx="3259666" cy="1981200"/>
            <a:chOff x="566710" y="2209800"/>
            <a:chExt cx="3750494" cy="2643206"/>
          </a:xfrm>
        </p:grpSpPr>
        <p:cxnSp>
          <p:nvCxnSpPr>
            <p:cNvPr id="9" name="Connecteur droit avec flèche 8"/>
            <p:cNvCxnSpPr/>
            <p:nvPr/>
          </p:nvCxnSpPr>
          <p:spPr>
            <a:xfrm flipV="1">
              <a:off x="2547489" y="2569503"/>
              <a:ext cx="872843" cy="68066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e 25"/>
            <p:cNvGrpSpPr/>
            <p:nvPr/>
          </p:nvGrpSpPr>
          <p:grpSpPr>
            <a:xfrm rot="21206153">
              <a:off x="2165621" y="2610175"/>
              <a:ext cx="977372" cy="1111213"/>
              <a:chOff x="3431988" y="2278020"/>
              <a:chExt cx="1279892" cy="1516142"/>
            </a:xfrm>
          </p:grpSpPr>
          <p:sp>
            <p:nvSpPr>
              <p:cNvPr id="41" name="Ellipse 18"/>
              <p:cNvSpPr/>
              <p:nvPr/>
            </p:nvSpPr>
            <p:spPr>
              <a:xfrm rot="21340754">
                <a:off x="3640310" y="2278020"/>
                <a:ext cx="1071570" cy="142876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Ellipse 19"/>
              <p:cNvSpPr/>
              <p:nvPr/>
            </p:nvSpPr>
            <p:spPr>
              <a:xfrm rot="21340754">
                <a:off x="3431988" y="2365402"/>
                <a:ext cx="1071570" cy="142876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3" name="Connecteur droit 42"/>
              <p:cNvCxnSpPr/>
              <p:nvPr/>
            </p:nvCxnSpPr>
            <p:spPr>
              <a:xfrm rot="21340754" flipV="1">
                <a:off x="3805045" y="2308188"/>
                <a:ext cx="234235" cy="71438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necteur droit 43"/>
              <p:cNvCxnSpPr/>
              <p:nvPr/>
            </p:nvCxnSpPr>
            <p:spPr>
              <a:xfrm flipV="1">
                <a:off x="4159876" y="3658093"/>
                <a:ext cx="235205" cy="102538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" name="Connecteur droit 10"/>
            <p:cNvCxnSpPr/>
            <p:nvPr/>
          </p:nvCxnSpPr>
          <p:spPr>
            <a:xfrm rot="16200000" flipH="1">
              <a:off x="1709718" y="2713971"/>
              <a:ext cx="1500198" cy="785818"/>
            </a:xfrm>
            <a:prstGeom prst="line">
              <a:avLst/>
            </a:prstGeom>
            <a:ln w="38100"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rot="10800000" flipV="1">
              <a:off x="2066910" y="2871361"/>
              <a:ext cx="1143006" cy="641414"/>
            </a:xfrm>
            <a:prstGeom prst="line">
              <a:avLst/>
            </a:prstGeom>
            <a:ln w="38100"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Groupe 42"/>
            <p:cNvGrpSpPr/>
            <p:nvPr/>
          </p:nvGrpSpPr>
          <p:grpSpPr>
            <a:xfrm rot="21318246">
              <a:off x="2497691" y="2996467"/>
              <a:ext cx="222076" cy="134564"/>
              <a:chOff x="3847825" y="2823754"/>
              <a:chExt cx="290817" cy="183599"/>
            </a:xfrm>
          </p:grpSpPr>
          <p:cxnSp>
            <p:nvCxnSpPr>
              <p:cNvPr id="39" name="Connecteur droit 38"/>
              <p:cNvCxnSpPr/>
              <p:nvPr/>
            </p:nvCxnSpPr>
            <p:spPr>
              <a:xfrm rot="281754" flipV="1">
                <a:off x="3847825" y="2823754"/>
                <a:ext cx="187101" cy="11056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/>
              <p:cNvCxnSpPr/>
              <p:nvPr/>
            </p:nvCxnSpPr>
            <p:spPr>
              <a:xfrm rot="16481754" flipH="1">
                <a:off x="3999659" y="2868370"/>
                <a:ext cx="171258" cy="10670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Arc 13"/>
            <p:cNvSpPr/>
            <p:nvPr/>
          </p:nvSpPr>
          <p:spPr>
            <a:xfrm rot="17771561">
              <a:off x="1943816" y="2700238"/>
              <a:ext cx="586391" cy="446996"/>
            </a:xfrm>
            <a:prstGeom prst="arc">
              <a:avLst>
                <a:gd name="adj1" fmla="val 14801491"/>
                <a:gd name="adj2" fmla="val 19879071"/>
              </a:avLst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Connecteur droit avec flèche 14"/>
            <p:cNvCxnSpPr/>
            <p:nvPr/>
          </p:nvCxnSpPr>
          <p:spPr>
            <a:xfrm flipV="1">
              <a:off x="1674646" y="3250163"/>
              <a:ext cx="872843" cy="68066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Groupe 25"/>
            <p:cNvGrpSpPr/>
            <p:nvPr/>
          </p:nvGrpSpPr>
          <p:grpSpPr>
            <a:xfrm rot="21206153">
              <a:off x="1292778" y="3302521"/>
              <a:ext cx="977372" cy="1111213"/>
              <a:chOff x="3431988" y="2278020"/>
              <a:chExt cx="1279892" cy="1516142"/>
            </a:xfrm>
          </p:grpSpPr>
          <p:sp>
            <p:nvSpPr>
              <p:cNvPr id="35" name="Ellipse 34"/>
              <p:cNvSpPr/>
              <p:nvPr/>
            </p:nvSpPr>
            <p:spPr>
              <a:xfrm rot="21340754">
                <a:off x="3640310" y="2278020"/>
                <a:ext cx="1071570" cy="142876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Ellipse 35"/>
              <p:cNvSpPr/>
              <p:nvPr/>
            </p:nvSpPr>
            <p:spPr>
              <a:xfrm rot="21340754">
                <a:off x="3431988" y="2365402"/>
                <a:ext cx="1071570" cy="142876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7" name="Connecteur droit 36"/>
              <p:cNvCxnSpPr/>
              <p:nvPr/>
            </p:nvCxnSpPr>
            <p:spPr>
              <a:xfrm rot="21340754" flipV="1">
                <a:off x="3805045" y="2308188"/>
                <a:ext cx="234235" cy="71438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/>
              <p:cNvCxnSpPr/>
              <p:nvPr/>
            </p:nvCxnSpPr>
            <p:spPr>
              <a:xfrm flipV="1">
                <a:off x="4159876" y="3658093"/>
                <a:ext cx="235205" cy="102538"/>
              </a:xfrm>
              <a:prstGeom prst="line">
                <a:avLst/>
              </a:prstGeom>
              <a:ln w="2857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" name="Connecteur droit 16"/>
            <p:cNvCxnSpPr/>
            <p:nvPr/>
          </p:nvCxnSpPr>
          <p:spPr>
            <a:xfrm rot="16200000" flipH="1">
              <a:off x="840418" y="3673399"/>
              <a:ext cx="1597189" cy="198729"/>
            </a:xfrm>
            <a:prstGeom prst="line">
              <a:avLst/>
            </a:prstGeom>
            <a:ln w="38100"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/>
            <p:cNvCxnSpPr/>
            <p:nvPr/>
          </p:nvCxnSpPr>
          <p:spPr>
            <a:xfrm rot="10800000" flipV="1">
              <a:off x="995338" y="3800054"/>
              <a:ext cx="1329346" cy="243942"/>
            </a:xfrm>
            <a:prstGeom prst="line">
              <a:avLst/>
            </a:prstGeom>
            <a:ln w="38100"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/>
            <p:cNvCxnSpPr/>
            <p:nvPr/>
          </p:nvCxnSpPr>
          <p:spPr>
            <a:xfrm rot="2960056">
              <a:off x="1736842" y="3932719"/>
              <a:ext cx="112537" cy="691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rot="10800000" flipV="1">
              <a:off x="1660065" y="4038764"/>
              <a:ext cx="151432" cy="3202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Arc 20"/>
            <p:cNvSpPr/>
            <p:nvPr/>
          </p:nvSpPr>
          <p:spPr>
            <a:xfrm rot="13784914">
              <a:off x="999478" y="3689418"/>
              <a:ext cx="465095" cy="335119"/>
            </a:xfrm>
            <a:prstGeom prst="arc">
              <a:avLst>
                <a:gd name="adj1" fmla="val 15507620"/>
                <a:gd name="adj2" fmla="val 1305484"/>
              </a:avLst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Connecteur droit avec flèche 21"/>
            <p:cNvCxnSpPr/>
            <p:nvPr/>
          </p:nvCxnSpPr>
          <p:spPr>
            <a:xfrm flipV="1">
              <a:off x="856357" y="3930822"/>
              <a:ext cx="818290" cy="628301"/>
            </a:xfrm>
            <a:prstGeom prst="straightConnector1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Connecteur droit avec flèche 22"/>
            <p:cNvCxnSpPr/>
            <p:nvPr/>
          </p:nvCxnSpPr>
          <p:spPr>
            <a:xfrm rot="5400000" flipH="1" flipV="1">
              <a:off x="1151075" y="3407226"/>
              <a:ext cx="1047751" cy="60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avec flèche 23"/>
            <p:cNvCxnSpPr>
              <a:endCxn id="26" idx="0"/>
            </p:cNvCxnSpPr>
            <p:nvPr/>
          </p:nvCxnSpPr>
          <p:spPr>
            <a:xfrm flipH="1" flipV="1">
              <a:off x="867971" y="3473787"/>
              <a:ext cx="806676" cy="45703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ZoneTexte 24"/>
            <p:cNvSpPr txBox="1"/>
            <p:nvPr/>
          </p:nvSpPr>
          <p:spPr>
            <a:xfrm>
              <a:off x="566710" y="3282876"/>
              <a:ext cx="2727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x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566710" y="3473787"/>
              <a:ext cx="602522" cy="492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i="1" dirty="0" err="1" smtClean="0">
                  <a:latin typeface="Symbol" pitchFamily="18" charset="2"/>
                </a:rPr>
                <a:t>q</a:t>
              </a:r>
              <a:r>
                <a:rPr lang="en-US" sz="1800" i="1" baseline="-25000" dirty="0" err="1" smtClean="0">
                  <a:latin typeface="Times New Roman" pitchFamily="18" charset="0"/>
                  <a:cs typeface="Times New Roman" pitchFamily="18" charset="0"/>
                </a:rPr>
                <a:t>in</a:t>
              </a:r>
              <a:endParaRPr lang="en-US" sz="18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1601950" y="2252184"/>
              <a:ext cx="750709" cy="492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i="1" dirty="0" err="1" smtClean="0">
                  <a:latin typeface="Symbol" pitchFamily="18" charset="2"/>
                </a:rPr>
                <a:t>q</a:t>
              </a:r>
              <a:r>
                <a:rPr lang="en-US" sz="1800" i="1" baseline="-25000" dirty="0" err="1" smtClean="0">
                  <a:latin typeface="Times New Roman" pitchFamily="18" charset="0"/>
                  <a:cs typeface="Times New Roman" pitchFamily="18" charset="0"/>
                </a:rPr>
                <a:t>out</a:t>
              </a:r>
              <a:endParaRPr lang="en-US" sz="1800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1352528" y="2711372"/>
              <a:ext cx="2727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y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9" name="Connecteur droit avec flèche 28"/>
            <p:cNvCxnSpPr/>
            <p:nvPr/>
          </p:nvCxnSpPr>
          <p:spPr>
            <a:xfrm rot="10800000">
              <a:off x="1760298" y="2799923"/>
              <a:ext cx="806676" cy="45703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avec flèche 29"/>
            <p:cNvCxnSpPr/>
            <p:nvPr/>
          </p:nvCxnSpPr>
          <p:spPr>
            <a:xfrm rot="5400000" flipH="1" flipV="1">
              <a:off x="2015499" y="2733372"/>
              <a:ext cx="1047751" cy="60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ZoneTexte 30"/>
            <p:cNvSpPr txBox="1"/>
            <p:nvPr/>
          </p:nvSpPr>
          <p:spPr>
            <a:xfrm>
              <a:off x="1709718" y="4281879"/>
              <a:ext cx="714380" cy="492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i="1" dirty="0" smtClean="0">
                  <a:latin typeface="Symbol" pitchFamily="18" charset="2"/>
                </a:rPr>
                <a:t>f</a:t>
              </a:r>
              <a:r>
                <a:rPr lang="en-US" sz="1800" i="1" baseline="-25000" dirty="0" smtClean="0"/>
                <a:t>in</a:t>
              </a:r>
              <a:endParaRPr lang="en-US" sz="1800" i="1" baseline="-25000" dirty="0"/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2781288" y="3509332"/>
              <a:ext cx="714380" cy="492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i="1" dirty="0" err="1" smtClean="0">
                  <a:latin typeface="Symbol" pitchFamily="18" charset="2"/>
                </a:rPr>
                <a:t>f</a:t>
              </a:r>
              <a:r>
                <a:rPr lang="en-US" sz="1800" i="1" baseline="-25000" dirty="0" err="1" smtClean="0"/>
                <a:t>out</a:t>
              </a:r>
              <a:endParaRPr lang="en-US" sz="1800" i="1" baseline="-25000" dirty="0"/>
            </a:p>
          </p:txBody>
        </p:sp>
        <p:sp>
          <p:nvSpPr>
            <p:cNvPr id="33" name="Flèche vers le haut 32"/>
            <p:cNvSpPr/>
            <p:nvPr/>
          </p:nvSpPr>
          <p:spPr>
            <a:xfrm>
              <a:off x="3635296" y="2718109"/>
              <a:ext cx="681908" cy="1645821"/>
            </a:xfrm>
            <a:prstGeom prst="up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B</a:t>
              </a:r>
              <a:endParaRPr lang="en-US" dirty="0"/>
            </a:p>
          </p:txBody>
        </p:sp>
        <p:sp>
          <p:nvSpPr>
            <p:cNvPr id="34" name="Arc 33"/>
            <p:cNvSpPr/>
            <p:nvPr/>
          </p:nvSpPr>
          <p:spPr>
            <a:xfrm rot="16200000">
              <a:off x="566709" y="4281502"/>
              <a:ext cx="642942" cy="500066"/>
            </a:xfrm>
            <a:prstGeom prst="arc">
              <a:avLst>
                <a:gd name="adj1" fmla="val 16200000"/>
                <a:gd name="adj2" fmla="val 13544223"/>
              </a:avLst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ZoneTexte 44"/>
          <p:cNvSpPr txBox="1"/>
          <p:nvPr/>
        </p:nvSpPr>
        <p:spPr>
          <a:xfrm>
            <a:off x="1066800" y="6019800"/>
            <a:ext cx="7315200" cy="61555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 issue</a:t>
            </a:r>
            <a:r>
              <a:rPr lang="en-US" dirty="0" smtClean="0"/>
              <a:t>: Maintain the high finesse of the cavity during the synchronous rotation of the mirrors around their optical axis 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914400" y="3124200"/>
            <a:ext cx="396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Use residual mirrors birefringence as </a:t>
            </a:r>
            <a:br>
              <a:rPr lang="en-US" sz="1800" dirty="0" smtClean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1800" dirty="0" smtClean="0">
                <a:solidFill>
                  <a:schemeClr val="bg1">
                    <a:lumMod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optical bias for homodyne detection</a:t>
            </a:r>
          </a:p>
        </p:txBody>
      </p:sp>
      <p:graphicFrame>
        <p:nvGraphicFramePr>
          <p:cNvPr id="47" name="Tableau 46"/>
          <p:cNvGraphicFramePr>
            <a:graphicFrameLocks noGrp="1"/>
          </p:cNvGraphicFramePr>
          <p:nvPr/>
        </p:nvGraphicFramePr>
        <p:xfrm>
          <a:off x="5105400" y="3200400"/>
          <a:ext cx="3429000" cy="2313907"/>
        </p:xfrm>
        <a:graphic>
          <a:graphicData uri="http://schemas.openxmlformats.org/drawingml/2006/table">
            <a:tbl>
              <a:tblPr/>
              <a:tblGrid>
                <a:gridCol w="1966466"/>
                <a:gridCol w="1462534"/>
              </a:tblGrid>
              <a:tr h="4732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fr-FR" sz="1600" b="1" i="1" dirty="0" err="1" smtClean="0">
                          <a:latin typeface="Calibri"/>
                          <a:ea typeface="Calibri"/>
                          <a:cs typeface="Times New Roman"/>
                        </a:rPr>
                        <a:t>From</a:t>
                      </a:r>
                      <a:r>
                        <a:rPr lang="fr-FR" sz="1600" b="1" i="1" dirty="0" smtClean="0">
                          <a:latin typeface="Calibri"/>
                          <a:ea typeface="Calibri"/>
                          <a:cs typeface="Times New Roman"/>
                        </a:rPr>
                        <a:t> SPSC-SR-053</a:t>
                      </a:r>
                      <a:endParaRPr lang="fr-FR" sz="16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92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b="1" dirty="0">
                          <a:latin typeface="Calibri"/>
                          <a:ea typeface="Calibri"/>
                          <a:cs typeface="Times New Roman"/>
                        </a:rPr>
                        <a:t>Expected sensitivity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3298">
                <a:tc>
                  <a:txBody>
                    <a:bodyPr/>
                    <a:lstStyle/>
                    <a:p>
                      <a:pPr>
                        <a:lnSpc>
                          <a:spcPts val="192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10 hours of time integration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en-US" sz="1600" baseline="30000" dirty="0">
                          <a:latin typeface="Calibri"/>
                          <a:ea typeface="Calibri"/>
                          <a:cs typeface="Times New Roman"/>
                        </a:rPr>
                        <a:t>-13</a:t>
                      </a: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dirty="0" err="1">
                          <a:latin typeface="Calibri"/>
                          <a:ea typeface="Calibri"/>
                          <a:cs typeface="Times New Roman"/>
                        </a:rPr>
                        <a:t>rad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8933">
                <a:tc>
                  <a:txBody>
                    <a:bodyPr/>
                    <a:lstStyle/>
                    <a:p>
                      <a:pPr>
                        <a:lnSpc>
                          <a:spcPts val="192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Cavity in transmission instead of reflection 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2∙10</a:t>
                      </a:r>
                      <a:r>
                        <a:rPr lang="en-US" sz="1600" baseline="30000" dirty="0">
                          <a:latin typeface="Calibri"/>
                          <a:ea typeface="Calibri"/>
                          <a:cs typeface="Times New Roman"/>
                        </a:rPr>
                        <a:t>-14</a:t>
                      </a: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dirty="0" err="1">
                          <a:latin typeface="Calibri"/>
                          <a:ea typeface="Calibri"/>
                          <a:cs typeface="Times New Roman"/>
                        </a:rPr>
                        <a:t>rad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3298">
                <a:tc>
                  <a:txBody>
                    <a:bodyPr/>
                    <a:lstStyle/>
                    <a:p>
                      <a:pPr>
                        <a:lnSpc>
                          <a:spcPts val="192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Optimized mirrors in the long cavity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2∙10</a:t>
                      </a:r>
                      <a:r>
                        <a:rPr lang="en-US" sz="1600" baseline="30000" dirty="0">
                          <a:latin typeface="Calibri"/>
                          <a:ea typeface="Calibri"/>
                          <a:cs typeface="Times New Roman"/>
                        </a:rPr>
                        <a:t>-15</a:t>
                      </a: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dirty="0" err="1">
                          <a:latin typeface="Calibri"/>
                          <a:ea typeface="Calibri"/>
                          <a:cs typeface="Times New Roman"/>
                        </a:rPr>
                        <a:t>rad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1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Optimized electronics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en-US" sz="1600" baseline="30000" dirty="0">
                          <a:latin typeface="Calibri"/>
                          <a:ea typeface="Calibri"/>
                          <a:cs typeface="Times New Roman"/>
                        </a:rPr>
                        <a:t>-15</a:t>
                      </a: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dirty="0" err="1">
                          <a:latin typeface="Calibri"/>
                          <a:ea typeface="Calibri"/>
                          <a:cs typeface="Times New Roman"/>
                        </a:rPr>
                        <a:t>rad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8" name="Rectangle 47"/>
          <p:cNvSpPr/>
          <p:nvPr/>
        </p:nvSpPr>
        <p:spPr>
          <a:xfrm>
            <a:off x="7010400" y="5562600"/>
            <a:ext cx="15840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cs typeface="Arial" charset="0"/>
              </a:rPr>
              <a:t>VMB ~</a:t>
            </a:r>
            <a:r>
              <a:rPr lang="en-US" sz="1600" dirty="0" smtClean="0">
                <a:solidFill>
                  <a:srgbClr val="FF0000"/>
                </a:solidFill>
              </a:rPr>
              <a:t>10</a:t>
            </a:r>
            <a:r>
              <a:rPr lang="en-US" sz="1600" baseline="30000" dirty="0" smtClean="0">
                <a:solidFill>
                  <a:srgbClr val="FF0000"/>
                </a:solidFill>
              </a:rPr>
              <a:t>-14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</a:rPr>
              <a:t>rad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49" name="Flèche droite 48"/>
          <p:cNvSpPr/>
          <p:nvPr/>
        </p:nvSpPr>
        <p:spPr>
          <a:xfrm>
            <a:off x="609600" y="3200400"/>
            <a:ext cx="3048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lèche droite 49"/>
          <p:cNvSpPr/>
          <p:nvPr/>
        </p:nvSpPr>
        <p:spPr>
          <a:xfrm>
            <a:off x="685800" y="6096000"/>
            <a:ext cx="3048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lèche droite 50"/>
          <p:cNvSpPr/>
          <p:nvPr/>
        </p:nvSpPr>
        <p:spPr>
          <a:xfrm>
            <a:off x="609600" y="1600200"/>
            <a:ext cx="304800" cy="226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914400" y="1524000"/>
            <a:ext cx="3352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fr-F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Active compensation </a:t>
            </a:r>
            <a:r>
              <a:rPr lang="fr-FR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method</a:t>
            </a:r>
            <a:r>
              <a:rPr lang="fr-F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based</a:t>
            </a:r>
            <a:r>
              <a:rPr lang="fr-F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on MOKE + </a:t>
            </a:r>
            <a:r>
              <a:rPr lang="fr-FR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field</a:t>
            </a:r>
            <a:r>
              <a:rPr lang="fr-F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modulation (10 </a:t>
            </a:r>
            <a:r>
              <a:rPr lang="fr-FR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mHz</a:t>
            </a:r>
            <a:r>
              <a:rPr lang="fr-F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pic>
        <p:nvPicPr>
          <p:cNvPr id="53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1676400"/>
            <a:ext cx="39624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82000" cy="1066800"/>
          </a:xfrm>
        </p:spPr>
        <p:txBody>
          <a:bodyPr/>
          <a:lstStyle/>
          <a:p>
            <a:pPr lvl="0" algn="l"/>
            <a:r>
              <a:rPr lang="fr-FR" sz="2800" dirty="0" smtClean="0"/>
              <a:t>VMB </a:t>
            </a:r>
            <a:r>
              <a:rPr lang="fr-FR" sz="2800" dirty="0" err="1" smtClean="0"/>
              <a:t>Measurements</a:t>
            </a:r>
            <a:r>
              <a:rPr lang="fr-FR" sz="2800" dirty="0" smtClean="0"/>
              <a:t> : </a:t>
            </a:r>
            <a:r>
              <a:rPr lang="en-US" sz="2800" dirty="0" smtClean="0"/>
              <a:t>Unique opportunity with LHC dipole(s)</a:t>
            </a:r>
            <a:endParaRPr lang="fr-FR" sz="28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The OSQAR Experiments @ CERN  For Low Energy Laser-based Particle/Astroparticle Physics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92D914-4DEA-48D5-A0BA-B5A91DC08CDE}" type="slidenum">
              <a:rPr lang="en-US" smtClean="0"/>
              <a:pPr>
                <a:defRPr/>
              </a:pPr>
              <a:t>16</a:t>
            </a:fld>
            <a:endParaRPr lang="en-US" smtClean="0"/>
          </a:p>
          <a:p>
            <a:pPr>
              <a:defRPr/>
            </a:pPr>
            <a:endParaRPr lang="en-US"/>
          </a:p>
        </p:txBody>
      </p:sp>
      <p:graphicFrame>
        <p:nvGraphicFramePr>
          <p:cNvPr id="6" name="Group 76"/>
          <p:cNvGraphicFramePr>
            <a:graphicFrameLocks/>
          </p:cNvGraphicFramePr>
          <p:nvPr/>
        </p:nvGraphicFramePr>
        <p:xfrm>
          <a:off x="380999" y="1371600"/>
          <a:ext cx="8382002" cy="4495802"/>
        </p:xfrm>
        <a:graphic>
          <a:graphicData uri="http://schemas.openxmlformats.org/drawingml/2006/table">
            <a:tbl>
              <a:tblPr/>
              <a:tblGrid>
                <a:gridCol w="2585421"/>
                <a:gridCol w="1209440"/>
                <a:gridCol w="1028348"/>
                <a:gridCol w="1898239"/>
                <a:gridCol w="1660554"/>
              </a:tblGrid>
              <a:tr h="3509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Experiment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BFRT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PVLAS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BMV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OSQAR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6062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Status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Terminated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Achieved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Achieved/</a:t>
                      </a:r>
                      <a:b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Phase-1/Phase-2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Phase-1/Phase-2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509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Times New Roman" pitchFamily="18" charset="0"/>
                        </a:rPr>
                        <a:t>l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(nm)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514.5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1064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1064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1550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5713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Finesse of the FP cavity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Times New Roman"/>
                        </a:rPr>
                        <a:t>N </a:t>
                      </a:r>
                      <a:r>
                        <a:rPr lang="en-GB" sz="1600" i="1" dirty="0">
                          <a:latin typeface="Times New Roman"/>
                          <a:ea typeface="Times New Roman"/>
                          <a:cs typeface="Times New Roman"/>
                        </a:rPr>
                        <a:t>~</a:t>
                      </a:r>
                      <a:r>
                        <a:rPr lang="en-GB" sz="1600" dirty="0">
                          <a:latin typeface="Times New Roman"/>
                          <a:ea typeface="Times New Roman"/>
                          <a:cs typeface="Times New Roman"/>
                        </a:rPr>
                        <a:t>250</a:t>
                      </a:r>
                      <a:endParaRPr lang="fr-FR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-GB" sz="1600" baseline="300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fr-FR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Times New Roman"/>
                        </a:rPr>
                        <a:t>5.10</a:t>
                      </a:r>
                      <a:r>
                        <a:rPr lang="en-GB" sz="1600" baseline="300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en-GB" sz="1600" dirty="0">
                          <a:latin typeface="Times New Roman"/>
                          <a:ea typeface="Times New Roman"/>
                          <a:cs typeface="Times New Roman"/>
                        </a:rPr>
                        <a:t>/6.10</a:t>
                      </a:r>
                      <a:r>
                        <a:rPr lang="en-GB" sz="1600" baseline="300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r>
                        <a:rPr lang="en-GB" sz="1600" dirty="0">
                          <a:latin typeface="Times New Roman"/>
                          <a:ea typeface="Times New Roman"/>
                          <a:cs typeface="Times New Roman"/>
                        </a:rPr>
                        <a:t>/10</a:t>
                      </a:r>
                      <a:r>
                        <a:rPr lang="en-GB" sz="1600" baseline="30000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fr-FR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-GB" sz="1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en-GB" sz="1600" b="1" dirty="0">
                          <a:latin typeface="Times New Roman"/>
                          <a:ea typeface="Times New Roman"/>
                          <a:cs typeface="Times New Roman"/>
                        </a:rPr>
                        <a:t>/10</a:t>
                      </a:r>
                      <a:r>
                        <a:rPr lang="en-GB" sz="1600" b="1" baseline="300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fr-FR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509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Sensitivity (rad/Hz</a:t>
                      </a:r>
                      <a:r>
                        <a:rPr kumimoji="0" lang="en-GB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1/2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Times New Roman"/>
                        </a:rPr>
                        <a:t>4.10</a:t>
                      </a:r>
                      <a:r>
                        <a:rPr lang="en-GB" sz="1600" baseline="30000" dirty="0">
                          <a:latin typeface="Times New Roman"/>
                          <a:ea typeface="Times New Roman"/>
                          <a:cs typeface="Times New Roman"/>
                        </a:rPr>
                        <a:t>-10</a:t>
                      </a:r>
                      <a:endParaRPr lang="fr-FR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-GB" sz="1600" baseline="30000" dirty="0">
                          <a:latin typeface="Times New Roman"/>
                          <a:ea typeface="Times New Roman"/>
                          <a:cs typeface="Times New Roman"/>
                        </a:rPr>
                        <a:t>-11</a:t>
                      </a:r>
                      <a:endParaRPr lang="fr-FR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-GB" sz="1600" baseline="30000" dirty="0">
                          <a:latin typeface="Times New Roman"/>
                          <a:ea typeface="Times New Roman"/>
                          <a:cs typeface="Times New Roman"/>
                        </a:rPr>
                        <a:t>-9</a:t>
                      </a:r>
                      <a:r>
                        <a:rPr lang="en-GB" sz="1600" b="1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en-GB" sz="160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-GB" sz="1600" baseline="30000" dirty="0">
                          <a:latin typeface="Times New Roman"/>
                          <a:ea typeface="Times New Roman"/>
                          <a:cs typeface="Times New Roman"/>
                        </a:rPr>
                        <a:t>-10</a:t>
                      </a:r>
                      <a:endParaRPr lang="fr-FR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-GB" sz="1600" b="1" baseline="30000" dirty="0" smtClean="0">
                          <a:latin typeface="Times New Roman"/>
                          <a:ea typeface="Times New Roman"/>
                          <a:cs typeface="Times New Roman"/>
                        </a:rPr>
                        <a:t>-13</a:t>
                      </a:r>
                      <a:r>
                        <a:rPr lang="en-GB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/10</a:t>
                      </a:r>
                      <a:r>
                        <a:rPr lang="en-GB" sz="1600" b="1" baseline="30000" dirty="0" smtClean="0">
                          <a:latin typeface="Times New Roman"/>
                          <a:ea typeface="Times New Roman"/>
                          <a:cs typeface="Times New Roman"/>
                        </a:rPr>
                        <a:t>-15</a:t>
                      </a:r>
                      <a:endParaRPr lang="fr-FR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509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(T)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14.3 (during 0.1 s)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9.5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509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kumimoji="0" lang="en-GB" sz="1600" b="0" i="1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GB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l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(T</a:t>
                      </a:r>
                      <a:r>
                        <a:rPr kumimoji="0" lang="en-GB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m) </a:t>
                      </a:r>
                      <a:r>
                        <a:rPr kumimoji="0" lang="en-GB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for QED Test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140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1 290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6062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kumimoji="0" lang="en-GB" sz="1600" b="0" i="1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GB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l</a:t>
                      </a:r>
                      <a:r>
                        <a:rPr kumimoji="0" lang="en-GB" sz="1600" b="0" i="1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(T</a:t>
                      </a:r>
                      <a:r>
                        <a:rPr kumimoji="0" lang="en-GB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m</a:t>
                      </a:r>
                      <a:r>
                        <a:rPr kumimoji="0" lang="en-GB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 </a:t>
                      </a:r>
                      <a:r>
                        <a:rPr kumimoji="0" lang="en-GB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for ALPs Search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1 240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18 460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6062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kumimoji="0" lang="en-GB" sz="1600" b="0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GB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l</a:t>
                      </a:r>
                      <a:r>
                        <a:rPr kumimoji="0" lang="en-GB" sz="1600" b="0" i="1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(T</a:t>
                      </a:r>
                      <a:r>
                        <a:rPr kumimoji="0" lang="en-GB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m</a:t>
                      </a:r>
                      <a:r>
                        <a:rPr kumimoji="0" lang="en-GB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 </a:t>
                      </a:r>
                      <a:r>
                        <a:rPr kumimoji="0" lang="en-GB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for ALPs Search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10 900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0.5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263 910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509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Magnetic duty cycle </a:t>
                      </a:r>
                      <a:r>
                        <a:rPr kumimoji="0" lang="en-GB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(R)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~1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~1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en-GB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-4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~1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miter lim="800000"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81000" y="5943600"/>
            <a:ext cx="83820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Also Q&amp;A collaboration has reported in 2007 a sensitivity of 4∙10</a:t>
            </a:r>
            <a:r>
              <a:rPr lang="en-US" baseline="30000" dirty="0" smtClean="0"/>
              <a:t>−11</a:t>
            </a:r>
            <a:r>
              <a:rPr lang="en-US" dirty="0" smtClean="0"/>
              <a:t> </a:t>
            </a:r>
            <a:r>
              <a:rPr lang="en-US" dirty="0" err="1" smtClean="0"/>
              <a:t>rad</a:t>
            </a:r>
            <a:r>
              <a:rPr lang="en-US" dirty="0" smtClean="0"/>
              <a:t>/√Hz with a cavity of finesse equal to 30 000 and a modulation frequency of 10 Hz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305800" cy="762000"/>
          </a:xfrm>
        </p:spPr>
        <p:txBody>
          <a:bodyPr/>
          <a:lstStyle/>
          <a:p>
            <a:pPr algn="r"/>
            <a:r>
              <a:rPr lang="fr-FR" sz="2800" dirty="0" smtClean="0"/>
              <a:t>Photon </a:t>
            </a:r>
            <a:r>
              <a:rPr lang="fr-FR" sz="2800" dirty="0" err="1" smtClean="0"/>
              <a:t>Regeneration</a:t>
            </a:r>
            <a:r>
              <a:rPr lang="fr-FR" sz="2800" dirty="0" smtClean="0"/>
              <a:t> </a:t>
            </a:r>
            <a:r>
              <a:rPr lang="fr-FR" sz="2800" dirty="0" err="1" smtClean="0"/>
              <a:t>Runs</a:t>
            </a:r>
            <a:endParaRPr lang="fr-FR" sz="2800" dirty="0"/>
          </a:p>
        </p:txBody>
      </p:sp>
      <p:graphicFrame>
        <p:nvGraphicFramePr>
          <p:cNvPr id="10" name="Espace réservé du contenu 9"/>
          <p:cNvGraphicFramePr>
            <a:graphicFrameLocks noGrp="1"/>
          </p:cNvGraphicFramePr>
          <p:nvPr>
            <p:ph sz="half" idx="2"/>
          </p:nvPr>
        </p:nvGraphicFramePr>
        <p:xfrm>
          <a:off x="5105400" y="3657600"/>
          <a:ext cx="3657600" cy="228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12979"/>
                <a:gridCol w="1144621"/>
              </a:tblGrid>
              <a:tr h="381000">
                <a:tc>
                  <a:txBody>
                    <a:bodyPr/>
                    <a:lstStyle/>
                    <a:p>
                      <a:pPr algn="r"/>
                      <a:r>
                        <a:rPr lang="fr-FR" sz="1600" dirty="0" smtClean="0"/>
                        <a:t>Exclusion </a:t>
                      </a:r>
                      <a:r>
                        <a:rPr lang="fr-FR" sz="1600" dirty="0" err="1" smtClean="0"/>
                        <a:t>limit</a:t>
                      </a:r>
                      <a:r>
                        <a:rPr lang="fr-FR" sz="1600" dirty="0" smtClean="0"/>
                        <a:t> for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i="1" dirty="0" err="1" smtClean="0"/>
                        <a:t>g</a:t>
                      </a:r>
                      <a:r>
                        <a:rPr lang="fr-FR" sz="1600" i="1" baseline="-25000" dirty="0" err="1" smtClean="0"/>
                        <a:t>A</a:t>
                      </a:r>
                      <a:r>
                        <a:rPr lang="fr-FR" sz="1600" i="1" baseline="-25000" dirty="0" err="1" smtClean="0">
                          <a:latin typeface="Symbol" pitchFamily="18" charset="2"/>
                        </a:rPr>
                        <a:t>gg</a:t>
                      </a:r>
                      <a:endParaRPr lang="fr-FR" sz="1600" b="0" i="1" baseline="-25000" dirty="0">
                        <a:latin typeface="Symbol" pitchFamily="18" charset="2"/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B (T)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i="1" dirty="0" smtClean="0"/>
                        <a:t>B</a:t>
                      </a:r>
                      <a:r>
                        <a:rPr lang="fr-FR" sz="1600" i="1" baseline="30000" dirty="0" smtClean="0"/>
                        <a:t>-1</a:t>
                      </a:r>
                      <a:endParaRPr lang="fr-FR" sz="1600" i="1" baseline="30000" dirty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fr-FR" sz="1600" dirty="0" err="1" smtClean="0"/>
                        <a:t>Magnetic</a:t>
                      </a:r>
                      <a:r>
                        <a:rPr lang="fr-FR" sz="1600" dirty="0" smtClean="0"/>
                        <a:t> </a:t>
                      </a:r>
                      <a:r>
                        <a:rPr lang="fr-FR" sz="1600" dirty="0" err="1" smtClean="0"/>
                        <a:t>Length</a:t>
                      </a:r>
                      <a:r>
                        <a:rPr lang="fr-FR" sz="1600" dirty="0" smtClean="0"/>
                        <a:t> (m)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i="1" dirty="0" smtClean="0"/>
                        <a:t>L</a:t>
                      </a:r>
                      <a:r>
                        <a:rPr lang="fr-FR" sz="1600" i="1" baseline="30000" dirty="0" smtClean="0"/>
                        <a:t>-1</a:t>
                      </a: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/>
                        <a:t>Optical power (W)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i="1" dirty="0" smtClean="0"/>
                        <a:t>P</a:t>
                      </a:r>
                      <a:r>
                        <a:rPr lang="fr-FR" sz="1600" i="1" baseline="30000" dirty="0" smtClean="0"/>
                        <a:t>-1/4</a:t>
                      </a: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aseline="0" dirty="0" err="1" smtClean="0"/>
                        <a:t>Detection</a:t>
                      </a:r>
                      <a:r>
                        <a:rPr lang="fr-FR" sz="1600" baseline="0" dirty="0" smtClean="0"/>
                        <a:t> </a:t>
                      </a:r>
                      <a:r>
                        <a:rPr lang="fr-FR" sz="1600" baseline="0" dirty="0" err="1" smtClean="0"/>
                        <a:t>threshold</a:t>
                      </a:r>
                      <a:r>
                        <a:rPr lang="fr-FR" sz="1600" baseline="0" dirty="0" smtClean="0"/>
                        <a:t> (</a:t>
                      </a:r>
                      <a:r>
                        <a:rPr lang="fr-FR" sz="1600" baseline="0" dirty="0" smtClean="0">
                          <a:latin typeface="Symbol" pitchFamily="18" charset="2"/>
                        </a:rPr>
                        <a:t>g</a:t>
                      </a:r>
                      <a:r>
                        <a:rPr lang="fr-FR" sz="1600" baseline="0" dirty="0" smtClean="0"/>
                        <a:t>/s)</a:t>
                      </a:r>
                      <a:endParaRPr lang="fr-FR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i="1" baseline="0" dirty="0" err="1" smtClean="0"/>
                        <a:t>dN</a:t>
                      </a:r>
                      <a:r>
                        <a:rPr lang="fr-FR" sz="1600" i="1" baseline="-25000" dirty="0" err="1" smtClean="0">
                          <a:latin typeface="Symbol" pitchFamily="18" charset="2"/>
                        </a:rPr>
                        <a:t>g</a:t>
                      </a:r>
                      <a:r>
                        <a:rPr lang="fr-FR" sz="1600" i="1" baseline="-25000" dirty="0" smtClean="0">
                          <a:latin typeface="Symbol" pitchFamily="18" charset="2"/>
                        </a:rPr>
                        <a:t>  </a:t>
                      </a:r>
                      <a:r>
                        <a:rPr lang="fr-FR" sz="1600" i="1" baseline="0" dirty="0" smtClean="0"/>
                        <a:t>/</a:t>
                      </a:r>
                      <a:r>
                        <a:rPr lang="fr-FR" sz="1600" i="1" baseline="0" dirty="0" err="1" smtClean="0"/>
                        <a:t>dt</a:t>
                      </a:r>
                      <a:r>
                        <a:rPr lang="fr-FR" sz="1600" i="1" baseline="0" dirty="0" smtClean="0"/>
                        <a:t> </a:t>
                      </a:r>
                      <a:r>
                        <a:rPr lang="fr-FR" sz="1600" i="1" baseline="30000" dirty="0" smtClean="0"/>
                        <a:t>1/4</a:t>
                      </a:r>
                      <a:endParaRPr lang="fr-FR" sz="1600" i="1" dirty="0" smtClean="0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/>
                        <a:t>Time </a:t>
                      </a:r>
                      <a:r>
                        <a:rPr lang="fr-FR" sz="1600" dirty="0" err="1" smtClean="0"/>
                        <a:t>integration</a:t>
                      </a:r>
                      <a:endParaRPr lang="fr-FR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i="1" dirty="0" err="1" smtClean="0">
                          <a:latin typeface="Symbol" pitchFamily="18" charset="2"/>
                        </a:rPr>
                        <a:t>D</a:t>
                      </a:r>
                      <a:r>
                        <a:rPr lang="fr-FR" sz="1600" i="1" dirty="0" err="1" smtClean="0"/>
                        <a:t>t</a:t>
                      </a:r>
                      <a:r>
                        <a:rPr lang="fr-FR" sz="1600" i="1" baseline="30000" dirty="0" smtClean="0"/>
                        <a:t>-1/8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The OSQAR Experiments @ CERN  For Low Energy Laser-based Particle/Astroparticle Physics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6242F9-9CEA-4717-A341-477C5E32DA16}" type="slidenum">
              <a:rPr lang="en-US" smtClean="0"/>
              <a:pPr>
                <a:defRPr/>
              </a:pPr>
              <a:t>17</a:t>
            </a:fld>
            <a:endParaRPr lang="en-US" smtClean="0"/>
          </a:p>
          <a:p>
            <a:pPr>
              <a:defRPr/>
            </a:pPr>
            <a:endParaRPr lang="en-US"/>
          </a:p>
        </p:txBody>
      </p:sp>
      <p:pic>
        <p:nvPicPr>
          <p:cNvPr id="7" name="Picture 1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295400"/>
            <a:ext cx="5392854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6"/>
          <p:cNvSpPr>
            <a:spLocks noChangeArrowheads="1"/>
          </p:cNvSpPr>
          <p:nvPr/>
        </p:nvSpPr>
        <p:spPr bwMode="auto">
          <a:xfrm>
            <a:off x="5715000" y="1676400"/>
            <a:ext cx="3073400" cy="3365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</a:rPr>
              <a:t>P. </a:t>
            </a:r>
            <a:r>
              <a:rPr lang="en-US" sz="1600" dirty="0" err="1">
                <a:solidFill>
                  <a:schemeClr val="accent2"/>
                </a:solidFill>
              </a:rPr>
              <a:t>Sikivie</a:t>
            </a:r>
            <a:r>
              <a:rPr lang="en-US" sz="1600" dirty="0">
                <a:solidFill>
                  <a:schemeClr val="accent2"/>
                </a:solidFill>
              </a:rPr>
              <a:t>, PRL 51 (1983) 11415</a:t>
            </a:r>
          </a:p>
        </p:txBody>
      </p:sp>
      <p:sp>
        <p:nvSpPr>
          <p:cNvPr id="9" name="Rectangle 17"/>
          <p:cNvSpPr>
            <a:spLocks noChangeArrowheads="1"/>
          </p:cNvSpPr>
          <p:nvPr/>
        </p:nvSpPr>
        <p:spPr bwMode="auto">
          <a:xfrm>
            <a:off x="5029200" y="1295400"/>
            <a:ext cx="3675063" cy="3365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</a:rPr>
              <a:t>K. van Bibber et al. PRL 59 (1987) 759</a:t>
            </a:r>
          </a:p>
        </p:txBody>
      </p:sp>
      <p:graphicFrame>
        <p:nvGraphicFramePr>
          <p:cNvPr id="49154" name="Object 2"/>
          <p:cNvGraphicFramePr>
            <a:graphicFrameLocks noChangeAspect="1"/>
          </p:cNvGraphicFramePr>
          <p:nvPr/>
        </p:nvGraphicFramePr>
        <p:xfrm>
          <a:off x="457200" y="4038599"/>
          <a:ext cx="4267200" cy="2487931"/>
        </p:xfrm>
        <a:graphic>
          <a:graphicData uri="http://schemas.openxmlformats.org/presentationml/2006/ole">
            <p:oleObj spid="_x0000_s49154" name="Équation" r:id="rId4" imgW="2781000" imgH="1625400" progId="Equation.3">
              <p:embed/>
            </p:oleObj>
          </a:graphicData>
        </a:graphic>
      </p:graphicFrame>
      <p:pic>
        <p:nvPicPr>
          <p:cNvPr id="12" name="Picture 1" descr="Logo_OSQAR_Sans_Fond_Sans_Texte_Smal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457200"/>
            <a:ext cx="1676400" cy="618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The OSQAR Experiments @ CERN  For Low Energy Laser-based Particle/Astroparticle Physics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610600" cy="914400"/>
          </a:xfrm>
        </p:spPr>
        <p:txBody>
          <a:bodyPr/>
          <a:lstStyle/>
          <a:p>
            <a:pPr algn="l" eaLnBrk="1" hangingPunct="1"/>
            <a:r>
              <a:rPr lang="en-US" sz="2100" i="1" dirty="0" smtClean="0"/>
              <a:t>	        Photon Regeneration </a:t>
            </a:r>
            <a:br>
              <a:rPr lang="en-US" sz="2100" i="1" dirty="0" smtClean="0"/>
            </a:br>
            <a:r>
              <a:rPr lang="en-US" sz="2100" i="1" dirty="0" smtClean="0"/>
              <a:t>		        </a:t>
            </a:r>
            <a:r>
              <a:rPr lang="en-US" sz="1600" i="1" dirty="0" smtClean="0"/>
              <a:t>►</a:t>
            </a:r>
            <a:r>
              <a:rPr lang="en-US" sz="2100" i="1" dirty="0" smtClean="0"/>
              <a:t> 1</a:t>
            </a:r>
            <a:r>
              <a:rPr lang="en-US" sz="2100" i="1" baseline="30000" dirty="0" smtClean="0"/>
              <a:t>st</a:t>
            </a:r>
            <a:r>
              <a:rPr lang="en-US" sz="2100" i="1" dirty="0" smtClean="0"/>
              <a:t> operation  in 2010 with 2 aligned LHC dipoles</a:t>
            </a:r>
          </a:p>
        </p:txBody>
      </p:sp>
      <p:grpSp>
        <p:nvGrpSpPr>
          <p:cNvPr id="7172" name="Group 271"/>
          <p:cNvGrpSpPr>
            <a:grpSpLocks/>
          </p:cNvGrpSpPr>
          <p:nvPr/>
        </p:nvGrpSpPr>
        <p:grpSpPr bwMode="auto">
          <a:xfrm>
            <a:off x="533400" y="1143000"/>
            <a:ext cx="6932613" cy="4876800"/>
            <a:chOff x="288" y="768"/>
            <a:chExt cx="4367" cy="3072"/>
          </a:xfrm>
        </p:grpSpPr>
        <p:grpSp>
          <p:nvGrpSpPr>
            <p:cNvPr id="7180" name="Group 272"/>
            <p:cNvGrpSpPr>
              <a:grpSpLocks/>
            </p:cNvGrpSpPr>
            <p:nvPr/>
          </p:nvGrpSpPr>
          <p:grpSpPr bwMode="auto">
            <a:xfrm>
              <a:off x="288" y="768"/>
              <a:ext cx="4367" cy="3072"/>
              <a:chOff x="288" y="768"/>
              <a:chExt cx="4367" cy="3072"/>
            </a:xfrm>
          </p:grpSpPr>
          <p:pic>
            <p:nvPicPr>
              <p:cNvPr id="7184" name="Picture 27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13" y="785"/>
                <a:ext cx="4151" cy="3055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grpSp>
            <p:nvGrpSpPr>
              <p:cNvPr id="7185" name="Group 274"/>
              <p:cNvGrpSpPr>
                <a:grpSpLocks/>
              </p:cNvGrpSpPr>
              <p:nvPr/>
            </p:nvGrpSpPr>
            <p:grpSpPr bwMode="auto">
              <a:xfrm>
                <a:off x="288" y="2756"/>
                <a:ext cx="1080" cy="778"/>
                <a:chOff x="288" y="2756"/>
                <a:chExt cx="1080" cy="778"/>
              </a:xfrm>
            </p:grpSpPr>
            <p:grpSp>
              <p:nvGrpSpPr>
                <p:cNvPr id="7214" name="Group 275"/>
                <p:cNvGrpSpPr>
                  <a:grpSpLocks/>
                </p:cNvGrpSpPr>
                <p:nvPr/>
              </p:nvGrpSpPr>
              <p:grpSpPr bwMode="auto">
                <a:xfrm>
                  <a:off x="1067" y="3274"/>
                  <a:ext cx="301" cy="260"/>
                  <a:chOff x="1067" y="3274"/>
                  <a:chExt cx="301" cy="260"/>
                </a:xfrm>
              </p:grpSpPr>
              <p:sp>
                <p:nvSpPr>
                  <p:cNvPr id="7239" name="Freeform 276"/>
                  <p:cNvSpPr>
                    <a:spLocks noChangeArrowheads="1"/>
                  </p:cNvSpPr>
                  <p:nvPr/>
                </p:nvSpPr>
                <p:spPr bwMode="auto">
                  <a:xfrm>
                    <a:off x="1067" y="3274"/>
                    <a:ext cx="301" cy="260"/>
                  </a:xfrm>
                  <a:custGeom>
                    <a:avLst/>
                    <a:gdLst>
                      <a:gd name="T0" fmla="*/ 157 w 251"/>
                      <a:gd name="T1" fmla="*/ 0 h 216"/>
                      <a:gd name="T2" fmla="*/ 0 w 251"/>
                      <a:gd name="T3" fmla="*/ 163 h 216"/>
                      <a:gd name="T4" fmla="*/ 0 w 251"/>
                      <a:gd name="T5" fmla="*/ 385 h 216"/>
                      <a:gd name="T6" fmla="*/ 157 w 251"/>
                      <a:gd name="T7" fmla="*/ 546 h 216"/>
                      <a:gd name="T8" fmla="*/ 466 w 251"/>
                      <a:gd name="T9" fmla="*/ 546 h 216"/>
                      <a:gd name="T10" fmla="*/ 622 w 251"/>
                      <a:gd name="T11" fmla="*/ 385 h 216"/>
                      <a:gd name="T12" fmla="*/ 622 w 251"/>
                      <a:gd name="T13" fmla="*/ 163 h 216"/>
                      <a:gd name="T14" fmla="*/ 466 w 251"/>
                      <a:gd name="T15" fmla="*/ 0 h 216"/>
                      <a:gd name="T16" fmla="*/ 157 w 251"/>
                      <a:gd name="T17" fmla="*/ 0 h 21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251"/>
                      <a:gd name="T28" fmla="*/ 0 h 216"/>
                      <a:gd name="T29" fmla="*/ 251 w 251"/>
                      <a:gd name="T30" fmla="*/ 216 h 21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251" h="216">
                        <a:moveTo>
                          <a:pt x="63" y="0"/>
                        </a:moveTo>
                        <a:lnTo>
                          <a:pt x="0" y="64"/>
                        </a:lnTo>
                        <a:lnTo>
                          <a:pt x="0" y="153"/>
                        </a:lnTo>
                        <a:lnTo>
                          <a:pt x="63" y="216"/>
                        </a:lnTo>
                        <a:lnTo>
                          <a:pt x="188" y="216"/>
                        </a:lnTo>
                        <a:lnTo>
                          <a:pt x="251" y="153"/>
                        </a:lnTo>
                        <a:lnTo>
                          <a:pt x="251" y="64"/>
                        </a:lnTo>
                        <a:lnTo>
                          <a:pt x="188" y="0"/>
                        </a:lnTo>
                        <a:lnTo>
                          <a:pt x="63" y="0"/>
                        </a:lnTo>
                        <a:close/>
                      </a:path>
                    </a:pathLst>
                  </a:custGeom>
                  <a:solidFill>
                    <a:srgbClr val="CCCC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7240" name="Freeform 277"/>
                  <p:cNvSpPr>
                    <a:spLocks noChangeArrowheads="1"/>
                  </p:cNvSpPr>
                  <p:nvPr/>
                </p:nvSpPr>
                <p:spPr bwMode="auto">
                  <a:xfrm>
                    <a:off x="1067" y="3274"/>
                    <a:ext cx="301" cy="260"/>
                  </a:xfrm>
                  <a:custGeom>
                    <a:avLst/>
                    <a:gdLst>
                      <a:gd name="T0" fmla="*/ 157 w 251"/>
                      <a:gd name="T1" fmla="*/ 0 h 216"/>
                      <a:gd name="T2" fmla="*/ 0 w 251"/>
                      <a:gd name="T3" fmla="*/ 163 h 216"/>
                      <a:gd name="T4" fmla="*/ 0 w 251"/>
                      <a:gd name="T5" fmla="*/ 385 h 216"/>
                      <a:gd name="T6" fmla="*/ 157 w 251"/>
                      <a:gd name="T7" fmla="*/ 546 h 216"/>
                      <a:gd name="T8" fmla="*/ 466 w 251"/>
                      <a:gd name="T9" fmla="*/ 546 h 216"/>
                      <a:gd name="T10" fmla="*/ 622 w 251"/>
                      <a:gd name="T11" fmla="*/ 385 h 216"/>
                      <a:gd name="T12" fmla="*/ 622 w 251"/>
                      <a:gd name="T13" fmla="*/ 163 h 216"/>
                      <a:gd name="T14" fmla="*/ 466 w 251"/>
                      <a:gd name="T15" fmla="*/ 0 h 216"/>
                      <a:gd name="T16" fmla="*/ 157 w 251"/>
                      <a:gd name="T17" fmla="*/ 0 h 21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251"/>
                      <a:gd name="T28" fmla="*/ 0 h 216"/>
                      <a:gd name="T29" fmla="*/ 251 w 251"/>
                      <a:gd name="T30" fmla="*/ 216 h 21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251" h="216">
                        <a:moveTo>
                          <a:pt x="63" y="0"/>
                        </a:moveTo>
                        <a:lnTo>
                          <a:pt x="0" y="64"/>
                        </a:lnTo>
                        <a:lnTo>
                          <a:pt x="0" y="153"/>
                        </a:lnTo>
                        <a:lnTo>
                          <a:pt x="63" y="216"/>
                        </a:lnTo>
                        <a:lnTo>
                          <a:pt x="188" y="216"/>
                        </a:lnTo>
                        <a:lnTo>
                          <a:pt x="251" y="153"/>
                        </a:lnTo>
                        <a:lnTo>
                          <a:pt x="251" y="64"/>
                        </a:lnTo>
                        <a:lnTo>
                          <a:pt x="188" y="0"/>
                        </a:lnTo>
                        <a:lnTo>
                          <a:pt x="63" y="0"/>
                        </a:lnTo>
                        <a:close/>
                      </a:path>
                    </a:pathLst>
                  </a:custGeom>
                  <a:noFill/>
                  <a:ln w="792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sp>
              <p:nvSpPr>
                <p:cNvPr id="7215" name="Rectangle 278"/>
                <p:cNvSpPr>
                  <a:spLocks noChangeArrowheads="1"/>
                </p:cNvSpPr>
                <p:nvPr/>
              </p:nvSpPr>
              <p:spPr bwMode="auto">
                <a:xfrm>
                  <a:off x="1199" y="3349"/>
                  <a:ext cx="82" cy="13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defTabSz="449263">
                    <a:buClr>
                      <a:srgbClr val="000000"/>
                    </a:buClr>
                    <a:buSzPct val="100000"/>
                    <a:buFont typeface="Arial" charset="0"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fr-FR" sz="1400">
                      <a:solidFill>
                        <a:srgbClr val="000000"/>
                      </a:solidFill>
                      <a:latin typeface="Times New Roman" pitchFamily="18" charset="0"/>
                      <a:ea typeface="Arial Unicode MS" pitchFamily="34" charset="-128"/>
                      <a:cs typeface="Arial Unicode MS" pitchFamily="34" charset="-128"/>
                    </a:rPr>
                    <a:t>A</a:t>
                  </a:r>
                </a:p>
              </p:txBody>
            </p:sp>
            <p:grpSp>
              <p:nvGrpSpPr>
                <p:cNvPr id="7216" name="Group 279"/>
                <p:cNvGrpSpPr>
                  <a:grpSpLocks/>
                </p:cNvGrpSpPr>
                <p:nvPr/>
              </p:nvGrpSpPr>
              <p:grpSpPr bwMode="auto">
                <a:xfrm>
                  <a:off x="677" y="3016"/>
                  <a:ext cx="302" cy="257"/>
                  <a:chOff x="677" y="3016"/>
                  <a:chExt cx="302" cy="257"/>
                </a:xfrm>
              </p:grpSpPr>
              <p:sp>
                <p:nvSpPr>
                  <p:cNvPr id="7237" name="Freeform 280"/>
                  <p:cNvSpPr>
                    <a:spLocks noChangeArrowheads="1"/>
                  </p:cNvSpPr>
                  <p:nvPr/>
                </p:nvSpPr>
                <p:spPr bwMode="auto">
                  <a:xfrm>
                    <a:off x="677" y="3016"/>
                    <a:ext cx="302" cy="257"/>
                  </a:xfrm>
                  <a:custGeom>
                    <a:avLst/>
                    <a:gdLst>
                      <a:gd name="T0" fmla="*/ 158 w 251"/>
                      <a:gd name="T1" fmla="*/ 0 h 214"/>
                      <a:gd name="T2" fmla="*/ 0 w 251"/>
                      <a:gd name="T3" fmla="*/ 155 h 214"/>
                      <a:gd name="T4" fmla="*/ 0 w 251"/>
                      <a:gd name="T5" fmla="*/ 376 h 214"/>
                      <a:gd name="T6" fmla="*/ 158 w 251"/>
                      <a:gd name="T7" fmla="*/ 536 h 214"/>
                      <a:gd name="T8" fmla="*/ 473 w 251"/>
                      <a:gd name="T9" fmla="*/ 536 h 214"/>
                      <a:gd name="T10" fmla="*/ 633 w 251"/>
                      <a:gd name="T11" fmla="*/ 376 h 214"/>
                      <a:gd name="T12" fmla="*/ 633 w 251"/>
                      <a:gd name="T13" fmla="*/ 155 h 214"/>
                      <a:gd name="T14" fmla="*/ 473 w 251"/>
                      <a:gd name="T15" fmla="*/ 0 h 214"/>
                      <a:gd name="T16" fmla="*/ 158 w 251"/>
                      <a:gd name="T17" fmla="*/ 0 h 214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251"/>
                      <a:gd name="T28" fmla="*/ 0 h 214"/>
                      <a:gd name="T29" fmla="*/ 251 w 251"/>
                      <a:gd name="T30" fmla="*/ 214 h 214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251" h="214">
                        <a:moveTo>
                          <a:pt x="63" y="0"/>
                        </a:moveTo>
                        <a:lnTo>
                          <a:pt x="0" y="62"/>
                        </a:lnTo>
                        <a:lnTo>
                          <a:pt x="0" y="151"/>
                        </a:lnTo>
                        <a:lnTo>
                          <a:pt x="63" y="214"/>
                        </a:lnTo>
                        <a:lnTo>
                          <a:pt x="188" y="214"/>
                        </a:lnTo>
                        <a:lnTo>
                          <a:pt x="251" y="151"/>
                        </a:lnTo>
                        <a:lnTo>
                          <a:pt x="251" y="62"/>
                        </a:lnTo>
                        <a:lnTo>
                          <a:pt x="188" y="0"/>
                        </a:lnTo>
                        <a:lnTo>
                          <a:pt x="63" y="0"/>
                        </a:lnTo>
                        <a:close/>
                      </a:path>
                    </a:pathLst>
                  </a:custGeom>
                  <a:solidFill>
                    <a:srgbClr val="CCCC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7238" name="Freeform 281"/>
                  <p:cNvSpPr>
                    <a:spLocks noChangeArrowheads="1"/>
                  </p:cNvSpPr>
                  <p:nvPr/>
                </p:nvSpPr>
                <p:spPr bwMode="auto">
                  <a:xfrm>
                    <a:off x="677" y="3016"/>
                    <a:ext cx="302" cy="257"/>
                  </a:xfrm>
                  <a:custGeom>
                    <a:avLst/>
                    <a:gdLst>
                      <a:gd name="T0" fmla="*/ 158 w 251"/>
                      <a:gd name="T1" fmla="*/ 0 h 214"/>
                      <a:gd name="T2" fmla="*/ 0 w 251"/>
                      <a:gd name="T3" fmla="*/ 155 h 214"/>
                      <a:gd name="T4" fmla="*/ 0 w 251"/>
                      <a:gd name="T5" fmla="*/ 376 h 214"/>
                      <a:gd name="T6" fmla="*/ 158 w 251"/>
                      <a:gd name="T7" fmla="*/ 536 h 214"/>
                      <a:gd name="T8" fmla="*/ 473 w 251"/>
                      <a:gd name="T9" fmla="*/ 536 h 214"/>
                      <a:gd name="T10" fmla="*/ 633 w 251"/>
                      <a:gd name="T11" fmla="*/ 376 h 214"/>
                      <a:gd name="T12" fmla="*/ 633 w 251"/>
                      <a:gd name="T13" fmla="*/ 155 h 214"/>
                      <a:gd name="T14" fmla="*/ 473 w 251"/>
                      <a:gd name="T15" fmla="*/ 0 h 214"/>
                      <a:gd name="T16" fmla="*/ 158 w 251"/>
                      <a:gd name="T17" fmla="*/ 0 h 214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251"/>
                      <a:gd name="T28" fmla="*/ 0 h 214"/>
                      <a:gd name="T29" fmla="*/ 251 w 251"/>
                      <a:gd name="T30" fmla="*/ 214 h 214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251" h="214">
                        <a:moveTo>
                          <a:pt x="63" y="0"/>
                        </a:moveTo>
                        <a:lnTo>
                          <a:pt x="0" y="62"/>
                        </a:lnTo>
                        <a:lnTo>
                          <a:pt x="0" y="151"/>
                        </a:lnTo>
                        <a:lnTo>
                          <a:pt x="63" y="214"/>
                        </a:lnTo>
                        <a:lnTo>
                          <a:pt x="188" y="214"/>
                        </a:lnTo>
                        <a:lnTo>
                          <a:pt x="251" y="151"/>
                        </a:lnTo>
                        <a:lnTo>
                          <a:pt x="251" y="62"/>
                        </a:lnTo>
                        <a:lnTo>
                          <a:pt x="188" y="0"/>
                        </a:lnTo>
                        <a:lnTo>
                          <a:pt x="63" y="0"/>
                        </a:lnTo>
                        <a:close/>
                      </a:path>
                    </a:pathLst>
                  </a:custGeom>
                  <a:noFill/>
                  <a:ln w="792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sp>
              <p:nvSpPr>
                <p:cNvPr id="7217" name="Rectangle 282"/>
                <p:cNvSpPr>
                  <a:spLocks noChangeArrowheads="1"/>
                </p:cNvSpPr>
                <p:nvPr/>
              </p:nvSpPr>
              <p:spPr bwMode="auto">
                <a:xfrm>
                  <a:off x="813" y="3088"/>
                  <a:ext cx="75" cy="13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defTabSz="449263">
                    <a:buClr>
                      <a:srgbClr val="000000"/>
                    </a:buClr>
                    <a:buSzPct val="100000"/>
                    <a:buFont typeface="Arial" charset="0"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fr-FR" sz="1400">
                      <a:solidFill>
                        <a:srgbClr val="000000"/>
                      </a:solidFill>
                      <a:latin typeface="Times New Roman" pitchFamily="18" charset="0"/>
                      <a:ea typeface="Arial Unicode MS" pitchFamily="34" charset="-128"/>
                      <a:cs typeface="Arial Unicode MS" pitchFamily="34" charset="-128"/>
                    </a:rPr>
                    <a:t>B</a:t>
                  </a:r>
                </a:p>
              </p:txBody>
            </p:sp>
            <p:grpSp>
              <p:nvGrpSpPr>
                <p:cNvPr id="7218" name="Group 283"/>
                <p:cNvGrpSpPr>
                  <a:grpSpLocks/>
                </p:cNvGrpSpPr>
                <p:nvPr/>
              </p:nvGrpSpPr>
              <p:grpSpPr bwMode="auto">
                <a:xfrm>
                  <a:off x="288" y="2756"/>
                  <a:ext cx="302" cy="260"/>
                  <a:chOff x="288" y="2756"/>
                  <a:chExt cx="302" cy="260"/>
                </a:xfrm>
              </p:grpSpPr>
              <p:sp>
                <p:nvSpPr>
                  <p:cNvPr id="7235" name="Freeform 284"/>
                  <p:cNvSpPr>
                    <a:spLocks noChangeArrowheads="1"/>
                  </p:cNvSpPr>
                  <p:nvPr/>
                </p:nvSpPr>
                <p:spPr bwMode="auto">
                  <a:xfrm>
                    <a:off x="288" y="2756"/>
                    <a:ext cx="302" cy="260"/>
                  </a:xfrm>
                  <a:custGeom>
                    <a:avLst/>
                    <a:gdLst>
                      <a:gd name="T0" fmla="*/ 158 w 251"/>
                      <a:gd name="T1" fmla="*/ 0 h 216"/>
                      <a:gd name="T2" fmla="*/ 0 w 251"/>
                      <a:gd name="T3" fmla="*/ 159 h 216"/>
                      <a:gd name="T4" fmla="*/ 0 w 251"/>
                      <a:gd name="T5" fmla="*/ 384 h 216"/>
                      <a:gd name="T6" fmla="*/ 158 w 251"/>
                      <a:gd name="T7" fmla="*/ 546 h 216"/>
                      <a:gd name="T8" fmla="*/ 472 w 251"/>
                      <a:gd name="T9" fmla="*/ 546 h 216"/>
                      <a:gd name="T10" fmla="*/ 633 w 251"/>
                      <a:gd name="T11" fmla="*/ 384 h 216"/>
                      <a:gd name="T12" fmla="*/ 633 w 251"/>
                      <a:gd name="T13" fmla="*/ 159 h 216"/>
                      <a:gd name="T14" fmla="*/ 472 w 251"/>
                      <a:gd name="T15" fmla="*/ 0 h 216"/>
                      <a:gd name="T16" fmla="*/ 158 w 251"/>
                      <a:gd name="T17" fmla="*/ 0 h 21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251"/>
                      <a:gd name="T28" fmla="*/ 0 h 216"/>
                      <a:gd name="T29" fmla="*/ 251 w 251"/>
                      <a:gd name="T30" fmla="*/ 216 h 21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251" h="216">
                        <a:moveTo>
                          <a:pt x="63" y="0"/>
                        </a:moveTo>
                        <a:lnTo>
                          <a:pt x="0" y="63"/>
                        </a:lnTo>
                        <a:lnTo>
                          <a:pt x="0" y="152"/>
                        </a:lnTo>
                        <a:lnTo>
                          <a:pt x="63" y="216"/>
                        </a:lnTo>
                        <a:lnTo>
                          <a:pt x="187" y="216"/>
                        </a:lnTo>
                        <a:lnTo>
                          <a:pt x="251" y="152"/>
                        </a:lnTo>
                        <a:lnTo>
                          <a:pt x="251" y="63"/>
                        </a:lnTo>
                        <a:lnTo>
                          <a:pt x="187" y="0"/>
                        </a:lnTo>
                        <a:lnTo>
                          <a:pt x="63" y="0"/>
                        </a:lnTo>
                        <a:close/>
                      </a:path>
                    </a:pathLst>
                  </a:custGeom>
                  <a:solidFill>
                    <a:srgbClr val="CCCC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7236" name="Freeform 285"/>
                  <p:cNvSpPr>
                    <a:spLocks noChangeArrowheads="1"/>
                  </p:cNvSpPr>
                  <p:nvPr/>
                </p:nvSpPr>
                <p:spPr bwMode="auto">
                  <a:xfrm>
                    <a:off x="288" y="2756"/>
                    <a:ext cx="302" cy="260"/>
                  </a:xfrm>
                  <a:custGeom>
                    <a:avLst/>
                    <a:gdLst>
                      <a:gd name="T0" fmla="*/ 158 w 251"/>
                      <a:gd name="T1" fmla="*/ 0 h 216"/>
                      <a:gd name="T2" fmla="*/ 0 w 251"/>
                      <a:gd name="T3" fmla="*/ 159 h 216"/>
                      <a:gd name="T4" fmla="*/ 0 w 251"/>
                      <a:gd name="T5" fmla="*/ 384 h 216"/>
                      <a:gd name="T6" fmla="*/ 158 w 251"/>
                      <a:gd name="T7" fmla="*/ 546 h 216"/>
                      <a:gd name="T8" fmla="*/ 472 w 251"/>
                      <a:gd name="T9" fmla="*/ 546 h 216"/>
                      <a:gd name="T10" fmla="*/ 633 w 251"/>
                      <a:gd name="T11" fmla="*/ 384 h 216"/>
                      <a:gd name="T12" fmla="*/ 633 w 251"/>
                      <a:gd name="T13" fmla="*/ 159 h 216"/>
                      <a:gd name="T14" fmla="*/ 472 w 251"/>
                      <a:gd name="T15" fmla="*/ 0 h 216"/>
                      <a:gd name="T16" fmla="*/ 158 w 251"/>
                      <a:gd name="T17" fmla="*/ 0 h 21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251"/>
                      <a:gd name="T28" fmla="*/ 0 h 216"/>
                      <a:gd name="T29" fmla="*/ 251 w 251"/>
                      <a:gd name="T30" fmla="*/ 216 h 21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251" h="216">
                        <a:moveTo>
                          <a:pt x="63" y="0"/>
                        </a:moveTo>
                        <a:lnTo>
                          <a:pt x="0" y="63"/>
                        </a:lnTo>
                        <a:lnTo>
                          <a:pt x="0" y="152"/>
                        </a:lnTo>
                        <a:lnTo>
                          <a:pt x="63" y="216"/>
                        </a:lnTo>
                        <a:lnTo>
                          <a:pt x="187" y="216"/>
                        </a:lnTo>
                        <a:lnTo>
                          <a:pt x="251" y="152"/>
                        </a:lnTo>
                        <a:lnTo>
                          <a:pt x="251" y="63"/>
                        </a:lnTo>
                        <a:lnTo>
                          <a:pt x="187" y="0"/>
                        </a:lnTo>
                        <a:lnTo>
                          <a:pt x="63" y="0"/>
                        </a:lnTo>
                        <a:close/>
                      </a:path>
                    </a:pathLst>
                  </a:custGeom>
                  <a:noFill/>
                  <a:ln w="792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sp>
              <p:nvSpPr>
                <p:cNvPr id="7219" name="Rectangle 286"/>
                <p:cNvSpPr>
                  <a:spLocks noChangeArrowheads="1"/>
                </p:cNvSpPr>
                <p:nvPr/>
              </p:nvSpPr>
              <p:spPr bwMode="auto">
                <a:xfrm>
                  <a:off x="420" y="2830"/>
                  <a:ext cx="75" cy="13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defTabSz="449263">
                    <a:buClr>
                      <a:srgbClr val="000000"/>
                    </a:buClr>
                    <a:buSzPct val="100000"/>
                    <a:buFont typeface="Arial" charset="0"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fr-FR" sz="1400">
                      <a:solidFill>
                        <a:srgbClr val="000000"/>
                      </a:solidFill>
                      <a:latin typeface="Times New Roman" pitchFamily="18" charset="0"/>
                      <a:ea typeface="Arial Unicode MS" pitchFamily="34" charset="-128"/>
                      <a:cs typeface="Arial Unicode MS" pitchFamily="34" charset="-128"/>
                    </a:rPr>
                    <a:t>C</a:t>
                  </a:r>
                </a:p>
              </p:txBody>
            </p:sp>
            <p:sp>
              <p:nvSpPr>
                <p:cNvPr id="7220" name="Freeform 287"/>
                <p:cNvSpPr>
                  <a:spLocks noChangeArrowheads="1"/>
                </p:cNvSpPr>
                <p:nvPr/>
              </p:nvSpPr>
              <p:spPr bwMode="auto">
                <a:xfrm>
                  <a:off x="1067" y="3274"/>
                  <a:ext cx="301" cy="260"/>
                </a:xfrm>
                <a:custGeom>
                  <a:avLst/>
                  <a:gdLst>
                    <a:gd name="T0" fmla="*/ 157 w 251"/>
                    <a:gd name="T1" fmla="*/ 0 h 216"/>
                    <a:gd name="T2" fmla="*/ 0 w 251"/>
                    <a:gd name="T3" fmla="*/ 163 h 216"/>
                    <a:gd name="T4" fmla="*/ 0 w 251"/>
                    <a:gd name="T5" fmla="*/ 385 h 216"/>
                    <a:gd name="T6" fmla="*/ 157 w 251"/>
                    <a:gd name="T7" fmla="*/ 546 h 216"/>
                    <a:gd name="T8" fmla="*/ 466 w 251"/>
                    <a:gd name="T9" fmla="*/ 546 h 216"/>
                    <a:gd name="T10" fmla="*/ 622 w 251"/>
                    <a:gd name="T11" fmla="*/ 385 h 216"/>
                    <a:gd name="T12" fmla="*/ 622 w 251"/>
                    <a:gd name="T13" fmla="*/ 163 h 216"/>
                    <a:gd name="T14" fmla="*/ 466 w 251"/>
                    <a:gd name="T15" fmla="*/ 0 h 216"/>
                    <a:gd name="T16" fmla="*/ 157 w 251"/>
                    <a:gd name="T17" fmla="*/ 0 h 21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51"/>
                    <a:gd name="T28" fmla="*/ 0 h 216"/>
                    <a:gd name="T29" fmla="*/ 251 w 251"/>
                    <a:gd name="T30" fmla="*/ 216 h 21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51" h="216">
                      <a:moveTo>
                        <a:pt x="63" y="0"/>
                      </a:moveTo>
                      <a:lnTo>
                        <a:pt x="0" y="64"/>
                      </a:lnTo>
                      <a:lnTo>
                        <a:pt x="0" y="153"/>
                      </a:lnTo>
                      <a:lnTo>
                        <a:pt x="63" y="216"/>
                      </a:lnTo>
                      <a:lnTo>
                        <a:pt x="188" y="216"/>
                      </a:lnTo>
                      <a:lnTo>
                        <a:pt x="251" y="153"/>
                      </a:lnTo>
                      <a:lnTo>
                        <a:pt x="251" y="64"/>
                      </a:lnTo>
                      <a:lnTo>
                        <a:pt x="188" y="0"/>
                      </a:lnTo>
                      <a:lnTo>
                        <a:pt x="63" y="0"/>
                      </a:lnTo>
                      <a:close/>
                    </a:path>
                  </a:pathLst>
                </a:custGeom>
                <a:solidFill>
                  <a:srgbClr val="CCC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221" name="Freeform 288"/>
                <p:cNvSpPr>
                  <a:spLocks noChangeArrowheads="1"/>
                </p:cNvSpPr>
                <p:nvPr/>
              </p:nvSpPr>
              <p:spPr bwMode="auto">
                <a:xfrm>
                  <a:off x="1067" y="3274"/>
                  <a:ext cx="301" cy="260"/>
                </a:xfrm>
                <a:custGeom>
                  <a:avLst/>
                  <a:gdLst>
                    <a:gd name="T0" fmla="*/ 157 w 251"/>
                    <a:gd name="T1" fmla="*/ 0 h 216"/>
                    <a:gd name="T2" fmla="*/ 0 w 251"/>
                    <a:gd name="T3" fmla="*/ 163 h 216"/>
                    <a:gd name="T4" fmla="*/ 0 w 251"/>
                    <a:gd name="T5" fmla="*/ 385 h 216"/>
                    <a:gd name="T6" fmla="*/ 157 w 251"/>
                    <a:gd name="T7" fmla="*/ 546 h 216"/>
                    <a:gd name="T8" fmla="*/ 466 w 251"/>
                    <a:gd name="T9" fmla="*/ 546 h 216"/>
                    <a:gd name="T10" fmla="*/ 622 w 251"/>
                    <a:gd name="T11" fmla="*/ 385 h 216"/>
                    <a:gd name="T12" fmla="*/ 622 w 251"/>
                    <a:gd name="T13" fmla="*/ 163 h 216"/>
                    <a:gd name="T14" fmla="*/ 466 w 251"/>
                    <a:gd name="T15" fmla="*/ 0 h 216"/>
                    <a:gd name="T16" fmla="*/ 157 w 251"/>
                    <a:gd name="T17" fmla="*/ 0 h 21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51"/>
                    <a:gd name="T28" fmla="*/ 0 h 216"/>
                    <a:gd name="T29" fmla="*/ 251 w 251"/>
                    <a:gd name="T30" fmla="*/ 216 h 21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51" h="216">
                      <a:moveTo>
                        <a:pt x="63" y="0"/>
                      </a:moveTo>
                      <a:lnTo>
                        <a:pt x="0" y="64"/>
                      </a:lnTo>
                      <a:lnTo>
                        <a:pt x="0" y="153"/>
                      </a:lnTo>
                      <a:lnTo>
                        <a:pt x="63" y="216"/>
                      </a:lnTo>
                      <a:lnTo>
                        <a:pt x="188" y="216"/>
                      </a:lnTo>
                      <a:lnTo>
                        <a:pt x="251" y="153"/>
                      </a:lnTo>
                      <a:lnTo>
                        <a:pt x="251" y="64"/>
                      </a:lnTo>
                      <a:lnTo>
                        <a:pt x="188" y="0"/>
                      </a:lnTo>
                      <a:lnTo>
                        <a:pt x="63" y="0"/>
                      </a:lnTo>
                      <a:close/>
                    </a:path>
                  </a:pathLst>
                </a:custGeom>
                <a:noFill/>
                <a:ln w="792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222" name="Freeform 289"/>
                <p:cNvSpPr>
                  <a:spLocks noChangeArrowheads="1"/>
                </p:cNvSpPr>
                <p:nvPr/>
              </p:nvSpPr>
              <p:spPr bwMode="auto">
                <a:xfrm>
                  <a:off x="1067" y="3274"/>
                  <a:ext cx="301" cy="260"/>
                </a:xfrm>
                <a:custGeom>
                  <a:avLst/>
                  <a:gdLst>
                    <a:gd name="T0" fmla="*/ 157 w 251"/>
                    <a:gd name="T1" fmla="*/ 0 h 216"/>
                    <a:gd name="T2" fmla="*/ 0 w 251"/>
                    <a:gd name="T3" fmla="*/ 163 h 216"/>
                    <a:gd name="T4" fmla="*/ 0 w 251"/>
                    <a:gd name="T5" fmla="*/ 385 h 216"/>
                    <a:gd name="T6" fmla="*/ 157 w 251"/>
                    <a:gd name="T7" fmla="*/ 546 h 216"/>
                    <a:gd name="T8" fmla="*/ 466 w 251"/>
                    <a:gd name="T9" fmla="*/ 546 h 216"/>
                    <a:gd name="T10" fmla="*/ 622 w 251"/>
                    <a:gd name="T11" fmla="*/ 385 h 216"/>
                    <a:gd name="T12" fmla="*/ 622 w 251"/>
                    <a:gd name="T13" fmla="*/ 163 h 216"/>
                    <a:gd name="T14" fmla="*/ 466 w 251"/>
                    <a:gd name="T15" fmla="*/ 0 h 216"/>
                    <a:gd name="T16" fmla="*/ 157 w 251"/>
                    <a:gd name="T17" fmla="*/ 0 h 21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51"/>
                    <a:gd name="T28" fmla="*/ 0 h 216"/>
                    <a:gd name="T29" fmla="*/ 251 w 251"/>
                    <a:gd name="T30" fmla="*/ 216 h 21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51" h="216">
                      <a:moveTo>
                        <a:pt x="63" y="0"/>
                      </a:moveTo>
                      <a:lnTo>
                        <a:pt x="0" y="64"/>
                      </a:lnTo>
                      <a:lnTo>
                        <a:pt x="0" y="153"/>
                      </a:lnTo>
                      <a:lnTo>
                        <a:pt x="63" y="216"/>
                      </a:lnTo>
                      <a:lnTo>
                        <a:pt x="188" y="216"/>
                      </a:lnTo>
                      <a:lnTo>
                        <a:pt x="251" y="153"/>
                      </a:lnTo>
                      <a:lnTo>
                        <a:pt x="251" y="64"/>
                      </a:lnTo>
                      <a:lnTo>
                        <a:pt x="188" y="0"/>
                      </a:lnTo>
                      <a:lnTo>
                        <a:pt x="63" y="0"/>
                      </a:lnTo>
                      <a:close/>
                    </a:path>
                  </a:pathLst>
                </a:custGeom>
                <a:solidFill>
                  <a:srgbClr val="CCC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223" name="Freeform 290"/>
                <p:cNvSpPr>
                  <a:spLocks noChangeArrowheads="1"/>
                </p:cNvSpPr>
                <p:nvPr/>
              </p:nvSpPr>
              <p:spPr bwMode="auto">
                <a:xfrm>
                  <a:off x="1067" y="3274"/>
                  <a:ext cx="301" cy="260"/>
                </a:xfrm>
                <a:custGeom>
                  <a:avLst/>
                  <a:gdLst>
                    <a:gd name="T0" fmla="*/ 157 w 251"/>
                    <a:gd name="T1" fmla="*/ 0 h 216"/>
                    <a:gd name="T2" fmla="*/ 0 w 251"/>
                    <a:gd name="T3" fmla="*/ 163 h 216"/>
                    <a:gd name="T4" fmla="*/ 0 w 251"/>
                    <a:gd name="T5" fmla="*/ 385 h 216"/>
                    <a:gd name="T6" fmla="*/ 157 w 251"/>
                    <a:gd name="T7" fmla="*/ 546 h 216"/>
                    <a:gd name="T8" fmla="*/ 466 w 251"/>
                    <a:gd name="T9" fmla="*/ 546 h 216"/>
                    <a:gd name="T10" fmla="*/ 622 w 251"/>
                    <a:gd name="T11" fmla="*/ 385 h 216"/>
                    <a:gd name="T12" fmla="*/ 622 w 251"/>
                    <a:gd name="T13" fmla="*/ 163 h 216"/>
                    <a:gd name="T14" fmla="*/ 466 w 251"/>
                    <a:gd name="T15" fmla="*/ 0 h 216"/>
                    <a:gd name="T16" fmla="*/ 157 w 251"/>
                    <a:gd name="T17" fmla="*/ 0 h 21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51"/>
                    <a:gd name="T28" fmla="*/ 0 h 216"/>
                    <a:gd name="T29" fmla="*/ 251 w 251"/>
                    <a:gd name="T30" fmla="*/ 216 h 21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51" h="216">
                      <a:moveTo>
                        <a:pt x="63" y="0"/>
                      </a:moveTo>
                      <a:lnTo>
                        <a:pt x="0" y="64"/>
                      </a:lnTo>
                      <a:lnTo>
                        <a:pt x="0" y="153"/>
                      </a:lnTo>
                      <a:lnTo>
                        <a:pt x="63" y="216"/>
                      </a:lnTo>
                      <a:lnTo>
                        <a:pt x="188" y="216"/>
                      </a:lnTo>
                      <a:lnTo>
                        <a:pt x="251" y="153"/>
                      </a:lnTo>
                      <a:lnTo>
                        <a:pt x="251" y="64"/>
                      </a:lnTo>
                      <a:lnTo>
                        <a:pt x="188" y="0"/>
                      </a:lnTo>
                      <a:lnTo>
                        <a:pt x="63" y="0"/>
                      </a:lnTo>
                      <a:close/>
                    </a:path>
                  </a:pathLst>
                </a:custGeom>
                <a:noFill/>
                <a:ln w="792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224" name="Rectangle 291"/>
                <p:cNvSpPr>
                  <a:spLocks noChangeArrowheads="1"/>
                </p:cNvSpPr>
                <p:nvPr/>
              </p:nvSpPr>
              <p:spPr bwMode="auto">
                <a:xfrm>
                  <a:off x="1199" y="3349"/>
                  <a:ext cx="82" cy="13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defTabSz="449263">
                    <a:buClr>
                      <a:srgbClr val="000000"/>
                    </a:buClr>
                    <a:buSzPct val="100000"/>
                    <a:buFont typeface="Arial" charset="0"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fr-FR" sz="1400">
                      <a:solidFill>
                        <a:srgbClr val="000000"/>
                      </a:solidFill>
                      <a:latin typeface="Times New Roman" pitchFamily="18" charset="0"/>
                      <a:ea typeface="Arial Unicode MS" pitchFamily="34" charset="-128"/>
                      <a:cs typeface="Arial Unicode MS" pitchFamily="34" charset="-128"/>
                    </a:rPr>
                    <a:t>A</a:t>
                  </a:r>
                </a:p>
              </p:txBody>
            </p:sp>
            <p:sp>
              <p:nvSpPr>
                <p:cNvPr id="7225" name="Freeform 292"/>
                <p:cNvSpPr>
                  <a:spLocks noChangeArrowheads="1"/>
                </p:cNvSpPr>
                <p:nvPr/>
              </p:nvSpPr>
              <p:spPr bwMode="auto">
                <a:xfrm>
                  <a:off x="677" y="3016"/>
                  <a:ext cx="303" cy="257"/>
                </a:xfrm>
                <a:custGeom>
                  <a:avLst/>
                  <a:gdLst>
                    <a:gd name="T0" fmla="*/ 162 w 251"/>
                    <a:gd name="T1" fmla="*/ 0 h 214"/>
                    <a:gd name="T2" fmla="*/ 0 w 251"/>
                    <a:gd name="T3" fmla="*/ 155 h 214"/>
                    <a:gd name="T4" fmla="*/ 0 w 251"/>
                    <a:gd name="T5" fmla="*/ 376 h 214"/>
                    <a:gd name="T6" fmla="*/ 162 w 251"/>
                    <a:gd name="T7" fmla="*/ 536 h 214"/>
                    <a:gd name="T8" fmla="*/ 483 w 251"/>
                    <a:gd name="T9" fmla="*/ 536 h 214"/>
                    <a:gd name="T10" fmla="*/ 645 w 251"/>
                    <a:gd name="T11" fmla="*/ 376 h 214"/>
                    <a:gd name="T12" fmla="*/ 645 w 251"/>
                    <a:gd name="T13" fmla="*/ 155 h 214"/>
                    <a:gd name="T14" fmla="*/ 483 w 251"/>
                    <a:gd name="T15" fmla="*/ 0 h 214"/>
                    <a:gd name="T16" fmla="*/ 162 w 251"/>
                    <a:gd name="T17" fmla="*/ 0 h 21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51"/>
                    <a:gd name="T28" fmla="*/ 0 h 214"/>
                    <a:gd name="T29" fmla="*/ 251 w 251"/>
                    <a:gd name="T30" fmla="*/ 214 h 214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51" h="214">
                      <a:moveTo>
                        <a:pt x="63" y="0"/>
                      </a:moveTo>
                      <a:lnTo>
                        <a:pt x="0" y="62"/>
                      </a:lnTo>
                      <a:lnTo>
                        <a:pt x="0" y="151"/>
                      </a:lnTo>
                      <a:lnTo>
                        <a:pt x="63" y="214"/>
                      </a:lnTo>
                      <a:lnTo>
                        <a:pt x="188" y="214"/>
                      </a:lnTo>
                      <a:lnTo>
                        <a:pt x="251" y="151"/>
                      </a:lnTo>
                      <a:lnTo>
                        <a:pt x="251" y="62"/>
                      </a:lnTo>
                      <a:lnTo>
                        <a:pt x="188" y="0"/>
                      </a:lnTo>
                      <a:lnTo>
                        <a:pt x="63" y="0"/>
                      </a:lnTo>
                      <a:close/>
                    </a:path>
                  </a:pathLst>
                </a:custGeom>
                <a:solidFill>
                  <a:srgbClr val="CCC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226" name="Freeform 293"/>
                <p:cNvSpPr>
                  <a:spLocks noChangeArrowheads="1"/>
                </p:cNvSpPr>
                <p:nvPr/>
              </p:nvSpPr>
              <p:spPr bwMode="auto">
                <a:xfrm>
                  <a:off x="677" y="3016"/>
                  <a:ext cx="303" cy="257"/>
                </a:xfrm>
                <a:custGeom>
                  <a:avLst/>
                  <a:gdLst>
                    <a:gd name="T0" fmla="*/ 162 w 251"/>
                    <a:gd name="T1" fmla="*/ 0 h 214"/>
                    <a:gd name="T2" fmla="*/ 0 w 251"/>
                    <a:gd name="T3" fmla="*/ 155 h 214"/>
                    <a:gd name="T4" fmla="*/ 0 w 251"/>
                    <a:gd name="T5" fmla="*/ 376 h 214"/>
                    <a:gd name="T6" fmla="*/ 162 w 251"/>
                    <a:gd name="T7" fmla="*/ 536 h 214"/>
                    <a:gd name="T8" fmla="*/ 483 w 251"/>
                    <a:gd name="T9" fmla="*/ 536 h 214"/>
                    <a:gd name="T10" fmla="*/ 645 w 251"/>
                    <a:gd name="T11" fmla="*/ 376 h 214"/>
                    <a:gd name="T12" fmla="*/ 645 w 251"/>
                    <a:gd name="T13" fmla="*/ 155 h 214"/>
                    <a:gd name="T14" fmla="*/ 483 w 251"/>
                    <a:gd name="T15" fmla="*/ 0 h 214"/>
                    <a:gd name="T16" fmla="*/ 162 w 251"/>
                    <a:gd name="T17" fmla="*/ 0 h 21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51"/>
                    <a:gd name="T28" fmla="*/ 0 h 214"/>
                    <a:gd name="T29" fmla="*/ 251 w 251"/>
                    <a:gd name="T30" fmla="*/ 214 h 214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51" h="214">
                      <a:moveTo>
                        <a:pt x="63" y="0"/>
                      </a:moveTo>
                      <a:lnTo>
                        <a:pt x="0" y="62"/>
                      </a:lnTo>
                      <a:lnTo>
                        <a:pt x="0" y="151"/>
                      </a:lnTo>
                      <a:lnTo>
                        <a:pt x="63" y="214"/>
                      </a:lnTo>
                      <a:lnTo>
                        <a:pt x="188" y="214"/>
                      </a:lnTo>
                      <a:lnTo>
                        <a:pt x="251" y="151"/>
                      </a:lnTo>
                      <a:lnTo>
                        <a:pt x="251" y="62"/>
                      </a:lnTo>
                      <a:lnTo>
                        <a:pt x="188" y="0"/>
                      </a:lnTo>
                      <a:lnTo>
                        <a:pt x="63" y="0"/>
                      </a:lnTo>
                      <a:close/>
                    </a:path>
                  </a:pathLst>
                </a:custGeom>
                <a:noFill/>
                <a:ln w="792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227" name="Freeform 294"/>
                <p:cNvSpPr>
                  <a:spLocks noChangeArrowheads="1"/>
                </p:cNvSpPr>
                <p:nvPr/>
              </p:nvSpPr>
              <p:spPr bwMode="auto">
                <a:xfrm>
                  <a:off x="677" y="3016"/>
                  <a:ext cx="303" cy="257"/>
                </a:xfrm>
                <a:custGeom>
                  <a:avLst/>
                  <a:gdLst>
                    <a:gd name="T0" fmla="*/ 162 w 251"/>
                    <a:gd name="T1" fmla="*/ 0 h 214"/>
                    <a:gd name="T2" fmla="*/ 0 w 251"/>
                    <a:gd name="T3" fmla="*/ 155 h 214"/>
                    <a:gd name="T4" fmla="*/ 0 w 251"/>
                    <a:gd name="T5" fmla="*/ 376 h 214"/>
                    <a:gd name="T6" fmla="*/ 162 w 251"/>
                    <a:gd name="T7" fmla="*/ 536 h 214"/>
                    <a:gd name="T8" fmla="*/ 483 w 251"/>
                    <a:gd name="T9" fmla="*/ 536 h 214"/>
                    <a:gd name="T10" fmla="*/ 645 w 251"/>
                    <a:gd name="T11" fmla="*/ 376 h 214"/>
                    <a:gd name="T12" fmla="*/ 645 w 251"/>
                    <a:gd name="T13" fmla="*/ 155 h 214"/>
                    <a:gd name="T14" fmla="*/ 483 w 251"/>
                    <a:gd name="T15" fmla="*/ 0 h 214"/>
                    <a:gd name="T16" fmla="*/ 162 w 251"/>
                    <a:gd name="T17" fmla="*/ 0 h 21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51"/>
                    <a:gd name="T28" fmla="*/ 0 h 214"/>
                    <a:gd name="T29" fmla="*/ 251 w 251"/>
                    <a:gd name="T30" fmla="*/ 214 h 214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51" h="214">
                      <a:moveTo>
                        <a:pt x="63" y="0"/>
                      </a:moveTo>
                      <a:lnTo>
                        <a:pt x="0" y="62"/>
                      </a:lnTo>
                      <a:lnTo>
                        <a:pt x="0" y="151"/>
                      </a:lnTo>
                      <a:lnTo>
                        <a:pt x="63" y="214"/>
                      </a:lnTo>
                      <a:lnTo>
                        <a:pt x="188" y="214"/>
                      </a:lnTo>
                      <a:lnTo>
                        <a:pt x="251" y="151"/>
                      </a:lnTo>
                      <a:lnTo>
                        <a:pt x="251" y="62"/>
                      </a:lnTo>
                      <a:lnTo>
                        <a:pt x="188" y="0"/>
                      </a:lnTo>
                      <a:lnTo>
                        <a:pt x="63" y="0"/>
                      </a:lnTo>
                      <a:close/>
                    </a:path>
                  </a:pathLst>
                </a:custGeom>
                <a:solidFill>
                  <a:srgbClr val="CCC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228" name="Freeform 295"/>
                <p:cNvSpPr>
                  <a:spLocks noChangeArrowheads="1"/>
                </p:cNvSpPr>
                <p:nvPr/>
              </p:nvSpPr>
              <p:spPr bwMode="auto">
                <a:xfrm>
                  <a:off x="677" y="3016"/>
                  <a:ext cx="303" cy="257"/>
                </a:xfrm>
                <a:custGeom>
                  <a:avLst/>
                  <a:gdLst>
                    <a:gd name="T0" fmla="*/ 162 w 251"/>
                    <a:gd name="T1" fmla="*/ 0 h 214"/>
                    <a:gd name="T2" fmla="*/ 0 w 251"/>
                    <a:gd name="T3" fmla="*/ 155 h 214"/>
                    <a:gd name="T4" fmla="*/ 0 w 251"/>
                    <a:gd name="T5" fmla="*/ 376 h 214"/>
                    <a:gd name="T6" fmla="*/ 162 w 251"/>
                    <a:gd name="T7" fmla="*/ 536 h 214"/>
                    <a:gd name="T8" fmla="*/ 483 w 251"/>
                    <a:gd name="T9" fmla="*/ 536 h 214"/>
                    <a:gd name="T10" fmla="*/ 645 w 251"/>
                    <a:gd name="T11" fmla="*/ 376 h 214"/>
                    <a:gd name="T12" fmla="*/ 645 w 251"/>
                    <a:gd name="T13" fmla="*/ 155 h 214"/>
                    <a:gd name="T14" fmla="*/ 483 w 251"/>
                    <a:gd name="T15" fmla="*/ 0 h 214"/>
                    <a:gd name="T16" fmla="*/ 162 w 251"/>
                    <a:gd name="T17" fmla="*/ 0 h 21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51"/>
                    <a:gd name="T28" fmla="*/ 0 h 214"/>
                    <a:gd name="T29" fmla="*/ 251 w 251"/>
                    <a:gd name="T30" fmla="*/ 214 h 214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51" h="214">
                      <a:moveTo>
                        <a:pt x="63" y="0"/>
                      </a:moveTo>
                      <a:lnTo>
                        <a:pt x="0" y="62"/>
                      </a:lnTo>
                      <a:lnTo>
                        <a:pt x="0" y="151"/>
                      </a:lnTo>
                      <a:lnTo>
                        <a:pt x="63" y="214"/>
                      </a:lnTo>
                      <a:lnTo>
                        <a:pt x="188" y="214"/>
                      </a:lnTo>
                      <a:lnTo>
                        <a:pt x="251" y="151"/>
                      </a:lnTo>
                      <a:lnTo>
                        <a:pt x="251" y="62"/>
                      </a:lnTo>
                      <a:lnTo>
                        <a:pt x="188" y="0"/>
                      </a:lnTo>
                      <a:lnTo>
                        <a:pt x="63" y="0"/>
                      </a:lnTo>
                      <a:close/>
                    </a:path>
                  </a:pathLst>
                </a:custGeom>
                <a:noFill/>
                <a:ln w="792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229" name="Rectangle 296"/>
                <p:cNvSpPr>
                  <a:spLocks noChangeArrowheads="1"/>
                </p:cNvSpPr>
                <p:nvPr/>
              </p:nvSpPr>
              <p:spPr bwMode="auto">
                <a:xfrm>
                  <a:off x="813" y="3088"/>
                  <a:ext cx="75" cy="13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defTabSz="449263">
                    <a:buClr>
                      <a:srgbClr val="000000"/>
                    </a:buClr>
                    <a:buSzPct val="100000"/>
                    <a:buFont typeface="Arial" charset="0"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fr-FR" sz="1400">
                      <a:solidFill>
                        <a:srgbClr val="000000"/>
                      </a:solidFill>
                      <a:latin typeface="Times New Roman" pitchFamily="18" charset="0"/>
                      <a:ea typeface="Arial Unicode MS" pitchFamily="34" charset="-128"/>
                      <a:cs typeface="Arial Unicode MS" pitchFamily="34" charset="-128"/>
                    </a:rPr>
                    <a:t>B</a:t>
                  </a:r>
                </a:p>
              </p:txBody>
            </p:sp>
            <p:sp>
              <p:nvSpPr>
                <p:cNvPr id="7230" name="Freeform 297"/>
                <p:cNvSpPr>
                  <a:spLocks noChangeArrowheads="1"/>
                </p:cNvSpPr>
                <p:nvPr/>
              </p:nvSpPr>
              <p:spPr bwMode="auto">
                <a:xfrm>
                  <a:off x="288" y="2756"/>
                  <a:ext cx="303" cy="260"/>
                </a:xfrm>
                <a:custGeom>
                  <a:avLst/>
                  <a:gdLst>
                    <a:gd name="T0" fmla="*/ 162 w 251"/>
                    <a:gd name="T1" fmla="*/ 0 h 216"/>
                    <a:gd name="T2" fmla="*/ 0 w 251"/>
                    <a:gd name="T3" fmla="*/ 159 h 216"/>
                    <a:gd name="T4" fmla="*/ 0 w 251"/>
                    <a:gd name="T5" fmla="*/ 384 h 216"/>
                    <a:gd name="T6" fmla="*/ 162 w 251"/>
                    <a:gd name="T7" fmla="*/ 546 h 216"/>
                    <a:gd name="T8" fmla="*/ 480 w 251"/>
                    <a:gd name="T9" fmla="*/ 546 h 216"/>
                    <a:gd name="T10" fmla="*/ 645 w 251"/>
                    <a:gd name="T11" fmla="*/ 384 h 216"/>
                    <a:gd name="T12" fmla="*/ 645 w 251"/>
                    <a:gd name="T13" fmla="*/ 159 h 216"/>
                    <a:gd name="T14" fmla="*/ 480 w 251"/>
                    <a:gd name="T15" fmla="*/ 0 h 216"/>
                    <a:gd name="T16" fmla="*/ 162 w 251"/>
                    <a:gd name="T17" fmla="*/ 0 h 21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51"/>
                    <a:gd name="T28" fmla="*/ 0 h 216"/>
                    <a:gd name="T29" fmla="*/ 251 w 251"/>
                    <a:gd name="T30" fmla="*/ 216 h 21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51" h="216">
                      <a:moveTo>
                        <a:pt x="63" y="0"/>
                      </a:moveTo>
                      <a:lnTo>
                        <a:pt x="0" y="63"/>
                      </a:lnTo>
                      <a:lnTo>
                        <a:pt x="0" y="152"/>
                      </a:lnTo>
                      <a:lnTo>
                        <a:pt x="63" y="216"/>
                      </a:lnTo>
                      <a:lnTo>
                        <a:pt x="187" y="216"/>
                      </a:lnTo>
                      <a:lnTo>
                        <a:pt x="251" y="152"/>
                      </a:lnTo>
                      <a:lnTo>
                        <a:pt x="251" y="63"/>
                      </a:lnTo>
                      <a:lnTo>
                        <a:pt x="187" y="0"/>
                      </a:lnTo>
                      <a:lnTo>
                        <a:pt x="63" y="0"/>
                      </a:lnTo>
                      <a:close/>
                    </a:path>
                  </a:pathLst>
                </a:custGeom>
                <a:solidFill>
                  <a:srgbClr val="CCC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231" name="Freeform 298"/>
                <p:cNvSpPr>
                  <a:spLocks noChangeArrowheads="1"/>
                </p:cNvSpPr>
                <p:nvPr/>
              </p:nvSpPr>
              <p:spPr bwMode="auto">
                <a:xfrm>
                  <a:off x="288" y="2756"/>
                  <a:ext cx="303" cy="260"/>
                </a:xfrm>
                <a:custGeom>
                  <a:avLst/>
                  <a:gdLst>
                    <a:gd name="T0" fmla="*/ 162 w 251"/>
                    <a:gd name="T1" fmla="*/ 0 h 216"/>
                    <a:gd name="T2" fmla="*/ 0 w 251"/>
                    <a:gd name="T3" fmla="*/ 159 h 216"/>
                    <a:gd name="T4" fmla="*/ 0 w 251"/>
                    <a:gd name="T5" fmla="*/ 384 h 216"/>
                    <a:gd name="T6" fmla="*/ 162 w 251"/>
                    <a:gd name="T7" fmla="*/ 546 h 216"/>
                    <a:gd name="T8" fmla="*/ 480 w 251"/>
                    <a:gd name="T9" fmla="*/ 546 h 216"/>
                    <a:gd name="T10" fmla="*/ 645 w 251"/>
                    <a:gd name="T11" fmla="*/ 384 h 216"/>
                    <a:gd name="T12" fmla="*/ 645 w 251"/>
                    <a:gd name="T13" fmla="*/ 159 h 216"/>
                    <a:gd name="T14" fmla="*/ 480 w 251"/>
                    <a:gd name="T15" fmla="*/ 0 h 216"/>
                    <a:gd name="T16" fmla="*/ 162 w 251"/>
                    <a:gd name="T17" fmla="*/ 0 h 21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51"/>
                    <a:gd name="T28" fmla="*/ 0 h 216"/>
                    <a:gd name="T29" fmla="*/ 251 w 251"/>
                    <a:gd name="T30" fmla="*/ 216 h 21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51" h="216">
                      <a:moveTo>
                        <a:pt x="63" y="0"/>
                      </a:moveTo>
                      <a:lnTo>
                        <a:pt x="0" y="63"/>
                      </a:lnTo>
                      <a:lnTo>
                        <a:pt x="0" y="152"/>
                      </a:lnTo>
                      <a:lnTo>
                        <a:pt x="63" y="216"/>
                      </a:lnTo>
                      <a:lnTo>
                        <a:pt x="187" y="216"/>
                      </a:lnTo>
                      <a:lnTo>
                        <a:pt x="251" y="152"/>
                      </a:lnTo>
                      <a:lnTo>
                        <a:pt x="251" y="63"/>
                      </a:lnTo>
                      <a:lnTo>
                        <a:pt x="187" y="0"/>
                      </a:lnTo>
                      <a:lnTo>
                        <a:pt x="63" y="0"/>
                      </a:lnTo>
                      <a:close/>
                    </a:path>
                  </a:pathLst>
                </a:custGeom>
                <a:noFill/>
                <a:ln w="792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232" name="Freeform 299"/>
                <p:cNvSpPr>
                  <a:spLocks noChangeArrowheads="1"/>
                </p:cNvSpPr>
                <p:nvPr/>
              </p:nvSpPr>
              <p:spPr bwMode="auto">
                <a:xfrm>
                  <a:off x="288" y="2756"/>
                  <a:ext cx="303" cy="260"/>
                </a:xfrm>
                <a:custGeom>
                  <a:avLst/>
                  <a:gdLst>
                    <a:gd name="T0" fmla="*/ 162 w 251"/>
                    <a:gd name="T1" fmla="*/ 0 h 216"/>
                    <a:gd name="T2" fmla="*/ 0 w 251"/>
                    <a:gd name="T3" fmla="*/ 159 h 216"/>
                    <a:gd name="T4" fmla="*/ 0 w 251"/>
                    <a:gd name="T5" fmla="*/ 384 h 216"/>
                    <a:gd name="T6" fmla="*/ 162 w 251"/>
                    <a:gd name="T7" fmla="*/ 546 h 216"/>
                    <a:gd name="T8" fmla="*/ 480 w 251"/>
                    <a:gd name="T9" fmla="*/ 546 h 216"/>
                    <a:gd name="T10" fmla="*/ 645 w 251"/>
                    <a:gd name="T11" fmla="*/ 384 h 216"/>
                    <a:gd name="T12" fmla="*/ 645 w 251"/>
                    <a:gd name="T13" fmla="*/ 159 h 216"/>
                    <a:gd name="T14" fmla="*/ 480 w 251"/>
                    <a:gd name="T15" fmla="*/ 0 h 216"/>
                    <a:gd name="T16" fmla="*/ 162 w 251"/>
                    <a:gd name="T17" fmla="*/ 0 h 21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51"/>
                    <a:gd name="T28" fmla="*/ 0 h 216"/>
                    <a:gd name="T29" fmla="*/ 251 w 251"/>
                    <a:gd name="T30" fmla="*/ 216 h 21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51" h="216">
                      <a:moveTo>
                        <a:pt x="63" y="0"/>
                      </a:moveTo>
                      <a:lnTo>
                        <a:pt x="0" y="63"/>
                      </a:lnTo>
                      <a:lnTo>
                        <a:pt x="0" y="152"/>
                      </a:lnTo>
                      <a:lnTo>
                        <a:pt x="63" y="216"/>
                      </a:lnTo>
                      <a:lnTo>
                        <a:pt x="187" y="216"/>
                      </a:lnTo>
                      <a:lnTo>
                        <a:pt x="251" y="152"/>
                      </a:lnTo>
                      <a:lnTo>
                        <a:pt x="251" y="63"/>
                      </a:lnTo>
                      <a:lnTo>
                        <a:pt x="187" y="0"/>
                      </a:lnTo>
                      <a:lnTo>
                        <a:pt x="63" y="0"/>
                      </a:lnTo>
                      <a:close/>
                    </a:path>
                  </a:pathLst>
                </a:custGeom>
                <a:solidFill>
                  <a:srgbClr val="CCC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233" name="Freeform 300"/>
                <p:cNvSpPr>
                  <a:spLocks noChangeArrowheads="1"/>
                </p:cNvSpPr>
                <p:nvPr/>
              </p:nvSpPr>
              <p:spPr bwMode="auto">
                <a:xfrm>
                  <a:off x="288" y="2756"/>
                  <a:ext cx="303" cy="260"/>
                </a:xfrm>
                <a:custGeom>
                  <a:avLst/>
                  <a:gdLst>
                    <a:gd name="T0" fmla="*/ 162 w 251"/>
                    <a:gd name="T1" fmla="*/ 0 h 216"/>
                    <a:gd name="T2" fmla="*/ 0 w 251"/>
                    <a:gd name="T3" fmla="*/ 159 h 216"/>
                    <a:gd name="T4" fmla="*/ 0 w 251"/>
                    <a:gd name="T5" fmla="*/ 384 h 216"/>
                    <a:gd name="T6" fmla="*/ 162 w 251"/>
                    <a:gd name="T7" fmla="*/ 546 h 216"/>
                    <a:gd name="T8" fmla="*/ 480 w 251"/>
                    <a:gd name="T9" fmla="*/ 546 h 216"/>
                    <a:gd name="T10" fmla="*/ 645 w 251"/>
                    <a:gd name="T11" fmla="*/ 384 h 216"/>
                    <a:gd name="T12" fmla="*/ 645 w 251"/>
                    <a:gd name="T13" fmla="*/ 159 h 216"/>
                    <a:gd name="T14" fmla="*/ 480 w 251"/>
                    <a:gd name="T15" fmla="*/ 0 h 216"/>
                    <a:gd name="T16" fmla="*/ 162 w 251"/>
                    <a:gd name="T17" fmla="*/ 0 h 21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51"/>
                    <a:gd name="T28" fmla="*/ 0 h 216"/>
                    <a:gd name="T29" fmla="*/ 251 w 251"/>
                    <a:gd name="T30" fmla="*/ 216 h 21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51" h="216">
                      <a:moveTo>
                        <a:pt x="63" y="0"/>
                      </a:moveTo>
                      <a:lnTo>
                        <a:pt x="0" y="63"/>
                      </a:lnTo>
                      <a:lnTo>
                        <a:pt x="0" y="152"/>
                      </a:lnTo>
                      <a:lnTo>
                        <a:pt x="63" y="216"/>
                      </a:lnTo>
                      <a:lnTo>
                        <a:pt x="187" y="216"/>
                      </a:lnTo>
                      <a:lnTo>
                        <a:pt x="251" y="152"/>
                      </a:lnTo>
                      <a:lnTo>
                        <a:pt x="251" y="63"/>
                      </a:lnTo>
                      <a:lnTo>
                        <a:pt x="187" y="0"/>
                      </a:lnTo>
                      <a:lnTo>
                        <a:pt x="63" y="0"/>
                      </a:lnTo>
                      <a:close/>
                    </a:path>
                  </a:pathLst>
                </a:custGeom>
                <a:noFill/>
                <a:ln w="792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234" name="Rectangle 301"/>
                <p:cNvSpPr>
                  <a:spLocks noChangeArrowheads="1"/>
                </p:cNvSpPr>
                <p:nvPr/>
              </p:nvSpPr>
              <p:spPr bwMode="auto">
                <a:xfrm>
                  <a:off x="420" y="2830"/>
                  <a:ext cx="75" cy="13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defTabSz="449263">
                    <a:buClr>
                      <a:srgbClr val="000000"/>
                    </a:buClr>
                    <a:buSzPct val="100000"/>
                    <a:buFont typeface="Arial" charset="0"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fr-FR" sz="1400">
                      <a:solidFill>
                        <a:srgbClr val="000000"/>
                      </a:solidFill>
                      <a:latin typeface="Times New Roman" pitchFamily="18" charset="0"/>
                      <a:ea typeface="Arial Unicode MS" pitchFamily="34" charset="-128"/>
                      <a:cs typeface="Arial Unicode MS" pitchFamily="34" charset="-128"/>
                    </a:rPr>
                    <a:t>C</a:t>
                  </a:r>
                </a:p>
              </p:txBody>
            </p:sp>
          </p:grpSp>
          <p:grpSp>
            <p:nvGrpSpPr>
              <p:cNvPr id="7186" name="Group 302"/>
              <p:cNvGrpSpPr>
                <a:grpSpLocks/>
              </p:cNvGrpSpPr>
              <p:nvPr/>
            </p:nvGrpSpPr>
            <p:grpSpPr bwMode="auto">
              <a:xfrm>
                <a:off x="3489" y="768"/>
                <a:ext cx="1166" cy="779"/>
                <a:chOff x="3489" y="768"/>
                <a:chExt cx="1166" cy="779"/>
              </a:xfrm>
            </p:grpSpPr>
            <p:grpSp>
              <p:nvGrpSpPr>
                <p:cNvPr id="7187" name="Group 303"/>
                <p:cNvGrpSpPr>
                  <a:grpSpLocks/>
                </p:cNvGrpSpPr>
                <p:nvPr/>
              </p:nvGrpSpPr>
              <p:grpSpPr bwMode="auto">
                <a:xfrm>
                  <a:off x="4353" y="1287"/>
                  <a:ext cx="302" cy="259"/>
                  <a:chOff x="4353" y="1287"/>
                  <a:chExt cx="302" cy="259"/>
                </a:xfrm>
              </p:grpSpPr>
              <p:sp>
                <p:nvSpPr>
                  <p:cNvPr id="7212" name="Freeform 304"/>
                  <p:cNvSpPr>
                    <a:spLocks noChangeArrowheads="1"/>
                  </p:cNvSpPr>
                  <p:nvPr/>
                </p:nvSpPr>
                <p:spPr bwMode="auto">
                  <a:xfrm>
                    <a:off x="4353" y="1287"/>
                    <a:ext cx="302" cy="259"/>
                  </a:xfrm>
                  <a:custGeom>
                    <a:avLst/>
                    <a:gdLst>
                      <a:gd name="T0" fmla="*/ 158 w 251"/>
                      <a:gd name="T1" fmla="*/ 0 h 216"/>
                      <a:gd name="T2" fmla="*/ 0 w 251"/>
                      <a:gd name="T3" fmla="*/ 157 h 216"/>
                      <a:gd name="T4" fmla="*/ 0 w 251"/>
                      <a:gd name="T5" fmla="*/ 375 h 216"/>
                      <a:gd name="T6" fmla="*/ 158 w 251"/>
                      <a:gd name="T7" fmla="*/ 536 h 216"/>
                      <a:gd name="T8" fmla="*/ 473 w 251"/>
                      <a:gd name="T9" fmla="*/ 536 h 216"/>
                      <a:gd name="T10" fmla="*/ 633 w 251"/>
                      <a:gd name="T11" fmla="*/ 375 h 216"/>
                      <a:gd name="T12" fmla="*/ 633 w 251"/>
                      <a:gd name="T13" fmla="*/ 157 h 216"/>
                      <a:gd name="T14" fmla="*/ 473 w 251"/>
                      <a:gd name="T15" fmla="*/ 0 h 216"/>
                      <a:gd name="T16" fmla="*/ 158 w 251"/>
                      <a:gd name="T17" fmla="*/ 0 h 21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251"/>
                      <a:gd name="T28" fmla="*/ 0 h 216"/>
                      <a:gd name="T29" fmla="*/ 251 w 251"/>
                      <a:gd name="T30" fmla="*/ 216 h 21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251" h="216">
                        <a:moveTo>
                          <a:pt x="63" y="0"/>
                        </a:moveTo>
                        <a:lnTo>
                          <a:pt x="0" y="63"/>
                        </a:lnTo>
                        <a:lnTo>
                          <a:pt x="0" y="152"/>
                        </a:lnTo>
                        <a:lnTo>
                          <a:pt x="63" y="216"/>
                        </a:lnTo>
                        <a:lnTo>
                          <a:pt x="188" y="216"/>
                        </a:lnTo>
                        <a:lnTo>
                          <a:pt x="251" y="152"/>
                        </a:lnTo>
                        <a:lnTo>
                          <a:pt x="251" y="63"/>
                        </a:lnTo>
                        <a:lnTo>
                          <a:pt x="188" y="0"/>
                        </a:lnTo>
                        <a:lnTo>
                          <a:pt x="63" y="0"/>
                        </a:lnTo>
                        <a:close/>
                      </a:path>
                    </a:pathLst>
                  </a:custGeom>
                  <a:solidFill>
                    <a:srgbClr val="CCCC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7213" name="Freeform 305"/>
                  <p:cNvSpPr>
                    <a:spLocks noChangeArrowheads="1"/>
                  </p:cNvSpPr>
                  <p:nvPr/>
                </p:nvSpPr>
                <p:spPr bwMode="auto">
                  <a:xfrm>
                    <a:off x="4353" y="1287"/>
                    <a:ext cx="302" cy="259"/>
                  </a:xfrm>
                  <a:custGeom>
                    <a:avLst/>
                    <a:gdLst>
                      <a:gd name="T0" fmla="*/ 158 w 251"/>
                      <a:gd name="T1" fmla="*/ 0 h 216"/>
                      <a:gd name="T2" fmla="*/ 0 w 251"/>
                      <a:gd name="T3" fmla="*/ 157 h 216"/>
                      <a:gd name="T4" fmla="*/ 0 w 251"/>
                      <a:gd name="T5" fmla="*/ 375 h 216"/>
                      <a:gd name="T6" fmla="*/ 158 w 251"/>
                      <a:gd name="T7" fmla="*/ 536 h 216"/>
                      <a:gd name="T8" fmla="*/ 473 w 251"/>
                      <a:gd name="T9" fmla="*/ 536 h 216"/>
                      <a:gd name="T10" fmla="*/ 633 w 251"/>
                      <a:gd name="T11" fmla="*/ 375 h 216"/>
                      <a:gd name="T12" fmla="*/ 633 w 251"/>
                      <a:gd name="T13" fmla="*/ 157 h 216"/>
                      <a:gd name="T14" fmla="*/ 473 w 251"/>
                      <a:gd name="T15" fmla="*/ 0 h 216"/>
                      <a:gd name="T16" fmla="*/ 158 w 251"/>
                      <a:gd name="T17" fmla="*/ 0 h 21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251"/>
                      <a:gd name="T28" fmla="*/ 0 h 216"/>
                      <a:gd name="T29" fmla="*/ 251 w 251"/>
                      <a:gd name="T30" fmla="*/ 216 h 21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251" h="216">
                        <a:moveTo>
                          <a:pt x="63" y="0"/>
                        </a:moveTo>
                        <a:lnTo>
                          <a:pt x="0" y="63"/>
                        </a:lnTo>
                        <a:lnTo>
                          <a:pt x="0" y="152"/>
                        </a:lnTo>
                        <a:lnTo>
                          <a:pt x="63" y="216"/>
                        </a:lnTo>
                        <a:lnTo>
                          <a:pt x="188" y="216"/>
                        </a:lnTo>
                        <a:lnTo>
                          <a:pt x="251" y="152"/>
                        </a:lnTo>
                        <a:lnTo>
                          <a:pt x="251" y="63"/>
                        </a:lnTo>
                        <a:lnTo>
                          <a:pt x="188" y="0"/>
                        </a:lnTo>
                        <a:lnTo>
                          <a:pt x="63" y="0"/>
                        </a:lnTo>
                        <a:close/>
                      </a:path>
                    </a:pathLst>
                  </a:custGeom>
                  <a:noFill/>
                  <a:ln w="792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sp>
              <p:nvSpPr>
                <p:cNvPr id="7188" name="Rectangle 306"/>
                <p:cNvSpPr>
                  <a:spLocks noChangeArrowheads="1"/>
                </p:cNvSpPr>
                <p:nvPr/>
              </p:nvSpPr>
              <p:spPr bwMode="auto">
                <a:xfrm>
                  <a:off x="4486" y="1360"/>
                  <a:ext cx="82" cy="13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defTabSz="449263">
                    <a:buClr>
                      <a:srgbClr val="000000"/>
                    </a:buClr>
                    <a:buSzPct val="100000"/>
                    <a:buFont typeface="Arial" charset="0"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fr-FR" sz="1400">
                      <a:solidFill>
                        <a:srgbClr val="000000"/>
                      </a:solidFill>
                      <a:latin typeface="Times New Roman" pitchFamily="18" charset="0"/>
                      <a:ea typeface="Arial Unicode MS" pitchFamily="34" charset="-128"/>
                      <a:cs typeface="Arial Unicode MS" pitchFamily="34" charset="-128"/>
                    </a:rPr>
                    <a:t>D</a:t>
                  </a:r>
                </a:p>
              </p:txBody>
            </p:sp>
            <p:grpSp>
              <p:nvGrpSpPr>
                <p:cNvPr id="7189" name="Group 307"/>
                <p:cNvGrpSpPr>
                  <a:grpSpLocks/>
                </p:cNvGrpSpPr>
                <p:nvPr/>
              </p:nvGrpSpPr>
              <p:grpSpPr bwMode="auto">
                <a:xfrm>
                  <a:off x="3878" y="985"/>
                  <a:ext cx="302" cy="258"/>
                  <a:chOff x="3878" y="985"/>
                  <a:chExt cx="302" cy="258"/>
                </a:xfrm>
              </p:grpSpPr>
              <p:sp>
                <p:nvSpPr>
                  <p:cNvPr id="7210" name="Freeform 308"/>
                  <p:cNvSpPr>
                    <a:spLocks noChangeArrowheads="1"/>
                  </p:cNvSpPr>
                  <p:nvPr/>
                </p:nvSpPr>
                <p:spPr bwMode="auto">
                  <a:xfrm>
                    <a:off x="3878" y="985"/>
                    <a:ext cx="302" cy="258"/>
                  </a:xfrm>
                  <a:custGeom>
                    <a:avLst/>
                    <a:gdLst>
                      <a:gd name="T0" fmla="*/ 158 w 251"/>
                      <a:gd name="T1" fmla="*/ 0 h 215"/>
                      <a:gd name="T2" fmla="*/ 0 w 251"/>
                      <a:gd name="T3" fmla="*/ 157 h 215"/>
                      <a:gd name="T4" fmla="*/ 0 w 251"/>
                      <a:gd name="T5" fmla="*/ 377 h 215"/>
                      <a:gd name="T6" fmla="*/ 158 w 251"/>
                      <a:gd name="T7" fmla="*/ 535 h 215"/>
                      <a:gd name="T8" fmla="*/ 473 w 251"/>
                      <a:gd name="T9" fmla="*/ 535 h 215"/>
                      <a:gd name="T10" fmla="*/ 633 w 251"/>
                      <a:gd name="T11" fmla="*/ 377 h 215"/>
                      <a:gd name="T12" fmla="*/ 633 w 251"/>
                      <a:gd name="T13" fmla="*/ 157 h 215"/>
                      <a:gd name="T14" fmla="*/ 473 w 251"/>
                      <a:gd name="T15" fmla="*/ 0 h 215"/>
                      <a:gd name="T16" fmla="*/ 158 w 251"/>
                      <a:gd name="T17" fmla="*/ 0 h 215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251"/>
                      <a:gd name="T28" fmla="*/ 0 h 215"/>
                      <a:gd name="T29" fmla="*/ 251 w 251"/>
                      <a:gd name="T30" fmla="*/ 215 h 215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251" h="215">
                        <a:moveTo>
                          <a:pt x="63" y="0"/>
                        </a:moveTo>
                        <a:lnTo>
                          <a:pt x="0" y="63"/>
                        </a:lnTo>
                        <a:lnTo>
                          <a:pt x="0" y="152"/>
                        </a:lnTo>
                        <a:lnTo>
                          <a:pt x="63" y="215"/>
                        </a:lnTo>
                        <a:lnTo>
                          <a:pt x="188" y="215"/>
                        </a:lnTo>
                        <a:lnTo>
                          <a:pt x="251" y="152"/>
                        </a:lnTo>
                        <a:lnTo>
                          <a:pt x="251" y="63"/>
                        </a:lnTo>
                        <a:lnTo>
                          <a:pt x="188" y="0"/>
                        </a:lnTo>
                        <a:lnTo>
                          <a:pt x="63" y="0"/>
                        </a:lnTo>
                        <a:close/>
                      </a:path>
                    </a:pathLst>
                  </a:custGeom>
                  <a:solidFill>
                    <a:srgbClr val="CCCC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7211" name="Freeform 309"/>
                  <p:cNvSpPr>
                    <a:spLocks noChangeArrowheads="1"/>
                  </p:cNvSpPr>
                  <p:nvPr/>
                </p:nvSpPr>
                <p:spPr bwMode="auto">
                  <a:xfrm>
                    <a:off x="3878" y="985"/>
                    <a:ext cx="302" cy="258"/>
                  </a:xfrm>
                  <a:custGeom>
                    <a:avLst/>
                    <a:gdLst>
                      <a:gd name="T0" fmla="*/ 158 w 251"/>
                      <a:gd name="T1" fmla="*/ 0 h 215"/>
                      <a:gd name="T2" fmla="*/ 0 w 251"/>
                      <a:gd name="T3" fmla="*/ 157 h 215"/>
                      <a:gd name="T4" fmla="*/ 0 w 251"/>
                      <a:gd name="T5" fmla="*/ 377 h 215"/>
                      <a:gd name="T6" fmla="*/ 158 w 251"/>
                      <a:gd name="T7" fmla="*/ 535 h 215"/>
                      <a:gd name="T8" fmla="*/ 473 w 251"/>
                      <a:gd name="T9" fmla="*/ 535 h 215"/>
                      <a:gd name="T10" fmla="*/ 633 w 251"/>
                      <a:gd name="T11" fmla="*/ 377 h 215"/>
                      <a:gd name="T12" fmla="*/ 633 w 251"/>
                      <a:gd name="T13" fmla="*/ 157 h 215"/>
                      <a:gd name="T14" fmla="*/ 473 w 251"/>
                      <a:gd name="T15" fmla="*/ 0 h 215"/>
                      <a:gd name="T16" fmla="*/ 158 w 251"/>
                      <a:gd name="T17" fmla="*/ 0 h 215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251"/>
                      <a:gd name="T28" fmla="*/ 0 h 215"/>
                      <a:gd name="T29" fmla="*/ 251 w 251"/>
                      <a:gd name="T30" fmla="*/ 215 h 215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251" h="215">
                        <a:moveTo>
                          <a:pt x="63" y="0"/>
                        </a:moveTo>
                        <a:lnTo>
                          <a:pt x="0" y="63"/>
                        </a:lnTo>
                        <a:lnTo>
                          <a:pt x="0" y="152"/>
                        </a:lnTo>
                        <a:lnTo>
                          <a:pt x="63" y="215"/>
                        </a:lnTo>
                        <a:lnTo>
                          <a:pt x="188" y="215"/>
                        </a:lnTo>
                        <a:lnTo>
                          <a:pt x="251" y="152"/>
                        </a:lnTo>
                        <a:lnTo>
                          <a:pt x="251" y="63"/>
                        </a:lnTo>
                        <a:lnTo>
                          <a:pt x="188" y="0"/>
                        </a:lnTo>
                        <a:lnTo>
                          <a:pt x="63" y="0"/>
                        </a:lnTo>
                        <a:close/>
                      </a:path>
                    </a:pathLst>
                  </a:custGeom>
                  <a:noFill/>
                  <a:ln w="792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sp>
              <p:nvSpPr>
                <p:cNvPr id="7190" name="Rectangle 310"/>
                <p:cNvSpPr>
                  <a:spLocks noChangeArrowheads="1"/>
                </p:cNvSpPr>
                <p:nvPr/>
              </p:nvSpPr>
              <p:spPr bwMode="auto">
                <a:xfrm>
                  <a:off x="4013" y="1057"/>
                  <a:ext cx="68" cy="13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defTabSz="449263">
                    <a:buClr>
                      <a:srgbClr val="000000"/>
                    </a:buClr>
                    <a:buSzPct val="100000"/>
                    <a:buFont typeface="Arial" charset="0"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fr-FR" sz="1400">
                      <a:solidFill>
                        <a:srgbClr val="000000"/>
                      </a:solidFill>
                      <a:latin typeface="Times New Roman" pitchFamily="18" charset="0"/>
                      <a:ea typeface="Arial Unicode MS" pitchFamily="34" charset="-128"/>
                      <a:cs typeface="Arial Unicode MS" pitchFamily="34" charset="-128"/>
                    </a:rPr>
                    <a:t>E</a:t>
                  </a:r>
                </a:p>
              </p:txBody>
            </p:sp>
            <p:grpSp>
              <p:nvGrpSpPr>
                <p:cNvPr id="7191" name="Group 311"/>
                <p:cNvGrpSpPr>
                  <a:grpSpLocks/>
                </p:cNvGrpSpPr>
                <p:nvPr/>
              </p:nvGrpSpPr>
              <p:grpSpPr bwMode="auto">
                <a:xfrm>
                  <a:off x="3489" y="768"/>
                  <a:ext cx="302" cy="260"/>
                  <a:chOff x="3489" y="768"/>
                  <a:chExt cx="302" cy="260"/>
                </a:xfrm>
              </p:grpSpPr>
              <p:sp>
                <p:nvSpPr>
                  <p:cNvPr id="7208" name="Freeform 312"/>
                  <p:cNvSpPr>
                    <a:spLocks noChangeArrowheads="1"/>
                  </p:cNvSpPr>
                  <p:nvPr/>
                </p:nvSpPr>
                <p:spPr bwMode="auto">
                  <a:xfrm>
                    <a:off x="3489" y="768"/>
                    <a:ext cx="302" cy="260"/>
                  </a:xfrm>
                  <a:custGeom>
                    <a:avLst/>
                    <a:gdLst>
                      <a:gd name="T0" fmla="*/ 156 w 251"/>
                      <a:gd name="T1" fmla="*/ 0 h 216"/>
                      <a:gd name="T2" fmla="*/ 0 w 251"/>
                      <a:gd name="T3" fmla="*/ 159 h 216"/>
                      <a:gd name="T4" fmla="*/ 0 w 251"/>
                      <a:gd name="T5" fmla="*/ 384 h 216"/>
                      <a:gd name="T6" fmla="*/ 156 w 251"/>
                      <a:gd name="T7" fmla="*/ 546 h 216"/>
                      <a:gd name="T8" fmla="*/ 472 w 251"/>
                      <a:gd name="T9" fmla="*/ 546 h 216"/>
                      <a:gd name="T10" fmla="*/ 633 w 251"/>
                      <a:gd name="T11" fmla="*/ 384 h 216"/>
                      <a:gd name="T12" fmla="*/ 633 w 251"/>
                      <a:gd name="T13" fmla="*/ 159 h 216"/>
                      <a:gd name="T14" fmla="*/ 472 w 251"/>
                      <a:gd name="T15" fmla="*/ 0 h 216"/>
                      <a:gd name="T16" fmla="*/ 156 w 251"/>
                      <a:gd name="T17" fmla="*/ 0 h 21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251"/>
                      <a:gd name="T28" fmla="*/ 0 h 216"/>
                      <a:gd name="T29" fmla="*/ 251 w 251"/>
                      <a:gd name="T30" fmla="*/ 216 h 21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251" h="216">
                        <a:moveTo>
                          <a:pt x="62" y="0"/>
                        </a:moveTo>
                        <a:lnTo>
                          <a:pt x="0" y="63"/>
                        </a:lnTo>
                        <a:lnTo>
                          <a:pt x="0" y="152"/>
                        </a:lnTo>
                        <a:lnTo>
                          <a:pt x="62" y="216"/>
                        </a:lnTo>
                        <a:lnTo>
                          <a:pt x="187" y="216"/>
                        </a:lnTo>
                        <a:lnTo>
                          <a:pt x="251" y="152"/>
                        </a:lnTo>
                        <a:lnTo>
                          <a:pt x="251" y="63"/>
                        </a:lnTo>
                        <a:lnTo>
                          <a:pt x="187" y="0"/>
                        </a:lnTo>
                        <a:lnTo>
                          <a:pt x="62" y="0"/>
                        </a:lnTo>
                        <a:close/>
                      </a:path>
                    </a:pathLst>
                  </a:custGeom>
                  <a:solidFill>
                    <a:srgbClr val="CCCC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  <p:sp>
                <p:nvSpPr>
                  <p:cNvPr id="7209" name="Freeform 313"/>
                  <p:cNvSpPr>
                    <a:spLocks noChangeArrowheads="1"/>
                  </p:cNvSpPr>
                  <p:nvPr/>
                </p:nvSpPr>
                <p:spPr bwMode="auto">
                  <a:xfrm>
                    <a:off x="3489" y="768"/>
                    <a:ext cx="302" cy="260"/>
                  </a:xfrm>
                  <a:custGeom>
                    <a:avLst/>
                    <a:gdLst>
                      <a:gd name="T0" fmla="*/ 156 w 251"/>
                      <a:gd name="T1" fmla="*/ 0 h 216"/>
                      <a:gd name="T2" fmla="*/ 0 w 251"/>
                      <a:gd name="T3" fmla="*/ 159 h 216"/>
                      <a:gd name="T4" fmla="*/ 0 w 251"/>
                      <a:gd name="T5" fmla="*/ 384 h 216"/>
                      <a:gd name="T6" fmla="*/ 156 w 251"/>
                      <a:gd name="T7" fmla="*/ 546 h 216"/>
                      <a:gd name="T8" fmla="*/ 472 w 251"/>
                      <a:gd name="T9" fmla="*/ 546 h 216"/>
                      <a:gd name="T10" fmla="*/ 633 w 251"/>
                      <a:gd name="T11" fmla="*/ 384 h 216"/>
                      <a:gd name="T12" fmla="*/ 633 w 251"/>
                      <a:gd name="T13" fmla="*/ 159 h 216"/>
                      <a:gd name="T14" fmla="*/ 472 w 251"/>
                      <a:gd name="T15" fmla="*/ 0 h 216"/>
                      <a:gd name="T16" fmla="*/ 156 w 251"/>
                      <a:gd name="T17" fmla="*/ 0 h 21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251"/>
                      <a:gd name="T28" fmla="*/ 0 h 216"/>
                      <a:gd name="T29" fmla="*/ 251 w 251"/>
                      <a:gd name="T30" fmla="*/ 216 h 21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251" h="216">
                        <a:moveTo>
                          <a:pt x="62" y="0"/>
                        </a:moveTo>
                        <a:lnTo>
                          <a:pt x="0" y="63"/>
                        </a:lnTo>
                        <a:lnTo>
                          <a:pt x="0" y="152"/>
                        </a:lnTo>
                        <a:lnTo>
                          <a:pt x="62" y="216"/>
                        </a:lnTo>
                        <a:lnTo>
                          <a:pt x="187" y="216"/>
                        </a:lnTo>
                        <a:lnTo>
                          <a:pt x="251" y="152"/>
                        </a:lnTo>
                        <a:lnTo>
                          <a:pt x="251" y="63"/>
                        </a:lnTo>
                        <a:lnTo>
                          <a:pt x="187" y="0"/>
                        </a:lnTo>
                        <a:lnTo>
                          <a:pt x="62" y="0"/>
                        </a:lnTo>
                        <a:close/>
                      </a:path>
                    </a:pathLst>
                  </a:custGeom>
                  <a:noFill/>
                  <a:ln w="792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sp>
              <p:nvSpPr>
                <p:cNvPr id="7192" name="Rectangle 314"/>
                <p:cNvSpPr>
                  <a:spLocks noChangeArrowheads="1"/>
                </p:cNvSpPr>
                <p:nvPr/>
              </p:nvSpPr>
              <p:spPr bwMode="auto">
                <a:xfrm>
                  <a:off x="3628" y="841"/>
                  <a:ext cx="62" cy="13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defTabSz="449263">
                    <a:buClr>
                      <a:srgbClr val="000000"/>
                    </a:buClr>
                    <a:buSzPct val="100000"/>
                    <a:buFont typeface="Arial" charset="0"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fr-FR" sz="1400">
                      <a:solidFill>
                        <a:srgbClr val="000000"/>
                      </a:solidFill>
                      <a:latin typeface="Times New Roman" pitchFamily="18" charset="0"/>
                      <a:ea typeface="Arial Unicode MS" pitchFamily="34" charset="-128"/>
                      <a:cs typeface="Arial Unicode MS" pitchFamily="34" charset="-128"/>
                    </a:rPr>
                    <a:t>F</a:t>
                  </a:r>
                </a:p>
              </p:txBody>
            </p:sp>
            <p:sp>
              <p:nvSpPr>
                <p:cNvPr id="7193" name="Freeform 315"/>
                <p:cNvSpPr>
                  <a:spLocks noChangeArrowheads="1"/>
                </p:cNvSpPr>
                <p:nvPr/>
              </p:nvSpPr>
              <p:spPr bwMode="auto">
                <a:xfrm>
                  <a:off x="4353" y="1287"/>
                  <a:ext cx="302" cy="260"/>
                </a:xfrm>
                <a:custGeom>
                  <a:avLst/>
                  <a:gdLst>
                    <a:gd name="T0" fmla="*/ 158 w 251"/>
                    <a:gd name="T1" fmla="*/ 0 h 216"/>
                    <a:gd name="T2" fmla="*/ 0 w 251"/>
                    <a:gd name="T3" fmla="*/ 159 h 216"/>
                    <a:gd name="T4" fmla="*/ 0 w 251"/>
                    <a:gd name="T5" fmla="*/ 384 h 216"/>
                    <a:gd name="T6" fmla="*/ 158 w 251"/>
                    <a:gd name="T7" fmla="*/ 546 h 216"/>
                    <a:gd name="T8" fmla="*/ 473 w 251"/>
                    <a:gd name="T9" fmla="*/ 546 h 216"/>
                    <a:gd name="T10" fmla="*/ 633 w 251"/>
                    <a:gd name="T11" fmla="*/ 384 h 216"/>
                    <a:gd name="T12" fmla="*/ 633 w 251"/>
                    <a:gd name="T13" fmla="*/ 159 h 216"/>
                    <a:gd name="T14" fmla="*/ 473 w 251"/>
                    <a:gd name="T15" fmla="*/ 0 h 216"/>
                    <a:gd name="T16" fmla="*/ 158 w 251"/>
                    <a:gd name="T17" fmla="*/ 0 h 21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51"/>
                    <a:gd name="T28" fmla="*/ 0 h 216"/>
                    <a:gd name="T29" fmla="*/ 251 w 251"/>
                    <a:gd name="T30" fmla="*/ 216 h 21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51" h="216">
                      <a:moveTo>
                        <a:pt x="63" y="0"/>
                      </a:moveTo>
                      <a:lnTo>
                        <a:pt x="0" y="63"/>
                      </a:lnTo>
                      <a:lnTo>
                        <a:pt x="0" y="152"/>
                      </a:lnTo>
                      <a:lnTo>
                        <a:pt x="63" y="216"/>
                      </a:lnTo>
                      <a:lnTo>
                        <a:pt x="188" y="216"/>
                      </a:lnTo>
                      <a:lnTo>
                        <a:pt x="251" y="152"/>
                      </a:lnTo>
                      <a:lnTo>
                        <a:pt x="251" y="63"/>
                      </a:lnTo>
                      <a:lnTo>
                        <a:pt x="188" y="0"/>
                      </a:lnTo>
                      <a:lnTo>
                        <a:pt x="63" y="0"/>
                      </a:lnTo>
                      <a:close/>
                    </a:path>
                  </a:pathLst>
                </a:custGeom>
                <a:solidFill>
                  <a:srgbClr val="CCC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194" name="Freeform 316"/>
                <p:cNvSpPr>
                  <a:spLocks noChangeArrowheads="1"/>
                </p:cNvSpPr>
                <p:nvPr/>
              </p:nvSpPr>
              <p:spPr bwMode="auto">
                <a:xfrm>
                  <a:off x="4353" y="1287"/>
                  <a:ext cx="302" cy="260"/>
                </a:xfrm>
                <a:custGeom>
                  <a:avLst/>
                  <a:gdLst>
                    <a:gd name="T0" fmla="*/ 158 w 251"/>
                    <a:gd name="T1" fmla="*/ 0 h 216"/>
                    <a:gd name="T2" fmla="*/ 0 w 251"/>
                    <a:gd name="T3" fmla="*/ 159 h 216"/>
                    <a:gd name="T4" fmla="*/ 0 w 251"/>
                    <a:gd name="T5" fmla="*/ 384 h 216"/>
                    <a:gd name="T6" fmla="*/ 158 w 251"/>
                    <a:gd name="T7" fmla="*/ 546 h 216"/>
                    <a:gd name="T8" fmla="*/ 473 w 251"/>
                    <a:gd name="T9" fmla="*/ 546 h 216"/>
                    <a:gd name="T10" fmla="*/ 633 w 251"/>
                    <a:gd name="T11" fmla="*/ 384 h 216"/>
                    <a:gd name="T12" fmla="*/ 633 w 251"/>
                    <a:gd name="T13" fmla="*/ 159 h 216"/>
                    <a:gd name="T14" fmla="*/ 473 w 251"/>
                    <a:gd name="T15" fmla="*/ 0 h 216"/>
                    <a:gd name="T16" fmla="*/ 158 w 251"/>
                    <a:gd name="T17" fmla="*/ 0 h 21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51"/>
                    <a:gd name="T28" fmla="*/ 0 h 216"/>
                    <a:gd name="T29" fmla="*/ 251 w 251"/>
                    <a:gd name="T30" fmla="*/ 216 h 21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51" h="216">
                      <a:moveTo>
                        <a:pt x="63" y="0"/>
                      </a:moveTo>
                      <a:lnTo>
                        <a:pt x="0" y="63"/>
                      </a:lnTo>
                      <a:lnTo>
                        <a:pt x="0" y="152"/>
                      </a:lnTo>
                      <a:lnTo>
                        <a:pt x="63" y="216"/>
                      </a:lnTo>
                      <a:lnTo>
                        <a:pt x="188" y="216"/>
                      </a:lnTo>
                      <a:lnTo>
                        <a:pt x="251" y="152"/>
                      </a:lnTo>
                      <a:lnTo>
                        <a:pt x="251" y="63"/>
                      </a:lnTo>
                      <a:lnTo>
                        <a:pt x="188" y="0"/>
                      </a:lnTo>
                      <a:lnTo>
                        <a:pt x="63" y="0"/>
                      </a:lnTo>
                      <a:close/>
                    </a:path>
                  </a:pathLst>
                </a:custGeom>
                <a:noFill/>
                <a:ln w="792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195" name="Freeform 317"/>
                <p:cNvSpPr>
                  <a:spLocks noChangeArrowheads="1"/>
                </p:cNvSpPr>
                <p:nvPr/>
              </p:nvSpPr>
              <p:spPr bwMode="auto">
                <a:xfrm>
                  <a:off x="4353" y="1287"/>
                  <a:ext cx="302" cy="260"/>
                </a:xfrm>
                <a:custGeom>
                  <a:avLst/>
                  <a:gdLst>
                    <a:gd name="T0" fmla="*/ 158 w 251"/>
                    <a:gd name="T1" fmla="*/ 0 h 216"/>
                    <a:gd name="T2" fmla="*/ 0 w 251"/>
                    <a:gd name="T3" fmla="*/ 159 h 216"/>
                    <a:gd name="T4" fmla="*/ 0 w 251"/>
                    <a:gd name="T5" fmla="*/ 384 h 216"/>
                    <a:gd name="T6" fmla="*/ 158 w 251"/>
                    <a:gd name="T7" fmla="*/ 546 h 216"/>
                    <a:gd name="T8" fmla="*/ 473 w 251"/>
                    <a:gd name="T9" fmla="*/ 546 h 216"/>
                    <a:gd name="T10" fmla="*/ 633 w 251"/>
                    <a:gd name="T11" fmla="*/ 384 h 216"/>
                    <a:gd name="T12" fmla="*/ 633 w 251"/>
                    <a:gd name="T13" fmla="*/ 159 h 216"/>
                    <a:gd name="T14" fmla="*/ 473 w 251"/>
                    <a:gd name="T15" fmla="*/ 0 h 216"/>
                    <a:gd name="T16" fmla="*/ 158 w 251"/>
                    <a:gd name="T17" fmla="*/ 0 h 21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51"/>
                    <a:gd name="T28" fmla="*/ 0 h 216"/>
                    <a:gd name="T29" fmla="*/ 251 w 251"/>
                    <a:gd name="T30" fmla="*/ 216 h 21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51" h="216">
                      <a:moveTo>
                        <a:pt x="63" y="0"/>
                      </a:moveTo>
                      <a:lnTo>
                        <a:pt x="0" y="63"/>
                      </a:lnTo>
                      <a:lnTo>
                        <a:pt x="0" y="152"/>
                      </a:lnTo>
                      <a:lnTo>
                        <a:pt x="63" y="216"/>
                      </a:lnTo>
                      <a:lnTo>
                        <a:pt x="188" y="216"/>
                      </a:lnTo>
                      <a:lnTo>
                        <a:pt x="251" y="152"/>
                      </a:lnTo>
                      <a:lnTo>
                        <a:pt x="251" y="63"/>
                      </a:lnTo>
                      <a:lnTo>
                        <a:pt x="188" y="0"/>
                      </a:lnTo>
                      <a:lnTo>
                        <a:pt x="63" y="0"/>
                      </a:lnTo>
                      <a:close/>
                    </a:path>
                  </a:pathLst>
                </a:custGeom>
                <a:solidFill>
                  <a:srgbClr val="CCC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196" name="Freeform 318"/>
                <p:cNvSpPr>
                  <a:spLocks noChangeArrowheads="1"/>
                </p:cNvSpPr>
                <p:nvPr/>
              </p:nvSpPr>
              <p:spPr bwMode="auto">
                <a:xfrm>
                  <a:off x="4353" y="1287"/>
                  <a:ext cx="302" cy="260"/>
                </a:xfrm>
                <a:custGeom>
                  <a:avLst/>
                  <a:gdLst>
                    <a:gd name="T0" fmla="*/ 158 w 251"/>
                    <a:gd name="T1" fmla="*/ 0 h 216"/>
                    <a:gd name="T2" fmla="*/ 0 w 251"/>
                    <a:gd name="T3" fmla="*/ 159 h 216"/>
                    <a:gd name="T4" fmla="*/ 0 w 251"/>
                    <a:gd name="T5" fmla="*/ 384 h 216"/>
                    <a:gd name="T6" fmla="*/ 158 w 251"/>
                    <a:gd name="T7" fmla="*/ 546 h 216"/>
                    <a:gd name="T8" fmla="*/ 473 w 251"/>
                    <a:gd name="T9" fmla="*/ 546 h 216"/>
                    <a:gd name="T10" fmla="*/ 633 w 251"/>
                    <a:gd name="T11" fmla="*/ 384 h 216"/>
                    <a:gd name="T12" fmla="*/ 633 w 251"/>
                    <a:gd name="T13" fmla="*/ 159 h 216"/>
                    <a:gd name="T14" fmla="*/ 473 w 251"/>
                    <a:gd name="T15" fmla="*/ 0 h 216"/>
                    <a:gd name="T16" fmla="*/ 158 w 251"/>
                    <a:gd name="T17" fmla="*/ 0 h 21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51"/>
                    <a:gd name="T28" fmla="*/ 0 h 216"/>
                    <a:gd name="T29" fmla="*/ 251 w 251"/>
                    <a:gd name="T30" fmla="*/ 216 h 21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51" h="216">
                      <a:moveTo>
                        <a:pt x="63" y="0"/>
                      </a:moveTo>
                      <a:lnTo>
                        <a:pt x="0" y="63"/>
                      </a:lnTo>
                      <a:lnTo>
                        <a:pt x="0" y="152"/>
                      </a:lnTo>
                      <a:lnTo>
                        <a:pt x="63" y="216"/>
                      </a:lnTo>
                      <a:lnTo>
                        <a:pt x="188" y="216"/>
                      </a:lnTo>
                      <a:lnTo>
                        <a:pt x="251" y="152"/>
                      </a:lnTo>
                      <a:lnTo>
                        <a:pt x="251" y="63"/>
                      </a:lnTo>
                      <a:lnTo>
                        <a:pt x="188" y="0"/>
                      </a:lnTo>
                      <a:lnTo>
                        <a:pt x="63" y="0"/>
                      </a:lnTo>
                      <a:close/>
                    </a:path>
                  </a:pathLst>
                </a:custGeom>
                <a:noFill/>
                <a:ln w="792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197" name="Rectangle 319"/>
                <p:cNvSpPr>
                  <a:spLocks noChangeArrowheads="1"/>
                </p:cNvSpPr>
                <p:nvPr/>
              </p:nvSpPr>
              <p:spPr bwMode="auto">
                <a:xfrm>
                  <a:off x="4486" y="1360"/>
                  <a:ext cx="82" cy="13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defTabSz="449263">
                    <a:buClr>
                      <a:srgbClr val="000000"/>
                    </a:buClr>
                    <a:buSzPct val="100000"/>
                    <a:buFont typeface="Arial" charset="0"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fr-FR" sz="1400">
                      <a:solidFill>
                        <a:srgbClr val="000000"/>
                      </a:solidFill>
                      <a:latin typeface="Times New Roman" pitchFamily="18" charset="0"/>
                      <a:ea typeface="Arial Unicode MS" pitchFamily="34" charset="-128"/>
                      <a:cs typeface="Arial Unicode MS" pitchFamily="34" charset="-128"/>
                    </a:rPr>
                    <a:t>D</a:t>
                  </a:r>
                </a:p>
              </p:txBody>
            </p:sp>
            <p:sp>
              <p:nvSpPr>
                <p:cNvPr id="7198" name="Freeform 320"/>
                <p:cNvSpPr>
                  <a:spLocks noChangeArrowheads="1"/>
                </p:cNvSpPr>
                <p:nvPr/>
              </p:nvSpPr>
              <p:spPr bwMode="auto">
                <a:xfrm>
                  <a:off x="3878" y="985"/>
                  <a:ext cx="302" cy="259"/>
                </a:xfrm>
                <a:custGeom>
                  <a:avLst/>
                  <a:gdLst>
                    <a:gd name="T0" fmla="*/ 158 w 251"/>
                    <a:gd name="T1" fmla="*/ 0 h 215"/>
                    <a:gd name="T2" fmla="*/ 0 w 251"/>
                    <a:gd name="T3" fmla="*/ 161 h 215"/>
                    <a:gd name="T4" fmla="*/ 0 w 251"/>
                    <a:gd name="T5" fmla="*/ 384 h 215"/>
                    <a:gd name="T6" fmla="*/ 158 w 251"/>
                    <a:gd name="T7" fmla="*/ 546 h 215"/>
                    <a:gd name="T8" fmla="*/ 473 w 251"/>
                    <a:gd name="T9" fmla="*/ 546 h 215"/>
                    <a:gd name="T10" fmla="*/ 633 w 251"/>
                    <a:gd name="T11" fmla="*/ 384 h 215"/>
                    <a:gd name="T12" fmla="*/ 633 w 251"/>
                    <a:gd name="T13" fmla="*/ 161 h 215"/>
                    <a:gd name="T14" fmla="*/ 473 w 251"/>
                    <a:gd name="T15" fmla="*/ 0 h 215"/>
                    <a:gd name="T16" fmla="*/ 158 w 251"/>
                    <a:gd name="T17" fmla="*/ 0 h 21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51"/>
                    <a:gd name="T28" fmla="*/ 0 h 215"/>
                    <a:gd name="T29" fmla="*/ 251 w 251"/>
                    <a:gd name="T30" fmla="*/ 215 h 215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51" h="215">
                      <a:moveTo>
                        <a:pt x="63" y="0"/>
                      </a:moveTo>
                      <a:lnTo>
                        <a:pt x="0" y="63"/>
                      </a:lnTo>
                      <a:lnTo>
                        <a:pt x="0" y="152"/>
                      </a:lnTo>
                      <a:lnTo>
                        <a:pt x="63" y="215"/>
                      </a:lnTo>
                      <a:lnTo>
                        <a:pt x="188" y="215"/>
                      </a:lnTo>
                      <a:lnTo>
                        <a:pt x="251" y="152"/>
                      </a:lnTo>
                      <a:lnTo>
                        <a:pt x="251" y="63"/>
                      </a:lnTo>
                      <a:lnTo>
                        <a:pt x="188" y="0"/>
                      </a:lnTo>
                      <a:lnTo>
                        <a:pt x="63" y="0"/>
                      </a:lnTo>
                      <a:close/>
                    </a:path>
                  </a:pathLst>
                </a:custGeom>
                <a:solidFill>
                  <a:srgbClr val="CCC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199" name="Freeform 321"/>
                <p:cNvSpPr>
                  <a:spLocks noChangeArrowheads="1"/>
                </p:cNvSpPr>
                <p:nvPr/>
              </p:nvSpPr>
              <p:spPr bwMode="auto">
                <a:xfrm>
                  <a:off x="3878" y="985"/>
                  <a:ext cx="302" cy="259"/>
                </a:xfrm>
                <a:custGeom>
                  <a:avLst/>
                  <a:gdLst>
                    <a:gd name="T0" fmla="*/ 158 w 251"/>
                    <a:gd name="T1" fmla="*/ 0 h 215"/>
                    <a:gd name="T2" fmla="*/ 0 w 251"/>
                    <a:gd name="T3" fmla="*/ 161 h 215"/>
                    <a:gd name="T4" fmla="*/ 0 w 251"/>
                    <a:gd name="T5" fmla="*/ 384 h 215"/>
                    <a:gd name="T6" fmla="*/ 158 w 251"/>
                    <a:gd name="T7" fmla="*/ 546 h 215"/>
                    <a:gd name="T8" fmla="*/ 473 w 251"/>
                    <a:gd name="T9" fmla="*/ 546 h 215"/>
                    <a:gd name="T10" fmla="*/ 633 w 251"/>
                    <a:gd name="T11" fmla="*/ 384 h 215"/>
                    <a:gd name="T12" fmla="*/ 633 w 251"/>
                    <a:gd name="T13" fmla="*/ 161 h 215"/>
                    <a:gd name="T14" fmla="*/ 473 w 251"/>
                    <a:gd name="T15" fmla="*/ 0 h 215"/>
                    <a:gd name="T16" fmla="*/ 158 w 251"/>
                    <a:gd name="T17" fmla="*/ 0 h 21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51"/>
                    <a:gd name="T28" fmla="*/ 0 h 215"/>
                    <a:gd name="T29" fmla="*/ 251 w 251"/>
                    <a:gd name="T30" fmla="*/ 215 h 215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51" h="215">
                      <a:moveTo>
                        <a:pt x="63" y="0"/>
                      </a:moveTo>
                      <a:lnTo>
                        <a:pt x="0" y="63"/>
                      </a:lnTo>
                      <a:lnTo>
                        <a:pt x="0" y="152"/>
                      </a:lnTo>
                      <a:lnTo>
                        <a:pt x="63" y="215"/>
                      </a:lnTo>
                      <a:lnTo>
                        <a:pt x="188" y="215"/>
                      </a:lnTo>
                      <a:lnTo>
                        <a:pt x="251" y="152"/>
                      </a:lnTo>
                      <a:lnTo>
                        <a:pt x="251" y="63"/>
                      </a:lnTo>
                      <a:lnTo>
                        <a:pt x="188" y="0"/>
                      </a:lnTo>
                      <a:lnTo>
                        <a:pt x="63" y="0"/>
                      </a:lnTo>
                      <a:close/>
                    </a:path>
                  </a:pathLst>
                </a:custGeom>
                <a:noFill/>
                <a:ln w="792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200" name="Freeform 322"/>
                <p:cNvSpPr>
                  <a:spLocks noChangeArrowheads="1"/>
                </p:cNvSpPr>
                <p:nvPr/>
              </p:nvSpPr>
              <p:spPr bwMode="auto">
                <a:xfrm>
                  <a:off x="3878" y="985"/>
                  <a:ext cx="302" cy="259"/>
                </a:xfrm>
                <a:custGeom>
                  <a:avLst/>
                  <a:gdLst>
                    <a:gd name="T0" fmla="*/ 158 w 251"/>
                    <a:gd name="T1" fmla="*/ 0 h 215"/>
                    <a:gd name="T2" fmla="*/ 0 w 251"/>
                    <a:gd name="T3" fmla="*/ 161 h 215"/>
                    <a:gd name="T4" fmla="*/ 0 w 251"/>
                    <a:gd name="T5" fmla="*/ 384 h 215"/>
                    <a:gd name="T6" fmla="*/ 158 w 251"/>
                    <a:gd name="T7" fmla="*/ 546 h 215"/>
                    <a:gd name="T8" fmla="*/ 473 w 251"/>
                    <a:gd name="T9" fmla="*/ 546 h 215"/>
                    <a:gd name="T10" fmla="*/ 633 w 251"/>
                    <a:gd name="T11" fmla="*/ 384 h 215"/>
                    <a:gd name="T12" fmla="*/ 633 w 251"/>
                    <a:gd name="T13" fmla="*/ 161 h 215"/>
                    <a:gd name="T14" fmla="*/ 473 w 251"/>
                    <a:gd name="T15" fmla="*/ 0 h 215"/>
                    <a:gd name="T16" fmla="*/ 158 w 251"/>
                    <a:gd name="T17" fmla="*/ 0 h 21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51"/>
                    <a:gd name="T28" fmla="*/ 0 h 215"/>
                    <a:gd name="T29" fmla="*/ 251 w 251"/>
                    <a:gd name="T30" fmla="*/ 215 h 215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51" h="215">
                      <a:moveTo>
                        <a:pt x="63" y="0"/>
                      </a:moveTo>
                      <a:lnTo>
                        <a:pt x="0" y="63"/>
                      </a:lnTo>
                      <a:lnTo>
                        <a:pt x="0" y="152"/>
                      </a:lnTo>
                      <a:lnTo>
                        <a:pt x="63" y="215"/>
                      </a:lnTo>
                      <a:lnTo>
                        <a:pt x="188" y="215"/>
                      </a:lnTo>
                      <a:lnTo>
                        <a:pt x="251" y="152"/>
                      </a:lnTo>
                      <a:lnTo>
                        <a:pt x="251" y="63"/>
                      </a:lnTo>
                      <a:lnTo>
                        <a:pt x="188" y="0"/>
                      </a:lnTo>
                      <a:lnTo>
                        <a:pt x="63" y="0"/>
                      </a:lnTo>
                      <a:close/>
                    </a:path>
                  </a:pathLst>
                </a:custGeom>
                <a:solidFill>
                  <a:srgbClr val="CCC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201" name="Freeform 323"/>
                <p:cNvSpPr>
                  <a:spLocks noChangeArrowheads="1"/>
                </p:cNvSpPr>
                <p:nvPr/>
              </p:nvSpPr>
              <p:spPr bwMode="auto">
                <a:xfrm>
                  <a:off x="3878" y="985"/>
                  <a:ext cx="302" cy="259"/>
                </a:xfrm>
                <a:custGeom>
                  <a:avLst/>
                  <a:gdLst>
                    <a:gd name="T0" fmla="*/ 158 w 251"/>
                    <a:gd name="T1" fmla="*/ 0 h 215"/>
                    <a:gd name="T2" fmla="*/ 0 w 251"/>
                    <a:gd name="T3" fmla="*/ 161 h 215"/>
                    <a:gd name="T4" fmla="*/ 0 w 251"/>
                    <a:gd name="T5" fmla="*/ 384 h 215"/>
                    <a:gd name="T6" fmla="*/ 158 w 251"/>
                    <a:gd name="T7" fmla="*/ 546 h 215"/>
                    <a:gd name="T8" fmla="*/ 473 w 251"/>
                    <a:gd name="T9" fmla="*/ 546 h 215"/>
                    <a:gd name="T10" fmla="*/ 633 w 251"/>
                    <a:gd name="T11" fmla="*/ 384 h 215"/>
                    <a:gd name="T12" fmla="*/ 633 w 251"/>
                    <a:gd name="T13" fmla="*/ 161 h 215"/>
                    <a:gd name="T14" fmla="*/ 473 w 251"/>
                    <a:gd name="T15" fmla="*/ 0 h 215"/>
                    <a:gd name="T16" fmla="*/ 158 w 251"/>
                    <a:gd name="T17" fmla="*/ 0 h 21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51"/>
                    <a:gd name="T28" fmla="*/ 0 h 215"/>
                    <a:gd name="T29" fmla="*/ 251 w 251"/>
                    <a:gd name="T30" fmla="*/ 215 h 215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51" h="215">
                      <a:moveTo>
                        <a:pt x="63" y="0"/>
                      </a:moveTo>
                      <a:lnTo>
                        <a:pt x="0" y="63"/>
                      </a:lnTo>
                      <a:lnTo>
                        <a:pt x="0" y="152"/>
                      </a:lnTo>
                      <a:lnTo>
                        <a:pt x="63" y="215"/>
                      </a:lnTo>
                      <a:lnTo>
                        <a:pt x="188" y="215"/>
                      </a:lnTo>
                      <a:lnTo>
                        <a:pt x="251" y="152"/>
                      </a:lnTo>
                      <a:lnTo>
                        <a:pt x="251" y="63"/>
                      </a:lnTo>
                      <a:lnTo>
                        <a:pt x="188" y="0"/>
                      </a:lnTo>
                      <a:lnTo>
                        <a:pt x="63" y="0"/>
                      </a:lnTo>
                      <a:close/>
                    </a:path>
                  </a:pathLst>
                </a:custGeom>
                <a:noFill/>
                <a:ln w="792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202" name="Rectangle 324"/>
                <p:cNvSpPr>
                  <a:spLocks noChangeArrowheads="1"/>
                </p:cNvSpPr>
                <p:nvPr/>
              </p:nvSpPr>
              <p:spPr bwMode="auto">
                <a:xfrm>
                  <a:off x="4013" y="1057"/>
                  <a:ext cx="68" cy="13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defTabSz="449263">
                    <a:buClr>
                      <a:srgbClr val="000000"/>
                    </a:buClr>
                    <a:buSzPct val="100000"/>
                    <a:buFont typeface="Arial" charset="0"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fr-FR" sz="1400">
                      <a:solidFill>
                        <a:srgbClr val="000000"/>
                      </a:solidFill>
                      <a:latin typeface="Times New Roman" pitchFamily="18" charset="0"/>
                      <a:ea typeface="Arial Unicode MS" pitchFamily="34" charset="-128"/>
                      <a:cs typeface="Arial Unicode MS" pitchFamily="34" charset="-128"/>
                    </a:rPr>
                    <a:t>E</a:t>
                  </a:r>
                </a:p>
              </p:txBody>
            </p:sp>
            <p:sp>
              <p:nvSpPr>
                <p:cNvPr id="7203" name="Freeform 325"/>
                <p:cNvSpPr>
                  <a:spLocks noChangeArrowheads="1"/>
                </p:cNvSpPr>
                <p:nvPr/>
              </p:nvSpPr>
              <p:spPr bwMode="auto">
                <a:xfrm>
                  <a:off x="3489" y="768"/>
                  <a:ext cx="302" cy="260"/>
                </a:xfrm>
                <a:custGeom>
                  <a:avLst/>
                  <a:gdLst>
                    <a:gd name="T0" fmla="*/ 156 w 251"/>
                    <a:gd name="T1" fmla="*/ 0 h 216"/>
                    <a:gd name="T2" fmla="*/ 0 w 251"/>
                    <a:gd name="T3" fmla="*/ 159 h 216"/>
                    <a:gd name="T4" fmla="*/ 0 w 251"/>
                    <a:gd name="T5" fmla="*/ 384 h 216"/>
                    <a:gd name="T6" fmla="*/ 156 w 251"/>
                    <a:gd name="T7" fmla="*/ 546 h 216"/>
                    <a:gd name="T8" fmla="*/ 472 w 251"/>
                    <a:gd name="T9" fmla="*/ 546 h 216"/>
                    <a:gd name="T10" fmla="*/ 633 w 251"/>
                    <a:gd name="T11" fmla="*/ 384 h 216"/>
                    <a:gd name="T12" fmla="*/ 633 w 251"/>
                    <a:gd name="T13" fmla="*/ 159 h 216"/>
                    <a:gd name="T14" fmla="*/ 472 w 251"/>
                    <a:gd name="T15" fmla="*/ 0 h 216"/>
                    <a:gd name="T16" fmla="*/ 156 w 251"/>
                    <a:gd name="T17" fmla="*/ 0 h 21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51"/>
                    <a:gd name="T28" fmla="*/ 0 h 216"/>
                    <a:gd name="T29" fmla="*/ 251 w 251"/>
                    <a:gd name="T30" fmla="*/ 216 h 21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51" h="216">
                      <a:moveTo>
                        <a:pt x="62" y="0"/>
                      </a:moveTo>
                      <a:lnTo>
                        <a:pt x="0" y="63"/>
                      </a:lnTo>
                      <a:lnTo>
                        <a:pt x="0" y="152"/>
                      </a:lnTo>
                      <a:lnTo>
                        <a:pt x="62" y="216"/>
                      </a:lnTo>
                      <a:lnTo>
                        <a:pt x="187" y="216"/>
                      </a:lnTo>
                      <a:lnTo>
                        <a:pt x="251" y="152"/>
                      </a:lnTo>
                      <a:lnTo>
                        <a:pt x="251" y="63"/>
                      </a:lnTo>
                      <a:lnTo>
                        <a:pt x="187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solidFill>
                  <a:srgbClr val="CCC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204" name="Freeform 326"/>
                <p:cNvSpPr>
                  <a:spLocks noChangeArrowheads="1"/>
                </p:cNvSpPr>
                <p:nvPr/>
              </p:nvSpPr>
              <p:spPr bwMode="auto">
                <a:xfrm>
                  <a:off x="3489" y="768"/>
                  <a:ext cx="302" cy="260"/>
                </a:xfrm>
                <a:custGeom>
                  <a:avLst/>
                  <a:gdLst>
                    <a:gd name="T0" fmla="*/ 156 w 251"/>
                    <a:gd name="T1" fmla="*/ 0 h 216"/>
                    <a:gd name="T2" fmla="*/ 0 w 251"/>
                    <a:gd name="T3" fmla="*/ 159 h 216"/>
                    <a:gd name="T4" fmla="*/ 0 w 251"/>
                    <a:gd name="T5" fmla="*/ 384 h 216"/>
                    <a:gd name="T6" fmla="*/ 156 w 251"/>
                    <a:gd name="T7" fmla="*/ 546 h 216"/>
                    <a:gd name="T8" fmla="*/ 472 w 251"/>
                    <a:gd name="T9" fmla="*/ 546 h 216"/>
                    <a:gd name="T10" fmla="*/ 633 w 251"/>
                    <a:gd name="T11" fmla="*/ 384 h 216"/>
                    <a:gd name="T12" fmla="*/ 633 w 251"/>
                    <a:gd name="T13" fmla="*/ 159 h 216"/>
                    <a:gd name="T14" fmla="*/ 472 w 251"/>
                    <a:gd name="T15" fmla="*/ 0 h 216"/>
                    <a:gd name="T16" fmla="*/ 156 w 251"/>
                    <a:gd name="T17" fmla="*/ 0 h 21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51"/>
                    <a:gd name="T28" fmla="*/ 0 h 216"/>
                    <a:gd name="T29" fmla="*/ 251 w 251"/>
                    <a:gd name="T30" fmla="*/ 216 h 21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51" h="216">
                      <a:moveTo>
                        <a:pt x="62" y="0"/>
                      </a:moveTo>
                      <a:lnTo>
                        <a:pt x="0" y="63"/>
                      </a:lnTo>
                      <a:lnTo>
                        <a:pt x="0" y="152"/>
                      </a:lnTo>
                      <a:lnTo>
                        <a:pt x="62" y="216"/>
                      </a:lnTo>
                      <a:lnTo>
                        <a:pt x="187" y="216"/>
                      </a:lnTo>
                      <a:lnTo>
                        <a:pt x="251" y="152"/>
                      </a:lnTo>
                      <a:lnTo>
                        <a:pt x="251" y="63"/>
                      </a:lnTo>
                      <a:lnTo>
                        <a:pt x="187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noFill/>
                <a:ln w="792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205" name="Freeform 327"/>
                <p:cNvSpPr>
                  <a:spLocks noChangeArrowheads="1"/>
                </p:cNvSpPr>
                <p:nvPr/>
              </p:nvSpPr>
              <p:spPr bwMode="auto">
                <a:xfrm>
                  <a:off x="3489" y="768"/>
                  <a:ext cx="302" cy="260"/>
                </a:xfrm>
                <a:custGeom>
                  <a:avLst/>
                  <a:gdLst>
                    <a:gd name="T0" fmla="*/ 156 w 251"/>
                    <a:gd name="T1" fmla="*/ 0 h 216"/>
                    <a:gd name="T2" fmla="*/ 0 w 251"/>
                    <a:gd name="T3" fmla="*/ 159 h 216"/>
                    <a:gd name="T4" fmla="*/ 0 w 251"/>
                    <a:gd name="T5" fmla="*/ 384 h 216"/>
                    <a:gd name="T6" fmla="*/ 156 w 251"/>
                    <a:gd name="T7" fmla="*/ 546 h 216"/>
                    <a:gd name="T8" fmla="*/ 472 w 251"/>
                    <a:gd name="T9" fmla="*/ 546 h 216"/>
                    <a:gd name="T10" fmla="*/ 633 w 251"/>
                    <a:gd name="T11" fmla="*/ 384 h 216"/>
                    <a:gd name="T12" fmla="*/ 633 w 251"/>
                    <a:gd name="T13" fmla="*/ 159 h 216"/>
                    <a:gd name="T14" fmla="*/ 472 w 251"/>
                    <a:gd name="T15" fmla="*/ 0 h 216"/>
                    <a:gd name="T16" fmla="*/ 156 w 251"/>
                    <a:gd name="T17" fmla="*/ 0 h 21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51"/>
                    <a:gd name="T28" fmla="*/ 0 h 216"/>
                    <a:gd name="T29" fmla="*/ 251 w 251"/>
                    <a:gd name="T30" fmla="*/ 216 h 21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51" h="216">
                      <a:moveTo>
                        <a:pt x="62" y="0"/>
                      </a:moveTo>
                      <a:lnTo>
                        <a:pt x="0" y="63"/>
                      </a:lnTo>
                      <a:lnTo>
                        <a:pt x="0" y="152"/>
                      </a:lnTo>
                      <a:lnTo>
                        <a:pt x="62" y="216"/>
                      </a:lnTo>
                      <a:lnTo>
                        <a:pt x="187" y="216"/>
                      </a:lnTo>
                      <a:lnTo>
                        <a:pt x="251" y="152"/>
                      </a:lnTo>
                      <a:lnTo>
                        <a:pt x="251" y="63"/>
                      </a:lnTo>
                      <a:lnTo>
                        <a:pt x="187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solidFill>
                  <a:srgbClr val="CCC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206" name="Freeform 328"/>
                <p:cNvSpPr>
                  <a:spLocks noChangeArrowheads="1"/>
                </p:cNvSpPr>
                <p:nvPr/>
              </p:nvSpPr>
              <p:spPr bwMode="auto">
                <a:xfrm>
                  <a:off x="3489" y="768"/>
                  <a:ext cx="302" cy="260"/>
                </a:xfrm>
                <a:custGeom>
                  <a:avLst/>
                  <a:gdLst>
                    <a:gd name="T0" fmla="*/ 156 w 251"/>
                    <a:gd name="T1" fmla="*/ 0 h 216"/>
                    <a:gd name="T2" fmla="*/ 0 w 251"/>
                    <a:gd name="T3" fmla="*/ 159 h 216"/>
                    <a:gd name="T4" fmla="*/ 0 w 251"/>
                    <a:gd name="T5" fmla="*/ 384 h 216"/>
                    <a:gd name="T6" fmla="*/ 156 w 251"/>
                    <a:gd name="T7" fmla="*/ 546 h 216"/>
                    <a:gd name="T8" fmla="*/ 472 w 251"/>
                    <a:gd name="T9" fmla="*/ 546 h 216"/>
                    <a:gd name="T10" fmla="*/ 633 w 251"/>
                    <a:gd name="T11" fmla="*/ 384 h 216"/>
                    <a:gd name="T12" fmla="*/ 633 w 251"/>
                    <a:gd name="T13" fmla="*/ 159 h 216"/>
                    <a:gd name="T14" fmla="*/ 472 w 251"/>
                    <a:gd name="T15" fmla="*/ 0 h 216"/>
                    <a:gd name="T16" fmla="*/ 156 w 251"/>
                    <a:gd name="T17" fmla="*/ 0 h 21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51"/>
                    <a:gd name="T28" fmla="*/ 0 h 216"/>
                    <a:gd name="T29" fmla="*/ 251 w 251"/>
                    <a:gd name="T30" fmla="*/ 216 h 21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51" h="216">
                      <a:moveTo>
                        <a:pt x="62" y="0"/>
                      </a:moveTo>
                      <a:lnTo>
                        <a:pt x="0" y="63"/>
                      </a:lnTo>
                      <a:lnTo>
                        <a:pt x="0" y="152"/>
                      </a:lnTo>
                      <a:lnTo>
                        <a:pt x="62" y="216"/>
                      </a:lnTo>
                      <a:lnTo>
                        <a:pt x="187" y="216"/>
                      </a:lnTo>
                      <a:lnTo>
                        <a:pt x="251" y="152"/>
                      </a:lnTo>
                      <a:lnTo>
                        <a:pt x="251" y="63"/>
                      </a:lnTo>
                      <a:lnTo>
                        <a:pt x="187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noFill/>
                <a:ln w="792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207" name="Rectangle 329"/>
                <p:cNvSpPr>
                  <a:spLocks noChangeArrowheads="1"/>
                </p:cNvSpPr>
                <p:nvPr/>
              </p:nvSpPr>
              <p:spPr bwMode="auto">
                <a:xfrm>
                  <a:off x="3606" y="843"/>
                  <a:ext cx="139" cy="134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pPr defTabSz="449263">
                    <a:buClr>
                      <a:srgbClr val="000000"/>
                    </a:buClr>
                    <a:buSzPct val="100000"/>
                    <a:buFont typeface="Arial" charset="0"/>
                    <a:buNone/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</a:pPr>
                  <a:r>
                    <a:rPr lang="fr-FR" sz="1400">
                      <a:solidFill>
                        <a:srgbClr val="000000"/>
                      </a:solidFill>
                      <a:latin typeface="Times New Roman" pitchFamily="18" charset="0"/>
                      <a:ea typeface="Arial Unicode MS" pitchFamily="34" charset="-128"/>
                      <a:cs typeface="Arial Unicode MS" pitchFamily="34" charset="-128"/>
                    </a:rPr>
                    <a:t>F</a:t>
                  </a:r>
                </a:p>
              </p:txBody>
            </p:sp>
          </p:grpSp>
        </p:grpSp>
        <p:grpSp>
          <p:nvGrpSpPr>
            <p:cNvPr id="7181" name="Group 330"/>
            <p:cNvGrpSpPr>
              <a:grpSpLocks/>
            </p:cNvGrpSpPr>
            <p:nvPr/>
          </p:nvGrpSpPr>
          <p:grpSpPr bwMode="auto">
            <a:xfrm>
              <a:off x="1488" y="1392"/>
              <a:ext cx="2338" cy="1351"/>
              <a:chOff x="1488" y="1392"/>
              <a:chExt cx="2338" cy="1351"/>
            </a:xfrm>
          </p:grpSpPr>
          <p:sp>
            <p:nvSpPr>
              <p:cNvPr id="7182" name="Text Box 331"/>
              <p:cNvSpPr txBox="1">
                <a:spLocks noChangeArrowheads="1"/>
              </p:cNvSpPr>
              <p:nvPr/>
            </p:nvSpPr>
            <p:spPr bwMode="auto">
              <a:xfrm>
                <a:off x="1488" y="2529"/>
                <a:ext cx="298" cy="214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/>
              <a:lstStyle/>
              <a:p>
                <a:pPr defTabSz="449263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fr-FR" sz="1600" b="1">
                    <a:solidFill>
                      <a:srgbClr val="00000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B1</a:t>
                </a:r>
              </a:p>
            </p:txBody>
          </p:sp>
          <p:sp>
            <p:nvSpPr>
              <p:cNvPr id="7183" name="Text Box 332"/>
              <p:cNvSpPr txBox="1">
                <a:spLocks noChangeArrowheads="1"/>
              </p:cNvSpPr>
              <p:nvPr/>
            </p:nvSpPr>
            <p:spPr bwMode="auto">
              <a:xfrm>
                <a:off x="3523" y="1392"/>
                <a:ext cx="303" cy="217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</p:spPr>
            <p:txBody>
              <a:bodyPr lIns="90000" tIns="46800" rIns="90000" bIns="46800"/>
              <a:lstStyle/>
              <a:p>
                <a:pPr defTabSz="449263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fr-FR" sz="1600" b="1">
                    <a:solidFill>
                      <a:srgbClr val="000000"/>
                    </a:solidFill>
                    <a:latin typeface="Times New Roman" pitchFamily="18" charset="0"/>
                    <a:ea typeface="Arial Unicode MS" pitchFamily="34" charset="-128"/>
                    <a:cs typeface="Arial Unicode MS" pitchFamily="34" charset="-128"/>
                  </a:rPr>
                  <a:t>E1</a:t>
                </a:r>
              </a:p>
            </p:txBody>
          </p:sp>
        </p:grpSp>
      </p:grpSp>
      <p:grpSp>
        <p:nvGrpSpPr>
          <p:cNvPr id="7173" name="Group 333"/>
          <p:cNvGrpSpPr>
            <a:grpSpLocks/>
          </p:cNvGrpSpPr>
          <p:nvPr/>
        </p:nvGrpSpPr>
        <p:grpSpPr bwMode="auto">
          <a:xfrm>
            <a:off x="609600" y="1141413"/>
            <a:ext cx="4267200" cy="2365375"/>
            <a:chOff x="336" y="767"/>
            <a:chExt cx="2688" cy="1490"/>
          </a:xfrm>
        </p:grpSpPr>
        <p:sp>
          <p:nvSpPr>
            <p:cNvPr id="7178" name="Line 334"/>
            <p:cNvSpPr>
              <a:spLocks noChangeShapeType="1"/>
            </p:cNvSpPr>
            <p:nvPr/>
          </p:nvSpPr>
          <p:spPr bwMode="auto">
            <a:xfrm flipV="1">
              <a:off x="336" y="767"/>
              <a:ext cx="2688" cy="1490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179" name="Text Box 335"/>
            <p:cNvSpPr txBox="1">
              <a:spLocks noChangeArrowheads="1"/>
            </p:cNvSpPr>
            <p:nvPr/>
          </p:nvSpPr>
          <p:spPr bwMode="auto">
            <a:xfrm>
              <a:off x="1104" y="1200"/>
              <a:ext cx="507" cy="29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defTabSz="449263"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fr-FR" sz="2400" dirty="0" smtClean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53 </a:t>
              </a:r>
              <a:r>
                <a:rPr lang="fr-FR" sz="2400" dirty="0">
                  <a:solidFill>
                    <a:srgbClr val="000000"/>
                  </a:solidFill>
                  <a:latin typeface="Times New Roman" pitchFamily="18" charset="0"/>
                  <a:ea typeface="Arial Unicode MS" pitchFamily="34" charset="-128"/>
                  <a:cs typeface="Arial Unicode MS" pitchFamily="34" charset="-128"/>
                </a:rPr>
                <a:t>m</a:t>
              </a:r>
            </a:p>
          </p:txBody>
        </p:sp>
      </p:grpSp>
      <p:pic>
        <p:nvPicPr>
          <p:cNvPr id="7176" name="Picture 33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2990850"/>
            <a:ext cx="2671763" cy="3562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48132" name="Picture 4" descr="_VW06878"/>
          <p:cNvPicPr>
            <a:picLocks noChangeAspect="1" noChangeArrowheads="1"/>
          </p:cNvPicPr>
          <p:nvPr/>
        </p:nvPicPr>
        <p:blipFill>
          <a:blip r:embed="rId4" cstate="print"/>
          <a:srcRect t="12407" r="29146" b="28258"/>
          <a:stretch>
            <a:fillRect/>
          </a:stretch>
        </p:blipFill>
        <p:spPr bwMode="auto">
          <a:xfrm>
            <a:off x="3505200" y="4876800"/>
            <a:ext cx="266639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4" name="Picture 6" descr="DSCF152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0" y="1193609"/>
            <a:ext cx="1295400" cy="1730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" name="Espace réservé du numéro de diapositive 7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92D914-4DEA-48D5-A0BA-B5A91DC08CDE}" type="slidenum">
              <a:rPr lang="en-US" smtClean="0"/>
              <a:pPr>
                <a:defRPr/>
              </a:pPr>
              <a:t>18</a:t>
            </a:fld>
            <a:endParaRPr lang="en-US" smtClean="0"/>
          </a:p>
          <a:p>
            <a:pPr>
              <a:defRPr/>
            </a:pPr>
            <a:endParaRPr lang="en-US"/>
          </a:p>
        </p:txBody>
      </p:sp>
      <p:pic>
        <p:nvPicPr>
          <p:cNvPr id="74" name="Picture 3"/>
          <p:cNvPicPr>
            <a:picLocks noChangeAspect="1" noChangeArrowheads="1"/>
          </p:cNvPicPr>
          <p:nvPr/>
        </p:nvPicPr>
        <p:blipFill>
          <a:blip r:embed="rId6" cstate="print"/>
          <a:srcRect l="20406" t="40886" r="16794" b="35751"/>
          <a:stretch>
            <a:fillRect/>
          </a:stretch>
        </p:blipFill>
        <p:spPr bwMode="auto">
          <a:xfrm rot="10800000">
            <a:off x="4267200" y="4419600"/>
            <a:ext cx="1828800" cy="423511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pic>
        <p:nvPicPr>
          <p:cNvPr id="75" name="Image 1" descr="E:\photos_experiment_Feb2010\DSCF0119.JPG"/>
          <p:cNvPicPr>
            <a:picLocks noChangeAspect="1" noChangeArrowheads="1"/>
          </p:cNvPicPr>
          <p:nvPr/>
        </p:nvPicPr>
        <p:blipFill>
          <a:blip r:embed="rId7" cstate="print"/>
          <a:srcRect l="15341"/>
          <a:stretch>
            <a:fillRect/>
          </a:stretch>
        </p:blipFill>
        <p:spPr bwMode="auto">
          <a:xfrm>
            <a:off x="6248400" y="2971800"/>
            <a:ext cx="1208856" cy="1076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" name="Picture 1" descr="Logo_OSQAR_Sans_Fond_Sans_Texte_Small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1000" y="304800"/>
            <a:ext cx="1447801" cy="53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" name="Rectangle 76"/>
          <p:cNvSpPr/>
          <p:nvPr/>
        </p:nvSpPr>
        <p:spPr>
          <a:xfrm>
            <a:off x="304800" y="1066800"/>
            <a:ext cx="403860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/>
              <a:t>“An invisible light shining through a wall” </a:t>
            </a:r>
          </a:p>
          <a:p>
            <a:r>
              <a:rPr lang="en-US" sz="1400" dirty="0" smtClean="0"/>
              <a:t>K. van Bibber et al. </a:t>
            </a:r>
          </a:p>
          <a:p>
            <a:r>
              <a:rPr lang="en-US" sz="1400" dirty="0" smtClean="0"/>
              <a:t>PRL 59 (1987) 759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382000" cy="609600"/>
          </a:xfrm>
        </p:spPr>
        <p:txBody>
          <a:bodyPr/>
          <a:lstStyle/>
          <a:p>
            <a:r>
              <a:rPr lang="fr-FR" sz="2600" dirty="0" smtClean="0"/>
              <a:t>2010 </a:t>
            </a:r>
            <a:r>
              <a:rPr lang="fr-FR" sz="2600" dirty="0" err="1" smtClean="0"/>
              <a:t>results</a:t>
            </a:r>
            <a:r>
              <a:rPr lang="fr-FR" sz="2600" dirty="0" smtClean="0"/>
              <a:t> </a:t>
            </a:r>
            <a:r>
              <a:rPr lang="fr-FR" sz="2600" dirty="0" err="1" smtClean="0"/>
              <a:t>submitted</a:t>
            </a:r>
            <a:r>
              <a:rPr lang="fr-FR" sz="2600" dirty="0" smtClean="0"/>
              <a:t> for publication</a:t>
            </a:r>
            <a:endParaRPr lang="fr-FR" sz="26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The OSQAR Experiments @ CERN  For Low Energy Laser-based Particle/Astroparticle Physics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92D914-4DEA-48D5-A0BA-B5A91DC08CDE}" type="slidenum">
              <a:rPr lang="en-US" smtClean="0"/>
              <a:pPr>
                <a:defRPr/>
              </a:pPr>
              <a:t>19</a:t>
            </a:fld>
            <a:endParaRPr lang="en-US" smtClean="0"/>
          </a:p>
          <a:p>
            <a:pPr>
              <a:defRPr/>
            </a:pPr>
            <a:endParaRPr lang="en-US"/>
          </a:p>
        </p:txBody>
      </p:sp>
      <p:pic>
        <p:nvPicPr>
          <p:cNvPr id="62467" name="Picture 3"/>
          <p:cNvPicPr>
            <a:picLocks noChangeAspect="1" noChangeArrowheads="1"/>
          </p:cNvPicPr>
          <p:nvPr/>
        </p:nvPicPr>
        <p:blipFill>
          <a:blip r:embed="rId2" cstate="print"/>
          <a:srcRect l="23333" t="6095" r="9524" b="4762"/>
          <a:stretch>
            <a:fillRect/>
          </a:stretch>
        </p:blipFill>
        <p:spPr bwMode="auto">
          <a:xfrm>
            <a:off x="1981200" y="914400"/>
            <a:ext cx="6629400" cy="5500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457200" y="1676400"/>
            <a:ext cx="2108206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u="sng" dirty="0" err="1" smtClean="0">
                <a:solidFill>
                  <a:schemeClr val="accent2"/>
                </a:solidFill>
              </a:rPr>
              <a:t>arXiv</a:t>
            </a:r>
            <a:r>
              <a:rPr lang="fr-FR" b="1" u="sng" dirty="0" smtClean="0">
                <a:solidFill>
                  <a:schemeClr val="accent2"/>
                </a:solidFill>
              </a:rPr>
              <a:t>:1110.0774v3</a:t>
            </a:r>
            <a:r>
              <a:rPr lang="fr-FR" b="1" dirty="0" smtClean="0"/>
              <a:t> </a:t>
            </a:r>
            <a:endParaRPr lang="fr-FR" b="1" dirty="0"/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</a:blip>
          <a:srcRect b="1701"/>
          <a:stretch>
            <a:fillRect/>
          </a:stretch>
        </p:blipFill>
        <p:spPr bwMode="auto">
          <a:xfrm rot="16200000">
            <a:off x="-272983" y="2558985"/>
            <a:ext cx="3581400" cy="25782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ZoneTexte 8"/>
          <p:cNvSpPr txBox="1"/>
          <p:nvPr/>
        </p:nvSpPr>
        <p:spPr>
          <a:xfrm>
            <a:off x="228600" y="5791200"/>
            <a:ext cx="2514600" cy="7694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77800" indent="-177800">
              <a:buNone/>
            </a:pPr>
            <a:r>
              <a:rPr lang="fr-FR" sz="1200" dirty="0" smtClean="0"/>
              <a:t>►</a:t>
            </a:r>
            <a:r>
              <a:rPr lang="fr-FR" sz="1600" dirty="0" smtClean="0"/>
              <a:t> </a:t>
            </a:r>
            <a:r>
              <a:rPr lang="fr-FR" sz="1400" dirty="0" smtClean="0"/>
              <a:t>The </a:t>
            </a:r>
            <a:r>
              <a:rPr lang="fr-FR" sz="1400" dirty="0" err="1" smtClean="0"/>
              <a:t>targeted</a:t>
            </a:r>
            <a:r>
              <a:rPr lang="fr-FR" sz="1400" dirty="0" smtClean="0"/>
              <a:t> </a:t>
            </a:r>
            <a:r>
              <a:rPr lang="fr-FR" sz="1400" dirty="0" err="1" smtClean="0"/>
              <a:t>sensitivity</a:t>
            </a:r>
            <a:r>
              <a:rPr lang="fr-FR" sz="1400" dirty="0" smtClean="0"/>
              <a:t> of 2009 (SPSC-M-770) has been </a:t>
            </a:r>
            <a:r>
              <a:rPr lang="fr-FR" sz="1400" dirty="0" err="1" smtClean="0"/>
              <a:t>reached</a:t>
            </a:r>
            <a:endParaRPr lang="fr-FR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685800"/>
          </a:xfrm>
        </p:spPr>
        <p:txBody>
          <a:bodyPr/>
          <a:lstStyle/>
          <a:p>
            <a:pPr algn="r"/>
            <a:r>
              <a:rPr lang="en-GB" sz="1600" i="1" dirty="0" smtClean="0"/>
              <a:t>►</a:t>
            </a:r>
            <a:r>
              <a:rPr lang="en-GB" sz="1800" i="1" dirty="0" smtClean="0"/>
              <a:t> </a:t>
            </a:r>
            <a:r>
              <a:rPr lang="en-GB" sz="2000" i="1" dirty="0" smtClean="0"/>
              <a:t>26 Members from 11 Institutes (CERN, </a:t>
            </a:r>
            <a:r>
              <a:rPr lang="en-GB" sz="2000" i="1" dirty="0" err="1" smtClean="0"/>
              <a:t>Cz</a:t>
            </a:r>
            <a:r>
              <a:rPr lang="en-GB" sz="2000" i="1" dirty="0" smtClean="0"/>
              <a:t>, Fr &amp; Po)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The OSQAR Experiments @ CERN  For Low Energy Laser-based Particle/</a:t>
            </a:r>
            <a:r>
              <a:rPr lang="en-US" dirty="0" err="1" smtClean="0"/>
              <a:t>Astroparticle</a:t>
            </a:r>
            <a:r>
              <a:rPr lang="en-US" dirty="0" smtClean="0"/>
              <a:t> Physics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4AA4EC-DB61-458B-A56B-4F5B34BB393D}" type="slidenum">
              <a:rPr lang="en-US" smtClean="0"/>
              <a:pPr>
                <a:defRPr/>
              </a:pPr>
              <a:t>2</a:t>
            </a:fld>
            <a:endParaRPr lang="en-US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47800" y="990600"/>
            <a:ext cx="7467600" cy="5562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1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 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CERN, Geneva, Switzerland</a:t>
            </a: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	 </a:t>
            </a:r>
            <a:r>
              <a:rPr kumimoji="0" lang="en-US" sz="14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18" charset="0"/>
              </a:rPr>
              <a:t>G.</a:t>
            </a:r>
            <a:r>
              <a:rPr kumimoji="0" lang="en-US" sz="14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18" charset="0"/>
              </a:rPr>
              <a:t> </a:t>
            </a:r>
            <a:r>
              <a:rPr kumimoji="0" lang="en-US" sz="1400" b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18" charset="0"/>
              </a:rPr>
              <a:t>Deferne</a:t>
            </a:r>
            <a:r>
              <a:rPr kumimoji="0" lang="en-US" sz="16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,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P.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Pugnat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 (now at LNCMI-CNRS), M. Schott, A.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Siemko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  <a:p>
            <a:pPr lvl="0" algn="ctr" eaLnBrk="1" fontAlgn="auto" hangingPunct="1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defRPr/>
            </a:pP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 Charles University, Faculty of Mathematics &amp; Physics, Prague, Czech Republic                               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	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M. Finger Jr., M. Finger</a:t>
            </a:r>
            <a:r>
              <a:rPr lang="en-US" sz="1400" dirty="0" smtClean="0">
                <a:solidFill>
                  <a:schemeClr val="tx1"/>
                </a:solidFill>
                <a:latin typeface="Times" charset="0"/>
              </a:rPr>
              <a:t>, M. </a:t>
            </a:r>
            <a:r>
              <a:rPr lang="en-US" sz="1400" dirty="0" err="1" smtClean="0">
                <a:solidFill>
                  <a:schemeClr val="tx1"/>
                </a:solidFill>
                <a:latin typeface="Times" charset="0"/>
              </a:rPr>
              <a:t>Slunecka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  <a:p>
            <a:pPr lvl="0" algn="ctr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 Czech Technical University, Faculty of Mechanical Engineering, Prague, Czech Republic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        		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J.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Hošek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,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M.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Kràl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,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" charset="0"/>
              </a:rPr>
              <a:t>K. </a:t>
            </a:r>
            <a:r>
              <a:rPr lang="en-US" sz="1400" dirty="0" err="1" smtClean="0">
                <a:solidFill>
                  <a:schemeClr val="tx1"/>
                </a:solidFill>
                <a:latin typeface="Times" charset="0"/>
              </a:rPr>
              <a:t>Macuchova</a:t>
            </a:r>
            <a:r>
              <a:rPr lang="en-US" sz="1400" dirty="0" smtClean="0">
                <a:solidFill>
                  <a:schemeClr val="tx1"/>
                </a:solidFill>
                <a:latin typeface="Times" charset="0"/>
              </a:rPr>
              <a:t>, M. </a:t>
            </a:r>
            <a:r>
              <a:rPr lang="en-US" sz="1400" dirty="0" err="1" smtClean="0">
                <a:solidFill>
                  <a:schemeClr val="tx1"/>
                </a:solidFill>
                <a:latin typeface="Times" charset="0"/>
              </a:rPr>
              <a:t>Virius</a:t>
            </a:r>
            <a:r>
              <a:rPr lang="en-US" sz="1400" dirty="0" smtClean="0">
                <a:solidFill>
                  <a:schemeClr val="tx1"/>
                </a:solidFill>
                <a:latin typeface="Times" charset="0"/>
              </a:rPr>
              <a:t>,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J.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Zicha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 	        ISI, ASCR, Brno, Czech Republic</a:t>
            </a: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i="1" dirty="0" smtClean="0">
                <a:solidFill>
                  <a:schemeClr val="tx1"/>
                </a:solidFill>
                <a:latin typeface="Arial Narrow" pitchFamily="34" charset="0"/>
              </a:rPr>
              <a:t>                    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A.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Srnka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 	                       IMEP/LAHC - INPG, 38016 Grenoble, France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 			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L.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Duvillaret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, G.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Vitrant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, J.M. Duchamp</a:t>
            </a: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	                IN, CNRS – UJF &amp;  INPG, BP 166, 38042 Grenoble, France             	  </a:t>
            </a:r>
            <a:b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</a:b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B. Barbara, R.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Ballou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400" dirty="0" smtClean="0">
              <a:solidFill>
                <a:schemeClr val="tx1"/>
              </a:solidFill>
              <a:latin typeface="Times" charset="0"/>
            </a:endParaRPr>
          </a:p>
          <a:p>
            <a:pPr lvl="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1400" i="1" dirty="0" smtClean="0">
                <a:solidFill>
                  <a:schemeClr val="tx1"/>
                </a:solidFill>
                <a:latin typeface="Arial Narrow" pitchFamily="34" charset="0"/>
              </a:rPr>
              <a:t>            LASIM , UCB Lyon1 &amp; CNRS, 69622 </a:t>
            </a:r>
            <a:r>
              <a:rPr lang="en-US" sz="1600" i="1" dirty="0" smtClean="0">
                <a:solidFill>
                  <a:schemeClr val="tx1"/>
                </a:solidFill>
                <a:latin typeface="Arial Narrow" pitchFamily="34" charset="0"/>
              </a:rPr>
              <a:t>Villeurbanne, France</a:t>
            </a:r>
          </a:p>
          <a:p>
            <a:pPr lvl="0" algn="ctr">
              <a:lnSpc>
                <a:spcPct val="80000"/>
              </a:lnSpc>
              <a:spcBef>
                <a:spcPts val="360"/>
              </a:spcBef>
              <a:defRPr/>
            </a:pPr>
            <a:r>
              <a:rPr lang="en-US" sz="1400" dirty="0" smtClean="0">
                <a:solidFill>
                  <a:schemeClr val="tx1"/>
                </a:solidFill>
                <a:latin typeface="Times" charset="0"/>
              </a:rPr>
              <a:t>M. Durand (now at NIST, Gaithersburg), J. </a:t>
            </a:r>
            <a:r>
              <a:rPr lang="en-US" sz="1400" dirty="0" err="1" smtClean="0">
                <a:solidFill>
                  <a:schemeClr val="tx1"/>
                </a:solidFill>
                <a:latin typeface="Times" charset="0"/>
              </a:rPr>
              <a:t>Morville</a:t>
            </a:r>
            <a:endParaRPr lang="en-US" sz="1400" dirty="0" smtClean="0">
              <a:solidFill>
                <a:schemeClr val="tx1"/>
              </a:solidFill>
              <a:latin typeface="Times" charset="0"/>
            </a:endParaRPr>
          </a:p>
          <a:p>
            <a:pPr lvl="0" algn="ctr">
              <a:lnSpc>
                <a:spcPct val="80000"/>
              </a:lnSpc>
              <a:spcBef>
                <a:spcPct val="20000"/>
              </a:spcBef>
              <a:defRPr/>
            </a:pPr>
            <a:endParaRPr kumimoji="0" lang="en-US" sz="13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		    LSP, UJF &amp; CNRS, 38402 Saint-Martin </a:t>
            </a:r>
            <a:r>
              <a:rPr kumimoji="0" lang="en-US" sz="16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d'Hères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, France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	                             	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R.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Jost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,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S.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Kassi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,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D.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Romanini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	    TUL, Czech Republic </a:t>
            </a: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	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M.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Šulc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 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Warsaw University, Physics Department, Poland 	</a:t>
            </a:r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A.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Hryczuk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,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K. A.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Meissne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t>r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495800"/>
            <a:ext cx="141922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9" name="Groupe 48"/>
          <p:cNvGrpSpPr/>
          <p:nvPr/>
        </p:nvGrpSpPr>
        <p:grpSpPr>
          <a:xfrm>
            <a:off x="304800" y="914400"/>
            <a:ext cx="3581400" cy="5715000"/>
            <a:chOff x="0" y="1295401"/>
            <a:chExt cx="3429004" cy="5334005"/>
          </a:xfrm>
        </p:grpSpPr>
        <p:pic>
          <p:nvPicPr>
            <p:cNvPr id="32" name="Picture 2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38198" y="3352800"/>
              <a:ext cx="1828800" cy="61753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37" name="Picture 4" descr="CERNlogo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066801" y="1295401"/>
              <a:ext cx="630238" cy="630238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38" name="Picture 6" descr="Technical University of Liberec - Home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88913" y="5756280"/>
              <a:ext cx="3240091" cy="266700"/>
            </a:xfrm>
            <a:prstGeom prst="rect">
              <a:avLst/>
            </a:prstGeom>
            <a:noFill/>
          </p:spPr>
        </p:pic>
        <p:pic>
          <p:nvPicPr>
            <p:cNvPr id="39" name="Picture 7" descr="pecet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52400" y="1676401"/>
              <a:ext cx="630238" cy="617538"/>
            </a:xfrm>
            <a:prstGeom prst="rect">
              <a:avLst/>
            </a:prstGeom>
            <a:noFill/>
          </p:spPr>
        </p:pic>
        <p:pic>
          <p:nvPicPr>
            <p:cNvPr id="40" name="Picture 9" descr="spectro">
              <a:hlinkClick r:id="rId8"/>
            </p:cNvPr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25413" y="5062542"/>
              <a:ext cx="757238" cy="504825"/>
            </a:xfrm>
            <a:prstGeom prst="rect">
              <a:avLst/>
            </a:prstGeom>
            <a:noFill/>
          </p:spPr>
        </p:pic>
        <p:pic>
          <p:nvPicPr>
            <p:cNvPr id="41" name="Picture 11" descr="Uniwersytet Warszawski">
              <a:hlinkClick r:id="rId10"/>
            </p:cNvPr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0" y="6070605"/>
              <a:ext cx="1009651" cy="558801"/>
            </a:xfrm>
            <a:prstGeom prst="rect">
              <a:avLst/>
            </a:prstGeom>
            <a:noFill/>
          </p:spPr>
        </p:pic>
        <p:pic>
          <p:nvPicPr>
            <p:cNvPr id="43" name="Picture 15" descr="logoujf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914401" y="5114930"/>
              <a:ext cx="2095502" cy="447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20" descr="logo_Neel_fr">
              <a:hlinkClick r:id="rId13"/>
            </p:cNvPr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228598" y="3962400"/>
              <a:ext cx="923926" cy="476250"/>
            </a:xfrm>
            <a:prstGeom prst="rect">
              <a:avLst/>
            </a:prstGeom>
            <a:noFill/>
          </p:spPr>
        </p:pic>
        <p:pic>
          <p:nvPicPr>
            <p:cNvPr id="45" name="Picture 24" descr="znaken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1142998" y="2743200"/>
              <a:ext cx="1490664" cy="661988"/>
            </a:xfrm>
            <a:prstGeom prst="rect">
              <a:avLst/>
            </a:prstGeom>
            <a:noFill/>
          </p:spPr>
        </p:pic>
        <p:pic>
          <p:nvPicPr>
            <p:cNvPr id="46" name="Picture 5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457201" y="2286002"/>
              <a:ext cx="693738" cy="577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3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1142998" y="3886200"/>
              <a:ext cx="1428750" cy="619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6082" name="Picture 2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1524000" y="4495800"/>
              <a:ext cx="647700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2285999" y="914400"/>
            <a:ext cx="64155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" descr="Logo_OSQAR_Sans_Fond_Sans_Texte_Small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381001" y="228600"/>
            <a:ext cx="15240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Zástupný symbol pro obsah 6" descr="GACR - Mozilla Firefox"/>
          <p:cNvPicPr>
            <a:picLocks noChangeAspect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 rot="16200000">
            <a:off x="6653900" y="4290877"/>
            <a:ext cx="3685624" cy="686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458200" cy="838200"/>
          </a:xfrm>
        </p:spPr>
        <p:txBody>
          <a:bodyPr/>
          <a:lstStyle/>
          <a:p>
            <a:pPr algn="r"/>
            <a:r>
              <a:rPr lang="fr-FR" sz="2700" dirty="0" smtClean="0"/>
              <a:t> </a:t>
            </a:r>
            <a:r>
              <a:rPr lang="fr-FR" sz="2700" dirty="0" err="1" smtClean="0"/>
              <a:t>Overview</a:t>
            </a:r>
            <a:r>
              <a:rPr lang="fr-FR" sz="2700" dirty="0" smtClean="0"/>
              <a:t> of the </a:t>
            </a:r>
            <a:r>
              <a:rPr lang="fr-FR" sz="2700" dirty="0" err="1" smtClean="0"/>
              <a:t>experimental</a:t>
            </a:r>
            <a:r>
              <a:rPr lang="fr-FR" sz="2700" dirty="0" smtClean="0"/>
              <a:t> </a:t>
            </a:r>
            <a:r>
              <a:rPr lang="fr-FR" sz="2700" dirty="0" err="1" smtClean="0"/>
              <a:t>runs</a:t>
            </a:r>
            <a:r>
              <a:rPr lang="fr-FR" sz="2700" dirty="0" smtClean="0"/>
              <a:t> in 2011 </a:t>
            </a:r>
            <a:endParaRPr lang="fr-FR" sz="270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The OSQAR Experiments @ CERN  For Low Energy Laser-based Particle/Astroparticle Physics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6242F9-9CEA-4717-A341-477C5E32DA16}" type="slidenum">
              <a:rPr lang="en-US" smtClean="0"/>
              <a:pPr>
                <a:defRPr/>
              </a:pPr>
              <a:t>20</a:t>
            </a:fld>
            <a:endParaRPr lang="en-US" smtClean="0"/>
          </a:p>
          <a:p>
            <a:pPr>
              <a:defRPr/>
            </a:pPr>
            <a:endParaRPr lang="en-US"/>
          </a:p>
        </p:txBody>
      </p:sp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381000" y="1295400"/>
          <a:ext cx="8426475" cy="5149202"/>
        </p:xfrm>
        <a:graphic>
          <a:graphicData uri="http://schemas.openxmlformats.org/drawingml/2006/table">
            <a:tbl>
              <a:tblPr/>
              <a:tblGrid>
                <a:gridCol w="1848612"/>
                <a:gridCol w="3436639"/>
                <a:gridCol w="3141224"/>
              </a:tblGrid>
              <a:tr h="28080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Period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OSQAR configuration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Data acquisition runs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36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20 June – 1 July 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605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Photon Regeneration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165100" algn="just" defTabSz="900113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None/>
                      </a:pPr>
                      <a:r>
                        <a:rPr lang="en-US" sz="1200" dirty="0" smtClean="0">
                          <a:latin typeface="+mn-lt"/>
                          <a:ea typeface="Calibri"/>
                          <a:cs typeface="Times New Roman"/>
                        </a:rPr>
                        <a:t>►</a:t>
                      </a:r>
                      <a:r>
                        <a:rPr lang="en-US" sz="1200" baseline="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2 </a:t>
                      </a: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LHC dipoles temporary </a:t>
                      </a: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used at 9T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165100" algn="just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Calibri"/>
                        <a:buNone/>
                      </a:pPr>
                      <a:r>
                        <a:rPr lang="en-US" sz="1200" dirty="0" smtClean="0">
                          <a:latin typeface="+mn-lt"/>
                          <a:ea typeface="Calibri"/>
                          <a:cs typeface="Times New Roman"/>
                        </a:rPr>
                        <a:t>► </a:t>
                      </a:r>
                      <a:r>
                        <a:rPr lang="en-US" sz="1600" dirty="0" err="1" smtClean="0">
                          <a:latin typeface="Calibri"/>
                          <a:ea typeface="Calibri"/>
                          <a:cs typeface="Times New Roman"/>
                        </a:rPr>
                        <a:t>Ar</a:t>
                      </a: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+ laser with linear polarization </a:t>
                      </a:r>
                      <a:b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// and </a:t>
                      </a: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  <a:sym typeface="Symbol"/>
                        </a:rPr>
                        <a:t> </a:t>
                      </a: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B</a:t>
                      </a:r>
                    </a:p>
                    <a:p>
                      <a:pPr marL="342900" lvl="0" indent="-165100" algn="just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Calibri"/>
                        <a:buNone/>
                      </a:pPr>
                      <a:endParaRPr lang="fr-FR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Calibri"/>
                        <a:buNone/>
                      </a:pPr>
                      <a:r>
                        <a:rPr lang="fr-FR" sz="1600" dirty="0" smtClean="0">
                          <a:latin typeface="Calibri"/>
                          <a:ea typeface="Calibri"/>
                          <a:cs typeface="Times New Roman"/>
                        </a:rPr>
                        <a:t>No </a:t>
                      </a:r>
                      <a:r>
                        <a:rPr lang="fr-FR" sz="1600" dirty="0" err="1" smtClean="0">
                          <a:latin typeface="Calibri"/>
                          <a:ea typeface="Calibri"/>
                          <a:cs typeface="Times New Roman"/>
                        </a:rPr>
                        <a:t>validated</a:t>
                      </a:r>
                      <a:r>
                        <a:rPr lang="fr-FR" sz="1600" dirty="0" smtClean="0">
                          <a:latin typeface="Calibri"/>
                          <a:ea typeface="Calibri"/>
                          <a:cs typeface="Times New Roman"/>
                        </a:rPr>
                        <a:t> data </a:t>
                      </a:r>
                      <a:r>
                        <a:rPr lang="fr-FR" sz="1600" dirty="0" err="1" smtClean="0">
                          <a:latin typeface="Calibri"/>
                          <a:ea typeface="Calibri"/>
                          <a:cs typeface="Times New Roman"/>
                        </a:rPr>
                        <a:t>because</a:t>
                      </a:r>
                      <a:r>
                        <a:rPr lang="fr-FR" sz="1600" baseline="0" dirty="0" smtClean="0">
                          <a:latin typeface="Calibri"/>
                          <a:ea typeface="Calibri"/>
                          <a:cs typeface="Times New Roman"/>
                        </a:rPr>
                        <a:t> of the </a:t>
                      </a:r>
                      <a:r>
                        <a:rPr lang="fr-FR" sz="1600" baseline="0" dirty="0" err="1" smtClean="0">
                          <a:latin typeface="Calibri"/>
                          <a:ea typeface="Calibri"/>
                          <a:cs typeface="Times New Roman"/>
                        </a:rPr>
                        <a:t>improper</a:t>
                      </a:r>
                      <a:r>
                        <a:rPr lang="fr-FR" sz="1600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600" baseline="0" dirty="0" err="1" smtClean="0">
                          <a:latin typeface="Calibri"/>
                          <a:ea typeface="Calibri"/>
                          <a:cs typeface="Times New Roman"/>
                        </a:rPr>
                        <a:t>functioning</a:t>
                      </a:r>
                      <a:r>
                        <a:rPr lang="fr-FR" sz="1600" baseline="0" dirty="0" smtClean="0">
                          <a:latin typeface="Calibri"/>
                          <a:ea typeface="Calibri"/>
                          <a:cs typeface="Times New Roman"/>
                        </a:rPr>
                        <a:t> of the CCD</a:t>
                      </a:r>
                    </a:p>
                    <a:p>
                      <a:pPr marL="0" lvl="0" indent="0" algn="just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Calibri"/>
                        <a:buNone/>
                      </a:pPr>
                      <a:r>
                        <a:rPr lang="fr-FR" sz="1600" b="0" baseline="0" dirty="0" err="1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Study</a:t>
                      </a:r>
                      <a:r>
                        <a:rPr lang="fr-FR" sz="1600" b="0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of the </a:t>
                      </a:r>
                      <a:r>
                        <a:rPr lang="fr-FR" sz="1600" b="0" baseline="0" dirty="0" err="1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stability</a:t>
                      </a:r>
                      <a:r>
                        <a:rPr lang="fr-FR" sz="1600" b="0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of the laser </a:t>
                      </a:r>
                      <a:r>
                        <a:rPr lang="fr-FR" sz="1600" b="0" baseline="0" dirty="0" err="1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beam</a:t>
                      </a:r>
                      <a:r>
                        <a:rPr lang="fr-FR" sz="1600" b="0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600" b="0" baseline="0" dirty="0" err="1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alignment</a:t>
                      </a:r>
                      <a:endParaRPr lang="fr-FR" sz="1600" b="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2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i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6 July</a:t>
                      </a:r>
                      <a:r>
                        <a:rPr lang="en-US" sz="1600" i="1" dirty="0" smtClean="0"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1400" i="1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i="1" dirty="0" smtClean="0"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r>
                        <a:rPr lang="en-US" sz="1400" i="1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i="1" kern="1200" baseline="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September</a:t>
                      </a:r>
                      <a:endParaRPr lang="fr-FR" sz="1600" i="1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165100" algn="just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Calibri"/>
                        <a:buNone/>
                      </a:pPr>
                      <a:r>
                        <a:rPr lang="fr-FR" sz="1600" i="1" dirty="0" err="1" smtClean="0">
                          <a:latin typeface="Calibri"/>
                          <a:ea typeface="Calibri"/>
                          <a:cs typeface="Times New Roman"/>
                        </a:rPr>
                        <a:t>Shutdown</a:t>
                      </a:r>
                      <a:r>
                        <a:rPr lang="fr-FR" sz="1600" i="1" dirty="0" smtClean="0">
                          <a:latin typeface="Calibri"/>
                          <a:ea typeface="Calibri"/>
                          <a:cs typeface="Times New Roman"/>
                        </a:rPr>
                        <a:t> of the </a:t>
                      </a:r>
                      <a:r>
                        <a:rPr lang="fr-FR" sz="1600" i="1" dirty="0" err="1" smtClean="0">
                          <a:latin typeface="Calibri"/>
                          <a:ea typeface="Calibri"/>
                          <a:cs typeface="Times New Roman"/>
                        </a:rPr>
                        <a:t>cryogenics</a:t>
                      </a:r>
                      <a:r>
                        <a:rPr lang="fr-FR" sz="1600" i="1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600" i="1" dirty="0" err="1" smtClean="0">
                          <a:latin typeface="Calibri"/>
                          <a:ea typeface="Calibri"/>
                          <a:cs typeface="Times New Roman"/>
                        </a:rPr>
                        <a:t>at</a:t>
                      </a:r>
                      <a:r>
                        <a:rPr lang="fr-FR" sz="1600" i="1" dirty="0" smtClean="0">
                          <a:latin typeface="Calibri"/>
                          <a:ea typeface="Calibri"/>
                          <a:cs typeface="Times New Roman"/>
                        </a:rPr>
                        <a:t> SM18</a:t>
                      </a:r>
                      <a:endParaRPr lang="fr-FR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fr-FR" sz="1600" b="1" i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756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19 - </a:t>
                      </a: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23 September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605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Photon Regeneration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1651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None/>
                      </a:pPr>
                      <a:r>
                        <a:rPr lang="en-US" sz="1200" dirty="0" smtClean="0">
                          <a:latin typeface="+mn-lt"/>
                          <a:ea typeface="Calibri"/>
                          <a:cs typeface="Times New Roman"/>
                        </a:rPr>
                        <a:t>►</a:t>
                      </a:r>
                      <a:r>
                        <a:rPr lang="en-US" sz="160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2 </a:t>
                      </a: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LHC dipoles </a:t>
                      </a: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at 9 T</a:t>
                      </a:r>
                    </a:p>
                    <a:p>
                      <a:pPr marL="342900" lvl="0" indent="-1651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None/>
                      </a:pPr>
                      <a:r>
                        <a:rPr lang="en-US" sz="1200" dirty="0" smtClean="0">
                          <a:latin typeface="+mn-lt"/>
                          <a:ea typeface="Calibri"/>
                          <a:cs typeface="Times New Roman"/>
                        </a:rPr>
                        <a:t>►</a:t>
                      </a:r>
                      <a:r>
                        <a:rPr lang="en-US" sz="160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b="1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New CCD</a:t>
                      </a:r>
                      <a:endParaRPr lang="fr-FR" sz="1600" b="1" dirty="0">
                        <a:latin typeface="Calibri" pitchFamily="34" charset="0"/>
                        <a:ea typeface="Calibri"/>
                        <a:cs typeface="Times New Roman"/>
                      </a:endParaRPr>
                    </a:p>
                    <a:p>
                      <a:pPr marL="342900" lvl="0" indent="-1651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Calibri"/>
                        <a:buNone/>
                      </a:pPr>
                      <a:r>
                        <a:rPr lang="en-US" sz="1200" dirty="0" smtClean="0">
                          <a:latin typeface="+mn-lt"/>
                          <a:ea typeface="Calibri"/>
                          <a:cs typeface="Times New Roman"/>
                        </a:rPr>
                        <a:t>►</a:t>
                      </a:r>
                      <a:r>
                        <a:rPr lang="en-US" sz="1600" baseline="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dirty="0" err="1" smtClean="0">
                          <a:latin typeface="Calibri"/>
                          <a:ea typeface="Calibri"/>
                          <a:cs typeface="Times New Roman"/>
                        </a:rPr>
                        <a:t>Ar</a:t>
                      </a: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+ laser </a:t>
                      </a: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with </a:t>
                      </a: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linear polarization </a:t>
                      </a: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/>
                      </a:r>
                      <a:b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// and </a:t>
                      </a: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  <a:sym typeface="Symbol"/>
                        </a:rPr>
                        <a:t> </a:t>
                      </a: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B, maximum power</a:t>
                      </a:r>
                      <a:r>
                        <a:rPr lang="en-US" sz="1600" baseline="0" dirty="0" smtClean="0">
                          <a:latin typeface="Calibri"/>
                          <a:ea typeface="Calibri"/>
                          <a:cs typeface="Times New Roman"/>
                        </a:rPr>
                        <a:t> of 3 W only…</a:t>
                      </a:r>
                    </a:p>
                    <a:p>
                      <a:pPr marL="342900" lvl="0" indent="-1651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Calibri"/>
                        <a:buNone/>
                      </a:pPr>
                      <a:endParaRPr lang="fr-FR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Calibri"/>
                        <a:buNone/>
                      </a:pP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Cumulative time integration </a:t>
                      </a: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of validated data</a:t>
                      </a:r>
                      <a:endParaRPr lang="fr-FR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1651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None/>
                      </a:pPr>
                      <a:r>
                        <a:rPr lang="en-US" sz="1200" dirty="0" smtClean="0">
                          <a:latin typeface="Arial"/>
                          <a:ea typeface="Calibri"/>
                          <a:cs typeface="Times New Roman"/>
                        </a:rPr>
                        <a:t>►</a:t>
                      </a: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28.5 </a:t>
                      </a: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h for pseudo-scalar </a:t>
                      </a: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search</a:t>
                      </a:r>
                      <a:endParaRPr lang="fr-FR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1651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None/>
                      </a:pPr>
                      <a:r>
                        <a:rPr lang="en-US" sz="1200" dirty="0" smtClean="0">
                          <a:latin typeface="Arial"/>
                          <a:ea typeface="Calibri"/>
                          <a:cs typeface="Times New Roman"/>
                        </a:rPr>
                        <a:t>►</a:t>
                      </a: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24 </a:t>
                      </a: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h for scalar </a:t>
                      </a: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search</a:t>
                      </a:r>
                      <a:endParaRPr lang="fr-FR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16510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None/>
                      </a:pPr>
                      <a:r>
                        <a:rPr lang="en-US" sz="1200" dirty="0" smtClean="0">
                          <a:latin typeface="Arial"/>
                          <a:ea typeface="Calibri"/>
                          <a:cs typeface="Times New Roman"/>
                        </a:rPr>
                        <a:t>►</a:t>
                      </a: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10 </a:t>
                      </a:r>
                      <a:r>
                        <a:rPr lang="en-US" sz="1600" dirty="0">
                          <a:latin typeface="Calibri"/>
                          <a:ea typeface="Calibri"/>
                          <a:cs typeface="Times New Roman"/>
                        </a:rPr>
                        <a:t>h for background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746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FR" sz="1600" dirty="0" smtClean="0"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r>
                        <a:rPr lang="fr-FR" sz="1600" baseline="0" dirty="0" smtClean="0">
                          <a:latin typeface="Calibri"/>
                          <a:ea typeface="Calibri"/>
                          <a:cs typeface="Times New Roman"/>
                        </a:rPr>
                        <a:t> - 20 </a:t>
                      </a:r>
                      <a:r>
                        <a:rPr lang="fr-FR" sz="1600" baseline="0" dirty="0" err="1" smtClean="0">
                          <a:latin typeface="Calibri"/>
                          <a:ea typeface="Calibri"/>
                          <a:cs typeface="Times New Roman"/>
                        </a:rPr>
                        <a:t>November</a:t>
                      </a:r>
                      <a:r>
                        <a:rPr lang="fr-FR" sz="1600" baseline="0" dirty="0" smtClean="0">
                          <a:latin typeface="Calibri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fr-FR" sz="1600" baseline="0" dirty="0" err="1" smtClean="0">
                          <a:latin typeface="Calibri"/>
                          <a:ea typeface="Calibri"/>
                          <a:cs typeface="Times New Roman"/>
                        </a:rPr>
                        <a:t>planned</a:t>
                      </a:r>
                      <a:r>
                        <a:rPr lang="fr-FR" sz="1600" baseline="0" dirty="0" smtClean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605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Photon Regeneration</a:t>
                      </a:r>
                      <a:endParaRPr lang="fr-FR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1651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None/>
                      </a:pPr>
                      <a:r>
                        <a:rPr lang="en-US" sz="1200" dirty="0" smtClean="0">
                          <a:latin typeface="+mn-lt"/>
                          <a:ea typeface="Calibri"/>
                          <a:cs typeface="Times New Roman"/>
                        </a:rPr>
                        <a:t>►</a:t>
                      </a:r>
                      <a:r>
                        <a:rPr lang="en-US" sz="160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2 LHC dipoles at 9 T</a:t>
                      </a:r>
                    </a:p>
                    <a:p>
                      <a:pPr marL="342900" marR="0" lvl="0" indent="-1651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n-lt"/>
                          <a:ea typeface="Calibri"/>
                          <a:cs typeface="Times New Roman"/>
                        </a:rPr>
                        <a:t>►</a:t>
                      </a:r>
                      <a:r>
                        <a:rPr lang="en-US" sz="160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b="1" dirty="0" smtClean="0">
                          <a:latin typeface="Calibri" pitchFamily="34" charset="0"/>
                          <a:ea typeface="Calibri"/>
                          <a:cs typeface="Times New Roman"/>
                        </a:rPr>
                        <a:t>New CCD</a:t>
                      </a:r>
                      <a:endParaRPr lang="fr-FR" sz="16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1651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None/>
                      </a:pPr>
                      <a:r>
                        <a:rPr lang="en-US" sz="1200" dirty="0" smtClean="0">
                          <a:latin typeface="+mn-lt"/>
                          <a:ea typeface="Calibri"/>
                          <a:cs typeface="Times New Roman"/>
                        </a:rPr>
                        <a:t>►</a:t>
                      </a:r>
                      <a:r>
                        <a:rPr lang="en-US" sz="1600" baseline="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600" dirty="0" err="1" smtClean="0">
                          <a:latin typeface="Calibri"/>
                          <a:ea typeface="Calibri"/>
                          <a:cs typeface="Times New Roman"/>
                        </a:rPr>
                        <a:t>Ar</a:t>
                      </a: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+ laser with linear polarization </a:t>
                      </a:r>
                      <a:b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// and </a:t>
                      </a: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  <a:sym typeface="Symbol"/>
                        </a:rPr>
                        <a:t> </a:t>
                      </a:r>
                      <a:r>
                        <a:rPr lang="en-US" sz="1600" dirty="0" smtClean="0">
                          <a:latin typeface="Calibri"/>
                          <a:ea typeface="Calibri"/>
                          <a:cs typeface="Times New Roman"/>
                        </a:rPr>
                        <a:t>B</a:t>
                      </a:r>
                    </a:p>
                    <a:p>
                      <a:pPr marL="342900" lvl="0" indent="-16510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alibri"/>
                        <a:buNone/>
                      </a:pPr>
                      <a:endParaRPr lang="fr-FR" sz="800" dirty="0" smtClean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16510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Calibri"/>
                        <a:buNone/>
                      </a:pP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00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" name="Picture 1" descr="Logo_OSQAR_Sans_Fond_Sans_Texte_Sma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1000"/>
            <a:ext cx="1676400" cy="618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534400" cy="762000"/>
          </a:xfrm>
        </p:spPr>
        <p:txBody>
          <a:bodyPr/>
          <a:lstStyle/>
          <a:p>
            <a:pPr algn="r"/>
            <a:r>
              <a:rPr lang="fr-FR" sz="2800" dirty="0" smtClean="0"/>
              <a:t>Exemple of data </a:t>
            </a:r>
            <a:r>
              <a:rPr lang="fr-FR" sz="2800" dirty="0" err="1" smtClean="0"/>
              <a:t>from</a:t>
            </a:r>
            <a:r>
              <a:rPr lang="fr-FR" sz="2800" dirty="0" smtClean="0"/>
              <a:t> the New CCD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1000" y="5943600"/>
            <a:ext cx="8534400" cy="685800"/>
          </a:xfrm>
        </p:spPr>
        <p:txBody>
          <a:bodyPr/>
          <a:lstStyle/>
          <a:p>
            <a:pPr marL="0" indent="0">
              <a:buNone/>
            </a:pPr>
            <a:r>
              <a:rPr lang="fr-FR" sz="1800" dirty="0" err="1" smtClean="0"/>
              <a:t>Spurious</a:t>
            </a:r>
            <a:r>
              <a:rPr lang="fr-FR" sz="1800" dirty="0" smtClean="0"/>
              <a:t> </a:t>
            </a:r>
            <a:r>
              <a:rPr lang="fr-FR" sz="1800" dirty="0" err="1" smtClean="0"/>
              <a:t>signals</a:t>
            </a:r>
            <a:r>
              <a:rPr lang="fr-FR" sz="1800" dirty="0" smtClean="0"/>
              <a:t> </a:t>
            </a:r>
            <a:r>
              <a:rPr lang="fr-FR" sz="1800" dirty="0" err="1" smtClean="0"/>
              <a:t>coming</a:t>
            </a:r>
            <a:r>
              <a:rPr lang="fr-FR" sz="1800" dirty="0" smtClean="0"/>
              <a:t> </a:t>
            </a:r>
            <a:r>
              <a:rPr lang="fr-FR" sz="1800" dirty="0" err="1" smtClean="0"/>
              <a:t>from</a:t>
            </a:r>
            <a:r>
              <a:rPr lang="fr-FR" sz="1800" dirty="0" smtClean="0"/>
              <a:t> </a:t>
            </a:r>
            <a:r>
              <a:rPr lang="fr-FR" sz="1800" dirty="0" err="1" smtClean="0"/>
              <a:t>cosmic</a:t>
            </a:r>
            <a:r>
              <a:rPr lang="fr-FR" sz="1800" dirty="0" smtClean="0"/>
              <a:t> rays</a:t>
            </a:r>
          </a:p>
          <a:p>
            <a:pPr marL="0" indent="0">
              <a:buNone/>
            </a:pPr>
            <a:r>
              <a:rPr lang="fr-FR" sz="1800" dirty="0" smtClean="0">
                <a:sym typeface="Symbol"/>
              </a:rPr>
              <a:t> </a:t>
            </a:r>
            <a:r>
              <a:rPr lang="fr-FR" sz="1800" dirty="0" smtClean="0"/>
              <a:t>Optimisation of the CCD use 1D vs. 2D</a:t>
            </a:r>
          </a:p>
          <a:p>
            <a:pPr marL="0" indent="0">
              <a:buNone/>
            </a:pPr>
            <a:endParaRPr lang="fr-FR" sz="18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The OSQAR Experiments @ CERN  For Low Energy Laser-based Particle/</a:t>
            </a:r>
            <a:r>
              <a:rPr lang="en-US" dirty="0" err="1" smtClean="0"/>
              <a:t>Astroparticle</a:t>
            </a:r>
            <a:r>
              <a:rPr lang="en-US" dirty="0" smtClean="0"/>
              <a:t> Physics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92D914-4DEA-48D5-A0BA-B5A91DC08CDE}" type="slidenum">
              <a:rPr lang="en-US" smtClean="0"/>
              <a:pPr>
                <a:defRPr/>
              </a:pPr>
              <a:t>21</a:t>
            </a:fld>
            <a:endParaRPr lang="en-US" dirty="0" smtClean="0"/>
          </a:p>
          <a:p>
            <a:pPr>
              <a:defRPr/>
            </a:pPr>
            <a:endParaRPr lang="en-US" dirty="0"/>
          </a:p>
        </p:txBody>
      </p:sp>
      <p:pic>
        <p:nvPicPr>
          <p:cNvPr id="13" name="Picture 1" descr="Logo_OSQAR_Sans_Fond_Sans_Texte_Sma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57200"/>
            <a:ext cx="1752600" cy="646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3" cstate="print"/>
          <a:srcRect l="22232" t="16889" r="17222" b="11111"/>
          <a:stretch>
            <a:fillRect/>
          </a:stretch>
        </p:blipFill>
        <p:spPr bwMode="auto">
          <a:xfrm>
            <a:off x="381000" y="1219200"/>
            <a:ext cx="4114800" cy="3058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5539" name="Picture 3"/>
          <p:cNvPicPr>
            <a:picLocks noChangeAspect="1" noChangeArrowheads="1"/>
          </p:cNvPicPr>
          <p:nvPr/>
        </p:nvPicPr>
        <p:blipFill>
          <a:blip r:embed="rId4" cstate="print"/>
          <a:srcRect l="21212" t="37576" r="21212" b="33333"/>
          <a:stretch>
            <a:fillRect/>
          </a:stretch>
        </p:blipFill>
        <p:spPr bwMode="auto">
          <a:xfrm>
            <a:off x="381000" y="4572000"/>
            <a:ext cx="4102099" cy="1295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5540" name="Picture 4"/>
          <p:cNvPicPr>
            <a:picLocks noChangeAspect="1" noChangeArrowheads="1"/>
          </p:cNvPicPr>
          <p:nvPr/>
        </p:nvPicPr>
        <p:blipFill>
          <a:blip r:embed="rId5" cstate="print"/>
          <a:srcRect l="21212" t="37172" r="20202" b="33737"/>
          <a:stretch>
            <a:fillRect/>
          </a:stretch>
        </p:blipFill>
        <p:spPr bwMode="auto">
          <a:xfrm>
            <a:off x="4648200" y="4572000"/>
            <a:ext cx="4174069" cy="1295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5541" name="Picture 5"/>
          <p:cNvPicPr>
            <a:picLocks noChangeAspect="1" noChangeArrowheads="1"/>
          </p:cNvPicPr>
          <p:nvPr/>
        </p:nvPicPr>
        <p:blipFill>
          <a:blip r:embed="rId6" cstate="print"/>
          <a:srcRect l="16111" t="10667" r="17778" b="13778"/>
          <a:stretch>
            <a:fillRect/>
          </a:stretch>
        </p:blipFill>
        <p:spPr bwMode="auto">
          <a:xfrm>
            <a:off x="4572000" y="1219200"/>
            <a:ext cx="4267200" cy="3048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Rectangle 11"/>
          <p:cNvSpPr/>
          <p:nvPr/>
        </p:nvSpPr>
        <p:spPr>
          <a:xfrm>
            <a:off x="5785388" y="5943600"/>
            <a:ext cx="34163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i="1" dirty="0" smtClean="0"/>
              <a:t>CCD chip, EEV 1024 </a:t>
            </a:r>
            <a:r>
              <a:rPr lang="en-US" sz="1600" i="1" smtClean="0"/>
              <a:t>× 256 square </a:t>
            </a:r>
            <a:endParaRPr lang="en-US" sz="1600" i="1" dirty="0" smtClean="0"/>
          </a:p>
          <a:p>
            <a:r>
              <a:rPr lang="en-US" sz="1600" i="1" dirty="0" smtClean="0"/>
              <a:t>pixels of 26 </a:t>
            </a:r>
            <a:r>
              <a:rPr lang="en-US" sz="1600" i="1" dirty="0" smtClean="0">
                <a:latin typeface="Symbol" pitchFamily="18" charset="2"/>
              </a:rPr>
              <a:t>m</a:t>
            </a:r>
            <a:r>
              <a:rPr lang="en-US" sz="1600" i="1" dirty="0" smtClean="0"/>
              <a:t>m, </a:t>
            </a:r>
            <a:r>
              <a:rPr lang="fr-FR" sz="1600" dirty="0" smtClean="0"/>
              <a:t>26.6 x 6.7 mm</a:t>
            </a:r>
            <a:endParaRPr lang="fr-FR" sz="1600" i="1" dirty="0"/>
          </a:p>
        </p:txBody>
      </p:sp>
      <p:sp>
        <p:nvSpPr>
          <p:cNvPr id="60419" name="Rectangle 3"/>
          <p:cNvSpPr>
            <a:spLocks noChangeArrowheads="1"/>
          </p:cNvSpPr>
          <p:nvPr/>
        </p:nvSpPr>
        <p:spPr bwMode="auto">
          <a:xfrm>
            <a:off x="5410200" y="2078996"/>
            <a:ext cx="3200400" cy="109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Lowest read noise in the industry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Lowest dark current using cryogenic cooling</a:t>
            </a:r>
          </a:p>
          <a:p>
            <a:pPr lvl="0">
              <a:buFontTx/>
              <a:buChar char="-"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QE</a:t>
            </a:r>
            <a:r>
              <a:rPr kumimoji="0" lang="en-US" sz="16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~ </a:t>
            </a:r>
            <a:r>
              <a:rPr kumimoji="0" lang="fr-FR" sz="16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sym typeface="Symbol"/>
              </a:rPr>
              <a:t>30 </a:t>
            </a:r>
            <a:r>
              <a:rPr lang="fr-FR" sz="1600" dirty="0" smtClean="0"/>
              <a:t>% </a:t>
            </a:r>
            <a:r>
              <a:rPr lang="fr-FR" sz="1600" dirty="0" err="1" smtClean="0"/>
              <a:t>at</a:t>
            </a:r>
            <a:r>
              <a:rPr lang="fr-FR" sz="1600" dirty="0" smtClean="0"/>
              <a:t> 488-514 nm</a:t>
            </a:r>
            <a:endParaRPr kumimoji="0" lang="en-US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0420" name="Picture 4"/>
          <p:cNvPicPr>
            <a:picLocks noChangeAspect="1" noChangeArrowheads="1"/>
          </p:cNvPicPr>
          <p:nvPr/>
        </p:nvPicPr>
        <p:blipFill>
          <a:blip r:embed="rId7" cstate="print"/>
          <a:srcRect t="8696" r="67059"/>
          <a:stretch>
            <a:fillRect/>
          </a:stretch>
        </p:blipFill>
        <p:spPr bwMode="auto">
          <a:xfrm>
            <a:off x="5257800" y="1524000"/>
            <a:ext cx="19050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7239000" y="1524000"/>
            <a:ext cx="10150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LN/CCD-</a:t>
            </a:r>
            <a:br>
              <a:rPr lang="en-US" sz="1600" dirty="0" smtClean="0"/>
            </a:br>
            <a:r>
              <a:rPr lang="en-US" sz="1600" dirty="0" smtClean="0"/>
              <a:t>1024E/1</a:t>
            </a:r>
            <a:endParaRPr lang="fr-F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r-FR" sz="2800" dirty="0" err="1" smtClean="0"/>
              <a:t>Expected</a:t>
            </a:r>
            <a:r>
              <a:rPr lang="fr-FR" sz="2800" dirty="0" smtClean="0"/>
              <a:t> Exclusion </a:t>
            </a:r>
            <a:r>
              <a:rPr lang="fr-FR" sz="2800" dirty="0" err="1" smtClean="0"/>
              <a:t>Limits</a:t>
            </a:r>
            <a:r>
              <a:rPr lang="fr-FR" sz="2800" dirty="0" smtClean="0"/>
              <a:t> for 2011/12 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04800" y="1371600"/>
            <a:ext cx="2514600" cy="5029200"/>
          </a:xfrm>
        </p:spPr>
        <p:txBody>
          <a:bodyPr/>
          <a:lstStyle/>
          <a:p>
            <a:pPr marL="177800" indent="-177800"/>
            <a:r>
              <a:rPr lang="fr-FR" sz="2000" dirty="0" smtClean="0"/>
              <a:t>The </a:t>
            </a:r>
            <a:r>
              <a:rPr lang="fr-FR" sz="2000" dirty="0" err="1" smtClean="0"/>
              <a:t>targeted</a:t>
            </a:r>
            <a:r>
              <a:rPr lang="fr-FR" sz="2000" dirty="0" smtClean="0"/>
              <a:t> </a:t>
            </a:r>
            <a:r>
              <a:rPr lang="fr-FR" sz="2000" dirty="0" err="1" smtClean="0"/>
              <a:t>sensitivity</a:t>
            </a:r>
            <a:r>
              <a:rPr lang="fr-FR" sz="2000" dirty="0" smtClean="0"/>
              <a:t> (SPSC 2010)</a:t>
            </a:r>
          </a:p>
          <a:p>
            <a:pPr marL="177800" indent="-177800">
              <a:buNone/>
            </a:pPr>
            <a:r>
              <a:rPr lang="fr-FR" sz="2000" dirty="0" smtClean="0"/>
              <a:t>	</a:t>
            </a:r>
            <a:r>
              <a:rPr lang="fr-FR" sz="1600" dirty="0" smtClean="0"/>
              <a:t>►</a:t>
            </a:r>
            <a:r>
              <a:rPr lang="fr-FR" sz="2000" dirty="0" smtClean="0"/>
              <a:t> To </a:t>
            </a:r>
            <a:r>
              <a:rPr lang="fr-FR" sz="2000" dirty="0" err="1" smtClean="0"/>
              <a:t>improve</a:t>
            </a:r>
            <a:r>
              <a:rPr lang="fr-FR" sz="2000" dirty="0" smtClean="0"/>
              <a:t> </a:t>
            </a:r>
            <a:r>
              <a:rPr lang="fr-FR" sz="2000" dirty="0" err="1" smtClean="0"/>
              <a:t>ALPs</a:t>
            </a:r>
            <a:r>
              <a:rPr lang="fr-FR" sz="2000" dirty="0" smtClean="0"/>
              <a:t> </a:t>
            </a:r>
            <a:r>
              <a:rPr lang="fr-FR" sz="2000" dirty="0" err="1" smtClean="0"/>
              <a:t>limit</a:t>
            </a:r>
            <a:r>
              <a:rPr lang="fr-FR" sz="2000" dirty="0" smtClean="0"/>
              <a:t> by x5</a:t>
            </a:r>
          </a:p>
          <a:p>
            <a:pPr marL="177800" indent="-177800"/>
            <a:endParaRPr lang="fr-FR" sz="800" dirty="0" smtClean="0"/>
          </a:p>
          <a:p>
            <a:pPr marL="177800" indent="-177800"/>
            <a:r>
              <a:rPr lang="fr-FR" sz="2200" dirty="0" err="1" smtClean="0"/>
              <a:t>Assumptions</a:t>
            </a:r>
            <a:endParaRPr lang="fr-FR" sz="2200" dirty="0" smtClean="0"/>
          </a:p>
          <a:p>
            <a:pPr marL="177800" indent="-177800">
              <a:buNone/>
            </a:pPr>
            <a:r>
              <a:rPr lang="fr-FR" sz="2000" dirty="0" smtClean="0"/>
              <a:t>	- 24 h of time </a:t>
            </a:r>
            <a:r>
              <a:rPr lang="fr-FR" sz="2000" dirty="0" err="1" smtClean="0"/>
              <a:t>integration</a:t>
            </a:r>
            <a:endParaRPr lang="fr-FR" sz="2000" dirty="0" smtClean="0"/>
          </a:p>
          <a:p>
            <a:pPr marL="177800" indent="-177800">
              <a:buNone/>
            </a:pPr>
            <a:r>
              <a:rPr lang="fr-FR" sz="2000" dirty="0" smtClean="0"/>
              <a:t>	- </a:t>
            </a:r>
            <a:r>
              <a:rPr lang="fr-FR" sz="2000" dirty="0" err="1" smtClean="0"/>
              <a:t>Larger</a:t>
            </a:r>
            <a:r>
              <a:rPr lang="fr-FR" sz="2000" dirty="0" smtClean="0"/>
              <a:t> Optical power </a:t>
            </a:r>
          </a:p>
          <a:p>
            <a:pPr marL="177800" indent="-177800">
              <a:buNone/>
            </a:pPr>
            <a:r>
              <a:rPr lang="fr-FR" sz="2000" dirty="0" smtClean="0"/>
              <a:t>	- New CCD </a:t>
            </a:r>
            <a:r>
              <a:rPr lang="fr-FR" sz="2000" dirty="0" err="1" smtClean="0"/>
              <a:t>with</a:t>
            </a:r>
            <a:r>
              <a:rPr lang="fr-FR" sz="2000" dirty="0" smtClean="0"/>
              <a:t> background </a:t>
            </a:r>
            <a:r>
              <a:rPr lang="fr-FR" sz="2000" dirty="0" err="1" smtClean="0"/>
              <a:t>reduction</a:t>
            </a:r>
            <a:r>
              <a:rPr lang="fr-FR" sz="2000" dirty="0" smtClean="0"/>
              <a:t> of 50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The OSQAR Experiments @ CERN  For Low Energy Laser-based Particle/Astroparticle Physics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6242F9-9CEA-4717-A341-477C5E32DA16}" type="slidenum">
              <a:rPr lang="en-US" smtClean="0"/>
              <a:pPr>
                <a:defRPr/>
              </a:pPr>
              <a:t>22</a:t>
            </a:fld>
            <a:endParaRPr lang="en-US" dirty="0" smtClean="0"/>
          </a:p>
          <a:p>
            <a:pPr>
              <a:defRPr/>
            </a:pPr>
            <a:endParaRPr lang="en-US" dirty="0"/>
          </a:p>
        </p:txBody>
      </p:sp>
      <p:pic>
        <p:nvPicPr>
          <p:cNvPr id="45057" name="Picture 1"/>
          <p:cNvPicPr>
            <a:picLocks noChangeAspect="1" noChangeArrowheads="1"/>
          </p:cNvPicPr>
          <p:nvPr/>
        </p:nvPicPr>
        <p:blipFill>
          <a:blip r:embed="rId2" cstate="print"/>
          <a:srcRect b="1736"/>
          <a:stretch>
            <a:fillRect/>
          </a:stretch>
        </p:blipFill>
        <p:spPr bwMode="auto">
          <a:xfrm>
            <a:off x="2895600" y="1371600"/>
            <a:ext cx="5915025" cy="4207275"/>
          </a:xfrm>
          <a:prstGeom prst="rect">
            <a:avLst/>
          </a:prstGeom>
          <a:noFill/>
        </p:spPr>
      </p:pic>
      <p:sp>
        <p:nvSpPr>
          <p:cNvPr id="45058" name="Text Box 2"/>
          <p:cNvSpPr txBox="1">
            <a:spLocks noChangeArrowheads="1"/>
          </p:cNvSpPr>
          <p:nvPr/>
        </p:nvSpPr>
        <p:spPr bwMode="auto">
          <a:xfrm rot="19844556">
            <a:off x="4038539" y="2304116"/>
            <a:ext cx="1752600" cy="457200"/>
          </a:xfrm>
          <a:prstGeom prst="rect">
            <a:avLst/>
          </a:prstGeom>
          <a:solidFill>
            <a:srgbClr val="FFFFFF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Expectation</a:t>
            </a:r>
            <a:endParaRPr lang="fr-FR" sz="2400" b="1" dirty="0" smtClean="0">
              <a:solidFill>
                <a:srgbClr val="FF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1" name="Picture 1" descr="Logo_OSQAR_Sans_Fond_Sans_Texte_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457200"/>
            <a:ext cx="1752600" cy="646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ZoneTexte 11"/>
          <p:cNvSpPr txBox="1"/>
          <p:nvPr/>
        </p:nvSpPr>
        <p:spPr>
          <a:xfrm>
            <a:off x="2743200" y="5715000"/>
            <a:ext cx="59436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77800" indent="-177800">
              <a:buNone/>
            </a:pPr>
            <a:r>
              <a:rPr lang="fr-FR" sz="1200" dirty="0" smtClean="0"/>
              <a:t>►</a:t>
            </a:r>
            <a:r>
              <a:rPr lang="fr-FR" sz="1600" dirty="0" smtClean="0"/>
              <a:t> </a:t>
            </a:r>
            <a:r>
              <a:rPr lang="fr-FR" sz="1800" dirty="0" smtClean="0"/>
              <a:t>On the </a:t>
            </a:r>
            <a:r>
              <a:rPr lang="fr-FR" sz="1800" dirty="0" err="1" smtClean="0"/>
              <a:t>way</a:t>
            </a:r>
            <a:r>
              <a:rPr lang="fr-FR" sz="1800" dirty="0" smtClean="0"/>
              <a:t>, </a:t>
            </a:r>
            <a:r>
              <a:rPr lang="fr-FR" sz="1800" dirty="0" err="1" smtClean="0"/>
              <a:t>despite</a:t>
            </a:r>
            <a:r>
              <a:rPr lang="fr-FR" sz="1800" dirty="0" smtClean="0"/>
              <a:t> of the </a:t>
            </a:r>
            <a:r>
              <a:rPr lang="fr-FR" sz="1800" dirty="0" err="1" smtClean="0"/>
              <a:t>fact</a:t>
            </a:r>
            <a:r>
              <a:rPr lang="fr-FR" sz="1800" dirty="0" smtClean="0"/>
              <a:t> the laser </a:t>
            </a:r>
            <a:r>
              <a:rPr lang="fr-FR" sz="1800" dirty="0" err="1" smtClean="0"/>
              <a:t>starts</a:t>
            </a:r>
            <a:r>
              <a:rPr lang="fr-FR" sz="1800" smtClean="0"/>
              <a:t> </a:t>
            </a:r>
            <a:r>
              <a:rPr lang="fr-FR" sz="1800" dirty="0" smtClean="0"/>
              <a:t>to show </a:t>
            </a:r>
            <a:r>
              <a:rPr lang="fr-FR" sz="1800" dirty="0" err="1" smtClean="0"/>
              <a:t>some</a:t>
            </a:r>
            <a:r>
              <a:rPr lang="fr-FR" sz="1800" dirty="0" smtClean="0"/>
              <a:t> </a:t>
            </a:r>
            <a:r>
              <a:rPr lang="fr-FR" sz="1800" dirty="0" err="1" smtClean="0"/>
              <a:t>weaknesses</a:t>
            </a:r>
            <a:r>
              <a:rPr lang="fr-FR" sz="1800" dirty="0" smtClean="0"/>
              <a:t> (P </a:t>
            </a:r>
            <a:r>
              <a:rPr lang="fr-FR" sz="1800" dirty="0" smtClean="0">
                <a:sym typeface="Symbol"/>
              </a:rPr>
              <a:t></a:t>
            </a:r>
            <a:r>
              <a:rPr lang="fr-FR" sz="1800" dirty="0" smtClean="0"/>
              <a:t> 3 W </a:t>
            </a:r>
            <a:r>
              <a:rPr lang="fr-FR" sz="1800" dirty="0" err="1" smtClean="0"/>
              <a:t>instead</a:t>
            </a:r>
            <a:r>
              <a:rPr lang="fr-FR" sz="1800" dirty="0" smtClean="0"/>
              <a:t> of 6 W in 2010)…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305800" cy="762000"/>
          </a:xfrm>
        </p:spPr>
        <p:txBody>
          <a:bodyPr/>
          <a:lstStyle/>
          <a:p>
            <a:pPr algn="r"/>
            <a:r>
              <a:rPr lang="fr-FR" sz="2800" dirty="0" smtClean="0"/>
              <a:t>How to </a:t>
            </a:r>
            <a:r>
              <a:rPr lang="fr-FR" sz="2800" dirty="0" err="1" smtClean="0"/>
              <a:t>further</a:t>
            </a:r>
            <a:r>
              <a:rPr lang="fr-FR" sz="2800" dirty="0" smtClean="0"/>
              <a:t> </a:t>
            </a:r>
            <a:r>
              <a:rPr lang="fr-FR" sz="2800" dirty="0" err="1" smtClean="0"/>
              <a:t>improve</a:t>
            </a:r>
            <a:r>
              <a:rPr lang="fr-FR" sz="2800" dirty="0" smtClean="0"/>
              <a:t> the </a:t>
            </a:r>
            <a:r>
              <a:rPr lang="fr-FR" sz="2800" dirty="0" err="1" smtClean="0"/>
              <a:t>sensitivity</a:t>
            </a:r>
            <a:r>
              <a:rPr lang="fr-FR" sz="2800" dirty="0" smtClean="0"/>
              <a:t> ? </a:t>
            </a: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04800" y="1295400"/>
            <a:ext cx="8534400" cy="5029200"/>
          </a:xfrm>
        </p:spPr>
        <p:txBody>
          <a:bodyPr/>
          <a:lstStyle/>
          <a:p>
            <a:pPr marL="177800" indent="-177800"/>
            <a:r>
              <a:rPr lang="en-US" sz="2200" dirty="0" smtClean="0"/>
              <a:t>R&amp;D program at the Charles University in Prague (Faculty of Mathematics and Physics) to develop single-photon counting systems with</a:t>
            </a:r>
          </a:p>
          <a:p>
            <a:pPr marL="577850" lvl="1" indent="-177800"/>
            <a:r>
              <a:rPr lang="en-US" sz="2000" dirty="0" smtClean="0"/>
              <a:t>extremely low background</a:t>
            </a:r>
          </a:p>
          <a:p>
            <a:pPr marL="577850" lvl="1" indent="-177800"/>
            <a:r>
              <a:rPr lang="en-US" sz="2000" dirty="0" smtClean="0"/>
              <a:t> high energy resolution </a:t>
            </a:r>
          </a:p>
          <a:p>
            <a:pPr marL="577850" lvl="1" indent="-177800"/>
            <a:endParaRPr lang="en-US" sz="800" dirty="0" smtClean="0"/>
          </a:p>
          <a:p>
            <a:pPr marL="577850" lvl="1" indent="-177800"/>
            <a:endParaRPr lang="en-US" sz="800" dirty="0" smtClean="0"/>
          </a:p>
          <a:p>
            <a:pPr marL="177800" indent="-177800"/>
            <a:r>
              <a:rPr lang="en-US" sz="2200" dirty="0" smtClean="0"/>
              <a:t>Transition Edge Sensors (TES) are promising; TES basically consists of a thin superconducting film deposited on an absorber. The film is held at the transition edge between normal and superconducting phase, preferably in the </a:t>
            </a:r>
            <a:r>
              <a:rPr lang="en-US" sz="2200" dirty="0" err="1" smtClean="0"/>
              <a:t>milli</a:t>
            </a:r>
            <a:r>
              <a:rPr lang="en-US" sz="2200" dirty="0" smtClean="0"/>
              <a:t>-K temperature range with a dilution </a:t>
            </a:r>
            <a:r>
              <a:rPr lang="en-US" sz="2200" baseline="30000" dirty="0" smtClean="0"/>
              <a:t>3</a:t>
            </a:r>
            <a:r>
              <a:rPr lang="en-US" sz="2200" dirty="0" smtClean="0"/>
              <a:t>He-</a:t>
            </a:r>
            <a:r>
              <a:rPr lang="en-US" sz="2200" baseline="30000" dirty="0" smtClean="0"/>
              <a:t>4</a:t>
            </a:r>
            <a:r>
              <a:rPr lang="en-US" sz="2200" dirty="0" smtClean="0"/>
              <a:t>He refrigerator. An excess of energy deposited in the absorber by the incident particle causes the film to steeply increase its resistance generating a signal that can be detected by low noise SQUID readouts.</a:t>
            </a:r>
            <a:endParaRPr lang="fr-FR" sz="2200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The OSQAR Experiments @ CERN  For Low Energy Laser-based Particle/</a:t>
            </a:r>
            <a:r>
              <a:rPr lang="en-US" dirty="0" err="1" smtClean="0"/>
              <a:t>Astroparticle</a:t>
            </a:r>
            <a:r>
              <a:rPr lang="en-US" dirty="0" smtClean="0"/>
              <a:t> Physics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6242F9-9CEA-4717-A341-477C5E32DA16}" type="slidenum">
              <a:rPr lang="en-US" smtClean="0"/>
              <a:pPr>
                <a:defRPr/>
              </a:pPr>
              <a:t>23</a:t>
            </a:fld>
            <a:endParaRPr lang="en-US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1" name="Picture 1" descr="Logo_OSQAR_Sans_Fond_Sans_Texte_Sma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57200"/>
            <a:ext cx="1752600" cy="646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Zástupný symbol pro obsah 6" descr="GACR - Mozilla Firefox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2362200"/>
            <a:ext cx="3272191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458200" cy="762000"/>
          </a:xfrm>
        </p:spPr>
        <p:txBody>
          <a:bodyPr/>
          <a:lstStyle/>
          <a:p>
            <a:pPr algn="l"/>
            <a:r>
              <a:rPr lang="fr-FR" sz="2400" dirty="0" smtClean="0"/>
              <a:t>		</a:t>
            </a:r>
            <a:r>
              <a:rPr lang="fr-FR" sz="2200" dirty="0" smtClean="0"/>
              <a:t>   </a:t>
            </a:r>
            <a:r>
              <a:rPr lang="fr-FR" sz="2200" dirty="0" err="1" smtClean="0"/>
              <a:t>Summary</a:t>
            </a:r>
            <a:r>
              <a:rPr lang="fr-FR" sz="2200" dirty="0" smtClean="0"/>
              <a:t>, </a:t>
            </a:r>
            <a:r>
              <a:rPr lang="en-US" sz="2200" dirty="0" smtClean="0"/>
              <a:t>Perspectives &amp; Requirements for 2012</a:t>
            </a:r>
            <a:endParaRPr lang="fr-FR" sz="2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81000" y="1143000"/>
            <a:ext cx="4038600" cy="5410200"/>
          </a:xfrm>
        </p:spPr>
        <p:txBody>
          <a:bodyPr/>
          <a:lstStyle/>
          <a:p>
            <a:pPr marL="177800" indent="-177800">
              <a:spcBef>
                <a:spcPts val="0"/>
              </a:spcBef>
            </a:pPr>
            <a:r>
              <a:rPr lang="fr-FR" sz="1800" dirty="0" smtClean="0"/>
              <a:t>The </a:t>
            </a:r>
            <a:r>
              <a:rPr lang="fr-FR" sz="1800" dirty="0" err="1" smtClean="0"/>
              <a:t>potential</a:t>
            </a:r>
            <a:r>
              <a:rPr lang="fr-FR" sz="1800" dirty="0" smtClean="0"/>
              <a:t> </a:t>
            </a:r>
            <a:r>
              <a:rPr lang="fr-FR" sz="1800" dirty="0" err="1" smtClean="0"/>
              <a:t>discovery</a:t>
            </a:r>
            <a:r>
              <a:rPr lang="fr-FR" sz="1800" dirty="0" smtClean="0"/>
              <a:t> of the OSQAR-PR </a:t>
            </a:r>
            <a:r>
              <a:rPr lang="fr-FR" sz="1800" dirty="0" err="1" smtClean="0"/>
              <a:t>was</a:t>
            </a:r>
            <a:r>
              <a:rPr lang="fr-FR" sz="1800" dirty="0" smtClean="0"/>
              <a:t> </a:t>
            </a:r>
            <a:r>
              <a:rPr lang="fr-FR" sz="1800" dirty="0" err="1" smtClean="0"/>
              <a:t>significantly</a:t>
            </a:r>
            <a:r>
              <a:rPr lang="fr-FR" sz="1800" dirty="0" smtClean="0"/>
              <a:t> </a:t>
            </a:r>
            <a:r>
              <a:rPr lang="fr-FR" sz="1800" dirty="0" err="1" smtClean="0"/>
              <a:t>improved</a:t>
            </a:r>
            <a:r>
              <a:rPr lang="fr-FR" sz="1800" dirty="0" smtClean="0"/>
              <a:t> </a:t>
            </a:r>
            <a:r>
              <a:rPr lang="fr-FR" sz="1800" dirty="0" err="1" smtClean="0"/>
              <a:t>since</a:t>
            </a:r>
            <a:r>
              <a:rPr lang="fr-FR" sz="1800" dirty="0" smtClean="0"/>
              <a:t> 2010 </a:t>
            </a:r>
            <a:r>
              <a:rPr lang="fr-FR" sz="1800" dirty="0" err="1" smtClean="0"/>
              <a:t>with</a:t>
            </a:r>
            <a:r>
              <a:rPr lang="fr-FR" sz="1800" dirty="0" smtClean="0"/>
              <a:t> the </a:t>
            </a:r>
            <a:r>
              <a:rPr lang="fr-FR" sz="1800" dirty="0" err="1" smtClean="0"/>
              <a:t>simultaneous</a:t>
            </a:r>
            <a:r>
              <a:rPr lang="fr-FR" sz="1800" dirty="0" smtClean="0"/>
              <a:t> use of 2 LHC </a:t>
            </a:r>
            <a:r>
              <a:rPr lang="fr-FR" sz="1800" dirty="0" err="1" smtClean="0"/>
              <a:t>dipoles</a:t>
            </a:r>
            <a:endParaRPr lang="fr-FR" sz="1800" dirty="0" smtClean="0"/>
          </a:p>
          <a:p>
            <a:pPr marL="177800" indent="-177800">
              <a:spcBef>
                <a:spcPts val="0"/>
              </a:spcBef>
              <a:buNone/>
            </a:pPr>
            <a:r>
              <a:rPr lang="fr-FR" sz="1800" dirty="0" smtClean="0"/>
              <a:t>	</a:t>
            </a:r>
            <a:r>
              <a:rPr lang="fr-FR" sz="1800" dirty="0" err="1" smtClean="0"/>
              <a:t>providing</a:t>
            </a:r>
            <a:r>
              <a:rPr lang="fr-FR" sz="1800" dirty="0" smtClean="0"/>
              <a:t> 9 T </a:t>
            </a:r>
            <a:r>
              <a:rPr lang="fr-FR" sz="1800" dirty="0" err="1" smtClean="0"/>
              <a:t>field</a:t>
            </a:r>
            <a:r>
              <a:rPr lang="fr-FR" sz="1800" dirty="0" smtClean="0"/>
              <a:t> over 2 x 14.3 m</a:t>
            </a:r>
          </a:p>
          <a:p>
            <a:pPr marL="177800" indent="-177800">
              <a:buNone/>
            </a:pPr>
            <a:endParaRPr lang="fr-FR" sz="800" dirty="0" smtClean="0"/>
          </a:p>
          <a:p>
            <a:pPr marL="177800" indent="-177800"/>
            <a:r>
              <a:rPr lang="fr-FR" sz="1800" dirty="0" smtClean="0"/>
              <a:t>The new CCD </a:t>
            </a:r>
            <a:r>
              <a:rPr lang="fr-FR" sz="1800" dirty="0" err="1" smtClean="0"/>
              <a:t>will</a:t>
            </a:r>
            <a:r>
              <a:rPr lang="fr-FR" sz="1800" dirty="0" smtClean="0"/>
              <a:t> </a:t>
            </a:r>
            <a:r>
              <a:rPr lang="fr-FR" sz="1800" dirty="0" err="1" smtClean="0"/>
              <a:t>allow</a:t>
            </a:r>
            <a:r>
              <a:rPr lang="fr-FR" sz="1800" dirty="0" smtClean="0"/>
              <a:t> to </a:t>
            </a:r>
            <a:r>
              <a:rPr lang="fr-FR" sz="1800" dirty="0" err="1" smtClean="0"/>
              <a:t>further</a:t>
            </a:r>
            <a:r>
              <a:rPr lang="fr-FR" sz="1800" dirty="0" smtClean="0"/>
              <a:t> </a:t>
            </a:r>
            <a:r>
              <a:rPr lang="fr-FR" sz="1800" dirty="0" err="1" smtClean="0"/>
              <a:t>improve</a:t>
            </a:r>
            <a:r>
              <a:rPr lang="fr-FR" sz="1800" dirty="0" smtClean="0"/>
              <a:t> the </a:t>
            </a:r>
            <a:r>
              <a:rPr lang="fr-FR" sz="1800" dirty="0" err="1" smtClean="0"/>
              <a:t>sensitivity</a:t>
            </a:r>
            <a:r>
              <a:rPr lang="fr-FR" sz="1800" dirty="0" smtClean="0"/>
              <a:t>  </a:t>
            </a:r>
            <a:r>
              <a:rPr lang="en-US" sz="1800" dirty="0" smtClean="0"/>
              <a:t>for </a:t>
            </a:r>
            <a:r>
              <a:rPr lang="en-US" sz="1800" dirty="0" err="1" smtClean="0"/>
              <a:t>pseudoscalar</a:t>
            </a:r>
            <a:r>
              <a:rPr lang="en-US" sz="1800" dirty="0" smtClean="0"/>
              <a:t> &amp; scalar search in </a:t>
            </a:r>
            <a:r>
              <a:rPr lang="fr-FR" sz="1800" dirty="0" smtClean="0"/>
              <a:t>2011 &amp; 2012</a:t>
            </a:r>
          </a:p>
          <a:p>
            <a:pPr marL="177800" indent="-177800"/>
            <a:endParaRPr lang="fr-FR" sz="800" dirty="0" smtClean="0"/>
          </a:p>
          <a:p>
            <a:pPr marL="177800" indent="-177800"/>
            <a:r>
              <a:rPr lang="en-US" sz="1800" dirty="0" smtClean="0"/>
              <a:t>The sensitivity is on the way to reach the foreseen target presented to the SPSC in 2010</a:t>
            </a:r>
          </a:p>
          <a:p>
            <a:pPr marL="177800" indent="-177800"/>
            <a:endParaRPr lang="en-US" sz="800" dirty="0" smtClean="0"/>
          </a:p>
          <a:p>
            <a:pPr marL="177800" indent="-177800"/>
            <a:r>
              <a:rPr lang="en-US" sz="1800" dirty="0" smtClean="0"/>
              <a:t>OSQAR-PR limitations due at present to the :</a:t>
            </a:r>
          </a:p>
          <a:p>
            <a:pPr marL="177800" indent="-177800">
              <a:buNone/>
            </a:pPr>
            <a:r>
              <a:rPr lang="en-US" sz="1800" dirty="0" smtClean="0"/>
              <a:t>	- Reduced optical power of the laser, which starts to show some weaknesses…</a:t>
            </a:r>
          </a:p>
          <a:p>
            <a:pPr marL="177800" indent="-177800">
              <a:buNone/>
            </a:pPr>
            <a:endParaRPr lang="en-US" sz="1800" dirty="0" smtClean="0"/>
          </a:p>
          <a:p>
            <a:pPr marL="177800" indent="-177800">
              <a:buNone/>
            </a:pPr>
            <a:endParaRPr lang="en-US" sz="1800" dirty="0" smtClean="0"/>
          </a:p>
          <a:p>
            <a:pPr marL="177800" indent="-177800">
              <a:buNone/>
            </a:pPr>
            <a:endParaRPr lang="en-US" sz="1800" dirty="0" smtClean="0"/>
          </a:p>
          <a:p>
            <a:pPr marL="177800" indent="-177800">
              <a:buNone/>
            </a:pPr>
            <a:r>
              <a:rPr lang="en-US" sz="1800" dirty="0" smtClean="0"/>
              <a:t>	</a:t>
            </a:r>
            <a:endParaRPr lang="fr-FR" sz="18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876800" y="1143000"/>
            <a:ext cx="3962400" cy="5105400"/>
          </a:xfrm>
        </p:spPr>
        <p:txBody>
          <a:bodyPr/>
          <a:lstStyle/>
          <a:p>
            <a:pPr marL="177800" indent="-177800"/>
            <a:r>
              <a:rPr lang="fr-FR" sz="1800" dirty="0" smtClean="0"/>
              <a:t>Perspectives for 2012 &amp; 2013</a:t>
            </a:r>
          </a:p>
          <a:p>
            <a:pPr marL="177800" indent="-177800">
              <a:buNone/>
            </a:pPr>
            <a:r>
              <a:rPr lang="fr-FR" sz="1800" dirty="0" smtClean="0"/>
              <a:t>	- To break the OSQAR-PR limitations</a:t>
            </a:r>
          </a:p>
          <a:p>
            <a:pPr marL="177800" indent="-177800" defTabSz="450850">
              <a:buNone/>
            </a:pPr>
            <a:r>
              <a:rPr lang="fr-FR" sz="1800" dirty="0" smtClean="0"/>
              <a:t>		</a:t>
            </a:r>
            <a:r>
              <a:rPr lang="fr-FR" sz="1100" i="1" dirty="0" smtClean="0"/>
              <a:t>►</a:t>
            </a:r>
            <a:r>
              <a:rPr lang="fr-FR" sz="1800" i="1" dirty="0" smtClean="0"/>
              <a:t> </a:t>
            </a:r>
            <a:r>
              <a:rPr lang="fr-FR" sz="1600" i="1" dirty="0" err="1" smtClean="0"/>
              <a:t>Increase</a:t>
            </a:r>
            <a:r>
              <a:rPr lang="fr-FR" sz="1600" i="1" dirty="0" smtClean="0"/>
              <a:t> the time </a:t>
            </a:r>
            <a:r>
              <a:rPr lang="fr-FR" sz="1600" i="1" dirty="0" err="1" smtClean="0"/>
              <a:t>integration</a:t>
            </a:r>
            <a:endParaRPr lang="fr-FR" sz="1600" i="1" dirty="0" smtClean="0"/>
          </a:p>
          <a:p>
            <a:pPr marL="177800" indent="-177800" defTabSz="450850">
              <a:buNone/>
            </a:pPr>
            <a:r>
              <a:rPr lang="fr-FR" sz="1800" dirty="0" smtClean="0"/>
              <a:t>		</a:t>
            </a:r>
            <a:r>
              <a:rPr lang="fr-FR" sz="1100" i="1" dirty="0" smtClean="0"/>
              <a:t>►</a:t>
            </a:r>
            <a:r>
              <a:rPr lang="fr-FR" sz="1800" i="1" dirty="0" smtClean="0"/>
              <a:t> </a:t>
            </a:r>
            <a:r>
              <a:rPr lang="fr-FR" sz="1600" i="1" dirty="0" err="1" smtClean="0"/>
              <a:t>Extend</a:t>
            </a:r>
            <a:r>
              <a:rPr lang="fr-FR" sz="1600" i="1" dirty="0" smtClean="0"/>
              <a:t> the laser </a:t>
            </a:r>
            <a:r>
              <a:rPr lang="fr-FR" sz="1600" i="1" dirty="0" err="1" smtClean="0"/>
              <a:t>cavity</a:t>
            </a:r>
            <a:r>
              <a:rPr lang="fr-FR" sz="1600" i="1" dirty="0" smtClean="0"/>
              <a:t> up to 20 m</a:t>
            </a:r>
          </a:p>
          <a:p>
            <a:pPr marL="177800" indent="-177800">
              <a:buNone/>
            </a:pPr>
            <a:r>
              <a:rPr lang="fr-FR" sz="1800" dirty="0" smtClean="0"/>
              <a:t>	- This, to </a:t>
            </a:r>
            <a:r>
              <a:rPr lang="fr-FR" sz="1800" dirty="0" err="1" smtClean="0"/>
              <a:t>improve</a:t>
            </a:r>
            <a:r>
              <a:rPr lang="fr-FR" sz="1800" dirty="0" smtClean="0"/>
              <a:t> the exclusion </a:t>
            </a:r>
            <a:r>
              <a:rPr lang="fr-FR" sz="1800" dirty="0" err="1" smtClean="0"/>
              <a:t>limits</a:t>
            </a:r>
            <a:r>
              <a:rPr lang="fr-FR" sz="1800" dirty="0" smtClean="0"/>
              <a:t> </a:t>
            </a:r>
            <a:r>
              <a:rPr lang="en-US" sz="1800" dirty="0" smtClean="0"/>
              <a:t>for </a:t>
            </a:r>
            <a:r>
              <a:rPr lang="en-US" sz="1800" dirty="0" err="1" smtClean="0"/>
              <a:t>pseudoscalar</a:t>
            </a:r>
            <a:r>
              <a:rPr lang="en-US" sz="1800" dirty="0" smtClean="0"/>
              <a:t> &amp; scalar search by about one order of magnitude</a:t>
            </a:r>
          </a:p>
          <a:p>
            <a:pPr marL="177800" indent="-177800">
              <a:buNone/>
            </a:pPr>
            <a:r>
              <a:rPr lang="en-US" sz="1800" dirty="0" smtClean="0"/>
              <a:t>	- To develop a first prototype of a rotating </a:t>
            </a:r>
            <a:r>
              <a:rPr lang="en-US" sz="1800" dirty="0" err="1" smtClean="0"/>
              <a:t>Fabry</a:t>
            </a:r>
            <a:r>
              <a:rPr lang="en-US" sz="1800" dirty="0" smtClean="0"/>
              <a:t>-Perot cavity for the VMB measurement</a:t>
            </a:r>
            <a:endParaRPr lang="fr-FR" sz="1800" dirty="0" smtClean="0"/>
          </a:p>
          <a:p>
            <a:pPr marL="177800" indent="-177800">
              <a:buNone/>
            </a:pPr>
            <a:endParaRPr lang="fr-FR" sz="800" dirty="0" smtClean="0"/>
          </a:p>
          <a:p>
            <a:pPr marL="177800" indent="-177800"/>
            <a:r>
              <a:rPr lang="fr-FR" sz="1800" dirty="0" err="1" smtClean="0"/>
              <a:t>Requests</a:t>
            </a:r>
            <a:r>
              <a:rPr lang="fr-FR" sz="1800" dirty="0" smtClean="0"/>
              <a:t> for 2012 </a:t>
            </a:r>
          </a:p>
          <a:p>
            <a:pPr marL="177800" indent="-177800">
              <a:buNone/>
            </a:pPr>
            <a:r>
              <a:rPr lang="fr-FR" sz="1800" dirty="0" smtClean="0"/>
              <a:t>	- </a:t>
            </a:r>
            <a:r>
              <a:rPr lang="fr-FR" sz="1800" b="1" dirty="0" smtClean="0"/>
              <a:t>2 LHC </a:t>
            </a:r>
            <a:r>
              <a:rPr lang="fr-FR" sz="1800" b="1" dirty="0" err="1" smtClean="0"/>
              <a:t>dipoles</a:t>
            </a:r>
            <a:r>
              <a:rPr lang="fr-FR" sz="1800" b="1" dirty="0" smtClean="0"/>
              <a:t> </a:t>
            </a:r>
            <a:r>
              <a:rPr lang="fr-FR" sz="1800" b="1" dirty="0" err="1" smtClean="0"/>
              <a:t>at</a:t>
            </a:r>
            <a:r>
              <a:rPr lang="fr-FR" sz="1800" b="1" dirty="0" smtClean="0"/>
              <a:t> </a:t>
            </a:r>
            <a:r>
              <a:rPr lang="fr-FR" sz="1800" b="1" smtClean="0"/>
              <a:t>1.9 K for </a:t>
            </a:r>
            <a:r>
              <a:rPr lang="en-US" sz="1800" b="1" dirty="0" smtClean="0"/>
              <a:t>6 weeks in total </a:t>
            </a:r>
            <a:r>
              <a:rPr lang="en-US" sz="1800" dirty="0" smtClean="0"/>
              <a:t>(1 period of 2 weeks &amp; 4 periods of 1 week each)</a:t>
            </a:r>
          </a:p>
          <a:p>
            <a:pPr marL="177800" indent="-177800">
              <a:buNone/>
            </a:pPr>
            <a:endParaRPr lang="fr-FR" sz="800" dirty="0" smtClean="0"/>
          </a:p>
          <a:p>
            <a:pPr marL="177800" indent="-177800">
              <a:buNone/>
            </a:pPr>
            <a:r>
              <a:rPr lang="fr-FR" sz="1800" dirty="0" smtClean="0"/>
              <a:t>	</a:t>
            </a:r>
            <a:endParaRPr lang="en-US" sz="1800" b="1" dirty="0" smtClean="0"/>
          </a:p>
          <a:p>
            <a:pPr marL="177800" indent="-177800">
              <a:buNone/>
            </a:pPr>
            <a:endParaRPr lang="en-US" sz="1800" b="1" dirty="0" smtClean="0"/>
          </a:p>
          <a:p>
            <a:pPr marL="177800" indent="-177800">
              <a:buNone/>
            </a:pPr>
            <a:endParaRPr lang="fr-FR" sz="180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The OSQAR Experiments @ CERN  For Low Energy Laser-based Particle/Astroparticle Physics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6242F9-9CEA-4717-A341-477C5E32DA16}" type="slidenum">
              <a:rPr lang="en-US" smtClean="0"/>
              <a:pPr>
                <a:defRPr/>
              </a:pPr>
              <a:t>24</a:t>
            </a:fld>
            <a:endParaRPr lang="en-US" dirty="0" smtClean="0"/>
          </a:p>
          <a:p>
            <a:pPr>
              <a:defRPr/>
            </a:pPr>
            <a:endParaRPr lang="en-US" dirty="0"/>
          </a:p>
        </p:txBody>
      </p:sp>
      <p:pic>
        <p:nvPicPr>
          <p:cNvPr id="8" name="Picture 1" descr="Logo_OSQAR_Sans_Fond_Sans_Texte_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1752600" cy="646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762000"/>
          </a:xfrm>
        </p:spPr>
        <p:txBody>
          <a:bodyPr/>
          <a:lstStyle/>
          <a:p>
            <a:r>
              <a:rPr lang="en-US" sz="3600" dirty="0" smtClean="0"/>
              <a:t>Acknowledgements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3400" y="1371600"/>
            <a:ext cx="80772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The OSQAR collaboration would like to thank </a:t>
            </a:r>
          </a:p>
          <a:p>
            <a:pPr marL="0" indent="0">
              <a:buNone/>
            </a:pPr>
            <a:endParaRPr lang="en-US" sz="800" dirty="0" smtClean="0"/>
          </a:p>
          <a:p>
            <a:pPr marL="0" indent="0">
              <a:buFontTx/>
              <a:buChar char="-"/>
            </a:pPr>
            <a:r>
              <a:rPr lang="en-US" sz="2000" dirty="0" smtClean="0"/>
              <a:t>  The management of CERN-TE department for continuous support</a:t>
            </a:r>
          </a:p>
          <a:p>
            <a:pPr marL="0" indent="0">
              <a:buNone/>
            </a:pPr>
            <a:endParaRPr lang="en-US" sz="800" dirty="0" smtClean="0"/>
          </a:p>
          <a:p>
            <a:pPr marL="0" indent="0">
              <a:buFontTx/>
              <a:buChar char="-"/>
            </a:pPr>
            <a:r>
              <a:rPr lang="en-US" sz="2000" dirty="0" smtClean="0"/>
              <a:t>  The CERN teams of the SM18-test hall (MSC-TF, CRG-OD, RF-KS) for their valuable technical contributions and inputs</a:t>
            </a:r>
          </a:p>
          <a:p>
            <a:pPr marL="0" indent="0">
              <a:buFontTx/>
              <a:buChar char="-"/>
            </a:pPr>
            <a:endParaRPr lang="en-US" sz="800" dirty="0" smtClean="0"/>
          </a:p>
          <a:p>
            <a:pPr marL="0" indent="0">
              <a:buFontTx/>
              <a:buChar char="-"/>
            </a:pPr>
            <a:r>
              <a:rPr lang="en-US" sz="2000" dirty="0" smtClean="0"/>
              <a:t>  The CERN safety unit (HSE) for advices.</a:t>
            </a:r>
            <a:endParaRPr lang="fr-FR" sz="2000" dirty="0" smtClean="0"/>
          </a:p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The OSQAR Experiments @ CERN  For Low Energy Laser-based Particle/Astroparticle Physics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92D914-4DEA-48D5-A0BA-B5A91DC08CDE}" type="slidenum">
              <a:rPr lang="en-US" smtClean="0"/>
              <a:pPr>
                <a:defRPr/>
              </a:pPr>
              <a:t>25</a:t>
            </a:fld>
            <a:endParaRPr lang="en-US" dirty="0" smtClean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305800" cy="762000"/>
          </a:xfrm>
        </p:spPr>
        <p:txBody>
          <a:bodyPr/>
          <a:lstStyle/>
          <a:p>
            <a:r>
              <a:rPr lang="fr-FR" sz="3200" dirty="0" err="1" smtClean="0"/>
              <a:t>Outline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4343400"/>
          </a:xfrm>
        </p:spPr>
        <p:txBody>
          <a:bodyPr/>
          <a:lstStyle/>
          <a:p>
            <a:r>
              <a:rPr lang="fr-FR" sz="2400" dirty="0" smtClean="0"/>
              <a:t>Introduction</a:t>
            </a:r>
          </a:p>
          <a:p>
            <a:endParaRPr lang="fr-FR" sz="800" dirty="0" smtClean="0"/>
          </a:p>
          <a:p>
            <a:r>
              <a:rPr lang="fr-FR" sz="2400" dirty="0" err="1" smtClean="0"/>
              <a:t>Significance</a:t>
            </a:r>
            <a:r>
              <a:rPr lang="fr-FR" sz="2400" dirty="0" smtClean="0"/>
              <a:t> of the OSQAR </a:t>
            </a:r>
            <a:r>
              <a:rPr lang="fr-FR" sz="2400" dirty="0" err="1" smtClean="0"/>
              <a:t>Experiment</a:t>
            </a:r>
            <a:r>
              <a:rPr lang="fr-FR" sz="2400" u="sng" dirty="0" err="1" smtClean="0"/>
              <a:t>s</a:t>
            </a:r>
            <a:endParaRPr lang="fr-FR" sz="2400" u="sng" dirty="0" smtClean="0"/>
          </a:p>
          <a:p>
            <a:pPr lvl="1"/>
            <a:r>
              <a:rPr lang="fr-FR" sz="2000" dirty="0" smtClean="0"/>
              <a:t>VMB &amp; Photon </a:t>
            </a:r>
            <a:r>
              <a:rPr lang="fr-FR" sz="2000" dirty="0" err="1" smtClean="0"/>
              <a:t>Regeneration</a:t>
            </a:r>
            <a:r>
              <a:rPr lang="fr-FR" sz="2000" dirty="0" smtClean="0"/>
              <a:t> (PR)</a:t>
            </a:r>
            <a:endParaRPr lang="fr-FR" sz="800" dirty="0" smtClean="0"/>
          </a:p>
          <a:p>
            <a:pPr lvl="1"/>
            <a:r>
              <a:rPr lang="fr-FR" sz="2000" dirty="0" smtClean="0"/>
              <a:t>Short &amp; Long </a:t>
            </a:r>
            <a:r>
              <a:rPr lang="fr-FR" sz="2000" dirty="0" err="1" smtClean="0"/>
              <a:t>Term</a:t>
            </a:r>
            <a:r>
              <a:rPr lang="fr-FR" sz="2000" dirty="0" smtClean="0"/>
              <a:t> Perspectives</a:t>
            </a:r>
          </a:p>
          <a:p>
            <a:pPr lvl="1"/>
            <a:endParaRPr lang="fr-FR" sz="800" u="sng" dirty="0" smtClean="0"/>
          </a:p>
          <a:p>
            <a:r>
              <a:rPr lang="fr-FR" sz="2400" dirty="0" err="1" smtClean="0"/>
              <a:t>Some</a:t>
            </a:r>
            <a:r>
              <a:rPr lang="fr-FR" sz="2400" dirty="0" smtClean="0"/>
              <a:t> </a:t>
            </a:r>
            <a:r>
              <a:rPr lang="fr-FR" sz="2400" dirty="0" err="1" smtClean="0"/>
              <a:t>Highlights</a:t>
            </a:r>
            <a:r>
              <a:rPr lang="fr-FR" sz="2400" dirty="0" smtClean="0"/>
              <a:t> </a:t>
            </a:r>
            <a:r>
              <a:rPr lang="fr-FR" sz="2400" dirty="0" err="1" smtClean="0"/>
              <a:t>from</a:t>
            </a:r>
            <a:r>
              <a:rPr lang="fr-FR" sz="2400" dirty="0" smtClean="0"/>
              <a:t> </a:t>
            </a:r>
            <a:r>
              <a:rPr lang="fr-FR" sz="2400" dirty="0" err="1" smtClean="0"/>
              <a:t>Collaborating</a:t>
            </a:r>
            <a:r>
              <a:rPr lang="fr-FR" sz="2400" dirty="0" smtClean="0"/>
              <a:t> Institutes</a:t>
            </a:r>
          </a:p>
          <a:p>
            <a:endParaRPr lang="fr-FR" sz="800" dirty="0" smtClean="0"/>
          </a:p>
          <a:p>
            <a:r>
              <a:rPr lang="fr-FR" sz="2400" dirty="0" err="1" smtClean="0"/>
              <a:t>Preparatory</a:t>
            </a:r>
            <a:r>
              <a:rPr lang="fr-FR" sz="2400" dirty="0" smtClean="0"/>
              <a:t> Phase for the VMB </a:t>
            </a:r>
            <a:r>
              <a:rPr lang="fr-FR" sz="2400" dirty="0" err="1" smtClean="0"/>
              <a:t>measurement</a:t>
            </a:r>
            <a:endParaRPr lang="fr-FR" sz="2400" dirty="0" smtClean="0"/>
          </a:p>
          <a:p>
            <a:endParaRPr lang="fr-FR" sz="800" dirty="0" smtClean="0"/>
          </a:p>
          <a:p>
            <a:pPr marL="342900" lvl="1" indent="-342900">
              <a:buFontTx/>
              <a:buChar char="•"/>
            </a:pPr>
            <a:r>
              <a:rPr lang="fr-FR" sz="2400" dirty="0" smtClean="0"/>
              <a:t>PR </a:t>
            </a:r>
            <a:r>
              <a:rPr lang="fr-FR" sz="2400" dirty="0" err="1" smtClean="0"/>
              <a:t>Experiment</a:t>
            </a:r>
            <a:r>
              <a:rPr lang="fr-FR" sz="2400" dirty="0" smtClean="0"/>
              <a:t> </a:t>
            </a:r>
            <a:r>
              <a:rPr lang="fr-FR" sz="2400" dirty="0" err="1" smtClean="0"/>
              <a:t>at</a:t>
            </a:r>
            <a:r>
              <a:rPr lang="fr-FR" sz="2400" dirty="0" smtClean="0"/>
              <a:t> CERN - </a:t>
            </a:r>
            <a:r>
              <a:rPr lang="fr-FR" sz="2400" dirty="0" err="1" smtClean="0"/>
              <a:t>Ongoing</a:t>
            </a:r>
            <a:r>
              <a:rPr lang="fr-FR" sz="2400" dirty="0" smtClean="0"/>
              <a:t> Progress</a:t>
            </a:r>
            <a:endParaRPr lang="fr-FR" sz="800" dirty="0" smtClean="0"/>
          </a:p>
          <a:p>
            <a:pPr>
              <a:buNone/>
            </a:pPr>
            <a:endParaRPr lang="fr-FR" sz="800" dirty="0" smtClean="0"/>
          </a:p>
          <a:p>
            <a:r>
              <a:rPr lang="fr-FR" sz="2400" dirty="0" err="1" smtClean="0"/>
              <a:t>Summary</a:t>
            </a:r>
            <a:r>
              <a:rPr lang="fr-FR" sz="2400" dirty="0" smtClean="0"/>
              <a:t>, </a:t>
            </a:r>
            <a:r>
              <a:rPr lang="en-US" sz="2400" dirty="0" smtClean="0"/>
              <a:t>Perspectives &amp; Requirements for 2012</a:t>
            </a:r>
            <a:endParaRPr lang="fr-FR" u="sng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The OSQAR Experiments @ CERN  For Low Energy Laser-based Particle/Astroparticle Physics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92D914-4DEA-48D5-A0BA-B5A91DC08CDE}" type="slidenum">
              <a:rPr lang="en-US" smtClean="0"/>
              <a:pPr>
                <a:defRPr/>
              </a:pPr>
              <a:t>3</a:t>
            </a:fld>
            <a:endParaRPr lang="en-US" dirty="0" smtClean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" descr="F:\OSQAR &amp; Biblio\_VW067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2362200"/>
            <a:ext cx="2743200" cy="17222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75" name="Text Box 173"/>
          <p:cNvSpPr txBox="1">
            <a:spLocks noChangeArrowheads="1"/>
          </p:cNvSpPr>
          <p:nvPr/>
        </p:nvSpPr>
        <p:spPr bwMode="auto">
          <a:xfrm>
            <a:off x="228600" y="228600"/>
            <a:ext cx="8763000" cy="1329595"/>
          </a:xfrm>
          <a:prstGeom prst="rect">
            <a:avLst/>
          </a:prstGeom>
          <a:solidFill>
            <a:srgbClr val="FFFF00"/>
          </a:solidFill>
          <a:ln w="254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endParaRPr lang="en-US" sz="1800" dirty="0">
              <a:solidFill>
                <a:srgbClr val="003300"/>
              </a:solidFill>
            </a:endParaRPr>
          </a:p>
          <a:p>
            <a:pPr algn="r">
              <a:lnSpc>
                <a:spcPct val="120000"/>
              </a:lnSpc>
            </a:pPr>
            <a:r>
              <a:rPr lang="en-US" sz="2600" b="1" i="1" dirty="0" smtClean="0">
                <a:solidFill>
                  <a:srgbClr val="003366"/>
                </a:solidFill>
              </a:rPr>
              <a:t>Scientific Motivations</a:t>
            </a:r>
          </a:p>
          <a:p>
            <a:pPr algn="r">
              <a:lnSpc>
                <a:spcPct val="120000"/>
              </a:lnSpc>
            </a:pPr>
            <a:r>
              <a:rPr lang="en-US" sz="2000" b="1" i="1" dirty="0" smtClean="0">
                <a:solidFill>
                  <a:srgbClr val="003366"/>
                </a:solidFill>
              </a:rPr>
              <a:t>►</a:t>
            </a:r>
            <a:r>
              <a:rPr lang="en-US" sz="2600" b="1" i="1" dirty="0" smtClean="0">
                <a:solidFill>
                  <a:srgbClr val="003366"/>
                </a:solidFill>
              </a:rPr>
              <a:t> </a:t>
            </a:r>
            <a:r>
              <a:rPr lang="en-US" sz="2600" i="1" dirty="0" smtClean="0">
                <a:solidFill>
                  <a:srgbClr val="003366"/>
                </a:solidFill>
              </a:rPr>
              <a:t>Complementary to LHC &amp; CAST</a:t>
            </a:r>
          </a:p>
        </p:txBody>
      </p:sp>
      <p:sp>
        <p:nvSpPr>
          <p:cNvPr id="307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The OSQAR Experiments @ CERN  For Low Energy Laser-based Particle/Astroparticle Physics</a:t>
            </a:r>
          </a:p>
        </p:txBody>
      </p:sp>
      <p:pic>
        <p:nvPicPr>
          <p:cNvPr id="12" name="Picture Placeholder 6" descr="lhc_hall_1.jpg"/>
          <p:cNvPicPr>
            <a:picLocks noChangeAspect="1"/>
          </p:cNvPicPr>
          <p:nvPr/>
        </p:nvPicPr>
        <p:blipFill>
          <a:blip r:embed="rId3" cstate="print"/>
          <a:srcRect t="6229" b="6229"/>
          <a:stretch>
            <a:fillRect/>
          </a:stretch>
        </p:blipFill>
        <p:spPr>
          <a:xfrm>
            <a:off x="304800" y="2362200"/>
            <a:ext cx="2590800" cy="1698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ZoneTexte 12"/>
          <p:cNvSpPr txBox="1"/>
          <p:nvPr/>
        </p:nvSpPr>
        <p:spPr>
          <a:xfrm>
            <a:off x="4572000" y="1676400"/>
            <a:ext cx="4343400" cy="584775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600" dirty="0" err="1" smtClean="0">
                <a:latin typeface="+mj-lt"/>
              </a:rPr>
              <a:t>Physics</a:t>
            </a:r>
            <a:r>
              <a:rPr lang="fr-FR" sz="1600" dirty="0" smtClean="0">
                <a:latin typeface="+mj-lt"/>
              </a:rPr>
              <a:t> </a:t>
            </a:r>
            <a:r>
              <a:rPr lang="fr-FR" sz="1600" dirty="0" err="1" smtClean="0">
                <a:latin typeface="+mj-lt"/>
              </a:rPr>
              <a:t>at</a:t>
            </a:r>
            <a:r>
              <a:rPr lang="fr-FR" sz="1600" dirty="0" smtClean="0">
                <a:latin typeface="+mj-lt"/>
              </a:rPr>
              <a:t> the </a:t>
            </a:r>
            <a:r>
              <a:rPr lang="fr-FR" sz="1600" dirty="0" err="1" smtClean="0">
                <a:latin typeface="+mj-lt"/>
              </a:rPr>
              <a:t>Sub</a:t>
            </a:r>
            <a:r>
              <a:rPr lang="fr-FR" sz="1600" dirty="0" smtClean="0">
                <a:latin typeface="+mj-lt"/>
              </a:rPr>
              <a:t>-eV </a:t>
            </a:r>
            <a:r>
              <a:rPr lang="fr-FR" sz="1600" dirty="0" err="1" smtClean="0">
                <a:latin typeface="+mj-lt"/>
              </a:rPr>
              <a:t>scale</a:t>
            </a:r>
            <a:r>
              <a:rPr lang="fr-FR" sz="1600" dirty="0" smtClean="0">
                <a:latin typeface="+mj-lt"/>
              </a:rPr>
              <a:t> to </a:t>
            </a:r>
            <a:r>
              <a:rPr lang="fr-FR" sz="1600" dirty="0" err="1" smtClean="0">
                <a:latin typeface="+mj-lt"/>
              </a:rPr>
              <a:t>search</a:t>
            </a:r>
            <a:r>
              <a:rPr lang="fr-FR" sz="1600" dirty="0" smtClean="0">
                <a:latin typeface="+mj-lt"/>
              </a:rPr>
              <a:t> </a:t>
            </a:r>
            <a:r>
              <a:rPr lang="fr-FR" sz="1600" dirty="0" err="1" smtClean="0">
                <a:latin typeface="+mj-lt"/>
              </a:rPr>
              <a:t>WISPs</a:t>
            </a:r>
            <a:r>
              <a:rPr lang="fr-FR" sz="1600" dirty="0" smtClean="0">
                <a:latin typeface="+mj-lt"/>
              </a:rPr>
              <a:t> (</a:t>
            </a:r>
            <a:r>
              <a:rPr lang="en-US" sz="1600" dirty="0" smtClean="0">
                <a:latin typeface="+mj-lt"/>
              </a:rPr>
              <a:t>Weakly Interacting Sub-</a:t>
            </a:r>
            <a:r>
              <a:rPr lang="en-US" sz="1600" dirty="0" err="1" smtClean="0">
                <a:latin typeface="+mj-lt"/>
              </a:rPr>
              <a:t>eV</a:t>
            </a:r>
            <a:r>
              <a:rPr lang="en-US" sz="1600" dirty="0" smtClean="0">
                <a:latin typeface="+mj-lt"/>
              </a:rPr>
              <a:t> Particles)</a:t>
            </a:r>
            <a:endParaRPr lang="fr-FR" sz="1600" dirty="0"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04800" y="1676400"/>
            <a:ext cx="4114800" cy="584775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sz="1600" dirty="0" err="1" smtClean="0"/>
              <a:t>Physics</a:t>
            </a:r>
            <a:r>
              <a:rPr lang="fr-FR" sz="1600" dirty="0" smtClean="0"/>
              <a:t> </a:t>
            </a:r>
            <a:r>
              <a:rPr lang="fr-FR" sz="1600" dirty="0" err="1" smtClean="0"/>
              <a:t>at</a:t>
            </a:r>
            <a:r>
              <a:rPr lang="fr-FR" sz="1600" dirty="0" smtClean="0"/>
              <a:t> the </a:t>
            </a:r>
            <a:r>
              <a:rPr lang="fr-FR" sz="1600" dirty="0" err="1" smtClean="0"/>
              <a:t>TeV</a:t>
            </a:r>
            <a:r>
              <a:rPr lang="fr-FR" sz="1600" dirty="0" smtClean="0"/>
              <a:t> </a:t>
            </a:r>
            <a:r>
              <a:rPr lang="fr-FR" sz="1600" dirty="0" err="1" smtClean="0"/>
              <a:t>scale</a:t>
            </a:r>
            <a:r>
              <a:rPr lang="fr-FR" sz="1600" dirty="0" smtClean="0"/>
              <a:t> </a:t>
            </a:r>
            <a:r>
              <a:rPr lang="en-US" sz="1600" dirty="0" smtClean="0"/>
              <a:t>to search WIMPs (Weakly Interacting Massive Particles)</a:t>
            </a:r>
            <a:endParaRPr lang="fr-FR" sz="1600" dirty="0"/>
          </a:p>
        </p:txBody>
      </p:sp>
      <p:sp>
        <p:nvSpPr>
          <p:cNvPr id="15" name="Rectangle 14"/>
          <p:cNvSpPr/>
          <p:nvPr/>
        </p:nvSpPr>
        <p:spPr>
          <a:xfrm>
            <a:off x="3048000" y="2362200"/>
            <a:ext cx="2971800" cy="1400383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/>
              <a:t>Many extensions of the Standard Model, like those based on </a:t>
            </a:r>
            <a:r>
              <a:rPr lang="en-US" dirty="0" err="1" smtClean="0"/>
              <a:t>supergravity</a:t>
            </a:r>
            <a:r>
              <a:rPr lang="en-US" dirty="0" smtClean="0"/>
              <a:t> or superstrings, predict not only WIMPS but also WISPs…</a:t>
            </a:r>
            <a:endParaRPr lang="fr-FR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92D914-4DEA-48D5-A0BA-B5A91DC08CDE}" type="slidenum">
              <a:rPr lang="en-US" smtClean="0"/>
              <a:pPr>
                <a:defRPr/>
              </a:pPr>
              <a:t>4</a:t>
            </a:fld>
            <a:endParaRPr lang="en-US" dirty="0" smtClean="0"/>
          </a:p>
          <a:p>
            <a:pPr>
              <a:defRPr/>
            </a:pPr>
            <a:endParaRPr lang="en-US" dirty="0"/>
          </a:p>
        </p:txBody>
      </p:sp>
      <p:pic>
        <p:nvPicPr>
          <p:cNvPr id="30721" name="Picture 1" descr="Logo_OSQAR_Sans_Fond_Sans_Texte_Smal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0999" y="381000"/>
            <a:ext cx="289301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304800" y="5410200"/>
            <a:ext cx="8610600" cy="1123384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/>
              <a:t>OSQAR </a:t>
            </a:r>
            <a:r>
              <a:rPr lang="en-US" smtClean="0"/>
              <a:t>being more </a:t>
            </a:r>
            <a:r>
              <a:rPr lang="en-US" dirty="0" smtClean="0"/>
              <a:t>model independent is complementary to CAST. To compare only the sensitivity of both experiments can be misleading as </a:t>
            </a:r>
            <a:r>
              <a:rPr lang="en-US" sz="1800" dirty="0" smtClean="0"/>
              <a:t>solar models have difficulties to take into account the solar magnetic field… </a:t>
            </a:r>
            <a:r>
              <a:rPr lang="en-US" sz="1400" dirty="0" smtClean="0"/>
              <a:t>see for example </a:t>
            </a:r>
            <a:r>
              <a:rPr lang="en-US" sz="1400" i="1" dirty="0" smtClean="0">
                <a:sym typeface="Symbol" pitchFamily="18" charset="2"/>
              </a:rPr>
              <a:t>K. </a:t>
            </a:r>
            <a:r>
              <a:rPr lang="en-US" sz="1400" i="1" dirty="0" err="1" smtClean="0">
                <a:sym typeface="Symbol" pitchFamily="18" charset="2"/>
              </a:rPr>
              <a:t>Zioutas</a:t>
            </a:r>
            <a:r>
              <a:rPr lang="en-US" sz="1400" i="1" dirty="0" smtClean="0">
                <a:sym typeface="Symbol" pitchFamily="18" charset="2"/>
              </a:rPr>
              <a:t> et al. in J. of Phys. Conference Series </a:t>
            </a:r>
            <a:r>
              <a:rPr lang="en-US" sz="1400" b="1" i="1" dirty="0" smtClean="0">
                <a:sym typeface="Symbol" pitchFamily="18" charset="2"/>
              </a:rPr>
              <a:t>39</a:t>
            </a:r>
            <a:r>
              <a:rPr lang="en-US" sz="1400" i="1" dirty="0" smtClean="0">
                <a:sym typeface="Symbol" pitchFamily="18" charset="2"/>
              </a:rPr>
              <a:t> (2006) 103-106</a:t>
            </a:r>
            <a:endParaRPr lang="fr-FR" sz="1400" dirty="0"/>
          </a:p>
        </p:txBody>
      </p:sp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71800" y="3886200"/>
            <a:ext cx="3124200" cy="1373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200" y="4114800"/>
            <a:ext cx="1524000" cy="11577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7" cstate="print"/>
          <a:srcRect l="10763" r="12943"/>
          <a:stretch>
            <a:fillRect/>
          </a:stretch>
        </p:blipFill>
        <p:spPr bwMode="auto">
          <a:xfrm>
            <a:off x="7696200" y="4114800"/>
            <a:ext cx="1143000" cy="114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24600" y="4114800"/>
            <a:ext cx="1143000" cy="114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 txBox="1">
            <a:spLocks noChangeArrowheads="1"/>
          </p:cNvSpPr>
          <p:nvPr/>
        </p:nvSpPr>
        <p:spPr bwMode="auto">
          <a:xfrm>
            <a:off x="228600" y="1371600"/>
            <a:ext cx="8763000" cy="51816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sz="400" dirty="0"/>
          </a:p>
          <a:p>
            <a:pPr marL="342900" indent="-342900">
              <a:spcBef>
                <a:spcPts val="400"/>
              </a:spcBef>
              <a:buFontTx/>
              <a:buChar char="•"/>
            </a:pPr>
            <a:r>
              <a:rPr lang="en-US" sz="2000" b="1" dirty="0"/>
              <a:t>To measure for the 1</a:t>
            </a:r>
            <a:r>
              <a:rPr lang="en-US" sz="2000" b="1" baseline="30000" dirty="0"/>
              <a:t>st</a:t>
            </a:r>
            <a:r>
              <a:rPr lang="en-US" sz="2000" b="1" dirty="0"/>
              <a:t> time the </a:t>
            </a:r>
            <a:r>
              <a:rPr lang="en-US" sz="2000" b="1" dirty="0" smtClean="0"/>
              <a:t>QED Vacuum </a:t>
            </a: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/>
              <a:t>Magnetic Birefringence </a:t>
            </a:r>
            <a:r>
              <a:rPr lang="en-US" sz="1800" i="1" dirty="0" smtClean="0"/>
              <a:t>(</a:t>
            </a:r>
            <a:r>
              <a:rPr lang="en-US" sz="1800" i="1" dirty="0"/>
              <a:t>Heisenberg &amp; Euler, </a:t>
            </a:r>
            <a:r>
              <a:rPr lang="en-US" sz="1800" i="1" dirty="0" smtClean="0"/>
              <a:t/>
            </a:r>
            <a:br>
              <a:rPr lang="en-US" sz="1800" i="1" dirty="0" smtClean="0"/>
            </a:br>
            <a:r>
              <a:rPr lang="en-US" sz="1800" i="1" dirty="0" err="1" smtClean="0"/>
              <a:t>Weisskopf</a:t>
            </a:r>
            <a:r>
              <a:rPr lang="en-US" sz="1800" i="1" dirty="0"/>
              <a:t>, 1936) </a:t>
            </a:r>
            <a:r>
              <a:rPr lang="en-US" sz="2000" i="1" dirty="0" smtClean="0"/>
              <a:t>i.e</a:t>
            </a:r>
            <a:r>
              <a:rPr lang="en-US" sz="2000" i="1" dirty="0"/>
              <a:t>. the vacuum magnetic </a:t>
            </a:r>
            <a:r>
              <a:rPr lang="en-US" sz="2000" i="1" dirty="0" smtClean="0"/>
              <a:t/>
            </a:r>
            <a:br>
              <a:rPr lang="en-US" sz="2000" i="1" dirty="0" smtClean="0"/>
            </a:br>
            <a:r>
              <a:rPr lang="en-US" sz="2000" i="1" dirty="0" smtClean="0"/>
              <a:t>“</a:t>
            </a:r>
            <a:r>
              <a:rPr lang="en-US" sz="2000" i="1" dirty="0"/>
              <a:t>anomaly” of the </a:t>
            </a:r>
            <a:r>
              <a:rPr lang="en-US" sz="2000" i="1" dirty="0" smtClean="0"/>
              <a:t>refraction </a:t>
            </a:r>
            <a:r>
              <a:rPr lang="en-US" sz="2000" i="1" dirty="0"/>
              <a:t>index </a:t>
            </a:r>
            <a:r>
              <a:rPr lang="en-US" sz="2000" i="1" dirty="0" smtClean="0"/>
              <a:t/>
            </a:r>
            <a:br>
              <a:rPr lang="en-US" sz="2000" i="1" dirty="0" smtClean="0"/>
            </a:br>
            <a:r>
              <a:rPr lang="en-US" sz="2000" i="1" dirty="0" smtClean="0"/>
              <a:t>“ </a:t>
            </a:r>
            <a:r>
              <a:rPr lang="en-US" sz="2000" i="1" dirty="0"/>
              <a:t>n-1” ~ </a:t>
            </a:r>
            <a:r>
              <a:rPr lang="en-US" sz="2000" dirty="0"/>
              <a:t>10</a:t>
            </a:r>
            <a:r>
              <a:rPr lang="en-US" sz="2000" baseline="30000" dirty="0"/>
              <a:t>-22  </a:t>
            </a:r>
            <a:r>
              <a:rPr lang="en-US" sz="2000" dirty="0"/>
              <a:t>in 9.5 T</a:t>
            </a:r>
            <a:endParaRPr lang="en-US" sz="2000" i="1" dirty="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sz="80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 b="1" dirty="0"/>
              <a:t>To explore the Physics at the Low Energy Frontier </a:t>
            </a:r>
            <a:r>
              <a:rPr lang="en-US" sz="2000" dirty="0"/>
              <a:t>(sub-</a:t>
            </a:r>
            <a:r>
              <a:rPr lang="en-US" sz="2000" dirty="0" err="1"/>
              <a:t>eV</a:t>
            </a:r>
            <a:r>
              <a:rPr lang="en-US" sz="2000" dirty="0"/>
              <a:t>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1800" b="1" dirty="0" err="1"/>
              <a:t>Axion</a:t>
            </a:r>
            <a:r>
              <a:rPr lang="en-US" sz="1800" dirty="0"/>
              <a:t> &amp; </a:t>
            </a:r>
            <a:r>
              <a:rPr lang="en-US" sz="1800" b="1" dirty="0" err="1"/>
              <a:t>Axion</a:t>
            </a:r>
            <a:r>
              <a:rPr lang="en-US" sz="1800" b="1" dirty="0"/>
              <a:t> Like Particles </a:t>
            </a:r>
            <a:r>
              <a:rPr lang="en-US" sz="1800" i="1" dirty="0"/>
              <a:t>i.e. solution to the strong CP problem (Weinberg, </a:t>
            </a:r>
            <a:r>
              <a:rPr lang="en-US" sz="1800" i="1" dirty="0" err="1"/>
              <a:t>Wilczek</a:t>
            </a:r>
            <a:r>
              <a:rPr lang="en-US" sz="1800" i="1" dirty="0"/>
              <a:t>, 1978) &amp; Non-SUSY Dark Matter candidates (Abbott &amp; </a:t>
            </a:r>
            <a:r>
              <a:rPr lang="en-US" sz="1800" i="1" dirty="0" err="1"/>
              <a:t>Sikivie</a:t>
            </a:r>
            <a:r>
              <a:rPr lang="en-US" sz="1800" i="1" dirty="0"/>
              <a:t>; </a:t>
            </a:r>
            <a:r>
              <a:rPr lang="en-US" sz="1800" i="1" dirty="0" err="1"/>
              <a:t>Preskill</a:t>
            </a:r>
            <a:r>
              <a:rPr lang="en-US" sz="1800" i="1" dirty="0"/>
              <a:t>, Wise </a:t>
            </a:r>
            <a:r>
              <a:rPr lang="de-DE" sz="1800" i="1" dirty="0"/>
              <a:t>&amp; Wilczek, 1983)</a:t>
            </a:r>
            <a:endParaRPr lang="en-US" sz="1600" i="1" dirty="0"/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1800" b="1" dirty="0" err="1"/>
              <a:t>Paraphotons</a:t>
            </a:r>
            <a:r>
              <a:rPr lang="en-US" sz="1800" dirty="0"/>
              <a:t> </a:t>
            </a:r>
            <a:r>
              <a:rPr lang="en-US" sz="1800" i="1" dirty="0"/>
              <a:t>(</a:t>
            </a:r>
            <a:r>
              <a:rPr lang="en-US" sz="1800" i="1" dirty="0" err="1"/>
              <a:t>Georgi</a:t>
            </a:r>
            <a:r>
              <a:rPr lang="en-US" sz="1800" i="1" dirty="0"/>
              <a:t>, Glashow &amp; </a:t>
            </a:r>
            <a:r>
              <a:rPr lang="en-US" sz="1800" i="1" dirty="0" err="1"/>
              <a:t>Ginsparg</a:t>
            </a:r>
            <a:r>
              <a:rPr lang="en-US" sz="1800" i="1" dirty="0"/>
              <a:t>, 1983)</a:t>
            </a:r>
            <a:r>
              <a:rPr lang="en-US" sz="1800" dirty="0"/>
              <a:t>,</a:t>
            </a:r>
            <a:r>
              <a:rPr lang="en-US" sz="1800" i="1" dirty="0"/>
              <a:t> </a:t>
            </a:r>
            <a:r>
              <a:rPr lang="en-US" sz="1800" b="1" dirty="0" err="1"/>
              <a:t>Milli</a:t>
            </a:r>
            <a:r>
              <a:rPr lang="en-US" sz="1800" b="1" dirty="0"/>
              <a:t>-charged Fermions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1800" b="1" dirty="0"/>
              <a:t>Chameleons</a:t>
            </a:r>
            <a:r>
              <a:rPr lang="en-US" sz="1800" dirty="0"/>
              <a:t> (</a:t>
            </a:r>
            <a:r>
              <a:rPr lang="en-US" sz="1800" i="1" dirty="0" err="1"/>
              <a:t>Khoury</a:t>
            </a:r>
            <a:r>
              <a:rPr lang="en-US" sz="1800" i="1" dirty="0"/>
              <a:t> </a:t>
            </a:r>
            <a:r>
              <a:rPr lang="en-US" sz="1800" dirty="0"/>
              <a:t>&amp; </a:t>
            </a:r>
            <a:r>
              <a:rPr lang="en-US" sz="1800" i="1" dirty="0" err="1"/>
              <a:t>Weltman</a:t>
            </a:r>
            <a:r>
              <a:rPr lang="en-US" sz="1800" i="1" dirty="0"/>
              <a:t>, 2003</a:t>
            </a:r>
            <a:r>
              <a:rPr lang="en-US" sz="1800" i="1" dirty="0" smtClean="0"/>
              <a:t>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1800" b="1" i="1" dirty="0" smtClean="0"/>
              <a:t>The Unknown </a:t>
            </a:r>
            <a:r>
              <a:rPr lang="en-US" sz="1800" b="1" dirty="0" smtClean="0"/>
              <a:t>… </a:t>
            </a:r>
            <a:r>
              <a:rPr lang="en-US" sz="1600" i="1" dirty="0" smtClean="0">
                <a:latin typeface="Arial"/>
              </a:rPr>
              <a:t>“Exploring a new territory with a precision instrument is the key to discovery”, </a:t>
            </a:r>
            <a:r>
              <a:rPr lang="en-US" sz="1600" dirty="0" smtClean="0">
                <a:latin typeface="Arial"/>
              </a:rPr>
              <a:t>Prof. S.C.C. Ting</a:t>
            </a:r>
            <a:endParaRPr lang="en-US" sz="1600" b="1" dirty="0"/>
          </a:p>
          <a:p>
            <a:pPr marL="342900" indent="-342900" algn="r">
              <a:lnSpc>
                <a:spcPct val="80000"/>
              </a:lnSpc>
              <a:spcBef>
                <a:spcPct val="20000"/>
              </a:spcBef>
            </a:pPr>
            <a:endParaRPr lang="en-US" sz="800" dirty="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000" b="1" dirty="0"/>
              <a:t>A New Way of doing Particle Physics </a:t>
            </a:r>
            <a:r>
              <a:rPr lang="en-US" sz="2000" dirty="0"/>
              <a:t>based on Laser beam(s)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sz="800" dirty="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000" b="1" dirty="0"/>
              <a:t>Spin-offs</a:t>
            </a:r>
            <a:r>
              <a:rPr lang="en-US" sz="2000" dirty="0"/>
              <a:t> in the domain of the metrology of electric &amp; magnetic fields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sz="1200" dirty="0"/>
          </a:p>
        </p:txBody>
      </p:sp>
      <p:sp>
        <p:nvSpPr>
          <p:cNvPr id="3075" name="Text Box 173"/>
          <p:cNvSpPr txBox="1">
            <a:spLocks noChangeArrowheads="1"/>
          </p:cNvSpPr>
          <p:nvPr/>
        </p:nvSpPr>
        <p:spPr bwMode="auto">
          <a:xfrm>
            <a:off x="228600" y="152400"/>
            <a:ext cx="8763000" cy="1126462"/>
          </a:xfrm>
          <a:prstGeom prst="rect">
            <a:avLst/>
          </a:prstGeom>
          <a:solidFill>
            <a:srgbClr val="FFFF00"/>
          </a:solidFill>
          <a:ln w="254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endParaRPr lang="en-US" sz="1800" dirty="0">
              <a:solidFill>
                <a:srgbClr val="003300"/>
              </a:solidFill>
            </a:endParaRPr>
          </a:p>
          <a:p>
            <a:endParaRPr lang="en-US" sz="1800" dirty="0">
              <a:solidFill>
                <a:srgbClr val="003300"/>
              </a:solidFill>
            </a:endParaRPr>
          </a:p>
          <a:p>
            <a:pPr algn="r">
              <a:lnSpc>
                <a:spcPct val="120000"/>
              </a:lnSpc>
            </a:pPr>
            <a:r>
              <a:rPr lang="en-US" sz="800" b="1" i="1" dirty="0">
                <a:solidFill>
                  <a:srgbClr val="003366"/>
                </a:solidFill>
              </a:rPr>
              <a:t>	  </a:t>
            </a:r>
            <a:r>
              <a:rPr lang="en-US" sz="2600" b="1" i="1" dirty="0">
                <a:solidFill>
                  <a:srgbClr val="003366"/>
                </a:solidFill>
              </a:rPr>
              <a:t>Scientific </a:t>
            </a:r>
            <a:r>
              <a:rPr lang="en-US" sz="2600" b="1" i="1" dirty="0" smtClean="0">
                <a:solidFill>
                  <a:srgbClr val="003366"/>
                </a:solidFill>
              </a:rPr>
              <a:t>Motivations in a Nutshell</a:t>
            </a:r>
            <a:endParaRPr lang="en-US" sz="2600" b="1" i="1" dirty="0">
              <a:solidFill>
                <a:srgbClr val="003366"/>
              </a:solidFill>
            </a:endParaRPr>
          </a:p>
        </p:txBody>
      </p:sp>
      <p:sp>
        <p:nvSpPr>
          <p:cNvPr id="307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The OSQAR Experiments @ CERN  For Low Energy Laser-based Particle/Astroparticle Physics</a:t>
            </a:r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92D914-4DEA-48D5-A0BA-B5A91DC08CDE}" type="slidenum">
              <a:rPr lang="en-US" smtClean="0"/>
              <a:pPr>
                <a:defRPr/>
              </a:pPr>
              <a:t>5</a:t>
            </a:fld>
            <a:endParaRPr lang="en-US" dirty="0" smtClean="0"/>
          </a:p>
          <a:p>
            <a:pPr>
              <a:defRPr/>
            </a:pPr>
            <a:endParaRPr lang="en-US" dirty="0"/>
          </a:p>
        </p:txBody>
      </p:sp>
      <p:pic>
        <p:nvPicPr>
          <p:cNvPr id="12" name="Picture 1" descr="Logo_OSQAR_Sans_Fond_Sans_Texte_Sma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9" y="381000"/>
            <a:ext cx="2514601" cy="927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" name="Groupe 17"/>
          <p:cNvGrpSpPr/>
          <p:nvPr/>
        </p:nvGrpSpPr>
        <p:grpSpPr>
          <a:xfrm>
            <a:off x="6096000" y="1447800"/>
            <a:ext cx="2909830" cy="1741707"/>
            <a:chOff x="5943600" y="1447800"/>
            <a:chExt cx="2909830" cy="1741707"/>
          </a:xfrm>
        </p:grpSpPr>
        <p:grpSp>
          <p:nvGrpSpPr>
            <p:cNvPr id="17" name="Groupe 16"/>
            <p:cNvGrpSpPr/>
            <p:nvPr/>
          </p:nvGrpSpPr>
          <p:grpSpPr>
            <a:xfrm>
              <a:off x="5943600" y="1447800"/>
              <a:ext cx="2909830" cy="1741707"/>
              <a:chOff x="5943600" y="1447800"/>
              <a:chExt cx="2909830" cy="1741707"/>
            </a:xfrm>
          </p:grpSpPr>
          <p:pic>
            <p:nvPicPr>
              <p:cNvPr id="3079" name="Picture 8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4247" r="5870"/>
              <a:stretch>
                <a:fillRect/>
              </a:stretch>
            </p:blipFill>
            <p:spPr bwMode="auto">
              <a:xfrm>
                <a:off x="5943600" y="1447800"/>
                <a:ext cx="1736725" cy="1741707"/>
              </a:xfrm>
              <a:prstGeom prst="rect">
                <a:avLst/>
              </a:prstGeom>
              <a:solidFill>
                <a:srgbClr val="FFFF00"/>
              </a:solidFill>
              <a:ln w="22225">
                <a:solidFill>
                  <a:schemeClr val="bg1"/>
                </a:solidFill>
                <a:miter lim="800000"/>
                <a:headEnd/>
                <a:tailEnd/>
              </a:ln>
            </p:spPr>
          </p:pic>
          <p:grpSp>
            <p:nvGrpSpPr>
              <p:cNvPr id="3" name="Group 9"/>
              <p:cNvGrpSpPr>
                <a:grpSpLocks/>
              </p:cNvGrpSpPr>
              <p:nvPr/>
            </p:nvGrpSpPr>
            <p:grpSpPr bwMode="auto">
              <a:xfrm>
                <a:off x="7086600" y="1447800"/>
                <a:ext cx="1766830" cy="1661993"/>
                <a:chOff x="6324600" y="1676378"/>
                <a:chExt cx="1766830" cy="1662473"/>
              </a:xfrm>
            </p:grpSpPr>
            <p:sp>
              <p:nvSpPr>
                <p:cNvPr id="3081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6553200" y="1676378"/>
                  <a:ext cx="381000" cy="1662473"/>
                </a:xfrm>
                <a:prstGeom prst="rect">
                  <a:avLst/>
                </a:prstGeom>
                <a:noFill/>
                <a:ln w="12700" cap="sq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b="1" dirty="0">
                      <a:solidFill>
                        <a:srgbClr val="FF3300"/>
                      </a:solidFill>
                    </a:rPr>
                    <a:t>x</a:t>
                  </a:r>
                  <a:r>
                    <a:rPr lang="en-US" b="1" dirty="0"/>
                    <a:t> </a:t>
                  </a:r>
                  <a:r>
                    <a:rPr lang="en-US" dirty="0"/>
                    <a:t>               </a:t>
                  </a:r>
                </a:p>
                <a:p>
                  <a:endParaRPr lang="en-US" sz="2400" dirty="0"/>
                </a:p>
                <a:p>
                  <a:endParaRPr lang="en-US" sz="2000" dirty="0"/>
                </a:p>
                <a:p>
                  <a:endParaRPr lang="en-US" sz="2400" dirty="0"/>
                </a:p>
                <a:p>
                  <a:r>
                    <a:rPr lang="en-US" b="1" dirty="0">
                      <a:solidFill>
                        <a:srgbClr val="FF3300"/>
                      </a:solidFill>
                    </a:rPr>
                    <a:t>x</a:t>
                  </a:r>
                </a:p>
              </p:txBody>
            </p:sp>
            <p:sp>
              <p:nvSpPr>
                <p:cNvPr id="3082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6324600" y="2362376"/>
                  <a:ext cx="1766830" cy="307866"/>
                </a:xfrm>
                <a:prstGeom prst="rect">
                  <a:avLst/>
                </a:prstGeom>
                <a:noFill/>
                <a:ln w="12700" cap="sq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400" dirty="0" smtClean="0">
                      <a:solidFill>
                        <a:srgbClr val="FF3300"/>
                      </a:solidFill>
                    </a:rPr>
                    <a:t> </a:t>
                  </a:r>
                  <a:r>
                    <a:rPr lang="en-US" sz="1400" dirty="0" err="1" smtClean="0">
                      <a:solidFill>
                        <a:srgbClr val="FF3300"/>
                      </a:solidFill>
                    </a:rPr>
                    <a:t>Delbr</a:t>
                  </a:r>
                  <a:r>
                    <a:rPr lang="en-US" sz="1400" dirty="0" err="1" smtClean="0">
                      <a:solidFill>
                        <a:srgbClr val="FF3300"/>
                      </a:solidFill>
                      <a:cs typeface="Arial" charset="0"/>
                    </a:rPr>
                    <a:t>ü</a:t>
                  </a:r>
                  <a:r>
                    <a:rPr lang="en-US" sz="1400" dirty="0" err="1" smtClean="0">
                      <a:solidFill>
                        <a:srgbClr val="FF3300"/>
                      </a:solidFill>
                    </a:rPr>
                    <a:t>ck</a:t>
                  </a:r>
                  <a:r>
                    <a:rPr lang="en-US" sz="1400" dirty="0" smtClean="0">
                      <a:solidFill>
                        <a:srgbClr val="FF3300"/>
                      </a:solidFill>
                    </a:rPr>
                    <a:t> </a:t>
                  </a:r>
                  <a:r>
                    <a:rPr lang="en-US" sz="1400" dirty="0">
                      <a:solidFill>
                        <a:srgbClr val="FF3300"/>
                      </a:solidFill>
                    </a:rPr>
                    <a:t>scattering</a:t>
                  </a:r>
                </a:p>
              </p:txBody>
            </p:sp>
          </p:grpSp>
        </p:grpSp>
        <p:sp>
          <p:nvSpPr>
            <p:cNvPr id="16" name="Rectangle 15"/>
            <p:cNvSpPr/>
            <p:nvPr/>
          </p:nvSpPr>
          <p:spPr bwMode="auto">
            <a:xfrm>
              <a:off x="6705600" y="1600200"/>
              <a:ext cx="228600" cy="228600"/>
            </a:xfrm>
            <a:prstGeom prst="rect">
              <a:avLst/>
            </a:prstGeom>
            <a:solidFill>
              <a:schemeClr val="bg1"/>
            </a:solidFill>
            <a:ln w="12700" cap="sq" cmpd="sng" algn="ctr">
              <a:solidFill>
                <a:schemeClr val="bg1"/>
              </a:solidFill>
              <a:prstDash val="solid"/>
              <a:miter lim="800000"/>
              <a:headEnd type="none" w="sm" len="sm"/>
              <a:tailEnd type="none" w="sm" len="sm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700" b="0" i="0" u="none" strike="noStrike" cap="none" normalizeH="0" baseline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 descr="C:\Documents and Settings\Pugnat.LNCMI-G\Bureau\OSQAR Report2011\100OLYMP\P1010008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11638" t="6897" r="431"/>
          <a:stretch>
            <a:fillRect/>
          </a:stretch>
        </p:blipFill>
        <p:spPr bwMode="auto">
          <a:xfrm>
            <a:off x="4267200" y="1371600"/>
            <a:ext cx="4724400" cy="3751730"/>
          </a:xfrm>
          <a:prstGeom prst="rect">
            <a:avLst/>
          </a:prstGeom>
          <a:noFill/>
        </p:spPr>
      </p:pic>
      <p:sp>
        <p:nvSpPr>
          <p:cNvPr id="4134" name="Text Box 173"/>
          <p:cNvSpPr txBox="1">
            <a:spLocks noChangeArrowheads="1"/>
          </p:cNvSpPr>
          <p:nvPr/>
        </p:nvSpPr>
        <p:spPr bwMode="auto">
          <a:xfrm>
            <a:off x="228600" y="152400"/>
            <a:ext cx="8763000" cy="1104900"/>
          </a:xfrm>
          <a:prstGeom prst="rect">
            <a:avLst/>
          </a:prstGeom>
          <a:solidFill>
            <a:srgbClr val="FFFF00"/>
          </a:solidFill>
          <a:ln w="254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endParaRPr lang="en-US" sz="1800" dirty="0">
              <a:solidFill>
                <a:srgbClr val="003300"/>
              </a:solidFill>
            </a:endParaRPr>
          </a:p>
          <a:p>
            <a:endParaRPr lang="en-US" sz="1800" dirty="0">
              <a:solidFill>
                <a:srgbClr val="003300"/>
              </a:solidFill>
            </a:endParaRPr>
          </a:p>
          <a:p>
            <a:pPr algn="r">
              <a:lnSpc>
                <a:spcPct val="120000"/>
              </a:lnSpc>
            </a:pPr>
            <a:r>
              <a:rPr lang="en-US" sz="2000" b="1" i="1" dirty="0">
                <a:solidFill>
                  <a:srgbClr val="003366"/>
                </a:solidFill>
              </a:rPr>
              <a:t>	</a:t>
            </a:r>
            <a:r>
              <a:rPr lang="en-US" sz="2400" b="1" i="1" dirty="0" smtClean="0">
                <a:solidFill>
                  <a:srgbClr val="003366"/>
                </a:solidFill>
              </a:rPr>
              <a:t>Principles </a:t>
            </a:r>
            <a:r>
              <a:rPr lang="en-US" sz="2400" b="1" i="1" dirty="0">
                <a:solidFill>
                  <a:srgbClr val="003366"/>
                </a:solidFill>
              </a:rPr>
              <a:t>of the Experiment</a:t>
            </a:r>
            <a:r>
              <a:rPr lang="en-US" sz="2400" b="1" i="1" u="sng" dirty="0">
                <a:solidFill>
                  <a:srgbClr val="003366"/>
                </a:solidFill>
              </a:rPr>
              <a:t>s</a:t>
            </a:r>
          </a:p>
        </p:txBody>
      </p:sp>
      <p:sp>
        <p:nvSpPr>
          <p:cNvPr id="4103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The OSQAR Experiments @ CERN  For Low Energy Laser-based Particle/</a:t>
            </a:r>
            <a:r>
              <a:rPr lang="en-US" dirty="0" err="1" smtClean="0"/>
              <a:t>Astroparticle</a:t>
            </a:r>
            <a:r>
              <a:rPr lang="en-US" dirty="0" smtClean="0"/>
              <a:t> Physics</a:t>
            </a:r>
          </a:p>
        </p:txBody>
      </p:sp>
      <p:grpSp>
        <p:nvGrpSpPr>
          <p:cNvPr id="43" name="Groupe 42"/>
          <p:cNvGrpSpPr/>
          <p:nvPr/>
        </p:nvGrpSpPr>
        <p:grpSpPr>
          <a:xfrm>
            <a:off x="457200" y="1371600"/>
            <a:ext cx="2057400" cy="1371600"/>
            <a:chOff x="5105400" y="4343400"/>
            <a:chExt cx="2819400" cy="2136775"/>
          </a:xfrm>
        </p:grpSpPr>
        <p:pic>
          <p:nvPicPr>
            <p:cNvPr id="4104" name="Picture 38"/>
            <p:cNvPicPr>
              <a:picLocks noChangeAspect="1" noChangeArrowheads="1"/>
            </p:cNvPicPr>
            <p:nvPr/>
          </p:nvPicPr>
          <p:blipFill>
            <a:blip r:embed="rId3" cstate="print"/>
            <a:srcRect l="1094"/>
            <a:stretch>
              <a:fillRect/>
            </a:stretch>
          </p:blipFill>
          <p:spPr bwMode="auto">
            <a:xfrm>
              <a:off x="5105400" y="4343400"/>
              <a:ext cx="2819400" cy="2136775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</p:pic>
        <p:sp>
          <p:nvSpPr>
            <p:cNvPr id="4106" name="Text Box 41"/>
            <p:cNvSpPr txBox="1">
              <a:spLocks noChangeArrowheads="1"/>
            </p:cNvSpPr>
            <p:nvPr/>
          </p:nvSpPr>
          <p:spPr bwMode="auto">
            <a:xfrm>
              <a:off x="5523089" y="4343400"/>
              <a:ext cx="2313557" cy="49966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fr-FR" sz="1600" b="1" dirty="0">
                  <a:solidFill>
                    <a:schemeClr val="bg1"/>
                  </a:solidFill>
                </a:rPr>
                <a:t>LN</a:t>
              </a:r>
              <a:r>
                <a:rPr lang="fr-FR" sz="1600" b="1" baseline="-25000" dirty="0">
                  <a:solidFill>
                    <a:schemeClr val="bg1"/>
                  </a:solidFill>
                </a:rPr>
                <a:t>2</a:t>
              </a:r>
              <a:r>
                <a:rPr lang="fr-FR" sz="1600" b="1" dirty="0">
                  <a:solidFill>
                    <a:schemeClr val="bg1"/>
                  </a:solidFill>
                </a:rPr>
                <a:t> </a:t>
              </a:r>
              <a:r>
                <a:rPr lang="fr-FR" sz="1600" b="1" dirty="0" err="1">
                  <a:solidFill>
                    <a:schemeClr val="bg1"/>
                  </a:solidFill>
                </a:rPr>
                <a:t>cooled</a:t>
              </a:r>
              <a:r>
                <a:rPr lang="fr-FR" sz="1600" b="1" dirty="0">
                  <a:solidFill>
                    <a:schemeClr val="bg1"/>
                  </a:solidFill>
                </a:rPr>
                <a:t> CCD</a:t>
              </a:r>
            </a:p>
          </p:txBody>
        </p:sp>
      </p:grpSp>
      <p:sp>
        <p:nvSpPr>
          <p:cNvPr id="4107" name="Text Box 42"/>
          <p:cNvSpPr txBox="1">
            <a:spLocks noChangeArrowheads="1"/>
          </p:cNvSpPr>
          <p:nvPr/>
        </p:nvSpPr>
        <p:spPr bwMode="auto">
          <a:xfrm>
            <a:off x="228600" y="2819400"/>
            <a:ext cx="3810000" cy="615950"/>
          </a:xfrm>
          <a:prstGeom prst="rect">
            <a:avLst/>
          </a:prstGeom>
          <a:solidFill>
            <a:srgbClr val="FFFF00"/>
          </a:solidFill>
          <a:ln w="28575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r>
              <a:rPr lang="en-US" b="1" dirty="0"/>
              <a:t>Use of 2 LHC </a:t>
            </a:r>
            <a:r>
              <a:rPr lang="en-US" b="1" dirty="0" err="1"/>
              <a:t>cryo</a:t>
            </a:r>
            <a:r>
              <a:rPr lang="en-US" b="1" dirty="0"/>
              <a:t>-dipoles </a:t>
            </a:r>
            <a:r>
              <a:rPr lang="en-US" dirty="0"/>
              <a:t>(double </a:t>
            </a:r>
            <a:r>
              <a:rPr lang="en-US" dirty="0" smtClean="0"/>
              <a:t>apertures, 9 T over  2 x 14.3 m)</a:t>
            </a:r>
            <a:endParaRPr lang="fr-FR" dirty="0"/>
          </a:p>
        </p:txBody>
      </p:sp>
      <p:sp>
        <p:nvSpPr>
          <p:cNvPr id="39" name="Espace réservé du numéro de diapositive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92D914-4DEA-48D5-A0BA-B5A91DC08CDE}" type="slidenum">
              <a:rPr lang="en-US" smtClean="0"/>
              <a:pPr>
                <a:defRPr/>
              </a:pPr>
              <a:t>6</a:t>
            </a:fld>
            <a:endParaRPr lang="en-US" dirty="0" smtClean="0"/>
          </a:p>
          <a:p>
            <a:pPr>
              <a:defRPr/>
            </a:pPr>
            <a:endParaRPr lang="en-US" dirty="0"/>
          </a:p>
        </p:txBody>
      </p:sp>
      <p:pic>
        <p:nvPicPr>
          <p:cNvPr id="44" name="Picture 2" descr="C:\Documents and Settings\Photo-OSQARNov2010\DSCF1592.JPG"/>
          <p:cNvPicPr>
            <a:picLocks noChangeAspect="1" noChangeArrowheads="1"/>
          </p:cNvPicPr>
          <p:nvPr/>
        </p:nvPicPr>
        <p:blipFill>
          <a:blip r:embed="rId4" cstate="print"/>
          <a:srcRect t="27657" r="15789"/>
          <a:stretch>
            <a:fillRect/>
          </a:stretch>
        </p:blipFill>
        <p:spPr bwMode="auto">
          <a:xfrm>
            <a:off x="2819400" y="1371600"/>
            <a:ext cx="1211317" cy="1387475"/>
          </a:xfrm>
          <a:prstGeom prst="rect">
            <a:avLst/>
          </a:prstGeom>
          <a:noFill/>
        </p:spPr>
      </p:pic>
      <p:pic>
        <p:nvPicPr>
          <p:cNvPr id="28674" name="Picture 2" descr="C:\Documents and Settings\Pugnat.LNCMI-G\Bureau\OSQAR Report2011\100OLYMP\P1010010.JPG"/>
          <p:cNvPicPr>
            <a:picLocks noChangeAspect="1" noChangeArrowheads="1"/>
          </p:cNvPicPr>
          <p:nvPr/>
        </p:nvPicPr>
        <p:blipFill>
          <a:blip r:embed="rId5" cstate="print"/>
          <a:srcRect r="4420" b="31183"/>
          <a:stretch>
            <a:fillRect/>
          </a:stretch>
        </p:blipFill>
        <p:spPr bwMode="auto">
          <a:xfrm>
            <a:off x="4953000" y="4320000"/>
            <a:ext cx="4038600" cy="2180844"/>
          </a:xfrm>
          <a:prstGeom prst="rect">
            <a:avLst/>
          </a:prstGeom>
          <a:noFill/>
        </p:spPr>
      </p:pic>
      <p:pic>
        <p:nvPicPr>
          <p:cNvPr id="45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62600" y="37338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8" name="Groupe 47"/>
          <p:cNvGrpSpPr/>
          <p:nvPr/>
        </p:nvGrpSpPr>
        <p:grpSpPr>
          <a:xfrm>
            <a:off x="228600" y="3505200"/>
            <a:ext cx="4724400" cy="2978150"/>
            <a:chOff x="228600" y="3505200"/>
            <a:chExt cx="4724400" cy="2978150"/>
          </a:xfrm>
        </p:grpSpPr>
        <p:sp>
          <p:nvSpPr>
            <p:cNvPr id="4101" name="Text Box 12"/>
            <p:cNvSpPr txBox="1">
              <a:spLocks noChangeArrowheads="1"/>
            </p:cNvSpPr>
            <p:nvPr/>
          </p:nvSpPr>
          <p:spPr bwMode="auto">
            <a:xfrm>
              <a:off x="228600" y="3505200"/>
              <a:ext cx="4724400" cy="2978150"/>
            </a:xfrm>
            <a:prstGeom prst="rect">
              <a:avLst/>
            </a:prstGeom>
            <a:solidFill>
              <a:srgbClr val="FFFF00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defTabSz="180975">
                <a:lnSpc>
                  <a:spcPct val="90000"/>
                </a:lnSpc>
                <a:spcBef>
                  <a:spcPct val="20000"/>
                </a:spcBef>
              </a:pPr>
              <a:r>
                <a:rPr lang="en-US" sz="200" dirty="0">
                  <a:latin typeface="Arial Narrow" pitchFamily="34" charset="0"/>
                </a:rPr>
                <a:t>	</a:t>
              </a:r>
            </a:p>
            <a:p>
              <a:pPr defTabSz="180975">
                <a:lnSpc>
                  <a:spcPct val="90000"/>
                </a:lnSpc>
                <a:spcBef>
                  <a:spcPct val="20000"/>
                </a:spcBef>
              </a:pPr>
              <a:r>
                <a:rPr lang="en-US" sz="1600" dirty="0">
                  <a:latin typeface="Arial Narrow" pitchFamily="34" charset="0"/>
                </a:rPr>
                <a:t>►</a:t>
              </a:r>
              <a:r>
                <a:rPr lang="en-US" sz="1800" dirty="0">
                  <a:latin typeface="Arial Narrow" pitchFamily="34" charset="0"/>
                </a:rPr>
                <a:t> In one aperture of dipole-1, measurement of  the 	Vacuum Magnetic Birefringence &amp; </a:t>
              </a:r>
              <a:r>
                <a:rPr lang="en-US" sz="1800" dirty="0" err="1">
                  <a:latin typeface="Arial Narrow" pitchFamily="34" charset="0"/>
                </a:rPr>
                <a:t>Dichroïsm</a:t>
              </a:r>
              <a:endParaRPr lang="en-US" sz="1800" dirty="0">
                <a:latin typeface="Arial Narrow" pitchFamily="34" charset="0"/>
              </a:endParaRPr>
            </a:p>
            <a:p>
              <a:pPr defTabSz="180975">
                <a:lnSpc>
                  <a:spcPct val="90000"/>
                </a:lnSpc>
                <a:spcBef>
                  <a:spcPct val="20000"/>
                </a:spcBef>
              </a:pPr>
              <a:endParaRPr lang="en-US" sz="1600" dirty="0">
                <a:latin typeface="Arial Narrow" pitchFamily="34" charset="0"/>
              </a:endParaRPr>
            </a:p>
            <a:p>
              <a:pPr defTabSz="180975">
                <a:lnSpc>
                  <a:spcPct val="90000"/>
                </a:lnSpc>
                <a:spcBef>
                  <a:spcPct val="20000"/>
                </a:spcBef>
              </a:pPr>
              <a:endParaRPr lang="en-US" dirty="0">
                <a:latin typeface="Arial Narrow" pitchFamily="34" charset="0"/>
              </a:endParaRPr>
            </a:p>
            <a:p>
              <a:pPr defTabSz="180975">
                <a:lnSpc>
                  <a:spcPct val="90000"/>
                </a:lnSpc>
                <a:spcBef>
                  <a:spcPct val="20000"/>
                </a:spcBef>
              </a:pPr>
              <a:endParaRPr lang="en-US" dirty="0">
                <a:latin typeface="Arial Narrow" pitchFamily="34" charset="0"/>
              </a:endParaRPr>
            </a:p>
            <a:p>
              <a:pPr defTabSz="180975">
                <a:lnSpc>
                  <a:spcPct val="90000"/>
                </a:lnSpc>
                <a:spcBef>
                  <a:spcPct val="20000"/>
                </a:spcBef>
              </a:pPr>
              <a:endParaRPr lang="en-US" dirty="0">
                <a:latin typeface="Arial Narrow" pitchFamily="34" charset="0"/>
              </a:endParaRPr>
            </a:p>
            <a:p>
              <a:pPr defTabSz="180975">
                <a:lnSpc>
                  <a:spcPct val="90000"/>
                </a:lnSpc>
                <a:spcBef>
                  <a:spcPct val="20000"/>
                </a:spcBef>
              </a:pPr>
              <a:endParaRPr lang="en-US" dirty="0">
                <a:latin typeface="Arial Narrow" pitchFamily="34" charset="0"/>
              </a:endParaRPr>
            </a:p>
            <a:p>
              <a:pPr defTabSz="180975">
                <a:lnSpc>
                  <a:spcPct val="90000"/>
                </a:lnSpc>
                <a:spcBef>
                  <a:spcPct val="20000"/>
                </a:spcBef>
              </a:pPr>
              <a:endParaRPr lang="en-US" dirty="0">
                <a:latin typeface="Arial Narrow" pitchFamily="34" charset="0"/>
              </a:endParaRPr>
            </a:p>
            <a:p>
              <a:pPr defTabSz="180975">
                <a:lnSpc>
                  <a:spcPct val="90000"/>
                </a:lnSpc>
                <a:spcBef>
                  <a:spcPct val="20000"/>
                </a:spcBef>
              </a:pPr>
              <a:r>
                <a:rPr lang="en-US" sz="1600" dirty="0">
                  <a:latin typeface="Arial Narrow" pitchFamily="34" charset="0"/>
                </a:rPr>
                <a:t> ►</a:t>
              </a:r>
              <a:r>
                <a:rPr lang="en-US" sz="1800" dirty="0">
                  <a:latin typeface="Arial Narrow" pitchFamily="34" charset="0"/>
                </a:rPr>
                <a:t> In the 2</a:t>
              </a:r>
              <a:r>
                <a:rPr lang="en-US" sz="1800" baseline="30000" dirty="0">
                  <a:latin typeface="Arial Narrow" pitchFamily="34" charset="0"/>
                </a:rPr>
                <a:t>nd</a:t>
              </a:r>
              <a:r>
                <a:rPr lang="en-US" sz="1800" dirty="0">
                  <a:latin typeface="Arial Narrow" pitchFamily="34" charset="0"/>
                </a:rPr>
                <a:t> aperture of dipole-1 &amp; one aperture of 	dipole-2, Photon Regeneration Experiment</a:t>
              </a:r>
            </a:p>
            <a:p>
              <a:pPr defTabSz="180975">
                <a:lnSpc>
                  <a:spcPct val="90000"/>
                </a:lnSpc>
                <a:spcBef>
                  <a:spcPct val="20000"/>
                </a:spcBef>
              </a:pPr>
              <a:r>
                <a:rPr lang="en-US" sz="200" dirty="0">
                  <a:latin typeface="Arial Narrow" pitchFamily="34" charset="0"/>
                </a:rPr>
                <a:t>  	</a:t>
              </a:r>
            </a:p>
          </p:txBody>
        </p:sp>
        <p:grpSp>
          <p:nvGrpSpPr>
            <p:cNvPr id="4102" name="Group 76"/>
            <p:cNvGrpSpPr>
              <a:grpSpLocks/>
            </p:cNvGrpSpPr>
            <p:nvPr/>
          </p:nvGrpSpPr>
          <p:grpSpPr bwMode="auto">
            <a:xfrm>
              <a:off x="533400" y="4191000"/>
              <a:ext cx="3889375" cy="1657350"/>
              <a:chOff x="3152" y="1298"/>
              <a:chExt cx="2450" cy="1044"/>
            </a:xfrm>
          </p:grpSpPr>
          <p:grpSp>
            <p:nvGrpSpPr>
              <p:cNvPr id="4108" name="Group 72"/>
              <p:cNvGrpSpPr>
                <a:grpSpLocks/>
              </p:cNvGrpSpPr>
              <p:nvPr/>
            </p:nvGrpSpPr>
            <p:grpSpPr bwMode="auto">
              <a:xfrm>
                <a:off x="4150" y="1389"/>
                <a:ext cx="1451" cy="862"/>
                <a:chOff x="4150" y="1389"/>
                <a:chExt cx="1451" cy="862"/>
              </a:xfrm>
            </p:grpSpPr>
            <p:grpSp>
              <p:nvGrpSpPr>
                <p:cNvPr id="4114" name="Group 50"/>
                <p:cNvGrpSpPr>
                  <a:grpSpLocks/>
                </p:cNvGrpSpPr>
                <p:nvPr/>
              </p:nvGrpSpPr>
              <p:grpSpPr bwMode="auto">
                <a:xfrm>
                  <a:off x="4150" y="1389"/>
                  <a:ext cx="1451" cy="862"/>
                  <a:chOff x="3379" y="3203"/>
                  <a:chExt cx="1451" cy="817"/>
                </a:xfrm>
              </p:grpSpPr>
              <p:grpSp>
                <p:nvGrpSpPr>
                  <p:cNvPr id="4117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3464" y="3224"/>
                    <a:ext cx="1268" cy="694"/>
                    <a:chOff x="1973" y="2207"/>
                    <a:chExt cx="1420" cy="818"/>
                  </a:xfrm>
                </p:grpSpPr>
                <p:sp>
                  <p:nvSpPr>
                    <p:cNvPr id="4119" name="AutoShape 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29" y="2415"/>
                      <a:ext cx="456" cy="66"/>
                    </a:xfrm>
                    <a:prstGeom prst="rightArrow">
                      <a:avLst>
                        <a:gd name="adj1" fmla="val 50000"/>
                        <a:gd name="adj2" fmla="val 172727"/>
                      </a:avLst>
                    </a:prstGeom>
                    <a:solidFill>
                      <a:schemeClr val="tx1"/>
                    </a:solidFill>
                    <a:ln w="12700" cap="sq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:ln>
                  </p:spPr>
                  <p:txBody>
                    <a:bodyPr wrap="none" anchor="ctr"/>
                    <a:lstStyle/>
                    <a:p>
                      <a:pPr algn="ctr"/>
                      <a:endParaRPr lang="fr-FR">
                        <a:solidFill>
                          <a:srgbClr val="0000FF"/>
                        </a:solidFill>
                      </a:endParaRPr>
                    </a:p>
                  </p:txBody>
                </p:sp>
                <p:sp>
                  <p:nvSpPr>
                    <p:cNvPr id="4120" name="Oval 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91" y="2415"/>
                      <a:ext cx="76" cy="66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2700" cap="sq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121" name="Rectangle 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53" y="2778"/>
                      <a:ext cx="186" cy="247"/>
                    </a:xfrm>
                    <a:prstGeom prst="rect">
                      <a:avLst/>
                    </a:prstGeom>
                    <a:noFill/>
                    <a:ln w="12700" cap="sq">
                      <a:noFill/>
                      <a:miter lim="800000"/>
                      <a:headEnd type="none" w="sm" len="sm"/>
                      <a:tailEnd type="none" w="sm" len="sm"/>
                    </a:ln>
                  </p:spPr>
                  <p:txBody>
                    <a:bodyPr>
                      <a:spAutoFit/>
                    </a:bodyPr>
                    <a:lstStyle/>
                    <a:p>
                      <a:r>
                        <a:rPr lang="en-US" b="1"/>
                        <a:t>x</a:t>
                      </a:r>
                    </a:p>
                  </p:txBody>
                </p:sp>
                <p:sp>
                  <p:nvSpPr>
                    <p:cNvPr id="4122" name="Freeform 30"/>
                    <p:cNvSpPr>
                      <a:spLocks/>
                    </p:cNvSpPr>
                    <p:nvPr/>
                  </p:nvSpPr>
                  <p:spPr bwMode="auto">
                    <a:xfrm>
                      <a:off x="1973" y="2415"/>
                      <a:ext cx="456" cy="66"/>
                    </a:xfrm>
                    <a:custGeom>
                      <a:avLst/>
                      <a:gdLst>
                        <a:gd name="T0" fmla="*/ 0 w 576"/>
                        <a:gd name="T1" fmla="*/ 31 h 96"/>
                        <a:gd name="T2" fmla="*/ 24 w 576"/>
                        <a:gd name="T3" fmla="*/ 0 h 96"/>
                        <a:gd name="T4" fmla="*/ 47 w 576"/>
                        <a:gd name="T5" fmla="*/ 31 h 96"/>
                        <a:gd name="T6" fmla="*/ 71 w 576"/>
                        <a:gd name="T7" fmla="*/ 0 h 96"/>
                        <a:gd name="T8" fmla="*/ 95 w 576"/>
                        <a:gd name="T9" fmla="*/ 31 h 96"/>
                        <a:gd name="T10" fmla="*/ 119 w 576"/>
                        <a:gd name="T11" fmla="*/ 0 h 96"/>
                        <a:gd name="T12" fmla="*/ 142 w 576"/>
                        <a:gd name="T13" fmla="*/ 31 h 96"/>
                        <a:gd name="T14" fmla="*/ 167 w 576"/>
                        <a:gd name="T15" fmla="*/ 0 h 96"/>
                        <a:gd name="T16" fmla="*/ 191 w 576"/>
                        <a:gd name="T17" fmla="*/ 31 h 96"/>
                        <a:gd name="T18" fmla="*/ 215 w 576"/>
                        <a:gd name="T19" fmla="*/ 0 h 96"/>
                        <a:gd name="T20" fmla="*/ 238 w 576"/>
                        <a:gd name="T21" fmla="*/ 31 h 96"/>
                        <a:gd name="T22" fmla="*/ 262 w 576"/>
                        <a:gd name="T23" fmla="*/ 0 h 96"/>
                        <a:gd name="T24" fmla="*/ 286 w 576"/>
                        <a:gd name="T25" fmla="*/ 31 h 9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w 576"/>
                        <a:gd name="T40" fmla="*/ 0 h 96"/>
                        <a:gd name="T41" fmla="*/ 576 w 576"/>
                        <a:gd name="T42" fmla="*/ 96 h 96"/>
                      </a:gdLst>
                      <a:ahLst/>
                      <a:cxnLst>
                        <a:cxn ang="T26">
                          <a:pos x="T0" y="T1"/>
                        </a:cxn>
                        <a:cxn ang="T27">
                          <a:pos x="T2" y="T3"/>
                        </a:cxn>
                        <a:cxn ang="T28">
                          <a:pos x="T4" y="T5"/>
                        </a:cxn>
                        <a:cxn ang="T29">
                          <a:pos x="T6" y="T7"/>
                        </a:cxn>
                        <a:cxn ang="T30">
                          <a:pos x="T8" y="T9"/>
                        </a:cxn>
                        <a:cxn ang="T31">
                          <a:pos x="T10" y="T11"/>
                        </a:cxn>
                        <a:cxn ang="T32">
                          <a:pos x="T12" y="T13"/>
                        </a:cxn>
                        <a:cxn ang="T33">
                          <a:pos x="T14" y="T15"/>
                        </a:cxn>
                        <a:cxn ang="T34">
                          <a:pos x="T16" y="T17"/>
                        </a:cxn>
                        <a:cxn ang="T35">
                          <a:pos x="T18" y="T19"/>
                        </a:cxn>
                        <a:cxn ang="T36">
                          <a:pos x="T20" y="T21"/>
                        </a:cxn>
                        <a:cxn ang="T37">
                          <a:pos x="T22" y="T23"/>
                        </a:cxn>
                        <a:cxn ang="T38">
                          <a:pos x="T24" y="T25"/>
                        </a:cxn>
                      </a:cxnLst>
                      <a:rect l="T39" t="T40" r="T41" b="T42"/>
                      <a:pathLst>
                        <a:path w="576" h="96">
                          <a:moveTo>
                            <a:pt x="0" y="96"/>
                          </a:moveTo>
                          <a:cubicBezTo>
                            <a:pt x="16" y="48"/>
                            <a:pt x="32" y="0"/>
                            <a:pt x="48" y="0"/>
                          </a:cubicBezTo>
                          <a:cubicBezTo>
                            <a:pt x="64" y="0"/>
                            <a:pt x="80" y="96"/>
                            <a:pt x="96" y="96"/>
                          </a:cubicBezTo>
                          <a:cubicBezTo>
                            <a:pt x="112" y="96"/>
                            <a:pt x="128" y="0"/>
                            <a:pt x="144" y="0"/>
                          </a:cubicBezTo>
                          <a:cubicBezTo>
                            <a:pt x="160" y="0"/>
                            <a:pt x="176" y="96"/>
                            <a:pt x="192" y="96"/>
                          </a:cubicBezTo>
                          <a:cubicBezTo>
                            <a:pt x="208" y="96"/>
                            <a:pt x="224" y="0"/>
                            <a:pt x="240" y="0"/>
                          </a:cubicBezTo>
                          <a:cubicBezTo>
                            <a:pt x="256" y="0"/>
                            <a:pt x="272" y="96"/>
                            <a:pt x="288" y="96"/>
                          </a:cubicBezTo>
                          <a:cubicBezTo>
                            <a:pt x="304" y="96"/>
                            <a:pt x="320" y="0"/>
                            <a:pt x="336" y="0"/>
                          </a:cubicBezTo>
                          <a:cubicBezTo>
                            <a:pt x="352" y="0"/>
                            <a:pt x="368" y="96"/>
                            <a:pt x="384" y="96"/>
                          </a:cubicBezTo>
                          <a:cubicBezTo>
                            <a:pt x="400" y="96"/>
                            <a:pt x="416" y="0"/>
                            <a:pt x="432" y="0"/>
                          </a:cubicBezTo>
                          <a:cubicBezTo>
                            <a:pt x="448" y="0"/>
                            <a:pt x="464" y="96"/>
                            <a:pt x="480" y="96"/>
                          </a:cubicBezTo>
                          <a:cubicBezTo>
                            <a:pt x="496" y="96"/>
                            <a:pt x="512" y="0"/>
                            <a:pt x="528" y="0"/>
                          </a:cubicBezTo>
                          <a:cubicBezTo>
                            <a:pt x="544" y="0"/>
                            <a:pt x="560" y="48"/>
                            <a:pt x="576" y="96"/>
                          </a:cubicBezTo>
                        </a:path>
                      </a:pathLst>
                    </a:custGeom>
                    <a:noFill/>
                    <a:ln w="25400" cap="sq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:ln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123" name="Freeform 31"/>
                    <p:cNvSpPr>
                      <a:spLocks/>
                    </p:cNvSpPr>
                    <p:nvPr/>
                  </p:nvSpPr>
                  <p:spPr bwMode="auto">
                    <a:xfrm rot="5400000">
                      <a:off x="2270" y="2640"/>
                      <a:ext cx="394" cy="76"/>
                    </a:xfrm>
                    <a:custGeom>
                      <a:avLst/>
                      <a:gdLst>
                        <a:gd name="T0" fmla="*/ 0 w 576"/>
                        <a:gd name="T1" fmla="*/ 47 h 96"/>
                        <a:gd name="T2" fmla="*/ 16 w 576"/>
                        <a:gd name="T3" fmla="*/ 0 h 96"/>
                        <a:gd name="T4" fmla="*/ 31 w 576"/>
                        <a:gd name="T5" fmla="*/ 47 h 96"/>
                        <a:gd name="T6" fmla="*/ 47 w 576"/>
                        <a:gd name="T7" fmla="*/ 0 h 96"/>
                        <a:gd name="T8" fmla="*/ 62 w 576"/>
                        <a:gd name="T9" fmla="*/ 47 h 96"/>
                        <a:gd name="T10" fmla="*/ 77 w 576"/>
                        <a:gd name="T11" fmla="*/ 0 h 96"/>
                        <a:gd name="T12" fmla="*/ 92 w 576"/>
                        <a:gd name="T13" fmla="*/ 47 h 96"/>
                        <a:gd name="T14" fmla="*/ 107 w 576"/>
                        <a:gd name="T15" fmla="*/ 0 h 96"/>
                        <a:gd name="T16" fmla="*/ 123 w 576"/>
                        <a:gd name="T17" fmla="*/ 47 h 96"/>
                        <a:gd name="T18" fmla="*/ 138 w 576"/>
                        <a:gd name="T19" fmla="*/ 0 h 96"/>
                        <a:gd name="T20" fmla="*/ 153 w 576"/>
                        <a:gd name="T21" fmla="*/ 47 h 96"/>
                        <a:gd name="T22" fmla="*/ 169 w 576"/>
                        <a:gd name="T23" fmla="*/ 0 h 96"/>
                        <a:gd name="T24" fmla="*/ 185 w 576"/>
                        <a:gd name="T25" fmla="*/ 47 h 9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w 576"/>
                        <a:gd name="T40" fmla="*/ 0 h 96"/>
                        <a:gd name="T41" fmla="*/ 576 w 576"/>
                        <a:gd name="T42" fmla="*/ 96 h 96"/>
                      </a:gdLst>
                      <a:ahLst/>
                      <a:cxnLst>
                        <a:cxn ang="T26">
                          <a:pos x="T0" y="T1"/>
                        </a:cxn>
                        <a:cxn ang="T27">
                          <a:pos x="T2" y="T3"/>
                        </a:cxn>
                        <a:cxn ang="T28">
                          <a:pos x="T4" y="T5"/>
                        </a:cxn>
                        <a:cxn ang="T29">
                          <a:pos x="T6" y="T7"/>
                        </a:cxn>
                        <a:cxn ang="T30">
                          <a:pos x="T8" y="T9"/>
                        </a:cxn>
                        <a:cxn ang="T31">
                          <a:pos x="T10" y="T11"/>
                        </a:cxn>
                        <a:cxn ang="T32">
                          <a:pos x="T12" y="T13"/>
                        </a:cxn>
                        <a:cxn ang="T33">
                          <a:pos x="T14" y="T15"/>
                        </a:cxn>
                        <a:cxn ang="T34">
                          <a:pos x="T16" y="T17"/>
                        </a:cxn>
                        <a:cxn ang="T35">
                          <a:pos x="T18" y="T19"/>
                        </a:cxn>
                        <a:cxn ang="T36">
                          <a:pos x="T20" y="T21"/>
                        </a:cxn>
                        <a:cxn ang="T37">
                          <a:pos x="T22" y="T23"/>
                        </a:cxn>
                        <a:cxn ang="T38">
                          <a:pos x="T24" y="T25"/>
                        </a:cxn>
                      </a:cxnLst>
                      <a:rect l="T39" t="T40" r="T41" b="T42"/>
                      <a:pathLst>
                        <a:path w="576" h="96">
                          <a:moveTo>
                            <a:pt x="0" y="96"/>
                          </a:moveTo>
                          <a:cubicBezTo>
                            <a:pt x="16" y="48"/>
                            <a:pt x="32" y="0"/>
                            <a:pt x="48" y="0"/>
                          </a:cubicBezTo>
                          <a:cubicBezTo>
                            <a:pt x="64" y="0"/>
                            <a:pt x="80" y="96"/>
                            <a:pt x="96" y="96"/>
                          </a:cubicBezTo>
                          <a:cubicBezTo>
                            <a:pt x="112" y="96"/>
                            <a:pt x="128" y="0"/>
                            <a:pt x="144" y="0"/>
                          </a:cubicBezTo>
                          <a:cubicBezTo>
                            <a:pt x="160" y="0"/>
                            <a:pt x="176" y="96"/>
                            <a:pt x="192" y="96"/>
                          </a:cubicBezTo>
                          <a:cubicBezTo>
                            <a:pt x="208" y="96"/>
                            <a:pt x="224" y="0"/>
                            <a:pt x="240" y="0"/>
                          </a:cubicBezTo>
                          <a:cubicBezTo>
                            <a:pt x="256" y="0"/>
                            <a:pt x="272" y="96"/>
                            <a:pt x="288" y="96"/>
                          </a:cubicBezTo>
                          <a:cubicBezTo>
                            <a:pt x="304" y="96"/>
                            <a:pt x="320" y="0"/>
                            <a:pt x="336" y="0"/>
                          </a:cubicBezTo>
                          <a:cubicBezTo>
                            <a:pt x="352" y="0"/>
                            <a:pt x="368" y="96"/>
                            <a:pt x="384" y="96"/>
                          </a:cubicBezTo>
                          <a:cubicBezTo>
                            <a:pt x="400" y="96"/>
                            <a:pt x="416" y="0"/>
                            <a:pt x="432" y="0"/>
                          </a:cubicBezTo>
                          <a:cubicBezTo>
                            <a:pt x="448" y="0"/>
                            <a:pt x="464" y="96"/>
                            <a:pt x="480" y="96"/>
                          </a:cubicBezTo>
                          <a:cubicBezTo>
                            <a:pt x="496" y="96"/>
                            <a:pt x="512" y="0"/>
                            <a:pt x="528" y="0"/>
                          </a:cubicBezTo>
                          <a:cubicBezTo>
                            <a:pt x="544" y="0"/>
                            <a:pt x="560" y="48"/>
                            <a:pt x="576" y="96"/>
                          </a:cubicBezTo>
                        </a:path>
                      </a:pathLst>
                    </a:custGeom>
                    <a:noFill/>
                    <a:ln w="25400" cap="sq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:ln>
                  </p:spPr>
                  <p:txBody>
                    <a:bodyPr rot="10800000" vert="eaVert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124" name="Text Box 3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471" y="2207"/>
                      <a:ext cx="215" cy="247"/>
                    </a:xfrm>
                    <a:prstGeom prst="rect">
                      <a:avLst/>
                    </a:prstGeom>
                    <a:noFill/>
                    <a:ln w="12700" cap="sq">
                      <a:noFill/>
                      <a:miter lim="800000"/>
                      <a:headEnd type="none" w="sm" len="sm"/>
                      <a:tailEnd type="none" w="sm" len="sm"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/>
                        <a:t>a</a:t>
                      </a:r>
                    </a:p>
                  </p:txBody>
                </p:sp>
                <p:sp>
                  <p:nvSpPr>
                    <p:cNvPr id="4125" name="Text Box 3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117" y="2443"/>
                      <a:ext cx="193" cy="247"/>
                    </a:xfrm>
                    <a:prstGeom prst="rect">
                      <a:avLst/>
                    </a:prstGeom>
                    <a:noFill/>
                    <a:ln w="12700" cap="sq">
                      <a:noFill/>
                      <a:miter lim="800000"/>
                      <a:headEnd type="none" w="sm" len="sm"/>
                      <a:tailEnd type="none" w="sm" len="sm"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>
                          <a:latin typeface="Symbol" pitchFamily="18" charset="2"/>
                        </a:rPr>
                        <a:t>g</a:t>
                      </a:r>
                    </a:p>
                  </p:txBody>
                </p:sp>
                <p:sp>
                  <p:nvSpPr>
                    <p:cNvPr id="4126" name="Text Box 3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516" y="2614"/>
                      <a:ext cx="414" cy="342"/>
                    </a:xfrm>
                    <a:prstGeom prst="rect">
                      <a:avLst/>
                    </a:prstGeom>
                    <a:noFill/>
                    <a:ln w="12700" cap="sq">
                      <a:noFill/>
                      <a:miter lim="800000"/>
                      <a:headEnd type="none" w="sm" len="sm"/>
                      <a:tailEnd type="none" w="sm" len="sm"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 sz="1400" b="1"/>
                        <a:t>9.5 T</a:t>
                      </a:r>
                    </a:p>
                    <a:p>
                      <a:endParaRPr lang="en-US" sz="1200" b="1"/>
                    </a:p>
                  </p:txBody>
                </p:sp>
                <p:grpSp>
                  <p:nvGrpSpPr>
                    <p:cNvPr id="4127" name="Group 3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837" y="2395"/>
                      <a:ext cx="556" cy="630"/>
                      <a:chOff x="3164" y="960"/>
                      <a:chExt cx="556" cy="630"/>
                    </a:xfrm>
                  </p:grpSpPr>
                  <p:sp>
                    <p:nvSpPr>
                      <p:cNvPr id="4130" name="Rectangle 3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164" y="1343"/>
                        <a:ext cx="186" cy="247"/>
                      </a:xfrm>
                      <a:prstGeom prst="rect">
                        <a:avLst/>
                      </a:prstGeom>
                      <a:noFill/>
                      <a:ln w="12700" cap="sq">
                        <a:noFill/>
                        <a:miter lim="800000"/>
                        <a:headEnd type="none" w="sm" len="sm"/>
                        <a:tailEnd type="none" w="sm" len="sm"/>
                      </a:ln>
                    </p:spPr>
                    <p:txBody>
                      <a:bodyPr>
                        <a:spAutoFit/>
                      </a:bodyPr>
                      <a:lstStyle/>
                      <a:p>
                        <a:r>
                          <a:rPr lang="en-US" b="1"/>
                          <a:t>x</a:t>
                        </a:r>
                      </a:p>
                    </p:txBody>
                  </p:sp>
                  <p:sp>
                    <p:nvSpPr>
                      <p:cNvPr id="4131" name="Freeform 3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264" y="960"/>
                        <a:ext cx="456" cy="66"/>
                      </a:xfrm>
                      <a:custGeom>
                        <a:avLst/>
                        <a:gdLst>
                          <a:gd name="T0" fmla="*/ 0 w 576"/>
                          <a:gd name="T1" fmla="*/ 31 h 96"/>
                          <a:gd name="T2" fmla="*/ 24 w 576"/>
                          <a:gd name="T3" fmla="*/ 0 h 96"/>
                          <a:gd name="T4" fmla="*/ 47 w 576"/>
                          <a:gd name="T5" fmla="*/ 31 h 96"/>
                          <a:gd name="T6" fmla="*/ 71 w 576"/>
                          <a:gd name="T7" fmla="*/ 0 h 96"/>
                          <a:gd name="T8" fmla="*/ 95 w 576"/>
                          <a:gd name="T9" fmla="*/ 31 h 96"/>
                          <a:gd name="T10" fmla="*/ 119 w 576"/>
                          <a:gd name="T11" fmla="*/ 0 h 96"/>
                          <a:gd name="T12" fmla="*/ 142 w 576"/>
                          <a:gd name="T13" fmla="*/ 31 h 96"/>
                          <a:gd name="T14" fmla="*/ 167 w 576"/>
                          <a:gd name="T15" fmla="*/ 0 h 96"/>
                          <a:gd name="T16" fmla="*/ 191 w 576"/>
                          <a:gd name="T17" fmla="*/ 31 h 96"/>
                          <a:gd name="T18" fmla="*/ 215 w 576"/>
                          <a:gd name="T19" fmla="*/ 0 h 96"/>
                          <a:gd name="T20" fmla="*/ 238 w 576"/>
                          <a:gd name="T21" fmla="*/ 31 h 96"/>
                          <a:gd name="T22" fmla="*/ 262 w 576"/>
                          <a:gd name="T23" fmla="*/ 0 h 96"/>
                          <a:gd name="T24" fmla="*/ 286 w 576"/>
                          <a:gd name="T25" fmla="*/ 31 h 96"/>
                          <a:gd name="T26" fmla="*/ 0 60000 65536"/>
                          <a:gd name="T27" fmla="*/ 0 60000 65536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w 576"/>
                          <a:gd name="T40" fmla="*/ 0 h 96"/>
                          <a:gd name="T41" fmla="*/ 576 w 576"/>
                          <a:gd name="T42" fmla="*/ 96 h 96"/>
                        </a:gdLst>
                        <a:ahLst/>
                        <a:cxnLst>
                          <a:cxn ang="T26">
                            <a:pos x="T0" y="T1"/>
                          </a:cxn>
                          <a:cxn ang="T27">
                            <a:pos x="T2" y="T3"/>
                          </a:cxn>
                          <a:cxn ang="T28">
                            <a:pos x="T4" y="T5"/>
                          </a:cxn>
                          <a:cxn ang="T29">
                            <a:pos x="T6" y="T7"/>
                          </a:cxn>
                          <a:cxn ang="T30">
                            <a:pos x="T8" y="T9"/>
                          </a:cxn>
                          <a:cxn ang="T31">
                            <a:pos x="T10" y="T11"/>
                          </a:cxn>
                          <a:cxn ang="T32">
                            <a:pos x="T12" y="T13"/>
                          </a:cxn>
                          <a:cxn ang="T33">
                            <a:pos x="T14" y="T15"/>
                          </a:cxn>
                          <a:cxn ang="T34">
                            <a:pos x="T16" y="T17"/>
                          </a:cxn>
                          <a:cxn ang="T35">
                            <a:pos x="T18" y="T19"/>
                          </a:cxn>
                          <a:cxn ang="T36">
                            <a:pos x="T20" y="T21"/>
                          </a:cxn>
                          <a:cxn ang="T37">
                            <a:pos x="T22" y="T23"/>
                          </a:cxn>
                          <a:cxn ang="T38">
                            <a:pos x="T24" y="T25"/>
                          </a:cxn>
                        </a:cxnLst>
                        <a:rect l="T39" t="T40" r="T41" b="T42"/>
                        <a:pathLst>
                          <a:path w="576" h="96">
                            <a:moveTo>
                              <a:pt x="0" y="96"/>
                            </a:moveTo>
                            <a:cubicBezTo>
                              <a:pt x="16" y="48"/>
                              <a:pt x="32" y="0"/>
                              <a:pt x="48" y="0"/>
                            </a:cubicBezTo>
                            <a:cubicBezTo>
                              <a:pt x="64" y="0"/>
                              <a:pt x="80" y="96"/>
                              <a:pt x="96" y="96"/>
                            </a:cubicBezTo>
                            <a:cubicBezTo>
                              <a:pt x="112" y="96"/>
                              <a:pt x="128" y="0"/>
                              <a:pt x="144" y="0"/>
                            </a:cubicBezTo>
                            <a:cubicBezTo>
                              <a:pt x="160" y="0"/>
                              <a:pt x="176" y="96"/>
                              <a:pt x="192" y="96"/>
                            </a:cubicBezTo>
                            <a:cubicBezTo>
                              <a:pt x="208" y="96"/>
                              <a:pt x="224" y="0"/>
                              <a:pt x="240" y="0"/>
                            </a:cubicBezTo>
                            <a:cubicBezTo>
                              <a:pt x="256" y="0"/>
                              <a:pt x="272" y="96"/>
                              <a:pt x="288" y="96"/>
                            </a:cubicBezTo>
                            <a:cubicBezTo>
                              <a:pt x="304" y="96"/>
                              <a:pt x="320" y="0"/>
                              <a:pt x="336" y="0"/>
                            </a:cubicBezTo>
                            <a:cubicBezTo>
                              <a:pt x="352" y="0"/>
                              <a:pt x="368" y="96"/>
                              <a:pt x="384" y="96"/>
                            </a:cubicBezTo>
                            <a:cubicBezTo>
                              <a:pt x="400" y="96"/>
                              <a:pt x="416" y="0"/>
                              <a:pt x="432" y="0"/>
                            </a:cubicBezTo>
                            <a:cubicBezTo>
                              <a:pt x="448" y="0"/>
                              <a:pt x="464" y="96"/>
                              <a:pt x="480" y="96"/>
                            </a:cubicBezTo>
                            <a:cubicBezTo>
                              <a:pt x="496" y="96"/>
                              <a:pt x="512" y="0"/>
                              <a:pt x="528" y="0"/>
                            </a:cubicBezTo>
                            <a:cubicBezTo>
                              <a:pt x="544" y="0"/>
                              <a:pt x="560" y="48"/>
                              <a:pt x="576" y="96"/>
                            </a:cubicBezTo>
                          </a:path>
                        </a:pathLst>
                      </a:custGeom>
                      <a:noFill/>
                      <a:ln w="25400" cap="sq">
                        <a:solidFill>
                          <a:schemeClr val="tx1"/>
                        </a:solidFill>
                        <a:miter lim="800000"/>
                        <a:headEnd type="none" w="sm" len="sm"/>
                        <a:tailEnd type="none" w="sm" len="sm"/>
                      </a:ln>
                    </p:spPr>
                    <p:txBody>
                      <a:bodyPr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4132" name="Freeform 38"/>
                      <p:cNvSpPr>
                        <a:spLocks/>
                      </p:cNvSpPr>
                      <p:nvPr/>
                    </p:nvSpPr>
                    <p:spPr bwMode="auto">
                      <a:xfrm rot="5400000">
                        <a:off x="3081" y="1205"/>
                        <a:ext cx="394" cy="76"/>
                      </a:xfrm>
                      <a:custGeom>
                        <a:avLst/>
                        <a:gdLst>
                          <a:gd name="T0" fmla="*/ 0 w 576"/>
                          <a:gd name="T1" fmla="*/ 47 h 96"/>
                          <a:gd name="T2" fmla="*/ 16 w 576"/>
                          <a:gd name="T3" fmla="*/ 0 h 96"/>
                          <a:gd name="T4" fmla="*/ 31 w 576"/>
                          <a:gd name="T5" fmla="*/ 47 h 96"/>
                          <a:gd name="T6" fmla="*/ 47 w 576"/>
                          <a:gd name="T7" fmla="*/ 0 h 96"/>
                          <a:gd name="T8" fmla="*/ 62 w 576"/>
                          <a:gd name="T9" fmla="*/ 47 h 96"/>
                          <a:gd name="T10" fmla="*/ 77 w 576"/>
                          <a:gd name="T11" fmla="*/ 0 h 96"/>
                          <a:gd name="T12" fmla="*/ 92 w 576"/>
                          <a:gd name="T13" fmla="*/ 47 h 96"/>
                          <a:gd name="T14" fmla="*/ 107 w 576"/>
                          <a:gd name="T15" fmla="*/ 0 h 96"/>
                          <a:gd name="T16" fmla="*/ 123 w 576"/>
                          <a:gd name="T17" fmla="*/ 47 h 96"/>
                          <a:gd name="T18" fmla="*/ 138 w 576"/>
                          <a:gd name="T19" fmla="*/ 0 h 96"/>
                          <a:gd name="T20" fmla="*/ 153 w 576"/>
                          <a:gd name="T21" fmla="*/ 47 h 96"/>
                          <a:gd name="T22" fmla="*/ 169 w 576"/>
                          <a:gd name="T23" fmla="*/ 0 h 96"/>
                          <a:gd name="T24" fmla="*/ 185 w 576"/>
                          <a:gd name="T25" fmla="*/ 47 h 96"/>
                          <a:gd name="T26" fmla="*/ 0 60000 65536"/>
                          <a:gd name="T27" fmla="*/ 0 60000 65536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w 576"/>
                          <a:gd name="T40" fmla="*/ 0 h 96"/>
                          <a:gd name="T41" fmla="*/ 576 w 576"/>
                          <a:gd name="T42" fmla="*/ 96 h 96"/>
                        </a:gdLst>
                        <a:ahLst/>
                        <a:cxnLst>
                          <a:cxn ang="T26">
                            <a:pos x="T0" y="T1"/>
                          </a:cxn>
                          <a:cxn ang="T27">
                            <a:pos x="T2" y="T3"/>
                          </a:cxn>
                          <a:cxn ang="T28">
                            <a:pos x="T4" y="T5"/>
                          </a:cxn>
                          <a:cxn ang="T29">
                            <a:pos x="T6" y="T7"/>
                          </a:cxn>
                          <a:cxn ang="T30">
                            <a:pos x="T8" y="T9"/>
                          </a:cxn>
                          <a:cxn ang="T31">
                            <a:pos x="T10" y="T11"/>
                          </a:cxn>
                          <a:cxn ang="T32">
                            <a:pos x="T12" y="T13"/>
                          </a:cxn>
                          <a:cxn ang="T33">
                            <a:pos x="T14" y="T15"/>
                          </a:cxn>
                          <a:cxn ang="T34">
                            <a:pos x="T16" y="T17"/>
                          </a:cxn>
                          <a:cxn ang="T35">
                            <a:pos x="T18" y="T19"/>
                          </a:cxn>
                          <a:cxn ang="T36">
                            <a:pos x="T20" y="T21"/>
                          </a:cxn>
                          <a:cxn ang="T37">
                            <a:pos x="T22" y="T23"/>
                          </a:cxn>
                          <a:cxn ang="T38">
                            <a:pos x="T24" y="T25"/>
                          </a:cxn>
                        </a:cxnLst>
                        <a:rect l="T39" t="T40" r="T41" b="T42"/>
                        <a:pathLst>
                          <a:path w="576" h="96">
                            <a:moveTo>
                              <a:pt x="0" y="96"/>
                            </a:moveTo>
                            <a:cubicBezTo>
                              <a:pt x="16" y="48"/>
                              <a:pt x="32" y="0"/>
                              <a:pt x="48" y="0"/>
                            </a:cubicBezTo>
                            <a:cubicBezTo>
                              <a:pt x="64" y="0"/>
                              <a:pt x="80" y="96"/>
                              <a:pt x="96" y="96"/>
                            </a:cubicBezTo>
                            <a:cubicBezTo>
                              <a:pt x="112" y="96"/>
                              <a:pt x="128" y="0"/>
                              <a:pt x="144" y="0"/>
                            </a:cubicBezTo>
                            <a:cubicBezTo>
                              <a:pt x="160" y="0"/>
                              <a:pt x="176" y="96"/>
                              <a:pt x="192" y="96"/>
                            </a:cubicBezTo>
                            <a:cubicBezTo>
                              <a:pt x="208" y="96"/>
                              <a:pt x="224" y="0"/>
                              <a:pt x="240" y="0"/>
                            </a:cubicBezTo>
                            <a:cubicBezTo>
                              <a:pt x="256" y="0"/>
                              <a:pt x="272" y="96"/>
                              <a:pt x="288" y="96"/>
                            </a:cubicBezTo>
                            <a:cubicBezTo>
                              <a:pt x="304" y="96"/>
                              <a:pt x="320" y="0"/>
                              <a:pt x="336" y="0"/>
                            </a:cubicBezTo>
                            <a:cubicBezTo>
                              <a:pt x="352" y="0"/>
                              <a:pt x="368" y="96"/>
                              <a:pt x="384" y="96"/>
                            </a:cubicBezTo>
                            <a:cubicBezTo>
                              <a:pt x="400" y="96"/>
                              <a:pt x="416" y="0"/>
                              <a:pt x="432" y="0"/>
                            </a:cubicBezTo>
                            <a:cubicBezTo>
                              <a:pt x="448" y="0"/>
                              <a:pt x="464" y="96"/>
                              <a:pt x="480" y="96"/>
                            </a:cubicBezTo>
                            <a:cubicBezTo>
                              <a:pt x="496" y="96"/>
                              <a:pt x="512" y="0"/>
                              <a:pt x="528" y="0"/>
                            </a:cubicBezTo>
                            <a:cubicBezTo>
                              <a:pt x="544" y="0"/>
                              <a:pt x="560" y="48"/>
                              <a:pt x="576" y="96"/>
                            </a:cubicBezTo>
                          </a:path>
                        </a:pathLst>
                      </a:custGeom>
                      <a:noFill/>
                      <a:ln w="25400" cap="sq">
                        <a:solidFill>
                          <a:schemeClr val="tx1"/>
                        </a:solidFill>
                        <a:miter lim="800000"/>
                        <a:headEnd type="none" w="sm" len="sm"/>
                        <a:tailEnd type="none" w="sm" len="sm"/>
                      </a:ln>
                    </p:spPr>
                    <p:txBody>
                      <a:bodyPr rot="10800000" vert="eaVert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4133" name="Oval 3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202" y="980"/>
                        <a:ext cx="76" cy="66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12700" cap="sq">
                        <a:solidFill>
                          <a:schemeClr val="tx1"/>
                        </a:solidFill>
                        <a:miter lim="800000"/>
                        <a:headEnd type="none" w="sm" len="sm"/>
                        <a:tailEnd type="none" w="sm" len="sm"/>
                      </a:ln>
                    </p:spPr>
                    <p:txBody>
                      <a:bodyPr wrap="none" anchor="ctr"/>
                      <a:lstStyle/>
                      <a:p>
                        <a:endParaRPr lang="fr-FR"/>
                      </a:p>
                    </p:txBody>
                  </p:sp>
                </p:grpSp>
                <p:sp>
                  <p:nvSpPr>
                    <p:cNvPr id="4128" name="Text Box 4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125" y="2443"/>
                      <a:ext cx="193" cy="247"/>
                    </a:xfrm>
                    <a:prstGeom prst="rect">
                      <a:avLst/>
                    </a:prstGeom>
                    <a:noFill/>
                    <a:ln w="12700" cap="sq">
                      <a:noFill/>
                      <a:miter lim="800000"/>
                      <a:headEnd type="none" w="sm" len="sm"/>
                      <a:tailEnd type="none" w="sm" len="sm"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en-US">
                          <a:latin typeface="Symbol" pitchFamily="18" charset="2"/>
                        </a:rPr>
                        <a:t>g</a:t>
                      </a:r>
                    </a:p>
                  </p:txBody>
                </p:sp>
                <p:sp>
                  <p:nvSpPr>
                    <p:cNvPr id="4129" name="Rectangle 41" descr="Granite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53" y="2296"/>
                      <a:ext cx="45" cy="317"/>
                    </a:xfrm>
                    <a:prstGeom prst="rect">
                      <a:avLst/>
                    </a:prstGeom>
                    <a:blipFill dpi="0" rotWithShape="1">
                      <a:blip r:embed="rId7" cstate="print"/>
                      <a:srcRect/>
                      <a:tile tx="0" ty="0" sx="100000" sy="100000" flip="none" algn="tl"/>
                    </a:blip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fr-FR"/>
                    </a:p>
                  </p:txBody>
                </p:sp>
              </p:grpSp>
              <p:sp>
                <p:nvSpPr>
                  <p:cNvPr id="4118" name="Rectangle 42"/>
                  <p:cNvSpPr>
                    <a:spLocks noChangeArrowheads="1"/>
                  </p:cNvSpPr>
                  <p:nvPr/>
                </p:nvSpPr>
                <p:spPr bwMode="auto">
                  <a:xfrm>
                    <a:off x="3379" y="3203"/>
                    <a:ext cx="1451" cy="817"/>
                  </a:xfrm>
                  <a:prstGeom prst="rect">
                    <a:avLst/>
                  </a:prstGeom>
                  <a:noFill/>
                  <a:ln w="25400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fr-FR"/>
                  </a:p>
                </p:txBody>
              </p:sp>
            </p:grpSp>
            <p:sp>
              <p:nvSpPr>
                <p:cNvPr id="4115" name="Line 48"/>
                <p:cNvSpPr>
                  <a:spLocks noChangeShapeType="1"/>
                </p:cNvSpPr>
                <p:nvPr/>
              </p:nvSpPr>
              <p:spPr bwMode="auto">
                <a:xfrm>
                  <a:off x="4377" y="2205"/>
                  <a:ext cx="998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088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4640" y="2018"/>
                  <a:ext cx="460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sz="1400" i="1" kern="0" dirty="0"/>
                    <a:t>~ </a:t>
                  </a:r>
                  <a:r>
                    <a:rPr lang="en-US" sz="1400" b="1" dirty="0"/>
                    <a:t>53 </a:t>
                  </a:r>
                  <a:r>
                    <a:rPr lang="en-US" sz="1400" dirty="0"/>
                    <a:t>m</a:t>
                  </a:r>
                </a:p>
              </p:txBody>
            </p:sp>
          </p:grpSp>
          <p:grpSp>
            <p:nvGrpSpPr>
              <p:cNvPr id="4109" name="Group 68"/>
              <p:cNvGrpSpPr>
                <a:grpSpLocks/>
              </p:cNvGrpSpPr>
              <p:nvPr/>
            </p:nvGrpSpPr>
            <p:grpSpPr bwMode="auto">
              <a:xfrm>
                <a:off x="3152" y="1389"/>
                <a:ext cx="953" cy="862"/>
                <a:chOff x="3840" y="1536"/>
                <a:chExt cx="1440" cy="1198"/>
              </a:xfrm>
            </p:grpSpPr>
            <p:pic>
              <p:nvPicPr>
                <p:cNvPr id="4112" name="Picture 69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3840" y="1536"/>
                  <a:ext cx="1440" cy="1198"/>
                </a:xfrm>
                <a:prstGeom prst="rect">
                  <a:avLst/>
                </a:prstGeom>
                <a:solidFill>
                  <a:srgbClr val="FFFF00">
                    <a:alpha val="0"/>
                  </a:srgbClr>
                </a:solidFill>
                <a:ln w="22225">
                  <a:solidFill>
                    <a:srgbClr val="0000FF"/>
                  </a:solidFill>
                  <a:miter lim="800000"/>
                  <a:headEnd/>
                  <a:tailEnd/>
                </a:ln>
              </p:spPr>
            </p:pic>
            <p:sp>
              <p:nvSpPr>
                <p:cNvPr id="4113" name="Rectangle 70"/>
                <p:cNvSpPr>
                  <a:spLocks noChangeArrowheads="1"/>
                </p:cNvSpPr>
                <p:nvPr/>
              </p:nvSpPr>
              <p:spPr bwMode="auto">
                <a:xfrm>
                  <a:off x="4464" y="1920"/>
                  <a:ext cx="144" cy="144"/>
                </a:xfrm>
                <a:prstGeom prst="rect">
                  <a:avLst/>
                </a:prstGeom>
                <a:solidFill>
                  <a:schemeClr val="bg1"/>
                </a:solidFill>
                <a:ln w="12700" cap="sq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sp>
            <p:nvSpPr>
              <p:cNvPr id="4110" name="AutoShape 73"/>
              <p:cNvSpPr>
                <a:spLocks noChangeArrowheads="1"/>
              </p:cNvSpPr>
              <p:nvPr/>
            </p:nvSpPr>
            <p:spPr bwMode="auto">
              <a:xfrm>
                <a:off x="3787" y="1298"/>
                <a:ext cx="182" cy="182"/>
              </a:xfrm>
              <a:prstGeom prst="downArrow">
                <a:avLst>
                  <a:gd name="adj1" fmla="val 50000"/>
                  <a:gd name="adj2" fmla="val 25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4111" name="AutoShape 74"/>
              <p:cNvSpPr>
                <a:spLocks noChangeArrowheads="1"/>
              </p:cNvSpPr>
              <p:nvPr/>
            </p:nvSpPr>
            <p:spPr bwMode="auto">
              <a:xfrm>
                <a:off x="5420" y="2160"/>
                <a:ext cx="182" cy="182"/>
              </a:xfrm>
              <a:prstGeom prst="upArrow">
                <a:avLst>
                  <a:gd name="adj1" fmla="val 50000"/>
                  <a:gd name="adj2" fmla="val 25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pic>
        <p:nvPicPr>
          <p:cNvPr id="47" name="Picture 1" descr="Logo_OSQAR_Sans_Fond_Sans_Texte_Small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1000" y="228600"/>
            <a:ext cx="2438401" cy="899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fr-FR" dirty="0" smtClean="0"/>
          </a:p>
        </p:txBody>
      </p:sp>
      <p:sp>
        <p:nvSpPr>
          <p:cNvPr id="5123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The OSQAR Experiments @ CERN  For Low Energy Laser-based Particle/</a:t>
            </a:r>
            <a:r>
              <a:rPr lang="en-US" dirty="0" err="1" smtClean="0"/>
              <a:t>Astroparticle</a:t>
            </a:r>
            <a:r>
              <a:rPr lang="en-US" dirty="0" smtClean="0"/>
              <a:t> Physics</a:t>
            </a:r>
          </a:p>
        </p:txBody>
      </p:sp>
      <p:sp>
        <p:nvSpPr>
          <p:cNvPr id="5124" name="Rectangle 2"/>
          <p:cNvSpPr txBox="1">
            <a:spLocks noChangeArrowheads="1"/>
          </p:cNvSpPr>
          <p:nvPr/>
        </p:nvSpPr>
        <p:spPr bwMode="auto">
          <a:xfrm>
            <a:off x="304800" y="228600"/>
            <a:ext cx="8610600" cy="99060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sz="3200" dirty="0"/>
              <a:t>		</a:t>
            </a:r>
            <a:r>
              <a:rPr lang="en-US" sz="3200" dirty="0">
                <a:solidFill>
                  <a:srgbClr val="003366"/>
                </a:solidFill>
              </a:rPr>
              <a:t>Experiment</a:t>
            </a:r>
            <a:r>
              <a:rPr lang="en-US" sz="3200" u="sng" dirty="0">
                <a:solidFill>
                  <a:srgbClr val="003366"/>
                </a:solidFill>
              </a:rPr>
              <a:t>s</a:t>
            </a:r>
            <a:r>
              <a:rPr lang="en-US" sz="3200" dirty="0">
                <a:solidFill>
                  <a:srgbClr val="003366"/>
                </a:solidFill>
              </a:rPr>
              <a:t/>
            </a:r>
            <a:br>
              <a:rPr lang="en-US" sz="3200" dirty="0">
                <a:solidFill>
                  <a:srgbClr val="003366"/>
                </a:solidFill>
              </a:rPr>
            </a:br>
            <a:r>
              <a:rPr lang="en-US" sz="3200" dirty="0"/>
              <a:t>	</a:t>
            </a:r>
            <a:r>
              <a:rPr lang="en-US" sz="2800" dirty="0"/>
              <a:t>-</a:t>
            </a:r>
            <a:r>
              <a:rPr lang="en-US" sz="3200" dirty="0"/>
              <a:t> </a:t>
            </a:r>
            <a:r>
              <a:rPr lang="en-US" sz="2800" i="1" dirty="0"/>
              <a:t>Expected results - </a:t>
            </a:r>
            <a:r>
              <a:rPr lang="en-US" sz="2200" dirty="0">
                <a:solidFill>
                  <a:schemeClr val="tx2"/>
                </a:solidFill>
              </a:rPr>
              <a:t>Short &amp; “Long” Term Perspectives</a:t>
            </a:r>
          </a:p>
        </p:txBody>
      </p:sp>
      <p:grpSp>
        <p:nvGrpSpPr>
          <p:cNvPr id="37" name="Groupe 36"/>
          <p:cNvGrpSpPr/>
          <p:nvPr/>
        </p:nvGrpSpPr>
        <p:grpSpPr>
          <a:xfrm>
            <a:off x="0" y="1600200"/>
            <a:ext cx="4800601" cy="4211638"/>
            <a:chOff x="0" y="1600200"/>
            <a:chExt cx="4800601" cy="4211638"/>
          </a:xfrm>
        </p:grpSpPr>
        <p:grpSp>
          <p:nvGrpSpPr>
            <p:cNvPr id="33" name="Groupe 32"/>
            <p:cNvGrpSpPr/>
            <p:nvPr/>
          </p:nvGrpSpPr>
          <p:grpSpPr>
            <a:xfrm>
              <a:off x="0" y="1600200"/>
              <a:ext cx="4800601" cy="4211638"/>
              <a:chOff x="0" y="1600200"/>
              <a:chExt cx="4800601" cy="4211638"/>
            </a:xfrm>
          </p:grpSpPr>
          <p:pic>
            <p:nvPicPr>
              <p:cNvPr id="5134" name="Picture 18" descr="Dec08#0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1600200"/>
                <a:ext cx="4800601" cy="4211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5135" name="Group 38"/>
              <p:cNvGrpSpPr>
                <a:grpSpLocks/>
              </p:cNvGrpSpPr>
              <p:nvPr/>
            </p:nvGrpSpPr>
            <p:grpSpPr bwMode="auto">
              <a:xfrm>
                <a:off x="2286000" y="2132013"/>
                <a:ext cx="1936750" cy="304800"/>
                <a:chOff x="4128" y="1535"/>
                <a:chExt cx="1220" cy="192"/>
              </a:xfrm>
            </p:grpSpPr>
            <p:sp>
              <p:nvSpPr>
                <p:cNvPr id="5149" name="Text Box 39"/>
                <p:cNvSpPr txBox="1">
                  <a:spLocks noChangeArrowheads="1"/>
                </p:cNvSpPr>
                <p:nvPr/>
              </p:nvSpPr>
              <p:spPr bwMode="auto">
                <a:xfrm>
                  <a:off x="4272" y="1535"/>
                  <a:ext cx="1076" cy="192"/>
                </a:xfrm>
                <a:prstGeom prst="rect">
                  <a:avLst/>
                </a:prstGeom>
                <a:noFill/>
                <a:ln w="12700" cap="sq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400" b="1">
                      <a:solidFill>
                        <a:schemeClr val="accent2"/>
                      </a:solidFill>
                      <a:latin typeface="Arial Narrow" pitchFamily="34" charset="0"/>
                    </a:rPr>
                    <a:t>PVLAS, PRL 96 (2006)</a:t>
                  </a:r>
                </a:p>
              </p:txBody>
            </p:sp>
            <p:sp>
              <p:nvSpPr>
                <p:cNvPr id="5150" name="Rectangle 40"/>
                <p:cNvSpPr>
                  <a:spLocks noChangeArrowheads="1"/>
                </p:cNvSpPr>
                <p:nvPr/>
              </p:nvSpPr>
              <p:spPr bwMode="auto">
                <a:xfrm>
                  <a:off x="4128" y="1536"/>
                  <a:ext cx="102" cy="136"/>
                </a:xfrm>
                <a:prstGeom prst="rect">
                  <a:avLst/>
                </a:prstGeom>
                <a:solidFill>
                  <a:schemeClr val="accent2"/>
                </a:solidFill>
                <a:ln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grpSp>
            <p:nvGrpSpPr>
              <p:cNvPr id="5136" name="Group 44"/>
              <p:cNvGrpSpPr>
                <a:grpSpLocks/>
              </p:cNvGrpSpPr>
              <p:nvPr/>
            </p:nvGrpSpPr>
            <p:grpSpPr bwMode="auto">
              <a:xfrm>
                <a:off x="914400" y="2743200"/>
                <a:ext cx="2971801" cy="1279525"/>
                <a:chOff x="576" y="1824"/>
                <a:chExt cx="1872" cy="806"/>
              </a:xfrm>
            </p:grpSpPr>
            <p:sp>
              <p:nvSpPr>
                <p:cNvPr id="5146" name="Line 22"/>
                <p:cNvSpPr>
                  <a:spLocks noChangeShapeType="1"/>
                </p:cNvSpPr>
                <p:nvPr/>
              </p:nvSpPr>
              <p:spPr bwMode="auto">
                <a:xfrm>
                  <a:off x="576" y="2256"/>
                  <a:ext cx="1152" cy="0"/>
                </a:xfrm>
                <a:prstGeom prst="line">
                  <a:avLst/>
                </a:prstGeom>
                <a:noFill/>
                <a:ln w="38100">
                  <a:solidFill>
                    <a:srgbClr val="008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147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1056" y="2304"/>
                  <a:ext cx="963" cy="326"/>
                </a:xfrm>
                <a:prstGeom prst="rect">
                  <a:avLst/>
                </a:prstGeom>
                <a:noFill/>
                <a:ln w="12700" cap="sq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400" b="1" dirty="0">
                      <a:solidFill>
                        <a:srgbClr val="339933"/>
                      </a:solidFill>
                      <a:latin typeface="Arial Narrow" pitchFamily="34" charset="0"/>
                    </a:rPr>
                    <a:t>CAST-2003, PRL 94</a:t>
                  </a:r>
                </a:p>
                <a:p>
                  <a:r>
                    <a:rPr lang="en-US" sz="1400" b="1" dirty="0">
                      <a:solidFill>
                        <a:srgbClr val="339933"/>
                      </a:solidFill>
                      <a:latin typeface="Arial Narrow" pitchFamily="34" charset="0"/>
                    </a:rPr>
                    <a:t>(2005)</a:t>
                  </a:r>
                </a:p>
              </p:txBody>
            </p:sp>
            <p:sp>
              <p:nvSpPr>
                <p:cNvPr id="5148" name="Line 42"/>
                <p:cNvSpPr>
                  <a:spLocks noChangeShapeType="1"/>
                </p:cNvSpPr>
                <p:nvPr/>
              </p:nvSpPr>
              <p:spPr bwMode="auto">
                <a:xfrm flipV="1">
                  <a:off x="1728" y="1824"/>
                  <a:ext cx="720" cy="432"/>
                </a:xfrm>
                <a:prstGeom prst="line">
                  <a:avLst/>
                </a:prstGeom>
                <a:noFill/>
                <a:ln w="31750" cap="sq">
                  <a:solidFill>
                    <a:srgbClr val="008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grpSp>
          <p:nvGrpSpPr>
            <p:cNvPr id="36" name="Groupe 35"/>
            <p:cNvGrpSpPr/>
            <p:nvPr/>
          </p:nvGrpSpPr>
          <p:grpSpPr>
            <a:xfrm>
              <a:off x="914400" y="2362200"/>
              <a:ext cx="3598863" cy="2686050"/>
              <a:chOff x="914400" y="2362200"/>
              <a:chExt cx="3598863" cy="2686050"/>
            </a:xfrm>
          </p:grpSpPr>
          <p:sp>
            <p:nvSpPr>
              <p:cNvPr id="5138" name="Line 37"/>
              <p:cNvSpPr>
                <a:spLocks noChangeShapeType="1"/>
              </p:cNvSpPr>
              <p:nvPr/>
            </p:nvSpPr>
            <p:spPr bwMode="auto">
              <a:xfrm>
                <a:off x="914400" y="2895600"/>
                <a:ext cx="990600" cy="0"/>
              </a:xfrm>
              <a:prstGeom prst="line">
                <a:avLst/>
              </a:prstGeom>
              <a:noFill/>
              <a:ln w="50800">
                <a:solidFill>
                  <a:srgbClr val="FF000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5139" name="Group 54"/>
              <p:cNvGrpSpPr>
                <a:grpSpLocks/>
              </p:cNvGrpSpPr>
              <p:nvPr/>
            </p:nvGrpSpPr>
            <p:grpSpPr bwMode="auto">
              <a:xfrm>
                <a:off x="914400" y="2362200"/>
                <a:ext cx="3598863" cy="2686050"/>
                <a:chOff x="528" y="1584"/>
                <a:chExt cx="2267" cy="1692"/>
              </a:xfrm>
            </p:grpSpPr>
            <p:sp>
              <p:nvSpPr>
                <p:cNvPr id="5140" name="Line 27"/>
                <p:cNvSpPr>
                  <a:spLocks noChangeShapeType="1"/>
                </p:cNvSpPr>
                <p:nvPr/>
              </p:nvSpPr>
              <p:spPr bwMode="auto">
                <a:xfrm flipV="1">
                  <a:off x="528" y="1824"/>
                  <a:ext cx="672" cy="0"/>
                </a:xfrm>
                <a:prstGeom prst="line">
                  <a:avLst/>
                </a:prstGeom>
                <a:noFill/>
                <a:ln w="50800">
                  <a:solidFill>
                    <a:srgbClr val="FF0000"/>
                  </a:solidFill>
                  <a:prstDash val="dash"/>
                  <a:miter lim="800000"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141" name="Text Box 28"/>
                <p:cNvSpPr txBox="1">
                  <a:spLocks noChangeArrowheads="1"/>
                </p:cNvSpPr>
                <p:nvPr/>
              </p:nvSpPr>
              <p:spPr bwMode="auto">
                <a:xfrm>
                  <a:off x="1920" y="2832"/>
                  <a:ext cx="620" cy="204"/>
                </a:xfrm>
                <a:prstGeom prst="rect">
                  <a:avLst/>
                </a:prstGeom>
                <a:noFill/>
                <a:ln w="12700" cap="sq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500" b="1" dirty="0" smtClean="0">
                      <a:solidFill>
                        <a:srgbClr val="FF0000"/>
                      </a:solidFill>
                      <a:latin typeface="Arial Narrow" pitchFamily="34" charset="0"/>
                    </a:rPr>
                    <a:t>ALPs 2010</a:t>
                  </a:r>
                  <a:endParaRPr lang="en-US" sz="16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5142" name="Text Box 36"/>
                <p:cNvSpPr txBox="1">
                  <a:spLocks noChangeArrowheads="1"/>
                </p:cNvSpPr>
                <p:nvPr/>
              </p:nvSpPr>
              <p:spPr bwMode="auto">
                <a:xfrm>
                  <a:off x="1008" y="3072"/>
                  <a:ext cx="1787" cy="204"/>
                </a:xfrm>
                <a:prstGeom prst="rect">
                  <a:avLst/>
                </a:prstGeom>
                <a:solidFill>
                  <a:schemeClr val="bg1"/>
                </a:solidFill>
                <a:ln w="12700" cap="sq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500" b="1" dirty="0" smtClean="0">
                      <a:solidFill>
                        <a:srgbClr val="FF0000"/>
                      </a:solidFill>
                      <a:latin typeface="Arial Narrow" pitchFamily="34" charset="0"/>
                    </a:rPr>
                    <a:t>Expectation for 2011/12 OSQAR-PR</a:t>
                  </a:r>
                  <a:endParaRPr lang="en-US" sz="16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5143" name="Line 45"/>
                <p:cNvSpPr>
                  <a:spLocks noChangeShapeType="1"/>
                </p:cNvSpPr>
                <p:nvPr/>
              </p:nvSpPr>
              <p:spPr bwMode="auto">
                <a:xfrm>
                  <a:off x="1440" y="2976"/>
                  <a:ext cx="336" cy="0"/>
                </a:xfrm>
                <a:prstGeom prst="line">
                  <a:avLst/>
                </a:prstGeom>
                <a:noFill/>
                <a:ln w="50800">
                  <a:solidFill>
                    <a:srgbClr val="FF0000"/>
                  </a:solidFill>
                  <a:prstDash val="dash"/>
                  <a:miter lim="800000"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144" name="Line 46"/>
                <p:cNvSpPr>
                  <a:spLocks noChangeShapeType="1"/>
                </p:cNvSpPr>
                <p:nvPr/>
              </p:nvSpPr>
              <p:spPr bwMode="auto">
                <a:xfrm>
                  <a:off x="768" y="3216"/>
                  <a:ext cx="240" cy="0"/>
                </a:xfrm>
                <a:prstGeom prst="line">
                  <a:avLst/>
                </a:prstGeom>
                <a:noFill/>
                <a:ln w="50800" cap="sq">
                  <a:solidFill>
                    <a:srgbClr val="FF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5145" name="Line 47"/>
                <p:cNvSpPr>
                  <a:spLocks noChangeShapeType="1"/>
                </p:cNvSpPr>
                <p:nvPr/>
              </p:nvSpPr>
              <p:spPr bwMode="auto">
                <a:xfrm flipV="1">
                  <a:off x="1152" y="1584"/>
                  <a:ext cx="288" cy="336"/>
                </a:xfrm>
                <a:prstGeom prst="line">
                  <a:avLst/>
                </a:prstGeom>
                <a:noFill/>
                <a:ln w="38100" cap="sq">
                  <a:solidFill>
                    <a:srgbClr val="FF0000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</p:grpSp>
      <p:sp>
        <p:nvSpPr>
          <p:cNvPr id="5126" name="Rectangle 58"/>
          <p:cNvSpPr>
            <a:spLocks noChangeArrowheads="1"/>
          </p:cNvSpPr>
          <p:nvPr/>
        </p:nvSpPr>
        <p:spPr bwMode="auto">
          <a:xfrm>
            <a:off x="1600200" y="1295400"/>
            <a:ext cx="3124200" cy="5175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en-US" sz="1400" i="1">
                <a:latin typeface="Arial Narrow" pitchFamily="34" charset="0"/>
              </a:rPr>
              <a:t>From C. Hagmann, K. van Bibber, L.J. Rosenberg,</a:t>
            </a:r>
            <a:r>
              <a:rPr lang="cs-CZ" sz="1400" i="1">
                <a:latin typeface="Arial Narrow" pitchFamily="34" charset="0"/>
              </a:rPr>
              <a:t> </a:t>
            </a:r>
            <a:r>
              <a:rPr lang="en-US" sz="1400" i="1">
                <a:latin typeface="Arial Narrow" pitchFamily="34" charset="0"/>
              </a:rPr>
              <a:t>Physics Lett. B, vol.592, 2004</a:t>
            </a:r>
          </a:p>
        </p:txBody>
      </p:sp>
      <p:sp>
        <p:nvSpPr>
          <p:cNvPr id="30" name="Rectangle 66"/>
          <p:cNvSpPr>
            <a:spLocks noChangeArrowheads="1"/>
          </p:cNvSpPr>
          <p:nvPr/>
        </p:nvSpPr>
        <p:spPr bwMode="auto">
          <a:xfrm>
            <a:off x="4953000" y="1295400"/>
            <a:ext cx="3962400" cy="5181600"/>
          </a:xfrm>
          <a:prstGeom prst="rect">
            <a:avLst/>
          </a:prstGeom>
          <a:solidFill>
            <a:srgbClr val="003300">
              <a:alpha val="85097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114300"/>
            <a:endParaRPr lang="en-US" sz="600" b="1" dirty="0">
              <a:solidFill>
                <a:srgbClr val="FFFF00"/>
              </a:solidFill>
            </a:endParaRPr>
          </a:p>
          <a:p>
            <a:pPr defTabSz="114300"/>
            <a:endParaRPr lang="en-US" sz="200" b="1" dirty="0">
              <a:solidFill>
                <a:srgbClr val="FFFF00"/>
              </a:solidFill>
            </a:endParaRPr>
          </a:p>
          <a:p>
            <a:pPr defTabSz="114300">
              <a:buClr>
                <a:srgbClr val="FFFF00"/>
              </a:buClr>
              <a:buSzPts val="1900"/>
              <a:buFont typeface="Arial" charset="0"/>
              <a:buChar char="•"/>
            </a:pPr>
            <a:r>
              <a:rPr lang="en-US" sz="1900" b="1" dirty="0">
                <a:solidFill>
                  <a:srgbClr val="FFFF00"/>
                </a:solidFill>
              </a:rPr>
              <a:t> Photon regeneration 	Experiment</a:t>
            </a:r>
            <a:r>
              <a:rPr lang="en-US" sz="1900" dirty="0">
                <a:solidFill>
                  <a:srgbClr val="FFFF00"/>
                </a:solidFill>
              </a:rPr>
              <a:t> </a:t>
            </a:r>
          </a:p>
          <a:p>
            <a:pPr defTabSz="114300"/>
            <a:endParaRPr lang="en-US" sz="300" dirty="0">
              <a:solidFill>
                <a:srgbClr val="FFFF00"/>
              </a:solidFill>
            </a:endParaRPr>
          </a:p>
          <a:p>
            <a:pPr marL="114300" lvl="1" defTabSz="114300">
              <a:buFontTx/>
              <a:buChar char="-"/>
            </a:pPr>
            <a:r>
              <a:rPr lang="en-US" b="1" i="1" dirty="0">
                <a:solidFill>
                  <a:srgbClr val="FFFF00"/>
                </a:solidFill>
              </a:rPr>
              <a:t> Preliminary Phase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rgbClr val="FFFF00"/>
                </a:solidFill>
                <a:latin typeface="Arial Narrow" pitchFamily="34" charset="0"/>
              </a:rPr>
              <a:t>to test PVLAS  	results; 1 dipole </a:t>
            </a:r>
            <a:r>
              <a:rPr lang="en-US" sz="1600" dirty="0">
                <a:solidFill>
                  <a:srgbClr val="FFFF00"/>
                </a:solidFill>
                <a:latin typeface="Arial Narrow" pitchFamily="34" charset="0"/>
              </a:rPr>
              <a:t>with/without</a:t>
            </a:r>
            <a:r>
              <a:rPr lang="en-US" dirty="0">
                <a:solidFill>
                  <a:srgbClr val="FFFF00"/>
                </a:solidFill>
                <a:latin typeface="Arial Narrow" pitchFamily="34" charset="0"/>
              </a:rPr>
              <a:t> gas </a:t>
            </a:r>
            <a:r>
              <a:rPr lang="en-US" sz="1600" i="1" dirty="0">
                <a:solidFill>
                  <a:srgbClr val="FFFF00"/>
                </a:solidFill>
                <a:latin typeface="Arial Narrow" pitchFamily="34" charset="0"/>
              </a:rPr>
              <a:t>(done)</a:t>
            </a:r>
            <a:r>
              <a:rPr lang="en-US" altLang="ja-JP" sz="1600" b="1" dirty="0">
                <a:solidFill>
                  <a:srgbClr val="FF0000"/>
                </a:solidFill>
                <a:latin typeface="Arial Narrow" pitchFamily="34" charset="0"/>
                <a:ea typeface="ＭＳ Ｐゴシック" charset="-128"/>
                <a:cs typeface="Arial" charset="0"/>
              </a:rPr>
              <a:t> * *</a:t>
            </a:r>
            <a:endParaRPr lang="en-US" sz="1600" i="1" dirty="0">
              <a:solidFill>
                <a:srgbClr val="FFFF00"/>
              </a:solidFill>
              <a:latin typeface="Arial Narrow" pitchFamily="34" charset="0"/>
            </a:endParaRPr>
          </a:p>
          <a:p>
            <a:pPr marL="114300" lvl="1" defTabSz="114300">
              <a:buFontTx/>
              <a:buChar char="-"/>
            </a:pPr>
            <a:endParaRPr lang="en-US" sz="300" i="1" dirty="0">
              <a:solidFill>
                <a:srgbClr val="FFFF00"/>
              </a:solidFill>
              <a:latin typeface="Arial Narrow" pitchFamily="34" charset="0"/>
            </a:endParaRPr>
          </a:p>
          <a:p>
            <a:pPr marL="114300" lvl="1" defTabSz="114300"/>
            <a:endParaRPr lang="en-US" sz="300" dirty="0">
              <a:solidFill>
                <a:srgbClr val="FFFF00"/>
              </a:solidFill>
              <a:latin typeface="Arial Narrow" pitchFamily="34" charset="0"/>
            </a:endParaRPr>
          </a:p>
          <a:p>
            <a:pPr marL="114300" lvl="1" defTabSz="114300">
              <a:buFontTx/>
              <a:buChar char="-"/>
            </a:pPr>
            <a:r>
              <a:rPr lang="en-US" b="1" i="1" dirty="0">
                <a:solidFill>
                  <a:srgbClr val="FFFF00"/>
                </a:solidFill>
              </a:rPr>
              <a:t> Phase-1 </a:t>
            </a:r>
            <a:r>
              <a:rPr lang="en-US" dirty="0">
                <a:solidFill>
                  <a:srgbClr val="FFFF00"/>
                </a:solidFill>
              </a:rPr>
              <a:t>: </a:t>
            </a:r>
            <a:r>
              <a:rPr lang="en-US" dirty="0">
                <a:solidFill>
                  <a:srgbClr val="FFFF00"/>
                </a:solidFill>
                <a:latin typeface="Arial Narrow" pitchFamily="34" charset="0"/>
              </a:rPr>
              <a:t>2 dipoles, CW laser beam, extra 	&amp; intra cavity to improve BFRT/</a:t>
            </a:r>
            <a:r>
              <a:rPr lang="en-US" dirty="0" err="1">
                <a:solidFill>
                  <a:srgbClr val="FFFF00"/>
                </a:solidFill>
                <a:latin typeface="Arial Narrow" pitchFamily="34" charset="0"/>
              </a:rPr>
              <a:t>GammeV</a:t>
            </a:r>
            <a:r>
              <a:rPr lang="en-US" dirty="0">
                <a:solidFill>
                  <a:srgbClr val="FFFF00"/>
                </a:solidFill>
                <a:latin typeface="Arial Narrow" pitchFamily="34" charset="0"/>
              </a:rPr>
              <a:t> 	results </a:t>
            </a:r>
            <a:r>
              <a:rPr lang="en-US" sz="1600" i="1" dirty="0">
                <a:solidFill>
                  <a:srgbClr val="FFFF00"/>
                </a:solidFill>
                <a:latin typeface="Arial Narrow" pitchFamily="34" charset="0"/>
              </a:rPr>
              <a:t>(2009-2010</a:t>
            </a:r>
            <a:r>
              <a:rPr lang="en-US" sz="1600" i="1" dirty="0" smtClean="0">
                <a:solidFill>
                  <a:srgbClr val="FFFF00"/>
                </a:solidFill>
                <a:latin typeface="Arial Narrow" pitchFamily="34" charset="0"/>
              </a:rPr>
              <a:t>) and ALPs (2011-2012)</a:t>
            </a:r>
            <a:endParaRPr lang="en-US" sz="1600" i="1" dirty="0">
              <a:solidFill>
                <a:srgbClr val="FFFF00"/>
              </a:solidFill>
              <a:latin typeface="Arial Narrow" pitchFamily="34" charset="0"/>
            </a:endParaRPr>
          </a:p>
          <a:p>
            <a:pPr marL="114300" lvl="1" defTabSz="114300">
              <a:buFontTx/>
              <a:buChar char="-"/>
            </a:pPr>
            <a:endParaRPr lang="en-US" sz="300" i="1" dirty="0">
              <a:solidFill>
                <a:srgbClr val="FFFF00"/>
              </a:solidFill>
              <a:latin typeface="Arial Narrow" pitchFamily="34" charset="0"/>
            </a:endParaRPr>
          </a:p>
          <a:p>
            <a:pPr marL="114300" lvl="1" defTabSz="114300"/>
            <a:endParaRPr lang="en-US" sz="300" i="1" dirty="0">
              <a:solidFill>
                <a:srgbClr val="FFFF00"/>
              </a:solidFill>
            </a:endParaRPr>
          </a:p>
          <a:p>
            <a:pPr marL="114300" lvl="1" defTabSz="114300">
              <a:buFontTx/>
              <a:buChar char="-"/>
            </a:pPr>
            <a:r>
              <a:rPr lang="en-US" b="1" i="1" dirty="0">
                <a:solidFill>
                  <a:srgbClr val="FFFF00"/>
                </a:solidFill>
              </a:rPr>
              <a:t> Phase-2 </a:t>
            </a:r>
            <a:r>
              <a:rPr lang="en-US" dirty="0">
                <a:solidFill>
                  <a:srgbClr val="FFFF00"/>
                </a:solidFill>
              </a:rPr>
              <a:t>: </a:t>
            </a:r>
            <a:r>
              <a:rPr lang="en-US" dirty="0">
                <a:solidFill>
                  <a:srgbClr val="FFFF00"/>
                </a:solidFill>
                <a:latin typeface="Arial Narrow" pitchFamily="34" charset="0"/>
              </a:rPr>
              <a:t>2 dipoles, CW laser beam &amp; 	High Finesse FP cavity </a:t>
            </a:r>
            <a:r>
              <a:rPr lang="en-US" sz="1600" i="1" dirty="0">
                <a:solidFill>
                  <a:srgbClr val="FFFF00"/>
                </a:solidFill>
                <a:latin typeface="Arial Narrow" pitchFamily="34" charset="0"/>
              </a:rPr>
              <a:t>(</a:t>
            </a:r>
            <a:r>
              <a:rPr lang="en-US" sz="1600" i="1" dirty="0" smtClean="0">
                <a:solidFill>
                  <a:srgbClr val="FFFF00"/>
                </a:solidFill>
                <a:latin typeface="Arial Narrow" pitchFamily="34" charset="0"/>
              </a:rPr>
              <a:t>2013-2014)</a:t>
            </a:r>
            <a:endParaRPr lang="en-US" sz="1600" i="1" dirty="0">
              <a:solidFill>
                <a:srgbClr val="FFFF00"/>
              </a:solidFill>
              <a:latin typeface="Arial Narrow" pitchFamily="34" charset="0"/>
            </a:endParaRPr>
          </a:p>
          <a:p>
            <a:pPr marL="114300" lvl="1" defTabSz="114300">
              <a:buFontTx/>
              <a:buChar char="-"/>
            </a:pPr>
            <a:endParaRPr lang="en-US" sz="300" i="1" dirty="0">
              <a:solidFill>
                <a:srgbClr val="FFFF00"/>
              </a:solidFill>
              <a:latin typeface="Arial Narrow" pitchFamily="34" charset="0"/>
            </a:endParaRPr>
          </a:p>
          <a:p>
            <a:pPr marL="114300" lvl="1" defTabSz="114300">
              <a:buFontTx/>
              <a:buChar char="-"/>
            </a:pPr>
            <a:endParaRPr lang="en-US" sz="300" i="1" dirty="0">
              <a:solidFill>
                <a:srgbClr val="FFFF00"/>
              </a:solidFill>
              <a:latin typeface="Arial Narrow" pitchFamily="34" charset="0"/>
            </a:endParaRPr>
          </a:p>
          <a:p>
            <a:pPr marL="114300" lvl="1" defTabSz="114300">
              <a:buFontTx/>
              <a:buChar char="-"/>
            </a:pPr>
            <a:r>
              <a:rPr lang="en-US" b="1" i="1" dirty="0">
                <a:solidFill>
                  <a:srgbClr val="FFFF00"/>
                </a:solidFill>
              </a:rPr>
              <a:t> Phase-3 </a:t>
            </a:r>
            <a:r>
              <a:rPr lang="en-US" dirty="0">
                <a:solidFill>
                  <a:srgbClr val="FFFF00"/>
                </a:solidFill>
              </a:rPr>
              <a:t>: </a:t>
            </a:r>
            <a:r>
              <a:rPr lang="en-US" dirty="0">
                <a:solidFill>
                  <a:srgbClr val="FFFF00"/>
                </a:solidFill>
                <a:latin typeface="Arial Narrow" pitchFamily="34" charset="0"/>
              </a:rPr>
              <a:t>more than 2 dipoles to be 	competitive with CAST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rgbClr val="FFFF00"/>
                </a:solidFill>
                <a:latin typeface="Arial Narrow" pitchFamily="34" charset="0"/>
              </a:rPr>
              <a:t>(long term)</a:t>
            </a:r>
          </a:p>
          <a:p>
            <a:pPr defTabSz="114300"/>
            <a:endParaRPr lang="en-US" sz="500" dirty="0">
              <a:solidFill>
                <a:srgbClr val="FFFF00"/>
              </a:solidFill>
            </a:endParaRPr>
          </a:p>
          <a:p>
            <a:pPr defTabSz="114300"/>
            <a:endParaRPr lang="en-US" sz="500" dirty="0">
              <a:solidFill>
                <a:srgbClr val="FFFF00"/>
              </a:solidFill>
            </a:endParaRPr>
          </a:p>
          <a:p>
            <a:pPr defTabSz="114300">
              <a:buClr>
                <a:srgbClr val="FFFF00"/>
              </a:buClr>
              <a:buSzPts val="1900"/>
              <a:buFont typeface="Arial" charset="0"/>
              <a:buChar char="•"/>
            </a:pPr>
            <a:r>
              <a:rPr lang="en-US" sz="1900" b="1" dirty="0">
                <a:solidFill>
                  <a:srgbClr val="FFFF00"/>
                </a:solidFill>
              </a:rPr>
              <a:t> “n-1 Experiment” i.e.</a:t>
            </a:r>
            <a:r>
              <a:rPr lang="en-US" sz="1900" dirty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rgbClr val="FFFF00"/>
                </a:solidFill>
              </a:rPr>
              <a:t>VMB &amp; 	Linear </a:t>
            </a:r>
            <a:r>
              <a:rPr lang="en-US" dirty="0" err="1">
                <a:solidFill>
                  <a:srgbClr val="FFFF00"/>
                </a:solidFill>
              </a:rPr>
              <a:t>Dichroism</a:t>
            </a:r>
            <a:endParaRPr lang="en-US" dirty="0">
              <a:solidFill>
                <a:srgbClr val="FFFF00"/>
              </a:solidFill>
            </a:endParaRPr>
          </a:p>
          <a:p>
            <a:pPr defTabSz="114300">
              <a:buClr>
                <a:srgbClr val="FFFF00"/>
              </a:buClr>
              <a:buSzPts val="1900"/>
              <a:buFont typeface="Arial" charset="0"/>
              <a:buChar char="•"/>
            </a:pPr>
            <a:endParaRPr lang="en-US" sz="300" dirty="0">
              <a:solidFill>
                <a:srgbClr val="FFFF00"/>
              </a:solidFill>
            </a:endParaRPr>
          </a:p>
          <a:p>
            <a:pPr defTabSz="114300">
              <a:buClr>
                <a:srgbClr val="FFFF00"/>
              </a:buClr>
              <a:buSzPts val="1900"/>
              <a:buFont typeface="Arial" charset="0"/>
              <a:buChar char="•"/>
            </a:pPr>
            <a:endParaRPr lang="en-US" sz="300" dirty="0">
              <a:solidFill>
                <a:srgbClr val="FFFF00"/>
              </a:solidFill>
            </a:endParaRPr>
          </a:p>
          <a:p>
            <a:pPr marL="114300" lvl="1" defTabSz="114300">
              <a:buClr>
                <a:srgbClr val="FFFF00"/>
              </a:buClr>
              <a:buSzPts val="1900"/>
              <a:buFont typeface="Arial" charset="0"/>
              <a:buNone/>
            </a:pPr>
            <a:r>
              <a:rPr lang="en-US" b="1" i="1" dirty="0">
                <a:solidFill>
                  <a:srgbClr val="FFFF00"/>
                </a:solidFill>
              </a:rPr>
              <a:t>- Phase-1</a:t>
            </a:r>
            <a:r>
              <a:rPr lang="en-US" sz="1400" b="1" i="1" dirty="0">
                <a:solidFill>
                  <a:srgbClr val="FFFF00"/>
                </a:solidFill>
              </a:rPr>
              <a:t>&amp;</a:t>
            </a:r>
            <a:r>
              <a:rPr lang="en-US" b="1" i="1" dirty="0">
                <a:solidFill>
                  <a:srgbClr val="FFFF00"/>
                </a:solidFill>
              </a:rPr>
              <a:t>2 :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rgbClr val="FFFF00"/>
                </a:solidFill>
                <a:latin typeface="Arial Narrow" pitchFamily="34" charset="0"/>
              </a:rPr>
              <a:t>Measurements of QED 	prediction in </a:t>
            </a:r>
            <a:r>
              <a:rPr lang="en-US" i="1" dirty="0">
                <a:solidFill>
                  <a:srgbClr val="FFFF00"/>
                </a:solidFill>
                <a:latin typeface="Arial Narrow" pitchFamily="34" charset="0"/>
              </a:rPr>
              <a:t>O(</a:t>
            </a:r>
            <a:r>
              <a:rPr lang="en-US" i="1" dirty="0">
                <a:solidFill>
                  <a:srgbClr val="FFFF00"/>
                </a:solidFill>
                <a:latin typeface="Symbol" pitchFamily="18" charset="2"/>
              </a:rPr>
              <a:t>a</a:t>
            </a:r>
            <a:r>
              <a:rPr lang="en-US" i="1" baseline="30000" dirty="0">
                <a:solidFill>
                  <a:srgbClr val="FFFF00"/>
                </a:solidFill>
                <a:latin typeface="Arial Narrow" pitchFamily="34" charset="0"/>
              </a:rPr>
              <a:t>2</a:t>
            </a:r>
            <a:r>
              <a:rPr lang="en-US" i="1" dirty="0">
                <a:solidFill>
                  <a:srgbClr val="FFFF00"/>
                </a:solidFill>
                <a:latin typeface="Arial Narrow" pitchFamily="34" charset="0"/>
              </a:rPr>
              <a:t>)</a:t>
            </a:r>
            <a:r>
              <a:rPr lang="en-US" dirty="0">
                <a:solidFill>
                  <a:srgbClr val="FFFF00"/>
                </a:solidFill>
                <a:latin typeface="Arial Narrow" pitchFamily="34" charset="0"/>
              </a:rPr>
              <a:t> &amp; </a:t>
            </a:r>
            <a:r>
              <a:rPr lang="en-US" i="1" dirty="0">
                <a:solidFill>
                  <a:srgbClr val="FFFF00"/>
                </a:solidFill>
                <a:latin typeface="Arial Narrow" pitchFamily="34" charset="0"/>
              </a:rPr>
              <a:t>O(</a:t>
            </a:r>
            <a:r>
              <a:rPr lang="en-US" i="1" dirty="0">
                <a:solidFill>
                  <a:srgbClr val="FFFF00"/>
                </a:solidFill>
                <a:latin typeface="Symbol" pitchFamily="18" charset="2"/>
              </a:rPr>
              <a:t>a</a:t>
            </a:r>
            <a:r>
              <a:rPr lang="en-US" i="1" baseline="30000" dirty="0">
                <a:solidFill>
                  <a:srgbClr val="FFFF00"/>
                </a:solidFill>
                <a:latin typeface="Arial Narrow" pitchFamily="34" charset="0"/>
              </a:rPr>
              <a:t>3</a:t>
            </a:r>
            <a:r>
              <a:rPr lang="en-US" i="1" dirty="0">
                <a:solidFill>
                  <a:srgbClr val="FFFF00"/>
                </a:solidFill>
                <a:latin typeface="Arial Narrow" pitchFamily="34" charset="0"/>
              </a:rPr>
              <a:t>)</a:t>
            </a:r>
            <a:r>
              <a:rPr lang="en-US" dirty="0">
                <a:solidFill>
                  <a:srgbClr val="FFFF00"/>
                </a:solidFill>
                <a:latin typeface="Arial Narrow" pitchFamily="34" charset="0"/>
              </a:rPr>
              <a:t> respectively 	within 1 dipole </a:t>
            </a:r>
            <a:r>
              <a:rPr lang="en-US" sz="1600" i="1" dirty="0" smtClean="0">
                <a:solidFill>
                  <a:srgbClr val="FFFF00"/>
                </a:solidFill>
                <a:latin typeface="Arial Narrow" pitchFamily="34" charset="0"/>
              </a:rPr>
              <a:t>(started, long term…)</a:t>
            </a:r>
            <a:endParaRPr lang="en-US" dirty="0"/>
          </a:p>
        </p:txBody>
      </p:sp>
      <p:sp>
        <p:nvSpPr>
          <p:cNvPr id="5130" name="Rectangle 67"/>
          <p:cNvSpPr>
            <a:spLocks noChangeArrowheads="1"/>
          </p:cNvSpPr>
          <p:nvPr/>
        </p:nvSpPr>
        <p:spPr bwMode="auto">
          <a:xfrm>
            <a:off x="304800" y="5638800"/>
            <a:ext cx="4572000" cy="838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ja-JP" sz="1400" b="1" dirty="0">
              <a:solidFill>
                <a:srgbClr val="FF0000"/>
              </a:solidFill>
              <a:latin typeface="Arial Narrow" pitchFamily="34" charset="0"/>
              <a:ea typeface="ＭＳ Ｐゴシック" charset="-128"/>
              <a:cs typeface="Arial" charset="0"/>
            </a:endParaRPr>
          </a:p>
          <a:p>
            <a:r>
              <a:rPr lang="en-US" altLang="ja-JP" sz="1400" b="1" dirty="0">
                <a:solidFill>
                  <a:srgbClr val="FF0000"/>
                </a:solidFill>
                <a:latin typeface="Arial Narrow" pitchFamily="34" charset="0"/>
                <a:ea typeface="ＭＳ Ｐゴシック" charset="-128"/>
                <a:cs typeface="Arial" charset="0"/>
              </a:rPr>
              <a:t>*P. </a:t>
            </a:r>
            <a:r>
              <a:rPr lang="en-US" altLang="ja-JP" sz="1400" b="1" dirty="0" err="1">
                <a:solidFill>
                  <a:srgbClr val="FF0000"/>
                </a:solidFill>
                <a:latin typeface="Arial Narrow" pitchFamily="34" charset="0"/>
                <a:ea typeface="ＭＳ Ｐゴシック" charset="-128"/>
                <a:cs typeface="Arial" charset="0"/>
              </a:rPr>
              <a:t>Pugnat</a:t>
            </a:r>
            <a:r>
              <a:rPr lang="cs-CZ" altLang="ja-JP" sz="1400" b="1" dirty="0">
                <a:solidFill>
                  <a:srgbClr val="FF0000"/>
                </a:solidFill>
                <a:latin typeface="Arial Narrow" pitchFamily="34" charset="0"/>
                <a:ea typeface="ＭＳ Ｐゴシック" charset="-128"/>
                <a:cs typeface="Arial" charset="0"/>
              </a:rPr>
              <a:t>,</a:t>
            </a:r>
            <a:r>
              <a:rPr lang="en-US" altLang="ja-JP" sz="1400" b="1" dirty="0">
                <a:solidFill>
                  <a:srgbClr val="FF0000"/>
                </a:solidFill>
                <a:latin typeface="Arial Narrow" pitchFamily="34" charset="0"/>
                <a:ea typeface="ＭＳ Ｐゴシック" charset="-128"/>
                <a:cs typeface="Arial" charset="0"/>
              </a:rPr>
              <a:t> et al. </a:t>
            </a:r>
            <a:r>
              <a:rPr lang="en-US" altLang="ja-JP" sz="1400" b="1" i="1" dirty="0">
                <a:solidFill>
                  <a:srgbClr val="FF0000"/>
                </a:solidFill>
                <a:latin typeface="Arial Narrow" pitchFamily="34" charset="0"/>
                <a:ea typeface="ＭＳ Ｐゴシック" charset="-128"/>
                <a:cs typeface="Arial" charset="0"/>
              </a:rPr>
              <a:t>Czech Journal of Physics, Vol.55 (2005), A389;</a:t>
            </a:r>
            <a:endParaRPr lang="en-US" altLang="ja-JP" sz="1400" i="1" dirty="0">
              <a:solidFill>
                <a:srgbClr val="FF0000"/>
              </a:solidFill>
              <a:latin typeface="Arial Narrow" pitchFamily="34" charset="0"/>
              <a:ea typeface="ＭＳ Ｐゴシック" charset="-128"/>
              <a:cs typeface="Arial" charset="0"/>
            </a:endParaRPr>
          </a:p>
          <a:p>
            <a:r>
              <a:rPr lang="en-US" altLang="ja-JP" sz="1400" b="1" i="1" dirty="0">
                <a:solidFill>
                  <a:srgbClr val="FF0000"/>
                </a:solidFill>
                <a:latin typeface="Arial Narrow" pitchFamily="34" charset="0"/>
                <a:ea typeface="ＭＳ Ｐゴシック" charset="-128"/>
                <a:cs typeface="Arial" charset="0"/>
              </a:rPr>
              <a:t>Czech Journal of Physics, Vol.56 (2006), C193;</a:t>
            </a:r>
          </a:p>
          <a:p>
            <a:endParaRPr lang="en-US" altLang="ja-JP" sz="500" b="1" i="1" dirty="0">
              <a:solidFill>
                <a:srgbClr val="FF0000"/>
              </a:solidFill>
              <a:latin typeface="Arial Narrow" pitchFamily="34" charset="0"/>
              <a:ea typeface="ＭＳ Ｐゴシック" charset="-128"/>
              <a:cs typeface="Arial" charset="0"/>
            </a:endParaRPr>
          </a:p>
          <a:p>
            <a:r>
              <a:rPr lang="en-US" altLang="ja-JP" sz="1400" b="1" dirty="0">
                <a:solidFill>
                  <a:srgbClr val="FF0000"/>
                </a:solidFill>
                <a:latin typeface="Arial Narrow" pitchFamily="34" charset="0"/>
                <a:ea typeface="ＭＳ Ｐゴシック" charset="-128"/>
                <a:cs typeface="Arial" charset="0"/>
              </a:rPr>
              <a:t>* * </a:t>
            </a:r>
            <a:r>
              <a:rPr lang="en-US" altLang="ja-JP" sz="1400" b="1" dirty="0" smtClean="0">
                <a:solidFill>
                  <a:srgbClr val="FF0000"/>
                </a:solidFill>
                <a:latin typeface="Arial Narrow" pitchFamily="34" charset="0"/>
                <a:ea typeface="ＭＳ Ｐゴシック" charset="-128"/>
                <a:cs typeface="Arial" charset="0"/>
              </a:rPr>
              <a:t>P. </a:t>
            </a:r>
            <a:r>
              <a:rPr lang="en-US" altLang="ja-JP" sz="1400" b="1" dirty="0" err="1" smtClean="0">
                <a:solidFill>
                  <a:srgbClr val="FF0000"/>
                </a:solidFill>
                <a:latin typeface="Arial Narrow" pitchFamily="34" charset="0"/>
                <a:ea typeface="ＭＳ Ｐゴシック" charset="-128"/>
                <a:cs typeface="Arial" charset="0"/>
              </a:rPr>
              <a:t>Pugnat</a:t>
            </a:r>
            <a:r>
              <a:rPr lang="cs-CZ" altLang="ja-JP" sz="1400" b="1" dirty="0" smtClean="0">
                <a:solidFill>
                  <a:srgbClr val="FF0000"/>
                </a:solidFill>
                <a:latin typeface="Arial Narrow" pitchFamily="34" charset="0"/>
                <a:ea typeface="ＭＳ Ｐゴシック" charset="-128"/>
                <a:cs typeface="Arial" charset="0"/>
              </a:rPr>
              <a:t>,</a:t>
            </a:r>
            <a:r>
              <a:rPr lang="en-US" altLang="ja-JP" sz="1400" b="1" dirty="0" smtClean="0">
                <a:solidFill>
                  <a:srgbClr val="FF0000"/>
                </a:solidFill>
                <a:latin typeface="Arial Narrow" pitchFamily="34" charset="0"/>
                <a:ea typeface="ＭＳ Ｐゴシック" charset="-128"/>
                <a:cs typeface="Arial" charset="0"/>
              </a:rPr>
              <a:t> et al. </a:t>
            </a:r>
            <a:r>
              <a:rPr lang="en-US" sz="1400" b="1" i="1" u="sng" dirty="0" smtClean="0">
                <a:solidFill>
                  <a:srgbClr val="FF0000"/>
                </a:solidFill>
                <a:ea typeface="ＭＳ Ｐゴシック" charset="-128"/>
                <a:cs typeface="Arial" charset="0"/>
              </a:rPr>
              <a:t>Phys</a:t>
            </a:r>
            <a:r>
              <a:rPr lang="en-US" sz="1400" b="1" i="1" u="sng" dirty="0">
                <a:solidFill>
                  <a:srgbClr val="FF0000"/>
                </a:solidFill>
                <a:ea typeface="ＭＳ Ｐゴシック" charset="-128"/>
                <a:cs typeface="Arial" charset="0"/>
              </a:rPr>
              <a:t>. Rev. D 78, 092003 (2008)</a:t>
            </a:r>
            <a:r>
              <a:rPr lang="en-US" sz="1400" b="1" i="1" dirty="0">
                <a:solidFill>
                  <a:srgbClr val="FF0000"/>
                </a:solidFill>
                <a:ea typeface="ＭＳ Ｐゴシック" charset="-128"/>
                <a:cs typeface="Arial" charset="0"/>
              </a:rPr>
              <a:t> </a:t>
            </a:r>
            <a:endParaRPr lang="en-US" altLang="ja-JP" sz="1400" b="1" i="1" dirty="0">
              <a:solidFill>
                <a:srgbClr val="FF0000"/>
              </a:solidFill>
              <a:latin typeface="Arial Narrow" pitchFamily="34" charset="0"/>
              <a:ea typeface="ＭＳ Ｐゴシック" charset="-128"/>
              <a:cs typeface="Arial" charset="0"/>
            </a:endParaRPr>
          </a:p>
          <a:p>
            <a:endParaRPr lang="cs-CZ" sz="1400" b="1" i="1" dirty="0">
              <a:solidFill>
                <a:srgbClr val="FF0000"/>
              </a:solidFill>
              <a:latin typeface="Arial Narrow" pitchFamily="34" charset="0"/>
              <a:ea typeface="ＭＳ Ｐゴシック" charset="-128"/>
              <a:cs typeface="Arial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04800" y="1295400"/>
            <a:ext cx="1328738" cy="3079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1400" b="1" dirty="0" err="1"/>
              <a:t>Axion</a:t>
            </a:r>
            <a:r>
              <a:rPr lang="en-US" sz="1400" b="1" dirty="0"/>
              <a:t> Search</a:t>
            </a:r>
          </a:p>
        </p:txBody>
      </p:sp>
      <p:sp>
        <p:nvSpPr>
          <p:cNvPr id="28" name="Espace réservé du numéro de diapositive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92D914-4DEA-48D5-A0BA-B5A91DC08CDE}" type="slidenum">
              <a:rPr lang="en-US" smtClean="0"/>
              <a:pPr>
                <a:defRPr/>
              </a:pPr>
              <a:t>7</a:t>
            </a:fld>
            <a:endParaRPr lang="en-US" smtClean="0"/>
          </a:p>
          <a:p>
            <a:pPr>
              <a:defRPr/>
            </a:pPr>
            <a:endParaRPr lang="en-US"/>
          </a:p>
        </p:txBody>
      </p:sp>
      <p:pic>
        <p:nvPicPr>
          <p:cNvPr id="29" name="Picture 1" descr="Logo_OSQAR_Sans_Fond_Sans_Texte_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1828801" cy="674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38200" y="2057401"/>
            <a:ext cx="7772400" cy="1066799"/>
          </a:xfrm>
        </p:spPr>
        <p:txBody>
          <a:bodyPr/>
          <a:lstStyle/>
          <a:p>
            <a:r>
              <a:rPr lang="fr-FR" dirty="0" err="1" smtClean="0"/>
              <a:t>Highligths</a:t>
            </a:r>
            <a:endParaRPr lang="fr-F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26620" t="42593" r="29398" b="37037"/>
          <a:stretch>
            <a:fillRect/>
          </a:stretch>
        </p:blipFill>
        <p:spPr bwMode="auto">
          <a:xfrm>
            <a:off x="5943600" y="3581400"/>
            <a:ext cx="2667000" cy="772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Zástupný symbol pro obsah 6" descr="GACR - Mozilla Firefox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4876800"/>
            <a:ext cx="4572000" cy="851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0" y="3352800"/>
            <a:ext cx="2133600" cy="1273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Technical University of Liberec - Home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62200" y="5911428"/>
            <a:ext cx="3765092" cy="317921"/>
          </a:xfrm>
          <a:prstGeom prst="rect">
            <a:avLst/>
          </a:prstGeom>
          <a:noFill/>
        </p:spPr>
      </p:pic>
      <p:pic>
        <p:nvPicPr>
          <p:cNvPr id="9" name="Picture 7" descr="pecet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2000" y="4876800"/>
            <a:ext cx="1219200" cy="1225496"/>
          </a:xfrm>
          <a:prstGeom prst="rect">
            <a:avLst/>
          </a:prstGeom>
          <a:noFill/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10400" y="5029200"/>
            <a:ext cx="1524000" cy="1302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9" cstate="print"/>
          <a:srcRect r="86667"/>
          <a:stretch>
            <a:fillRect/>
          </a:stretch>
        </p:blipFill>
        <p:spPr bwMode="auto">
          <a:xfrm>
            <a:off x="838200" y="3276600"/>
            <a:ext cx="12192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305800" cy="762000"/>
          </a:xfrm>
        </p:spPr>
        <p:txBody>
          <a:bodyPr/>
          <a:lstStyle/>
          <a:p>
            <a:r>
              <a:rPr lang="fr-FR" sz="2800" dirty="0" smtClean="0"/>
              <a:t>New </a:t>
            </a:r>
            <a:r>
              <a:rPr lang="fr-FR" sz="2800" dirty="0" err="1" smtClean="0"/>
              <a:t>theoretical</a:t>
            </a:r>
            <a:r>
              <a:rPr lang="fr-FR" sz="2800" dirty="0" smtClean="0"/>
              <a:t> </a:t>
            </a:r>
            <a:r>
              <a:rPr lang="fr-FR" sz="2800" dirty="0" err="1" smtClean="0"/>
              <a:t>development</a:t>
            </a:r>
            <a:endParaRPr lang="fr-FR" sz="28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The OSQAR Experiments @ CERN  For Low Energy Laser-based Particle/Astroparticle Physics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92D914-4DEA-48D5-A0BA-B5A91DC08CDE}" type="slidenum">
              <a:rPr lang="en-US" smtClean="0"/>
              <a:pPr>
                <a:defRPr/>
              </a:pPr>
              <a:t>9</a:t>
            </a:fld>
            <a:endParaRPr lang="en-US" smtClean="0"/>
          </a:p>
          <a:p>
            <a:pPr>
              <a:defRPr/>
            </a:pPr>
            <a:endParaRPr lang="en-US"/>
          </a:p>
        </p:txBody>
      </p:sp>
      <p:pic>
        <p:nvPicPr>
          <p:cNvPr id="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209" t="54268" r="17842" b="38760"/>
          <a:stretch>
            <a:fillRect/>
          </a:stretch>
        </p:blipFill>
        <p:spPr bwMode="auto">
          <a:xfrm>
            <a:off x="990600" y="1600200"/>
            <a:ext cx="7620000" cy="536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 l="20209" t="66182" r="17842" b="17761"/>
          <a:stretch>
            <a:fillRect/>
          </a:stretch>
        </p:blipFill>
        <p:spPr bwMode="auto">
          <a:xfrm>
            <a:off x="838200" y="2133600"/>
            <a:ext cx="7696200" cy="1246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print"/>
          <a:srcRect l="19684" t="43678" r="18367" b="20201"/>
          <a:stretch>
            <a:fillRect/>
          </a:stretch>
        </p:blipFill>
        <p:spPr bwMode="auto">
          <a:xfrm>
            <a:off x="609600" y="3429000"/>
            <a:ext cx="8001000" cy="291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/>
          <a:srcRect l="20209" t="39400" r="17842" b="53662"/>
          <a:stretch>
            <a:fillRect/>
          </a:stretch>
        </p:blipFill>
        <p:spPr bwMode="auto">
          <a:xfrm>
            <a:off x="762000" y="1066800"/>
            <a:ext cx="7620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-1357312" y="2728913"/>
            <a:ext cx="359092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1" descr="Uniwersytet Warszawski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00" y="304800"/>
            <a:ext cx="1054523" cy="5987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Balloons</Template>
  <TotalTime>14148</TotalTime>
  <Words>1897</Words>
  <Application>Microsoft Office PowerPoint</Application>
  <PresentationFormat>Affichage à l'écran (4:3)</PresentationFormat>
  <Paragraphs>468</Paragraphs>
  <Slides>25</Slides>
  <Notes>3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25</vt:i4>
      </vt:variant>
    </vt:vector>
  </HeadingPairs>
  <TitlesOfParts>
    <vt:vector size="28" baseType="lpstr">
      <vt:lpstr>Default Design</vt:lpstr>
      <vt:lpstr>Equation</vt:lpstr>
      <vt:lpstr>Équation</vt:lpstr>
      <vt:lpstr>Diapositive 1</vt:lpstr>
      <vt:lpstr>► 26 Members from 11 Institutes (CERN, Cz, Fr &amp; Po)</vt:lpstr>
      <vt:lpstr>Outline</vt:lpstr>
      <vt:lpstr>Diapositive 4</vt:lpstr>
      <vt:lpstr>Diapositive 5</vt:lpstr>
      <vt:lpstr>Diapositive 6</vt:lpstr>
      <vt:lpstr>Diapositive 7</vt:lpstr>
      <vt:lpstr>Highligths</vt:lpstr>
      <vt:lpstr>New theoretical development</vt:lpstr>
      <vt:lpstr>       Spin-off : a New Start-up has been created by   Prof. L. Duvillaret</vt:lpstr>
      <vt:lpstr>Highlights from the Czech Team</vt:lpstr>
      <vt:lpstr>Preparatory Phase for the VMB Measurements in Czech Universities</vt:lpstr>
      <vt:lpstr>VMB &amp; Linear Dichroism measurements to test QED &amp; Search Axion/ALP: Principle &amp; Proposed Optical Scheme</vt:lpstr>
      <vt:lpstr>Preparatory Phase for the VMB Measurements in  Czech Universities</vt:lpstr>
      <vt:lpstr>VMB measurement – The key problem to solve : How to  get rid of the birefringence &amp; dichroism of the optical cavity ?</vt:lpstr>
      <vt:lpstr>VMB Measurements : Unique opportunity with LHC dipole(s)</vt:lpstr>
      <vt:lpstr>Photon Regeneration Runs</vt:lpstr>
      <vt:lpstr>         Photon Regeneration            ► 1st operation  in 2010 with 2 aligned LHC dipoles</vt:lpstr>
      <vt:lpstr>2010 results submitted for publication</vt:lpstr>
      <vt:lpstr> Overview of the experimental runs in 2011 </vt:lpstr>
      <vt:lpstr>Exemple of data from the New CCD</vt:lpstr>
      <vt:lpstr>Expected Exclusion Limits for 2011/12 </vt:lpstr>
      <vt:lpstr>How to further improve the sensitivity ? </vt:lpstr>
      <vt:lpstr>     Summary, Perspectives &amp; Requirements for 2012</vt:lpstr>
      <vt:lpstr>Acknowledgements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Pierre Pugnat</dc:creator>
  <dc:description>SPSC 25 octobre 2011</dc:description>
  <cp:lastModifiedBy>pugnat</cp:lastModifiedBy>
  <cp:revision>2383</cp:revision>
  <dcterms:created xsi:type="dcterms:W3CDTF">2004-04-13T19:58:22Z</dcterms:created>
  <dcterms:modified xsi:type="dcterms:W3CDTF">2011-10-25T08:36:22Z</dcterms:modified>
</cp:coreProperties>
</file>