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33"/>
  </p:notesMasterIdLst>
  <p:handoutMasterIdLst>
    <p:handoutMasterId r:id="rId34"/>
  </p:handoutMasterIdLst>
  <p:sldIdLst>
    <p:sldId id="289" r:id="rId2"/>
    <p:sldId id="258" r:id="rId3"/>
    <p:sldId id="268" r:id="rId4"/>
    <p:sldId id="269" r:id="rId5"/>
    <p:sldId id="259" r:id="rId6"/>
    <p:sldId id="260" r:id="rId7"/>
    <p:sldId id="261" r:id="rId8"/>
    <p:sldId id="262" r:id="rId9"/>
    <p:sldId id="263" r:id="rId10"/>
    <p:sldId id="264" r:id="rId11"/>
    <p:sldId id="265" r:id="rId12"/>
    <p:sldId id="266" r:id="rId13"/>
    <p:sldId id="267" r:id="rId14"/>
    <p:sldId id="270" r:id="rId15"/>
    <p:sldId id="290" r:id="rId16"/>
    <p:sldId id="285" r:id="rId17"/>
    <p:sldId id="284" r:id="rId18"/>
    <p:sldId id="274" r:id="rId19"/>
    <p:sldId id="286" r:id="rId20"/>
    <p:sldId id="281" r:id="rId21"/>
    <p:sldId id="275" r:id="rId22"/>
    <p:sldId id="276" r:id="rId23"/>
    <p:sldId id="288" r:id="rId24"/>
    <p:sldId id="277" r:id="rId25"/>
    <p:sldId id="271" r:id="rId26"/>
    <p:sldId id="279" r:id="rId27"/>
    <p:sldId id="280" r:id="rId28"/>
    <p:sldId id="293" r:id="rId29"/>
    <p:sldId id="291" r:id="rId30"/>
    <p:sldId id="292" r:id="rId31"/>
    <p:sldId id="287" r:id="rId32"/>
  </p:sldIdLst>
  <p:sldSz cx="9144000" cy="6858000" type="screen4x3"/>
  <p:notesSz cx="7315200" cy="9601200"/>
  <p:custDataLst>
    <p:tags r:id="rId36"/>
  </p:custDataLst>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66CCFF"/>
    <a:srgbClr val="66FFFF"/>
    <a:srgbClr val="0033CC"/>
    <a:srgbClr val="D60093"/>
    <a:srgbClr val="FF0000"/>
    <a:srgbClr val="00FF00"/>
    <a:srgbClr val="0066CC"/>
    <a:srgbClr val="FF99FF"/>
    <a:srgbClr val="660066"/>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95" autoAdjust="0"/>
    <p:restoredTop sz="82857" autoAdjust="0"/>
  </p:normalViewPr>
  <p:slideViewPr>
    <p:cSldViewPr snapToGrid="0">
      <p:cViewPr varScale="1">
        <p:scale>
          <a:sx n="70" d="100"/>
          <a:sy n="70" d="100"/>
        </p:scale>
        <p:origin x="-124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tags" Target="tags/tag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9AF27628-6FDD-EC49-B39D-2C0BD8C38363}" type="datetimeFigureOut">
              <a:rPr lang="en-US" smtClean="0"/>
              <a:pPr/>
              <a:t>3/26/12</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63933920-370F-7143-82EB-AB5AF3C9FD73}" type="slidenum">
              <a:rPr lang="en-US" smtClean="0"/>
              <a:pPr/>
              <a:t>‹#›</a:t>
            </a:fld>
            <a:endParaRPr lang="en-US"/>
          </a:p>
        </p:txBody>
      </p:sp>
    </p:spTree>
    <p:extLst>
      <p:ext uri="{BB962C8B-B14F-4D97-AF65-F5344CB8AC3E}">
        <p14:creationId xmlns:p14="http://schemas.microsoft.com/office/powerpoint/2010/main" val="42928202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89218" tIns="44608" rIns="89218" bIns="44608" numCol="1" anchor="t" anchorCtr="0" compatLnSpc="1">
            <a:prstTxWarp prst="textNoShape">
              <a:avLst/>
            </a:prstTxWarp>
          </a:bodyPr>
          <a:lstStyle>
            <a:lvl1pPr defTabSz="892175">
              <a:defRPr sz="1200"/>
            </a:lvl1pPr>
          </a:lstStyle>
          <a:p>
            <a:pPr>
              <a:defRPr/>
            </a:pPr>
            <a:endParaRPr lang="en-GB"/>
          </a:p>
        </p:txBody>
      </p:sp>
      <p:sp>
        <p:nvSpPr>
          <p:cNvPr id="4099"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89218" tIns="44608" rIns="89218" bIns="44608" numCol="1" anchor="t" anchorCtr="0" compatLnSpc="1">
            <a:prstTxWarp prst="textNoShape">
              <a:avLst/>
            </a:prstTxWarp>
          </a:bodyPr>
          <a:lstStyle>
            <a:lvl1pPr algn="r" defTabSz="892175">
              <a:defRPr sz="1200"/>
            </a:lvl1pPr>
          </a:lstStyle>
          <a:p>
            <a:pPr>
              <a:defRPr/>
            </a:pPr>
            <a:endParaRPr lang="en-GB"/>
          </a:p>
        </p:txBody>
      </p:sp>
      <p:sp>
        <p:nvSpPr>
          <p:cNvPr id="32772" name="Rectangle 4"/>
          <p:cNvSpPr>
            <a:spLocks noGrp="1" noRot="1" noChangeAspect="1" noChangeArrowheads="1" noTextEdit="1"/>
          </p:cNvSpPr>
          <p:nvPr>
            <p:ph type="sldImg" idx="2"/>
          </p:nvPr>
        </p:nvSpPr>
        <p:spPr bwMode="auto">
          <a:xfrm>
            <a:off x="1258888" y="720725"/>
            <a:ext cx="4799012" cy="359886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30250" y="4560888"/>
            <a:ext cx="5854700" cy="4319587"/>
          </a:xfrm>
          <a:prstGeom prst="rect">
            <a:avLst/>
          </a:prstGeom>
          <a:noFill/>
          <a:ln w="9525">
            <a:noFill/>
            <a:miter lim="800000"/>
            <a:headEnd/>
            <a:tailEnd/>
          </a:ln>
          <a:effectLst/>
        </p:spPr>
        <p:txBody>
          <a:bodyPr vert="horz" wrap="square" lIns="89218" tIns="44608" rIns="89218" bIns="44608"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89218" tIns="44608" rIns="89218" bIns="44608" numCol="1" anchor="b" anchorCtr="0" compatLnSpc="1">
            <a:prstTxWarp prst="textNoShape">
              <a:avLst/>
            </a:prstTxWarp>
          </a:bodyPr>
          <a:lstStyle>
            <a:lvl1pPr defTabSz="892175">
              <a:defRPr sz="1200"/>
            </a:lvl1pPr>
          </a:lstStyle>
          <a:p>
            <a:pPr>
              <a:defRPr/>
            </a:pPr>
            <a:endParaRPr lang="en-GB"/>
          </a:p>
        </p:txBody>
      </p:sp>
      <p:sp>
        <p:nvSpPr>
          <p:cNvPr id="4103"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89218" tIns="44608" rIns="89218" bIns="44608" numCol="1" anchor="b" anchorCtr="0" compatLnSpc="1">
            <a:prstTxWarp prst="textNoShape">
              <a:avLst/>
            </a:prstTxWarp>
          </a:bodyPr>
          <a:lstStyle>
            <a:lvl1pPr algn="r" defTabSz="892175">
              <a:defRPr sz="1200"/>
            </a:lvl1pPr>
          </a:lstStyle>
          <a:p>
            <a:pPr>
              <a:defRPr/>
            </a:pPr>
            <a:fld id="{E812B191-609C-4207-BB98-2C96E7EE8CCA}" type="slidenum">
              <a:rPr lang="en-GB"/>
              <a:pPr>
                <a:defRPr/>
              </a:pPr>
              <a:t>‹#›</a:t>
            </a:fld>
            <a:endParaRPr lang="en-GB"/>
          </a:p>
        </p:txBody>
      </p:sp>
    </p:spTree>
    <p:extLst>
      <p:ext uri="{BB962C8B-B14F-4D97-AF65-F5344CB8AC3E}">
        <p14:creationId xmlns:p14="http://schemas.microsoft.com/office/powerpoint/2010/main" val="24094611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VELO = Vertex </a:t>
            </a:r>
            <a:r>
              <a:rPr lang="en-US" dirty="0" err="1" smtClean="0"/>
              <a:t>LOcator</a:t>
            </a:r>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2</a:t>
            </a:fld>
            <a:endParaRPr lang="en-GB"/>
          </a:p>
        </p:txBody>
      </p:sp>
    </p:spTree>
    <p:extLst>
      <p:ext uri="{BB962C8B-B14F-4D97-AF65-F5344CB8AC3E}">
        <p14:creationId xmlns:p14="http://schemas.microsoft.com/office/powerpoint/2010/main" val="3037379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Digital </a:t>
            </a:r>
            <a:r>
              <a:rPr lang="en-US" dirty="0" err="1" smtClean="0"/>
              <a:t>sipm</a:t>
            </a:r>
            <a:r>
              <a:rPr lang="en-US" dirty="0" smtClean="0"/>
              <a:t> – need 25 ns + 40 MHz readout</a:t>
            </a:r>
          </a:p>
          <a:p>
            <a:r>
              <a:rPr lang="en-US" dirty="0" smtClean="0"/>
              <a:t>Pixel size small in one dimension,</a:t>
            </a:r>
            <a:r>
              <a:rPr lang="en-US" baseline="0" dirty="0" smtClean="0"/>
              <a:t> chip connectivity</a:t>
            </a:r>
          </a:p>
          <a:p>
            <a:r>
              <a:rPr lang="en-US" baseline="0" dirty="0" smtClean="0"/>
              <a:t>Charge cloud, occupancies etc.</a:t>
            </a:r>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27</a:t>
            </a:fld>
            <a:endParaRPr lang="en-GB"/>
          </a:p>
        </p:txBody>
      </p:sp>
    </p:spTree>
    <p:extLst>
      <p:ext uri="{BB962C8B-B14F-4D97-AF65-F5344CB8AC3E}">
        <p14:creationId xmlns:p14="http://schemas.microsoft.com/office/powerpoint/2010/main" val="825684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Design</a:t>
            </a:r>
            <a:r>
              <a:rPr lang="en-US" baseline="0" dirty="0" smtClean="0"/>
              <a:t> must guarantee protection against thermal runaway</a:t>
            </a:r>
          </a:p>
          <a:p>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16</a:t>
            </a:fld>
            <a:endParaRPr lang="en-GB"/>
          </a:p>
        </p:txBody>
      </p:sp>
    </p:spTree>
    <p:extLst>
      <p:ext uri="{BB962C8B-B14F-4D97-AF65-F5344CB8AC3E}">
        <p14:creationId xmlns:p14="http://schemas.microsoft.com/office/powerpoint/2010/main" val="1768928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17</a:t>
            </a:fld>
            <a:endParaRPr lang="en-GB"/>
          </a:p>
        </p:txBody>
      </p:sp>
    </p:spTree>
    <p:extLst>
      <p:ext uri="{BB962C8B-B14F-4D97-AF65-F5344CB8AC3E}">
        <p14:creationId xmlns:p14="http://schemas.microsoft.com/office/powerpoint/2010/main" val="2882989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a:t>
            </a:r>
            <a:r>
              <a:rPr lang="en-US" baseline="0" dirty="0" smtClean="0"/>
              <a:t> kinds of detectors from high radiation </a:t>
            </a:r>
            <a:r>
              <a:rPr lang="en-US" baseline="0" dirty="0" smtClean="0"/>
              <a:t>silicon</a:t>
            </a:r>
          </a:p>
          <a:p>
            <a:r>
              <a:rPr lang="en-US" dirty="0" err="1" smtClean="0"/>
              <a:t>Micromachined</a:t>
            </a:r>
            <a:r>
              <a:rPr lang="en-US" dirty="0" smtClean="0"/>
              <a:t> silicon detector</a:t>
            </a:r>
            <a:r>
              <a:rPr lang="en-US" baseline="0" dirty="0" smtClean="0"/>
              <a:t>s enable a step forward in performance combining traditional </a:t>
            </a:r>
            <a:r>
              <a:rPr lang="en-US" baseline="0" dirty="0" err="1" smtClean="0"/>
              <a:t>vlsi</a:t>
            </a:r>
            <a:r>
              <a:rPr lang="en-US" baseline="0" dirty="0" smtClean="0"/>
              <a:t> processing with </a:t>
            </a:r>
            <a:r>
              <a:rPr lang="en-US" baseline="0" dirty="0" err="1" smtClean="0"/>
              <a:t>mems</a:t>
            </a:r>
            <a:r>
              <a:rPr lang="en-US" baseline="0" dirty="0" smtClean="0"/>
              <a:t> techniques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Deep reactive ion etching </a:t>
            </a:r>
            <a:r>
              <a:rPr lang="en-US" sz="1200" kern="1200" dirty="0" smtClean="0">
                <a:solidFill>
                  <a:schemeClr val="tx1"/>
                </a:solidFill>
                <a:effectLst/>
                <a:latin typeface="Arial" charset="0"/>
                <a:ea typeface="+mn-ea"/>
                <a:cs typeface="+mn-cs"/>
              </a:rPr>
              <a:t>(electrodes definition) Bosch process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SiF4 (gas) +C4F8 (</a:t>
            </a:r>
            <a:r>
              <a:rPr lang="en-US" sz="1200" kern="1200" dirty="0" err="1" smtClean="0">
                <a:solidFill>
                  <a:schemeClr val="tx1"/>
                </a:solidFill>
                <a:effectLst/>
                <a:latin typeface="Arial" charset="0"/>
                <a:ea typeface="+mn-ea"/>
                <a:cs typeface="+mn-cs"/>
              </a:rPr>
              <a:t>teflon</a:t>
            </a:r>
            <a:r>
              <a:rPr lang="en-US" sz="1200" kern="1200" dirty="0" smtClean="0">
                <a:solidFill>
                  <a:schemeClr val="tx1"/>
                </a:solidFill>
                <a:effectLst/>
                <a:latin typeface="Arial" charset="0"/>
                <a:ea typeface="+mn-ea"/>
                <a:cs typeface="+mn-cs"/>
              </a:rPr>
              <a:t>) </a:t>
            </a:r>
            <a:endParaRPr lang="en-US" dirty="0" smtClean="0"/>
          </a:p>
          <a:p>
            <a:r>
              <a:rPr lang="en-US" dirty="0" smtClean="0"/>
              <a:t>Low pressure chemical </a:t>
            </a:r>
            <a:r>
              <a:rPr lang="en-US" dirty="0" err="1" smtClean="0"/>
              <a:t>vapr</a:t>
            </a:r>
            <a:r>
              <a:rPr lang="en-US" baseline="0" dirty="0" smtClean="0"/>
              <a:t> deposition (filling electrodes with doped </a:t>
            </a:r>
            <a:r>
              <a:rPr lang="en-US" baseline="0" dirty="0" err="1" smtClean="0"/>
              <a:t>polysilicon</a:t>
            </a:r>
            <a:r>
              <a:rPr lang="en-US" baseline="0" dirty="0" smtClean="0"/>
              <a:t>)</a:t>
            </a:r>
          </a:p>
          <a:p>
            <a:r>
              <a:rPr lang="en-US" baseline="0" dirty="0" smtClean="0"/>
              <a:t>Active edge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r>
              <a:rPr lang="en-US" dirty="0" smtClean="0"/>
              <a:t>Decouples</a:t>
            </a:r>
            <a:r>
              <a:rPr lang="en-US" baseline="0" dirty="0" smtClean="0"/>
              <a:t> detector thickness and charge collection</a:t>
            </a:r>
          </a:p>
          <a:p>
            <a:r>
              <a:rPr lang="en-US" baseline="0" dirty="0" smtClean="0"/>
              <a:t>Fast charge collection and low bias voltages</a:t>
            </a:r>
          </a:p>
          <a:p>
            <a:r>
              <a:rPr lang="en-US" baseline="0" dirty="0" smtClean="0"/>
              <a:t>Holes can be fabricated with 20:1 aspect ratio</a:t>
            </a:r>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18</a:t>
            </a:fld>
            <a:endParaRPr lang="en-GB"/>
          </a:p>
        </p:txBody>
      </p:sp>
    </p:spTree>
    <p:extLst>
      <p:ext uri="{BB962C8B-B14F-4D97-AF65-F5344CB8AC3E}">
        <p14:creationId xmlns:p14="http://schemas.microsoft.com/office/powerpoint/2010/main" val="3928133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3d –</a:t>
            </a:r>
            <a:r>
              <a:rPr lang="en-US" baseline="0" dirty="0" smtClean="0"/>
              <a:t> a trench is etched and doped to terminate the field lines</a:t>
            </a:r>
          </a:p>
          <a:p>
            <a:r>
              <a:rPr lang="en-US" baseline="0" dirty="0" smtClean="0"/>
              <a:t>After the full process is completed the material surrounding the sensor is etched away and the support wafer removed – no sawing avoid chips and cracks</a:t>
            </a:r>
            <a:endParaRPr lang="en-US" dirty="0" smtClean="0"/>
          </a:p>
          <a:p>
            <a:r>
              <a:rPr lang="en-US" dirty="0" smtClean="0"/>
              <a:t>VTT </a:t>
            </a:r>
            <a:r>
              <a:rPr lang="en-US" dirty="0" smtClean="0"/>
              <a:t>edgeless fabrication</a:t>
            </a:r>
            <a:r>
              <a:rPr lang="en-US" baseline="0" dirty="0" smtClean="0"/>
              <a:t> process</a:t>
            </a:r>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19</a:t>
            </a:fld>
            <a:endParaRPr lang="en-GB"/>
          </a:p>
        </p:txBody>
      </p:sp>
    </p:spTree>
    <p:extLst>
      <p:ext uri="{BB962C8B-B14F-4D97-AF65-F5344CB8AC3E}">
        <p14:creationId xmlns:p14="http://schemas.microsoft.com/office/powerpoint/2010/main" val="3415020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Challenges: </a:t>
            </a:r>
            <a:r>
              <a:rPr lang="en-US" dirty="0" err="1" smtClean="0"/>
              <a:t>industiralisation</a:t>
            </a:r>
            <a:r>
              <a:rPr lang="en-US" dirty="0" smtClean="0"/>
              <a:t> of the process, surface treatment,</a:t>
            </a:r>
            <a:r>
              <a:rPr lang="en-US" baseline="0" dirty="0" smtClean="0"/>
              <a:t> understand pumping</a:t>
            </a:r>
          </a:p>
          <a:p>
            <a:r>
              <a:rPr lang="en-US" baseline="0" dirty="0" smtClean="0"/>
              <a:t>Quality of single crystal diamond can be good, but surface currents can develop as a result of processing/polishing etc.</a:t>
            </a:r>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20</a:t>
            </a:fld>
            <a:endParaRPr lang="en-GB"/>
          </a:p>
        </p:txBody>
      </p:sp>
    </p:spTree>
    <p:extLst>
      <p:ext uri="{BB962C8B-B14F-4D97-AF65-F5344CB8AC3E}">
        <p14:creationId xmlns:p14="http://schemas.microsoft.com/office/powerpoint/2010/main" val="905797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a:cs typeface="Arial"/>
              </a:rPr>
              <a:t>m-channel cooling naturally addresses this issue through the use of Si cooling plates with</a:t>
            </a:r>
            <a:r>
              <a:rPr lang="en-US" sz="1200" baseline="0" dirty="0" smtClean="0">
                <a:latin typeface="Arial"/>
                <a:cs typeface="Arial"/>
              </a:rPr>
              <a:t> no CTE mismatch</a:t>
            </a:r>
            <a:r>
              <a:rPr lang="en-US" sz="1200" dirty="0" smtClean="0">
                <a:latin typeface="Arial"/>
                <a:cs typeface="Arial"/>
              </a:rPr>
              <a:t> in extremely reduced thickness, and through the suppression of mechanical components required for thermal bridges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rgbClr val="404040"/>
                </a:solidFill>
                <a:latin typeface="Arial"/>
                <a:cs typeface="Arial"/>
              </a:rPr>
              <a:t>µ-channel cooling: very high heat transfer coefficients (very small </a:t>
            </a:r>
            <a:r>
              <a:rPr lang="en-US" sz="1200" i="1" dirty="0" smtClean="0">
                <a:solidFill>
                  <a:srgbClr val="404040"/>
                </a:solidFill>
                <a:latin typeface="Arial"/>
                <a:cs typeface="Arial"/>
              </a:rPr>
              <a:t>D</a:t>
            </a:r>
            <a:r>
              <a:rPr lang="en-US" sz="1200" i="1" baseline="-25000" dirty="0" smtClean="0">
                <a:solidFill>
                  <a:srgbClr val="404040"/>
                </a:solidFill>
                <a:latin typeface="Arial"/>
                <a:cs typeface="Arial"/>
              </a:rPr>
              <a:t>h</a:t>
            </a:r>
            <a:r>
              <a:rPr lang="en-US" sz="1200" dirty="0" smtClean="0">
                <a:solidFill>
                  <a:srgbClr val="404040"/>
                </a:solidFill>
                <a:latin typeface="Arial"/>
                <a:cs typeface="Arial"/>
              </a:rPr>
              <a:t> possible) and very high heat flux (large </a:t>
            </a:r>
            <a:r>
              <a:rPr lang="en-US" sz="1200" i="1" dirty="0" smtClean="0">
                <a:solidFill>
                  <a:srgbClr val="404040"/>
                </a:solidFill>
                <a:latin typeface="Arial"/>
                <a:cs typeface="Arial"/>
              </a:rPr>
              <a:t>S</a:t>
            </a:r>
            <a:r>
              <a:rPr lang="en-US" sz="1200" dirty="0" smtClean="0">
                <a:solidFill>
                  <a:srgbClr val="404040"/>
                </a:solidFill>
                <a:latin typeface="Arial"/>
                <a:cs typeface="Arial"/>
              </a:rPr>
              <a:t> available)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Arial"/>
                <a:cs typeface="Arial"/>
              </a:rPr>
              <a:t>With an integrated m-channel cooling approach, the large surface available for the heat exchange (cold plate </a:t>
            </a:r>
            <a:r>
              <a:rPr lang="en-US" sz="1200" i="1" dirty="0" smtClean="0">
                <a:latin typeface="Arial"/>
                <a:cs typeface="Arial"/>
              </a:rPr>
              <a:t>vs.</a:t>
            </a:r>
            <a:r>
              <a:rPr lang="en-US" sz="1200" dirty="0" smtClean="0">
                <a:latin typeface="Arial"/>
                <a:cs typeface="Arial"/>
              </a:rPr>
              <a:t> cold pipe) and the natural minimization of the thermal resistance between the source and the sink effectively address the issue of the ΔT between the fluid and the element to be cooled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solidFill>
                <a:srgbClr val="404040"/>
              </a:solidFill>
              <a:latin typeface="Arial"/>
              <a:cs typeface="Arial"/>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latin typeface="Arial"/>
              <a:cs typeface="Arial"/>
            </a:endParaRPr>
          </a:p>
          <a:p>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22</a:t>
            </a:fld>
            <a:endParaRPr lang="en-GB"/>
          </a:p>
        </p:txBody>
      </p:sp>
    </p:spTree>
    <p:extLst>
      <p:ext uri="{BB962C8B-B14F-4D97-AF65-F5344CB8AC3E}">
        <p14:creationId xmlns:p14="http://schemas.microsoft.com/office/powerpoint/2010/main" val="95783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smtClean="0">
                <a:latin typeface="Arial"/>
                <a:cs typeface="Arial"/>
              </a:rPr>
              <a:t>Channels closed by bonding another wafer on top</a:t>
            </a:r>
          </a:p>
          <a:p>
            <a:r>
              <a:rPr lang="en-US" sz="1200" dirty="0" smtClean="0"/>
              <a:t>Anodic bonding</a:t>
            </a:r>
          </a:p>
          <a:p>
            <a:pPr lvl="1"/>
            <a:r>
              <a:rPr lang="en-US" sz="1200" dirty="0" smtClean="0"/>
              <a:t>Pyrex-Si</a:t>
            </a:r>
          </a:p>
          <a:p>
            <a:pPr lvl="1"/>
            <a:r>
              <a:rPr lang="en-US" sz="1200" dirty="0" smtClean="0"/>
              <a:t>Voltage + pressure @ intermediate temp.</a:t>
            </a:r>
          </a:p>
          <a:p>
            <a:r>
              <a:rPr lang="en-US" sz="1200" dirty="0" smtClean="0"/>
              <a:t>Silicon Fusion Bonding</a:t>
            </a:r>
          </a:p>
          <a:p>
            <a:pPr lvl="1"/>
            <a:r>
              <a:rPr lang="en-US" sz="1200" dirty="0" smtClean="0"/>
              <a:t>Si-Si or Si-SiO2</a:t>
            </a:r>
          </a:p>
          <a:p>
            <a:pPr lvl="1"/>
            <a:r>
              <a:rPr lang="en-US" sz="1200" dirty="0" smtClean="0"/>
              <a:t>Pressure @ room temp. + annealing (high temp.)</a:t>
            </a:r>
          </a:p>
          <a:p>
            <a:r>
              <a:rPr lang="en-US" sz="1200" dirty="0" smtClean="0"/>
              <a:t>Intermediate layer</a:t>
            </a:r>
          </a:p>
          <a:p>
            <a:pPr lvl="2"/>
            <a:r>
              <a:rPr lang="en-US" sz="1200" dirty="0" smtClean="0"/>
              <a:t>Glass</a:t>
            </a:r>
          </a:p>
          <a:p>
            <a:pPr lvl="2"/>
            <a:r>
              <a:rPr lang="en-US" sz="1200" dirty="0" smtClean="0"/>
              <a:t>Au eutectic</a:t>
            </a:r>
          </a:p>
          <a:p>
            <a:pPr lvl="2"/>
            <a:r>
              <a:rPr lang="en-US" sz="1200" dirty="0" smtClean="0"/>
              <a:t>Polymer</a:t>
            </a:r>
          </a:p>
          <a:p>
            <a:pPr lvl="2"/>
            <a:r>
              <a:rPr lang="en-US" sz="1200" dirty="0" smtClean="0"/>
              <a:t>sol-gel</a:t>
            </a:r>
          </a:p>
          <a:p>
            <a:pPr lvl="2"/>
            <a:r>
              <a:rPr lang="en-US" sz="1200" dirty="0" smtClean="0"/>
              <a:t>…</a:t>
            </a:r>
          </a:p>
          <a:p>
            <a:r>
              <a:rPr lang="en-US" dirty="0" smtClean="0">
                <a:latin typeface="Arial"/>
                <a:cs typeface="Arial"/>
              </a:rPr>
              <a:t>.</a:t>
            </a:r>
          </a:p>
          <a:p>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23</a:t>
            </a:fld>
            <a:endParaRPr lang="en-GB"/>
          </a:p>
        </p:txBody>
      </p:sp>
    </p:spTree>
    <p:extLst>
      <p:ext uri="{BB962C8B-B14F-4D97-AF65-F5344CB8AC3E}">
        <p14:creationId xmlns:p14="http://schemas.microsoft.com/office/powerpoint/2010/main" val="2030397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Difference between these two options</a:t>
            </a:r>
          </a:p>
          <a:p>
            <a:r>
              <a:rPr lang="en-US" dirty="0" smtClean="0"/>
              <a:t>MCP: </a:t>
            </a:r>
            <a:r>
              <a:rPr lang="en-US" dirty="0" err="1" smtClean="0"/>
              <a:t>Burle</a:t>
            </a:r>
            <a:r>
              <a:rPr lang="en-US" dirty="0" smtClean="0"/>
              <a:t>/</a:t>
            </a:r>
            <a:r>
              <a:rPr lang="en-US" dirty="0" err="1" smtClean="0"/>
              <a:t>Photonis</a:t>
            </a:r>
            <a:r>
              <a:rPr lang="en-US" dirty="0" smtClean="0"/>
              <a:t>  ion feedback, lifetime, magnetic field = ok</a:t>
            </a:r>
          </a:p>
          <a:p>
            <a:r>
              <a:rPr lang="en-US" dirty="0" smtClean="0"/>
              <a:t>Magnetic</a:t>
            </a:r>
            <a:r>
              <a:rPr lang="en-US" baseline="0" dirty="0" smtClean="0"/>
              <a:t> field tolerance ~ 200 gauss w/o shielding -&gt; 50 gauss + mu metal shield</a:t>
            </a:r>
            <a:endParaRPr lang="en-US" dirty="0"/>
          </a:p>
        </p:txBody>
      </p:sp>
      <p:sp>
        <p:nvSpPr>
          <p:cNvPr id="4" name="Slide Number Placeholder 3"/>
          <p:cNvSpPr>
            <a:spLocks noGrp="1"/>
          </p:cNvSpPr>
          <p:nvPr>
            <p:ph type="sldNum" sz="quarter" idx="10"/>
          </p:nvPr>
        </p:nvSpPr>
        <p:spPr/>
        <p:txBody>
          <a:bodyPr/>
          <a:lstStyle/>
          <a:p>
            <a:pPr>
              <a:defRPr/>
            </a:pPr>
            <a:fld id="{E812B191-609C-4207-BB98-2C96E7EE8CCA}" type="slidenum">
              <a:rPr lang="en-GB" smtClean="0"/>
              <a:pPr>
                <a:defRPr/>
              </a:pPr>
              <a:t>26</a:t>
            </a:fld>
            <a:endParaRPr lang="en-GB"/>
          </a:p>
        </p:txBody>
      </p:sp>
    </p:spTree>
    <p:extLst>
      <p:ext uri="{BB962C8B-B14F-4D97-AF65-F5344CB8AC3E}">
        <p14:creationId xmlns:p14="http://schemas.microsoft.com/office/powerpoint/2010/main" val="1556341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xfrm>
            <a:off x="3124200" y="6238352"/>
            <a:ext cx="2895600" cy="457200"/>
          </a:xfrm>
          <a:ln/>
        </p:spPr>
        <p:txBody>
          <a:bodyPr/>
          <a:lstStyle>
            <a:lvl1pPr>
              <a:defRPr/>
            </a:lvl1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
        <p:nvSpPr>
          <p:cNvPr id="6" name="Rectangle 6"/>
          <p:cNvSpPr>
            <a:spLocks noGrp="1" noChangeArrowheads="1"/>
          </p:cNvSpPr>
          <p:nvPr>
            <p:ph type="sldNum" sz="quarter" idx="12"/>
          </p:nvPr>
        </p:nvSpPr>
        <p:spPr>
          <a:ln/>
        </p:spPr>
        <p:txBody>
          <a:bodyPr/>
          <a:lstStyle>
            <a:lvl1pPr>
              <a:defRPr/>
            </a:lvl1pPr>
          </a:lstStyle>
          <a:p>
            <a:pPr>
              <a:defRPr/>
            </a:pPr>
            <a:fld id="{CD88712E-06EF-4CCB-9DDE-2DDF6065D8CC}"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
        <p:nvSpPr>
          <p:cNvPr id="7" name="Rectangle 6"/>
          <p:cNvSpPr>
            <a:spLocks noGrp="1" noChangeArrowheads="1"/>
          </p:cNvSpPr>
          <p:nvPr>
            <p:ph type="sldNum" sz="quarter" idx="12"/>
          </p:nvPr>
        </p:nvSpPr>
        <p:spPr>
          <a:ln/>
        </p:spPr>
        <p:txBody>
          <a:bodyPr/>
          <a:lstStyle>
            <a:lvl1pPr>
              <a:defRPr/>
            </a:lvl1pPr>
          </a:lstStyle>
          <a:p>
            <a:pPr>
              <a:defRPr/>
            </a:pPr>
            <a:fld id="{3CDDDF07-F6E4-4E3A-9F11-E0D6407936E0}" type="slidenum">
              <a:rPr lang="en-US" altLang="en-US"/>
              <a:pPr>
                <a:defRPr/>
              </a:pPr>
              <a:t>‹#›</a:t>
            </a:fld>
            <a:endParaRPr lang="en-US" altLang="en-US"/>
          </a:p>
        </p:txBody>
      </p:sp>
    </p:spTree>
    <p:extLst>
      <p:ext uri="{BB962C8B-B14F-4D97-AF65-F5344CB8AC3E}">
        <p14:creationId xmlns:p14="http://schemas.microsoft.com/office/powerpoint/2010/main" val="30836351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2228"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Garamond" pitchFamily="18" charset="0"/>
              </a:defRPr>
            </a:lvl1pPr>
          </a:lstStyle>
          <a:p>
            <a:pPr>
              <a:defRPr/>
            </a:pPr>
            <a:endParaRPr lang="en-US" altLang="en-US"/>
          </a:p>
        </p:txBody>
      </p:sp>
      <p:sp>
        <p:nvSpPr>
          <p:cNvPr id="522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atin typeface="Garamond" pitchFamily="18" charset="0"/>
              </a:defRPr>
            </a:lvl1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endParaRPr lang="en-US" altLang="en-US" dirty="0"/>
          </a:p>
        </p:txBody>
      </p:sp>
      <p:sp>
        <p:nvSpPr>
          <p:cNvPr id="52230"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pPr>
              <a:defRPr/>
            </a:pPr>
            <a:fld id="{91F9E135-B6F0-4647-841E-1FF8210128BB}" type="slidenum">
              <a:rPr lang="en-US" altLang="en-US"/>
              <a:pPr>
                <a:defRPr/>
              </a:pPr>
              <a:t>‹#›</a:t>
            </a:fld>
            <a:endParaRPr lang="en-US" altLang="en-US"/>
          </a:p>
        </p:txBody>
      </p:sp>
      <p:sp>
        <p:nvSpPr>
          <p:cNvPr id="52231"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en-US"/>
          </a:p>
        </p:txBody>
      </p:sp>
      <p:sp>
        <p:nvSpPr>
          <p:cNvPr id="5223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en-US"/>
          </a:p>
        </p:txBody>
      </p:sp>
      <p:pic>
        <p:nvPicPr>
          <p:cNvPr id="9" name="Picture 8"/>
          <p:cNvPicPr>
            <a:picLocks noChangeAspect="1"/>
          </p:cNvPicPr>
          <p:nvPr userDrawn="1"/>
        </p:nvPicPr>
        <p:blipFill>
          <a:blip r:embed="rId4"/>
          <a:stretch>
            <a:fillRect/>
          </a:stretch>
        </p:blipFill>
        <p:spPr>
          <a:xfrm>
            <a:off x="432405" y="6235622"/>
            <a:ext cx="1693545" cy="622378"/>
          </a:xfrm>
          <a:prstGeom prst="rect">
            <a:avLst/>
          </a:prstGeom>
        </p:spPr>
      </p:pic>
      <p:pic>
        <p:nvPicPr>
          <p:cNvPr id="10" name="Picture 9"/>
          <p:cNvPicPr>
            <a:picLocks noChangeAspect="1"/>
          </p:cNvPicPr>
          <p:nvPr userDrawn="1"/>
        </p:nvPicPr>
        <p:blipFill>
          <a:blip r:embed="rId5"/>
          <a:stretch>
            <a:fillRect/>
          </a:stretch>
        </p:blipFill>
        <p:spPr>
          <a:xfrm>
            <a:off x="7768507" y="6224432"/>
            <a:ext cx="928562" cy="633568"/>
          </a:xfrm>
          <a:prstGeom prst="rect">
            <a:avLst/>
          </a:prstGeom>
        </p:spPr>
      </p:pic>
    </p:spTree>
  </p:cSld>
  <p:clrMap bg1="lt1" tx1="dk1" bg2="lt2" tx2="dk2" accent1="accent1" accent2="accent2" accent3="accent3" accent4="accent4" accent5="accent5" accent6="accent6" hlink="hlink" folHlink="folHlink"/>
  <p:sldLayoutIdLst>
    <p:sldLayoutId id="2147483729" r:id="rId1"/>
    <p:sldLayoutId id="2147483730" r:id="rId2"/>
  </p:sldLayoutIdLst>
  <p:timing>
    <p:tnLst>
      <p:par>
        <p:cTn xmlns:p14="http://schemas.microsoft.com/office/powerpoint/2010/main" id="1" dur="indefinite" restart="never" nodeType="tmRoot"/>
      </p:par>
    </p:tnLst>
  </p:timing>
  <p:hf hd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defRPr>
      </a:lvl2pPr>
      <a:lvl3pPr algn="l" rtl="0" eaLnBrk="0" fontAlgn="base" hangingPunct="0">
        <a:spcBef>
          <a:spcPct val="0"/>
        </a:spcBef>
        <a:spcAft>
          <a:spcPct val="0"/>
        </a:spcAft>
        <a:defRPr sz="4200">
          <a:solidFill>
            <a:schemeClr val="tx2"/>
          </a:solidFill>
          <a:latin typeface="Garamond" pitchFamily="18" charset="0"/>
        </a:defRPr>
      </a:lvl3pPr>
      <a:lvl4pPr algn="l" rtl="0" eaLnBrk="0" fontAlgn="base" hangingPunct="0">
        <a:spcBef>
          <a:spcPct val="0"/>
        </a:spcBef>
        <a:spcAft>
          <a:spcPct val="0"/>
        </a:spcAft>
        <a:defRPr sz="4200">
          <a:solidFill>
            <a:schemeClr val="tx2"/>
          </a:solidFill>
          <a:latin typeface="Garamond" pitchFamily="18" charset="0"/>
        </a:defRPr>
      </a:lvl4pPr>
      <a:lvl5pPr algn="l" rtl="0" eaLnBrk="0" fontAlgn="base" hangingPunct="0">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eg"/><Relationship Id="rId1" Type="http://schemas.openxmlformats.org/officeDocument/2006/relationships/slideLayout" Target="../slideLayouts/slideLayout1.xml"/><Relationship Id="rId2"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png"/><Relationship Id="rId5" Type="http://schemas.openxmlformats.org/officeDocument/2006/relationships/image" Target="../media/image31.jpeg"/><Relationship Id="rId1" Type="http://schemas.openxmlformats.org/officeDocument/2006/relationships/slideLayout" Target="../slideLayouts/slideLayout1.xml"/><Relationship Id="rId2"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jpeg"/><Relationship Id="rId5" Type="http://schemas.openxmlformats.org/officeDocument/2006/relationships/image" Target="../media/image35.png"/><Relationship Id="rId1" Type="http://schemas.openxmlformats.org/officeDocument/2006/relationships/slideLayout" Target="../slideLayouts/slideLayout1.xml"/><Relationship Id="rId2" Type="http://schemas.openxmlformats.org/officeDocument/2006/relationships/image" Target="../media/image3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png"/><Relationship Id="rId3" Type="http://schemas.openxmlformats.org/officeDocument/2006/relationships/image" Target="../media/image3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6" Type="http://schemas.openxmlformats.org/officeDocument/2006/relationships/image" Target="../media/image46.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hyperlink" Target="http://www.sciencedirect.com/science/article/pii/S0925963511000045" TargetMode="External"/><Relationship Id="rId4" Type="http://schemas.openxmlformats.org/officeDocument/2006/relationships/image" Target="../media/image51.png"/><Relationship Id="rId5" Type="http://schemas.openxmlformats.org/officeDocument/2006/relationships/image" Target="../media/image52.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3.png"/><Relationship Id="rId3" Type="http://schemas.openxmlformats.org/officeDocument/2006/relationships/image" Target="../media/image54.png"/></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3" Type="http://schemas.openxmlformats.org/officeDocument/2006/relationships/image" Target="../media/image57.jpg"/><Relationship Id="rId4" Type="http://schemas.openxmlformats.org/officeDocument/2006/relationships/image" Target="../media/image58.png"/><Relationship Id="rId5" Type="http://schemas.openxmlformats.org/officeDocument/2006/relationships/image" Target="../media/image59.jpeg"/><Relationship Id="rId6" Type="http://schemas.openxmlformats.org/officeDocument/2006/relationships/image" Target="../media/image60.png"/><Relationship Id="rId7" Type="http://schemas.openxmlformats.org/officeDocument/2006/relationships/image" Target="../media/image61.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4.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6" Type="http://schemas.openxmlformats.org/officeDocument/2006/relationships/image" Target="../media/image66.png"/><Relationship Id="rId1" Type="http://schemas.openxmlformats.org/officeDocument/2006/relationships/slideLayout" Target="../slideLayouts/slideLayout1.xml"/><Relationship Id="rId2"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1" Type="http://schemas.openxmlformats.org/officeDocument/2006/relationships/slideLayout" Target="../slideLayouts/slideLayout1.xml"/><Relationship Id="rId2" Type="http://schemas.openxmlformats.org/officeDocument/2006/relationships/image" Target="../media/image6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0.png"/></Relationships>
</file>

<file path=ppt/slides/_rels/slide27.xml.rels><?xml version="1.0" encoding="UTF-8" standalone="yes"?>
<Relationships xmlns="http://schemas.openxmlformats.org/package/2006/relationships"><Relationship Id="rId3" Type="http://schemas.openxmlformats.org/officeDocument/2006/relationships/image" Target="../media/image71.jpeg"/><Relationship Id="rId4" Type="http://schemas.openxmlformats.org/officeDocument/2006/relationships/image" Target="../media/image72.jpeg"/><Relationship Id="rId5" Type="http://schemas.openxmlformats.org/officeDocument/2006/relationships/image" Target="../media/image73.wmf"/><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jpeg"/><Relationship Id="rId7" Type="http://schemas.openxmlformats.org/officeDocument/2006/relationships/image" Target="../media/image19.png"/><Relationship Id="rId1" Type="http://schemas.openxmlformats.org/officeDocument/2006/relationships/slideLayout" Target="../slideLayouts/slideLayout1.xml"/><Relationship Id="rId2"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 Id="rId3"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1" Type="http://schemas.openxmlformats.org/officeDocument/2006/relationships/slideLayout" Target="../slideLayouts/slideLayout1.xml"/><Relationship Id="rId2"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Academia meets industry</a:t>
            </a:r>
            <a:endParaRPr lang="en-US" dirty="0"/>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1</a:t>
            </a:fld>
            <a:endParaRPr lang="en-US" altLang="en-US"/>
          </a:p>
        </p:txBody>
      </p:sp>
      <p:pic>
        <p:nvPicPr>
          <p:cNvPr id="9" name="Picture 8"/>
          <p:cNvPicPr>
            <a:picLocks noChangeAspect="1"/>
          </p:cNvPicPr>
          <p:nvPr/>
        </p:nvPicPr>
        <p:blipFill>
          <a:blip r:embed="rId2"/>
          <a:stretch>
            <a:fillRect/>
          </a:stretch>
        </p:blipFill>
        <p:spPr>
          <a:xfrm>
            <a:off x="156308" y="1308539"/>
            <a:ext cx="4467394" cy="1641767"/>
          </a:xfrm>
          <a:prstGeom prst="rect">
            <a:avLst/>
          </a:prstGeom>
        </p:spPr>
      </p:pic>
      <p:pic>
        <p:nvPicPr>
          <p:cNvPr id="11" name="Picture 10"/>
          <p:cNvPicPr>
            <a:picLocks noChangeAspect="1"/>
          </p:cNvPicPr>
          <p:nvPr/>
        </p:nvPicPr>
        <p:blipFill>
          <a:blip r:embed="rId3"/>
          <a:stretch>
            <a:fillRect/>
          </a:stretch>
        </p:blipFill>
        <p:spPr>
          <a:xfrm>
            <a:off x="6291385" y="1445845"/>
            <a:ext cx="1922111" cy="1311477"/>
          </a:xfrm>
          <a:prstGeom prst="rect">
            <a:avLst/>
          </a:prstGeom>
        </p:spPr>
      </p:pic>
      <p:pic>
        <p:nvPicPr>
          <p:cNvPr id="12" name="Picture 11"/>
          <p:cNvPicPr>
            <a:picLocks noChangeAspect="1"/>
          </p:cNvPicPr>
          <p:nvPr/>
        </p:nvPicPr>
        <p:blipFill>
          <a:blip r:embed="rId4"/>
          <a:stretch>
            <a:fillRect/>
          </a:stretch>
        </p:blipFill>
        <p:spPr>
          <a:xfrm>
            <a:off x="5913317" y="4488806"/>
            <a:ext cx="1276838" cy="1235963"/>
          </a:xfrm>
          <a:prstGeom prst="rect">
            <a:avLst/>
          </a:prstGeom>
        </p:spPr>
      </p:pic>
      <p:sp>
        <p:nvSpPr>
          <p:cNvPr id="13" name="TextBox 12"/>
          <p:cNvSpPr txBox="1"/>
          <p:nvPr/>
        </p:nvSpPr>
        <p:spPr>
          <a:xfrm>
            <a:off x="879231" y="3341077"/>
            <a:ext cx="7529701" cy="523220"/>
          </a:xfrm>
          <a:prstGeom prst="rect">
            <a:avLst/>
          </a:prstGeom>
          <a:noFill/>
        </p:spPr>
        <p:txBody>
          <a:bodyPr wrap="none" rtlCol="0">
            <a:spAutoFit/>
          </a:bodyPr>
          <a:lstStyle/>
          <a:p>
            <a:r>
              <a:rPr lang="en-US" sz="2800" dirty="0" smtClean="0"/>
              <a:t>The </a:t>
            </a:r>
            <a:r>
              <a:rPr lang="en-US" sz="2800" dirty="0" err="1" smtClean="0"/>
              <a:t>LHCb</a:t>
            </a:r>
            <a:r>
              <a:rPr lang="en-US" sz="2800" dirty="0" smtClean="0"/>
              <a:t> Experiment and the </a:t>
            </a:r>
            <a:r>
              <a:rPr lang="en-US" sz="2800" dirty="0" err="1" smtClean="0"/>
              <a:t>LHCb</a:t>
            </a:r>
            <a:r>
              <a:rPr lang="en-US" sz="2800" dirty="0" smtClean="0"/>
              <a:t> Upgrade</a:t>
            </a:r>
            <a:endParaRPr lang="en-US" sz="2800" dirty="0"/>
          </a:p>
        </p:txBody>
      </p:sp>
      <p:sp>
        <p:nvSpPr>
          <p:cNvPr id="14" name="TextBox 13"/>
          <p:cNvSpPr txBox="1"/>
          <p:nvPr/>
        </p:nvSpPr>
        <p:spPr>
          <a:xfrm>
            <a:off x="1989016" y="4626708"/>
            <a:ext cx="2280367" cy="954107"/>
          </a:xfrm>
          <a:prstGeom prst="rect">
            <a:avLst/>
          </a:prstGeom>
          <a:noFill/>
        </p:spPr>
        <p:txBody>
          <a:bodyPr wrap="none" rtlCol="0">
            <a:spAutoFit/>
          </a:bodyPr>
          <a:lstStyle/>
          <a:p>
            <a:pPr algn="ctr"/>
            <a:r>
              <a:rPr lang="en-US" sz="2800" dirty="0" smtClean="0"/>
              <a:t>Paula Collins</a:t>
            </a:r>
          </a:p>
          <a:p>
            <a:pPr algn="ctr"/>
            <a:r>
              <a:rPr lang="en-US" sz="2800" dirty="0" smtClean="0"/>
              <a:t>CERN</a:t>
            </a:r>
            <a:endParaRPr lang="en-US" sz="2800" dirty="0"/>
          </a:p>
        </p:txBody>
      </p:sp>
      <p:sp>
        <p:nvSpPr>
          <p:cNvPr id="15" name="Footer Placeholder 14"/>
          <p:cNvSpPr>
            <a:spLocks noGrp="1"/>
          </p:cNvSpPr>
          <p:nvPr>
            <p:ph type="ftr" sz="quarter" idx="11"/>
          </p:nvPr>
        </p:nvSpPr>
        <p:spPr/>
        <p:txBody>
          <a:bodyPr/>
          <a:lstStyle/>
          <a:p>
            <a:pPr>
              <a:defRPr/>
            </a:pPr>
            <a:r>
              <a:rPr lang="en-US" altLang="en-US" smtClean="0"/>
              <a:t>Academia Meets Industry - LHCb</a:t>
            </a:r>
          </a:p>
          <a:p>
            <a:pPr>
              <a:defRPr/>
            </a:pPr>
            <a:r>
              <a:rPr lang="en-US" altLang="en-US" smtClean="0"/>
              <a:t>26</a:t>
            </a:r>
            <a:r>
              <a:rPr lang="en-US" altLang="en-US" baseline="30000" smtClean="0"/>
              <a:t>th</a:t>
            </a:r>
            <a:r>
              <a:rPr lang="en-US" altLang="en-US" smtClean="0"/>
              <a:t> March 2012 – Paula Collins</a:t>
            </a:r>
            <a:endParaRPr lang="en-US" altLang="en-US" dirty="0" smtClean="0"/>
          </a:p>
        </p:txBody>
      </p:sp>
    </p:spTree>
    <p:extLst>
      <p:ext uri="{BB962C8B-B14F-4D97-AF65-F5344CB8AC3E}">
        <p14:creationId xmlns:p14="http://schemas.microsoft.com/office/powerpoint/2010/main" val="7349671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9" name="Picture 5"/>
          <p:cNvPicPr>
            <a:picLocks noChangeArrowheads="1"/>
          </p:cNvPicPr>
          <p:nvPr/>
        </p:nvPicPr>
        <p:blipFill>
          <a:blip r:embed="rId2" cstate="print"/>
          <a:srcRect/>
          <a:stretch>
            <a:fillRect/>
          </a:stretch>
        </p:blipFill>
        <p:spPr bwMode="auto">
          <a:xfrm>
            <a:off x="182880" y="1549723"/>
            <a:ext cx="4291013" cy="4360545"/>
          </a:xfrm>
          <a:prstGeom prst="rect">
            <a:avLst/>
          </a:prstGeom>
          <a:noFill/>
          <a:ln w="12700" cap="flat">
            <a:noFill/>
            <a:miter lim="800000"/>
            <a:headEnd/>
            <a:tailEnd/>
          </a:ln>
        </p:spPr>
      </p:pic>
      <p:sp>
        <p:nvSpPr>
          <p:cNvPr id="10" name="Title 9"/>
          <p:cNvSpPr>
            <a:spLocks noGrp="1"/>
          </p:cNvSpPr>
          <p:nvPr>
            <p:ph type="title"/>
          </p:nvPr>
        </p:nvSpPr>
        <p:spPr/>
        <p:txBody>
          <a:bodyPr/>
          <a:lstStyle/>
          <a:p>
            <a:r>
              <a:rPr lang="en-US" dirty="0" smtClean="0">
                <a:solidFill>
                  <a:srgbClr val="004D26"/>
                </a:solidFill>
                <a:ea typeface="Palatino" charset="0"/>
                <a:cs typeface="Palatino" charset="0"/>
              </a:rPr>
              <a:t>Vacuum-tight enclosure.</a:t>
            </a:r>
            <a:r>
              <a:rPr lang="en-US" dirty="0" smtClean="0">
                <a:solidFill>
                  <a:srgbClr val="000000"/>
                </a:solidFill>
                <a:ea typeface="Palatino" charset="0"/>
                <a:cs typeface="Palatino" charset="0"/>
              </a:rPr>
              <a:t/>
            </a:r>
            <a:br>
              <a:rPr lang="en-US" dirty="0" smtClean="0">
                <a:solidFill>
                  <a:srgbClr val="000000"/>
                </a:solidFill>
                <a:ea typeface="Palatino" charset="0"/>
                <a:cs typeface="Palatino" charset="0"/>
              </a:rPr>
            </a:br>
            <a:endParaRPr lang="en-US" dirty="0"/>
          </a:p>
        </p:txBody>
      </p:sp>
      <p:grpSp>
        <p:nvGrpSpPr>
          <p:cNvPr id="15" name="Group 14"/>
          <p:cNvGrpSpPr/>
          <p:nvPr/>
        </p:nvGrpSpPr>
        <p:grpSpPr>
          <a:xfrm>
            <a:off x="4775820" y="2580213"/>
            <a:ext cx="4032515" cy="2744142"/>
            <a:chOff x="4856842" y="3054775"/>
            <a:chExt cx="4032515" cy="2744142"/>
          </a:xfrm>
        </p:grpSpPr>
        <p:pic>
          <p:nvPicPr>
            <p:cNvPr id="31752" name="Picture 8"/>
            <p:cNvPicPr>
              <a:picLocks noChangeArrowheads="1"/>
            </p:cNvPicPr>
            <p:nvPr/>
          </p:nvPicPr>
          <p:blipFill>
            <a:blip r:embed="rId3" cstate="print"/>
            <a:srcRect/>
            <a:stretch>
              <a:fillRect/>
            </a:stretch>
          </p:blipFill>
          <p:spPr bwMode="auto">
            <a:xfrm>
              <a:off x="4856842" y="3054775"/>
              <a:ext cx="4032515" cy="2744142"/>
            </a:xfrm>
            <a:prstGeom prst="rect">
              <a:avLst/>
            </a:prstGeom>
            <a:noFill/>
            <a:ln w="12700" cap="flat">
              <a:noFill/>
              <a:miter lim="800000"/>
              <a:headEnd/>
              <a:tailEnd/>
            </a:ln>
          </p:spPr>
        </p:pic>
        <p:pic>
          <p:nvPicPr>
            <p:cNvPr id="14" name="Picture 3"/>
            <p:cNvPicPr>
              <a:picLocks noChangeAspect="1" noChangeArrowheads="1"/>
            </p:cNvPicPr>
            <p:nvPr/>
          </p:nvPicPr>
          <p:blipFill>
            <a:blip r:embed="rId4" cstate="print"/>
            <a:srcRect/>
            <a:stretch>
              <a:fillRect/>
            </a:stretch>
          </p:blipFill>
          <p:spPr bwMode="auto">
            <a:xfrm>
              <a:off x="4967288" y="3148736"/>
              <a:ext cx="3852862" cy="2566987"/>
            </a:xfrm>
            <a:prstGeom prst="rect">
              <a:avLst/>
            </a:prstGeom>
            <a:noFill/>
            <a:ln w="9525">
              <a:noFill/>
              <a:round/>
              <a:headEnd/>
              <a:tailEnd/>
            </a:ln>
          </p:spPr>
        </p:pic>
      </p:grpSp>
      <p:sp>
        <p:nvSpPr>
          <p:cNvPr id="16" name="Slide Number Placeholder 15"/>
          <p:cNvSpPr>
            <a:spLocks noGrp="1"/>
          </p:cNvSpPr>
          <p:nvPr>
            <p:ph type="sldNum" sz="quarter" idx="12"/>
          </p:nvPr>
        </p:nvSpPr>
        <p:spPr/>
        <p:txBody>
          <a:bodyPr/>
          <a:lstStyle/>
          <a:p>
            <a:pPr>
              <a:defRPr/>
            </a:pPr>
            <a:fld id="{9B0B7806-8BED-434E-B300-548C03711A79}" type="slidenum">
              <a:rPr lang="en-US" altLang="en-US" smtClean="0"/>
              <a:pPr>
                <a:defRPr/>
              </a:pPr>
              <a:t>10</a:t>
            </a:fld>
            <a:endParaRPr lang="en-US" altLang="en-US"/>
          </a:p>
        </p:txBody>
      </p:sp>
      <p:sp>
        <p:nvSpPr>
          <p:cNvPr id="17" name="Footer Placeholder 16"/>
          <p:cNvSpPr>
            <a:spLocks noGrp="1"/>
          </p:cNvSpPr>
          <p:nvPr>
            <p:ph type="ftr" sz="quarter" idx="11"/>
          </p:nvPr>
        </p:nvSpPr>
        <p:spPr/>
        <p:txBody>
          <a:body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 26th March 2012 – Paula Collins</a:t>
            </a:r>
            <a:endParaRPr lang="en-US" altLang="en-US" dirty="0"/>
          </a:p>
        </p:txBody>
      </p:sp>
    </p:spTree>
    <p:extLst>
      <p:ext uri="{BB962C8B-B14F-4D97-AF65-F5344CB8AC3E}">
        <p14:creationId xmlns:p14="http://schemas.microsoft.com/office/powerpoint/2010/main" val="11322179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1" name="Picture 5"/>
          <p:cNvPicPr>
            <a:picLocks noChangeArrowheads="1"/>
          </p:cNvPicPr>
          <p:nvPr/>
        </p:nvPicPr>
        <p:blipFill>
          <a:blip r:embed="rId2" cstate="print"/>
          <a:srcRect/>
          <a:stretch>
            <a:fillRect/>
          </a:stretch>
        </p:blipFill>
        <p:spPr bwMode="auto">
          <a:xfrm>
            <a:off x="182880" y="1554480"/>
            <a:ext cx="4350858" cy="4360545"/>
          </a:xfrm>
          <a:prstGeom prst="rect">
            <a:avLst/>
          </a:prstGeom>
          <a:noFill/>
          <a:ln w="12700" cap="flat">
            <a:noFill/>
            <a:miter lim="800000"/>
            <a:headEnd/>
            <a:tailEnd/>
          </a:ln>
        </p:spPr>
      </p:pic>
      <p:grpSp>
        <p:nvGrpSpPr>
          <p:cNvPr id="13" name="Group 12"/>
          <p:cNvGrpSpPr/>
          <p:nvPr/>
        </p:nvGrpSpPr>
        <p:grpSpPr>
          <a:xfrm>
            <a:off x="6649155" y="5115239"/>
            <a:ext cx="2257778" cy="1466183"/>
            <a:chOff x="4997955" y="3196127"/>
            <a:chExt cx="3728357" cy="3481251"/>
          </a:xfrm>
        </p:grpSpPr>
        <p:pic>
          <p:nvPicPr>
            <p:cNvPr id="34822" name="Picture 6"/>
            <p:cNvPicPr>
              <a:picLocks noChangeArrowheads="1"/>
            </p:cNvPicPr>
            <p:nvPr/>
          </p:nvPicPr>
          <p:blipFill>
            <a:blip r:embed="rId3" cstate="print"/>
            <a:srcRect/>
            <a:stretch>
              <a:fillRect/>
            </a:stretch>
          </p:blipFill>
          <p:spPr bwMode="auto">
            <a:xfrm>
              <a:off x="5081588" y="3282860"/>
              <a:ext cx="3554186" cy="3187337"/>
            </a:xfrm>
            <a:prstGeom prst="rect">
              <a:avLst/>
            </a:prstGeom>
            <a:noFill/>
            <a:ln w="12700" cap="flat">
              <a:noFill/>
              <a:miter lim="800000"/>
              <a:headEnd/>
              <a:tailEnd/>
            </a:ln>
          </p:spPr>
        </p:pic>
        <p:pic>
          <p:nvPicPr>
            <p:cNvPr id="34823" name="Picture 7"/>
            <p:cNvPicPr>
              <a:picLocks noChangeArrowheads="1"/>
            </p:cNvPicPr>
            <p:nvPr/>
          </p:nvPicPr>
          <p:blipFill>
            <a:blip r:embed="rId4" cstate="print"/>
            <a:srcRect/>
            <a:stretch>
              <a:fillRect/>
            </a:stretch>
          </p:blipFill>
          <p:spPr bwMode="auto">
            <a:xfrm>
              <a:off x="4997955" y="3196127"/>
              <a:ext cx="3728357" cy="3481251"/>
            </a:xfrm>
            <a:prstGeom prst="rect">
              <a:avLst/>
            </a:prstGeom>
            <a:noFill/>
            <a:ln w="12700" cap="flat">
              <a:noFill/>
              <a:miter lim="800000"/>
              <a:headEnd/>
              <a:tailEnd/>
            </a:ln>
          </p:spPr>
        </p:pic>
      </p:grpSp>
      <p:sp>
        <p:nvSpPr>
          <p:cNvPr id="34824" name="Rectangle 8"/>
          <p:cNvSpPr>
            <a:spLocks/>
          </p:cNvSpPr>
          <p:nvPr/>
        </p:nvSpPr>
        <p:spPr bwMode="auto">
          <a:xfrm>
            <a:off x="4591956" y="4499187"/>
            <a:ext cx="4348843" cy="885613"/>
          </a:xfrm>
          <a:prstGeom prst="rect">
            <a:avLst/>
          </a:prstGeom>
          <a:noFill/>
          <a:ln w="12700" cap="flat">
            <a:noFill/>
            <a:miter lim="800000"/>
            <a:headEnd type="none" w="med" len="med"/>
            <a:tailEnd type="none" w="med" len="med"/>
          </a:ln>
        </p:spPr>
        <p:txBody>
          <a:bodyPr lIns="0" tIns="0" rIns="0" bIns="0"/>
          <a:lstStyle/>
          <a:p>
            <a:pPr marL="263747" indent="-263747">
              <a:spcBef>
                <a:spcPts val="1154"/>
              </a:spcBef>
              <a:buClr>
                <a:srgbClr val="404040"/>
              </a:buClr>
              <a:buSzPct val="100000"/>
              <a:buFont typeface="Palatino" charset="0"/>
              <a:buChar char="•"/>
            </a:pPr>
            <a:r>
              <a:rPr lang="en-US" sz="1700" dirty="0">
                <a:solidFill>
                  <a:srgbClr val="404040"/>
                </a:solidFill>
                <a:ea typeface="Palatino" charset="0"/>
                <a:cs typeface="Palatino" charset="0"/>
              </a:rPr>
              <a:t>RF pick-up from the passing beam is guarded against with a ~300</a:t>
            </a:r>
            <a:r>
              <a:rPr lang="en-US" sz="1700" dirty="0">
                <a:solidFill>
                  <a:srgbClr val="404040"/>
                </a:solidFill>
                <a:latin typeface="Times" charset="0"/>
                <a:cs typeface="Times" charset="0"/>
                <a:sym typeface="Times" charset="0"/>
              </a:rPr>
              <a:t>μ</a:t>
            </a:r>
            <a:r>
              <a:rPr lang="en-US" sz="1700" dirty="0">
                <a:solidFill>
                  <a:srgbClr val="404040"/>
                </a:solidFill>
                <a:ea typeface="Palatino" charset="0"/>
                <a:cs typeface="Palatino" charset="0"/>
              </a:rPr>
              <a:t>m-thick </a:t>
            </a:r>
            <a:r>
              <a:rPr lang="en-US" sz="1700" dirty="0" err="1">
                <a:solidFill>
                  <a:srgbClr val="404040"/>
                </a:solidFill>
                <a:ea typeface="Palatino" charset="0"/>
                <a:cs typeface="Palatino" charset="0"/>
              </a:rPr>
              <a:t>aluminium</a:t>
            </a:r>
            <a:r>
              <a:rPr lang="en-US" sz="1700" dirty="0">
                <a:solidFill>
                  <a:srgbClr val="404040"/>
                </a:solidFill>
                <a:ea typeface="Palatino" charset="0"/>
                <a:cs typeface="Palatino" charset="0"/>
              </a:rPr>
              <a:t> foil</a:t>
            </a:r>
            <a:r>
              <a:rPr lang="en-US" sz="1700" dirty="0" smtClean="0">
                <a:solidFill>
                  <a:srgbClr val="404040"/>
                </a:solidFill>
                <a:ea typeface="Palatino" charset="0"/>
                <a:cs typeface="Palatino" charset="0"/>
              </a:rPr>
              <a:t>.</a:t>
            </a:r>
            <a:r>
              <a:rPr lang="en-US" sz="1700" dirty="0">
                <a:solidFill>
                  <a:srgbClr val="404040"/>
                </a:solidFill>
                <a:ea typeface="Palatino" charset="0"/>
                <a:cs typeface="Palatino" charset="0"/>
              </a:rPr>
              <a:t/>
            </a:r>
            <a:br>
              <a:rPr lang="en-US" sz="1700" dirty="0">
                <a:solidFill>
                  <a:srgbClr val="404040"/>
                </a:solidFill>
                <a:ea typeface="Palatino" charset="0"/>
                <a:cs typeface="Palatino" charset="0"/>
              </a:rPr>
            </a:br>
            <a:endParaRPr lang="en-US" sz="1700" dirty="0">
              <a:solidFill>
                <a:srgbClr val="404040"/>
              </a:solidFill>
              <a:ea typeface="Palatino" charset="0"/>
              <a:cs typeface="Palatino" charset="0"/>
            </a:endParaRPr>
          </a:p>
        </p:txBody>
      </p:sp>
      <p:sp>
        <p:nvSpPr>
          <p:cNvPr id="11" name="Title 10"/>
          <p:cNvSpPr>
            <a:spLocks noGrp="1"/>
          </p:cNvSpPr>
          <p:nvPr>
            <p:ph type="title"/>
          </p:nvPr>
        </p:nvSpPr>
        <p:spPr/>
        <p:txBody>
          <a:bodyPr/>
          <a:lstStyle/>
          <a:p>
            <a:r>
              <a:rPr lang="en-US" dirty="0" smtClean="0">
                <a:solidFill>
                  <a:srgbClr val="004D26"/>
                </a:solidFill>
                <a:ea typeface="Palatino" charset="0"/>
                <a:cs typeface="Palatino" charset="0"/>
              </a:rPr>
              <a:t>Detector box &amp; RF foil</a:t>
            </a:r>
            <a:br>
              <a:rPr lang="en-US" dirty="0" smtClean="0">
                <a:solidFill>
                  <a:srgbClr val="004D26"/>
                </a:solidFill>
                <a:ea typeface="Palatino" charset="0"/>
                <a:cs typeface="Palatino" charset="0"/>
              </a:rPr>
            </a:br>
            <a:endParaRPr lang="en-US" dirty="0">
              <a:solidFill>
                <a:srgbClr val="004D26"/>
              </a:solidFill>
            </a:endParaRPr>
          </a:p>
        </p:txBody>
      </p:sp>
      <p:sp>
        <p:nvSpPr>
          <p:cNvPr id="14" name="Rectangle 7"/>
          <p:cNvSpPr>
            <a:spLocks/>
          </p:cNvSpPr>
          <p:nvPr/>
        </p:nvSpPr>
        <p:spPr bwMode="auto">
          <a:xfrm>
            <a:off x="4569380" y="1485053"/>
            <a:ext cx="4292398" cy="1417320"/>
          </a:xfrm>
          <a:prstGeom prst="rect">
            <a:avLst/>
          </a:prstGeom>
          <a:noFill/>
          <a:ln w="12700" cap="flat">
            <a:noFill/>
            <a:miter lim="800000"/>
            <a:headEnd type="none" w="med" len="med"/>
            <a:tailEnd type="none" w="med" len="med"/>
          </a:ln>
        </p:spPr>
        <p:txBody>
          <a:bodyPr lIns="0" tIns="0" rIns="0" bIns="0"/>
          <a:lstStyle/>
          <a:p>
            <a:pPr marL="263747" indent="-263747">
              <a:spcBef>
                <a:spcPts val="1154"/>
              </a:spcBef>
              <a:buClr>
                <a:srgbClr val="404040"/>
              </a:buClr>
              <a:buSzPct val="100000"/>
              <a:buFont typeface="Palatino" charset="0"/>
              <a:buChar char="•"/>
            </a:pPr>
            <a:r>
              <a:rPr lang="en-US" sz="1700" dirty="0" smtClean="0">
                <a:solidFill>
                  <a:srgbClr val="404040"/>
                </a:solidFill>
                <a:ea typeface="Palatino" charset="0"/>
                <a:cs typeface="Palatino" charset="0"/>
              </a:rPr>
              <a:t>Detectors </a:t>
            </a:r>
            <a:r>
              <a:rPr lang="en-US" sz="1700" dirty="0">
                <a:solidFill>
                  <a:srgbClr val="404040"/>
                </a:solidFill>
                <a:ea typeface="Palatino" charset="0"/>
                <a:cs typeface="Palatino" charset="0"/>
              </a:rPr>
              <a:t>are entirely contained within a secondary vacuum (~10</a:t>
            </a:r>
            <a:r>
              <a:rPr lang="en-US" sz="1700" baseline="32000" dirty="0">
                <a:solidFill>
                  <a:srgbClr val="404040"/>
                </a:solidFill>
                <a:ea typeface="Palatino" charset="0"/>
                <a:cs typeface="Palatino" charset="0"/>
              </a:rPr>
              <a:t>-7</a:t>
            </a:r>
            <a:r>
              <a:rPr lang="en-US" sz="1700" dirty="0">
                <a:solidFill>
                  <a:srgbClr val="404040"/>
                </a:solidFill>
                <a:ea typeface="Palatino" charset="0"/>
                <a:cs typeface="Palatino" charset="0"/>
              </a:rPr>
              <a:t> mbar</a:t>
            </a:r>
            <a:r>
              <a:rPr lang="en-US" sz="1700" dirty="0" smtClean="0">
                <a:solidFill>
                  <a:srgbClr val="404040"/>
                </a:solidFill>
                <a:ea typeface="Palatino" charset="0"/>
                <a:cs typeface="Palatino" charset="0"/>
              </a:rPr>
              <a:t>) </a:t>
            </a:r>
            <a:r>
              <a:rPr lang="en-US" sz="1700" dirty="0" err="1" smtClean="0">
                <a:solidFill>
                  <a:srgbClr val="404040"/>
                </a:solidFill>
                <a:ea typeface="Palatino" charset="0"/>
                <a:cs typeface="Palatino" charset="0"/>
              </a:rPr>
              <a:t>seperated</a:t>
            </a:r>
            <a:r>
              <a:rPr lang="en-US" sz="1700" dirty="0" smtClean="0">
                <a:solidFill>
                  <a:srgbClr val="404040"/>
                </a:solidFill>
                <a:ea typeface="Palatino" charset="0"/>
                <a:cs typeface="Palatino" charset="0"/>
              </a:rPr>
              <a:t> from the primary beam vacuum (&lt;10</a:t>
            </a:r>
            <a:r>
              <a:rPr lang="en-US" sz="1700" baseline="32000" dirty="0" smtClean="0">
                <a:solidFill>
                  <a:srgbClr val="404040"/>
                </a:solidFill>
                <a:ea typeface="Palatino" charset="0"/>
                <a:cs typeface="Palatino" charset="0"/>
              </a:rPr>
              <a:t>-9 </a:t>
            </a:r>
            <a:r>
              <a:rPr lang="en-US" sz="1700" dirty="0" smtClean="0">
                <a:solidFill>
                  <a:srgbClr val="404040"/>
                </a:solidFill>
                <a:ea typeface="Palatino" charset="0"/>
                <a:cs typeface="Palatino" charset="0"/>
              </a:rPr>
              <a:t>mbar)</a:t>
            </a:r>
          </a:p>
          <a:p>
            <a:pPr marL="263747" indent="-263747">
              <a:spcBef>
                <a:spcPts val="1154"/>
              </a:spcBef>
              <a:buClr>
                <a:srgbClr val="404040"/>
              </a:buClr>
              <a:buSzPct val="100000"/>
              <a:buFont typeface="Palatino" charset="0"/>
              <a:buChar char="•"/>
            </a:pPr>
            <a:endParaRPr lang="en-US" sz="1700" b="1" dirty="0">
              <a:solidFill>
                <a:srgbClr val="404040"/>
              </a:solidFill>
              <a:ea typeface="Palatino" charset="0"/>
              <a:cs typeface="Palatino" charset="0"/>
            </a:endParaRPr>
          </a:p>
        </p:txBody>
      </p:sp>
      <p:pic>
        <p:nvPicPr>
          <p:cNvPr id="15" name="Picture 14" descr="detector box.jpg"/>
          <p:cNvPicPr>
            <a:picLocks noChangeAspect="1"/>
          </p:cNvPicPr>
          <p:nvPr/>
        </p:nvPicPr>
        <p:blipFill>
          <a:blip r:embed="rId5" cstate="print"/>
          <a:stretch>
            <a:fillRect/>
          </a:stretch>
        </p:blipFill>
        <p:spPr>
          <a:xfrm>
            <a:off x="6276623" y="2302935"/>
            <a:ext cx="2686755" cy="2015066"/>
          </a:xfrm>
          <a:prstGeom prst="rect">
            <a:avLst/>
          </a:prstGeom>
        </p:spPr>
      </p:pic>
      <p:sp>
        <p:nvSpPr>
          <p:cNvPr id="19" name="Slide Number Placeholder 18"/>
          <p:cNvSpPr>
            <a:spLocks noGrp="1"/>
          </p:cNvSpPr>
          <p:nvPr>
            <p:ph type="sldNum" sz="quarter" idx="12"/>
          </p:nvPr>
        </p:nvSpPr>
        <p:spPr/>
        <p:txBody>
          <a:bodyPr/>
          <a:lstStyle/>
          <a:p>
            <a:pPr>
              <a:defRPr/>
            </a:pPr>
            <a:fld id="{9B0B7806-8BED-434E-B300-548C03711A79}" type="slidenum">
              <a:rPr lang="en-US" altLang="en-US" smtClean="0"/>
              <a:pPr>
                <a:defRPr/>
              </a:pPr>
              <a:t>11</a:t>
            </a:fld>
            <a:endParaRPr lang="en-US" altLang="en-US"/>
          </a:p>
        </p:txBody>
      </p:sp>
      <p:sp>
        <p:nvSpPr>
          <p:cNvPr id="20" name="Footer Placeholder 19"/>
          <p:cNvSpPr>
            <a:spLocks noGrp="1"/>
          </p:cNvSpPr>
          <p:nvPr>
            <p:ph type="ftr" sz="quarter" idx="11"/>
          </p:nvPr>
        </p:nvSpPr>
        <p:spPr/>
        <p:txBody>
          <a:bodyPr/>
          <a:lstStyle/>
          <a:p>
            <a:pPr>
              <a:defRPr/>
            </a:pPr>
            <a:r>
              <a:rPr lang="en-US" altLang="en-US" dirty="0" smtClean="0"/>
              <a:t>Academia Meets Industry - </a:t>
            </a:r>
            <a:r>
              <a:rPr lang="en-US" altLang="en-US" dirty="0" err="1" smtClean="0"/>
              <a:t>LHCb</a:t>
            </a:r>
            <a:r>
              <a:rPr lang="en-US" altLang="en-US" dirty="0" smtClean="0"/>
              <a:t> </a:t>
            </a:r>
          </a:p>
          <a:p>
            <a:pPr>
              <a:defRPr/>
            </a:pPr>
            <a:r>
              <a:rPr lang="en-US" altLang="en-US" dirty="0" smtClean="0"/>
              <a:t>26th March 2012 – Paula Collins</a:t>
            </a:r>
            <a:endParaRPr lang="en-US" altLang="en-US" dirty="0"/>
          </a:p>
        </p:txBody>
      </p:sp>
    </p:spTree>
    <p:extLst>
      <p:ext uri="{BB962C8B-B14F-4D97-AF65-F5344CB8AC3E}">
        <p14:creationId xmlns:p14="http://schemas.microsoft.com/office/powerpoint/2010/main" val="31903353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5"/>
          <p:cNvPicPr>
            <a:picLocks noChangeArrowheads="1"/>
          </p:cNvPicPr>
          <p:nvPr/>
        </p:nvPicPr>
        <p:blipFill>
          <a:blip r:embed="rId2" cstate="print"/>
          <a:srcRect/>
          <a:stretch>
            <a:fillRect/>
          </a:stretch>
        </p:blipFill>
        <p:spPr bwMode="auto">
          <a:xfrm>
            <a:off x="182880" y="1554480"/>
            <a:ext cx="4291013" cy="4360545"/>
          </a:xfrm>
          <a:prstGeom prst="rect">
            <a:avLst/>
          </a:prstGeom>
          <a:noFill/>
          <a:ln w="12700" cap="flat">
            <a:noFill/>
            <a:miter lim="800000"/>
            <a:headEnd/>
            <a:tailEnd/>
          </a:ln>
        </p:spPr>
      </p:pic>
      <p:pic>
        <p:nvPicPr>
          <p:cNvPr id="16" name="Picture 5"/>
          <p:cNvPicPr>
            <a:picLocks noChangeArrowheads="1"/>
          </p:cNvPicPr>
          <p:nvPr/>
        </p:nvPicPr>
        <p:blipFill>
          <a:blip r:embed="rId3" cstate="print"/>
          <a:srcRect/>
          <a:stretch>
            <a:fillRect/>
          </a:stretch>
        </p:blipFill>
        <p:spPr bwMode="auto">
          <a:xfrm>
            <a:off x="182880" y="1554480"/>
            <a:ext cx="4291013" cy="4360545"/>
          </a:xfrm>
          <a:prstGeom prst="rect">
            <a:avLst/>
          </a:prstGeom>
          <a:noFill/>
          <a:ln w="12700" cap="flat">
            <a:noFill/>
            <a:miter lim="800000"/>
            <a:headEnd/>
            <a:tailEnd/>
          </a:ln>
        </p:spPr>
      </p:pic>
      <p:sp>
        <p:nvSpPr>
          <p:cNvPr id="37889" name="Line 1"/>
          <p:cNvSpPr>
            <a:spLocks noChangeShapeType="1"/>
          </p:cNvSpPr>
          <p:nvPr/>
        </p:nvSpPr>
        <p:spPr bwMode="auto">
          <a:xfrm>
            <a:off x="1001486" y="1417320"/>
            <a:ext cx="7147832" cy="817"/>
          </a:xfrm>
          <a:prstGeom prst="line">
            <a:avLst/>
          </a:prstGeom>
          <a:noFill/>
          <a:ln w="12700" cap="flat">
            <a:solidFill>
              <a:srgbClr val="A5A59F"/>
            </a:solidFill>
            <a:prstDash val="solid"/>
            <a:miter lim="800000"/>
            <a:headEnd type="none" w="med" len="med"/>
            <a:tailEnd type="none" w="med" len="med"/>
          </a:ln>
          <a:effectLst>
            <a:outerShdw dist="12699" dir="5400000" algn="ctr" rotWithShape="0">
              <a:schemeClr val="bg2">
                <a:alpha val="81999"/>
              </a:schemeClr>
            </a:outerShdw>
          </a:effectLst>
        </p:spPr>
        <p:txBody>
          <a:bodyPr lIns="0" tIns="0" rIns="0" bIns="0"/>
          <a:lstStyle/>
          <a:p>
            <a:endParaRPr lang="en-US"/>
          </a:p>
        </p:txBody>
      </p:sp>
      <p:grpSp>
        <p:nvGrpSpPr>
          <p:cNvPr id="14" name="Group 13"/>
          <p:cNvGrpSpPr/>
          <p:nvPr/>
        </p:nvGrpSpPr>
        <p:grpSpPr>
          <a:xfrm>
            <a:off x="5260621" y="2508744"/>
            <a:ext cx="3716137" cy="3248589"/>
            <a:chOff x="4508173" y="2508744"/>
            <a:chExt cx="4468586" cy="3683726"/>
          </a:xfrm>
        </p:grpSpPr>
        <p:pic>
          <p:nvPicPr>
            <p:cNvPr id="37894" name="Picture 6"/>
            <p:cNvPicPr>
              <a:picLocks noChangeArrowheads="1"/>
            </p:cNvPicPr>
            <p:nvPr/>
          </p:nvPicPr>
          <p:blipFill>
            <a:blip r:embed="rId4" cstate="print"/>
            <a:srcRect t="2614" b="3265"/>
            <a:stretch>
              <a:fillRect/>
            </a:stretch>
          </p:blipFill>
          <p:spPr bwMode="auto">
            <a:xfrm>
              <a:off x="4617837" y="2598410"/>
              <a:ext cx="4294414" cy="3396343"/>
            </a:xfrm>
            <a:prstGeom prst="rect">
              <a:avLst/>
            </a:prstGeom>
            <a:noFill/>
            <a:ln w="12700" cap="flat">
              <a:noFill/>
              <a:miter lim="800000"/>
              <a:headEnd/>
              <a:tailEnd/>
            </a:ln>
          </p:spPr>
        </p:pic>
        <p:pic>
          <p:nvPicPr>
            <p:cNvPr id="37895" name="Picture 7"/>
            <p:cNvPicPr>
              <a:picLocks noChangeArrowheads="1"/>
            </p:cNvPicPr>
            <p:nvPr/>
          </p:nvPicPr>
          <p:blipFill>
            <a:blip r:embed="rId5" cstate="print"/>
            <a:srcRect/>
            <a:stretch>
              <a:fillRect/>
            </a:stretch>
          </p:blipFill>
          <p:spPr bwMode="auto">
            <a:xfrm>
              <a:off x="4508173" y="2508744"/>
              <a:ext cx="4468586" cy="3683726"/>
            </a:xfrm>
            <a:prstGeom prst="rect">
              <a:avLst/>
            </a:prstGeom>
            <a:noFill/>
            <a:ln w="12700" cap="flat">
              <a:noFill/>
              <a:miter lim="800000"/>
              <a:headEnd/>
              <a:tailEnd/>
            </a:ln>
          </p:spPr>
        </p:pic>
      </p:grpSp>
      <p:sp>
        <p:nvSpPr>
          <p:cNvPr id="37896" name="Rectangle 8"/>
          <p:cNvSpPr>
            <a:spLocks/>
          </p:cNvSpPr>
          <p:nvPr/>
        </p:nvSpPr>
        <p:spPr bwMode="auto">
          <a:xfrm>
            <a:off x="5383792" y="5711776"/>
            <a:ext cx="3760208" cy="275368"/>
          </a:xfrm>
          <a:prstGeom prst="rect">
            <a:avLst/>
          </a:prstGeom>
          <a:noFill/>
          <a:ln w="12700" cap="flat">
            <a:noFill/>
            <a:miter lim="800000"/>
            <a:headEnd type="none" w="med" len="med"/>
            <a:tailEnd type="none" w="med" len="med"/>
          </a:ln>
        </p:spPr>
        <p:txBody>
          <a:bodyPr lIns="0" tIns="0" rIns="0" bIns="0"/>
          <a:lstStyle/>
          <a:p>
            <a:pPr marL="263747" indent="-263747">
              <a:spcBef>
                <a:spcPts val="1154"/>
              </a:spcBef>
              <a:buClr>
                <a:srgbClr val="404040"/>
              </a:buClr>
              <a:buSzPct val="100000"/>
              <a:buFont typeface="Palatino" charset="0"/>
              <a:buChar char="•"/>
            </a:pPr>
            <a:r>
              <a:rPr lang="en-US" sz="1700" dirty="0">
                <a:solidFill>
                  <a:srgbClr val="404040"/>
                </a:solidFill>
                <a:ea typeface="Palatino" charset="0"/>
                <a:cs typeface="Palatino" charset="0"/>
              </a:rPr>
              <a:t>Beam’s eye view of the open VELO</a:t>
            </a:r>
          </a:p>
        </p:txBody>
      </p:sp>
      <p:sp>
        <p:nvSpPr>
          <p:cNvPr id="37897" name="Rectangle 9"/>
          <p:cNvSpPr>
            <a:spLocks/>
          </p:cNvSpPr>
          <p:nvPr/>
        </p:nvSpPr>
        <p:spPr bwMode="auto">
          <a:xfrm>
            <a:off x="5018314" y="1645920"/>
            <a:ext cx="4033157" cy="627017"/>
          </a:xfrm>
          <a:prstGeom prst="rect">
            <a:avLst/>
          </a:prstGeom>
          <a:noFill/>
          <a:ln w="12700" cap="flat">
            <a:noFill/>
            <a:miter lim="800000"/>
            <a:headEnd type="none" w="med" len="med"/>
            <a:tailEnd type="none" w="med" len="med"/>
          </a:ln>
        </p:spPr>
        <p:txBody>
          <a:bodyPr lIns="0" tIns="0" rIns="0" bIns="0"/>
          <a:lstStyle/>
          <a:p>
            <a:pPr marL="263747" indent="-263747">
              <a:spcBef>
                <a:spcPts val="1154"/>
              </a:spcBef>
              <a:buClr>
                <a:srgbClr val="404040"/>
              </a:buClr>
              <a:buSzPct val="100000"/>
              <a:buFont typeface="Palatino" charset="0"/>
              <a:buChar char="•"/>
            </a:pPr>
            <a:r>
              <a:rPr lang="en-US" sz="1700" dirty="0">
                <a:solidFill>
                  <a:srgbClr val="404040"/>
                </a:solidFill>
                <a:ea typeface="Palatino" charset="0"/>
                <a:cs typeface="Palatino" charset="0"/>
              </a:rPr>
              <a:t>At all times other than “STABLE BEAMS”, the VELO sits back ~3 cm from beam-line.</a:t>
            </a:r>
          </a:p>
        </p:txBody>
      </p:sp>
      <p:sp>
        <p:nvSpPr>
          <p:cNvPr id="12" name="Title 11"/>
          <p:cNvSpPr>
            <a:spLocks noGrp="1"/>
          </p:cNvSpPr>
          <p:nvPr>
            <p:ph type="title"/>
          </p:nvPr>
        </p:nvSpPr>
        <p:spPr/>
        <p:txBody>
          <a:bodyPr/>
          <a:lstStyle/>
          <a:p>
            <a:r>
              <a:rPr lang="en-US" dirty="0" smtClean="0">
                <a:solidFill>
                  <a:srgbClr val="004D26"/>
                </a:solidFill>
                <a:ea typeface="Palatino" charset="0"/>
                <a:cs typeface="Palatino" charset="0"/>
              </a:rPr>
              <a:t>And the VELO moves …</a:t>
            </a:r>
            <a:br>
              <a:rPr lang="en-US" dirty="0" smtClean="0">
                <a:solidFill>
                  <a:srgbClr val="004D26"/>
                </a:solidFill>
                <a:ea typeface="Palatino" charset="0"/>
                <a:cs typeface="Palatino" charset="0"/>
              </a:rPr>
            </a:br>
            <a:endParaRPr lang="en-US" dirty="0">
              <a:solidFill>
                <a:srgbClr val="004D26"/>
              </a:solidFill>
            </a:endParaRPr>
          </a:p>
        </p:txBody>
      </p:sp>
      <p:sp>
        <p:nvSpPr>
          <p:cNvPr id="20" name="Slide Number Placeholder 19"/>
          <p:cNvSpPr>
            <a:spLocks noGrp="1"/>
          </p:cNvSpPr>
          <p:nvPr>
            <p:ph type="sldNum" sz="quarter" idx="12"/>
          </p:nvPr>
        </p:nvSpPr>
        <p:spPr/>
        <p:txBody>
          <a:bodyPr/>
          <a:lstStyle/>
          <a:p>
            <a:pPr>
              <a:defRPr/>
            </a:pPr>
            <a:fld id="{9B0B7806-8BED-434E-B300-548C03711A79}" type="slidenum">
              <a:rPr lang="en-US" altLang="en-US" smtClean="0"/>
              <a:pPr>
                <a:defRPr/>
              </a:pPr>
              <a:t>12</a:t>
            </a:fld>
            <a:endParaRPr lang="en-US" altLang="en-US"/>
          </a:p>
        </p:txBody>
      </p:sp>
      <p:sp>
        <p:nvSpPr>
          <p:cNvPr id="17"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Tree>
    <p:extLst>
      <p:ext uri="{BB962C8B-B14F-4D97-AF65-F5344CB8AC3E}">
        <p14:creationId xmlns:p14="http://schemas.microsoft.com/office/powerpoint/2010/main" val="408945283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Line 1"/>
          <p:cNvSpPr>
            <a:spLocks noChangeShapeType="1"/>
          </p:cNvSpPr>
          <p:nvPr/>
        </p:nvSpPr>
        <p:spPr bwMode="auto">
          <a:xfrm>
            <a:off x="1001486" y="1417320"/>
            <a:ext cx="7147832" cy="817"/>
          </a:xfrm>
          <a:prstGeom prst="line">
            <a:avLst/>
          </a:prstGeom>
          <a:noFill/>
          <a:ln w="12700" cap="flat">
            <a:solidFill>
              <a:srgbClr val="A5A59F"/>
            </a:solidFill>
            <a:prstDash val="solid"/>
            <a:miter lim="800000"/>
            <a:headEnd type="none" w="med" len="med"/>
            <a:tailEnd type="none" w="med" len="med"/>
          </a:ln>
          <a:effectLst>
            <a:outerShdw dist="12699" dir="5400000" algn="ctr" rotWithShape="0">
              <a:schemeClr val="bg2">
                <a:alpha val="81999"/>
              </a:schemeClr>
            </a:outerShdw>
          </a:effectLst>
        </p:spPr>
        <p:txBody>
          <a:bodyPr lIns="0" tIns="0" rIns="0" bIns="0"/>
          <a:lstStyle/>
          <a:p>
            <a:endParaRPr lang="en-US"/>
          </a:p>
        </p:txBody>
      </p:sp>
      <p:sp>
        <p:nvSpPr>
          <p:cNvPr id="9" name="Title 8"/>
          <p:cNvSpPr>
            <a:spLocks noGrp="1"/>
          </p:cNvSpPr>
          <p:nvPr>
            <p:ph type="title"/>
          </p:nvPr>
        </p:nvSpPr>
        <p:spPr/>
        <p:txBody>
          <a:bodyPr/>
          <a:lstStyle/>
          <a:p>
            <a:r>
              <a:rPr lang="en-US" dirty="0" smtClean="0">
                <a:solidFill>
                  <a:srgbClr val="008000"/>
                </a:solidFill>
                <a:ea typeface="Palatino" charset="0"/>
                <a:cs typeface="Palatino" charset="0"/>
              </a:rPr>
              <a:t>The VELO is part of the LHC ring.</a:t>
            </a:r>
            <a:br>
              <a:rPr lang="en-US" dirty="0" smtClean="0">
                <a:solidFill>
                  <a:srgbClr val="008000"/>
                </a:solidFill>
                <a:ea typeface="Palatino" charset="0"/>
                <a:cs typeface="Palatino" charset="0"/>
              </a:rPr>
            </a:br>
            <a:endParaRPr lang="en-US" dirty="0">
              <a:solidFill>
                <a:srgbClr val="008000"/>
              </a:solidFill>
            </a:endParaRPr>
          </a:p>
        </p:txBody>
      </p:sp>
      <p:pic>
        <p:nvPicPr>
          <p:cNvPr id="11" name="Picture 5"/>
          <p:cNvPicPr>
            <a:picLocks noChangeArrowheads="1"/>
          </p:cNvPicPr>
          <p:nvPr/>
        </p:nvPicPr>
        <p:blipFill>
          <a:blip r:embed="rId2" cstate="print"/>
          <a:srcRect/>
          <a:stretch>
            <a:fillRect/>
          </a:stretch>
        </p:blipFill>
        <p:spPr bwMode="auto">
          <a:xfrm>
            <a:off x="182880" y="1554480"/>
            <a:ext cx="4291013" cy="4360545"/>
          </a:xfrm>
          <a:prstGeom prst="rect">
            <a:avLst/>
          </a:prstGeom>
          <a:noFill/>
          <a:ln w="12700" cap="flat">
            <a:noFill/>
            <a:miter lim="800000"/>
            <a:headEnd/>
            <a:tailEnd/>
          </a:ln>
        </p:spPr>
      </p:pic>
      <p:pic>
        <p:nvPicPr>
          <p:cNvPr id="14" name="Picture 13" descr="velo_tank2.jpg"/>
          <p:cNvPicPr>
            <a:picLocks noChangeAspect="1"/>
          </p:cNvPicPr>
          <p:nvPr/>
        </p:nvPicPr>
        <p:blipFill>
          <a:blip r:embed="rId3" cstate="print"/>
          <a:stretch>
            <a:fillRect/>
          </a:stretch>
        </p:blipFill>
        <p:spPr>
          <a:xfrm>
            <a:off x="5278085" y="1549383"/>
            <a:ext cx="3064405" cy="4609411"/>
          </a:xfrm>
          <a:prstGeom prst="rect">
            <a:avLst/>
          </a:prstGeom>
        </p:spPr>
      </p:pic>
      <p:sp>
        <p:nvSpPr>
          <p:cNvPr id="13" name="Slide Number Placeholder 12"/>
          <p:cNvSpPr>
            <a:spLocks noGrp="1"/>
          </p:cNvSpPr>
          <p:nvPr>
            <p:ph type="sldNum" sz="quarter" idx="12"/>
          </p:nvPr>
        </p:nvSpPr>
        <p:spPr/>
        <p:txBody>
          <a:bodyPr/>
          <a:lstStyle/>
          <a:p>
            <a:pPr>
              <a:defRPr/>
            </a:pPr>
            <a:fld id="{9B0B7806-8BED-434E-B300-548C03711A79}" type="slidenum">
              <a:rPr lang="en-US" altLang="en-US" smtClean="0"/>
              <a:pPr>
                <a:defRPr/>
              </a:pPr>
              <a:t>13</a:t>
            </a:fld>
            <a:endParaRPr lang="en-US" altLang="en-US"/>
          </a:p>
        </p:txBody>
      </p:sp>
      <p:sp>
        <p:nvSpPr>
          <p:cNvPr id="10"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Tree>
    <p:extLst>
      <p:ext uri="{BB962C8B-B14F-4D97-AF65-F5344CB8AC3E}">
        <p14:creationId xmlns:p14="http://schemas.microsoft.com/office/powerpoint/2010/main" val="291655573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VELO requirements</a:t>
            </a:r>
            <a:endParaRPr lang="en-US" dirty="0"/>
          </a:p>
        </p:txBody>
      </p:sp>
      <p:sp>
        <p:nvSpPr>
          <p:cNvPr id="3" name="Content Placeholder 2"/>
          <p:cNvSpPr>
            <a:spLocks noGrp="1"/>
          </p:cNvSpPr>
          <p:nvPr>
            <p:ph idx="1"/>
          </p:nvPr>
        </p:nvSpPr>
        <p:spPr>
          <a:xfrm>
            <a:off x="239486" y="1600200"/>
            <a:ext cx="4179402" cy="4530725"/>
          </a:xfrm>
        </p:spPr>
        <p:txBody>
          <a:bodyPr/>
          <a:lstStyle/>
          <a:p>
            <a:r>
              <a:rPr lang="en-US" dirty="0" smtClean="0">
                <a:solidFill>
                  <a:srgbClr val="800000"/>
                </a:solidFill>
              </a:rPr>
              <a:t>Past</a:t>
            </a:r>
          </a:p>
          <a:p>
            <a:pPr lvl="1"/>
            <a:r>
              <a:rPr lang="en-US" dirty="0" smtClean="0">
                <a:solidFill>
                  <a:srgbClr val="008000"/>
                </a:solidFill>
              </a:rPr>
              <a:t>Lightweight structure</a:t>
            </a:r>
          </a:p>
          <a:p>
            <a:pPr lvl="1"/>
            <a:r>
              <a:rPr lang="en-US" dirty="0" smtClean="0">
                <a:solidFill>
                  <a:srgbClr val="008000"/>
                </a:solidFill>
              </a:rPr>
              <a:t>Evaporative CO2 cooling</a:t>
            </a:r>
          </a:p>
          <a:p>
            <a:pPr lvl="1"/>
            <a:r>
              <a:rPr lang="en-US" dirty="0" smtClean="0">
                <a:solidFill>
                  <a:srgbClr val="008000"/>
                </a:solidFill>
              </a:rPr>
              <a:t>Radiation hardness</a:t>
            </a:r>
          </a:p>
          <a:p>
            <a:pPr lvl="1"/>
            <a:r>
              <a:rPr lang="en-US" dirty="0" smtClean="0">
                <a:solidFill>
                  <a:srgbClr val="008000"/>
                </a:solidFill>
              </a:rPr>
              <a:t>Vacuum compatibility</a:t>
            </a:r>
          </a:p>
          <a:p>
            <a:pPr lvl="1"/>
            <a:endParaRPr lang="en-US" dirty="0" smtClean="0">
              <a:solidFill>
                <a:srgbClr val="008000"/>
              </a:solidFill>
            </a:endParaRPr>
          </a:p>
          <a:p>
            <a:pPr lvl="1"/>
            <a:endParaRPr lang="en-US" dirty="0" smtClean="0"/>
          </a:p>
          <a:p>
            <a:pPr lvl="1"/>
            <a:endParaRPr lang="en-US" dirty="0"/>
          </a:p>
        </p:txBody>
      </p:sp>
      <p:sp>
        <p:nvSpPr>
          <p:cNvPr id="5" name="Footer Placeholder 4"/>
          <p:cNvSpPr>
            <a:spLocks noGrp="1"/>
          </p:cNvSpPr>
          <p:nvPr>
            <p:ph type="ftr" sz="quarter" idx="11"/>
          </p:nvPr>
        </p:nvSpPr>
        <p:spPr/>
        <p:txBody>
          <a:bodyPr/>
          <a:lstStyle/>
          <a:p>
            <a:pPr>
              <a:defRPr/>
            </a:pPr>
            <a:r>
              <a:rPr lang="en-US" altLang="en-US" dirty="0" smtClean="0"/>
              <a:t>Academia Meets Industry - </a:t>
            </a:r>
            <a:r>
              <a:rPr lang="en-US" altLang="en-US" dirty="0" err="1" smtClean="0"/>
              <a:t>LHCb</a:t>
            </a:r>
            <a:r>
              <a:rPr lang="en-US" altLang="en-US" dirty="0" smtClean="0"/>
              <a:t> </a:t>
            </a:r>
          </a:p>
          <a:p>
            <a:pPr>
              <a:defRPr/>
            </a:pPr>
            <a:r>
              <a:rPr lang="en-US" altLang="en-US" dirty="0" smtClean="0"/>
              <a:t>26th March 2012 – Paula Collins</a:t>
            </a:r>
            <a:endParaRPr lang="en-US" altLang="en-US" dirty="0"/>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14</a:t>
            </a:fld>
            <a:endParaRPr lang="en-US" altLang="en-US"/>
          </a:p>
        </p:txBody>
      </p:sp>
      <p:sp>
        <p:nvSpPr>
          <p:cNvPr id="8" name="Content Placeholder 2"/>
          <p:cNvSpPr txBox="1">
            <a:spLocks/>
          </p:cNvSpPr>
          <p:nvPr/>
        </p:nvSpPr>
        <p:spPr bwMode="auto">
          <a:xfrm>
            <a:off x="4673600" y="1413468"/>
            <a:ext cx="4179402"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r>
              <a:rPr lang="en-US" dirty="0" smtClean="0">
                <a:solidFill>
                  <a:srgbClr val="800000"/>
                </a:solidFill>
              </a:rPr>
              <a:t>Future</a:t>
            </a:r>
          </a:p>
          <a:p>
            <a:pPr lvl="1"/>
            <a:r>
              <a:rPr lang="en-US" sz="2400" dirty="0" smtClean="0">
                <a:solidFill>
                  <a:srgbClr val="0033CC"/>
                </a:solidFill>
              </a:rPr>
              <a:t>Maintain lightweight structure with increased power </a:t>
            </a:r>
            <a:r>
              <a:rPr lang="en-US" sz="2400" dirty="0" smtClean="0">
                <a:solidFill>
                  <a:srgbClr val="0033CC"/>
                </a:solidFill>
              </a:rPr>
              <a:t>consumption and complexity</a:t>
            </a:r>
            <a:endParaRPr lang="en-US" sz="2400" dirty="0" smtClean="0">
              <a:solidFill>
                <a:srgbClr val="0033CC"/>
              </a:solidFill>
            </a:endParaRPr>
          </a:p>
          <a:p>
            <a:pPr lvl="1"/>
            <a:r>
              <a:rPr lang="en-US" sz="2400" dirty="0" smtClean="0">
                <a:solidFill>
                  <a:srgbClr val="0033CC"/>
                </a:solidFill>
              </a:rPr>
              <a:t>Evaporative CO2 cooling</a:t>
            </a:r>
          </a:p>
          <a:p>
            <a:pPr lvl="1"/>
            <a:r>
              <a:rPr lang="en-US" sz="2400" dirty="0" smtClean="0">
                <a:solidFill>
                  <a:srgbClr val="0033CC"/>
                </a:solidFill>
              </a:rPr>
              <a:t>Factor 10 improvement in Radiation hardness</a:t>
            </a:r>
          </a:p>
          <a:p>
            <a:pPr lvl="1"/>
            <a:r>
              <a:rPr lang="en-US" sz="2400" dirty="0" smtClean="0">
                <a:solidFill>
                  <a:srgbClr val="0033CC"/>
                </a:solidFill>
              </a:rPr>
              <a:t>Vacuum compatibility</a:t>
            </a:r>
          </a:p>
          <a:p>
            <a:pPr lvl="1"/>
            <a:endParaRPr lang="en-US" dirty="0" smtClean="0">
              <a:solidFill>
                <a:srgbClr val="0033CC"/>
              </a:solidFill>
            </a:endParaRPr>
          </a:p>
          <a:p>
            <a:pPr lvl="1"/>
            <a:endParaRPr lang="en-US" dirty="0" smtClean="0">
              <a:solidFill>
                <a:srgbClr val="0033CC"/>
              </a:solidFill>
            </a:endParaRPr>
          </a:p>
          <a:p>
            <a:pPr lvl="1"/>
            <a:endParaRPr lang="en-US" dirty="0"/>
          </a:p>
        </p:txBody>
      </p:sp>
    </p:spTree>
    <p:extLst>
      <p:ext uri="{BB962C8B-B14F-4D97-AF65-F5344CB8AC3E}">
        <p14:creationId xmlns:p14="http://schemas.microsoft.com/office/powerpoint/2010/main" val="287577871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Pixel module upgrade concept</a:t>
            </a:r>
            <a:endParaRPr lang="en-US" dirty="0"/>
          </a:p>
        </p:txBody>
      </p:sp>
      <p:sp>
        <p:nvSpPr>
          <p:cNvPr id="5" name="Footer Placeholder 4"/>
          <p:cNvSpPr>
            <a:spLocks noGrp="1"/>
          </p:cNvSpPr>
          <p:nvPr>
            <p:ph type="ftr" sz="quarter" idx="11"/>
          </p:nvPr>
        </p:nvSpPr>
        <p:spPr/>
        <p:txBody>
          <a:bodyPr/>
          <a:lstStyle/>
          <a:p>
            <a:pPr>
              <a:defRPr/>
            </a:pPr>
            <a:r>
              <a:rPr lang="en-US" altLang="en-US" smtClean="0"/>
              <a:t>Academia Meets Industry - LHCb</a:t>
            </a:r>
          </a:p>
          <a:p>
            <a:pPr>
              <a:defRPr/>
            </a:pPr>
            <a:r>
              <a:rPr lang="en-US" altLang="en-US" smtClean="0"/>
              <a:t>26</a:t>
            </a:r>
            <a:r>
              <a:rPr lang="en-US" altLang="en-US" baseline="30000" smtClean="0"/>
              <a:t>th</a:t>
            </a:r>
            <a:r>
              <a:rPr lang="en-US" altLang="en-US" smtClean="0"/>
              <a:t> March 2012 – Paula Collins</a:t>
            </a:r>
            <a:endParaRPr lang="en-US" altLang="en-US" dirty="0" smtClean="0"/>
          </a:p>
        </p:txBody>
      </p:sp>
      <p:sp>
        <p:nvSpPr>
          <p:cNvPr id="6" name="Slide Number Placeholder 5"/>
          <p:cNvSpPr>
            <a:spLocks noGrp="1"/>
          </p:cNvSpPr>
          <p:nvPr>
            <p:ph type="sldNum" sz="quarter" idx="12"/>
          </p:nvPr>
        </p:nvSpPr>
        <p:spPr/>
        <p:txBody>
          <a:bodyPr/>
          <a:lstStyle/>
          <a:p>
            <a:pPr>
              <a:defRPr/>
            </a:pPr>
            <a:fld id="{3CDDDF07-F6E4-4E3A-9F11-E0D6407936E0}" type="slidenum">
              <a:rPr lang="en-US" altLang="en-US" smtClean="0"/>
              <a:pPr>
                <a:defRPr/>
              </a:pPr>
              <a:t>15</a:t>
            </a:fld>
            <a:endParaRPr lang="en-US" altLang="en-US"/>
          </a:p>
        </p:txBody>
      </p:sp>
      <p:pic>
        <p:nvPicPr>
          <p:cNvPr id="8" name="Picture 7"/>
          <p:cNvPicPr>
            <a:picLocks noChangeAspect="1"/>
          </p:cNvPicPr>
          <p:nvPr/>
        </p:nvPicPr>
        <p:blipFill>
          <a:blip r:embed="rId2"/>
          <a:stretch>
            <a:fillRect/>
          </a:stretch>
        </p:blipFill>
        <p:spPr>
          <a:xfrm>
            <a:off x="781538" y="1638387"/>
            <a:ext cx="7366000" cy="3974765"/>
          </a:xfrm>
          <a:prstGeom prst="rect">
            <a:avLst/>
          </a:prstGeom>
        </p:spPr>
      </p:pic>
    </p:spTree>
    <p:extLst>
      <p:ext uri="{BB962C8B-B14F-4D97-AF65-F5344CB8AC3E}">
        <p14:creationId xmlns:p14="http://schemas.microsoft.com/office/powerpoint/2010/main" val="3794421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Radiation Environment</a:t>
            </a:r>
            <a:endParaRPr lang="en-US" dirty="0"/>
          </a:p>
        </p:txBody>
      </p:sp>
      <p:sp>
        <p:nvSpPr>
          <p:cNvPr id="6" name="Footer Placeholder 5"/>
          <p:cNvSpPr>
            <a:spLocks noGrp="1"/>
          </p:cNvSpPr>
          <p:nvPr>
            <p:ph type="ftr" sz="quarter" idx="11"/>
          </p:nvPr>
        </p:nvSpPr>
        <p:spPr/>
        <p:txBody>
          <a:body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 26th March 2012 – Paula Collins</a:t>
            </a:r>
            <a:endParaRPr lang="en-US" altLang="en-US" dirty="0"/>
          </a:p>
        </p:txBody>
      </p:sp>
      <p:sp>
        <p:nvSpPr>
          <p:cNvPr id="7" name="Slide Number Placeholder 6"/>
          <p:cNvSpPr>
            <a:spLocks noGrp="1"/>
          </p:cNvSpPr>
          <p:nvPr>
            <p:ph type="sldNum" sz="quarter" idx="12"/>
          </p:nvPr>
        </p:nvSpPr>
        <p:spPr/>
        <p:txBody>
          <a:bodyPr/>
          <a:lstStyle/>
          <a:p>
            <a:pPr>
              <a:defRPr/>
            </a:pPr>
            <a:fld id="{3CDDDF07-F6E4-4E3A-9F11-E0D6407936E0}" type="slidenum">
              <a:rPr lang="en-US" altLang="en-US" smtClean="0"/>
              <a:pPr>
                <a:defRPr/>
              </a:pPr>
              <a:t>16</a:t>
            </a:fld>
            <a:endParaRPr lang="en-US" altLang="en-US"/>
          </a:p>
        </p:txBody>
      </p:sp>
      <p:pic>
        <p:nvPicPr>
          <p:cNvPr id="10" name="Picture 9"/>
          <p:cNvPicPr>
            <a:picLocks noChangeAspect="1"/>
          </p:cNvPicPr>
          <p:nvPr/>
        </p:nvPicPr>
        <p:blipFill>
          <a:blip r:embed="rId3" cstate="print"/>
          <a:stretch>
            <a:fillRect/>
          </a:stretch>
        </p:blipFill>
        <p:spPr>
          <a:xfrm>
            <a:off x="7762875" y="190501"/>
            <a:ext cx="1142675" cy="1102440"/>
          </a:xfrm>
          <a:prstGeom prst="rect">
            <a:avLst/>
          </a:prstGeom>
        </p:spPr>
      </p:pic>
      <p:sp>
        <p:nvSpPr>
          <p:cNvPr id="11" name="Content Placeholder 10"/>
          <p:cNvSpPr>
            <a:spLocks noGrp="1"/>
          </p:cNvSpPr>
          <p:nvPr>
            <p:ph sz="half" idx="1"/>
          </p:nvPr>
        </p:nvSpPr>
        <p:spPr>
          <a:xfrm>
            <a:off x="219075" y="1155700"/>
            <a:ext cx="4038600" cy="4525963"/>
          </a:xfrm>
        </p:spPr>
        <p:txBody>
          <a:bodyPr/>
          <a:lstStyle/>
          <a:p>
            <a:pPr defTabSz="4364038"/>
            <a:r>
              <a:rPr lang="en-US" sz="1800" dirty="0">
                <a:solidFill>
                  <a:srgbClr val="FF0000"/>
                </a:solidFill>
                <a:sym typeface="Symbol" charset="2"/>
              </a:rPr>
              <a:t>At 7 mm from beam we </a:t>
            </a:r>
            <a:r>
              <a:rPr lang="en-US" sz="1800" dirty="0" smtClean="0">
                <a:solidFill>
                  <a:srgbClr val="FF0000"/>
                </a:solidFill>
                <a:sym typeface="Symbol" charset="2"/>
              </a:rPr>
              <a:t>accumulate ~ 370 </a:t>
            </a:r>
            <a:r>
              <a:rPr lang="en-US" sz="1800" dirty="0" err="1">
                <a:solidFill>
                  <a:srgbClr val="FF0000"/>
                </a:solidFill>
                <a:sym typeface="Symbol" charset="2"/>
              </a:rPr>
              <a:t>MRad</a:t>
            </a:r>
            <a:r>
              <a:rPr lang="en-US" sz="1800" dirty="0">
                <a:solidFill>
                  <a:srgbClr val="FF0000"/>
                </a:solidFill>
                <a:sym typeface="Symbol" charset="2"/>
              </a:rPr>
              <a:t> or 8 x 10</a:t>
            </a:r>
            <a:r>
              <a:rPr lang="en-US" sz="1800" baseline="30000" dirty="0">
                <a:solidFill>
                  <a:srgbClr val="FF0000"/>
                </a:solidFill>
                <a:sym typeface="Symbol" charset="2"/>
              </a:rPr>
              <a:t>15</a:t>
            </a:r>
            <a:r>
              <a:rPr lang="en-US" sz="1800" dirty="0">
                <a:solidFill>
                  <a:srgbClr val="FF0000"/>
                </a:solidFill>
                <a:sym typeface="Symbol" charset="2"/>
              </a:rPr>
              <a:t> </a:t>
            </a:r>
            <a:r>
              <a:rPr lang="en-US" sz="1800" dirty="0" err="1">
                <a:solidFill>
                  <a:srgbClr val="FF0000"/>
                </a:solidFill>
                <a:sym typeface="Symbol" charset="2"/>
              </a:rPr>
              <a:t>n</a:t>
            </a:r>
            <a:r>
              <a:rPr lang="en-US" sz="1800" baseline="-25000" dirty="0" err="1">
                <a:solidFill>
                  <a:srgbClr val="FF0000"/>
                </a:solidFill>
                <a:sym typeface="Symbol" charset="2"/>
              </a:rPr>
              <a:t>eq</a:t>
            </a:r>
            <a:r>
              <a:rPr lang="en-US" sz="1800" dirty="0">
                <a:solidFill>
                  <a:srgbClr val="FF0000"/>
                </a:solidFill>
                <a:sym typeface="Symbol" charset="2"/>
              </a:rPr>
              <a:t>/</a:t>
            </a:r>
            <a:r>
              <a:rPr lang="en-US" sz="1800" dirty="0" smtClean="0">
                <a:solidFill>
                  <a:srgbClr val="FF0000"/>
                </a:solidFill>
                <a:sym typeface="Symbol" charset="2"/>
              </a:rPr>
              <a:t>cm</a:t>
            </a:r>
            <a:r>
              <a:rPr lang="en-US" sz="1800" baseline="30000" dirty="0" smtClean="0">
                <a:solidFill>
                  <a:srgbClr val="FF0000"/>
                </a:solidFill>
                <a:sym typeface="Symbol" charset="2"/>
              </a:rPr>
              <a:t>2</a:t>
            </a:r>
            <a:r>
              <a:rPr lang="en-US" sz="1800" dirty="0" smtClean="0">
                <a:solidFill>
                  <a:srgbClr val="FF0000"/>
                </a:solidFill>
                <a:sym typeface="Symbol" charset="2"/>
              </a:rPr>
              <a:t> for 100 fb</a:t>
            </a:r>
            <a:r>
              <a:rPr lang="en-US" sz="1800" baseline="30000" dirty="0" smtClean="0">
                <a:solidFill>
                  <a:srgbClr val="FF0000"/>
                </a:solidFill>
                <a:sym typeface="Symbol" charset="2"/>
              </a:rPr>
              <a:t>-1</a:t>
            </a:r>
            <a:r>
              <a:rPr lang="en-US" sz="1800" dirty="0" smtClean="0">
                <a:solidFill>
                  <a:srgbClr val="FF0000"/>
                </a:solidFill>
                <a:sym typeface="Symbol" charset="2"/>
              </a:rPr>
              <a:t> </a:t>
            </a:r>
          </a:p>
          <a:p>
            <a:endParaRPr lang="en-US" dirty="0">
              <a:solidFill>
                <a:srgbClr val="FF0000"/>
              </a:solidFill>
            </a:endParaRPr>
          </a:p>
        </p:txBody>
      </p:sp>
      <p:sp>
        <p:nvSpPr>
          <p:cNvPr id="25" name="Text Box 722"/>
          <p:cNvSpPr txBox="1">
            <a:spLocks noChangeArrowheads="1"/>
          </p:cNvSpPr>
          <p:nvPr/>
        </p:nvSpPr>
        <p:spPr bwMode="auto">
          <a:xfrm>
            <a:off x="238358" y="2137158"/>
            <a:ext cx="4187247" cy="2062103"/>
          </a:xfrm>
          <a:prstGeom prst="rect">
            <a:avLst/>
          </a:prstGeom>
          <a:noFill/>
          <a:ln w="9525">
            <a:noFill/>
            <a:miter lim="800000"/>
            <a:headEnd/>
            <a:tailEnd/>
          </a:ln>
        </p:spPr>
        <p:txBody>
          <a:bodyPr wrap="square">
            <a:spAutoFit/>
          </a:bodyPr>
          <a:lstStyle/>
          <a:p>
            <a:pPr defTabSz="4364038"/>
            <a:r>
              <a:rPr lang="en-US" sz="1600" dirty="0" smtClean="0">
                <a:solidFill>
                  <a:srgbClr val="0033CC"/>
                </a:solidFill>
                <a:sym typeface="Symbol" charset="2"/>
              </a:rPr>
              <a:t>RD50 </a:t>
            </a:r>
            <a:r>
              <a:rPr lang="en-US" sz="1600" dirty="0">
                <a:solidFill>
                  <a:srgbClr val="0033CC"/>
                </a:solidFill>
                <a:sym typeface="Symbol" charset="2"/>
              </a:rPr>
              <a:t>studies have shown that silicon irradiated at these levels still delivers </a:t>
            </a:r>
            <a:r>
              <a:rPr lang="en-US" sz="1600" dirty="0" smtClean="0">
                <a:solidFill>
                  <a:srgbClr val="0033CC"/>
                </a:solidFill>
                <a:sym typeface="Symbol" charset="2"/>
              </a:rPr>
              <a:t>a signal </a:t>
            </a:r>
            <a:r>
              <a:rPr lang="en-US" sz="1600" dirty="0">
                <a:solidFill>
                  <a:srgbClr val="0033CC"/>
                </a:solidFill>
                <a:sym typeface="Symbol" charset="2"/>
              </a:rPr>
              <a:t>of ~ 8ke</a:t>
            </a:r>
            <a:r>
              <a:rPr lang="en-US" sz="1600" baseline="30000" dirty="0">
                <a:solidFill>
                  <a:srgbClr val="0033CC"/>
                </a:solidFill>
                <a:sym typeface="Symbol" charset="2"/>
              </a:rPr>
              <a:t>-</a:t>
            </a:r>
            <a:r>
              <a:rPr lang="en-US" sz="1600" dirty="0">
                <a:solidFill>
                  <a:srgbClr val="0033CC"/>
                </a:solidFill>
                <a:sym typeface="Symbol" charset="2"/>
              </a:rPr>
              <a:t> / </a:t>
            </a:r>
            <a:r>
              <a:rPr lang="en-US" sz="1600" dirty="0" smtClean="0">
                <a:solidFill>
                  <a:srgbClr val="0033CC"/>
                </a:solidFill>
                <a:sym typeface="Symbol" charset="2"/>
              </a:rPr>
              <a:t>MIP</a:t>
            </a:r>
            <a:endParaRPr lang="en-US" sz="1600" dirty="0" smtClean="0">
              <a:solidFill>
                <a:srgbClr val="0033CC"/>
              </a:solidFill>
              <a:sym typeface="Symbol" charset="2"/>
            </a:endParaRPr>
          </a:p>
          <a:p>
            <a:pPr defTabSz="4364038"/>
            <a:r>
              <a:rPr lang="en-US" sz="1600" dirty="0" smtClean="0">
                <a:solidFill>
                  <a:srgbClr val="0033CC"/>
                </a:solidFill>
                <a:sym typeface="Symbol" charset="2"/>
              </a:rPr>
              <a:t>Limit of strip sensor </a:t>
            </a:r>
            <a:r>
              <a:rPr lang="en-US" sz="1600" dirty="0" smtClean="0">
                <a:solidFill>
                  <a:srgbClr val="0033CC"/>
                </a:solidFill>
                <a:sym typeface="Symbol" charset="2"/>
              </a:rPr>
              <a:t>operation</a:t>
            </a:r>
          </a:p>
          <a:p>
            <a:pPr defTabSz="4364038"/>
            <a:r>
              <a:rPr lang="en-US" sz="1600" dirty="0" smtClean="0">
                <a:solidFill>
                  <a:srgbClr val="0033CC"/>
                </a:solidFill>
                <a:sym typeface="Symbol" charset="2"/>
              </a:rPr>
              <a:t>Thermal runaway a potential issue</a:t>
            </a:r>
            <a:endParaRPr lang="en-US" sz="1600" dirty="0" smtClean="0">
              <a:solidFill>
                <a:srgbClr val="0033CC"/>
              </a:solidFill>
              <a:sym typeface="Symbol" charset="2"/>
            </a:endParaRPr>
          </a:p>
          <a:p>
            <a:pPr defTabSz="4364038"/>
            <a:r>
              <a:rPr lang="en-US" sz="1600" dirty="0" smtClean="0">
                <a:solidFill>
                  <a:srgbClr val="0033CC"/>
                </a:solidFill>
                <a:sym typeface="Symbol" charset="2"/>
              </a:rPr>
              <a:t>R</a:t>
            </a:r>
            <a:r>
              <a:rPr lang="en-US" sz="1600" dirty="0" smtClean="0">
                <a:solidFill>
                  <a:srgbClr val="0033CC"/>
                </a:solidFill>
                <a:sym typeface="Symbol" charset="2"/>
              </a:rPr>
              <a:t>&amp;D has to go hand in hand between academia and industry – hard to guarantee performances</a:t>
            </a:r>
            <a:endParaRPr lang="en-US" sz="1600" dirty="0">
              <a:solidFill>
                <a:srgbClr val="0033CC"/>
              </a:solidFill>
              <a:sym typeface="Symbol" charset="2"/>
            </a:endParaRPr>
          </a:p>
        </p:txBody>
      </p:sp>
      <p:sp>
        <p:nvSpPr>
          <p:cNvPr id="27" name="TextBox 26"/>
          <p:cNvSpPr txBox="1"/>
          <p:nvPr/>
        </p:nvSpPr>
        <p:spPr>
          <a:xfrm>
            <a:off x="222250" y="4460875"/>
            <a:ext cx="8563161" cy="369332"/>
          </a:xfrm>
          <a:prstGeom prst="rect">
            <a:avLst/>
          </a:prstGeom>
          <a:noFill/>
        </p:spPr>
        <p:txBody>
          <a:bodyPr wrap="none" rtlCol="0">
            <a:spAutoFit/>
          </a:bodyPr>
          <a:lstStyle/>
          <a:p>
            <a:r>
              <a:rPr lang="en-US" dirty="0" smtClean="0"/>
              <a:t>Dose is highly non-uniform – could pose a challenge, particularly for large sensors</a:t>
            </a:r>
            <a:endParaRPr lang="en-US" dirty="0"/>
          </a:p>
        </p:txBody>
      </p:sp>
      <p:pic>
        <p:nvPicPr>
          <p:cNvPr id="37" name="Picture 36"/>
          <p:cNvPicPr>
            <a:picLocks noChangeAspect="1"/>
          </p:cNvPicPr>
          <p:nvPr/>
        </p:nvPicPr>
        <p:blipFill>
          <a:blip r:embed="rId4" cstate="print"/>
          <a:stretch>
            <a:fillRect/>
          </a:stretch>
        </p:blipFill>
        <p:spPr>
          <a:xfrm>
            <a:off x="5632450" y="4260850"/>
            <a:ext cx="1272629" cy="2406650"/>
          </a:xfrm>
          <a:prstGeom prst="rect">
            <a:avLst/>
          </a:prstGeom>
          <a:scene3d>
            <a:camera prst="orthographicFront">
              <a:rot lat="0" lon="0" rev="5400000"/>
            </a:camera>
            <a:lightRig rig="threePt" dir="t"/>
          </a:scene3d>
        </p:spPr>
      </p:pic>
      <p:pic>
        <p:nvPicPr>
          <p:cNvPr id="39" name="Picture 38"/>
          <p:cNvPicPr>
            <a:picLocks noChangeAspect="1"/>
          </p:cNvPicPr>
          <p:nvPr/>
        </p:nvPicPr>
        <p:blipFill>
          <a:blip r:embed="rId5" cstate="print"/>
          <a:stretch>
            <a:fillRect/>
          </a:stretch>
        </p:blipFill>
        <p:spPr>
          <a:xfrm>
            <a:off x="1803401" y="4524374"/>
            <a:ext cx="1117686" cy="1889125"/>
          </a:xfrm>
          <a:prstGeom prst="rect">
            <a:avLst/>
          </a:prstGeom>
          <a:scene3d>
            <a:camera prst="orthographicFront">
              <a:rot lat="0" lon="0" rev="5400000"/>
            </a:camera>
            <a:lightRig rig="threePt" dir="t"/>
          </a:scene3d>
        </p:spPr>
      </p:pic>
      <p:sp>
        <p:nvSpPr>
          <p:cNvPr id="40" name="TextBox 39"/>
          <p:cNvSpPr txBox="1"/>
          <p:nvPr/>
        </p:nvSpPr>
        <p:spPr>
          <a:xfrm>
            <a:off x="3238500" y="5778500"/>
            <a:ext cx="1275372" cy="369332"/>
          </a:xfrm>
          <a:prstGeom prst="rect">
            <a:avLst/>
          </a:prstGeom>
          <a:noFill/>
        </p:spPr>
        <p:txBody>
          <a:bodyPr wrap="none" rtlCol="0">
            <a:spAutoFit/>
          </a:bodyPr>
          <a:lstStyle/>
          <a:p>
            <a:r>
              <a:rPr lang="en-US" dirty="0"/>
              <a:t>f</a:t>
            </a:r>
            <a:r>
              <a:rPr lang="en-US" dirty="0" smtClean="0"/>
              <a:t>actor 1/20 </a:t>
            </a:r>
            <a:endParaRPr lang="en-US" dirty="0"/>
          </a:p>
        </p:txBody>
      </p:sp>
      <p:cxnSp>
        <p:nvCxnSpPr>
          <p:cNvPr id="42" name="Straight Arrow Connector 41"/>
          <p:cNvCxnSpPr/>
          <p:nvPr/>
        </p:nvCxnSpPr>
        <p:spPr>
          <a:xfrm flipH="1" flipV="1">
            <a:off x="3270250" y="5365750"/>
            <a:ext cx="381000" cy="41275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0" y="5391150"/>
            <a:ext cx="1275372" cy="369332"/>
          </a:xfrm>
          <a:prstGeom prst="rect">
            <a:avLst/>
          </a:prstGeom>
          <a:noFill/>
        </p:spPr>
        <p:txBody>
          <a:bodyPr wrap="none" rtlCol="0">
            <a:spAutoFit/>
          </a:bodyPr>
          <a:lstStyle/>
          <a:p>
            <a:r>
              <a:rPr lang="en-US" dirty="0"/>
              <a:t>f</a:t>
            </a:r>
            <a:r>
              <a:rPr lang="en-US" dirty="0" smtClean="0"/>
              <a:t>actor 1/30 </a:t>
            </a:r>
            <a:endParaRPr lang="en-US" dirty="0"/>
          </a:p>
        </p:txBody>
      </p:sp>
      <p:cxnSp>
        <p:nvCxnSpPr>
          <p:cNvPr id="45" name="Straight Arrow Connector 44"/>
          <p:cNvCxnSpPr/>
          <p:nvPr/>
        </p:nvCxnSpPr>
        <p:spPr>
          <a:xfrm flipV="1">
            <a:off x="889000" y="4984750"/>
            <a:ext cx="523875" cy="3810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3406775" y="4899025"/>
            <a:ext cx="1146994" cy="369332"/>
          </a:xfrm>
          <a:prstGeom prst="rect">
            <a:avLst/>
          </a:prstGeom>
          <a:noFill/>
        </p:spPr>
        <p:txBody>
          <a:bodyPr wrap="none" rtlCol="0">
            <a:spAutoFit/>
          </a:bodyPr>
          <a:lstStyle/>
          <a:p>
            <a:r>
              <a:rPr lang="en-US" dirty="0"/>
              <a:t>f</a:t>
            </a:r>
            <a:r>
              <a:rPr lang="en-US" dirty="0" smtClean="0"/>
              <a:t>actor 1/7 </a:t>
            </a:r>
            <a:endParaRPr lang="en-US" dirty="0"/>
          </a:p>
        </p:txBody>
      </p:sp>
      <p:cxnSp>
        <p:nvCxnSpPr>
          <p:cNvPr id="48" name="Straight Arrow Connector 47"/>
          <p:cNvCxnSpPr>
            <a:stCxn id="46" idx="1"/>
          </p:cNvCxnSpPr>
          <p:nvPr/>
        </p:nvCxnSpPr>
        <p:spPr>
          <a:xfrm flipH="1">
            <a:off x="2508251" y="5083691"/>
            <a:ext cx="898524" cy="23443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7566025" y="4946650"/>
            <a:ext cx="1275372" cy="369332"/>
          </a:xfrm>
          <a:prstGeom prst="rect">
            <a:avLst/>
          </a:prstGeom>
          <a:noFill/>
        </p:spPr>
        <p:txBody>
          <a:bodyPr wrap="none" rtlCol="0">
            <a:spAutoFit/>
          </a:bodyPr>
          <a:lstStyle/>
          <a:p>
            <a:r>
              <a:rPr lang="en-US" dirty="0"/>
              <a:t>f</a:t>
            </a:r>
            <a:r>
              <a:rPr lang="en-US" dirty="0" smtClean="0"/>
              <a:t>actor 1/20 </a:t>
            </a:r>
            <a:endParaRPr lang="en-US" dirty="0"/>
          </a:p>
        </p:txBody>
      </p:sp>
      <p:cxnSp>
        <p:nvCxnSpPr>
          <p:cNvPr id="52" name="Straight Arrow Connector 51"/>
          <p:cNvCxnSpPr/>
          <p:nvPr/>
        </p:nvCxnSpPr>
        <p:spPr>
          <a:xfrm flipH="1">
            <a:off x="7508875" y="5381625"/>
            <a:ext cx="460375" cy="6350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6"/>
          <a:stretch>
            <a:fillRect/>
          </a:stretch>
        </p:blipFill>
        <p:spPr>
          <a:xfrm>
            <a:off x="5000283" y="1339642"/>
            <a:ext cx="3849245" cy="2638141"/>
          </a:xfrm>
          <a:prstGeom prst="rect">
            <a:avLst/>
          </a:prstGeom>
        </p:spPr>
      </p:pic>
    </p:spTree>
    <p:extLst>
      <p:ext uri="{BB962C8B-B14F-4D97-AF65-F5344CB8AC3E}">
        <p14:creationId xmlns:p14="http://schemas.microsoft.com/office/powerpoint/2010/main" val="760322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t>
            </a:r>
            <a:r>
              <a:rPr lang="en-US" dirty="0" smtClean="0"/>
              <a:t>ensor designs - radiation hardness</a:t>
            </a:r>
            <a:endParaRPr lang="en-US" dirty="0"/>
          </a:p>
        </p:txBody>
      </p:sp>
      <p:sp>
        <p:nvSpPr>
          <p:cNvPr id="14" name="Content Placeholder 13"/>
          <p:cNvSpPr>
            <a:spLocks noGrp="1"/>
          </p:cNvSpPr>
          <p:nvPr>
            <p:ph sz="half" idx="1"/>
          </p:nvPr>
        </p:nvSpPr>
        <p:spPr>
          <a:xfrm>
            <a:off x="320831" y="3031644"/>
            <a:ext cx="4468883" cy="4525963"/>
          </a:xfrm>
        </p:spPr>
        <p:txBody>
          <a:bodyPr/>
          <a:lstStyle/>
          <a:p>
            <a:r>
              <a:rPr lang="en-US" sz="1800" dirty="0" smtClean="0">
                <a:solidFill>
                  <a:srgbClr val="800000"/>
                </a:solidFill>
              </a:rPr>
              <a:t>Benefit from GR design considerations</a:t>
            </a:r>
            <a:endParaRPr lang="en-US" sz="1800" dirty="0" smtClean="0">
              <a:solidFill>
                <a:srgbClr val="800000"/>
              </a:solidFill>
            </a:endParaRPr>
          </a:p>
          <a:p>
            <a:pPr lvl="1"/>
            <a:r>
              <a:rPr lang="en-US" sz="1600" dirty="0" smtClean="0">
                <a:solidFill>
                  <a:srgbClr val="0033CC"/>
                </a:solidFill>
              </a:rPr>
              <a:t>Probe pad structures</a:t>
            </a:r>
          </a:p>
          <a:p>
            <a:pPr lvl="1"/>
            <a:r>
              <a:rPr lang="en-US" sz="1600" dirty="0" smtClean="0">
                <a:solidFill>
                  <a:srgbClr val="0033CC"/>
                </a:solidFill>
              </a:rPr>
              <a:t>Alignment marks</a:t>
            </a:r>
          </a:p>
          <a:p>
            <a:pPr lvl="1"/>
            <a:r>
              <a:rPr lang="en-US" sz="1600" dirty="0" smtClean="0">
                <a:solidFill>
                  <a:srgbClr val="0033CC"/>
                </a:solidFill>
              </a:rPr>
              <a:t>Scribing distances</a:t>
            </a:r>
          </a:p>
          <a:p>
            <a:pPr lvl="1"/>
            <a:r>
              <a:rPr lang="en-US" sz="1600" dirty="0" smtClean="0">
                <a:solidFill>
                  <a:srgbClr val="0033CC"/>
                </a:solidFill>
              </a:rPr>
              <a:t>Sensor thickness dependence </a:t>
            </a:r>
            <a:r>
              <a:rPr lang="en-US" sz="1600" dirty="0" err="1" smtClean="0">
                <a:solidFill>
                  <a:srgbClr val="0033CC"/>
                </a:solidFill>
              </a:rPr>
              <a:t>etc</a:t>
            </a:r>
            <a:endParaRPr lang="en-US" sz="1600" dirty="0" smtClean="0">
              <a:solidFill>
                <a:srgbClr val="0033CC"/>
              </a:solidFill>
            </a:endParaRPr>
          </a:p>
          <a:p>
            <a:r>
              <a:rPr lang="en-US" sz="1800" dirty="0" smtClean="0"/>
              <a:t>.</a:t>
            </a:r>
            <a:r>
              <a:rPr lang="en-US" sz="1800" dirty="0" smtClean="0">
                <a:solidFill>
                  <a:srgbClr val="800000"/>
                </a:solidFill>
              </a:rPr>
              <a:t>Edge passivation also an option</a:t>
            </a:r>
          </a:p>
          <a:p>
            <a:pPr lvl="1"/>
            <a:r>
              <a:rPr lang="en-US" sz="1600" dirty="0" smtClean="0">
                <a:solidFill>
                  <a:srgbClr val="0033CC"/>
                </a:solidFill>
              </a:rPr>
              <a:t>Laser scribe and cleave sensors</a:t>
            </a:r>
          </a:p>
          <a:p>
            <a:pPr lvl="1"/>
            <a:r>
              <a:rPr lang="en-US" sz="1600" dirty="0" smtClean="0">
                <a:solidFill>
                  <a:srgbClr val="0033CC"/>
                </a:solidFill>
              </a:rPr>
              <a:t>Deposit passivation layer on sidewall with Atomic Layer Deposition ALD</a:t>
            </a:r>
          </a:p>
          <a:p>
            <a:pPr lvl="1"/>
            <a:r>
              <a:rPr lang="en-US" sz="1600" dirty="0" smtClean="0">
                <a:solidFill>
                  <a:srgbClr val="0033CC"/>
                </a:solidFill>
              </a:rPr>
              <a:t>Choice of AlO</a:t>
            </a:r>
            <a:r>
              <a:rPr lang="en-US" sz="1600" baseline="-25000" dirty="0" smtClean="0">
                <a:solidFill>
                  <a:srgbClr val="0033CC"/>
                </a:solidFill>
              </a:rPr>
              <a:t>3 </a:t>
            </a:r>
            <a:r>
              <a:rPr lang="en-US" sz="1600" dirty="0" smtClean="0">
                <a:solidFill>
                  <a:srgbClr val="0033CC"/>
                </a:solidFill>
              </a:rPr>
              <a:t>for p bulk, SiO</a:t>
            </a:r>
            <a:r>
              <a:rPr lang="en-US" sz="1600" baseline="-25000" dirty="0" smtClean="0">
                <a:solidFill>
                  <a:srgbClr val="0033CC"/>
                </a:solidFill>
              </a:rPr>
              <a:t>2</a:t>
            </a:r>
            <a:r>
              <a:rPr lang="en-US" sz="1600" dirty="0" smtClean="0">
                <a:solidFill>
                  <a:srgbClr val="0033CC"/>
                </a:solidFill>
              </a:rPr>
              <a:t> for n </a:t>
            </a:r>
            <a:r>
              <a:rPr lang="en-US" sz="1600" dirty="0" smtClean="0">
                <a:solidFill>
                  <a:srgbClr val="0033CC"/>
                </a:solidFill>
              </a:rPr>
              <a:t>type bulk</a:t>
            </a:r>
            <a:endParaRPr lang="en-US" sz="1600" dirty="0" smtClean="0">
              <a:solidFill>
                <a:srgbClr val="0033CC"/>
              </a:solidFill>
            </a:endParaRPr>
          </a:p>
          <a:p>
            <a:pPr lvl="1"/>
            <a:endParaRPr lang="en-US" sz="1600" dirty="0">
              <a:solidFill>
                <a:srgbClr val="0033CC"/>
              </a:solidFill>
            </a:endParaRPr>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17</a:t>
            </a:fld>
            <a:endParaRPr lang="en-US" altLang="en-US"/>
          </a:p>
        </p:txBody>
      </p:sp>
      <p:pic>
        <p:nvPicPr>
          <p:cNvPr id="13" name="Picture 12"/>
          <p:cNvPicPr>
            <a:picLocks noChangeAspect="1"/>
          </p:cNvPicPr>
          <p:nvPr/>
        </p:nvPicPr>
        <p:blipFill>
          <a:blip r:embed="rId3"/>
          <a:stretch>
            <a:fillRect/>
          </a:stretch>
        </p:blipFill>
        <p:spPr>
          <a:xfrm>
            <a:off x="4872695" y="1814285"/>
            <a:ext cx="4271305" cy="1779211"/>
          </a:xfrm>
          <a:prstGeom prst="rect">
            <a:avLst/>
          </a:prstGeom>
        </p:spPr>
      </p:pic>
      <p:pic>
        <p:nvPicPr>
          <p:cNvPr id="16" name="Picture 15"/>
          <p:cNvPicPr>
            <a:picLocks noChangeAspect="1"/>
          </p:cNvPicPr>
          <p:nvPr/>
        </p:nvPicPr>
        <p:blipFill>
          <a:blip r:embed="rId4"/>
          <a:stretch>
            <a:fillRect/>
          </a:stretch>
        </p:blipFill>
        <p:spPr>
          <a:xfrm>
            <a:off x="5236380" y="3732970"/>
            <a:ext cx="2928963" cy="2176172"/>
          </a:xfrm>
          <a:prstGeom prst="rect">
            <a:avLst/>
          </a:prstGeom>
        </p:spPr>
      </p:pic>
      <p:sp>
        <p:nvSpPr>
          <p:cNvPr id="9"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pic>
        <p:nvPicPr>
          <p:cNvPr id="4" name="Picture 3" descr="giulio_small.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558" y="979089"/>
            <a:ext cx="2089882" cy="1887483"/>
          </a:xfrm>
          <a:prstGeom prst="rect">
            <a:avLst/>
          </a:prstGeom>
        </p:spPr>
      </p:pic>
      <p:pic>
        <p:nvPicPr>
          <p:cNvPr id="10" name="Picture 9" descr="DSCN0755.jpg"/>
          <p:cNvPicPr>
            <a:picLocks noChangeAspect="1"/>
          </p:cNvPicPr>
          <p:nvPr/>
        </p:nvPicPr>
        <p:blipFill>
          <a:blip r:embed="rId6" cstate="print"/>
          <a:stretch>
            <a:fillRect/>
          </a:stretch>
        </p:blipFill>
        <p:spPr>
          <a:xfrm>
            <a:off x="2803653" y="1052285"/>
            <a:ext cx="2051361" cy="1850571"/>
          </a:xfrm>
          <a:prstGeom prst="rect">
            <a:avLst/>
          </a:prstGeom>
        </p:spPr>
      </p:pic>
      <p:sp>
        <p:nvSpPr>
          <p:cNvPr id="5" name="TextBox 4"/>
          <p:cNvSpPr txBox="1"/>
          <p:nvPr/>
        </p:nvSpPr>
        <p:spPr>
          <a:xfrm>
            <a:off x="526142" y="2485572"/>
            <a:ext cx="710351" cy="369332"/>
          </a:xfrm>
          <a:prstGeom prst="rect">
            <a:avLst/>
          </a:prstGeom>
          <a:noFill/>
        </p:spPr>
        <p:txBody>
          <a:bodyPr wrap="none" rtlCol="0">
            <a:spAutoFit/>
          </a:bodyPr>
          <a:lstStyle/>
          <a:p>
            <a:r>
              <a:rPr lang="en-US" dirty="0" smtClean="0"/>
              <a:t>CNM</a:t>
            </a:r>
            <a:endParaRPr lang="en-US" dirty="0"/>
          </a:p>
        </p:txBody>
      </p:sp>
      <p:sp>
        <p:nvSpPr>
          <p:cNvPr id="7" name="TextBox 6"/>
          <p:cNvSpPr txBox="1"/>
          <p:nvPr/>
        </p:nvSpPr>
        <p:spPr>
          <a:xfrm>
            <a:off x="2794000" y="2540000"/>
            <a:ext cx="877276" cy="369332"/>
          </a:xfrm>
          <a:prstGeom prst="rect">
            <a:avLst/>
          </a:prstGeom>
          <a:noFill/>
        </p:spPr>
        <p:txBody>
          <a:bodyPr wrap="none" rtlCol="0">
            <a:spAutoFit/>
          </a:bodyPr>
          <a:lstStyle/>
          <a:p>
            <a:r>
              <a:rPr lang="en-US" dirty="0" smtClean="0"/>
              <a:t>Micron</a:t>
            </a:r>
            <a:endParaRPr lang="en-US" dirty="0"/>
          </a:p>
        </p:txBody>
      </p:sp>
    </p:spTree>
    <p:extLst>
      <p:ext uri="{BB962C8B-B14F-4D97-AF65-F5344CB8AC3E}">
        <p14:creationId xmlns:p14="http://schemas.microsoft.com/office/powerpoint/2010/main" val="1473881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 name="Picture 127"/>
          <p:cNvPicPr>
            <a:picLocks noChangeAspect="1"/>
          </p:cNvPicPr>
          <p:nvPr/>
        </p:nvPicPr>
        <p:blipFill>
          <a:blip r:embed="rId3"/>
          <a:stretch>
            <a:fillRect/>
          </a:stretch>
        </p:blipFill>
        <p:spPr>
          <a:xfrm>
            <a:off x="5421965" y="3355806"/>
            <a:ext cx="3509503" cy="2744178"/>
          </a:xfrm>
          <a:prstGeom prst="rect">
            <a:avLst/>
          </a:prstGeom>
        </p:spPr>
      </p:pic>
      <p:sp>
        <p:nvSpPr>
          <p:cNvPr id="2" name="Title 1"/>
          <p:cNvSpPr>
            <a:spLocks noGrp="1"/>
          </p:cNvSpPr>
          <p:nvPr>
            <p:ph type="title"/>
          </p:nvPr>
        </p:nvSpPr>
        <p:spPr>
          <a:xfrm>
            <a:off x="457200" y="277813"/>
            <a:ext cx="8305800" cy="1139825"/>
          </a:xfrm>
        </p:spPr>
        <p:txBody>
          <a:bodyPr/>
          <a:lstStyle/>
          <a:p>
            <a:r>
              <a:rPr lang="en-US" sz="4000" dirty="0" smtClean="0"/>
              <a:t>Pixel sensor </a:t>
            </a:r>
            <a:r>
              <a:rPr lang="en-US" sz="4000" dirty="0" smtClean="0"/>
              <a:t>designs - 3d </a:t>
            </a:r>
            <a:r>
              <a:rPr lang="en-US" sz="4000" dirty="0" smtClean="0"/>
              <a:t>sensor substrate</a:t>
            </a:r>
            <a:endParaRPr lang="en-US" sz="4000" dirty="0"/>
          </a:p>
        </p:txBody>
      </p:sp>
      <p:sp>
        <p:nvSpPr>
          <p:cNvPr id="3" name="Content Placeholder 2"/>
          <p:cNvSpPr>
            <a:spLocks noGrp="1"/>
          </p:cNvSpPr>
          <p:nvPr>
            <p:ph idx="1"/>
          </p:nvPr>
        </p:nvSpPr>
        <p:spPr>
          <a:xfrm>
            <a:off x="295662" y="1301147"/>
            <a:ext cx="5473767" cy="4530725"/>
          </a:xfrm>
        </p:spPr>
        <p:txBody>
          <a:bodyPr/>
          <a:lstStyle/>
          <a:p>
            <a:r>
              <a:rPr lang="en-GB" sz="1600" dirty="0">
                <a:solidFill>
                  <a:srgbClr val="0033CC"/>
                </a:solidFill>
                <a:latin typeface="Arial" charset="0"/>
                <a:ea typeface="ＭＳ Ｐゴシック" charset="0"/>
                <a:cs typeface="ＭＳ Ｐゴシック" charset="0"/>
              </a:rPr>
              <a:t>Array of electrode columns passing through substrate</a:t>
            </a:r>
          </a:p>
          <a:p>
            <a:r>
              <a:rPr lang="en-GB" sz="1600" dirty="0">
                <a:solidFill>
                  <a:srgbClr val="0033CC"/>
                </a:solidFill>
                <a:latin typeface="Arial" charset="0"/>
                <a:ea typeface="ＭＳ Ｐゴシック" charset="0"/>
                <a:cs typeface="ＭＳ Ｐゴシック" charset="0"/>
              </a:rPr>
              <a:t>Electrode spacing &lt;&lt; wafer thickness (e.g. 30</a:t>
            </a:r>
            <a:r>
              <a:rPr lang="en-GB" sz="1600" dirty="0">
                <a:solidFill>
                  <a:srgbClr val="0033CC"/>
                </a:solidFill>
                <a:latin typeface="Arial" charset="0"/>
                <a:ea typeface="ＭＳ Ｐゴシック" charset="0"/>
                <a:cs typeface="ＭＳ Ｐゴシック" charset="0"/>
                <a:sym typeface="Symbol" charset="0"/>
              </a:rPr>
              <a:t>m</a:t>
            </a:r>
            <a:r>
              <a:rPr lang="en-GB" sz="1600" dirty="0">
                <a:solidFill>
                  <a:srgbClr val="0033CC"/>
                </a:solidFill>
                <a:latin typeface="Arial" charset="0"/>
                <a:ea typeface="ＭＳ Ｐゴシック" charset="0"/>
                <a:cs typeface="ＭＳ Ｐゴシック" charset="0"/>
              </a:rPr>
              <a:t>:300</a:t>
            </a:r>
            <a:r>
              <a:rPr lang="en-GB" sz="1600" dirty="0">
                <a:solidFill>
                  <a:srgbClr val="0033CC"/>
                </a:solidFill>
                <a:latin typeface="Arial" charset="0"/>
                <a:ea typeface="ＭＳ Ｐゴシック" charset="0"/>
                <a:cs typeface="ＭＳ Ｐゴシック" charset="0"/>
                <a:sym typeface="Symbol" charset="0"/>
              </a:rPr>
              <a:t>m</a:t>
            </a:r>
            <a:r>
              <a:rPr lang="en-GB" sz="1600" dirty="0">
                <a:solidFill>
                  <a:srgbClr val="0033CC"/>
                </a:solidFill>
                <a:latin typeface="Arial" charset="0"/>
                <a:ea typeface="ＭＳ Ｐゴシック" charset="0"/>
                <a:cs typeface="ＭＳ Ｐゴシック" charset="0"/>
              </a:rPr>
              <a:t>)</a:t>
            </a:r>
          </a:p>
          <a:p>
            <a:pPr lvl="1"/>
            <a:r>
              <a:rPr lang="en-GB" sz="1600" dirty="0" err="1" smtClean="0">
                <a:solidFill>
                  <a:srgbClr val="008000"/>
                </a:solidFill>
                <a:latin typeface="Arial" charset="0"/>
                <a:ea typeface="ＭＳ Ｐゴシック" charset="0"/>
                <a:sym typeface="Symbol" charset="0"/>
              </a:rPr>
              <a:t>V</a:t>
            </a:r>
            <a:r>
              <a:rPr lang="en-GB" sz="1600" baseline="-25000" dirty="0" err="1" smtClean="0">
                <a:solidFill>
                  <a:srgbClr val="008000"/>
                </a:solidFill>
                <a:latin typeface="Arial" charset="0"/>
                <a:ea typeface="ＭＳ Ｐゴシック" charset="0"/>
                <a:sym typeface="Symbol" charset="0"/>
              </a:rPr>
              <a:t>depletion</a:t>
            </a:r>
            <a:r>
              <a:rPr lang="en-GB" sz="1600" baseline="-25000" dirty="0" smtClean="0">
                <a:solidFill>
                  <a:srgbClr val="008000"/>
                </a:solidFill>
                <a:latin typeface="Arial" charset="0"/>
                <a:ea typeface="ＭＳ Ｐゴシック" charset="0"/>
                <a:sym typeface="Symbol" charset="0"/>
              </a:rPr>
              <a:t> </a:t>
            </a:r>
            <a:r>
              <a:rPr lang="en-GB" sz="1600" baseline="-25000" dirty="0">
                <a:solidFill>
                  <a:srgbClr val="008000"/>
                </a:solidFill>
                <a:latin typeface="Arial" charset="0"/>
                <a:ea typeface="ＭＳ Ｐゴシック" charset="0"/>
                <a:sym typeface="Symbol" charset="0"/>
              </a:rPr>
              <a:t>	  </a:t>
            </a:r>
            <a:r>
              <a:rPr lang="en-GB" sz="1600" dirty="0">
                <a:solidFill>
                  <a:srgbClr val="008000"/>
                </a:solidFill>
                <a:latin typeface="Arial" charset="0"/>
                <a:ea typeface="ＭＳ Ｐゴシック" charset="0"/>
                <a:sym typeface="Symbol" charset="0"/>
              </a:rPr>
              <a:t>(Electrode spacing)</a:t>
            </a:r>
            <a:r>
              <a:rPr lang="en-GB" sz="1600" baseline="30000" dirty="0">
                <a:solidFill>
                  <a:srgbClr val="008000"/>
                </a:solidFill>
                <a:latin typeface="Arial" charset="0"/>
                <a:ea typeface="ＭＳ Ｐゴシック" charset="0"/>
                <a:sym typeface="Symbol" charset="0"/>
              </a:rPr>
              <a:t>2</a:t>
            </a:r>
          </a:p>
          <a:p>
            <a:pPr lvl="1"/>
            <a:r>
              <a:rPr lang="en-GB" sz="1600" dirty="0">
                <a:solidFill>
                  <a:srgbClr val="008000"/>
                </a:solidFill>
                <a:latin typeface="Arial" charset="0"/>
                <a:ea typeface="ＭＳ Ｐゴシック" charset="0"/>
                <a:sym typeface="Symbol" charset="0"/>
              </a:rPr>
              <a:t>Collection time 	Electrode spacing</a:t>
            </a:r>
          </a:p>
          <a:p>
            <a:pPr lvl="1"/>
            <a:r>
              <a:rPr lang="en-GB" sz="1600" dirty="0">
                <a:solidFill>
                  <a:srgbClr val="008000"/>
                </a:solidFill>
                <a:latin typeface="Arial" charset="0"/>
                <a:ea typeface="ＭＳ Ｐゴシック" charset="0"/>
                <a:sym typeface="Symbol" charset="0"/>
              </a:rPr>
              <a:t>Reduced charge sharing</a:t>
            </a:r>
          </a:p>
          <a:p>
            <a:r>
              <a:rPr lang="en-GB" sz="1600" dirty="0">
                <a:solidFill>
                  <a:srgbClr val="FF0000"/>
                </a:solidFill>
                <a:latin typeface="Arial" charset="0"/>
                <a:ea typeface="ＭＳ Ｐゴシック" charset="0"/>
                <a:cs typeface="ＭＳ Ｐゴシック" charset="0"/>
                <a:sym typeface="Symbol" charset="0"/>
              </a:rPr>
              <a:t>More complicated fabrication - micromachining</a:t>
            </a:r>
          </a:p>
          <a:p>
            <a:r>
              <a:rPr lang="en-GB" sz="1800" dirty="0" smtClean="0">
                <a:solidFill>
                  <a:srgbClr val="800000"/>
                </a:solidFill>
                <a:latin typeface="Arial" charset="0"/>
                <a:ea typeface="ＭＳ Ｐゴシック" charset="0"/>
                <a:cs typeface="ＭＳ Ｐゴシック" charset="0"/>
              </a:rPr>
              <a:t>Simplified 3D structures tested for </a:t>
            </a:r>
            <a:r>
              <a:rPr lang="en-GB" sz="1800" dirty="0" err="1" smtClean="0">
                <a:solidFill>
                  <a:srgbClr val="800000"/>
                </a:solidFill>
                <a:latin typeface="Arial" charset="0"/>
                <a:ea typeface="ＭＳ Ｐゴシック" charset="0"/>
                <a:cs typeface="ＭＳ Ｐゴシック" charset="0"/>
              </a:rPr>
              <a:t>LHCb</a:t>
            </a:r>
            <a:endParaRPr lang="en-GB" sz="1800" dirty="0" smtClean="0">
              <a:solidFill>
                <a:srgbClr val="800000"/>
              </a:solidFill>
              <a:latin typeface="Arial" charset="0"/>
              <a:ea typeface="ＭＳ Ｐゴシック" charset="0"/>
              <a:cs typeface="ＭＳ Ｐゴシック" charset="0"/>
            </a:endParaRPr>
          </a:p>
          <a:p>
            <a:r>
              <a:rPr lang="en-GB" sz="1800" dirty="0" smtClean="0">
                <a:solidFill>
                  <a:srgbClr val="800000"/>
                </a:solidFill>
                <a:latin typeface="Arial" charset="0"/>
                <a:ea typeface="ＭＳ Ｐゴシック" charset="0"/>
                <a:cs typeface="ＭＳ Ｐゴシック" charset="0"/>
              </a:rPr>
              <a:t>N</a:t>
            </a:r>
            <a:r>
              <a:rPr lang="en-GB" sz="1800" dirty="0">
                <a:solidFill>
                  <a:srgbClr val="800000"/>
                </a:solidFill>
                <a:latin typeface="Arial" charset="0"/>
                <a:ea typeface="ＭＳ Ｐゴシック" charset="0"/>
                <a:cs typeface="ＭＳ Ｐゴシック" charset="0"/>
              </a:rPr>
              <a:t>- and p-type columns etched from opposite sides of substrate</a:t>
            </a:r>
          </a:p>
          <a:p>
            <a:pPr lvl="1"/>
            <a:r>
              <a:rPr lang="en-GB" sz="1800" dirty="0">
                <a:solidFill>
                  <a:srgbClr val="800000"/>
                </a:solidFill>
                <a:latin typeface="Arial" charset="0"/>
                <a:ea typeface="ＭＳ Ｐゴシック" charset="0"/>
              </a:rPr>
              <a:t>Columns do not pass through full substrate thickness </a:t>
            </a:r>
          </a:p>
          <a:p>
            <a:pPr lvl="1"/>
            <a:r>
              <a:rPr lang="en-GB" sz="1800" dirty="0" err="1">
                <a:solidFill>
                  <a:srgbClr val="800000"/>
                </a:solidFill>
                <a:latin typeface="Arial" charset="0"/>
                <a:ea typeface="ＭＳ Ｐゴシック" charset="0"/>
              </a:rPr>
              <a:t>e.g</a:t>
            </a:r>
            <a:r>
              <a:rPr lang="en-GB" sz="1800" dirty="0">
                <a:solidFill>
                  <a:srgbClr val="800000"/>
                </a:solidFill>
                <a:latin typeface="Arial" charset="0"/>
                <a:ea typeface="ＭＳ Ｐゴシック" charset="0"/>
              </a:rPr>
              <a:t> 250</a:t>
            </a:r>
            <a:r>
              <a:rPr lang="el-GR" sz="1800" dirty="0">
                <a:solidFill>
                  <a:srgbClr val="800000"/>
                </a:solidFill>
                <a:latin typeface="Arial" charset="0"/>
                <a:ea typeface="ＭＳ Ｐゴシック" charset="0"/>
                <a:cs typeface="Arial" charset="0"/>
              </a:rPr>
              <a:t>μ</a:t>
            </a:r>
            <a:r>
              <a:rPr lang="en-GB" sz="1800" dirty="0">
                <a:solidFill>
                  <a:srgbClr val="800000"/>
                </a:solidFill>
                <a:latin typeface="Arial" charset="0"/>
                <a:ea typeface="ＭＳ Ｐゴシック" charset="0"/>
                <a:cs typeface="Arial" charset="0"/>
              </a:rPr>
              <a:t>m deep in </a:t>
            </a:r>
            <a:r>
              <a:rPr lang="en-GB" sz="1800" dirty="0">
                <a:solidFill>
                  <a:srgbClr val="800000"/>
                </a:solidFill>
                <a:latin typeface="Arial" charset="0"/>
                <a:ea typeface="ＭＳ Ｐゴシック" charset="0"/>
              </a:rPr>
              <a:t>300</a:t>
            </a:r>
            <a:r>
              <a:rPr lang="el-GR" sz="1800" dirty="0">
                <a:solidFill>
                  <a:srgbClr val="800000"/>
                </a:solidFill>
                <a:latin typeface="Arial" charset="0"/>
                <a:ea typeface="ＭＳ Ｐゴシック" charset="0"/>
                <a:cs typeface="Arial" charset="0"/>
              </a:rPr>
              <a:t>μ</a:t>
            </a:r>
            <a:r>
              <a:rPr lang="en-GB" sz="1800" dirty="0">
                <a:solidFill>
                  <a:srgbClr val="800000"/>
                </a:solidFill>
                <a:latin typeface="Arial" charset="0"/>
                <a:ea typeface="ＭＳ Ｐゴシック" charset="0"/>
                <a:cs typeface="Arial" charset="0"/>
              </a:rPr>
              <a:t>m substrate</a:t>
            </a:r>
          </a:p>
          <a:p>
            <a:r>
              <a:rPr lang="en-GB" sz="1800" dirty="0">
                <a:solidFill>
                  <a:srgbClr val="800000"/>
                </a:solidFill>
                <a:latin typeface="Arial" charset="0"/>
                <a:ea typeface="ＭＳ Ｐゴシック" charset="0"/>
                <a:cs typeface="Arial" charset="0"/>
              </a:rPr>
              <a:t>Greatly improved yield, multiple successful </a:t>
            </a:r>
            <a:r>
              <a:rPr lang="en-GB" sz="1800" dirty="0" smtClean="0">
                <a:solidFill>
                  <a:srgbClr val="800000"/>
                </a:solidFill>
                <a:latin typeface="Arial" charset="0"/>
                <a:ea typeface="ＭＳ Ｐゴシック" charset="0"/>
                <a:cs typeface="Arial" charset="0"/>
              </a:rPr>
              <a:t>runs</a:t>
            </a:r>
          </a:p>
          <a:p>
            <a:r>
              <a:rPr lang="en-GB" sz="1800" dirty="0" smtClean="0">
                <a:solidFill>
                  <a:srgbClr val="800000"/>
                </a:solidFill>
                <a:latin typeface="Arial" charset="0"/>
                <a:ea typeface="ＭＳ Ｐゴシック" charset="0"/>
                <a:cs typeface="Arial" charset="0"/>
              </a:rPr>
              <a:t>Geometry matches </a:t>
            </a:r>
            <a:r>
              <a:rPr lang="en-GB" sz="1800" dirty="0" err="1" smtClean="0">
                <a:solidFill>
                  <a:srgbClr val="800000"/>
                </a:solidFill>
                <a:latin typeface="Arial" charset="0"/>
                <a:ea typeface="ＭＳ Ｐゴシック" charset="0"/>
                <a:cs typeface="Arial" charset="0"/>
              </a:rPr>
              <a:t>LHCb</a:t>
            </a:r>
            <a:r>
              <a:rPr lang="en-GB" sz="1800" dirty="0" smtClean="0">
                <a:solidFill>
                  <a:srgbClr val="800000"/>
                </a:solidFill>
                <a:latin typeface="Arial" charset="0"/>
                <a:ea typeface="ＭＳ Ｐゴシック" charset="0"/>
                <a:cs typeface="Arial" charset="0"/>
              </a:rPr>
              <a:t> requirements</a:t>
            </a:r>
            <a:endParaRPr lang="en-US" sz="1800" dirty="0" smtClean="0">
              <a:solidFill>
                <a:srgbClr val="800000"/>
              </a:solidFill>
            </a:endParaRPr>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18</a:t>
            </a:fld>
            <a:endParaRPr lang="en-US" altLang="en-US"/>
          </a:p>
        </p:txBody>
      </p:sp>
      <p:grpSp>
        <p:nvGrpSpPr>
          <p:cNvPr id="7" name="Group 7"/>
          <p:cNvGrpSpPr>
            <a:grpSpLocks/>
          </p:cNvGrpSpPr>
          <p:nvPr/>
        </p:nvGrpSpPr>
        <p:grpSpPr bwMode="auto">
          <a:xfrm>
            <a:off x="6424037" y="1035130"/>
            <a:ext cx="1979613" cy="2292350"/>
            <a:chOff x="4286" y="436"/>
            <a:chExt cx="1247" cy="1444"/>
          </a:xfrm>
        </p:grpSpPr>
        <p:sp>
          <p:nvSpPr>
            <p:cNvPr id="8" name="AutoShape 8"/>
            <p:cNvSpPr>
              <a:spLocks noChangeAspect="1" noChangeArrowheads="1" noTextEdit="1"/>
            </p:cNvSpPr>
            <p:nvPr/>
          </p:nvSpPr>
          <p:spPr bwMode="auto">
            <a:xfrm>
              <a:off x="4286" y="436"/>
              <a:ext cx="1247" cy="1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 name="Freeform 9"/>
            <p:cNvSpPr>
              <a:spLocks/>
            </p:cNvSpPr>
            <p:nvPr/>
          </p:nvSpPr>
          <p:spPr bwMode="auto">
            <a:xfrm>
              <a:off x="5219" y="657"/>
              <a:ext cx="310" cy="698"/>
            </a:xfrm>
            <a:custGeom>
              <a:avLst/>
              <a:gdLst>
                <a:gd name="T0" fmla="*/ 310 w 310"/>
                <a:gd name="T1" fmla="*/ 500 h 698"/>
                <a:gd name="T2" fmla="*/ 258 w 310"/>
                <a:gd name="T3" fmla="*/ 698 h 698"/>
                <a:gd name="T4" fmla="*/ 0 w 310"/>
                <a:gd name="T5" fmla="*/ 380 h 698"/>
                <a:gd name="T6" fmla="*/ 310 w 310"/>
                <a:gd name="T7" fmla="*/ 0 h 698"/>
                <a:gd name="T8" fmla="*/ 310 w 310"/>
                <a:gd name="T9" fmla="*/ 522 h 698"/>
                <a:gd name="T10" fmla="*/ 310 w 310"/>
                <a:gd name="T11" fmla="*/ 500 h 698"/>
                <a:gd name="T12" fmla="*/ 0 60000 65536"/>
                <a:gd name="T13" fmla="*/ 0 60000 65536"/>
                <a:gd name="T14" fmla="*/ 0 60000 65536"/>
                <a:gd name="T15" fmla="*/ 0 60000 65536"/>
                <a:gd name="T16" fmla="*/ 0 60000 65536"/>
                <a:gd name="T17" fmla="*/ 0 60000 65536"/>
                <a:gd name="T18" fmla="*/ 0 w 310"/>
                <a:gd name="T19" fmla="*/ 0 h 698"/>
                <a:gd name="T20" fmla="*/ 310 w 310"/>
                <a:gd name="T21" fmla="*/ 698 h 698"/>
              </a:gdLst>
              <a:ahLst/>
              <a:cxnLst>
                <a:cxn ang="T12">
                  <a:pos x="T0" y="T1"/>
                </a:cxn>
                <a:cxn ang="T13">
                  <a:pos x="T2" y="T3"/>
                </a:cxn>
                <a:cxn ang="T14">
                  <a:pos x="T4" y="T5"/>
                </a:cxn>
                <a:cxn ang="T15">
                  <a:pos x="T6" y="T7"/>
                </a:cxn>
                <a:cxn ang="T16">
                  <a:pos x="T8" y="T9"/>
                </a:cxn>
                <a:cxn ang="T17">
                  <a:pos x="T10" y="T11"/>
                </a:cxn>
              </a:cxnLst>
              <a:rect l="T18" t="T19" r="T20" b="T21"/>
              <a:pathLst>
                <a:path w="310" h="698">
                  <a:moveTo>
                    <a:pt x="310" y="500"/>
                  </a:moveTo>
                  <a:lnTo>
                    <a:pt x="258" y="698"/>
                  </a:lnTo>
                  <a:lnTo>
                    <a:pt x="0" y="380"/>
                  </a:lnTo>
                  <a:lnTo>
                    <a:pt x="310" y="0"/>
                  </a:lnTo>
                  <a:lnTo>
                    <a:pt x="310" y="522"/>
                  </a:lnTo>
                  <a:lnTo>
                    <a:pt x="310" y="500"/>
                  </a:lnTo>
                  <a:close/>
                </a:path>
              </a:pathLst>
            </a:custGeom>
            <a:solidFill>
              <a:srgbClr val="66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p:cNvSpPr>
              <a:spLocks/>
            </p:cNvSpPr>
            <p:nvPr/>
          </p:nvSpPr>
          <p:spPr bwMode="auto">
            <a:xfrm>
              <a:off x="4290" y="958"/>
              <a:ext cx="388" cy="637"/>
            </a:xfrm>
            <a:custGeom>
              <a:avLst/>
              <a:gdLst>
                <a:gd name="T0" fmla="*/ 0 w 388"/>
                <a:gd name="T1" fmla="*/ 119 h 637"/>
                <a:gd name="T2" fmla="*/ 0 w 388"/>
                <a:gd name="T3" fmla="*/ 637 h 637"/>
                <a:gd name="T4" fmla="*/ 388 w 388"/>
                <a:gd name="T5" fmla="*/ 0 h 637"/>
                <a:gd name="T6" fmla="*/ 0 w 388"/>
                <a:gd name="T7" fmla="*/ 119 h 637"/>
                <a:gd name="T8" fmla="*/ 0 60000 65536"/>
                <a:gd name="T9" fmla="*/ 0 60000 65536"/>
                <a:gd name="T10" fmla="*/ 0 60000 65536"/>
                <a:gd name="T11" fmla="*/ 0 60000 65536"/>
                <a:gd name="T12" fmla="*/ 0 w 388"/>
                <a:gd name="T13" fmla="*/ 0 h 637"/>
                <a:gd name="T14" fmla="*/ 388 w 388"/>
                <a:gd name="T15" fmla="*/ 637 h 637"/>
              </a:gdLst>
              <a:ahLst/>
              <a:cxnLst>
                <a:cxn ang="T8">
                  <a:pos x="T0" y="T1"/>
                </a:cxn>
                <a:cxn ang="T9">
                  <a:pos x="T2" y="T3"/>
                </a:cxn>
                <a:cxn ang="T10">
                  <a:pos x="T4" y="T5"/>
                </a:cxn>
                <a:cxn ang="T11">
                  <a:pos x="T6" y="T7"/>
                </a:cxn>
              </a:cxnLst>
              <a:rect l="T12" t="T13" r="T14" b="T15"/>
              <a:pathLst>
                <a:path w="388" h="637">
                  <a:moveTo>
                    <a:pt x="0" y="119"/>
                  </a:moveTo>
                  <a:lnTo>
                    <a:pt x="0" y="637"/>
                  </a:lnTo>
                  <a:lnTo>
                    <a:pt x="388" y="0"/>
                  </a:lnTo>
                  <a:lnTo>
                    <a:pt x="0" y="119"/>
                  </a:lnTo>
                  <a:close/>
                </a:path>
              </a:pathLst>
            </a:custGeom>
            <a:solidFill>
              <a:srgbClr val="66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
            <p:cNvSpPr>
              <a:spLocks/>
            </p:cNvSpPr>
            <p:nvPr/>
          </p:nvSpPr>
          <p:spPr bwMode="auto">
            <a:xfrm>
              <a:off x="4290" y="440"/>
              <a:ext cx="1239" cy="917"/>
            </a:xfrm>
            <a:custGeom>
              <a:avLst/>
              <a:gdLst>
                <a:gd name="T0" fmla="*/ 0 w 1239"/>
                <a:gd name="T1" fmla="*/ 637 h 917"/>
                <a:gd name="T2" fmla="*/ 258 w 1239"/>
                <a:gd name="T3" fmla="*/ 0 h 917"/>
                <a:gd name="T4" fmla="*/ 1239 w 1239"/>
                <a:gd name="T5" fmla="*/ 215 h 917"/>
                <a:gd name="T6" fmla="*/ 1058 w 1239"/>
                <a:gd name="T7" fmla="*/ 917 h 917"/>
                <a:gd name="T8" fmla="*/ 0 w 1239"/>
                <a:gd name="T9" fmla="*/ 637 h 917"/>
                <a:gd name="T10" fmla="*/ 0 60000 65536"/>
                <a:gd name="T11" fmla="*/ 0 60000 65536"/>
                <a:gd name="T12" fmla="*/ 0 60000 65536"/>
                <a:gd name="T13" fmla="*/ 0 60000 65536"/>
                <a:gd name="T14" fmla="*/ 0 60000 65536"/>
                <a:gd name="T15" fmla="*/ 0 w 1239"/>
                <a:gd name="T16" fmla="*/ 0 h 917"/>
                <a:gd name="T17" fmla="*/ 1239 w 1239"/>
                <a:gd name="T18" fmla="*/ 917 h 917"/>
              </a:gdLst>
              <a:ahLst/>
              <a:cxnLst>
                <a:cxn ang="T10">
                  <a:pos x="T0" y="T1"/>
                </a:cxn>
                <a:cxn ang="T11">
                  <a:pos x="T2" y="T3"/>
                </a:cxn>
                <a:cxn ang="T12">
                  <a:pos x="T4" y="T5"/>
                </a:cxn>
                <a:cxn ang="T13">
                  <a:pos x="T6" y="T7"/>
                </a:cxn>
                <a:cxn ang="T14">
                  <a:pos x="T8" y="T9"/>
                </a:cxn>
              </a:cxnLst>
              <a:rect l="T15" t="T16" r="T17" b="T18"/>
              <a:pathLst>
                <a:path w="1239" h="917">
                  <a:moveTo>
                    <a:pt x="0" y="637"/>
                  </a:moveTo>
                  <a:lnTo>
                    <a:pt x="258" y="0"/>
                  </a:lnTo>
                  <a:lnTo>
                    <a:pt x="1239" y="215"/>
                  </a:lnTo>
                  <a:lnTo>
                    <a:pt x="1058" y="917"/>
                  </a:lnTo>
                  <a:lnTo>
                    <a:pt x="0" y="637"/>
                  </a:lnTo>
                  <a:close/>
                </a:path>
              </a:pathLst>
            </a:custGeom>
            <a:solidFill>
              <a:srgbClr val="99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p:cNvSpPr>
              <a:spLocks/>
            </p:cNvSpPr>
            <p:nvPr/>
          </p:nvSpPr>
          <p:spPr bwMode="auto">
            <a:xfrm>
              <a:off x="4290" y="958"/>
              <a:ext cx="1239" cy="917"/>
            </a:xfrm>
            <a:custGeom>
              <a:avLst/>
              <a:gdLst>
                <a:gd name="T0" fmla="*/ 0 w 1239"/>
                <a:gd name="T1" fmla="*/ 637 h 917"/>
                <a:gd name="T2" fmla="*/ 258 w 1239"/>
                <a:gd name="T3" fmla="*/ 0 h 917"/>
                <a:gd name="T4" fmla="*/ 1239 w 1239"/>
                <a:gd name="T5" fmla="*/ 215 h 917"/>
                <a:gd name="T6" fmla="*/ 1058 w 1239"/>
                <a:gd name="T7" fmla="*/ 917 h 917"/>
                <a:gd name="T8" fmla="*/ 0 w 1239"/>
                <a:gd name="T9" fmla="*/ 637 h 917"/>
                <a:gd name="T10" fmla="*/ 0 60000 65536"/>
                <a:gd name="T11" fmla="*/ 0 60000 65536"/>
                <a:gd name="T12" fmla="*/ 0 60000 65536"/>
                <a:gd name="T13" fmla="*/ 0 60000 65536"/>
                <a:gd name="T14" fmla="*/ 0 60000 65536"/>
                <a:gd name="T15" fmla="*/ 0 w 1239"/>
                <a:gd name="T16" fmla="*/ 0 h 917"/>
                <a:gd name="T17" fmla="*/ 1239 w 1239"/>
                <a:gd name="T18" fmla="*/ 917 h 917"/>
              </a:gdLst>
              <a:ahLst/>
              <a:cxnLst>
                <a:cxn ang="T10">
                  <a:pos x="T0" y="T1"/>
                </a:cxn>
                <a:cxn ang="T11">
                  <a:pos x="T2" y="T3"/>
                </a:cxn>
                <a:cxn ang="T12">
                  <a:pos x="T4" y="T5"/>
                </a:cxn>
                <a:cxn ang="T13">
                  <a:pos x="T6" y="T7"/>
                </a:cxn>
                <a:cxn ang="T14">
                  <a:pos x="T8" y="T9"/>
                </a:cxn>
              </a:cxnLst>
              <a:rect l="T15" t="T16" r="T17" b="T18"/>
              <a:pathLst>
                <a:path w="1239" h="917">
                  <a:moveTo>
                    <a:pt x="0" y="637"/>
                  </a:moveTo>
                  <a:lnTo>
                    <a:pt x="258" y="0"/>
                  </a:lnTo>
                  <a:lnTo>
                    <a:pt x="1239" y="215"/>
                  </a:lnTo>
                  <a:lnTo>
                    <a:pt x="1058" y="917"/>
                  </a:lnTo>
                  <a:lnTo>
                    <a:pt x="0" y="637"/>
                  </a:lnTo>
                  <a:close/>
                </a:path>
              </a:pathLst>
            </a:custGeom>
            <a:solidFill>
              <a:srgbClr val="99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3"/>
            <p:cNvSpPr>
              <a:spLocks/>
            </p:cNvSpPr>
            <p:nvPr/>
          </p:nvSpPr>
          <p:spPr bwMode="auto">
            <a:xfrm>
              <a:off x="4290" y="958"/>
              <a:ext cx="1239" cy="917"/>
            </a:xfrm>
            <a:custGeom>
              <a:avLst/>
              <a:gdLst>
                <a:gd name="T0" fmla="*/ 0 w 1239"/>
                <a:gd name="T1" fmla="*/ 637 h 917"/>
                <a:gd name="T2" fmla="*/ 258 w 1239"/>
                <a:gd name="T3" fmla="*/ 0 h 917"/>
                <a:gd name="T4" fmla="*/ 1239 w 1239"/>
                <a:gd name="T5" fmla="*/ 215 h 917"/>
                <a:gd name="T6" fmla="*/ 1058 w 1239"/>
                <a:gd name="T7" fmla="*/ 917 h 917"/>
                <a:gd name="T8" fmla="*/ 0 w 1239"/>
                <a:gd name="T9" fmla="*/ 637 h 917"/>
                <a:gd name="T10" fmla="*/ 0 60000 65536"/>
                <a:gd name="T11" fmla="*/ 0 60000 65536"/>
                <a:gd name="T12" fmla="*/ 0 60000 65536"/>
                <a:gd name="T13" fmla="*/ 0 60000 65536"/>
                <a:gd name="T14" fmla="*/ 0 60000 65536"/>
                <a:gd name="T15" fmla="*/ 0 w 1239"/>
                <a:gd name="T16" fmla="*/ 0 h 917"/>
                <a:gd name="T17" fmla="*/ 1239 w 1239"/>
                <a:gd name="T18" fmla="*/ 917 h 917"/>
              </a:gdLst>
              <a:ahLst/>
              <a:cxnLst>
                <a:cxn ang="T10">
                  <a:pos x="T0" y="T1"/>
                </a:cxn>
                <a:cxn ang="T11">
                  <a:pos x="T2" y="T3"/>
                </a:cxn>
                <a:cxn ang="T12">
                  <a:pos x="T4" y="T5"/>
                </a:cxn>
                <a:cxn ang="T13">
                  <a:pos x="T6" y="T7"/>
                </a:cxn>
                <a:cxn ang="T14">
                  <a:pos x="T8" y="T9"/>
                </a:cxn>
              </a:cxnLst>
              <a:rect l="T15" t="T16" r="T17" b="T18"/>
              <a:pathLst>
                <a:path w="1239" h="917">
                  <a:moveTo>
                    <a:pt x="0" y="637"/>
                  </a:moveTo>
                  <a:lnTo>
                    <a:pt x="258" y="0"/>
                  </a:lnTo>
                  <a:lnTo>
                    <a:pt x="1239" y="215"/>
                  </a:lnTo>
                  <a:lnTo>
                    <a:pt x="1058" y="917"/>
                  </a:lnTo>
                  <a:lnTo>
                    <a:pt x="0" y="637"/>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 name="Freeform 14"/>
            <p:cNvSpPr>
              <a:spLocks/>
            </p:cNvSpPr>
            <p:nvPr/>
          </p:nvSpPr>
          <p:spPr bwMode="auto">
            <a:xfrm>
              <a:off x="5039" y="1152"/>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7 w 78"/>
                <a:gd name="T55" fmla="*/ 25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5"/>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7" y="25"/>
                  </a:lnTo>
                  <a:lnTo>
                    <a:pt x="77" y="24"/>
                  </a:lnTo>
                  <a:lnTo>
                    <a:pt x="78" y="23"/>
                  </a:lnTo>
                  <a:lnTo>
                    <a:pt x="78" y="20"/>
                  </a:lnTo>
                  <a:lnTo>
                    <a:pt x="78" y="19"/>
                  </a:lnTo>
                  <a:lnTo>
                    <a:pt x="77" y="16"/>
                  </a:lnTo>
                  <a:lnTo>
                    <a:pt x="77" y="15"/>
                  </a:lnTo>
                  <a:lnTo>
                    <a:pt x="75" y="12"/>
                  </a:lnTo>
                  <a:lnTo>
                    <a:pt x="71" y="9"/>
                  </a:lnTo>
                  <a:lnTo>
                    <a:pt x="67" y="7"/>
                  </a:lnTo>
                  <a:lnTo>
                    <a:pt x="60" y="4"/>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5"/>
            <p:cNvSpPr>
              <a:spLocks/>
            </p:cNvSpPr>
            <p:nvPr/>
          </p:nvSpPr>
          <p:spPr bwMode="auto">
            <a:xfrm>
              <a:off x="5039" y="1152"/>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7 w 78"/>
                <a:gd name="T55" fmla="*/ 25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5"/>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7" y="25"/>
                  </a:lnTo>
                  <a:lnTo>
                    <a:pt x="77" y="24"/>
                  </a:lnTo>
                  <a:lnTo>
                    <a:pt x="78" y="23"/>
                  </a:lnTo>
                  <a:lnTo>
                    <a:pt x="78" y="20"/>
                  </a:lnTo>
                  <a:lnTo>
                    <a:pt x="78" y="19"/>
                  </a:lnTo>
                  <a:lnTo>
                    <a:pt x="77" y="16"/>
                  </a:lnTo>
                  <a:lnTo>
                    <a:pt x="77" y="15"/>
                  </a:lnTo>
                  <a:lnTo>
                    <a:pt x="75" y="12"/>
                  </a:lnTo>
                  <a:lnTo>
                    <a:pt x="71" y="9"/>
                  </a:lnTo>
                  <a:lnTo>
                    <a:pt x="67" y="7"/>
                  </a:lnTo>
                  <a:lnTo>
                    <a:pt x="60"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 name="Rectangle 16"/>
            <p:cNvSpPr>
              <a:spLocks noChangeArrowheads="1"/>
            </p:cNvSpPr>
            <p:nvPr/>
          </p:nvSpPr>
          <p:spPr bwMode="auto">
            <a:xfrm>
              <a:off x="5039" y="654"/>
              <a:ext cx="78" cy="514"/>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 name="Rectangle 17"/>
            <p:cNvSpPr>
              <a:spLocks noChangeArrowheads="1"/>
            </p:cNvSpPr>
            <p:nvPr/>
          </p:nvSpPr>
          <p:spPr bwMode="auto">
            <a:xfrm>
              <a:off x="5039" y="654"/>
              <a:ext cx="78" cy="514"/>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8" name="Freeform 18"/>
            <p:cNvSpPr>
              <a:spLocks/>
            </p:cNvSpPr>
            <p:nvPr/>
          </p:nvSpPr>
          <p:spPr bwMode="auto">
            <a:xfrm>
              <a:off x="5039" y="638"/>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6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7 w 78"/>
                <a:gd name="T55" fmla="*/ 26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6"/>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7" y="26"/>
                  </a:lnTo>
                  <a:lnTo>
                    <a:pt x="77" y="24"/>
                  </a:lnTo>
                  <a:lnTo>
                    <a:pt x="78" y="23"/>
                  </a:lnTo>
                  <a:lnTo>
                    <a:pt x="78" y="20"/>
                  </a:lnTo>
                  <a:lnTo>
                    <a:pt x="78" y="19"/>
                  </a:lnTo>
                  <a:lnTo>
                    <a:pt x="77" y="16"/>
                  </a:lnTo>
                  <a:lnTo>
                    <a:pt x="77" y="15"/>
                  </a:lnTo>
                  <a:lnTo>
                    <a:pt x="75" y="12"/>
                  </a:lnTo>
                  <a:lnTo>
                    <a:pt x="71" y="9"/>
                  </a:lnTo>
                  <a:lnTo>
                    <a:pt x="67" y="7"/>
                  </a:lnTo>
                  <a:lnTo>
                    <a:pt x="60" y="4"/>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9"/>
            <p:cNvSpPr>
              <a:spLocks/>
            </p:cNvSpPr>
            <p:nvPr/>
          </p:nvSpPr>
          <p:spPr bwMode="auto">
            <a:xfrm>
              <a:off x="5039" y="638"/>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6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7 w 78"/>
                <a:gd name="T55" fmla="*/ 26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6"/>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7" y="26"/>
                  </a:lnTo>
                  <a:lnTo>
                    <a:pt x="77" y="24"/>
                  </a:lnTo>
                  <a:lnTo>
                    <a:pt x="78" y="23"/>
                  </a:lnTo>
                  <a:lnTo>
                    <a:pt x="78" y="20"/>
                  </a:lnTo>
                  <a:lnTo>
                    <a:pt x="78" y="19"/>
                  </a:lnTo>
                  <a:lnTo>
                    <a:pt x="77" y="16"/>
                  </a:lnTo>
                  <a:lnTo>
                    <a:pt x="77" y="15"/>
                  </a:lnTo>
                  <a:lnTo>
                    <a:pt x="75" y="12"/>
                  </a:lnTo>
                  <a:lnTo>
                    <a:pt x="71" y="9"/>
                  </a:lnTo>
                  <a:lnTo>
                    <a:pt x="67" y="7"/>
                  </a:lnTo>
                  <a:lnTo>
                    <a:pt x="60"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Line 20"/>
            <p:cNvSpPr>
              <a:spLocks noChangeShapeType="1"/>
            </p:cNvSpPr>
            <p:nvPr/>
          </p:nvSpPr>
          <p:spPr bwMode="auto">
            <a:xfrm>
              <a:off x="5039" y="1168"/>
              <a:ext cx="78" cy="0"/>
            </a:xfrm>
            <a:prstGeom prst="line">
              <a:avLst/>
            </a:prstGeom>
            <a:noFill/>
            <a:ln w="6350">
              <a:solidFill>
                <a:srgbClr val="FF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Freeform 21"/>
            <p:cNvSpPr>
              <a:spLocks/>
            </p:cNvSpPr>
            <p:nvPr/>
          </p:nvSpPr>
          <p:spPr bwMode="auto">
            <a:xfrm>
              <a:off x="4703" y="1073"/>
              <a:ext cx="78" cy="39"/>
            </a:xfrm>
            <a:custGeom>
              <a:avLst/>
              <a:gdLst>
                <a:gd name="T0" fmla="*/ 39 w 78"/>
                <a:gd name="T1" fmla="*/ 0 h 39"/>
                <a:gd name="T2" fmla="*/ 31 w 78"/>
                <a:gd name="T3" fmla="*/ 0 h 39"/>
                <a:gd name="T4" fmla="*/ 25 w 78"/>
                <a:gd name="T5" fmla="*/ 1 h 39"/>
                <a:gd name="T6" fmla="*/ 18 w 78"/>
                <a:gd name="T7" fmla="*/ 3 h 39"/>
                <a:gd name="T8" fmla="*/ 12 w 78"/>
                <a:gd name="T9" fmla="*/ 5 h 39"/>
                <a:gd name="T10" fmla="*/ 7 w 78"/>
                <a:gd name="T11" fmla="*/ 8 h 39"/>
                <a:gd name="T12" fmla="*/ 3 w 78"/>
                <a:gd name="T13" fmla="*/ 12 h 39"/>
                <a:gd name="T14" fmla="*/ 2 w 78"/>
                <a:gd name="T15" fmla="*/ 13 h 39"/>
                <a:gd name="T16" fmla="*/ 2 w 78"/>
                <a:gd name="T17" fmla="*/ 16 h 39"/>
                <a:gd name="T18" fmla="*/ 0 w 78"/>
                <a:gd name="T19" fmla="*/ 17 h 39"/>
                <a:gd name="T20" fmla="*/ 0 w 78"/>
                <a:gd name="T21" fmla="*/ 20 h 39"/>
                <a:gd name="T22" fmla="*/ 0 w 78"/>
                <a:gd name="T23" fmla="*/ 21 h 39"/>
                <a:gd name="T24" fmla="*/ 2 w 78"/>
                <a:gd name="T25" fmla="*/ 24 h 39"/>
                <a:gd name="T26" fmla="*/ 2 w 78"/>
                <a:gd name="T27" fmla="*/ 25 h 39"/>
                <a:gd name="T28" fmla="*/ 3 w 78"/>
                <a:gd name="T29" fmla="*/ 28 h 39"/>
                <a:gd name="T30" fmla="*/ 7 w 78"/>
                <a:gd name="T31" fmla="*/ 31 h 39"/>
                <a:gd name="T32" fmla="*/ 12 w 78"/>
                <a:gd name="T33" fmla="*/ 33 h 39"/>
                <a:gd name="T34" fmla="*/ 18 w 78"/>
                <a:gd name="T35" fmla="*/ 36 h 39"/>
                <a:gd name="T36" fmla="*/ 25 w 78"/>
                <a:gd name="T37" fmla="*/ 37 h 39"/>
                <a:gd name="T38" fmla="*/ 31 w 78"/>
                <a:gd name="T39" fmla="*/ 39 h 39"/>
                <a:gd name="T40" fmla="*/ 39 w 78"/>
                <a:gd name="T41" fmla="*/ 39 h 39"/>
                <a:gd name="T42" fmla="*/ 47 w 78"/>
                <a:gd name="T43" fmla="*/ 39 h 39"/>
                <a:gd name="T44" fmla="*/ 54 w 78"/>
                <a:gd name="T45" fmla="*/ 37 h 39"/>
                <a:gd name="T46" fmla="*/ 61 w 78"/>
                <a:gd name="T47" fmla="*/ 36 h 39"/>
                <a:gd name="T48" fmla="*/ 67 w 78"/>
                <a:gd name="T49" fmla="*/ 33 h 39"/>
                <a:gd name="T50" fmla="*/ 71 w 78"/>
                <a:gd name="T51" fmla="*/ 31 h 39"/>
                <a:gd name="T52" fmla="*/ 75 w 78"/>
                <a:gd name="T53" fmla="*/ 28 h 39"/>
                <a:gd name="T54" fmla="*/ 77 w 78"/>
                <a:gd name="T55" fmla="*/ 25 h 39"/>
                <a:gd name="T56" fmla="*/ 77 w 78"/>
                <a:gd name="T57" fmla="*/ 24 h 39"/>
                <a:gd name="T58" fmla="*/ 78 w 78"/>
                <a:gd name="T59" fmla="*/ 21 h 39"/>
                <a:gd name="T60" fmla="*/ 78 w 78"/>
                <a:gd name="T61" fmla="*/ 20 h 39"/>
                <a:gd name="T62" fmla="*/ 78 w 78"/>
                <a:gd name="T63" fmla="*/ 17 h 39"/>
                <a:gd name="T64" fmla="*/ 77 w 78"/>
                <a:gd name="T65" fmla="*/ 16 h 39"/>
                <a:gd name="T66" fmla="*/ 77 w 78"/>
                <a:gd name="T67" fmla="*/ 13 h 39"/>
                <a:gd name="T68" fmla="*/ 75 w 78"/>
                <a:gd name="T69" fmla="*/ 12 h 39"/>
                <a:gd name="T70" fmla="*/ 71 w 78"/>
                <a:gd name="T71" fmla="*/ 8 h 39"/>
                <a:gd name="T72" fmla="*/ 67 w 78"/>
                <a:gd name="T73" fmla="*/ 5 h 39"/>
                <a:gd name="T74" fmla="*/ 61 w 78"/>
                <a:gd name="T75" fmla="*/ 3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5" y="1"/>
                  </a:lnTo>
                  <a:lnTo>
                    <a:pt x="18" y="3"/>
                  </a:lnTo>
                  <a:lnTo>
                    <a:pt x="12" y="5"/>
                  </a:lnTo>
                  <a:lnTo>
                    <a:pt x="7" y="8"/>
                  </a:lnTo>
                  <a:lnTo>
                    <a:pt x="3" y="12"/>
                  </a:lnTo>
                  <a:lnTo>
                    <a:pt x="2" y="13"/>
                  </a:lnTo>
                  <a:lnTo>
                    <a:pt x="2" y="16"/>
                  </a:lnTo>
                  <a:lnTo>
                    <a:pt x="0" y="17"/>
                  </a:lnTo>
                  <a:lnTo>
                    <a:pt x="0" y="20"/>
                  </a:lnTo>
                  <a:lnTo>
                    <a:pt x="0" y="21"/>
                  </a:lnTo>
                  <a:lnTo>
                    <a:pt x="2" y="24"/>
                  </a:lnTo>
                  <a:lnTo>
                    <a:pt x="2" y="25"/>
                  </a:lnTo>
                  <a:lnTo>
                    <a:pt x="3" y="28"/>
                  </a:lnTo>
                  <a:lnTo>
                    <a:pt x="7" y="31"/>
                  </a:lnTo>
                  <a:lnTo>
                    <a:pt x="12" y="33"/>
                  </a:lnTo>
                  <a:lnTo>
                    <a:pt x="18" y="36"/>
                  </a:lnTo>
                  <a:lnTo>
                    <a:pt x="25" y="37"/>
                  </a:lnTo>
                  <a:lnTo>
                    <a:pt x="31" y="39"/>
                  </a:lnTo>
                  <a:lnTo>
                    <a:pt x="39" y="39"/>
                  </a:lnTo>
                  <a:lnTo>
                    <a:pt x="47" y="39"/>
                  </a:lnTo>
                  <a:lnTo>
                    <a:pt x="54" y="37"/>
                  </a:lnTo>
                  <a:lnTo>
                    <a:pt x="61" y="36"/>
                  </a:lnTo>
                  <a:lnTo>
                    <a:pt x="67" y="33"/>
                  </a:lnTo>
                  <a:lnTo>
                    <a:pt x="71" y="31"/>
                  </a:lnTo>
                  <a:lnTo>
                    <a:pt x="75" y="28"/>
                  </a:lnTo>
                  <a:lnTo>
                    <a:pt x="77" y="25"/>
                  </a:lnTo>
                  <a:lnTo>
                    <a:pt x="77" y="24"/>
                  </a:lnTo>
                  <a:lnTo>
                    <a:pt x="78" y="21"/>
                  </a:lnTo>
                  <a:lnTo>
                    <a:pt x="78" y="20"/>
                  </a:lnTo>
                  <a:lnTo>
                    <a:pt x="78" y="17"/>
                  </a:lnTo>
                  <a:lnTo>
                    <a:pt x="77" y="16"/>
                  </a:lnTo>
                  <a:lnTo>
                    <a:pt x="77" y="13"/>
                  </a:lnTo>
                  <a:lnTo>
                    <a:pt x="75" y="12"/>
                  </a:lnTo>
                  <a:lnTo>
                    <a:pt x="71" y="8"/>
                  </a:lnTo>
                  <a:lnTo>
                    <a:pt x="67" y="5"/>
                  </a:lnTo>
                  <a:lnTo>
                    <a:pt x="61" y="3"/>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p:cNvSpPr>
              <a:spLocks/>
            </p:cNvSpPr>
            <p:nvPr/>
          </p:nvSpPr>
          <p:spPr bwMode="auto">
            <a:xfrm>
              <a:off x="4703" y="1073"/>
              <a:ext cx="78" cy="39"/>
            </a:xfrm>
            <a:custGeom>
              <a:avLst/>
              <a:gdLst>
                <a:gd name="T0" fmla="*/ 39 w 78"/>
                <a:gd name="T1" fmla="*/ 0 h 39"/>
                <a:gd name="T2" fmla="*/ 31 w 78"/>
                <a:gd name="T3" fmla="*/ 0 h 39"/>
                <a:gd name="T4" fmla="*/ 25 w 78"/>
                <a:gd name="T5" fmla="*/ 1 h 39"/>
                <a:gd name="T6" fmla="*/ 18 w 78"/>
                <a:gd name="T7" fmla="*/ 3 h 39"/>
                <a:gd name="T8" fmla="*/ 12 w 78"/>
                <a:gd name="T9" fmla="*/ 5 h 39"/>
                <a:gd name="T10" fmla="*/ 7 w 78"/>
                <a:gd name="T11" fmla="*/ 8 h 39"/>
                <a:gd name="T12" fmla="*/ 3 w 78"/>
                <a:gd name="T13" fmla="*/ 12 h 39"/>
                <a:gd name="T14" fmla="*/ 2 w 78"/>
                <a:gd name="T15" fmla="*/ 13 h 39"/>
                <a:gd name="T16" fmla="*/ 2 w 78"/>
                <a:gd name="T17" fmla="*/ 16 h 39"/>
                <a:gd name="T18" fmla="*/ 0 w 78"/>
                <a:gd name="T19" fmla="*/ 17 h 39"/>
                <a:gd name="T20" fmla="*/ 0 w 78"/>
                <a:gd name="T21" fmla="*/ 20 h 39"/>
                <a:gd name="T22" fmla="*/ 0 w 78"/>
                <a:gd name="T23" fmla="*/ 21 h 39"/>
                <a:gd name="T24" fmla="*/ 2 w 78"/>
                <a:gd name="T25" fmla="*/ 24 h 39"/>
                <a:gd name="T26" fmla="*/ 2 w 78"/>
                <a:gd name="T27" fmla="*/ 25 h 39"/>
                <a:gd name="T28" fmla="*/ 3 w 78"/>
                <a:gd name="T29" fmla="*/ 28 h 39"/>
                <a:gd name="T30" fmla="*/ 7 w 78"/>
                <a:gd name="T31" fmla="*/ 31 h 39"/>
                <a:gd name="T32" fmla="*/ 12 w 78"/>
                <a:gd name="T33" fmla="*/ 33 h 39"/>
                <a:gd name="T34" fmla="*/ 18 w 78"/>
                <a:gd name="T35" fmla="*/ 36 h 39"/>
                <a:gd name="T36" fmla="*/ 25 w 78"/>
                <a:gd name="T37" fmla="*/ 37 h 39"/>
                <a:gd name="T38" fmla="*/ 31 w 78"/>
                <a:gd name="T39" fmla="*/ 39 h 39"/>
                <a:gd name="T40" fmla="*/ 39 w 78"/>
                <a:gd name="T41" fmla="*/ 39 h 39"/>
                <a:gd name="T42" fmla="*/ 47 w 78"/>
                <a:gd name="T43" fmla="*/ 39 h 39"/>
                <a:gd name="T44" fmla="*/ 54 w 78"/>
                <a:gd name="T45" fmla="*/ 37 h 39"/>
                <a:gd name="T46" fmla="*/ 61 w 78"/>
                <a:gd name="T47" fmla="*/ 36 h 39"/>
                <a:gd name="T48" fmla="*/ 67 w 78"/>
                <a:gd name="T49" fmla="*/ 33 h 39"/>
                <a:gd name="T50" fmla="*/ 71 w 78"/>
                <a:gd name="T51" fmla="*/ 31 h 39"/>
                <a:gd name="T52" fmla="*/ 75 w 78"/>
                <a:gd name="T53" fmla="*/ 28 h 39"/>
                <a:gd name="T54" fmla="*/ 77 w 78"/>
                <a:gd name="T55" fmla="*/ 25 h 39"/>
                <a:gd name="T56" fmla="*/ 77 w 78"/>
                <a:gd name="T57" fmla="*/ 24 h 39"/>
                <a:gd name="T58" fmla="*/ 78 w 78"/>
                <a:gd name="T59" fmla="*/ 21 h 39"/>
                <a:gd name="T60" fmla="*/ 78 w 78"/>
                <a:gd name="T61" fmla="*/ 20 h 39"/>
                <a:gd name="T62" fmla="*/ 78 w 78"/>
                <a:gd name="T63" fmla="*/ 17 h 39"/>
                <a:gd name="T64" fmla="*/ 77 w 78"/>
                <a:gd name="T65" fmla="*/ 16 h 39"/>
                <a:gd name="T66" fmla="*/ 77 w 78"/>
                <a:gd name="T67" fmla="*/ 13 h 39"/>
                <a:gd name="T68" fmla="*/ 75 w 78"/>
                <a:gd name="T69" fmla="*/ 12 h 39"/>
                <a:gd name="T70" fmla="*/ 71 w 78"/>
                <a:gd name="T71" fmla="*/ 8 h 39"/>
                <a:gd name="T72" fmla="*/ 67 w 78"/>
                <a:gd name="T73" fmla="*/ 5 h 39"/>
                <a:gd name="T74" fmla="*/ 61 w 78"/>
                <a:gd name="T75" fmla="*/ 3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5" y="1"/>
                  </a:lnTo>
                  <a:lnTo>
                    <a:pt x="18" y="3"/>
                  </a:lnTo>
                  <a:lnTo>
                    <a:pt x="12" y="5"/>
                  </a:lnTo>
                  <a:lnTo>
                    <a:pt x="7" y="8"/>
                  </a:lnTo>
                  <a:lnTo>
                    <a:pt x="3" y="12"/>
                  </a:lnTo>
                  <a:lnTo>
                    <a:pt x="2" y="13"/>
                  </a:lnTo>
                  <a:lnTo>
                    <a:pt x="2" y="16"/>
                  </a:lnTo>
                  <a:lnTo>
                    <a:pt x="0" y="17"/>
                  </a:lnTo>
                  <a:lnTo>
                    <a:pt x="0" y="20"/>
                  </a:lnTo>
                  <a:lnTo>
                    <a:pt x="0" y="21"/>
                  </a:lnTo>
                  <a:lnTo>
                    <a:pt x="2" y="24"/>
                  </a:lnTo>
                  <a:lnTo>
                    <a:pt x="2" y="25"/>
                  </a:lnTo>
                  <a:lnTo>
                    <a:pt x="3" y="28"/>
                  </a:lnTo>
                  <a:lnTo>
                    <a:pt x="7" y="31"/>
                  </a:lnTo>
                  <a:lnTo>
                    <a:pt x="12" y="33"/>
                  </a:lnTo>
                  <a:lnTo>
                    <a:pt x="18" y="36"/>
                  </a:lnTo>
                  <a:lnTo>
                    <a:pt x="25" y="37"/>
                  </a:lnTo>
                  <a:lnTo>
                    <a:pt x="31" y="39"/>
                  </a:lnTo>
                  <a:lnTo>
                    <a:pt x="39" y="39"/>
                  </a:lnTo>
                  <a:lnTo>
                    <a:pt x="47" y="39"/>
                  </a:lnTo>
                  <a:lnTo>
                    <a:pt x="54" y="37"/>
                  </a:lnTo>
                  <a:lnTo>
                    <a:pt x="61" y="36"/>
                  </a:lnTo>
                  <a:lnTo>
                    <a:pt x="67" y="33"/>
                  </a:lnTo>
                  <a:lnTo>
                    <a:pt x="71" y="31"/>
                  </a:lnTo>
                  <a:lnTo>
                    <a:pt x="75" y="28"/>
                  </a:lnTo>
                  <a:lnTo>
                    <a:pt x="77" y="25"/>
                  </a:lnTo>
                  <a:lnTo>
                    <a:pt x="77" y="24"/>
                  </a:lnTo>
                  <a:lnTo>
                    <a:pt x="78" y="21"/>
                  </a:lnTo>
                  <a:lnTo>
                    <a:pt x="78" y="20"/>
                  </a:lnTo>
                  <a:lnTo>
                    <a:pt x="78" y="17"/>
                  </a:lnTo>
                  <a:lnTo>
                    <a:pt x="77" y="16"/>
                  </a:lnTo>
                  <a:lnTo>
                    <a:pt x="77" y="13"/>
                  </a:lnTo>
                  <a:lnTo>
                    <a:pt x="75" y="12"/>
                  </a:lnTo>
                  <a:lnTo>
                    <a:pt x="71" y="8"/>
                  </a:lnTo>
                  <a:lnTo>
                    <a:pt x="67" y="5"/>
                  </a:lnTo>
                  <a:lnTo>
                    <a:pt x="61" y="3"/>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Rectangle 23"/>
            <p:cNvSpPr>
              <a:spLocks noChangeArrowheads="1"/>
            </p:cNvSpPr>
            <p:nvPr/>
          </p:nvSpPr>
          <p:spPr bwMode="auto">
            <a:xfrm>
              <a:off x="4703" y="575"/>
              <a:ext cx="78" cy="514"/>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 name="Rectangle 24"/>
            <p:cNvSpPr>
              <a:spLocks noChangeArrowheads="1"/>
            </p:cNvSpPr>
            <p:nvPr/>
          </p:nvSpPr>
          <p:spPr bwMode="auto">
            <a:xfrm>
              <a:off x="4703" y="575"/>
              <a:ext cx="78" cy="514"/>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Freeform 25"/>
            <p:cNvSpPr>
              <a:spLocks/>
            </p:cNvSpPr>
            <p:nvPr/>
          </p:nvSpPr>
          <p:spPr bwMode="auto">
            <a:xfrm>
              <a:off x="4703" y="559"/>
              <a:ext cx="78" cy="39"/>
            </a:xfrm>
            <a:custGeom>
              <a:avLst/>
              <a:gdLst>
                <a:gd name="T0" fmla="*/ 39 w 78"/>
                <a:gd name="T1" fmla="*/ 0 h 39"/>
                <a:gd name="T2" fmla="*/ 31 w 78"/>
                <a:gd name="T3" fmla="*/ 0 h 39"/>
                <a:gd name="T4" fmla="*/ 25 w 78"/>
                <a:gd name="T5" fmla="*/ 1 h 39"/>
                <a:gd name="T6" fmla="*/ 18 w 78"/>
                <a:gd name="T7" fmla="*/ 4 h 39"/>
                <a:gd name="T8" fmla="*/ 12 w 78"/>
                <a:gd name="T9" fmla="*/ 7 h 39"/>
                <a:gd name="T10" fmla="*/ 7 w 78"/>
                <a:gd name="T11" fmla="*/ 9 h 39"/>
                <a:gd name="T12" fmla="*/ 3 w 78"/>
                <a:gd name="T13" fmla="*/ 12 h 39"/>
                <a:gd name="T14" fmla="*/ 2 w 78"/>
                <a:gd name="T15" fmla="*/ 15 h 39"/>
                <a:gd name="T16" fmla="*/ 2 w 78"/>
                <a:gd name="T17" fmla="*/ 16 h 39"/>
                <a:gd name="T18" fmla="*/ 0 w 78"/>
                <a:gd name="T19" fmla="*/ 19 h 39"/>
                <a:gd name="T20" fmla="*/ 0 w 78"/>
                <a:gd name="T21" fmla="*/ 20 h 39"/>
                <a:gd name="T22" fmla="*/ 0 w 78"/>
                <a:gd name="T23" fmla="*/ 22 h 39"/>
                <a:gd name="T24" fmla="*/ 2 w 78"/>
                <a:gd name="T25" fmla="*/ 24 h 39"/>
                <a:gd name="T26" fmla="*/ 2 w 78"/>
                <a:gd name="T27" fmla="*/ 26 h 39"/>
                <a:gd name="T28" fmla="*/ 3 w 78"/>
                <a:gd name="T29" fmla="*/ 28 h 39"/>
                <a:gd name="T30" fmla="*/ 7 w 78"/>
                <a:gd name="T31" fmla="*/ 31 h 39"/>
                <a:gd name="T32" fmla="*/ 12 w 78"/>
                <a:gd name="T33" fmla="*/ 34 h 39"/>
                <a:gd name="T34" fmla="*/ 18 w 78"/>
                <a:gd name="T35" fmla="*/ 36 h 39"/>
                <a:gd name="T36" fmla="*/ 25 w 78"/>
                <a:gd name="T37" fmla="*/ 38 h 39"/>
                <a:gd name="T38" fmla="*/ 31 w 78"/>
                <a:gd name="T39" fmla="*/ 39 h 39"/>
                <a:gd name="T40" fmla="*/ 39 w 78"/>
                <a:gd name="T41" fmla="*/ 39 h 39"/>
                <a:gd name="T42" fmla="*/ 47 w 78"/>
                <a:gd name="T43" fmla="*/ 39 h 39"/>
                <a:gd name="T44" fmla="*/ 54 w 78"/>
                <a:gd name="T45" fmla="*/ 38 h 39"/>
                <a:gd name="T46" fmla="*/ 61 w 78"/>
                <a:gd name="T47" fmla="*/ 36 h 39"/>
                <a:gd name="T48" fmla="*/ 67 w 78"/>
                <a:gd name="T49" fmla="*/ 34 h 39"/>
                <a:gd name="T50" fmla="*/ 71 w 78"/>
                <a:gd name="T51" fmla="*/ 31 h 39"/>
                <a:gd name="T52" fmla="*/ 75 w 78"/>
                <a:gd name="T53" fmla="*/ 28 h 39"/>
                <a:gd name="T54" fmla="*/ 77 w 78"/>
                <a:gd name="T55" fmla="*/ 26 h 39"/>
                <a:gd name="T56" fmla="*/ 77 w 78"/>
                <a:gd name="T57" fmla="*/ 24 h 39"/>
                <a:gd name="T58" fmla="*/ 78 w 78"/>
                <a:gd name="T59" fmla="*/ 22 h 39"/>
                <a:gd name="T60" fmla="*/ 78 w 78"/>
                <a:gd name="T61" fmla="*/ 20 h 39"/>
                <a:gd name="T62" fmla="*/ 78 w 78"/>
                <a:gd name="T63" fmla="*/ 19 h 39"/>
                <a:gd name="T64" fmla="*/ 77 w 78"/>
                <a:gd name="T65" fmla="*/ 16 h 39"/>
                <a:gd name="T66" fmla="*/ 77 w 78"/>
                <a:gd name="T67" fmla="*/ 15 h 39"/>
                <a:gd name="T68" fmla="*/ 75 w 78"/>
                <a:gd name="T69" fmla="*/ 12 h 39"/>
                <a:gd name="T70" fmla="*/ 71 w 78"/>
                <a:gd name="T71" fmla="*/ 9 h 39"/>
                <a:gd name="T72" fmla="*/ 67 w 78"/>
                <a:gd name="T73" fmla="*/ 7 h 39"/>
                <a:gd name="T74" fmla="*/ 61 w 78"/>
                <a:gd name="T75" fmla="*/ 4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5" y="1"/>
                  </a:lnTo>
                  <a:lnTo>
                    <a:pt x="18" y="4"/>
                  </a:lnTo>
                  <a:lnTo>
                    <a:pt x="12" y="7"/>
                  </a:lnTo>
                  <a:lnTo>
                    <a:pt x="7" y="9"/>
                  </a:lnTo>
                  <a:lnTo>
                    <a:pt x="3" y="12"/>
                  </a:lnTo>
                  <a:lnTo>
                    <a:pt x="2" y="15"/>
                  </a:lnTo>
                  <a:lnTo>
                    <a:pt x="2" y="16"/>
                  </a:lnTo>
                  <a:lnTo>
                    <a:pt x="0" y="19"/>
                  </a:lnTo>
                  <a:lnTo>
                    <a:pt x="0" y="20"/>
                  </a:lnTo>
                  <a:lnTo>
                    <a:pt x="0" y="22"/>
                  </a:lnTo>
                  <a:lnTo>
                    <a:pt x="2" y="24"/>
                  </a:lnTo>
                  <a:lnTo>
                    <a:pt x="2" y="26"/>
                  </a:lnTo>
                  <a:lnTo>
                    <a:pt x="3" y="28"/>
                  </a:lnTo>
                  <a:lnTo>
                    <a:pt x="7" y="31"/>
                  </a:lnTo>
                  <a:lnTo>
                    <a:pt x="12" y="34"/>
                  </a:lnTo>
                  <a:lnTo>
                    <a:pt x="18" y="36"/>
                  </a:lnTo>
                  <a:lnTo>
                    <a:pt x="25" y="38"/>
                  </a:lnTo>
                  <a:lnTo>
                    <a:pt x="31" y="39"/>
                  </a:lnTo>
                  <a:lnTo>
                    <a:pt x="39" y="39"/>
                  </a:lnTo>
                  <a:lnTo>
                    <a:pt x="47" y="39"/>
                  </a:lnTo>
                  <a:lnTo>
                    <a:pt x="54" y="38"/>
                  </a:lnTo>
                  <a:lnTo>
                    <a:pt x="61" y="36"/>
                  </a:lnTo>
                  <a:lnTo>
                    <a:pt x="67" y="34"/>
                  </a:lnTo>
                  <a:lnTo>
                    <a:pt x="71" y="31"/>
                  </a:lnTo>
                  <a:lnTo>
                    <a:pt x="75" y="28"/>
                  </a:lnTo>
                  <a:lnTo>
                    <a:pt x="77" y="26"/>
                  </a:lnTo>
                  <a:lnTo>
                    <a:pt x="77" y="24"/>
                  </a:lnTo>
                  <a:lnTo>
                    <a:pt x="78" y="22"/>
                  </a:lnTo>
                  <a:lnTo>
                    <a:pt x="78" y="20"/>
                  </a:lnTo>
                  <a:lnTo>
                    <a:pt x="78" y="19"/>
                  </a:lnTo>
                  <a:lnTo>
                    <a:pt x="77" y="16"/>
                  </a:lnTo>
                  <a:lnTo>
                    <a:pt x="77" y="15"/>
                  </a:lnTo>
                  <a:lnTo>
                    <a:pt x="75" y="12"/>
                  </a:lnTo>
                  <a:lnTo>
                    <a:pt x="71" y="9"/>
                  </a:lnTo>
                  <a:lnTo>
                    <a:pt x="67" y="7"/>
                  </a:lnTo>
                  <a:lnTo>
                    <a:pt x="61" y="4"/>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p:cNvSpPr>
              <a:spLocks/>
            </p:cNvSpPr>
            <p:nvPr/>
          </p:nvSpPr>
          <p:spPr bwMode="auto">
            <a:xfrm>
              <a:off x="4703" y="559"/>
              <a:ext cx="78" cy="39"/>
            </a:xfrm>
            <a:custGeom>
              <a:avLst/>
              <a:gdLst>
                <a:gd name="T0" fmla="*/ 39 w 78"/>
                <a:gd name="T1" fmla="*/ 0 h 39"/>
                <a:gd name="T2" fmla="*/ 31 w 78"/>
                <a:gd name="T3" fmla="*/ 0 h 39"/>
                <a:gd name="T4" fmla="*/ 25 w 78"/>
                <a:gd name="T5" fmla="*/ 1 h 39"/>
                <a:gd name="T6" fmla="*/ 18 w 78"/>
                <a:gd name="T7" fmla="*/ 4 h 39"/>
                <a:gd name="T8" fmla="*/ 12 w 78"/>
                <a:gd name="T9" fmla="*/ 7 h 39"/>
                <a:gd name="T10" fmla="*/ 7 w 78"/>
                <a:gd name="T11" fmla="*/ 9 h 39"/>
                <a:gd name="T12" fmla="*/ 3 w 78"/>
                <a:gd name="T13" fmla="*/ 12 h 39"/>
                <a:gd name="T14" fmla="*/ 2 w 78"/>
                <a:gd name="T15" fmla="*/ 15 h 39"/>
                <a:gd name="T16" fmla="*/ 2 w 78"/>
                <a:gd name="T17" fmla="*/ 16 h 39"/>
                <a:gd name="T18" fmla="*/ 0 w 78"/>
                <a:gd name="T19" fmla="*/ 19 h 39"/>
                <a:gd name="T20" fmla="*/ 0 w 78"/>
                <a:gd name="T21" fmla="*/ 20 h 39"/>
                <a:gd name="T22" fmla="*/ 0 w 78"/>
                <a:gd name="T23" fmla="*/ 22 h 39"/>
                <a:gd name="T24" fmla="*/ 2 w 78"/>
                <a:gd name="T25" fmla="*/ 24 h 39"/>
                <a:gd name="T26" fmla="*/ 2 w 78"/>
                <a:gd name="T27" fmla="*/ 26 h 39"/>
                <a:gd name="T28" fmla="*/ 3 w 78"/>
                <a:gd name="T29" fmla="*/ 28 h 39"/>
                <a:gd name="T30" fmla="*/ 7 w 78"/>
                <a:gd name="T31" fmla="*/ 31 h 39"/>
                <a:gd name="T32" fmla="*/ 12 w 78"/>
                <a:gd name="T33" fmla="*/ 34 h 39"/>
                <a:gd name="T34" fmla="*/ 18 w 78"/>
                <a:gd name="T35" fmla="*/ 36 h 39"/>
                <a:gd name="T36" fmla="*/ 25 w 78"/>
                <a:gd name="T37" fmla="*/ 38 h 39"/>
                <a:gd name="T38" fmla="*/ 31 w 78"/>
                <a:gd name="T39" fmla="*/ 39 h 39"/>
                <a:gd name="T40" fmla="*/ 39 w 78"/>
                <a:gd name="T41" fmla="*/ 39 h 39"/>
                <a:gd name="T42" fmla="*/ 47 w 78"/>
                <a:gd name="T43" fmla="*/ 39 h 39"/>
                <a:gd name="T44" fmla="*/ 54 w 78"/>
                <a:gd name="T45" fmla="*/ 38 h 39"/>
                <a:gd name="T46" fmla="*/ 61 w 78"/>
                <a:gd name="T47" fmla="*/ 36 h 39"/>
                <a:gd name="T48" fmla="*/ 67 w 78"/>
                <a:gd name="T49" fmla="*/ 34 h 39"/>
                <a:gd name="T50" fmla="*/ 71 w 78"/>
                <a:gd name="T51" fmla="*/ 31 h 39"/>
                <a:gd name="T52" fmla="*/ 75 w 78"/>
                <a:gd name="T53" fmla="*/ 28 h 39"/>
                <a:gd name="T54" fmla="*/ 77 w 78"/>
                <a:gd name="T55" fmla="*/ 26 h 39"/>
                <a:gd name="T56" fmla="*/ 77 w 78"/>
                <a:gd name="T57" fmla="*/ 24 h 39"/>
                <a:gd name="T58" fmla="*/ 78 w 78"/>
                <a:gd name="T59" fmla="*/ 22 h 39"/>
                <a:gd name="T60" fmla="*/ 78 w 78"/>
                <a:gd name="T61" fmla="*/ 20 h 39"/>
                <a:gd name="T62" fmla="*/ 78 w 78"/>
                <a:gd name="T63" fmla="*/ 19 h 39"/>
                <a:gd name="T64" fmla="*/ 77 w 78"/>
                <a:gd name="T65" fmla="*/ 16 h 39"/>
                <a:gd name="T66" fmla="*/ 77 w 78"/>
                <a:gd name="T67" fmla="*/ 15 h 39"/>
                <a:gd name="T68" fmla="*/ 75 w 78"/>
                <a:gd name="T69" fmla="*/ 12 h 39"/>
                <a:gd name="T70" fmla="*/ 71 w 78"/>
                <a:gd name="T71" fmla="*/ 9 h 39"/>
                <a:gd name="T72" fmla="*/ 67 w 78"/>
                <a:gd name="T73" fmla="*/ 7 h 39"/>
                <a:gd name="T74" fmla="*/ 61 w 78"/>
                <a:gd name="T75" fmla="*/ 4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5" y="1"/>
                  </a:lnTo>
                  <a:lnTo>
                    <a:pt x="18" y="4"/>
                  </a:lnTo>
                  <a:lnTo>
                    <a:pt x="12" y="7"/>
                  </a:lnTo>
                  <a:lnTo>
                    <a:pt x="7" y="9"/>
                  </a:lnTo>
                  <a:lnTo>
                    <a:pt x="3" y="12"/>
                  </a:lnTo>
                  <a:lnTo>
                    <a:pt x="2" y="15"/>
                  </a:lnTo>
                  <a:lnTo>
                    <a:pt x="2" y="16"/>
                  </a:lnTo>
                  <a:lnTo>
                    <a:pt x="0" y="19"/>
                  </a:lnTo>
                  <a:lnTo>
                    <a:pt x="0" y="20"/>
                  </a:lnTo>
                  <a:lnTo>
                    <a:pt x="0" y="22"/>
                  </a:lnTo>
                  <a:lnTo>
                    <a:pt x="2" y="24"/>
                  </a:lnTo>
                  <a:lnTo>
                    <a:pt x="2" y="26"/>
                  </a:lnTo>
                  <a:lnTo>
                    <a:pt x="3" y="28"/>
                  </a:lnTo>
                  <a:lnTo>
                    <a:pt x="7" y="31"/>
                  </a:lnTo>
                  <a:lnTo>
                    <a:pt x="12" y="34"/>
                  </a:lnTo>
                  <a:lnTo>
                    <a:pt x="18" y="36"/>
                  </a:lnTo>
                  <a:lnTo>
                    <a:pt x="25" y="38"/>
                  </a:lnTo>
                  <a:lnTo>
                    <a:pt x="31" y="39"/>
                  </a:lnTo>
                  <a:lnTo>
                    <a:pt x="39" y="39"/>
                  </a:lnTo>
                  <a:lnTo>
                    <a:pt x="47" y="39"/>
                  </a:lnTo>
                  <a:lnTo>
                    <a:pt x="54" y="38"/>
                  </a:lnTo>
                  <a:lnTo>
                    <a:pt x="61" y="36"/>
                  </a:lnTo>
                  <a:lnTo>
                    <a:pt x="67" y="34"/>
                  </a:lnTo>
                  <a:lnTo>
                    <a:pt x="71" y="31"/>
                  </a:lnTo>
                  <a:lnTo>
                    <a:pt x="75" y="28"/>
                  </a:lnTo>
                  <a:lnTo>
                    <a:pt x="77" y="26"/>
                  </a:lnTo>
                  <a:lnTo>
                    <a:pt x="77" y="24"/>
                  </a:lnTo>
                  <a:lnTo>
                    <a:pt x="78" y="22"/>
                  </a:lnTo>
                  <a:lnTo>
                    <a:pt x="78" y="20"/>
                  </a:lnTo>
                  <a:lnTo>
                    <a:pt x="78" y="19"/>
                  </a:lnTo>
                  <a:lnTo>
                    <a:pt x="77" y="16"/>
                  </a:lnTo>
                  <a:lnTo>
                    <a:pt x="77" y="15"/>
                  </a:lnTo>
                  <a:lnTo>
                    <a:pt x="75" y="12"/>
                  </a:lnTo>
                  <a:lnTo>
                    <a:pt x="71" y="9"/>
                  </a:lnTo>
                  <a:lnTo>
                    <a:pt x="67" y="7"/>
                  </a:lnTo>
                  <a:lnTo>
                    <a:pt x="61"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Line 27"/>
            <p:cNvSpPr>
              <a:spLocks noChangeShapeType="1"/>
            </p:cNvSpPr>
            <p:nvPr/>
          </p:nvSpPr>
          <p:spPr bwMode="auto">
            <a:xfrm>
              <a:off x="4703" y="1089"/>
              <a:ext cx="78" cy="0"/>
            </a:xfrm>
            <a:prstGeom prst="line">
              <a:avLst/>
            </a:prstGeom>
            <a:noFill/>
            <a:ln w="6350">
              <a:solidFill>
                <a:srgbClr val="FF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Freeform 28"/>
            <p:cNvSpPr>
              <a:spLocks/>
            </p:cNvSpPr>
            <p:nvPr/>
          </p:nvSpPr>
          <p:spPr bwMode="auto">
            <a:xfrm>
              <a:off x="4472" y="1188"/>
              <a:ext cx="76" cy="40"/>
            </a:xfrm>
            <a:custGeom>
              <a:avLst/>
              <a:gdLst>
                <a:gd name="T0" fmla="*/ 39 w 76"/>
                <a:gd name="T1" fmla="*/ 0 h 40"/>
                <a:gd name="T2" fmla="*/ 31 w 76"/>
                <a:gd name="T3" fmla="*/ 0 h 40"/>
                <a:gd name="T4" fmla="*/ 24 w 76"/>
                <a:gd name="T5" fmla="*/ 1 h 40"/>
                <a:gd name="T6" fmla="*/ 17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6 h 40"/>
                <a:gd name="T28" fmla="*/ 3 w 76"/>
                <a:gd name="T29" fmla="*/ 28 h 40"/>
                <a:gd name="T30" fmla="*/ 7 w 76"/>
                <a:gd name="T31" fmla="*/ 31 h 40"/>
                <a:gd name="T32" fmla="*/ 12 w 76"/>
                <a:gd name="T33" fmla="*/ 35 h 40"/>
                <a:gd name="T34" fmla="*/ 17 w 76"/>
                <a:gd name="T35" fmla="*/ 36 h 40"/>
                <a:gd name="T36" fmla="*/ 24 w 76"/>
                <a:gd name="T37" fmla="*/ 39 h 40"/>
                <a:gd name="T38" fmla="*/ 31 w 76"/>
                <a:gd name="T39" fmla="*/ 40 h 40"/>
                <a:gd name="T40" fmla="*/ 39 w 76"/>
                <a:gd name="T41" fmla="*/ 40 h 40"/>
                <a:gd name="T42" fmla="*/ 47 w 76"/>
                <a:gd name="T43" fmla="*/ 40 h 40"/>
                <a:gd name="T44" fmla="*/ 53 w 76"/>
                <a:gd name="T45" fmla="*/ 39 h 40"/>
                <a:gd name="T46" fmla="*/ 60 w 76"/>
                <a:gd name="T47" fmla="*/ 36 h 40"/>
                <a:gd name="T48" fmla="*/ 66 w 76"/>
                <a:gd name="T49" fmla="*/ 35 h 40"/>
                <a:gd name="T50" fmla="*/ 70 w 76"/>
                <a:gd name="T51" fmla="*/ 31 h 40"/>
                <a:gd name="T52" fmla="*/ 74 w 76"/>
                <a:gd name="T53" fmla="*/ 28 h 40"/>
                <a:gd name="T54" fmla="*/ 75 w 76"/>
                <a:gd name="T55" fmla="*/ 26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3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7"/>
                  </a:lnTo>
                  <a:lnTo>
                    <a:pt x="7" y="9"/>
                  </a:lnTo>
                  <a:lnTo>
                    <a:pt x="3" y="12"/>
                  </a:lnTo>
                  <a:lnTo>
                    <a:pt x="1" y="15"/>
                  </a:lnTo>
                  <a:lnTo>
                    <a:pt x="1" y="16"/>
                  </a:lnTo>
                  <a:lnTo>
                    <a:pt x="0" y="19"/>
                  </a:lnTo>
                  <a:lnTo>
                    <a:pt x="0" y="20"/>
                  </a:lnTo>
                  <a:lnTo>
                    <a:pt x="0" y="23"/>
                  </a:lnTo>
                  <a:lnTo>
                    <a:pt x="1" y="24"/>
                  </a:lnTo>
                  <a:lnTo>
                    <a:pt x="1" y="26"/>
                  </a:lnTo>
                  <a:lnTo>
                    <a:pt x="3" y="28"/>
                  </a:lnTo>
                  <a:lnTo>
                    <a:pt x="7" y="31"/>
                  </a:lnTo>
                  <a:lnTo>
                    <a:pt x="12" y="35"/>
                  </a:lnTo>
                  <a:lnTo>
                    <a:pt x="17" y="36"/>
                  </a:lnTo>
                  <a:lnTo>
                    <a:pt x="24" y="39"/>
                  </a:lnTo>
                  <a:lnTo>
                    <a:pt x="31" y="40"/>
                  </a:lnTo>
                  <a:lnTo>
                    <a:pt x="39" y="40"/>
                  </a:lnTo>
                  <a:lnTo>
                    <a:pt x="47" y="40"/>
                  </a:lnTo>
                  <a:lnTo>
                    <a:pt x="53" y="39"/>
                  </a:lnTo>
                  <a:lnTo>
                    <a:pt x="60" y="36"/>
                  </a:lnTo>
                  <a:lnTo>
                    <a:pt x="66" y="35"/>
                  </a:lnTo>
                  <a:lnTo>
                    <a:pt x="70" y="31"/>
                  </a:lnTo>
                  <a:lnTo>
                    <a:pt x="74" y="28"/>
                  </a:lnTo>
                  <a:lnTo>
                    <a:pt x="75" y="26"/>
                  </a:lnTo>
                  <a:lnTo>
                    <a:pt x="75" y="24"/>
                  </a:lnTo>
                  <a:lnTo>
                    <a:pt x="76" y="23"/>
                  </a:lnTo>
                  <a:lnTo>
                    <a:pt x="76" y="20"/>
                  </a:lnTo>
                  <a:lnTo>
                    <a:pt x="76" y="19"/>
                  </a:lnTo>
                  <a:lnTo>
                    <a:pt x="75" y="16"/>
                  </a:lnTo>
                  <a:lnTo>
                    <a:pt x="75" y="15"/>
                  </a:lnTo>
                  <a:lnTo>
                    <a:pt x="74" y="12"/>
                  </a:lnTo>
                  <a:lnTo>
                    <a:pt x="70" y="9"/>
                  </a:lnTo>
                  <a:lnTo>
                    <a:pt x="66" y="7"/>
                  </a:lnTo>
                  <a:lnTo>
                    <a:pt x="60" y="4"/>
                  </a:lnTo>
                  <a:lnTo>
                    <a:pt x="53" y="1"/>
                  </a:lnTo>
                  <a:lnTo>
                    <a:pt x="47" y="0"/>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p:cNvSpPr>
              <a:spLocks/>
            </p:cNvSpPr>
            <p:nvPr/>
          </p:nvSpPr>
          <p:spPr bwMode="auto">
            <a:xfrm>
              <a:off x="4472" y="1188"/>
              <a:ext cx="76" cy="40"/>
            </a:xfrm>
            <a:custGeom>
              <a:avLst/>
              <a:gdLst>
                <a:gd name="T0" fmla="*/ 39 w 76"/>
                <a:gd name="T1" fmla="*/ 0 h 40"/>
                <a:gd name="T2" fmla="*/ 31 w 76"/>
                <a:gd name="T3" fmla="*/ 0 h 40"/>
                <a:gd name="T4" fmla="*/ 24 w 76"/>
                <a:gd name="T5" fmla="*/ 1 h 40"/>
                <a:gd name="T6" fmla="*/ 17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6 h 40"/>
                <a:gd name="T28" fmla="*/ 3 w 76"/>
                <a:gd name="T29" fmla="*/ 28 h 40"/>
                <a:gd name="T30" fmla="*/ 7 w 76"/>
                <a:gd name="T31" fmla="*/ 31 h 40"/>
                <a:gd name="T32" fmla="*/ 12 w 76"/>
                <a:gd name="T33" fmla="*/ 35 h 40"/>
                <a:gd name="T34" fmla="*/ 17 w 76"/>
                <a:gd name="T35" fmla="*/ 36 h 40"/>
                <a:gd name="T36" fmla="*/ 24 w 76"/>
                <a:gd name="T37" fmla="*/ 39 h 40"/>
                <a:gd name="T38" fmla="*/ 31 w 76"/>
                <a:gd name="T39" fmla="*/ 40 h 40"/>
                <a:gd name="T40" fmla="*/ 39 w 76"/>
                <a:gd name="T41" fmla="*/ 40 h 40"/>
                <a:gd name="T42" fmla="*/ 47 w 76"/>
                <a:gd name="T43" fmla="*/ 40 h 40"/>
                <a:gd name="T44" fmla="*/ 53 w 76"/>
                <a:gd name="T45" fmla="*/ 39 h 40"/>
                <a:gd name="T46" fmla="*/ 60 w 76"/>
                <a:gd name="T47" fmla="*/ 36 h 40"/>
                <a:gd name="T48" fmla="*/ 66 w 76"/>
                <a:gd name="T49" fmla="*/ 35 h 40"/>
                <a:gd name="T50" fmla="*/ 70 w 76"/>
                <a:gd name="T51" fmla="*/ 31 h 40"/>
                <a:gd name="T52" fmla="*/ 74 w 76"/>
                <a:gd name="T53" fmla="*/ 28 h 40"/>
                <a:gd name="T54" fmla="*/ 75 w 76"/>
                <a:gd name="T55" fmla="*/ 26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3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7"/>
                  </a:lnTo>
                  <a:lnTo>
                    <a:pt x="7" y="9"/>
                  </a:lnTo>
                  <a:lnTo>
                    <a:pt x="3" y="12"/>
                  </a:lnTo>
                  <a:lnTo>
                    <a:pt x="1" y="15"/>
                  </a:lnTo>
                  <a:lnTo>
                    <a:pt x="1" y="16"/>
                  </a:lnTo>
                  <a:lnTo>
                    <a:pt x="0" y="19"/>
                  </a:lnTo>
                  <a:lnTo>
                    <a:pt x="0" y="20"/>
                  </a:lnTo>
                  <a:lnTo>
                    <a:pt x="0" y="23"/>
                  </a:lnTo>
                  <a:lnTo>
                    <a:pt x="1" y="24"/>
                  </a:lnTo>
                  <a:lnTo>
                    <a:pt x="1" y="26"/>
                  </a:lnTo>
                  <a:lnTo>
                    <a:pt x="3" y="28"/>
                  </a:lnTo>
                  <a:lnTo>
                    <a:pt x="7" y="31"/>
                  </a:lnTo>
                  <a:lnTo>
                    <a:pt x="12" y="35"/>
                  </a:lnTo>
                  <a:lnTo>
                    <a:pt x="17" y="36"/>
                  </a:lnTo>
                  <a:lnTo>
                    <a:pt x="24" y="39"/>
                  </a:lnTo>
                  <a:lnTo>
                    <a:pt x="31" y="40"/>
                  </a:lnTo>
                  <a:lnTo>
                    <a:pt x="39" y="40"/>
                  </a:lnTo>
                  <a:lnTo>
                    <a:pt x="47" y="40"/>
                  </a:lnTo>
                  <a:lnTo>
                    <a:pt x="53" y="39"/>
                  </a:lnTo>
                  <a:lnTo>
                    <a:pt x="60" y="36"/>
                  </a:lnTo>
                  <a:lnTo>
                    <a:pt x="66" y="35"/>
                  </a:lnTo>
                  <a:lnTo>
                    <a:pt x="70" y="31"/>
                  </a:lnTo>
                  <a:lnTo>
                    <a:pt x="74" y="28"/>
                  </a:lnTo>
                  <a:lnTo>
                    <a:pt x="75" y="26"/>
                  </a:lnTo>
                  <a:lnTo>
                    <a:pt x="75" y="24"/>
                  </a:lnTo>
                  <a:lnTo>
                    <a:pt x="76" y="23"/>
                  </a:lnTo>
                  <a:lnTo>
                    <a:pt x="76" y="20"/>
                  </a:lnTo>
                  <a:lnTo>
                    <a:pt x="76" y="19"/>
                  </a:lnTo>
                  <a:lnTo>
                    <a:pt x="75" y="16"/>
                  </a:lnTo>
                  <a:lnTo>
                    <a:pt x="75" y="15"/>
                  </a:lnTo>
                  <a:lnTo>
                    <a:pt x="74" y="12"/>
                  </a:lnTo>
                  <a:lnTo>
                    <a:pt x="70" y="9"/>
                  </a:lnTo>
                  <a:lnTo>
                    <a:pt x="66" y="7"/>
                  </a:lnTo>
                  <a:lnTo>
                    <a:pt x="60" y="4"/>
                  </a:lnTo>
                  <a:lnTo>
                    <a:pt x="53"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 name="Rectangle 30"/>
            <p:cNvSpPr>
              <a:spLocks noChangeArrowheads="1"/>
            </p:cNvSpPr>
            <p:nvPr/>
          </p:nvSpPr>
          <p:spPr bwMode="auto">
            <a:xfrm>
              <a:off x="4472" y="694"/>
              <a:ext cx="76" cy="510"/>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 name="Rectangle 31"/>
            <p:cNvSpPr>
              <a:spLocks noChangeArrowheads="1"/>
            </p:cNvSpPr>
            <p:nvPr/>
          </p:nvSpPr>
          <p:spPr bwMode="auto">
            <a:xfrm>
              <a:off x="4472" y="694"/>
              <a:ext cx="76" cy="510"/>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 name="Freeform 32"/>
            <p:cNvSpPr>
              <a:spLocks/>
            </p:cNvSpPr>
            <p:nvPr/>
          </p:nvSpPr>
          <p:spPr bwMode="auto">
            <a:xfrm>
              <a:off x="4472" y="678"/>
              <a:ext cx="76" cy="40"/>
            </a:xfrm>
            <a:custGeom>
              <a:avLst/>
              <a:gdLst>
                <a:gd name="T0" fmla="*/ 39 w 76"/>
                <a:gd name="T1" fmla="*/ 0 h 40"/>
                <a:gd name="T2" fmla="*/ 31 w 76"/>
                <a:gd name="T3" fmla="*/ 0 h 40"/>
                <a:gd name="T4" fmla="*/ 24 w 76"/>
                <a:gd name="T5" fmla="*/ 2 h 40"/>
                <a:gd name="T6" fmla="*/ 17 w 76"/>
                <a:gd name="T7" fmla="*/ 4 h 40"/>
                <a:gd name="T8" fmla="*/ 12 w 76"/>
                <a:gd name="T9" fmla="*/ 7 h 40"/>
                <a:gd name="T10" fmla="*/ 7 w 76"/>
                <a:gd name="T11" fmla="*/ 10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6 h 40"/>
                <a:gd name="T28" fmla="*/ 3 w 76"/>
                <a:gd name="T29" fmla="*/ 28 h 40"/>
                <a:gd name="T30" fmla="*/ 7 w 76"/>
                <a:gd name="T31" fmla="*/ 31 h 40"/>
                <a:gd name="T32" fmla="*/ 12 w 76"/>
                <a:gd name="T33" fmla="*/ 35 h 40"/>
                <a:gd name="T34" fmla="*/ 17 w 76"/>
                <a:gd name="T35" fmla="*/ 36 h 40"/>
                <a:gd name="T36" fmla="*/ 24 w 76"/>
                <a:gd name="T37" fmla="*/ 39 h 40"/>
                <a:gd name="T38" fmla="*/ 31 w 76"/>
                <a:gd name="T39" fmla="*/ 40 h 40"/>
                <a:gd name="T40" fmla="*/ 39 w 76"/>
                <a:gd name="T41" fmla="*/ 40 h 40"/>
                <a:gd name="T42" fmla="*/ 47 w 76"/>
                <a:gd name="T43" fmla="*/ 40 h 40"/>
                <a:gd name="T44" fmla="*/ 53 w 76"/>
                <a:gd name="T45" fmla="*/ 39 h 40"/>
                <a:gd name="T46" fmla="*/ 60 w 76"/>
                <a:gd name="T47" fmla="*/ 36 h 40"/>
                <a:gd name="T48" fmla="*/ 66 w 76"/>
                <a:gd name="T49" fmla="*/ 35 h 40"/>
                <a:gd name="T50" fmla="*/ 70 w 76"/>
                <a:gd name="T51" fmla="*/ 31 h 40"/>
                <a:gd name="T52" fmla="*/ 74 w 76"/>
                <a:gd name="T53" fmla="*/ 28 h 40"/>
                <a:gd name="T54" fmla="*/ 75 w 76"/>
                <a:gd name="T55" fmla="*/ 26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10 h 40"/>
                <a:gd name="T72" fmla="*/ 66 w 76"/>
                <a:gd name="T73" fmla="*/ 7 h 40"/>
                <a:gd name="T74" fmla="*/ 60 w 76"/>
                <a:gd name="T75" fmla="*/ 4 h 40"/>
                <a:gd name="T76" fmla="*/ 53 w 76"/>
                <a:gd name="T77" fmla="*/ 2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2"/>
                  </a:lnTo>
                  <a:lnTo>
                    <a:pt x="17" y="4"/>
                  </a:lnTo>
                  <a:lnTo>
                    <a:pt x="12" y="7"/>
                  </a:lnTo>
                  <a:lnTo>
                    <a:pt x="7" y="10"/>
                  </a:lnTo>
                  <a:lnTo>
                    <a:pt x="3" y="12"/>
                  </a:lnTo>
                  <a:lnTo>
                    <a:pt x="1" y="15"/>
                  </a:lnTo>
                  <a:lnTo>
                    <a:pt x="1" y="16"/>
                  </a:lnTo>
                  <a:lnTo>
                    <a:pt x="0" y="19"/>
                  </a:lnTo>
                  <a:lnTo>
                    <a:pt x="0" y="20"/>
                  </a:lnTo>
                  <a:lnTo>
                    <a:pt x="0" y="23"/>
                  </a:lnTo>
                  <a:lnTo>
                    <a:pt x="1" y="24"/>
                  </a:lnTo>
                  <a:lnTo>
                    <a:pt x="1" y="26"/>
                  </a:lnTo>
                  <a:lnTo>
                    <a:pt x="3" y="28"/>
                  </a:lnTo>
                  <a:lnTo>
                    <a:pt x="7" y="31"/>
                  </a:lnTo>
                  <a:lnTo>
                    <a:pt x="12" y="35"/>
                  </a:lnTo>
                  <a:lnTo>
                    <a:pt x="17" y="36"/>
                  </a:lnTo>
                  <a:lnTo>
                    <a:pt x="24" y="39"/>
                  </a:lnTo>
                  <a:lnTo>
                    <a:pt x="31" y="40"/>
                  </a:lnTo>
                  <a:lnTo>
                    <a:pt x="39" y="40"/>
                  </a:lnTo>
                  <a:lnTo>
                    <a:pt x="47" y="40"/>
                  </a:lnTo>
                  <a:lnTo>
                    <a:pt x="53" y="39"/>
                  </a:lnTo>
                  <a:lnTo>
                    <a:pt x="60" y="36"/>
                  </a:lnTo>
                  <a:lnTo>
                    <a:pt x="66" y="35"/>
                  </a:lnTo>
                  <a:lnTo>
                    <a:pt x="70" y="31"/>
                  </a:lnTo>
                  <a:lnTo>
                    <a:pt x="74" y="28"/>
                  </a:lnTo>
                  <a:lnTo>
                    <a:pt x="75" y="26"/>
                  </a:lnTo>
                  <a:lnTo>
                    <a:pt x="75" y="24"/>
                  </a:lnTo>
                  <a:lnTo>
                    <a:pt x="76" y="23"/>
                  </a:lnTo>
                  <a:lnTo>
                    <a:pt x="76" y="20"/>
                  </a:lnTo>
                  <a:lnTo>
                    <a:pt x="76" y="19"/>
                  </a:lnTo>
                  <a:lnTo>
                    <a:pt x="75" y="16"/>
                  </a:lnTo>
                  <a:lnTo>
                    <a:pt x="75" y="15"/>
                  </a:lnTo>
                  <a:lnTo>
                    <a:pt x="74" y="12"/>
                  </a:lnTo>
                  <a:lnTo>
                    <a:pt x="70" y="10"/>
                  </a:lnTo>
                  <a:lnTo>
                    <a:pt x="66" y="7"/>
                  </a:lnTo>
                  <a:lnTo>
                    <a:pt x="60" y="4"/>
                  </a:lnTo>
                  <a:lnTo>
                    <a:pt x="53" y="2"/>
                  </a:lnTo>
                  <a:lnTo>
                    <a:pt x="47" y="0"/>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33"/>
            <p:cNvSpPr>
              <a:spLocks/>
            </p:cNvSpPr>
            <p:nvPr/>
          </p:nvSpPr>
          <p:spPr bwMode="auto">
            <a:xfrm>
              <a:off x="4472" y="678"/>
              <a:ext cx="76" cy="40"/>
            </a:xfrm>
            <a:custGeom>
              <a:avLst/>
              <a:gdLst>
                <a:gd name="T0" fmla="*/ 39 w 76"/>
                <a:gd name="T1" fmla="*/ 0 h 40"/>
                <a:gd name="T2" fmla="*/ 31 w 76"/>
                <a:gd name="T3" fmla="*/ 0 h 40"/>
                <a:gd name="T4" fmla="*/ 24 w 76"/>
                <a:gd name="T5" fmla="*/ 2 h 40"/>
                <a:gd name="T6" fmla="*/ 17 w 76"/>
                <a:gd name="T7" fmla="*/ 4 h 40"/>
                <a:gd name="T8" fmla="*/ 12 w 76"/>
                <a:gd name="T9" fmla="*/ 7 h 40"/>
                <a:gd name="T10" fmla="*/ 7 w 76"/>
                <a:gd name="T11" fmla="*/ 10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6 h 40"/>
                <a:gd name="T28" fmla="*/ 3 w 76"/>
                <a:gd name="T29" fmla="*/ 28 h 40"/>
                <a:gd name="T30" fmla="*/ 7 w 76"/>
                <a:gd name="T31" fmla="*/ 31 h 40"/>
                <a:gd name="T32" fmla="*/ 12 w 76"/>
                <a:gd name="T33" fmla="*/ 35 h 40"/>
                <a:gd name="T34" fmla="*/ 17 w 76"/>
                <a:gd name="T35" fmla="*/ 36 h 40"/>
                <a:gd name="T36" fmla="*/ 24 w 76"/>
                <a:gd name="T37" fmla="*/ 39 h 40"/>
                <a:gd name="T38" fmla="*/ 31 w 76"/>
                <a:gd name="T39" fmla="*/ 40 h 40"/>
                <a:gd name="T40" fmla="*/ 39 w 76"/>
                <a:gd name="T41" fmla="*/ 40 h 40"/>
                <a:gd name="T42" fmla="*/ 47 w 76"/>
                <a:gd name="T43" fmla="*/ 40 h 40"/>
                <a:gd name="T44" fmla="*/ 53 w 76"/>
                <a:gd name="T45" fmla="*/ 39 h 40"/>
                <a:gd name="T46" fmla="*/ 60 w 76"/>
                <a:gd name="T47" fmla="*/ 36 h 40"/>
                <a:gd name="T48" fmla="*/ 66 w 76"/>
                <a:gd name="T49" fmla="*/ 35 h 40"/>
                <a:gd name="T50" fmla="*/ 70 w 76"/>
                <a:gd name="T51" fmla="*/ 31 h 40"/>
                <a:gd name="T52" fmla="*/ 74 w 76"/>
                <a:gd name="T53" fmla="*/ 28 h 40"/>
                <a:gd name="T54" fmla="*/ 75 w 76"/>
                <a:gd name="T55" fmla="*/ 26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10 h 40"/>
                <a:gd name="T72" fmla="*/ 66 w 76"/>
                <a:gd name="T73" fmla="*/ 7 h 40"/>
                <a:gd name="T74" fmla="*/ 60 w 76"/>
                <a:gd name="T75" fmla="*/ 4 h 40"/>
                <a:gd name="T76" fmla="*/ 53 w 76"/>
                <a:gd name="T77" fmla="*/ 2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2"/>
                  </a:lnTo>
                  <a:lnTo>
                    <a:pt x="17" y="4"/>
                  </a:lnTo>
                  <a:lnTo>
                    <a:pt x="12" y="7"/>
                  </a:lnTo>
                  <a:lnTo>
                    <a:pt x="7" y="10"/>
                  </a:lnTo>
                  <a:lnTo>
                    <a:pt x="3" y="12"/>
                  </a:lnTo>
                  <a:lnTo>
                    <a:pt x="1" y="15"/>
                  </a:lnTo>
                  <a:lnTo>
                    <a:pt x="1" y="16"/>
                  </a:lnTo>
                  <a:lnTo>
                    <a:pt x="0" y="19"/>
                  </a:lnTo>
                  <a:lnTo>
                    <a:pt x="0" y="20"/>
                  </a:lnTo>
                  <a:lnTo>
                    <a:pt x="0" y="23"/>
                  </a:lnTo>
                  <a:lnTo>
                    <a:pt x="1" y="24"/>
                  </a:lnTo>
                  <a:lnTo>
                    <a:pt x="1" y="26"/>
                  </a:lnTo>
                  <a:lnTo>
                    <a:pt x="3" y="28"/>
                  </a:lnTo>
                  <a:lnTo>
                    <a:pt x="7" y="31"/>
                  </a:lnTo>
                  <a:lnTo>
                    <a:pt x="12" y="35"/>
                  </a:lnTo>
                  <a:lnTo>
                    <a:pt x="17" y="36"/>
                  </a:lnTo>
                  <a:lnTo>
                    <a:pt x="24" y="39"/>
                  </a:lnTo>
                  <a:lnTo>
                    <a:pt x="31" y="40"/>
                  </a:lnTo>
                  <a:lnTo>
                    <a:pt x="39" y="40"/>
                  </a:lnTo>
                  <a:lnTo>
                    <a:pt x="47" y="40"/>
                  </a:lnTo>
                  <a:lnTo>
                    <a:pt x="53" y="39"/>
                  </a:lnTo>
                  <a:lnTo>
                    <a:pt x="60" y="36"/>
                  </a:lnTo>
                  <a:lnTo>
                    <a:pt x="66" y="35"/>
                  </a:lnTo>
                  <a:lnTo>
                    <a:pt x="70" y="31"/>
                  </a:lnTo>
                  <a:lnTo>
                    <a:pt x="74" y="28"/>
                  </a:lnTo>
                  <a:lnTo>
                    <a:pt x="75" y="26"/>
                  </a:lnTo>
                  <a:lnTo>
                    <a:pt x="75" y="24"/>
                  </a:lnTo>
                  <a:lnTo>
                    <a:pt x="76" y="23"/>
                  </a:lnTo>
                  <a:lnTo>
                    <a:pt x="76" y="20"/>
                  </a:lnTo>
                  <a:lnTo>
                    <a:pt x="76" y="19"/>
                  </a:lnTo>
                  <a:lnTo>
                    <a:pt x="75" y="16"/>
                  </a:lnTo>
                  <a:lnTo>
                    <a:pt x="75" y="15"/>
                  </a:lnTo>
                  <a:lnTo>
                    <a:pt x="74" y="12"/>
                  </a:lnTo>
                  <a:lnTo>
                    <a:pt x="70" y="10"/>
                  </a:lnTo>
                  <a:lnTo>
                    <a:pt x="66" y="7"/>
                  </a:lnTo>
                  <a:lnTo>
                    <a:pt x="60" y="4"/>
                  </a:lnTo>
                  <a:lnTo>
                    <a:pt x="53" y="2"/>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 name="Line 34"/>
            <p:cNvSpPr>
              <a:spLocks noChangeShapeType="1"/>
            </p:cNvSpPr>
            <p:nvPr/>
          </p:nvSpPr>
          <p:spPr bwMode="auto">
            <a:xfrm>
              <a:off x="4472" y="1204"/>
              <a:ext cx="76" cy="0"/>
            </a:xfrm>
            <a:prstGeom prst="line">
              <a:avLst/>
            </a:prstGeom>
            <a:noFill/>
            <a:ln w="63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Freeform 35"/>
            <p:cNvSpPr>
              <a:spLocks/>
            </p:cNvSpPr>
            <p:nvPr/>
          </p:nvSpPr>
          <p:spPr bwMode="auto">
            <a:xfrm>
              <a:off x="4575" y="1396"/>
              <a:ext cx="76" cy="40"/>
            </a:xfrm>
            <a:custGeom>
              <a:avLst/>
              <a:gdLst>
                <a:gd name="T0" fmla="*/ 39 w 76"/>
                <a:gd name="T1" fmla="*/ 0 h 40"/>
                <a:gd name="T2" fmla="*/ 31 w 76"/>
                <a:gd name="T3" fmla="*/ 0 h 40"/>
                <a:gd name="T4" fmla="*/ 24 w 76"/>
                <a:gd name="T5" fmla="*/ 1 h 40"/>
                <a:gd name="T6" fmla="*/ 17 w 76"/>
                <a:gd name="T7" fmla="*/ 4 h 40"/>
                <a:gd name="T8" fmla="*/ 12 w 76"/>
                <a:gd name="T9" fmla="*/ 6 h 40"/>
                <a:gd name="T10" fmla="*/ 7 w 76"/>
                <a:gd name="T11" fmla="*/ 9 h 40"/>
                <a:gd name="T12" fmla="*/ 3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3 w 76"/>
                <a:gd name="T29" fmla="*/ 28 h 40"/>
                <a:gd name="T30" fmla="*/ 7 w 76"/>
                <a:gd name="T31" fmla="*/ 30 h 40"/>
                <a:gd name="T32" fmla="*/ 12 w 76"/>
                <a:gd name="T33" fmla="*/ 34 h 40"/>
                <a:gd name="T34" fmla="*/ 17 w 76"/>
                <a:gd name="T35" fmla="*/ 36 h 40"/>
                <a:gd name="T36" fmla="*/ 24 w 76"/>
                <a:gd name="T37" fmla="*/ 38 h 40"/>
                <a:gd name="T38" fmla="*/ 31 w 76"/>
                <a:gd name="T39" fmla="*/ 40 h 40"/>
                <a:gd name="T40" fmla="*/ 39 w 76"/>
                <a:gd name="T41" fmla="*/ 40 h 40"/>
                <a:gd name="T42" fmla="*/ 47 w 76"/>
                <a:gd name="T43" fmla="*/ 40 h 40"/>
                <a:gd name="T44" fmla="*/ 54 w 76"/>
                <a:gd name="T45" fmla="*/ 38 h 40"/>
                <a:gd name="T46" fmla="*/ 59 w 76"/>
                <a:gd name="T47" fmla="*/ 36 h 40"/>
                <a:gd name="T48" fmla="*/ 66 w 76"/>
                <a:gd name="T49" fmla="*/ 34 h 40"/>
                <a:gd name="T50" fmla="*/ 70 w 76"/>
                <a:gd name="T51" fmla="*/ 30 h 40"/>
                <a:gd name="T52" fmla="*/ 74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4 w 76"/>
                <a:gd name="T69" fmla="*/ 12 h 40"/>
                <a:gd name="T70" fmla="*/ 70 w 76"/>
                <a:gd name="T71" fmla="*/ 9 h 40"/>
                <a:gd name="T72" fmla="*/ 66 w 76"/>
                <a:gd name="T73" fmla="*/ 6 h 40"/>
                <a:gd name="T74" fmla="*/ 59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6"/>
                  </a:lnTo>
                  <a:lnTo>
                    <a:pt x="7" y="9"/>
                  </a:lnTo>
                  <a:lnTo>
                    <a:pt x="3" y="12"/>
                  </a:lnTo>
                  <a:lnTo>
                    <a:pt x="1" y="14"/>
                  </a:lnTo>
                  <a:lnTo>
                    <a:pt x="1" y="16"/>
                  </a:lnTo>
                  <a:lnTo>
                    <a:pt x="0" y="18"/>
                  </a:lnTo>
                  <a:lnTo>
                    <a:pt x="0" y="20"/>
                  </a:lnTo>
                  <a:lnTo>
                    <a:pt x="0" y="22"/>
                  </a:lnTo>
                  <a:lnTo>
                    <a:pt x="1" y="24"/>
                  </a:lnTo>
                  <a:lnTo>
                    <a:pt x="1" y="25"/>
                  </a:lnTo>
                  <a:lnTo>
                    <a:pt x="3" y="28"/>
                  </a:lnTo>
                  <a:lnTo>
                    <a:pt x="7" y="30"/>
                  </a:lnTo>
                  <a:lnTo>
                    <a:pt x="12" y="34"/>
                  </a:lnTo>
                  <a:lnTo>
                    <a:pt x="17" y="36"/>
                  </a:lnTo>
                  <a:lnTo>
                    <a:pt x="24" y="38"/>
                  </a:lnTo>
                  <a:lnTo>
                    <a:pt x="31" y="40"/>
                  </a:lnTo>
                  <a:lnTo>
                    <a:pt x="39" y="40"/>
                  </a:lnTo>
                  <a:lnTo>
                    <a:pt x="47" y="40"/>
                  </a:lnTo>
                  <a:lnTo>
                    <a:pt x="54" y="38"/>
                  </a:lnTo>
                  <a:lnTo>
                    <a:pt x="59" y="36"/>
                  </a:lnTo>
                  <a:lnTo>
                    <a:pt x="66" y="34"/>
                  </a:lnTo>
                  <a:lnTo>
                    <a:pt x="70" y="30"/>
                  </a:lnTo>
                  <a:lnTo>
                    <a:pt x="74" y="28"/>
                  </a:lnTo>
                  <a:lnTo>
                    <a:pt x="75" y="25"/>
                  </a:lnTo>
                  <a:lnTo>
                    <a:pt x="75" y="24"/>
                  </a:lnTo>
                  <a:lnTo>
                    <a:pt x="76" y="22"/>
                  </a:lnTo>
                  <a:lnTo>
                    <a:pt x="76" y="20"/>
                  </a:lnTo>
                  <a:lnTo>
                    <a:pt x="76" y="18"/>
                  </a:lnTo>
                  <a:lnTo>
                    <a:pt x="75" y="16"/>
                  </a:lnTo>
                  <a:lnTo>
                    <a:pt x="75" y="14"/>
                  </a:lnTo>
                  <a:lnTo>
                    <a:pt x="74" y="12"/>
                  </a:lnTo>
                  <a:lnTo>
                    <a:pt x="70" y="9"/>
                  </a:lnTo>
                  <a:lnTo>
                    <a:pt x="66" y="6"/>
                  </a:lnTo>
                  <a:lnTo>
                    <a:pt x="59" y="4"/>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36"/>
            <p:cNvSpPr>
              <a:spLocks/>
            </p:cNvSpPr>
            <p:nvPr/>
          </p:nvSpPr>
          <p:spPr bwMode="auto">
            <a:xfrm>
              <a:off x="4575" y="1396"/>
              <a:ext cx="76" cy="40"/>
            </a:xfrm>
            <a:custGeom>
              <a:avLst/>
              <a:gdLst>
                <a:gd name="T0" fmla="*/ 39 w 76"/>
                <a:gd name="T1" fmla="*/ 0 h 40"/>
                <a:gd name="T2" fmla="*/ 31 w 76"/>
                <a:gd name="T3" fmla="*/ 0 h 40"/>
                <a:gd name="T4" fmla="*/ 24 w 76"/>
                <a:gd name="T5" fmla="*/ 1 h 40"/>
                <a:gd name="T6" fmla="*/ 17 w 76"/>
                <a:gd name="T7" fmla="*/ 4 h 40"/>
                <a:gd name="T8" fmla="*/ 12 w 76"/>
                <a:gd name="T9" fmla="*/ 6 h 40"/>
                <a:gd name="T10" fmla="*/ 7 w 76"/>
                <a:gd name="T11" fmla="*/ 9 h 40"/>
                <a:gd name="T12" fmla="*/ 3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3 w 76"/>
                <a:gd name="T29" fmla="*/ 28 h 40"/>
                <a:gd name="T30" fmla="*/ 7 w 76"/>
                <a:gd name="T31" fmla="*/ 30 h 40"/>
                <a:gd name="T32" fmla="*/ 12 w 76"/>
                <a:gd name="T33" fmla="*/ 34 h 40"/>
                <a:gd name="T34" fmla="*/ 17 w 76"/>
                <a:gd name="T35" fmla="*/ 36 h 40"/>
                <a:gd name="T36" fmla="*/ 24 w 76"/>
                <a:gd name="T37" fmla="*/ 38 h 40"/>
                <a:gd name="T38" fmla="*/ 31 w 76"/>
                <a:gd name="T39" fmla="*/ 40 h 40"/>
                <a:gd name="T40" fmla="*/ 39 w 76"/>
                <a:gd name="T41" fmla="*/ 40 h 40"/>
                <a:gd name="T42" fmla="*/ 47 w 76"/>
                <a:gd name="T43" fmla="*/ 40 h 40"/>
                <a:gd name="T44" fmla="*/ 54 w 76"/>
                <a:gd name="T45" fmla="*/ 38 h 40"/>
                <a:gd name="T46" fmla="*/ 59 w 76"/>
                <a:gd name="T47" fmla="*/ 36 h 40"/>
                <a:gd name="T48" fmla="*/ 66 w 76"/>
                <a:gd name="T49" fmla="*/ 34 h 40"/>
                <a:gd name="T50" fmla="*/ 70 w 76"/>
                <a:gd name="T51" fmla="*/ 30 h 40"/>
                <a:gd name="T52" fmla="*/ 74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4 w 76"/>
                <a:gd name="T69" fmla="*/ 12 h 40"/>
                <a:gd name="T70" fmla="*/ 70 w 76"/>
                <a:gd name="T71" fmla="*/ 9 h 40"/>
                <a:gd name="T72" fmla="*/ 66 w 76"/>
                <a:gd name="T73" fmla="*/ 6 h 40"/>
                <a:gd name="T74" fmla="*/ 59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6"/>
                  </a:lnTo>
                  <a:lnTo>
                    <a:pt x="7" y="9"/>
                  </a:lnTo>
                  <a:lnTo>
                    <a:pt x="3" y="12"/>
                  </a:lnTo>
                  <a:lnTo>
                    <a:pt x="1" y="14"/>
                  </a:lnTo>
                  <a:lnTo>
                    <a:pt x="1" y="16"/>
                  </a:lnTo>
                  <a:lnTo>
                    <a:pt x="0" y="18"/>
                  </a:lnTo>
                  <a:lnTo>
                    <a:pt x="0" y="20"/>
                  </a:lnTo>
                  <a:lnTo>
                    <a:pt x="0" y="22"/>
                  </a:lnTo>
                  <a:lnTo>
                    <a:pt x="1" y="24"/>
                  </a:lnTo>
                  <a:lnTo>
                    <a:pt x="1" y="25"/>
                  </a:lnTo>
                  <a:lnTo>
                    <a:pt x="3" y="28"/>
                  </a:lnTo>
                  <a:lnTo>
                    <a:pt x="7" y="30"/>
                  </a:lnTo>
                  <a:lnTo>
                    <a:pt x="12" y="34"/>
                  </a:lnTo>
                  <a:lnTo>
                    <a:pt x="17" y="36"/>
                  </a:lnTo>
                  <a:lnTo>
                    <a:pt x="24" y="38"/>
                  </a:lnTo>
                  <a:lnTo>
                    <a:pt x="31" y="40"/>
                  </a:lnTo>
                  <a:lnTo>
                    <a:pt x="39" y="40"/>
                  </a:lnTo>
                  <a:lnTo>
                    <a:pt x="47" y="40"/>
                  </a:lnTo>
                  <a:lnTo>
                    <a:pt x="54" y="38"/>
                  </a:lnTo>
                  <a:lnTo>
                    <a:pt x="59" y="36"/>
                  </a:lnTo>
                  <a:lnTo>
                    <a:pt x="66" y="34"/>
                  </a:lnTo>
                  <a:lnTo>
                    <a:pt x="70" y="30"/>
                  </a:lnTo>
                  <a:lnTo>
                    <a:pt x="74" y="28"/>
                  </a:lnTo>
                  <a:lnTo>
                    <a:pt x="75" y="25"/>
                  </a:lnTo>
                  <a:lnTo>
                    <a:pt x="75" y="24"/>
                  </a:lnTo>
                  <a:lnTo>
                    <a:pt x="76" y="22"/>
                  </a:lnTo>
                  <a:lnTo>
                    <a:pt x="76" y="20"/>
                  </a:lnTo>
                  <a:lnTo>
                    <a:pt x="76" y="18"/>
                  </a:lnTo>
                  <a:lnTo>
                    <a:pt x="75" y="16"/>
                  </a:lnTo>
                  <a:lnTo>
                    <a:pt x="75" y="14"/>
                  </a:lnTo>
                  <a:lnTo>
                    <a:pt x="74" y="12"/>
                  </a:lnTo>
                  <a:lnTo>
                    <a:pt x="70" y="9"/>
                  </a:lnTo>
                  <a:lnTo>
                    <a:pt x="66" y="6"/>
                  </a:lnTo>
                  <a:lnTo>
                    <a:pt x="59"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7" name="Rectangle 37"/>
            <p:cNvSpPr>
              <a:spLocks noChangeArrowheads="1"/>
            </p:cNvSpPr>
            <p:nvPr/>
          </p:nvSpPr>
          <p:spPr bwMode="auto">
            <a:xfrm>
              <a:off x="4575" y="898"/>
              <a:ext cx="76" cy="514"/>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 name="Rectangle 38"/>
            <p:cNvSpPr>
              <a:spLocks noChangeArrowheads="1"/>
            </p:cNvSpPr>
            <p:nvPr/>
          </p:nvSpPr>
          <p:spPr bwMode="auto">
            <a:xfrm>
              <a:off x="4575" y="898"/>
              <a:ext cx="76" cy="514"/>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9" name="Freeform 39"/>
            <p:cNvSpPr>
              <a:spLocks/>
            </p:cNvSpPr>
            <p:nvPr/>
          </p:nvSpPr>
          <p:spPr bwMode="auto">
            <a:xfrm>
              <a:off x="4575" y="883"/>
              <a:ext cx="76" cy="39"/>
            </a:xfrm>
            <a:custGeom>
              <a:avLst/>
              <a:gdLst>
                <a:gd name="T0" fmla="*/ 39 w 76"/>
                <a:gd name="T1" fmla="*/ 0 h 39"/>
                <a:gd name="T2" fmla="*/ 31 w 76"/>
                <a:gd name="T3" fmla="*/ 0 h 39"/>
                <a:gd name="T4" fmla="*/ 24 w 76"/>
                <a:gd name="T5" fmla="*/ 1 h 39"/>
                <a:gd name="T6" fmla="*/ 17 w 76"/>
                <a:gd name="T7" fmla="*/ 3 h 39"/>
                <a:gd name="T8" fmla="*/ 12 w 76"/>
                <a:gd name="T9" fmla="*/ 5 h 39"/>
                <a:gd name="T10" fmla="*/ 7 w 76"/>
                <a:gd name="T11" fmla="*/ 8 h 39"/>
                <a:gd name="T12" fmla="*/ 3 w 76"/>
                <a:gd name="T13" fmla="*/ 11 h 39"/>
                <a:gd name="T14" fmla="*/ 1 w 76"/>
                <a:gd name="T15" fmla="*/ 13 h 39"/>
                <a:gd name="T16" fmla="*/ 1 w 76"/>
                <a:gd name="T17" fmla="*/ 15 h 39"/>
                <a:gd name="T18" fmla="*/ 0 w 76"/>
                <a:gd name="T19" fmla="*/ 17 h 39"/>
                <a:gd name="T20" fmla="*/ 0 w 76"/>
                <a:gd name="T21" fmla="*/ 19 h 39"/>
                <a:gd name="T22" fmla="*/ 0 w 76"/>
                <a:gd name="T23" fmla="*/ 21 h 39"/>
                <a:gd name="T24" fmla="*/ 1 w 76"/>
                <a:gd name="T25" fmla="*/ 23 h 39"/>
                <a:gd name="T26" fmla="*/ 1 w 76"/>
                <a:gd name="T27" fmla="*/ 25 h 39"/>
                <a:gd name="T28" fmla="*/ 3 w 76"/>
                <a:gd name="T29" fmla="*/ 27 h 39"/>
                <a:gd name="T30" fmla="*/ 7 w 76"/>
                <a:gd name="T31" fmla="*/ 31 h 39"/>
                <a:gd name="T32" fmla="*/ 12 w 76"/>
                <a:gd name="T33" fmla="*/ 33 h 39"/>
                <a:gd name="T34" fmla="*/ 17 w 76"/>
                <a:gd name="T35" fmla="*/ 36 h 39"/>
                <a:gd name="T36" fmla="*/ 24 w 76"/>
                <a:gd name="T37" fmla="*/ 37 h 39"/>
                <a:gd name="T38" fmla="*/ 31 w 76"/>
                <a:gd name="T39" fmla="*/ 39 h 39"/>
                <a:gd name="T40" fmla="*/ 39 w 76"/>
                <a:gd name="T41" fmla="*/ 39 h 39"/>
                <a:gd name="T42" fmla="*/ 47 w 76"/>
                <a:gd name="T43" fmla="*/ 39 h 39"/>
                <a:gd name="T44" fmla="*/ 54 w 76"/>
                <a:gd name="T45" fmla="*/ 37 h 39"/>
                <a:gd name="T46" fmla="*/ 59 w 76"/>
                <a:gd name="T47" fmla="*/ 36 h 39"/>
                <a:gd name="T48" fmla="*/ 66 w 76"/>
                <a:gd name="T49" fmla="*/ 33 h 39"/>
                <a:gd name="T50" fmla="*/ 70 w 76"/>
                <a:gd name="T51" fmla="*/ 31 h 39"/>
                <a:gd name="T52" fmla="*/ 74 w 76"/>
                <a:gd name="T53" fmla="*/ 27 h 39"/>
                <a:gd name="T54" fmla="*/ 75 w 76"/>
                <a:gd name="T55" fmla="*/ 25 h 39"/>
                <a:gd name="T56" fmla="*/ 75 w 76"/>
                <a:gd name="T57" fmla="*/ 23 h 39"/>
                <a:gd name="T58" fmla="*/ 76 w 76"/>
                <a:gd name="T59" fmla="*/ 21 h 39"/>
                <a:gd name="T60" fmla="*/ 76 w 76"/>
                <a:gd name="T61" fmla="*/ 19 h 39"/>
                <a:gd name="T62" fmla="*/ 76 w 76"/>
                <a:gd name="T63" fmla="*/ 17 h 39"/>
                <a:gd name="T64" fmla="*/ 75 w 76"/>
                <a:gd name="T65" fmla="*/ 15 h 39"/>
                <a:gd name="T66" fmla="*/ 75 w 76"/>
                <a:gd name="T67" fmla="*/ 13 h 39"/>
                <a:gd name="T68" fmla="*/ 74 w 76"/>
                <a:gd name="T69" fmla="*/ 11 h 39"/>
                <a:gd name="T70" fmla="*/ 70 w 76"/>
                <a:gd name="T71" fmla="*/ 8 h 39"/>
                <a:gd name="T72" fmla="*/ 66 w 76"/>
                <a:gd name="T73" fmla="*/ 5 h 39"/>
                <a:gd name="T74" fmla="*/ 59 w 76"/>
                <a:gd name="T75" fmla="*/ 3 h 39"/>
                <a:gd name="T76" fmla="*/ 54 w 76"/>
                <a:gd name="T77" fmla="*/ 1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1"/>
                  </a:lnTo>
                  <a:lnTo>
                    <a:pt x="17" y="3"/>
                  </a:lnTo>
                  <a:lnTo>
                    <a:pt x="12" y="5"/>
                  </a:lnTo>
                  <a:lnTo>
                    <a:pt x="7" y="8"/>
                  </a:lnTo>
                  <a:lnTo>
                    <a:pt x="3" y="11"/>
                  </a:lnTo>
                  <a:lnTo>
                    <a:pt x="1" y="13"/>
                  </a:lnTo>
                  <a:lnTo>
                    <a:pt x="1" y="15"/>
                  </a:lnTo>
                  <a:lnTo>
                    <a:pt x="0" y="17"/>
                  </a:lnTo>
                  <a:lnTo>
                    <a:pt x="0" y="19"/>
                  </a:lnTo>
                  <a:lnTo>
                    <a:pt x="0" y="21"/>
                  </a:lnTo>
                  <a:lnTo>
                    <a:pt x="1" y="23"/>
                  </a:lnTo>
                  <a:lnTo>
                    <a:pt x="1" y="25"/>
                  </a:lnTo>
                  <a:lnTo>
                    <a:pt x="3" y="27"/>
                  </a:lnTo>
                  <a:lnTo>
                    <a:pt x="7" y="31"/>
                  </a:lnTo>
                  <a:lnTo>
                    <a:pt x="12" y="33"/>
                  </a:lnTo>
                  <a:lnTo>
                    <a:pt x="17" y="36"/>
                  </a:lnTo>
                  <a:lnTo>
                    <a:pt x="24" y="37"/>
                  </a:lnTo>
                  <a:lnTo>
                    <a:pt x="31" y="39"/>
                  </a:lnTo>
                  <a:lnTo>
                    <a:pt x="39" y="39"/>
                  </a:lnTo>
                  <a:lnTo>
                    <a:pt x="47" y="39"/>
                  </a:lnTo>
                  <a:lnTo>
                    <a:pt x="54" y="37"/>
                  </a:lnTo>
                  <a:lnTo>
                    <a:pt x="59" y="36"/>
                  </a:lnTo>
                  <a:lnTo>
                    <a:pt x="66" y="33"/>
                  </a:lnTo>
                  <a:lnTo>
                    <a:pt x="70" y="31"/>
                  </a:lnTo>
                  <a:lnTo>
                    <a:pt x="74" y="27"/>
                  </a:lnTo>
                  <a:lnTo>
                    <a:pt x="75" y="25"/>
                  </a:lnTo>
                  <a:lnTo>
                    <a:pt x="75" y="23"/>
                  </a:lnTo>
                  <a:lnTo>
                    <a:pt x="76" y="21"/>
                  </a:lnTo>
                  <a:lnTo>
                    <a:pt x="76" y="19"/>
                  </a:lnTo>
                  <a:lnTo>
                    <a:pt x="76" y="17"/>
                  </a:lnTo>
                  <a:lnTo>
                    <a:pt x="75" y="15"/>
                  </a:lnTo>
                  <a:lnTo>
                    <a:pt x="75" y="13"/>
                  </a:lnTo>
                  <a:lnTo>
                    <a:pt x="74" y="11"/>
                  </a:lnTo>
                  <a:lnTo>
                    <a:pt x="70" y="8"/>
                  </a:lnTo>
                  <a:lnTo>
                    <a:pt x="66" y="5"/>
                  </a:lnTo>
                  <a:lnTo>
                    <a:pt x="59" y="3"/>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40"/>
            <p:cNvSpPr>
              <a:spLocks/>
            </p:cNvSpPr>
            <p:nvPr/>
          </p:nvSpPr>
          <p:spPr bwMode="auto">
            <a:xfrm>
              <a:off x="4575" y="883"/>
              <a:ext cx="76" cy="39"/>
            </a:xfrm>
            <a:custGeom>
              <a:avLst/>
              <a:gdLst>
                <a:gd name="T0" fmla="*/ 39 w 76"/>
                <a:gd name="T1" fmla="*/ 0 h 39"/>
                <a:gd name="T2" fmla="*/ 31 w 76"/>
                <a:gd name="T3" fmla="*/ 0 h 39"/>
                <a:gd name="T4" fmla="*/ 24 w 76"/>
                <a:gd name="T5" fmla="*/ 1 h 39"/>
                <a:gd name="T6" fmla="*/ 17 w 76"/>
                <a:gd name="T7" fmla="*/ 3 h 39"/>
                <a:gd name="T8" fmla="*/ 12 w 76"/>
                <a:gd name="T9" fmla="*/ 5 h 39"/>
                <a:gd name="T10" fmla="*/ 7 w 76"/>
                <a:gd name="T11" fmla="*/ 8 h 39"/>
                <a:gd name="T12" fmla="*/ 3 w 76"/>
                <a:gd name="T13" fmla="*/ 11 h 39"/>
                <a:gd name="T14" fmla="*/ 1 w 76"/>
                <a:gd name="T15" fmla="*/ 13 h 39"/>
                <a:gd name="T16" fmla="*/ 1 w 76"/>
                <a:gd name="T17" fmla="*/ 15 h 39"/>
                <a:gd name="T18" fmla="*/ 0 w 76"/>
                <a:gd name="T19" fmla="*/ 17 h 39"/>
                <a:gd name="T20" fmla="*/ 0 w 76"/>
                <a:gd name="T21" fmla="*/ 19 h 39"/>
                <a:gd name="T22" fmla="*/ 0 w 76"/>
                <a:gd name="T23" fmla="*/ 21 h 39"/>
                <a:gd name="T24" fmla="*/ 1 w 76"/>
                <a:gd name="T25" fmla="*/ 23 h 39"/>
                <a:gd name="T26" fmla="*/ 1 w 76"/>
                <a:gd name="T27" fmla="*/ 25 h 39"/>
                <a:gd name="T28" fmla="*/ 3 w 76"/>
                <a:gd name="T29" fmla="*/ 27 h 39"/>
                <a:gd name="T30" fmla="*/ 7 w 76"/>
                <a:gd name="T31" fmla="*/ 31 h 39"/>
                <a:gd name="T32" fmla="*/ 12 w 76"/>
                <a:gd name="T33" fmla="*/ 33 h 39"/>
                <a:gd name="T34" fmla="*/ 17 w 76"/>
                <a:gd name="T35" fmla="*/ 36 h 39"/>
                <a:gd name="T36" fmla="*/ 24 w 76"/>
                <a:gd name="T37" fmla="*/ 37 h 39"/>
                <a:gd name="T38" fmla="*/ 31 w 76"/>
                <a:gd name="T39" fmla="*/ 39 h 39"/>
                <a:gd name="T40" fmla="*/ 39 w 76"/>
                <a:gd name="T41" fmla="*/ 39 h 39"/>
                <a:gd name="T42" fmla="*/ 47 w 76"/>
                <a:gd name="T43" fmla="*/ 39 h 39"/>
                <a:gd name="T44" fmla="*/ 54 w 76"/>
                <a:gd name="T45" fmla="*/ 37 h 39"/>
                <a:gd name="T46" fmla="*/ 59 w 76"/>
                <a:gd name="T47" fmla="*/ 36 h 39"/>
                <a:gd name="T48" fmla="*/ 66 w 76"/>
                <a:gd name="T49" fmla="*/ 33 h 39"/>
                <a:gd name="T50" fmla="*/ 70 w 76"/>
                <a:gd name="T51" fmla="*/ 31 h 39"/>
                <a:gd name="T52" fmla="*/ 74 w 76"/>
                <a:gd name="T53" fmla="*/ 27 h 39"/>
                <a:gd name="T54" fmla="*/ 75 w 76"/>
                <a:gd name="T55" fmla="*/ 25 h 39"/>
                <a:gd name="T56" fmla="*/ 75 w 76"/>
                <a:gd name="T57" fmla="*/ 23 h 39"/>
                <a:gd name="T58" fmla="*/ 76 w 76"/>
                <a:gd name="T59" fmla="*/ 21 h 39"/>
                <a:gd name="T60" fmla="*/ 76 w 76"/>
                <a:gd name="T61" fmla="*/ 19 h 39"/>
                <a:gd name="T62" fmla="*/ 76 w 76"/>
                <a:gd name="T63" fmla="*/ 17 h 39"/>
                <a:gd name="T64" fmla="*/ 75 w 76"/>
                <a:gd name="T65" fmla="*/ 15 h 39"/>
                <a:gd name="T66" fmla="*/ 75 w 76"/>
                <a:gd name="T67" fmla="*/ 13 h 39"/>
                <a:gd name="T68" fmla="*/ 74 w 76"/>
                <a:gd name="T69" fmla="*/ 11 h 39"/>
                <a:gd name="T70" fmla="*/ 70 w 76"/>
                <a:gd name="T71" fmla="*/ 8 h 39"/>
                <a:gd name="T72" fmla="*/ 66 w 76"/>
                <a:gd name="T73" fmla="*/ 5 h 39"/>
                <a:gd name="T74" fmla="*/ 59 w 76"/>
                <a:gd name="T75" fmla="*/ 3 h 39"/>
                <a:gd name="T76" fmla="*/ 54 w 76"/>
                <a:gd name="T77" fmla="*/ 1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1"/>
                  </a:lnTo>
                  <a:lnTo>
                    <a:pt x="17" y="3"/>
                  </a:lnTo>
                  <a:lnTo>
                    <a:pt x="12" y="5"/>
                  </a:lnTo>
                  <a:lnTo>
                    <a:pt x="7" y="8"/>
                  </a:lnTo>
                  <a:lnTo>
                    <a:pt x="3" y="11"/>
                  </a:lnTo>
                  <a:lnTo>
                    <a:pt x="1" y="13"/>
                  </a:lnTo>
                  <a:lnTo>
                    <a:pt x="1" y="15"/>
                  </a:lnTo>
                  <a:lnTo>
                    <a:pt x="0" y="17"/>
                  </a:lnTo>
                  <a:lnTo>
                    <a:pt x="0" y="19"/>
                  </a:lnTo>
                  <a:lnTo>
                    <a:pt x="0" y="21"/>
                  </a:lnTo>
                  <a:lnTo>
                    <a:pt x="1" y="23"/>
                  </a:lnTo>
                  <a:lnTo>
                    <a:pt x="1" y="25"/>
                  </a:lnTo>
                  <a:lnTo>
                    <a:pt x="3" y="27"/>
                  </a:lnTo>
                  <a:lnTo>
                    <a:pt x="7" y="31"/>
                  </a:lnTo>
                  <a:lnTo>
                    <a:pt x="12" y="33"/>
                  </a:lnTo>
                  <a:lnTo>
                    <a:pt x="17" y="36"/>
                  </a:lnTo>
                  <a:lnTo>
                    <a:pt x="24" y="37"/>
                  </a:lnTo>
                  <a:lnTo>
                    <a:pt x="31" y="39"/>
                  </a:lnTo>
                  <a:lnTo>
                    <a:pt x="39" y="39"/>
                  </a:lnTo>
                  <a:lnTo>
                    <a:pt x="47" y="39"/>
                  </a:lnTo>
                  <a:lnTo>
                    <a:pt x="54" y="37"/>
                  </a:lnTo>
                  <a:lnTo>
                    <a:pt x="59" y="36"/>
                  </a:lnTo>
                  <a:lnTo>
                    <a:pt x="66" y="33"/>
                  </a:lnTo>
                  <a:lnTo>
                    <a:pt x="70" y="31"/>
                  </a:lnTo>
                  <a:lnTo>
                    <a:pt x="74" y="27"/>
                  </a:lnTo>
                  <a:lnTo>
                    <a:pt x="75" y="25"/>
                  </a:lnTo>
                  <a:lnTo>
                    <a:pt x="75" y="23"/>
                  </a:lnTo>
                  <a:lnTo>
                    <a:pt x="76" y="21"/>
                  </a:lnTo>
                  <a:lnTo>
                    <a:pt x="76" y="19"/>
                  </a:lnTo>
                  <a:lnTo>
                    <a:pt x="76" y="17"/>
                  </a:lnTo>
                  <a:lnTo>
                    <a:pt x="75" y="15"/>
                  </a:lnTo>
                  <a:lnTo>
                    <a:pt x="75" y="13"/>
                  </a:lnTo>
                  <a:lnTo>
                    <a:pt x="74" y="11"/>
                  </a:lnTo>
                  <a:lnTo>
                    <a:pt x="70" y="8"/>
                  </a:lnTo>
                  <a:lnTo>
                    <a:pt x="66" y="5"/>
                  </a:lnTo>
                  <a:lnTo>
                    <a:pt x="59" y="3"/>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 name="Line 41"/>
            <p:cNvSpPr>
              <a:spLocks noChangeShapeType="1"/>
            </p:cNvSpPr>
            <p:nvPr/>
          </p:nvSpPr>
          <p:spPr bwMode="auto">
            <a:xfrm>
              <a:off x="4575" y="1412"/>
              <a:ext cx="76" cy="0"/>
            </a:xfrm>
            <a:prstGeom prst="line">
              <a:avLst/>
            </a:prstGeom>
            <a:noFill/>
            <a:ln w="6350">
              <a:solidFill>
                <a:srgbClr val="FF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Freeform 42"/>
            <p:cNvSpPr>
              <a:spLocks/>
            </p:cNvSpPr>
            <p:nvPr/>
          </p:nvSpPr>
          <p:spPr bwMode="auto">
            <a:xfrm>
              <a:off x="4678" y="1591"/>
              <a:ext cx="76" cy="39"/>
            </a:xfrm>
            <a:custGeom>
              <a:avLst/>
              <a:gdLst>
                <a:gd name="T0" fmla="*/ 37 w 76"/>
                <a:gd name="T1" fmla="*/ 0 h 39"/>
                <a:gd name="T2" fmla="*/ 29 w 76"/>
                <a:gd name="T3" fmla="*/ 0 h 39"/>
                <a:gd name="T4" fmla="*/ 23 w 76"/>
                <a:gd name="T5" fmla="*/ 1 h 39"/>
                <a:gd name="T6" fmla="*/ 16 w 76"/>
                <a:gd name="T7" fmla="*/ 4 h 39"/>
                <a:gd name="T8" fmla="*/ 11 w 76"/>
                <a:gd name="T9" fmla="*/ 7 h 39"/>
                <a:gd name="T10" fmla="*/ 7 w 76"/>
                <a:gd name="T11" fmla="*/ 9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1 h 39"/>
                <a:gd name="T24" fmla="*/ 1 w 76"/>
                <a:gd name="T25" fmla="*/ 24 h 39"/>
                <a:gd name="T26" fmla="*/ 1 w 76"/>
                <a:gd name="T27" fmla="*/ 25 h 39"/>
                <a:gd name="T28" fmla="*/ 3 w 76"/>
                <a:gd name="T29" fmla="*/ 28 h 39"/>
                <a:gd name="T30" fmla="*/ 7 w 76"/>
                <a:gd name="T31" fmla="*/ 31 h 39"/>
                <a:gd name="T32" fmla="*/ 11 w 76"/>
                <a:gd name="T33" fmla="*/ 33 h 39"/>
                <a:gd name="T34" fmla="*/ 16 w 76"/>
                <a:gd name="T35" fmla="*/ 36 h 39"/>
                <a:gd name="T36" fmla="*/ 23 w 76"/>
                <a:gd name="T37" fmla="*/ 37 h 39"/>
                <a:gd name="T38" fmla="*/ 29 w 76"/>
                <a:gd name="T39" fmla="*/ 39 h 39"/>
                <a:gd name="T40" fmla="*/ 37 w 76"/>
                <a:gd name="T41" fmla="*/ 39 h 39"/>
                <a:gd name="T42" fmla="*/ 46 w 76"/>
                <a:gd name="T43" fmla="*/ 39 h 39"/>
                <a:gd name="T44" fmla="*/ 52 w 76"/>
                <a:gd name="T45" fmla="*/ 37 h 39"/>
                <a:gd name="T46" fmla="*/ 59 w 76"/>
                <a:gd name="T47" fmla="*/ 36 h 39"/>
                <a:gd name="T48" fmla="*/ 66 w 76"/>
                <a:gd name="T49" fmla="*/ 33 h 39"/>
                <a:gd name="T50" fmla="*/ 70 w 76"/>
                <a:gd name="T51" fmla="*/ 31 h 39"/>
                <a:gd name="T52" fmla="*/ 74 w 76"/>
                <a:gd name="T53" fmla="*/ 28 h 39"/>
                <a:gd name="T54" fmla="*/ 75 w 76"/>
                <a:gd name="T55" fmla="*/ 25 h 39"/>
                <a:gd name="T56" fmla="*/ 75 w 76"/>
                <a:gd name="T57" fmla="*/ 24 h 39"/>
                <a:gd name="T58" fmla="*/ 76 w 76"/>
                <a:gd name="T59" fmla="*/ 21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9 h 39"/>
                <a:gd name="T72" fmla="*/ 66 w 76"/>
                <a:gd name="T73" fmla="*/ 7 h 39"/>
                <a:gd name="T74" fmla="*/ 59 w 76"/>
                <a:gd name="T75" fmla="*/ 4 h 39"/>
                <a:gd name="T76" fmla="*/ 52 w 76"/>
                <a:gd name="T77" fmla="*/ 1 h 39"/>
                <a:gd name="T78" fmla="*/ 46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29" y="0"/>
                  </a:lnTo>
                  <a:lnTo>
                    <a:pt x="23" y="1"/>
                  </a:lnTo>
                  <a:lnTo>
                    <a:pt x="16" y="4"/>
                  </a:lnTo>
                  <a:lnTo>
                    <a:pt x="11" y="7"/>
                  </a:lnTo>
                  <a:lnTo>
                    <a:pt x="7" y="9"/>
                  </a:lnTo>
                  <a:lnTo>
                    <a:pt x="3" y="12"/>
                  </a:lnTo>
                  <a:lnTo>
                    <a:pt x="1" y="15"/>
                  </a:lnTo>
                  <a:lnTo>
                    <a:pt x="1" y="16"/>
                  </a:lnTo>
                  <a:lnTo>
                    <a:pt x="0" y="19"/>
                  </a:lnTo>
                  <a:lnTo>
                    <a:pt x="0" y="20"/>
                  </a:lnTo>
                  <a:lnTo>
                    <a:pt x="0" y="21"/>
                  </a:lnTo>
                  <a:lnTo>
                    <a:pt x="1" y="24"/>
                  </a:lnTo>
                  <a:lnTo>
                    <a:pt x="1" y="25"/>
                  </a:lnTo>
                  <a:lnTo>
                    <a:pt x="3" y="28"/>
                  </a:lnTo>
                  <a:lnTo>
                    <a:pt x="7" y="31"/>
                  </a:lnTo>
                  <a:lnTo>
                    <a:pt x="11" y="33"/>
                  </a:lnTo>
                  <a:lnTo>
                    <a:pt x="16" y="36"/>
                  </a:lnTo>
                  <a:lnTo>
                    <a:pt x="23" y="37"/>
                  </a:lnTo>
                  <a:lnTo>
                    <a:pt x="29" y="39"/>
                  </a:lnTo>
                  <a:lnTo>
                    <a:pt x="37" y="39"/>
                  </a:lnTo>
                  <a:lnTo>
                    <a:pt x="46" y="39"/>
                  </a:lnTo>
                  <a:lnTo>
                    <a:pt x="52" y="37"/>
                  </a:lnTo>
                  <a:lnTo>
                    <a:pt x="59" y="36"/>
                  </a:lnTo>
                  <a:lnTo>
                    <a:pt x="66" y="33"/>
                  </a:lnTo>
                  <a:lnTo>
                    <a:pt x="70" y="31"/>
                  </a:lnTo>
                  <a:lnTo>
                    <a:pt x="74" y="28"/>
                  </a:lnTo>
                  <a:lnTo>
                    <a:pt x="75" y="25"/>
                  </a:lnTo>
                  <a:lnTo>
                    <a:pt x="75" y="24"/>
                  </a:lnTo>
                  <a:lnTo>
                    <a:pt x="76" y="21"/>
                  </a:lnTo>
                  <a:lnTo>
                    <a:pt x="76" y="20"/>
                  </a:lnTo>
                  <a:lnTo>
                    <a:pt x="76" y="19"/>
                  </a:lnTo>
                  <a:lnTo>
                    <a:pt x="75" y="16"/>
                  </a:lnTo>
                  <a:lnTo>
                    <a:pt x="75" y="15"/>
                  </a:lnTo>
                  <a:lnTo>
                    <a:pt x="74" y="12"/>
                  </a:lnTo>
                  <a:lnTo>
                    <a:pt x="70" y="9"/>
                  </a:lnTo>
                  <a:lnTo>
                    <a:pt x="66" y="7"/>
                  </a:lnTo>
                  <a:lnTo>
                    <a:pt x="59" y="4"/>
                  </a:lnTo>
                  <a:lnTo>
                    <a:pt x="52" y="1"/>
                  </a:lnTo>
                  <a:lnTo>
                    <a:pt x="46" y="0"/>
                  </a:lnTo>
                  <a:lnTo>
                    <a:pt x="37"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43"/>
            <p:cNvSpPr>
              <a:spLocks/>
            </p:cNvSpPr>
            <p:nvPr/>
          </p:nvSpPr>
          <p:spPr bwMode="auto">
            <a:xfrm>
              <a:off x="4678" y="1591"/>
              <a:ext cx="76" cy="39"/>
            </a:xfrm>
            <a:custGeom>
              <a:avLst/>
              <a:gdLst>
                <a:gd name="T0" fmla="*/ 37 w 76"/>
                <a:gd name="T1" fmla="*/ 0 h 39"/>
                <a:gd name="T2" fmla="*/ 29 w 76"/>
                <a:gd name="T3" fmla="*/ 0 h 39"/>
                <a:gd name="T4" fmla="*/ 23 w 76"/>
                <a:gd name="T5" fmla="*/ 1 h 39"/>
                <a:gd name="T6" fmla="*/ 16 w 76"/>
                <a:gd name="T7" fmla="*/ 4 h 39"/>
                <a:gd name="T8" fmla="*/ 11 w 76"/>
                <a:gd name="T9" fmla="*/ 7 h 39"/>
                <a:gd name="T10" fmla="*/ 7 w 76"/>
                <a:gd name="T11" fmla="*/ 9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1 h 39"/>
                <a:gd name="T24" fmla="*/ 1 w 76"/>
                <a:gd name="T25" fmla="*/ 24 h 39"/>
                <a:gd name="T26" fmla="*/ 1 w 76"/>
                <a:gd name="T27" fmla="*/ 25 h 39"/>
                <a:gd name="T28" fmla="*/ 3 w 76"/>
                <a:gd name="T29" fmla="*/ 28 h 39"/>
                <a:gd name="T30" fmla="*/ 7 w 76"/>
                <a:gd name="T31" fmla="*/ 31 h 39"/>
                <a:gd name="T32" fmla="*/ 11 w 76"/>
                <a:gd name="T33" fmla="*/ 33 h 39"/>
                <a:gd name="T34" fmla="*/ 16 w 76"/>
                <a:gd name="T35" fmla="*/ 36 h 39"/>
                <a:gd name="T36" fmla="*/ 23 w 76"/>
                <a:gd name="T37" fmla="*/ 37 h 39"/>
                <a:gd name="T38" fmla="*/ 29 w 76"/>
                <a:gd name="T39" fmla="*/ 39 h 39"/>
                <a:gd name="T40" fmla="*/ 37 w 76"/>
                <a:gd name="T41" fmla="*/ 39 h 39"/>
                <a:gd name="T42" fmla="*/ 46 w 76"/>
                <a:gd name="T43" fmla="*/ 39 h 39"/>
                <a:gd name="T44" fmla="*/ 52 w 76"/>
                <a:gd name="T45" fmla="*/ 37 h 39"/>
                <a:gd name="T46" fmla="*/ 59 w 76"/>
                <a:gd name="T47" fmla="*/ 36 h 39"/>
                <a:gd name="T48" fmla="*/ 66 w 76"/>
                <a:gd name="T49" fmla="*/ 33 h 39"/>
                <a:gd name="T50" fmla="*/ 70 w 76"/>
                <a:gd name="T51" fmla="*/ 31 h 39"/>
                <a:gd name="T52" fmla="*/ 74 w 76"/>
                <a:gd name="T53" fmla="*/ 28 h 39"/>
                <a:gd name="T54" fmla="*/ 75 w 76"/>
                <a:gd name="T55" fmla="*/ 25 h 39"/>
                <a:gd name="T56" fmla="*/ 75 w 76"/>
                <a:gd name="T57" fmla="*/ 24 h 39"/>
                <a:gd name="T58" fmla="*/ 76 w 76"/>
                <a:gd name="T59" fmla="*/ 21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9 h 39"/>
                <a:gd name="T72" fmla="*/ 66 w 76"/>
                <a:gd name="T73" fmla="*/ 7 h 39"/>
                <a:gd name="T74" fmla="*/ 59 w 76"/>
                <a:gd name="T75" fmla="*/ 4 h 39"/>
                <a:gd name="T76" fmla="*/ 52 w 76"/>
                <a:gd name="T77" fmla="*/ 1 h 39"/>
                <a:gd name="T78" fmla="*/ 46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29" y="0"/>
                  </a:lnTo>
                  <a:lnTo>
                    <a:pt x="23" y="1"/>
                  </a:lnTo>
                  <a:lnTo>
                    <a:pt x="16" y="4"/>
                  </a:lnTo>
                  <a:lnTo>
                    <a:pt x="11" y="7"/>
                  </a:lnTo>
                  <a:lnTo>
                    <a:pt x="7" y="9"/>
                  </a:lnTo>
                  <a:lnTo>
                    <a:pt x="3" y="12"/>
                  </a:lnTo>
                  <a:lnTo>
                    <a:pt x="1" y="15"/>
                  </a:lnTo>
                  <a:lnTo>
                    <a:pt x="1" y="16"/>
                  </a:lnTo>
                  <a:lnTo>
                    <a:pt x="0" y="19"/>
                  </a:lnTo>
                  <a:lnTo>
                    <a:pt x="0" y="20"/>
                  </a:lnTo>
                  <a:lnTo>
                    <a:pt x="0" y="21"/>
                  </a:lnTo>
                  <a:lnTo>
                    <a:pt x="1" y="24"/>
                  </a:lnTo>
                  <a:lnTo>
                    <a:pt x="1" y="25"/>
                  </a:lnTo>
                  <a:lnTo>
                    <a:pt x="3" y="28"/>
                  </a:lnTo>
                  <a:lnTo>
                    <a:pt x="7" y="31"/>
                  </a:lnTo>
                  <a:lnTo>
                    <a:pt x="11" y="33"/>
                  </a:lnTo>
                  <a:lnTo>
                    <a:pt x="16" y="36"/>
                  </a:lnTo>
                  <a:lnTo>
                    <a:pt x="23" y="37"/>
                  </a:lnTo>
                  <a:lnTo>
                    <a:pt x="29" y="39"/>
                  </a:lnTo>
                  <a:lnTo>
                    <a:pt x="37" y="39"/>
                  </a:lnTo>
                  <a:lnTo>
                    <a:pt x="46" y="39"/>
                  </a:lnTo>
                  <a:lnTo>
                    <a:pt x="52" y="37"/>
                  </a:lnTo>
                  <a:lnTo>
                    <a:pt x="59" y="36"/>
                  </a:lnTo>
                  <a:lnTo>
                    <a:pt x="66" y="33"/>
                  </a:lnTo>
                  <a:lnTo>
                    <a:pt x="70" y="31"/>
                  </a:lnTo>
                  <a:lnTo>
                    <a:pt x="74" y="28"/>
                  </a:lnTo>
                  <a:lnTo>
                    <a:pt x="75" y="25"/>
                  </a:lnTo>
                  <a:lnTo>
                    <a:pt x="75" y="24"/>
                  </a:lnTo>
                  <a:lnTo>
                    <a:pt x="76" y="21"/>
                  </a:lnTo>
                  <a:lnTo>
                    <a:pt x="76" y="20"/>
                  </a:lnTo>
                  <a:lnTo>
                    <a:pt x="76" y="19"/>
                  </a:lnTo>
                  <a:lnTo>
                    <a:pt x="75" y="16"/>
                  </a:lnTo>
                  <a:lnTo>
                    <a:pt x="75" y="15"/>
                  </a:lnTo>
                  <a:lnTo>
                    <a:pt x="74" y="12"/>
                  </a:lnTo>
                  <a:lnTo>
                    <a:pt x="70" y="9"/>
                  </a:lnTo>
                  <a:lnTo>
                    <a:pt x="66" y="7"/>
                  </a:lnTo>
                  <a:lnTo>
                    <a:pt x="59" y="4"/>
                  </a:lnTo>
                  <a:lnTo>
                    <a:pt x="52" y="1"/>
                  </a:lnTo>
                  <a:lnTo>
                    <a:pt x="46" y="0"/>
                  </a:lnTo>
                  <a:lnTo>
                    <a:pt x="37"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4" name="Rectangle 44"/>
            <p:cNvSpPr>
              <a:spLocks noChangeArrowheads="1"/>
            </p:cNvSpPr>
            <p:nvPr/>
          </p:nvSpPr>
          <p:spPr bwMode="auto">
            <a:xfrm>
              <a:off x="4678" y="1097"/>
              <a:ext cx="76" cy="510"/>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 name="Rectangle 45"/>
            <p:cNvSpPr>
              <a:spLocks noChangeArrowheads="1"/>
            </p:cNvSpPr>
            <p:nvPr/>
          </p:nvSpPr>
          <p:spPr bwMode="auto">
            <a:xfrm>
              <a:off x="4678" y="1097"/>
              <a:ext cx="76" cy="510"/>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6" name="Freeform 46"/>
            <p:cNvSpPr>
              <a:spLocks/>
            </p:cNvSpPr>
            <p:nvPr/>
          </p:nvSpPr>
          <p:spPr bwMode="auto">
            <a:xfrm>
              <a:off x="4678" y="1081"/>
              <a:ext cx="76" cy="39"/>
            </a:xfrm>
            <a:custGeom>
              <a:avLst/>
              <a:gdLst>
                <a:gd name="T0" fmla="*/ 37 w 76"/>
                <a:gd name="T1" fmla="*/ 0 h 39"/>
                <a:gd name="T2" fmla="*/ 29 w 76"/>
                <a:gd name="T3" fmla="*/ 0 h 39"/>
                <a:gd name="T4" fmla="*/ 23 w 76"/>
                <a:gd name="T5" fmla="*/ 1 h 39"/>
                <a:gd name="T6" fmla="*/ 16 w 76"/>
                <a:gd name="T7" fmla="*/ 4 h 39"/>
                <a:gd name="T8" fmla="*/ 11 w 76"/>
                <a:gd name="T9" fmla="*/ 7 h 39"/>
                <a:gd name="T10" fmla="*/ 7 w 76"/>
                <a:gd name="T11" fmla="*/ 9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1 h 39"/>
                <a:gd name="T24" fmla="*/ 1 w 76"/>
                <a:gd name="T25" fmla="*/ 24 h 39"/>
                <a:gd name="T26" fmla="*/ 1 w 76"/>
                <a:gd name="T27" fmla="*/ 25 h 39"/>
                <a:gd name="T28" fmla="*/ 3 w 76"/>
                <a:gd name="T29" fmla="*/ 28 h 39"/>
                <a:gd name="T30" fmla="*/ 7 w 76"/>
                <a:gd name="T31" fmla="*/ 31 h 39"/>
                <a:gd name="T32" fmla="*/ 11 w 76"/>
                <a:gd name="T33" fmla="*/ 34 h 39"/>
                <a:gd name="T34" fmla="*/ 16 w 76"/>
                <a:gd name="T35" fmla="*/ 36 h 39"/>
                <a:gd name="T36" fmla="*/ 23 w 76"/>
                <a:gd name="T37" fmla="*/ 38 h 39"/>
                <a:gd name="T38" fmla="*/ 29 w 76"/>
                <a:gd name="T39" fmla="*/ 39 h 39"/>
                <a:gd name="T40" fmla="*/ 37 w 76"/>
                <a:gd name="T41" fmla="*/ 39 h 39"/>
                <a:gd name="T42" fmla="*/ 46 w 76"/>
                <a:gd name="T43" fmla="*/ 39 h 39"/>
                <a:gd name="T44" fmla="*/ 52 w 76"/>
                <a:gd name="T45" fmla="*/ 38 h 39"/>
                <a:gd name="T46" fmla="*/ 59 w 76"/>
                <a:gd name="T47" fmla="*/ 36 h 39"/>
                <a:gd name="T48" fmla="*/ 66 w 76"/>
                <a:gd name="T49" fmla="*/ 34 h 39"/>
                <a:gd name="T50" fmla="*/ 70 w 76"/>
                <a:gd name="T51" fmla="*/ 31 h 39"/>
                <a:gd name="T52" fmla="*/ 74 w 76"/>
                <a:gd name="T53" fmla="*/ 28 h 39"/>
                <a:gd name="T54" fmla="*/ 75 w 76"/>
                <a:gd name="T55" fmla="*/ 25 h 39"/>
                <a:gd name="T56" fmla="*/ 75 w 76"/>
                <a:gd name="T57" fmla="*/ 24 h 39"/>
                <a:gd name="T58" fmla="*/ 76 w 76"/>
                <a:gd name="T59" fmla="*/ 21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9 h 39"/>
                <a:gd name="T72" fmla="*/ 66 w 76"/>
                <a:gd name="T73" fmla="*/ 7 h 39"/>
                <a:gd name="T74" fmla="*/ 59 w 76"/>
                <a:gd name="T75" fmla="*/ 4 h 39"/>
                <a:gd name="T76" fmla="*/ 52 w 76"/>
                <a:gd name="T77" fmla="*/ 1 h 39"/>
                <a:gd name="T78" fmla="*/ 46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29" y="0"/>
                  </a:lnTo>
                  <a:lnTo>
                    <a:pt x="23" y="1"/>
                  </a:lnTo>
                  <a:lnTo>
                    <a:pt x="16" y="4"/>
                  </a:lnTo>
                  <a:lnTo>
                    <a:pt x="11" y="7"/>
                  </a:lnTo>
                  <a:lnTo>
                    <a:pt x="7" y="9"/>
                  </a:lnTo>
                  <a:lnTo>
                    <a:pt x="3" y="12"/>
                  </a:lnTo>
                  <a:lnTo>
                    <a:pt x="1" y="15"/>
                  </a:lnTo>
                  <a:lnTo>
                    <a:pt x="1" y="16"/>
                  </a:lnTo>
                  <a:lnTo>
                    <a:pt x="0" y="19"/>
                  </a:lnTo>
                  <a:lnTo>
                    <a:pt x="0" y="20"/>
                  </a:lnTo>
                  <a:lnTo>
                    <a:pt x="0" y="21"/>
                  </a:lnTo>
                  <a:lnTo>
                    <a:pt x="1" y="24"/>
                  </a:lnTo>
                  <a:lnTo>
                    <a:pt x="1" y="25"/>
                  </a:lnTo>
                  <a:lnTo>
                    <a:pt x="3" y="28"/>
                  </a:lnTo>
                  <a:lnTo>
                    <a:pt x="7" y="31"/>
                  </a:lnTo>
                  <a:lnTo>
                    <a:pt x="11" y="34"/>
                  </a:lnTo>
                  <a:lnTo>
                    <a:pt x="16" y="36"/>
                  </a:lnTo>
                  <a:lnTo>
                    <a:pt x="23" y="38"/>
                  </a:lnTo>
                  <a:lnTo>
                    <a:pt x="29" y="39"/>
                  </a:lnTo>
                  <a:lnTo>
                    <a:pt x="37" y="39"/>
                  </a:lnTo>
                  <a:lnTo>
                    <a:pt x="46" y="39"/>
                  </a:lnTo>
                  <a:lnTo>
                    <a:pt x="52" y="38"/>
                  </a:lnTo>
                  <a:lnTo>
                    <a:pt x="59" y="36"/>
                  </a:lnTo>
                  <a:lnTo>
                    <a:pt x="66" y="34"/>
                  </a:lnTo>
                  <a:lnTo>
                    <a:pt x="70" y="31"/>
                  </a:lnTo>
                  <a:lnTo>
                    <a:pt x="74" y="28"/>
                  </a:lnTo>
                  <a:lnTo>
                    <a:pt x="75" y="25"/>
                  </a:lnTo>
                  <a:lnTo>
                    <a:pt x="75" y="24"/>
                  </a:lnTo>
                  <a:lnTo>
                    <a:pt x="76" y="21"/>
                  </a:lnTo>
                  <a:lnTo>
                    <a:pt x="76" y="20"/>
                  </a:lnTo>
                  <a:lnTo>
                    <a:pt x="76" y="19"/>
                  </a:lnTo>
                  <a:lnTo>
                    <a:pt x="75" y="16"/>
                  </a:lnTo>
                  <a:lnTo>
                    <a:pt x="75" y="15"/>
                  </a:lnTo>
                  <a:lnTo>
                    <a:pt x="74" y="12"/>
                  </a:lnTo>
                  <a:lnTo>
                    <a:pt x="70" y="9"/>
                  </a:lnTo>
                  <a:lnTo>
                    <a:pt x="66" y="7"/>
                  </a:lnTo>
                  <a:lnTo>
                    <a:pt x="59" y="4"/>
                  </a:lnTo>
                  <a:lnTo>
                    <a:pt x="52" y="1"/>
                  </a:lnTo>
                  <a:lnTo>
                    <a:pt x="46" y="0"/>
                  </a:lnTo>
                  <a:lnTo>
                    <a:pt x="37"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7" name="Freeform 47"/>
            <p:cNvSpPr>
              <a:spLocks/>
            </p:cNvSpPr>
            <p:nvPr/>
          </p:nvSpPr>
          <p:spPr bwMode="auto">
            <a:xfrm>
              <a:off x="4678" y="1081"/>
              <a:ext cx="76" cy="39"/>
            </a:xfrm>
            <a:custGeom>
              <a:avLst/>
              <a:gdLst>
                <a:gd name="T0" fmla="*/ 37 w 76"/>
                <a:gd name="T1" fmla="*/ 0 h 39"/>
                <a:gd name="T2" fmla="*/ 29 w 76"/>
                <a:gd name="T3" fmla="*/ 0 h 39"/>
                <a:gd name="T4" fmla="*/ 23 w 76"/>
                <a:gd name="T5" fmla="*/ 1 h 39"/>
                <a:gd name="T6" fmla="*/ 16 w 76"/>
                <a:gd name="T7" fmla="*/ 4 h 39"/>
                <a:gd name="T8" fmla="*/ 11 w 76"/>
                <a:gd name="T9" fmla="*/ 7 h 39"/>
                <a:gd name="T10" fmla="*/ 7 w 76"/>
                <a:gd name="T11" fmla="*/ 9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1 h 39"/>
                <a:gd name="T24" fmla="*/ 1 w 76"/>
                <a:gd name="T25" fmla="*/ 24 h 39"/>
                <a:gd name="T26" fmla="*/ 1 w 76"/>
                <a:gd name="T27" fmla="*/ 25 h 39"/>
                <a:gd name="T28" fmla="*/ 3 w 76"/>
                <a:gd name="T29" fmla="*/ 28 h 39"/>
                <a:gd name="T30" fmla="*/ 7 w 76"/>
                <a:gd name="T31" fmla="*/ 31 h 39"/>
                <a:gd name="T32" fmla="*/ 11 w 76"/>
                <a:gd name="T33" fmla="*/ 34 h 39"/>
                <a:gd name="T34" fmla="*/ 16 w 76"/>
                <a:gd name="T35" fmla="*/ 36 h 39"/>
                <a:gd name="T36" fmla="*/ 23 w 76"/>
                <a:gd name="T37" fmla="*/ 38 h 39"/>
                <a:gd name="T38" fmla="*/ 29 w 76"/>
                <a:gd name="T39" fmla="*/ 39 h 39"/>
                <a:gd name="T40" fmla="*/ 37 w 76"/>
                <a:gd name="T41" fmla="*/ 39 h 39"/>
                <a:gd name="T42" fmla="*/ 46 w 76"/>
                <a:gd name="T43" fmla="*/ 39 h 39"/>
                <a:gd name="T44" fmla="*/ 52 w 76"/>
                <a:gd name="T45" fmla="*/ 38 h 39"/>
                <a:gd name="T46" fmla="*/ 59 w 76"/>
                <a:gd name="T47" fmla="*/ 36 h 39"/>
                <a:gd name="T48" fmla="*/ 66 w 76"/>
                <a:gd name="T49" fmla="*/ 34 h 39"/>
                <a:gd name="T50" fmla="*/ 70 w 76"/>
                <a:gd name="T51" fmla="*/ 31 h 39"/>
                <a:gd name="T52" fmla="*/ 74 w 76"/>
                <a:gd name="T53" fmla="*/ 28 h 39"/>
                <a:gd name="T54" fmla="*/ 75 w 76"/>
                <a:gd name="T55" fmla="*/ 25 h 39"/>
                <a:gd name="T56" fmla="*/ 75 w 76"/>
                <a:gd name="T57" fmla="*/ 24 h 39"/>
                <a:gd name="T58" fmla="*/ 76 w 76"/>
                <a:gd name="T59" fmla="*/ 21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9 h 39"/>
                <a:gd name="T72" fmla="*/ 66 w 76"/>
                <a:gd name="T73" fmla="*/ 7 h 39"/>
                <a:gd name="T74" fmla="*/ 59 w 76"/>
                <a:gd name="T75" fmla="*/ 4 h 39"/>
                <a:gd name="T76" fmla="*/ 52 w 76"/>
                <a:gd name="T77" fmla="*/ 1 h 39"/>
                <a:gd name="T78" fmla="*/ 46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29" y="0"/>
                  </a:lnTo>
                  <a:lnTo>
                    <a:pt x="23" y="1"/>
                  </a:lnTo>
                  <a:lnTo>
                    <a:pt x="16" y="4"/>
                  </a:lnTo>
                  <a:lnTo>
                    <a:pt x="11" y="7"/>
                  </a:lnTo>
                  <a:lnTo>
                    <a:pt x="7" y="9"/>
                  </a:lnTo>
                  <a:lnTo>
                    <a:pt x="3" y="12"/>
                  </a:lnTo>
                  <a:lnTo>
                    <a:pt x="1" y="15"/>
                  </a:lnTo>
                  <a:lnTo>
                    <a:pt x="1" y="16"/>
                  </a:lnTo>
                  <a:lnTo>
                    <a:pt x="0" y="19"/>
                  </a:lnTo>
                  <a:lnTo>
                    <a:pt x="0" y="20"/>
                  </a:lnTo>
                  <a:lnTo>
                    <a:pt x="0" y="21"/>
                  </a:lnTo>
                  <a:lnTo>
                    <a:pt x="1" y="24"/>
                  </a:lnTo>
                  <a:lnTo>
                    <a:pt x="1" y="25"/>
                  </a:lnTo>
                  <a:lnTo>
                    <a:pt x="3" y="28"/>
                  </a:lnTo>
                  <a:lnTo>
                    <a:pt x="7" y="31"/>
                  </a:lnTo>
                  <a:lnTo>
                    <a:pt x="11" y="34"/>
                  </a:lnTo>
                  <a:lnTo>
                    <a:pt x="16" y="36"/>
                  </a:lnTo>
                  <a:lnTo>
                    <a:pt x="23" y="38"/>
                  </a:lnTo>
                  <a:lnTo>
                    <a:pt x="29" y="39"/>
                  </a:lnTo>
                  <a:lnTo>
                    <a:pt x="37" y="39"/>
                  </a:lnTo>
                  <a:lnTo>
                    <a:pt x="46" y="39"/>
                  </a:lnTo>
                  <a:lnTo>
                    <a:pt x="52" y="38"/>
                  </a:lnTo>
                  <a:lnTo>
                    <a:pt x="59" y="36"/>
                  </a:lnTo>
                  <a:lnTo>
                    <a:pt x="66" y="34"/>
                  </a:lnTo>
                  <a:lnTo>
                    <a:pt x="70" y="31"/>
                  </a:lnTo>
                  <a:lnTo>
                    <a:pt x="74" y="28"/>
                  </a:lnTo>
                  <a:lnTo>
                    <a:pt x="75" y="25"/>
                  </a:lnTo>
                  <a:lnTo>
                    <a:pt x="75" y="24"/>
                  </a:lnTo>
                  <a:lnTo>
                    <a:pt x="76" y="21"/>
                  </a:lnTo>
                  <a:lnTo>
                    <a:pt x="76" y="20"/>
                  </a:lnTo>
                  <a:lnTo>
                    <a:pt x="76" y="19"/>
                  </a:lnTo>
                  <a:lnTo>
                    <a:pt x="75" y="16"/>
                  </a:lnTo>
                  <a:lnTo>
                    <a:pt x="75" y="15"/>
                  </a:lnTo>
                  <a:lnTo>
                    <a:pt x="74" y="12"/>
                  </a:lnTo>
                  <a:lnTo>
                    <a:pt x="70" y="9"/>
                  </a:lnTo>
                  <a:lnTo>
                    <a:pt x="66" y="7"/>
                  </a:lnTo>
                  <a:lnTo>
                    <a:pt x="59" y="4"/>
                  </a:lnTo>
                  <a:lnTo>
                    <a:pt x="52" y="1"/>
                  </a:lnTo>
                  <a:lnTo>
                    <a:pt x="46" y="0"/>
                  </a:lnTo>
                  <a:lnTo>
                    <a:pt x="37"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8" name="Line 48"/>
            <p:cNvSpPr>
              <a:spLocks noChangeShapeType="1"/>
            </p:cNvSpPr>
            <p:nvPr/>
          </p:nvSpPr>
          <p:spPr bwMode="auto">
            <a:xfrm>
              <a:off x="4678" y="1607"/>
              <a:ext cx="76" cy="0"/>
            </a:xfrm>
            <a:prstGeom prst="line">
              <a:avLst/>
            </a:prstGeom>
            <a:noFill/>
            <a:ln w="63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Freeform 49"/>
            <p:cNvSpPr>
              <a:spLocks/>
            </p:cNvSpPr>
            <p:nvPr/>
          </p:nvSpPr>
          <p:spPr bwMode="auto">
            <a:xfrm>
              <a:off x="4342" y="1507"/>
              <a:ext cx="78" cy="38"/>
            </a:xfrm>
            <a:custGeom>
              <a:avLst/>
              <a:gdLst>
                <a:gd name="T0" fmla="*/ 39 w 78"/>
                <a:gd name="T1" fmla="*/ 0 h 38"/>
                <a:gd name="T2" fmla="*/ 31 w 78"/>
                <a:gd name="T3" fmla="*/ 0 h 38"/>
                <a:gd name="T4" fmla="*/ 24 w 78"/>
                <a:gd name="T5" fmla="*/ 1 h 38"/>
                <a:gd name="T6" fmla="*/ 18 w 78"/>
                <a:gd name="T7" fmla="*/ 4 h 38"/>
                <a:gd name="T8" fmla="*/ 12 w 78"/>
                <a:gd name="T9" fmla="*/ 6 h 38"/>
                <a:gd name="T10" fmla="*/ 7 w 78"/>
                <a:gd name="T11" fmla="*/ 9 h 38"/>
                <a:gd name="T12" fmla="*/ 3 w 78"/>
                <a:gd name="T13" fmla="*/ 12 h 38"/>
                <a:gd name="T14" fmla="*/ 2 w 78"/>
                <a:gd name="T15" fmla="*/ 14 h 38"/>
                <a:gd name="T16" fmla="*/ 2 w 78"/>
                <a:gd name="T17" fmla="*/ 16 h 38"/>
                <a:gd name="T18" fmla="*/ 0 w 78"/>
                <a:gd name="T19" fmla="*/ 18 h 38"/>
                <a:gd name="T20" fmla="*/ 0 w 78"/>
                <a:gd name="T21" fmla="*/ 20 h 38"/>
                <a:gd name="T22" fmla="*/ 0 w 78"/>
                <a:gd name="T23" fmla="*/ 21 h 38"/>
                <a:gd name="T24" fmla="*/ 2 w 78"/>
                <a:gd name="T25" fmla="*/ 24 h 38"/>
                <a:gd name="T26" fmla="*/ 2 w 78"/>
                <a:gd name="T27" fmla="*/ 25 h 38"/>
                <a:gd name="T28" fmla="*/ 3 w 78"/>
                <a:gd name="T29" fmla="*/ 28 h 38"/>
                <a:gd name="T30" fmla="*/ 7 w 78"/>
                <a:gd name="T31" fmla="*/ 30 h 38"/>
                <a:gd name="T32" fmla="*/ 12 w 78"/>
                <a:gd name="T33" fmla="*/ 33 h 38"/>
                <a:gd name="T34" fmla="*/ 18 w 78"/>
                <a:gd name="T35" fmla="*/ 36 h 38"/>
                <a:gd name="T36" fmla="*/ 24 w 78"/>
                <a:gd name="T37" fmla="*/ 37 h 38"/>
                <a:gd name="T38" fmla="*/ 31 w 78"/>
                <a:gd name="T39" fmla="*/ 38 h 38"/>
                <a:gd name="T40" fmla="*/ 39 w 78"/>
                <a:gd name="T41" fmla="*/ 38 h 38"/>
                <a:gd name="T42" fmla="*/ 47 w 78"/>
                <a:gd name="T43" fmla="*/ 38 h 38"/>
                <a:gd name="T44" fmla="*/ 54 w 78"/>
                <a:gd name="T45" fmla="*/ 37 h 38"/>
                <a:gd name="T46" fmla="*/ 60 w 78"/>
                <a:gd name="T47" fmla="*/ 36 h 38"/>
                <a:gd name="T48" fmla="*/ 67 w 78"/>
                <a:gd name="T49" fmla="*/ 33 h 38"/>
                <a:gd name="T50" fmla="*/ 71 w 78"/>
                <a:gd name="T51" fmla="*/ 30 h 38"/>
                <a:gd name="T52" fmla="*/ 75 w 78"/>
                <a:gd name="T53" fmla="*/ 28 h 38"/>
                <a:gd name="T54" fmla="*/ 76 w 78"/>
                <a:gd name="T55" fmla="*/ 25 h 38"/>
                <a:gd name="T56" fmla="*/ 76 w 78"/>
                <a:gd name="T57" fmla="*/ 24 h 38"/>
                <a:gd name="T58" fmla="*/ 78 w 78"/>
                <a:gd name="T59" fmla="*/ 21 h 38"/>
                <a:gd name="T60" fmla="*/ 78 w 78"/>
                <a:gd name="T61" fmla="*/ 20 h 38"/>
                <a:gd name="T62" fmla="*/ 78 w 78"/>
                <a:gd name="T63" fmla="*/ 18 h 38"/>
                <a:gd name="T64" fmla="*/ 76 w 78"/>
                <a:gd name="T65" fmla="*/ 16 h 38"/>
                <a:gd name="T66" fmla="*/ 76 w 78"/>
                <a:gd name="T67" fmla="*/ 14 h 38"/>
                <a:gd name="T68" fmla="*/ 75 w 78"/>
                <a:gd name="T69" fmla="*/ 12 h 38"/>
                <a:gd name="T70" fmla="*/ 71 w 78"/>
                <a:gd name="T71" fmla="*/ 9 h 38"/>
                <a:gd name="T72" fmla="*/ 67 w 78"/>
                <a:gd name="T73" fmla="*/ 6 h 38"/>
                <a:gd name="T74" fmla="*/ 60 w 78"/>
                <a:gd name="T75" fmla="*/ 4 h 38"/>
                <a:gd name="T76" fmla="*/ 54 w 78"/>
                <a:gd name="T77" fmla="*/ 1 h 38"/>
                <a:gd name="T78" fmla="*/ 47 w 78"/>
                <a:gd name="T79" fmla="*/ 0 h 38"/>
                <a:gd name="T80" fmla="*/ 39 w 78"/>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8"/>
                <a:gd name="T125" fmla="*/ 78 w 78"/>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8">
                  <a:moveTo>
                    <a:pt x="39" y="0"/>
                  </a:moveTo>
                  <a:lnTo>
                    <a:pt x="31" y="0"/>
                  </a:lnTo>
                  <a:lnTo>
                    <a:pt x="24" y="1"/>
                  </a:lnTo>
                  <a:lnTo>
                    <a:pt x="18" y="4"/>
                  </a:lnTo>
                  <a:lnTo>
                    <a:pt x="12" y="6"/>
                  </a:lnTo>
                  <a:lnTo>
                    <a:pt x="7" y="9"/>
                  </a:lnTo>
                  <a:lnTo>
                    <a:pt x="3" y="12"/>
                  </a:lnTo>
                  <a:lnTo>
                    <a:pt x="2" y="14"/>
                  </a:lnTo>
                  <a:lnTo>
                    <a:pt x="2" y="16"/>
                  </a:lnTo>
                  <a:lnTo>
                    <a:pt x="0" y="18"/>
                  </a:lnTo>
                  <a:lnTo>
                    <a:pt x="0" y="20"/>
                  </a:lnTo>
                  <a:lnTo>
                    <a:pt x="0" y="21"/>
                  </a:lnTo>
                  <a:lnTo>
                    <a:pt x="2" y="24"/>
                  </a:lnTo>
                  <a:lnTo>
                    <a:pt x="2" y="25"/>
                  </a:lnTo>
                  <a:lnTo>
                    <a:pt x="3" y="28"/>
                  </a:lnTo>
                  <a:lnTo>
                    <a:pt x="7" y="30"/>
                  </a:lnTo>
                  <a:lnTo>
                    <a:pt x="12" y="33"/>
                  </a:lnTo>
                  <a:lnTo>
                    <a:pt x="18" y="36"/>
                  </a:lnTo>
                  <a:lnTo>
                    <a:pt x="24" y="37"/>
                  </a:lnTo>
                  <a:lnTo>
                    <a:pt x="31" y="38"/>
                  </a:lnTo>
                  <a:lnTo>
                    <a:pt x="39" y="38"/>
                  </a:lnTo>
                  <a:lnTo>
                    <a:pt x="47" y="38"/>
                  </a:lnTo>
                  <a:lnTo>
                    <a:pt x="54" y="37"/>
                  </a:lnTo>
                  <a:lnTo>
                    <a:pt x="60" y="36"/>
                  </a:lnTo>
                  <a:lnTo>
                    <a:pt x="67" y="33"/>
                  </a:lnTo>
                  <a:lnTo>
                    <a:pt x="71" y="30"/>
                  </a:lnTo>
                  <a:lnTo>
                    <a:pt x="75" y="28"/>
                  </a:lnTo>
                  <a:lnTo>
                    <a:pt x="76" y="25"/>
                  </a:lnTo>
                  <a:lnTo>
                    <a:pt x="76" y="24"/>
                  </a:lnTo>
                  <a:lnTo>
                    <a:pt x="78" y="21"/>
                  </a:lnTo>
                  <a:lnTo>
                    <a:pt x="78" y="20"/>
                  </a:lnTo>
                  <a:lnTo>
                    <a:pt x="78" y="18"/>
                  </a:lnTo>
                  <a:lnTo>
                    <a:pt x="76" y="16"/>
                  </a:lnTo>
                  <a:lnTo>
                    <a:pt x="76" y="14"/>
                  </a:lnTo>
                  <a:lnTo>
                    <a:pt x="75" y="12"/>
                  </a:lnTo>
                  <a:lnTo>
                    <a:pt x="71" y="9"/>
                  </a:lnTo>
                  <a:lnTo>
                    <a:pt x="67" y="6"/>
                  </a:lnTo>
                  <a:lnTo>
                    <a:pt x="60" y="4"/>
                  </a:lnTo>
                  <a:lnTo>
                    <a:pt x="54" y="1"/>
                  </a:lnTo>
                  <a:lnTo>
                    <a:pt x="47" y="0"/>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0" name="Freeform 50"/>
            <p:cNvSpPr>
              <a:spLocks/>
            </p:cNvSpPr>
            <p:nvPr/>
          </p:nvSpPr>
          <p:spPr bwMode="auto">
            <a:xfrm>
              <a:off x="4342" y="1507"/>
              <a:ext cx="78" cy="38"/>
            </a:xfrm>
            <a:custGeom>
              <a:avLst/>
              <a:gdLst>
                <a:gd name="T0" fmla="*/ 39 w 78"/>
                <a:gd name="T1" fmla="*/ 0 h 38"/>
                <a:gd name="T2" fmla="*/ 31 w 78"/>
                <a:gd name="T3" fmla="*/ 0 h 38"/>
                <a:gd name="T4" fmla="*/ 24 w 78"/>
                <a:gd name="T5" fmla="*/ 1 h 38"/>
                <a:gd name="T6" fmla="*/ 18 w 78"/>
                <a:gd name="T7" fmla="*/ 4 h 38"/>
                <a:gd name="T8" fmla="*/ 12 w 78"/>
                <a:gd name="T9" fmla="*/ 6 h 38"/>
                <a:gd name="T10" fmla="*/ 7 w 78"/>
                <a:gd name="T11" fmla="*/ 9 h 38"/>
                <a:gd name="T12" fmla="*/ 3 w 78"/>
                <a:gd name="T13" fmla="*/ 12 h 38"/>
                <a:gd name="T14" fmla="*/ 2 w 78"/>
                <a:gd name="T15" fmla="*/ 14 h 38"/>
                <a:gd name="T16" fmla="*/ 2 w 78"/>
                <a:gd name="T17" fmla="*/ 16 h 38"/>
                <a:gd name="T18" fmla="*/ 0 w 78"/>
                <a:gd name="T19" fmla="*/ 18 h 38"/>
                <a:gd name="T20" fmla="*/ 0 w 78"/>
                <a:gd name="T21" fmla="*/ 20 h 38"/>
                <a:gd name="T22" fmla="*/ 0 w 78"/>
                <a:gd name="T23" fmla="*/ 21 h 38"/>
                <a:gd name="T24" fmla="*/ 2 w 78"/>
                <a:gd name="T25" fmla="*/ 24 h 38"/>
                <a:gd name="T26" fmla="*/ 2 w 78"/>
                <a:gd name="T27" fmla="*/ 25 h 38"/>
                <a:gd name="T28" fmla="*/ 3 w 78"/>
                <a:gd name="T29" fmla="*/ 28 h 38"/>
                <a:gd name="T30" fmla="*/ 7 w 78"/>
                <a:gd name="T31" fmla="*/ 30 h 38"/>
                <a:gd name="T32" fmla="*/ 12 w 78"/>
                <a:gd name="T33" fmla="*/ 33 h 38"/>
                <a:gd name="T34" fmla="*/ 18 w 78"/>
                <a:gd name="T35" fmla="*/ 36 h 38"/>
                <a:gd name="T36" fmla="*/ 24 w 78"/>
                <a:gd name="T37" fmla="*/ 37 h 38"/>
                <a:gd name="T38" fmla="*/ 31 w 78"/>
                <a:gd name="T39" fmla="*/ 38 h 38"/>
                <a:gd name="T40" fmla="*/ 39 w 78"/>
                <a:gd name="T41" fmla="*/ 38 h 38"/>
                <a:gd name="T42" fmla="*/ 47 w 78"/>
                <a:gd name="T43" fmla="*/ 38 h 38"/>
                <a:gd name="T44" fmla="*/ 54 w 78"/>
                <a:gd name="T45" fmla="*/ 37 h 38"/>
                <a:gd name="T46" fmla="*/ 60 w 78"/>
                <a:gd name="T47" fmla="*/ 36 h 38"/>
                <a:gd name="T48" fmla="*/ 67 w 78"/>
                <a:gd name="T49" fmla="*/ 33 h 38"/>
                <a:gd name="T50" fmla="*/ 71 w 78"/>
                <a:gd name="T51" fmla="*/ 30 h 38"/>
                <a:gd name="T52" fmla="*/ 75 w 78"/>
                <a:gd name="T53" fmla="*/ 28 h 38"/>
                <a:gd name="T54" fmla="*/ 76 w 78"/>
                <a:gd name="T55" fmla="*/ 25 h 38"/>
                <a:gd name="T56" fmla="*/ 76 w 78"/>
                <a:gd name="T57" fmla="*/ 24 h 38"/>
                <a:gd name="T58" fmla="*/ 78 w 78"/>
                <a:gd name="T59" fmla="*/ 21 h 38"/>
                <a:gd name="T60" fmla="*/ 78 w 78"/>
                <a:gd name="T61" fmla="*/ 20 h 38"/>
                <a:gd name="T62" fmla="*/ 78 w 78"/>
                <a:gd name="T63" fmla="*/ 18 h 38"/>
                <a:gd name="T64" fmla="*/ 76 w 78"/>
                <a:gd name="T65" fmla="*/ 16 h 38"/>
                <a:gd name="T66" fmla="*/ 76 w 78"/>
                <a:gd name="T67" fmla="*/ 14 h 38"/>
                <a:gd name="T68" fmla="*/ 75 w 78"/>
                <a:gd name="T69" fmla="*/ 12 h 38"/>
                <a:gd name="T70" fmla="*/ 71 w 78"/>
                <a:gd name="T71" fmla="*/ 9 h 38"/>
                <a:gd name="T72" fmla="*/ 67 w 78"/>
                <a:gd name="T73" fmla="*/ 6 h 38"/>
                <a:gd name="T74" fmla="*/ 60 w 78"/>
                <a:gd name="T75" fmla="*/ 4 h 38"/>
                <a:gd name="T76" fmla="*/ 54 w 78"/>
                <a:gd name="T77" fmla="*/ 1 h 38"/>
                <a:gd name="T78" fmla="*/ 47 w 78"/>
                <a:gd name="T79" fmla="*/ 0 h 38"/>
                <a:gd name="T80" fmla="*/ 39 w 78"/>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8"/>
                <a:gd name="T125" fmla="*/ 78 w 78"/>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8">
                  <a:moveTo>
                    <a:pt x="39" y="0"/>
                  </a:moveTo>
                  <a:lnTo>
                    <a:pt x="31" y="0"/>
                  </a:lnTo>
                  <a:lnTo>
                    <a:pt x="24" y="1"/>
                  </a:lnTo>
                  <a:lnTo>
                    <a:pt x="18" y="4"/>
                  </a:lnTo>
                  <a:lnTo>
                    <a:pt x="12" y="6"/>
                  </a:lnTo>
                  <a:lnTo>
                    <a:pt x="7" y="9"/>
                  </a:lnTo>
                  <a:lnTo>
                    <a:pt x="3" y="12"/>
                  </a:lnTo>
                  <a:lnTo>
                    <a:pt x="2" y="14"/>
                  </a:lnTo>
                  <a:lnTo>
                    <a:pt x="2" y="16"/>
                  </a:lnTo>
                  <a:lnTo>
                    <a:pt x="0" y="18"/>
                  </a:lnTo>
                  <a:lnTo>
                    <a:pt x="0" y="20"/>
                  </a:lnTo>
                  <a:lnTo>
                    <a:pt x="0" y="21"/>
                  </a:lnTo>
                  <a:lnTo>
                    <a:pt x="2" y="24"/>
                  </a:lnTo>
                  <a:lnTo>
                    <a:pt x="2" y="25"/>
                  </a:lnTo>
                  <a:lnTo>
                    <a:pt x="3" y="28"/>
                  </a:lnTo>
                  <a:lnTo>
                    <a:pt x="7" y="30"/>
                  </a:lnTo>
                  <a:lnTo>
                    <a:pt x="12" y="33"/>
                  </a:lnTo>
                  <a:lnTo>
                    <a:pt x="18" y="36"/>
                  </a:lnTo>
                  <a:lnTo>
                    <a:pt x="24" y="37"/>
                  </a:lnTo>
                  <a:lnTo>
                    <a:pt x="31" y="38"/>
                  </a:lnTo>
                  <a:lnTo>
                    <a:pt x="39" y="38"/>
                  </a:lnTo>
                  <a:lnTo>
                    <a:pt x="47" y="38"/>
                  </a:lnTo>
                  <a:lnTo>
                    <a:pt x="54" y="37"/>
                  </a:lnTo>
                  <a:lnTo>
                    <a:pt x="60" y="36"/>
                  </a:lnTo>
                  <a:lnTo>
                    <a:pt x="67" y="33"/>
                  </a:lnTo>
                  <a:lnTo>
                    <a:pt x="71" y="30"/>
                  </a:lnTo>
                  <a:lnTo>
                    <a:pt x="75" y="28"/>
                  </a:lnTo>
                  <a:lnTo>
                    <a:pt x="76" y="25"/>
                  </a:lnTo>
                  <a:lnTo>
                    <a:pt x="76" y="24"/>
                  </a:lnTo>
                  <a:lnTo>
                    <a:pt x="78" y="21"/>
                  </a:lnTo>
                  <a:lnTo>
                    <a:pt x="78" y="20"/>
                  </a:lnTo>
                  <a:lnTo>
                    <a:pt x="78" y="18"/>
                  </a:lnTo>
                  <a:lnTo>
                    <a:pt x="76" y="16"/>
                  </a:lnTo>
                  <a:lnTo>
                    <a:pt x="76" y="14"/>
                  </a:lnTo>
                  <a:lnTo>
                    <a:pt x="75" y="12"/>
                  </a:lnTo>
                  <a:lnTo>
                    <a:pt x="71" y="9"/>
                  </a:lnTo>
                  <a:lnTo>
                    <a:pt x="67" y="6"/>
                  </a:lnTo>
                  <a:lnTo>
                    <a:pt x="60"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 name="Rectangle 51"/>
            <p:cNvSpPr>
              <a:spLocks noChangeArrowheads="1"/>
            </p:cNvSpPr>
            <p:nvPr/>
          </p:nvSpPr>
          <p:spPr bwMode="auto">
            <a:xfrm>
              <a:off x="4342" y="1013"/>
              <a:ext cx="78" cy="510"/>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 name="Rectangle 52"/>
            <p:cNvSpPr>
              <a:spLocks noChangeArrowheads="1"/>
            </p:cNvSpPr>
            <p:nvPr/>
          </p:nvSpPr>
          <p:spPr bwMode="auto">
            <a:xfrm>
              <a:off x="4342" y="1013"/>
              <a:ext cx="78" cy="510"/>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53"/>
            <p:cNvSpPr>
              <a:spLocks/>
            </p:cNvSpPr>
            <p:nvPr/>
          </p:nvSpPr>
          <p:spPr bwMode="auto">
            <a:xfrm>
              <a:off x="4342" y="997"/>
              <a:ext cx="78" cy="40"/>
            </a:xfrm>
            <a:custGeom>
              <a:avLst/>
              <a:gdLst>
                <a:gd name="T0" fmla="*/ 39 w 78"/>
                <a:gd name="T1" fmla="*/ 0 h 40"/>
                <a:gd name="T2" fmla="*/ 31 w 78"/>
                <a:gd name="T3" fmla="*/ 0 h 40"/>
                <a:gd name="T4" fmla="*/ 24 w 78"/>
                <a:gd name="T5" fmla="*/ 1 h 40"/>
                <a:gd name="T6" fmla="*/ 18 w 78"/>
                <a:gd name="T7" fmla="*/ 4 h 40"/>
                <a:gd name="T8" fmla="*/ 12 w 78"/>
                <a:gd name="T9" fmla="*/ 6 h 40"/>
                <a:gd name="T10" fmla="*/ 7 w 78"/>
                <a:gd name="T11" fmla="*/ 9 h 40"/>
                <a:gd name="T12" fmla="*/ 3 w 78"/>
                <a:gd name="T13" fmla="*/ 12 h 40"/>
                <a:gd name="T14" fmla="*/ 2 w 78"/>
                <a:gd name="T15" fmla="*/ 14 h 40"/>
                <a:gd name="T16" fmla="*/ 2 w 78"/>
                <a:gd name="T17" fmla="*/ 16 h 40"/>
                <a:gd name="T18" fmla="*/ 0 w 78"/>
                <a:gd name="T19" fmla="*/ 18 h 40"/>
                <a:gd name="T20" fmla="*/ 0 w 78"/>
                <a:gd name="T21" fmla="*/ 20 h 40"/>
                <a:gd name="T22" fmla="*/ 0 w 78"/>
                <a:gd name="T23" fmla="*/ 22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6 w 78"/>
                <a:gd name="T55" fmla="*/ 25 h 40"/>
                <a:gd name="T56" fmla="*/ 76 w 78"/>
                <a:gd name="T57" fmla="*/ 24 h 40"/>
                <a:gd name="T58" fmla="*/ 78 w 78"/>
                <a:gd name="T59" fmla="*/ 22 h 40"/>
                <a:gd name="T60" fmla="*/ 78 w 78"/>
                <a:gd name="T61" fmla="*/ 20 h 40"/>
                <a:gd name="T62" fmla="*/ 78 w 78"/>
                <a:gd name="T63" fmla="*/ 18 h 40"/>
                <a:gd name="T64" fmla="*/ 76 w 78"/>
                <a:gd name="T65" fmla="*/ 16 h 40"/>
                <a:gd name="T66" fmla="*/ 76 w 78"/>
                <a:gd name="T67" fmla="*/ 14 h 40"/>
                <a:gd name="T68" fmla="*/ 75 w 78"/>
                <a:gd name="T69" fmla="*/ 12 h 40"/>
                <a:gd name="T70" fmla="*/ 71 w 78"/>
                <a:gd name="T71" fmla="*/ 9 h 40"/>
                <a:gd name="T72" fmla="*/ 67 w 78"/>
                <a:gd name="T73" fmla="*/ 6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6"/>
                  </a:lnTo>
                  <a:lnTo>
                    <a:pt x="7" y="9"/>
                  </a:lnTo>
                  <a:lnTo>
                    <a:pt x="3" y="12"/>
                  </a:lnTo>
                  <a:lnTo>
                    <a:pt x="2" y="14"/>
                  </a:lnTo>
                  <a:lnTo>
                    <a:pt x="2" y="16"/>
                  </a:lnTo>
                  <a:lnTo>
                    <a:pt x="0" y="18"/>
                  </a:lnTo>
                  <a:lnTo>
                    <a:pt x="0" y="20"/>
                  </a:lnTo>
                  <a:lnTo>
                    <a:pt x="0" y="22"/>
                  </a:lnTo>
                  <a:lnTo>
                    <a:pt x="2" y="24"/>
                  </a:lnTo>
                  <a:lnTo>
                    <a:pt x="2" y="25"/>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6" y="25"/>
                  </a:lnTo>
                  <a:lnTo>
                    <a:pt x="76" y="24"/>
                  </a:lnTo>
                  <a:lnTo>
                    <a:pt x="78" y="22"/>
                  </a:lnTo>
                  <a:lnTo>
                    <a:pt x="78" y="20"/>
                  </a:lnTo>
                  <a:lnTo>
                    <a:pt x="78" y="18"/>
                  </a:lnTo>
                  <a:lnTo>
                    <a:pt x="76" y="16"/>
                  </a:lnTo>
                  <a:lnTo>
                    <a:pt x="76" y="14"/>
                  </a:lnTo>
                  <a:lnTo>
                    <a:pt x="75" y="12"/>
                  </a:lnTo>
                  <a:lnTo>
                    <a:pt x="71" y="9"/>
                  </a:lnTo>
                  <a:lnTo>
                    <a:pt x="67" y="6"/>
                  </a:lnTo>
                  <a:lnTo>
                    <a:pt x="60" y="4"/>
                  </a:lnTo>
                  <a:lnTo>
                    <a:pt x="54" y="1"/>
                  </a:lnTo>
                  <a:lnTo>
                    <a:pt x="47" y="0"/>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4" name="Freeform 54"/>
            <p:cNvSpPr>
              <a:spLocks/>
            </p:cNvSpPr>
            <p:nvPr/>
          </p:nvSpPr>
          <p:spPr bwMode="auto">
            <a:xfrm>
              <a:off x="4342" y="997"/>
              <a:ext cx="78" cy="40"/>
            </a:xfrm>
            <a:custGeom>
              <a:avLst/>
              <a:gdLst>
                <a:gd name="T0" fmla="*/ 39 w 78"/>
                <a:gd name="T1" fmla="*/ 0 h 40"/>
                <a:gd name="T2" fmla="*/ 31 w 78"/>
                <a:gd name="T3" fmla="*/ 0 h 40"/>
                <a:gd name="T4" fmla="*/ 24 w 78"/>
                <a:gd name="T5" fmla="*/ 1 h 40"/>
                <a:gd name="T6" fmla="*/ 18 w 78"/>
                <a:gd name="T7" fmla="*/ 4 h 40"/>
                <a:gd name="T8" fmla="*/ 12 w 78"/>
                <a:gd name="T9" fmla="*/ 6 h 40"/>
                <a:gd name="T10" fmla="*/ 7 w 78"/>
                <a:gd name="T11" fmla="*/ 9 h 40"/>
                <a:gd name="T12" fmla="*/ 3 w 78"/>
                <a:gd name="T13" fmla="*/ 12 h 40"/>
                <a:gd name="T14" fmla="*/ 2 w 78"/>
                <a:gd name="T15" fmla="*/ 14 h 40"/>
                <a:gd name="T16" fmla="*/ 2 w 78"/>
                <a:gd name="T17" fmla="*/ 16 h 40"/>
                <a:gd name="T18" fmla="*/ 0 w 78"/>
                <a:gd name="T19" fmla="*/ 18 h 40"/>
                <a:gd name="T20" fmla="*/ 0 w 78"/>
                <a:gd name="T21" fmla="*/ 20 h 40"/>
                <a:gd name="T22" fmla="*/ 0 w 78"/>
                <a:gd name="T23" fmla="*/ 22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0 w 78"/>
                <a:gd name="T47" fmla="*/ 36 h 40"/>
                <a:gd name="T48" fmla="*/ 67 w 78"/>
                <a:gd name="T49" fmla="*/ 35 h 40"/>
                <a:gd name="T50" fmla="*/ 71 w 78"/>
                <a:gd name="T51" fmla="*/ 31 h 40"/>
                <a:gd name="T52" fmla="*/ 75 w 78"/>
                <a:gd name="T53" fmla="*/ 28 h 40"/>
                <a:gd name="T54" fmla="*/ 76 w 78"/>
                <a:gd name="T55" fmla="*/ 25 h 40"/>
                <a:gd name="T56" fmla="*/ 76 w 78"/>
                <a:gd name="T57" fmla="*/ 24 h 40"/>
                <a:gd name="T58" fmla="*/ 78 w 78"/>
                <a:gd name="T59" fmla="*/ 22 h 40"/>
                <a:gd name="T60" fmla="*/ 78 w 78"/>
                <a:gd name="T61" fmla="*/ 20 h 40"/>
                <a:gd name="T62" fmla="*/ 78 w 78"/>
                <a:gd name="T63" fmla="*/ 18 h 40"/>
                <a:gd name="T64" fmla="*/ 76 w 78"/>
                <a:gd name="T65" fmla="*/ 16 h 40"/>
                <a:gd name="T66" fmla="*/ 76 w 78"/>
                <a:gd name="T67" fmla="*/ 14 h 40"/>
                <a:gd name="T68" fmla="*/ 75 w 78"/>
                <a:gd name="T69" fmla="*/ 12 h 40"/>
                <a:gd name="T70" fmla="*/ 71 w 78"/>
                <a:gd name="T71" fmla="*/ 9 h 40"/>
                <a:gd name="T72" fmla="*/ 67 w 78"/>
                <a:gd name="T73" fmla="*/ 6 h 40"/>
                <a:gd name="T74" fmla="*/ 60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6"/>
                  </a:lnTo>
                  <a:lnTo>
                    <a:pt x="7" y="9"/>
                  </a:lnTo>
                  <a:lnTo>
                    <a:pt x="3" y="12"/>
                  </a:lnTo>
                  <a:lnTo>
                    <a:pt x="2" y="14"/>
                  </a:lnTo>
                  <a:lnTo>
                    <a:pt x="2" y="16"/>
                  </a:lnTo>
                  <a:lnTo>
                    <a:pt x="0" y="18"/>
                  </a:lnTo>
                  <a:lnTo>
                    <a:pt x="0" y="20"/>
                  </a:lnTo>
                  <a:lnTo>
                    <a:pt x="0" y="22"/>
                  </a:lnTo>
                  <a:lnTo>
                    <a:pt x="2" y="24"/>
                  </a:lnTo>
                  <a:lnTo>
                    <a:pt x="2" y="25"/>
                  </a:lnTo>
                  <a:lnTo>
                    <a:pt x="3" y="28"/>
                  </a:lnTo>
                  <a:lnTo>
                    <a:pt x="7" y="31"/>
                  </a:lnTo>
                  <a:lnTo>
                    <a:pt x="12" y="35"/>
                  </a:lnTo>
                  <a:lnTo>
                    <a:pt x="18" y="36"/>
                  </a:lnTo>
                  <a:lnTo>
                    <a:pt x="24" y="39"/>
                  </a:lnTo>
                  <a:lnTo>
                    <a:pt x="31" y="40"/>
                  </a:lnTo>
                  <a:lnTo>
                    <a:pt x="39" y="40"/>
                  </a:lnTo>
                  <a:lnTo>
                    <a:pt x="47" y="40"/>
                  </a:lnTo>
                  <a:lnTo>
                    <a:pt x="54" y="39"/>
                  </a:lnTo>
                  <a:lnTo>
                    <a:pt x="60" y="36"/>
                  </a:lnTo>
                  <a:lnTo>
                    <a:pt x="67" y="35"/>
                  </a:lnTo>
                  <a:lnTo>
                    <a:pt x="71" y="31"/>
                  </a:lnTo>
                  <a:lnTo>
                    <a:pt x="75" y="28"/>
                  </a:lnTo>
                  <a:lnTo>
                    <a:pt x="76" y="25"/>
                  </a:lnTo>
                  <a:lnTo>
                    <a:pt x="76" y="24"/>
                  </a:lnTo>
                  <a:lnTo>
                    <a:pt x="78" y="22"/>
                  </a:lnTo>
                  <a:lnTo>
                    <a:pt x="78" y="20"/>
                  </a:lnTo>
                  <a:lnTo>
                    <a:pt x="78" y="18"/>
                  </a:lnTo>
                  <a:lnTo>
                    <a:pt x="76" y="16"/>
                  </a:lnTo>
                  <a:lnTo>
                    <a:pt x="76" y="14"/>
                  </a:lnTo>
                  <a:lnTo>
                    <a:pt x="75" y="12"/>
                  </a:lnTo>
                  <a:lnTo>
                    <a:pt x="71" y="9"/>
                  </a:lnTo>
                  <a:lnTo>
                    <a:pt x="67" y="6"/>
                  </a:lnTo>
                  <a:lnTo>
                    <a:pt x="60"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5" name="Line 55"/>
            <p:cNvSpPr>
              <a:spLocks noChangeShapeType="1"/>
            </p:cNvSpPr>
            <p:nvPr/>
          </p:nvSpPr>
          <p:spPr bwMode="auto">
            <a:xfrm>
              <a:off x="4342" y="1523"/>
              <a:ext cx="78" cy="0"/>
            </a:xfrm>
            <a:prstGeom prst="line">
              <a:avLst/>
            </a:prstGeom>
            <a:noFill/>
            <a:ln w="63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Freeform 56"/>
            <p:cNvSpPr>
              <a:spLocks/>
            </p:cNvSpPr>
            <p:nvPr/>
          </p:nvSpPr>
          <p:spPr bwMode="auto">
            <a:xfrm>
              <a:off x="4472" y="1188"/>
              <a:ext cx="76" cy="39"/>
            </a:xfrm>
            <a:custGeom>
              <a:avLst/>
              <a:gdLst>
                <a:gd name="T0" fmla="*/ 39 w 76"/>
                <a:gd name="T1" fmla="*/ 0 h 39"/>
                <a:gd name="T2" fmla="*/ 31 w 76"/>
                <a:gd name="T3" fmla="*/ 0 h 39"/>
                <a:gd name="T4" fmla="*/ 24 w 76"/>
                <a:gd name="T5" fmla="*/ 1 h 39"/>
                <a:gd name="T6" fmla="*/ 17 w 76"/>
                <a:gd name="T7" fmla="*/ 3 h 39"/>
                <a:gd name="T8" fmla="*/ 12 w 76"/>
                <a:gd name="T9" fmla="*/ 5 h 39"/>
                <a:gd name="T10" fmla="*/ 7 w 76"/>
                <a:gd name="T11" fmla="*/ 8 h 39"/>
                <a:gd name="T12" fmla="*/ 3 w 76"/>
                <a:gd name="T13" fmla="*/ 11 h 39"/>
                <a:gd name="T14" fmla="*/ 1 w 76"/>
                <a:gd name="T15" fmla="*/ 13 h 39"/>
                <a:gd name="T16" fmla="*/ 1 w 76"/>
                <a:gd name="T17" fmla="*/ 15 h 39"/>
                <a:gd name="T18" fmla="*/ 0 w 76"/>
                <a:gd name="T19" fmla="*/ 18 h 39"/>
                <a:gd name="T20" fmla="*/ 0 w 76"/>
                <a:gd name="T21" fmla="*/ 19 h 39"/>
                <a:gd name="T22" fmla="*/ 0 w 76"/>
                <a:gd name="T23" fmla="*/ 22 h 39"/>
                <a:gd name="T24" fmla="*/ 1 w 76"/>
                <a:gd name="T25" fmla="*/ 23 h 39"/>
                <a:gd name="T26" fmla="*/ 1 w 76"/>
                <a:gd name="T27" fmla="*/ 26 h 39"/>
                <a:gd name="T28" fmla="*/ 3 w 76"/>
                <a:gd name="T29" fmla="*/ 27 h 39"/>
                <a:gd name="T30" fmla="*/ 7 w 76"/>
                <a:gd name="T31" fmla="*/ 31 h 39"/>
                <a:gd name="T32" fmla="*/ 12 w 76"/>
                <a:gd name="T33" fmla="*/ 34 h 39"/>
                <a:gd name="T34" fmla="*/ 17 w 76"/>
                <a:gd name="T35" fmla="*/ 36 h 39"/>
                <a:gd name="T36" fmla="*/ 24 w 76"/>
                <a:gd name="T37" fmla="*/ 38 h 39"/>
                <a:gd name="T38" fmla="*/ 31 w 76"/>
                <a:gd name="T39" fmla="*/ 39 h 39"/>
                <a:gd name="T40" fmla="*/ 39 w 76"/>
                <a:gd name="T41" fmla="*/ 39 h 39"/>
                <a:gd name="T42" fmla="*/ 47 w 76"/>
                <a:gd name="T43" fmla="*/ 39 h 39"/>
                <a:gd name="T44" fmla="*/ 53 w 76"/>
                <a:gd name="T45" fmla="*/ 38 h 39"/>
                <a:gd name="T46" fmla="*/ 60 w 76"/>
                <a:gd name="T47" fmla="*/ 36 h 39"/>
                <a:gd name="T48" fmla="*/ 66 w 76"/>
                <a:gd name="T49" fmla="*/ 34 h 39"/>
                <a:gd name="T50" fmla="*/ 70 w 76"/>
                <a:gd name="T51" fmla="*/ 31 h 39"/>
                <a:gd name="T52" fmla="*/ 74 w 76"/>
                <a:gd name="T53" fmla="*/ 27 h 39"/>
                <a:gd name="T54" fmla="*/ 75 w 76"/>
                <a:gd name="T55" fmla="*/ 26 h 39"/>
                <a:gd name="T56" fmla="*/ 75 w 76"/>
                <a:gd name="T57" fmla="*/ 23 h 39"/>
                <a:gd name="T58" fmla="*/ 76 w 76"/>
                <a:gd name="T59" fmla="*/ 22 h 39"/>
                <a:gd name="T60" fmla="*/ 76 w 76"/>
                <a:gd name="T61" fmla="*/ 19 h 39"/>
                <a:gd name="T62" fmla="*/ 76 w 76"/>
                <a:gd name="T63" fmla="*/ 18 h 39"/>
                <a:gd name="T64" fmla="*/ 75 w 76"/>
                <a:gd name="T65" fmla="*/ 15 h 39"/>
                <a:gd name="T66" fmla="*/ 75 w 76"/>
                <a:gd name="T67" fmla="*/ 13 h 39"/>
                <a:gd name="T68" fmla="*/ 74 w 76"/>
                <a:gd name="T69" fmla="*/ 11 h 39"/>
                <a:gd name="T70" fmla="*/ 70 w 76"/>
                <a:gd name="T71" fmla="*/ 8 h 39"/>
                <a:gd name="T72" fmla="*/ 66 w 76"/>
                <a:gd name="T73" fmla="*/ 5 h 39"/>
                <a:gd name="T74" fmla="*/ 60 w 76"/>
                <a:gd name="T75" fmla="*/ 3 h 39"/>
                <a:gd name="T76" fmla="*/ 53 w 76"/>
                <a:gd name="T77" fmla="*/ 1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1"/>
                  </a:lnTo>
                  <a:lnTo>
                    <a:pt x="17" y="3"/>
                  </a:lnTo>
                  <a:lnTo>
                    <a:pt x="12" y="5"/>
                  </a:lnTo>
                  <a:lnTo>
                    <a:pt x="7" y="8"/>
                  </a:lnTo>
                  <a:lnTo>
                    <a:pt x="3" y="11"/>
                  </a:lnTo>
                  <a:lnTo>
                    <a:pt x="1" y="13"/>
                  </a:lnTo>
                  <a:lnTo>
                    <a:pt x="1" y="15"/>
                  </a:lnTo>
                  <a:lnTo>
                    <a:pt x="0" y="18"/>
                  </a:lnTo>
                  <a:lnTo>
                    <a:pt x="0" y="19"/>
                  </a:lnTo>
                  <a:lnTo>
                    <a:pt x="0" y="22"/>
                  </a:lnTo>
                  <a:lnTo>
                    <a:pt x="1" y="23"/>
                  </a:lnTo>
                  <a:lnTo>
                    <a:pt x="1" y="26"/>
                  </a:lnTo>
                  <a:lnTo>
                    <a:pt x="3" y="27"/>
                  </a:lnTo>
                  <a:lnTo>
                    <a:pt x="7" y="31"/>
                  </a:lnTo>
                  <a:lnTo>
                    <a:pt x="12" y="34"/>
                  </a:lnTo>
                  <a:lnTo>
                    <a:pt x="17" y="36"/>
                  </a:lnTo>
                  <a:lnTo>
                    <a:pt x="24" y="38"/>
                  </a:lnTo>
                  <a:lnTo>
                    <a:pt x="31" y="39"/>
                  </a:lnTo>
                  <a:lnTo>
                    <a:pt x="39" y="39"/>
                  </a:lnTo>
                  <a:lnTo>
                    <a:pt x="47" y="39"/>
                  </a:lnTo>
                  <a:lnTo>
                    <a:pt x="53" y="38"/>
                  </a:lnTo>
                  <a:lnTo>
                    <a:pt x="60" y="36"/>
                  </a:lnTo>
                  <a:lnTo>
                    <a:pt x="66" y="34"/>
                  </a:lnTo>
                  <a:lnTo>
                    <a:pt x="70" y="31"/>
                  </a:lnTo>
                  <a:lnTo>
                    <a:pt x="74" y="27"/>
                  </a:lnTo>
                  <a:lnTo>
                    <a:pt x="75" y="26"/>
                  </a:lnTo>
                  <a:lnTo>
                    <a:pt x="75" y="23"/>
                  </a:lnTo>
                  <a:lnTo>
                    <a:pt x="76" y="22"/>
                  </a:lnTo>
                  <a:lnTo>
                    <a:pt x="76" y="19"/>
                  </a:lnTo>
                  <a:lnTo>
                    <a:pt x="76" y="18"/>
                  </a:lnTo>
                  <a:lnTo>
                    <a:pt x="75" y="15"/>
                  </a:lnTo>
                  <a:lnTo>
                    <a:pt x="75" y="13"/>
                  </a:lnTo>
                  <a:lnTo>
                    <a:pt x="74" y="11"/>
                  </a:lnTo>
                  <a:lnTo>
                    <a:pt x="70" y="8"/>
                  </a:lnTo>
                  <a:lnTo>
                    <a:pt x="66" y="5"/>
                  </a:lnTo>
                  <a:lnTo>
                    <a:pt x="60" y="3"/>
                  </a:lnTo>
                  <a:lnTo>
                    <a:pt x="53" y="1"/>
                  </a:lnTo>
                  <a:lnTo>
                    <a:pt x="47" y="0"/>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7" name="Freeform 57"/>
            <p:cNvSpPr>
              <a:spLocks/>
            </p:cNvSpPr>
            <p:nvPr/>
          </p:nvSpPr>
          <p:spPr bwMode="auto">
            <a:xfrm>
              <a:off x="4472" y="1188"/>
              <a:ext cx="76" cy="39"/>
            </a:xfrm>
            <a:custGeom>
              <a:avLst/>
              <a:gdLst>
                <a:gd name="T0" fmla="*/ 39 w 76"/>
                <a:gd name="T1" fmla="*/ 0 h 39"/>
                <a:gd name="T2" fmla="*/ 31 w 76"/>
                <a:gd name="T3" fmla="*/ 0 h 39"/>
                <a:gd name="T4" fmla="*/ 24 w 76"/>
                <a:gd name="T5" fmla="*/ 1 h 39"/>
                <a:gd name="T6" fmla="*/ 17 w 76"/>
                <a:gd name="T7" fmla="*/ 3 h 39"/>
                <a:gd name="T8" fmla="*/ 12 w 76"/>
                <a:gd name="T9" fmla="*/ 5 h 39"/>
                <a:gd name="T10" fmla="*/ 7 w 76"/>
                <a:gd name="T11" fmla="*/ 8 h 39"/>
                <a:gd name="T12" fmla="*/ 3 w 76"/>
                <a:gd name="T13" fmla="*/ 11 h 39"/>
                <a:gd name="T14" fmla="*/ 1 w 76"/>
                <a:gd name="T15" fmla="*/ 13 h 39"/>
                <a:gd name="T16" fmla="*/ 1 w 76"/>
                <a:gd name="T17" fmla="*/ 15 h 39"/>
                <a:gd name="T18" fmla="*/ 0 w 76"/>
                <a:gd name="T19" fmla="*/ 18 h 39"/>
                <a:gd name="T20" fmla="*/ 0 w 76"/>
                <a:gd name="T21" fmla="*/ 19 h 39"/>
                <a:gd name="T22" fmla="*/ 0 w 76"/>
                <a:gd name="T23" fmla="*/ 22 h 39"/>
                <a:gd name="T24" fmla="*/ 1 w 76"/>
                <a:gd name="T25" fmla="*/ 23 h 39"/>
                <a:gd name="T26" fmla="*/ 1 w 76"/>
                <a:gd name="T27" fmla="*/ 26 h 39"/>
                <a:gd name="T28" fmla="*/ 3 w 76"/>
                <a:gd name="T29" fmla="*/ 27 h 39"/>
                <a:gd name="T30" fmla="*/ 7 w 76"/>
                <a:gd name="T31" fmla="*/ 31 h 39"/>
                <a:gd name="T32" fmla="*/ 12 w 76"/>
                <a:gd name="T33" fmla="*/ 34 h 39"/>
                <a:gd name="T34" fmla="*/ 17 w 76"/>
                <a:gd name="T35" fmla="*/ 36 h 39"/>
                <a:gd name="T36" fmla="*/ 24 w 76"/>
                <a:gd name="T37" fmla="*/ 38 h 39"/>
                <a:gd name="T38" fmla="*/ 31 w 76"/>
                <a:gd name="T39" fmla="*/ 39 h 39"/>
                <a:gd name="T40" fmla="*/ 39 w 76"/>
                <a:gd name="T41" fmla="*/ 39 h 39"/>
                <a:gd name="T42" fmla="*/ 47 w 76"/>
                <a:gd name="T43" fmla="*/ 39 h 39"/>
                <a:gd name="T44" fmla="*/ 53 w 76"/>
                <a:gd name="T45" fmla="*/ 38 h 39"/>
                <a:gd name="T46" fmla="*/ 60 w 76"/>
                <a:gd name="T47" fmla="*/ 36 h 39"/>
                <a:gd name="T48" fmla="*/ 66 w 76"/>
                <a:gd name="T49" fmla="*/ 34 h 39"/>
                <a:gd name="T50" fmla="*/ 70 w 76"/>
                <a:gd name="T51" fmla="*/ 31 h 39"/>
                <a:gd name="T52" fmla="*/ 74 w 76"/>
                <a:gd name="T53" fmla="*/ 27 h 39"/>
                <a:gd name="T54" fmla="*/ 75 w 76"/>
                <a:gd name="T55" fmla="*/ 26 h 39"/>
                <a:gd name="T56" fmla="*/ 75 w 76"/>
                <a:gd name="T57" fmla="*/ 23 h 39"/>
                <a:gd name="T58" fmla="*/ 76 w 76"/>
                <a:gd name="T59" fmla="*/ 22 h 39"/>
                <a:gd name="T60" fmla="*/ 76 w 76"/>
                <a:gd name="T61" fmla="*/ 19 h 39"/>
                <a:gd name="T62" fmla="*/ 76 w 76"/>
                <a:gd name="T63" fmla="*/ 18 h 39"/>
                <a:gd name="T64" fmla="*/ 75 w 76"/>
                <a:gd name="T65" fmla="*/ 15 h 39"/>
                <a:gd name="T66" fmla="*/ 75 w 76"/>
                <a:gd name="T67" fmla="*/ 13 h 39"/>
                <a:gd name="T68" fmla="*/ 74 w 76"/>
                <a:gd name="T69" fmla="*/ 11 h 39"/>
                <a:gd name="T70" fmla="*/ 70 w 76"/>
                <a:gd name="T71" fmla="*/ 8 h 39"/>
                <a:gd name="T72" fmla="*/ 66 w 76"/>
                <a:gd name="T73" fmla="*/ 5 h 39"/>
                <a:gd name="T74" fmla="*/ 60 w 76"/>
                <a:gd name="T75" fmla="*/ 3 h 39"/>
                <a:gd name="T76" fmla="*/ 53 w 76"/>
                <a:gd name="T77" fmla="*/ 1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1"/>
                  </a:lnTo>
                  <a:lnTo>
                    <a:pt x="17" y="3"/>
                  </a:lnTo>
                  <a:lnTo>
                    <a:pt x="12" y="5"/>
                  </a:lnTo>
                  <a:lnTo>
                    <a:pt x="7" y="8"/>
                  </a:lnTo>
                  <a:lnTo>
                    <a:pt x="3" y="11"/>
                  </a:lnTo>
                  <a:lnTo>
                    <a:pt x="1" y="13"/>
                  </a:lnTo>
                  <a:lnTo>
                    <a:pt x="1" y="15"/>
                  </a:lnTo>
                  <a:lnTo>
                    <a:pt x="0" y="18"/>
                  </a:lnTo>
                  <a:lnTo>
                    <a:pt x="0" y="19"/>
                  </a:lnTo>
                  <a:lnTo>
                    <a:pt x="0" y="22"/>
                  </a:lnTo>
                  <a:lnTo>
                    <a:pt x="1" y="23"/>
                  </a:lnTo>
                  <a:lnTo>
                    <a:pt x="1" y="26"/>
                  </a:lnTo>
                  <a:lnTo>
                    <a:pt x="3" y="27"/>
                  </a:lnTo>
                  <a:lnTo>
                    <a:pt x="7" y="31"/>
                  </a:lnTo>
                  <a:lnTo>
                    <a:pt x="12" y="34"/>
                  </a:lnTo>
                  <a:lnTo>
                    <a:pt x="17" y="36"/>
                  </a:lnTo>
                  <a:lnTo>
                    <a:pt x="24" y="38"/>
                  </a:lnTo>
                  <a:lnTo>
                    <a:pt x="31" y="39"/>
                  </a:lnTo>
                  <a:lnTo>
                    <a:pt x="39" y="39"/>
                  </a:lnTo>
                  <a:lnTo>
                    <a:pt x="47" y="39"/>
                  </a:lnTo>
                  <a:lnTo>
                    <a:pt x="53" y="38"/>
                  </a:lnTo>
                  <a:lnTo>
                    <a:pt x="60" y="36"/>
                  </a:lnTo>
                  <a:lnTo>
                    <a:pt x="66" y="34"/>
                  </a:lnTo>
                  <a:lnTo>
                    <a:pt x="70" y="31"/>
                  </a:lnTo>
                  <a:lnTo>
                    <a:pt x="74" y="27"/>
                  </a:lnTo>
                  <a:lnTo>
                    <a:pt x="75" y="26"/>
                  </a:lnTo>
                  <a:lnTo>
                    <a:pt x="75" y="23"/>
                  </a:lnTo>
                  <a:lnTo>
                    <a:pt x="76" y="22"/>
                  </a:lnTo>
                  <a:lnTo>
                    <a:pt x="76" y="19"/>
                  </a:lnTo>
                  <a:lnTo>
                    <a:pt x="76" y="18"/>
                  </a:lnTo>
                  <a:lnTo>
                    <a:pt x="75" y="15"/>
                  </a:lnTo>
                  <a:lnTo>
                    <a:pt x="75" y="13"/>
                  </a:lnTo>
                  <a:lnTo>
                    <a:pt x="74" y="11"/>
                  </a:lnTo>
                  <a:lnTo>
                    <a:pt x="70" y="8"/>
                  </a:lnTo>
                  <a:lnTo>
                    <a:pt x="66" y="5"/>
                  </a:lnTo>
                  <a:lnTo>
                    <a:pt x="60" y="3"/>
                  </a:lnTo>
                  <a:lnTo>
                    <a:pt x="53"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Rectangle 58"/>
            <p:cNvSpPr>
              <a:spLocks noChangeArrowheads="1"/>
            </p:cNvSpPr>
            <p:nvPr/>
          </p:nvSpPr>
          <p:spPr bwMode="auto">
            <a:xfrm>
              <a:off x="4472" y="694"/>
              <a:ext cx="76" cy="509"/>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 name="Rectangle 59"/>
            <p:cNvSpPr>
              <a:spLocks noChangeArrowheads="1"/>
            </p:cNvSpPr>
            <p:nvPr/>
          </p:nvSpPr>
          <p:spPr bwMode="auto">
            <a:xfrm>
              <a:off x="4472" y="694"/>
              <a:ext cx="76" cy="509"/>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 name="Freeform 60"/>
            <p:cNvSpPr>
              <a:spLocks/>
            </p:cNvSpPr>
            <p:nvPr/>
          </p:nvSpPr>
          <p:spPr bwMode="auto">
            <a:xfrm>
              <a:off x="4472" y="678"/>
              <a:ext cx="76" cy="39"/>
            </a:xfrm>
            <a:custGeom>
              <a:avLst/>
              <a:gdLst>
                <a:gd name="T0" fmla="*/ 39 w 76"/>
                <a:gd name="T1" fmla="*/ 0 h 39"/>
                <a:gd name="T2" fmla="*/ 31 w 76"/>
                <a:gd name="T3" fmla="*/ 0 h 39"/>
                <a:gd name="T4" fmla="*/ 24 w 76"/>
                <a:gd name="T5" fmla="*/ 2 h 39"/>
                <a:gd name="T6" fmla="*/ 17 w 76"/>
                <a:gd name="T7" fmla="*/ 4 h 39"/>
                <a:gd name="T8" fmla="*/ 12 w 76"/>
                <a:gd name="T9" fmla="*/ 7 h 39"/>
                <a:gd name="T10" fmla="*/ 7 w 76"/>
                <a:gd name="T11" fmla="*/ 10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2 h 39"/>
                <a:gd name="T24" fmla="*/ 1 w 76"/>
                <a:gd name="T25" fmla="*/ 24 h 39"/>
                <a:gd name="T26" fmla="*/ 1 w 76"/>
                <a:gd name="T27" fmla="*/ 26 h 39"/>
                <a:gd name="T28" fmla="*/ 3 w 76"/>
                <a:gd name="T29" fmla="*/ 28 h 39"/>
                <a:gd name="T30" fmla="*/ 7 w 76"/>
                <a:gd name="T31" fmla="*/ 31 h 39"/>
                <a:gd name="T32" fmla="*/ 12 w 76"/>
                <a:gd name="T33" fmla="*/ 34 h 39"/>
                <a:gd name="T34" fmla="*/ 17 w 76"/>
                <a:gd name="T35" fmla="*/ 36 h 39"/>
                <a:gd name="T36" fmla="*/ 24 w 76"/>
                <a:gd name="T37" fmla="*/ 38 h 39"/>
                <a:gd name="T38" fmla="*/ 31 w 76"/>
                <a:gd name="T39" fmla="*/ 39 h 39"/>
                <a:gd name="T40" fmla="*/ 39 w 76"/>
                <a:gd name="T41" fmla="*/ 39 h 39"/>
                <a:gd name="T42" fmla="*/ 47 w 76"/>
                <a:gd name="T43" fmla="*/ 39 h 39"/>
                <a:gd name="T44" fmla="*/ 53 w 76"/>
                <a:gd name="T45" fmla="*/ 38 h 39"/>
                <a:gd name="T46" fmla="*/ 60 w 76"/>
                <a:gd name="T47" fmla="*/ 36 h 39"/>
                <a:gd name="T48" fmla="*/ 66 w 76"/>
                <a:gd name="T49" fmla="*/ 34 h 39"/>
                <a:gd name="T50" fmla="*/ 70 w 76"/>
                <a:gd name="T51" fmla="*/ 31 h 39"/>
                <a:gd name="T52" fmla="*/ 74 w 76"/>
                <a:gd name="T53" fmla="*/ 28 h 39"/>
                <a:gd name="T54" fmla="*/ 75 w 76"/>
                <a:gd name="T55" fmla="*/ 26 h 39"/>
                <a:gd name="T56" fmla="*/ 75 w 76"/>
                <a:gd name="T57" fmla="*/ 24 h 39"/>
                <a:gd name="T58" fmla="*/ 76 w 76"/>
                <a:gd name="T59" fmla="*/ 22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10 h 39"/>
                <a:gd name="T72" fmla="*/ 66 w 76"/>
                <a:gd name="T73" fmla="*/ 7 h 39"/>
                <a:gd name="T74" fmla="*/ 60 w 76"/>
                <a:gd name="T75" fmla="*/ 4 h 39"/>
                <a:gd name="T76" fmla="*/ 53 w 76"/>
                <a:gd name="T77" fmla="*/ 2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2"/>
                  </a:lnTo>
                  <a:lnTo>
                    <a:pt x="17" y="4"/>
                  </a:lnTo>
                  <a:lnTo>
                    <a:pt x="12" y="7"/>
                  </a:lnTo>
                  <a:lnTo>
                    <a:pt x="7" y="10"/>
                  </a:lnTo>
                  <a:lnTo>
                    <a:pt x="3" y="12"/>
                  </a:lnTo>
                  <a:lnTo>
                    <a:pt x="1" y="15"/>
                  </a:lnTo>
                  <a:lnTo>
                    <a:pt x="1" y="16"/>
                  </a:lnTo>
                  <a:lnTo>
                    <a:pt x="0" y="19"/>
                  </a:lnTo>
                  <a:lnTo>
                    <a:pt x="0" y="20"/>
                  </a:lnTo>
                  <a:lnTo>
                    <a:pt x="0" y="22"/>
                  </a:lnTo>
                  <a:lnTo>
                    <a:pt x="1" y="24"/>
                  </a:lnTo>
                  <a:lnTo>
                    <a:pt x="1" y="26"/>
                  </a:lnTo>
                  <a:lnTo>
                    <a:pt x="3" y="28"/>
                  </a:lnTo>
                  <a:lnTo>
                    <a:pt x="7" y="31"/>
                  </a:lnTo>
                  <a:lnTo>
                    <a:pt x="12" y="34"/>
                  </a:lnTo>
                  <a:lnTo>
                    <a:pt x="17" y="36"/>
                  </a:lnTo>
                  <a:lnTo>
                    <a:pt x="24" y="38"/>
                  </a:lnTo>
                  <a:lnTo>
                    <a:pt x="31" y="39"/>
                  </a:lnTo>
                  <a:lnTo>
                    <a:pt x="39" y="39"/>
                  </a:lnTo>
                  <a:lnTo>
                    <a:pt x="47" y="39"/>
                  </a:lnTo>
                  <a:lnTo>
                    <a:pt x="53" y="38"/>
                  </a:lnTo>
                  <a:lnTo>
                    <a:pt x="60" y="36"/>
                  </a:lnTo>
                  <a:lnTo>
                    <a:pt x="66" y="34"/>
                  </a:lnTo>
                  <a:lnTo>
                    <a:pt x="70" y="31"/>
                  </a:lnTo>
                  <a:lnTo>
                    <a:pt x="74" y="28"/>
                  </a:lnTo>
                  <a:lnTo>
                    <a:pt x="75" y="26"/>
                  </a:lnTo>
                  <a:lnTo>
                    <a:pt x="75" y="24"/>
                  </a:lnTo>
                  <a:lnTo>
                    <a:pt x="76" y="22"/>
                  </a:lnTo>
                  <a:lnTo>
                    <a:pt x="76" y="20"/>
                  </a:lnTo>
                  <a:lnTo>
                    <a:pt x="76" y="19"/>
                  </a:lnTo>
                  <a:lnTo>
                    <a:pt x="75" y="16"/>
                  </a:lnTo>
                  <a:lnTo>
                    <a:pt x="75" y="15"/>
                  </a:lnTo>
                  <a:lnTo>
                    <a:pt x="74" y="12"/>
                  </a:lnTo>
                  <a:lnTo>
                    <a:pt x="70" y="10"/>
                  </a:lnTo>
                  <a:lnTo>
                    <a:pt x="66" y="7"/>
                  </a:lnTo>
                  <a:lnTo>
                    <a:pt x="60" y="4"/>
                  </a:lnTo>
                  <a:lnTo>
                    <a:pt x="53" y="2"/>
                  </a:lnTo>
                  <a:lnTo>
                    <a:pt x="47" y="0"/>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 name="Freeform 61"/>
            <p:cNvSpPr>
              <a:spLocks/>
            </p:cNvSpPr>
            <p:nvPr/>
          </p:nvSpPr>
          <p:spPr bwMode="auto">
            <a:xfrm>
              <a:off x="4472" y="678"/>
              <a:ext cx="76" cy="39"/>
            </a:xfrm>
            <a:custGeom>
              <a:avLst/>
              <a:gdLst>
                <a:gd name="T0" fmla="*/ 39 w 76"/>
                <a:gd name="T1" fmla="*/ 0 h 39"/>
                <a:gd name="T2" fmla="*/ 31 w 76"/>
                <a:gd name="T3" fmla="*/ 0 h 39"/>
                <a:gd name="T4" fmla="*/ 24 w 76"/>
                <a:gd name="T5" fmla="*/ 2 h 39"/>
                <a:gd name="T6" fmla="*/ 17 w 76"/>
                <a:gd name="T7" fmla="*/ 4 h 39"/>
                <a:gd name="T8" fmla="*/ 12 w 76"/>
                <a:gd name="T9" fmla="*/ 7 h 39"/>
                <a:gd name="T10" fmla="*/ 7 w 76"/>
                <a:gd name="T11" fmla="*/ 10 h 39"/>
                <a:gd name="T12" fmla="*/ 3 w 76"/>
                <a:gd name="T13" fmla="*/ 12 h 39"/>
                <a:gd name="T14" fmla="*/ 1 w 76"/>
                <a:gd name="T15" fmla="*/ 15 h 39"/>
                <a:gd name="T16" fmla="*/ 1 w 76"/>
                <a:gd name="T17" fmla="*/ 16 h 39"/>
                <a:gd name="T18" fmla="*/ 0 w 76"/>
                <a:gd name="T19" fmla="*/ 19 h 39"/>
                <a:gd name="T20" fmla="*/ 0 w 76"/>
                <a:gd name="T21" fmla="*/ 20 h 39"/>
                <a:gd name="T22" fmla="*/ 0 w 76"/>
                <a:gd name="T23" fmla="*/ 22 h 39"/>
                <a:gd name="T24" fmla="*/ 1 w 76"/>
                <a:gd name="T25" fmla="*/ 24 h 39"/>
                <a:gd name="T26" fmla="*/ 1 w 76"/>
                <a:gd name="T27" fmla="*/ 26 h 39"/>
                <a:gd name="T28" fmla="*/ 3 w 76"/>
                <a:gd name="T29" fmla="*/ 28 h 39"/>
                <a:gd name="T30" fmla="*/ 7 w 76"/>
                <a:gd name="T31" fmla="*/ 31 h 39"/>
                <a:gd name="T32" fmla="*/ 12 w 76"/>
                <a:gd name="T33" fmla="*/ 34 h 39"/>
                <a:gd name="T34" fmla="*/ 17 w 76"/>
                <a:gd name="T35" fmla="*/ 36 h 39"/>
                <a:gd name="T36" fmla="*/ 24 w 76"/>
                <a:gd name="T37" fmla="*/ 38 h 39"/>
                <a:gd name="T38" fmla="*/ 31 w 76"/>
                <a:gd name="T39" fmla="*/ 39 h 39"/>
                <a:gd name="T40" fmla="*/ 39 w 76"/>
                <a:gd name="T41" fmla="*/ 39 h 39"/>
                <a:gd name="T42" fmla="*/ 47 w 76"/>
                <a:gd name="T43" fmla="*/ 39 h 39"/>
                <a:gd name="T44" fmla="*/ 53 w 76"/>
                <a:gd name="T45" fmla="*/ 38 h 39"/>
                <a:gd name="T46" fmla="*/ 60 w 76"/>
                <a:gd name="T47" fmla="*/ 36 h 39"/>
                <a:gd name="T48" fmla="*/ 66 w 76"/>
                <a:gd name="T49" fmla="*/ 34 h 39"/>
                <a:gd name="T50" fmla="*/ 70 w 76"/>
                <a:gd name="T51" fmla="*/ 31 h 39"/>
                <a:gd name="T52" fmla="*/ 74 w 76"/>
                <a:gd name="T53" fmla="*/ 28 h 39"/>
                <a:gd name="T54" fmla="*/ 75 w 76"/>
                <a:gd name="T55" fmla="*/ 26 h 39"/>
                <a:gd name="T56" fmla="*/ 75 w 76"/>
                <a:gd name="T57" fmla="*/ 24 h 39"/>
                <a:gd name="T58" fmla="*/ 76 w 76"/>
                <a:gd name="T59" fmla="*/ 22 h 39"/>
                <a:gd name="T60" fmla="*/ 76 w 76"/>
                <a:gd name="T61" fmla="*/ 20 h 39"/>
                <a:gd name="T62" fmla="*/ 76 w 76"/>
                <a:gd name="T63" fmla="*/ 19 h 39"/>
                <a:gd name="T64" fmla="*/ 75 w 76"/>
                <a:gd name="T65" fmla="*/ 16 h 39"/>
                <a:gd name="T66" fmla="*/ 75 w 76"/>
                <a:gd name="T67" fmla="*/ 15 h 39"/>
                <a:gd name="T68" fmla="*/ 74 w 76"/>
                <a:gd name="T69" fmla="*/ 12 h 39"/>
                <a:gd name="T70" fmla="*/ 70 w 76"/>
                <a:gd name="T71" fmla="*/ 10 h 39"/>
                <a:gd name="T72" fmla="*/ 66 w 76"/>
                <a:gd name="T73" fmla="*/ 7 h 39"/>
                <a:gd name="T74" fmla="*/ 60 w 76"/>
                <a:gd name="T75" fmla="*/ 4 h 39"/>
                <a:gd name="T76" fmla="*/ 53 w 76"/>
                <a:gd name="T77" fmla="*/ 2 h 39"/>
                <a:gd name="T78" fmla="*/ 47 w 76"/>
                <a:gd name="T79" fmla="*/ 0 h 39"/>
                <a:gd name="T80" fmla="*/ 39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9" y="0"/>
                  </a:moveTo>
                  <a:lnTo>
                    <a:pt x="31" y="0"/>
                  </a:lnTo>
                  <a:lnTo>
                    <a:pt x="24" y="2"/>
                  </a:lnTo>
                  <a:lnTo>
                    <a:pt x="17" y="4"/>
                  </a:lnTo>
                  <a:lnTo>
                    <a:pt x="12" y="7"/>
                  </a:lnTo>
                  <a:lnTo>
                    <a:pt x="7" y="10"/>
                  </a:lnTo>
                  <a:lnTo>
                    <a:pt x="3" y="12"/>
                  </a:lnTo>
                  <a:lnTo>
                    <a:pt x="1" y="15"/>
                  </a:lnTo>
                  <a:lnTo>
                    <a:pt x="1" y="16"/>
                  </a:lnTo>
                  <a:lnTo>
                    <a:pt x="0" y="19"/>
                  </a:lnTo>
                  <a:lnTo>
                    <a:pt x="0" y="20"/>
                  </a:lnTo>
                  <a:lnTo>
                    <a:pt x="0" y="22"/>
                  </a:lnTo>
                  <a:lnTo>
                    <a:pt x="1" y="24"/>
                  </a:lnTo>
                  <a:lnTo>
                    <a:pt x="1" y="26"/>
                  </a:lnTo>
                  <a:lnTo>
                    <a:pt x="3" y="28"/>
                  </a:lnTo>
                  <a:lnTo>
                    <a:pt x="7" y="31"/>
                  </a:lnTo>
                  <a:lnTo>
                    <a:pt x="12" y="34"/>
                  </a:lnTo>
                  <a:lnTo>
                    <a:pt x="17" y="36"/>
                  </a:lnTo>
                  <a:lnTo>
                    <a:pt x="24" y="38"/>
                  </a:lnTo>
                  <a:lnTo>
                    <a:pt x="31" y="39"/>
                  </a:lnTo>
                  <a:lnTo>
                    <a:pt x="39" y="39"/>
                  </a:lnTo>
                  <a:lnTo>
                    <a:pt x="47" y="39"/>
                  </a:lnTo>
                  <a:lnTo>
                    <a:pt x="53" y="38"/>
                  </a:lnTo>
                  <a:lnTo>
                    <a:pt x="60" y="36"/>
                  </a:lnTo>
                  <a:lnTo>
                    <a:pt x="66" y="34"/>
                  </a:lnTo>
                  <a:lnTo>
                    <a:pt x="70" y="31"/>
                  </a:lnTo>
                  <a:lnTo>
                    <a:pt x="74" y="28"/>
                  </a:lnTo>
                  <a:lnTo>
                    <a:pt x="75" y="26"/>
                  </a:lnTo>
                  <a:lnTo>
                    <a:pt x="75" y="24"/>
                  </a:lnTo>
                  <a:lnTo>
                    <a:pt x="76" y="22"/>
                  </a:lnTo>
                  <a:lnTo>
                    <a:pt x="76" y="20"/>
                  </a:lnTo>
                  <a:lnTo>
                    <a:pt x="76" y="19"/>
                  </a:lnTo>
                  <a:lnTo>
                    <a:pt x="75" y="16"/>
                  </a:lnTo>
                  <a:lnTo>
                    <a:pt x="75" y="15"/>
                  </a:lnTo>
                  <a:lnTo>
                    <a:pt x="74" y="12"/>
                  </a:lnTo>
                  <a:lnTo>
                    <a:pt x="70" y="10"/>
                  </a:lnTo>
                  <a:lnTo>
                    <a:pt x="66" y="7"/>
                  </a:lnTo>
                  <a:lnTo>
                    <a:pt x="60" y="4"/>
                  </a:lnTo>
                  <a:lnTo>
                    <a:pt x="53" y="2"/>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2" name="Line 62"/>
            <p:cNvSpPr>
              <a:spLocks noChangeShapeType="1"/>
            </p:cNvSpPr>
            <p:nvPr/>
          </p:nvSpPr>
          <p:spPr bwMode="auto">
            <a:xfrm>
              <a:off x="4472" y="1203"/>
              <a:ext cx="76" cy="0"/>
            </a:xfrm>
            <a:prstGeom prst="line">
              <a:avLst/>
            </a:prstGeom>
            <a:noFill/>
            <a:ln w="63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Freeform 63"/>
            <p:cNvSpPr>
              <a:spLocks/>
            </p:cNvSpPr>
            <p:nvPr/>
          </p:nvSpPr>
          <p:spPr bwMode="auto">
            <a:xfrm>
              <a:off x="5013" y="1666"/>
              <a:ext cx="77" cy="39"/>
            </a:xfrm>
            <a:custGeom>
              <a:avLst/>
              <a:gdLst>
                <a:gd name="T0" fmla="*/ 38 w 77"/>
                <a:gd name="T1" fmla="*/ 0 h 39"/>
                <a:gd name="T2" fmla="*/ 30 w 77"/>
                <a:gd name="T3" fmla="*/ 0 h 39"/>
                <a:gd name="T4" fmla="*/ 24 w 77"/>
                <a:gd name="T5" fmla="*/ 1 h 39"/>
                <a:gd name="T6" fmla="*/ 17 w 77"/>
                <a:gd name="T7" fmla="*/ 4 h 39"/>
                <a:gd name="T8" fmla="*/ 12 w 77"/>
                <a:gd name="T9" fmla="*/ 7 h 39"/>
                <a:gd name="T10" fmla="*/ 6 w 77"/>
                <a:gd name="T11" fmla="*/ 9 h 39"/>
                <a:gd name="T12" fmla="*/ 2 w 77"/>
                <a:gd name="T13" fmla="*/ 12 h 39"/>
                <a:gd name="T14" fmla="*/ 1 w 77"/>
                <a:gd name="T15" fmla="*/ 15 h 39"/>
                <a:gd name="T16" fmla="*/ 1 w 77"/>
                <a:gd name="T17" fmla="*/ 16 h 39"/>
                <a:gd name="T18" fmla="*/ 0 w 77"/>
                <a:gd name="T19" fmla="*/ 19 h 39"/>
                <a:gd name="T20" fmla="*/ 0 w 77"/>
                <a:gd name="T21" fmla="*/ 20 h 39"/>
                <a:gd name="T22" fmla="*/ 0 w 77"/>
                <a:gd name="T23" fmla="*/ 21 h 39"/>
                <a:gd name="T24" fmla="*/ 1 w 77"/>
                <a:gd name="T25" fmla="*/ 24 h 39"/>
                <a:gd name="T26" fmla="*/ 1 w 77"/>
                <a:gd name="T27" fmla="*/ 25 h 39"/>
                <a:gd name="T28" fmla="*/ 2 w 77"/>
                <a:gd name="T29" fmla="*/ 28 h 39"/>
                <a:gd name="T30" fmla="*/ 6 w 77"/>
                <a:gd name="T31" fmla="*/ 31 h 39"/>
                <a:gd name="T32" fmla="*/ 12 w 77"/>
                <a:gd name="T33" fmla="*/ 33 h 39"/>
                <a:gd name="T34" fmla="*/ 17 w 77"/>
                <a:gd name="T35" fmla="*/ 36 h 39"/>
                <a:gd name="T36" fmla="*/ 24 w 77"/>
                <a:gd name="T37" fmla="*/ 37 h 39"/>
                <a:gd name="T38" fmla="*/ 30 w 77"/>
                <a:gd name="T39" fmla="*/ 39 h 39"/>
                <a:gd name="T40" fmla="*/ 38 w 77"/>
                <a:gd name="T41" fmla="*/ 39 h 39"/>
                <a:gd name="T42" fmla="*/ 46 w 77"/>
                <a:gd name="T43" fmla="*/ 39 h 39"/>
                <a:gd name="T44" fmla="*/ 53 w 77"/>
                <a:gd name="T45" fmla="*/ 37 h 39"/>
                <a:gd name="T46" fmla="*/ 60 w 77"/>
                <a:gd name="T47" fmla="*/ 36 h 39"/>
                <a:gd name="T48" fmla="*/ 66 w 77"/>
                <a:gd name="T49" fmla="*/ 33 h 39"/>
                <a:gd name="T50" fmla="*/ 70 w 77"/>
                <a:gd name="T51" fmla="*/ 31 h 39"/>
                <a:gd name="T52" fmla="*/ 74 w 77"/>
                <a:gd name="T53" fmla="*/ 28 h 39"/>
                <a:gd name="T54" fmla="*/ 76 w 77"/>
                <a:gd name="T55" fmla="*/ 25 h 39"/>
                <a:gd name="T56" fmla="*/ 76 w 77"/>
                <a:gd name="T57" fmla="*/ 24 h 39"/>
                <a:gd name="T58" fmla="*/ 77 w 77"/>
                <a:gd name="T59" fmla="*/ 21 h 39"/>
                <a:gd name="T60" fmla="*/ 77 w 77"/>
                <a:gd name="T61" fmla="*/ 20 h 39"/>
                <a:gd name="T62" fmla="*/ 77 w 77"/>
                <a:gd name="T63" fmla="*/ 19 h 39"/>
                <a:gd name="T64" fmla="*/ 76 w 77"/>
                <a:gd name="T65" fmla="*/ 16 h 39"/>
                <a:gd name="T66" fmla="*/ 76 w 77"/>
                <a:gd name="T67" fmla="*/ 15 h 39"/>
                <a:gd name="T68" fmla="*/ 74 w 77"/>
                <a:gd name="T69" fmla="*/ 12 h 39"/>
                <a:gd name="T70" fmla="*/ 70 w 77"/>
                <a:gd name="T71" fmla="*/ 9 h 39"/>
                <a:gd name="T72" fmla="*/ 66 w 77"/>
                <a:gd name="T73" fmla="*/ 7 h 39"/>
                <a:gd name="T74" fmla="*/ 60 w 77"/>
                <a:gd name="T75" fmla="*/ 4 h 39"/>
                <a:gd name="T76" fmla="*/ 53 w 77"/>
                <a:gd name="T77" fmla="*/ 1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1"/>
                  </a:lnTo>
                  <a:lnTo>
                    <a:pt x="17" y="4"/>
                  </a:lnTo>
                  <a:lnTo>
                    <a:pt x="12" y="7"/>
                  </a:lnTo>
                  <a:lnTo>
                    <a:pt x="6" y="9"/>
                  </a:lnTo>
                  <a:lnTo>
                    <a:pt x="2" y="12"/>
                  </a:lnTo>
                  <a:lnTo>
                    <a:pt x="1" y="15"/>
                  </a:lnTo>
                  <a:lnTo>
                    <a:pt x="1" y="16"/>
                  </a:lnTo>
                  <a:lnTo>
                    <a:pt x="0" y="19"/>
                  </a:lnTo>
                  <a:lnTo>
                    <a:pt x="0" y="20"/>
                  </a:lnTo>
                  <a:lnTo>
                    <a:pt x="0" y="21"/>
                  </a:lnTo>
                  <a:lnTo>
                    <a:pt x="1" y="24"/>
                  </a:lnTo>
                  <a:lnTo>
                    <a:pt x="1" y="25"/>
                  </a:lnTo>
                  <a:lnTo>
                    <a:pt x="2" y="28"/>
                  </a:lnTo>
                  <a:lnTo>
                    <a:pt x="6" y="31"/>
                  </a:lnTo>
                  <a:lnTo>
                    <a:pt x="12" y="33"/>
                  </a:lnTo>
                  <a:lnTo>
                    <a:pt x="17" y="36"/>
                  </a:lnTo>
                  <a:lnTo>
                    <a:pt x="24" y="37"/>
                  </a:lnTo>
                  <a:lnTo>
                    <a:pt x="30" y="39"/>
                  </a:lnTo>
                  <a:lnTo>
                    <a:pt x="38" y="39"/>
                  </a:lnTo>
                  <a:lnTo>
                    <a:pt x="46" y="39"/>
                  </a:lnTo>
                  <a:lnTo>
                    <a:pt x="53" y="37"/>
                  </a:lnTo>
                  <a:lnTo>
                    <a:pt x="60" y="36"/>
                  </a:lnTo>
                  <a:lnTo>
                    <a:pt x="66" y="33"/>
                  </a:lnTo>
                  <a:lnTo>
                    <a:pt x="70" y="31"/>
                  </a:lnTo>
                  <a:lnTo>
                    <a:pt x="74" y="28"/>
                  </a:lnTo>
                  <a:lnTo>
                    <a:pt x="76" y="25"/>
                  </a:lnTo>
                  <a:lnTo>
                    <a:pt x="76" y="24"/>
                  </a:lnTo>
                  <a:lnTo>
                    <a:pt x="77" y="21"/>
                  </a:lnTo>
                  <a:lnTo>
                    <a:pt x="77" y="20"/>
                  </a:lnTo>
                  <a:lnTo>
                    <a:pt x="77" y="19"/>
                  </a:lnTo>
                  <a:lnTo>
                    <a:pt x="76" y="16"/>
                  </a:lnTo>
                  <a:lnTo>
                    <a:pt x="76" y="15"/>
                  </a:lnTo>
                  <a:lnTo>
                    <a:pt x="74" y="12"/>
                  </a:lnTo>
                  <a:lnTo>
                    <a:pt x="70" y="9"/>
                  </a:lnTo>
                  <a:lnTo>
                    <a:pt x="66" y="7"/>
                  </a:lnTo>
                  <a:lnTo>
                    <a:pt x="60" y="4"/>
                  </a:lnTo>
                  <a:lnTo>
                    <a:pt x="53" y="1"/>
                  </a:lnTo>
                  <a:lnTo>
                    <a:pt x="46" y="0"/>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4" name="Freeform 64"/>
            <p:cNvSpPr>
              <a:spLocks/>
            </p:cNvSpPr>
            <p:nvPr/>
          </p:nvSpPr>
          <p:spPr bwMode="auto">
            <a:xfrm>
              <a:off x="5013" y="1666"/>
              <a:ext cx="77" cy="39"/>
            </a:xfrm>
            <a:custGeom>
              <a:avLst/>
              <a:gdLst>
                <a:gd name="T0" fmla="*/ 38 w 77"/>
                <a:gd name="T1" fmla="*/ 0 h 39"/>
                <a:gd name="T2" fmla="*/ 30 w 77"/>
                <a:gd name="T3" fmla="*/ 0 h 39"/>
                <a:gd name="T4" fmla="*/ 24 w 77"/>
                <a:gd name="T5" fmla="*/ 1 h 39"/>
                <a:gd name="T6" fmla="*/ 17 w 77"/>
                <a:gd name="T7" fmla="*/ 4 h 39"/>
                <a:gd name="T8" fmla="*/ 12 w 77"/>
                <a:gd name="T9" fmla="*/ 7 h 39"/>
                <a:gd name="T10" fmla="*/ 6 w 77"/>
                <a:gd name="T11" fmla="*/ 9 h 39"/>
                <a:gd name="T12" fmla="*/ 2 w 77"/>
                <a:gd name="T13" fmla="*/ 12 h 39"/>
                <a:gd name="T14" fmla="*/ 1 w 77"/>
                <a:gd name="T15" fmla="*/ 15 h 39"/>
                <a:gd name="T16" fmla="*/ 1 w 77"/>
                <a:gd name="T17" fmla="*/ 16 h 39"/>
                <a:gd name="T18" fmla="*/ 0 w 77"/>
                <a:gd name="T19" fmla="*/ 19 h 39"/>
                <a:gd name="T20" fmla="*/ 0 w 77"/>
                <a:gd name="T21" fmla="*/ 20 h 39"/>
                <a:gd name="T22" fmla="*/ 0 w 77"/>
                <a:gd name="T23" fmla="*/ 21 h 39"/>
                <a:gd name="T24" fmla="*/ 1 w 77"/>
                <a:gd name="T25" fmla="*/ 24 h 39"/>
                <a:gd name="T26" fmla="*/ 1 w 77"/>
                <a:gd name="T27" fmla="*/ 25 h 39"/>
                <a:gd name="T28" fmla="*/ 2 w 77"/>
                <a:gd name="T29" fmla="*/ 28 h 39"/>
                <a:gd name="T30" fmla="*/ 6 w 77"/>
                <a:gd name="T31" fmla="*/ 31 h 39"/>
                <a:gd name="T32" fmla="*/ 12 w 77"/>
                <a:gd name="T33" fmla="*/ 33 h 39"/>
                <a:gd name="T34" fmla="*/ 17 w 77"/>
                <a:gd name="T35" fmla="*/ 36 h 39"/>
                <a:gd name="T36" fmla="*/ 24 w 77"/>
                <a:gd name="T37" fmla="*/ 37 h 39"/>
                <a:gd name="T38" fmla="*/ 30 w 77"/>
                <a:gd name="T39" fmla="*/ 39 h 39"/>
                <a:gd name="T40" fmla="*/ 38 w 77"/>
                <a:gd name="T41" fmla="*/ 39 h 39"/>
                <a:gd name="T42" fmla="*/ 46 w 77"/>
                <a:gd name="T43" fmla="*/ 39 h 39"/>
                <a:gd name="T44" fmla="*/ 53 w 77"/>
                <a:gd name="T45" fmla="*/ 37 h 39"/>
                <a:gd name="T46" fmla="*/ 60 w 77"/>
                <a:gd name="T47" fmla="*/ 36 h 39"/>
                <a:gd name="T48" fmla="*/ 66 w 77"/>
                <a:gd name="T49" fmla="*/ 33 h 39"/>
                <a:gd name="T50" fmla="*/ 70 w 77"/>
                <a:gd name="T51" fmla="*/ 31 h 39"/>
                <a:gd name="T52" fmla="*/ 74 w 77"/>
                <a:gd name="T53" fmla="*/ 28 h 39"/>
                <a:gd name="T54" fmla="*/ 76 w 77"/>
                <a:gd name="T55" fmla="*/ 25 h 39"/>
                <a:gd name="T56" fmla="*/ 76 w 77"/>
                <a:gd name="T57" fmla="*/ 24 h 39"/>
                <a:gd name="T58" fmla="*/ 77 w 77"/>
                <a:gd name="T59" fmla="*/ 21 h 39"/>
                <a:gd name="T60" fmla="*/ 77 w 77"/>
                <a:gd name="T61" fmla="*/ 20 h 39"/>
                <a:gd name="T62" fmla="*/ 77 w 77"/>
                <a:gd name="T63" fmla="*/ 19 h 39"/>
                <a:gd name="T64" fmla="*/ 76 w 77"/>
                <a:gd name="T65" fmla="*/ 16 h 39"/>
                <a:gd name="T66" fmla="*/ 76 w 77"/>
                <a:gd name="T67" fmla="*/ 15 h 39"/>
                <a:gd name="T68" fmla="*/ 74 w 77"/>
                <a:gd name="T69" fmla="*/ 12 h 39"/>
                <a:gd name="T70" fmla="*/ 70 w 77"/>
                <a:gd name="T71" fmla="*/ 9 h 39"/>
                <a:gd name="T72" fmla="*/ 66 w 77"/>
                <a:gd name="T73" fmla="*/ 7 h 39"/>
                <a:gd name="T74" fmla="*/ 60 w 77"/>
                <a:gd name="T75" fmla="*/ 4 h 39"/>
                <a:gd name="T76" fmla="*/ 53 w 77"/>
                <a:gd name="T77" fmla="*/ 1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1"/>
                  </a:lnTo>
                  <a:lnTo>
                    <a:pt x="17" y="4"/>
                  </a:lnTo>
                  <a:lnTo>
                    <a:pt x="12" y="7"/>
                  </a:lnTo>
                  <a:lnTo>
                    <a:pt x="6" y="9"/>
                  </a:lnTo>
                  <a:lnTo>
                    <a:pt x="2" y="12"/>
                  </a:lnTo>
                  <a:lnTo>
                    <a:pt x="1" y="15"/>
                  </a:lnTo>
                  <a:lnTo>
                    <a:pt x="1" y="16"/>
                  </a:lnTo>
                  <a:lnTo>
                    <a:pt x="0" y="19"/>
                  </a:lnTo>
                  <a:lnTo>
                    <a:pt x="0" y="20"/>
                  </a:lnTo>
                  <a:lnTo>
                    <a:pt x="0" y="21"/>
                  </a:lnTo>
                  <a:lnTo>
                    <a:pt x="1" y="24"/>
                  </a:lnTo>
                  <a:lnTo>
                    <a:pt x="1" y="25"/>
                  </a:lnTo>
                  <a:lnTo>
                    <a:pt x="2" y="28"/>
                  </a:lnTo>
                  <a:lnTo>
                    <a:pt x="6" y="31"/>
                  </a:lnTo>
                  <a:lnTo>
                    <a:pt x="12" y="33"/>
                  </a:lnTo>
                  <a:lnTo>
                    <a:pt x="17" y="36"/>
                  </a:lnTo>
                  <a:lnTo>
                    <a:pt x="24" y="37"/>
                  </a:lnTo>
                  <a:lnTo>
                    <a:pt x="30" y="39"/>
                  </a:lnTo>
                  <a:lnTo>
                    <a:pt x="38" y="39"/>
                  </a:lnTo>
                  <a:lnTo>
                    <a:pt x="46" y="39"/>
                  </a:lnTo>
                  <a:lnTo>
                    <a:pt x="53" y="37"/>
                  </a:lnTo>
                  <a:lnTo>
                    <a:pt x="60" y="36"/>
                  </a:lnTo>
                  <a:lnTo>
                    <a:pt x="66" y="33"/>
                  </a:lnTo>
                  <a:lnTo>
                    <a:pt x="70" y="31"/>
                  </a:lnTo>
                  <a:lnTo>
                    <a:pt x="74" y="28"/>
                  </a:lnTo>
                  <a:lnTo>
                    <a:pt x="76" y="25"/>
                  </a:lnTo>
                  <a:lnTo>
                    <a:pt x="76" y="24"/>
                  </a:lnTo>
                  <a:lnTo>
                    <a:pt x="77" y="21"/>
                  </a:lnTo>
                  <a:lnTo>
                    <a:pt x="77" y="20"/>
                  </a:lnTo>
                  <a:lnTo>
                    <a:pt x="77" y="19"/>
                  </a:lnTo>
                  <a:lnTo>
                    <a:pt x="76" y="16"/>
                  </a:lnTo>
                  <a:lnTo>
                    <a:pt x="76" y="15"/>
                  </a:lnTo>
                  <a:lnTo>
                    <a:pt x="74" y="12"/>
                  </a:lnTo>
                  <a:lnTo>
                    <a:pt x="70" y="9"/>
                  </a:lnTo>
                  <a:lnTo>
                    <a:pt x="66" y="7"/>
                  </a:lnTo>
                  <a:lnTo>
                    <a:pt x="60" y="4"/>
                  </a:lnTo>
                  <a:lnTo>
                    <a:pt x="53" y="1"/>
                  </a:lnTo>
                  <a:lnTo>
                    <a:pt x="46" y="0"/>
                  </a:lnTo>
                  <a:lnTo>
                    <a:pt x="38"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5" name="Rectangle 65"/>
            <p:cNvSpPr>
              <a:spLocks noChangeArrowheads="1"/>
            </p:cNvSpPr>
            <p:nvPr/>
          </p:nvSpPr>
          <p:spPr bwMode="auto">
            <a:xfrm>
              <a:off x="5013" y="1172"/>
              <a:ext cx="77" cy="510"/>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 name="Rectangle 66"/>
            <p:cNvSpPr>
              <a:spLocks noChangeArrowheads="1"/>
            </p:cNvSpPr>
            <p:nvPr/>
          </p:nvSpPr>
          <p:spPr bwMode="auto">
            <a:xfrm>
              <a:off x="5013" y="1172"/>
              <a:ext cx="77" cy="510"/>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7" name="Freeform 67"/>
            <p:cNvSpPr>
              <a:spLocks/>
            </p:cNvSpPr>
            <p:nvPr/>
          </p:nvSpPr>
          <p:spPr bwMode="auto">
            <a:xfrm>
              <a:off x="5013" y="1156"/>
              <a:ext cx="77" cy="40"/>
            </a:xfrm>
            <a:custGeom>
              <a:avLst/>
              <a:gdLst>
                <a:gd name="T0" fmla="*/ 38 w 77"/>
                <a:gd name="T1" fmla="*/ 0 h 40"/>
                <a:gd name="T2" fmla="*/ 30 w 77"/>
                <a:gd name="T3" fmla="*/ 0 h 40"/>
                <a:gd name="T4" fmla="*/ 24 w 77"/>
                <a:gd name="T5" fmla="*/ 1 h 40"/>
                <a:gd name="T6" fmla="*/ 17 w 77"/>
                <a:gd name="T7" fmla="*/ 4 h 40"/>
                <a:gd name="T8" fmla="*/ 12 w 77"/>
                <a:gd name="T9" fmla="*/ 7 h 40"/>
                <a:gd name="T10" fmla="*/ 6 w 77"/>
                <a:gd name="T11" fmla="*/ 9 h 40"/>
                <a:gd name="T12" fmla="*/ 2 w 77"/>
                <a:gd name="T13" fmla="*/ 12 h 40"/>
                <a:gd name="T14" fmla="*/ 1 w 77"/>
                <a:gd name="T15" fmla="*/ 15 h 40"/>
                <a:gd name="T16" fmla="*/ 1 w 77"/>
                <a:gd name="T17" fmla="*/ 16 h 40"/>
                <a:gd name="T18" fmla="*/ 0 w 77"/>
                <a:gd name="T19" fmla="*/ 19 h 40"/>
                <a:gd name="T20" fmla="*/ 0 w 77"/>
                <a:gd name="T21" fmla="*/ 20 h 40"/>
                <a:gd name="T22" fmla="*/ 0 w 77"/>
                <a:gd name="T23" fmla="*/ 23 h 40"/>
                <a:gd name="T24" fmla="*/ 1 w 77"/>
                <a:gd name="T25" fmla="*/ 24 h 40"/>
                <a:gd name="T26" fmla="*/ 1 w 77"/>
                <a:gd name="T27" fmla="*/ 25 h 40"/>
                <a:gd name="T28" fmla="*/ 2 w 77"/>
                <a:gd name="T29" fmla="*/ 28 h 40"/>
                <a:gd name="T30" fmla="*/ 6 w 77"/>
                <a:gd name="T31" fmla="*/ 31 h 40"/>
                <a:gd name="T32" fmla="*/ 12 w 77"/>
                <a:gd name="T33" fmla="*/ 35 h 40"/>
                <a:gd name="T34" fmla="*/ 17 w 77"/>
                <a:gd name="T35" fmla="*/ 36 h 40"/>
                <a:gd name="T36" fmla="*/ 24 w 77"/>
                <a:gd name="T37" fmla="*/ 39 h 40"/>
                <a:gd name="T38" fmla="*/ 30 w 77"/>
                <a:gd name="T39" fmla="*/ 40 h 40"/>
                <a:gd name="T40" fmla="*/ 38 w 77"/>
                <a:gd name="T41" fmla="*/ 40 h 40"/>
                <a:gd name="T42" fmla="*/ 46 w 77"/>
                <a:gd name="T43" fmla="*/ 40 h 40"/>
                <a:gd name="T44" fmla="*/ 53 w 77"/>
                <a:gd name="T45" fmla="*/ 39 h 40"/>
                <a:gd name="T46" fmla="*/ 60 w 77"/>
                <a:gd name="T47" fmla="*/ 36 h 40"/>
                <a:gd name="T48" fmla="*/ 66 w 77"/>
                <a:gd name="T49" fmla="*/ 35 h 40"/>
                <a:gd name="T50" fmla="*/ 70 w 77"/>
                <a:gd name="T51" fmla="*/ 31 h 40"/>
                <a:gd name="T52" fmla="*/ 74 w 77"/>
                <a:gd name="T53" fmla="*/ 28 h 40"/>
                <a:gd name="T54" fmla="*/ 76 w 77"/>
                <a:gd name="T55" fmla="*/ 25 h 40"/>
                <a:gd name="T56" fmla="*/ 76 w 77"/>
                <a:gd name="T57" fmla="*/ 24 h 40"/>
                <a:gd name="T58" fmla="*/ 77 w 77"/>
                <a:gd name="T59" fmla="*/ 23 h 40"/>
                <a:gd name="T60" fmla="*/ 77 w 77"/>
                <a:gd name="T61" fmla="*/ 20 h 40"/>
                <a:gd name="T62" fmla="*/ 77 w 77"/>
                <a:gd name="T63" fmla="*/ 19 h 40"/>
                <a:gd name="T64" fmla="*/ 76 w 77"/>
                <a:gd name="T65" fmla="*/ 16 h 40"/>
                <a:gd name="T66" fmla="*/ 76 w 77"/>
                <a:gd name="T67" fmla="*/ 15 h 40"/>
                <a:gd name="T68" fmla="*/ 74 w 77"/>
                <a:gd name="T69" fmla="*/ 12 h 40"/>
                <a:gd name="T70" fmla="*/ 70 w 77"/>
                <a:gd name="T71" fmla="*/ 9 h 40"/>
                <a:gd name="T72" fmla="*/ 66 w 77"/>
                <a:gd name="T73" fmla="*/ 7 h 40"/>
                <a:gd name="T74" fmla="*/ 60 w 77"/>
                <a:gd name="T75" fmla="*/ 4 h 40"/>
                <a:gd name="T76" fmla="*/ 53 w 77"/>
                <a:gd name="T77" fmla="*/ 1 h 40"/>
                <a:gd name="T78" fmla="*/ 46 w 77"/>
                <a:gd name="T79" fmla="*/ 0 h 40"/>
                <a:gd name="T80" fmla="*/ 38 w 77"/>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0"/>
                <a:gd name="T125" fmla="*/ 77 w 77"/>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0">
                  <a:moveTo>
                    <a:pt x="38" y="0"/>
                  </a:moveTo>
                  <a:lnTo>
                    <a:pt x="30" y="0"/>
                  </a:lnTo>
                  <a:lnTo>
                    <a:pt x="24" y="1"/>
                  </a:lnTo>
                  <a:lnTo>
                    <a:pt x="17" y="4"/>
                  </a:lnTo>
                  <a:lnTo>
                    <a:pt x="12" y="7"/>
                  </a:lnTo>
                  <a:lnTo>
                    <a:pt x="6" y="9"/>
                  </a:lnTo>
                  <a:lnTo>
                    <a:pt x="2" y="12"/>
                  </a:lnTo>
                  <a:lnTo>
                    <a:pt x="1" y="15"/>
                  </a:lnTo>
                  <a:lnTo>
                    <a:pt x="1" y="16"/>
                  </a:lnTo>
                  <a:lnTo>
                    <a:pt x="0" y="19"/>
                  </a:lnTo>
                  <a:lnTo>
                    <a:pt x="0" y="20"/>
                  </a:lnTo>
                  <a:lnTo>
                    <a:pt x="0" y="23"/>
                  </a:lnTo>
                  <a:lnTo>
                    <a:pt x="1" y="24"/>
                  </a:lnTo>
                  <a:lnTo>
                    <a:pt x="1" y="25"/>
                  </a:lnTo>
                  <a:lnTo>
                    <a:pt x="2" y="28"/>
                  </a:lnTo>
                  <a:lnTo>
                    <a:pt x="6" y="31"/>
                  </a:lnTo>
                  <a:lnTo>
                    <a:pt x="12" y="35"/>
                  </a:lnTo>
                  <a:lnTo>
                    <a:pt x="17" y="36"/>
                  </a:lnTo>
                  <a:lnTo>
                    <a:pt x="24" y="39"/>
                  </a:lnTo>
                  <a:lnTo>
                    <a:pt x="30" y="40"/>
                  </a:lnTo>
                  <a:lnTo>
                    <a:pt x="38" y="40"/>
                  </a:lnTo>
                  <a:lnTo>
                    <a:pt x="46" y="40"/>
                  </a:lnTo>
                  <a:lnTo>
                    <a:pt x="53" y="39"/>
                  </a:lnTo>
                  <a:lnTo>
                    <a:pt x="60" y="36"/>
                  </a:lnTo>
                  <a:lnTo>
                    <a:pt x="66" y="35"/>
                  </a:lnTo>
                  <a:lnTo>
                    <a:pt x="70" y="31"/>
                  </a:lnTo>
                  <a:lnTo>
                    <a:pt x="74" y="28"/>
                  </a:lnTo>
                  <a:lnTo>
                    <a:pt x="76" y="25"/>
                  </a:lnTo>
                  <a:lnTo>
                    <a:pt x="76" y="24"/>
                  </a:lnTo>
                  <a:lnTo>
                    <a:pt x="77" y="23"/>
                  </a:lnTo>
                  <a:lnTo>
                    <a:pt x="77" y="20"/>
                  </a:lnTo>
                  <a:lnTo>
                    <a:pt x="77" y="19"/>
                  </a:lnTo>
                  <a:lnTo>
                    <a:pt x="76" y="16"/>
                  </a:lnTo>
                  <a:lnTo>
                    <a:pt x="76" y="15"/>
                  </a:lnTo>
                  <a:lnTo>
                    <a:pt x="74" y="12"/>
                  </a:lnTo>
                  <a:lnTo>
                    <a:pt x="70" y="9"/>
                  </a:lnTo>
                  <a:lnTo>
                    <a:pt x="66" y="7"/>
                  </a:lnTo>
                  <a:lnTo>
                    <a:pt x="60" y="4"/>
                  </a:lnTo>
                  <a:lnTo>
                    <a:pt x="53" y="1"/>
                  </a:lnTo>
                  <a:lnTo>
                    <a:pt x="46" y="0"/>
                  </a:lnTo>
                  <a:lnTo>
                    <a:pt x="38"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8" name="Freeform 68"/>
            <p:cNvSpPr>
              <a:spLocks/>
            </p:cNvSpPr>
            <p:nvPr/>
          </p:nvSpPr>
          <p:spPr bwMode="auto">
            <a:xfrm>
              <a:off x="5013" y="1156"/>
              <a:ext cx="77" cy="40"/>
            </a:xfrm>
            <a:custGeom>
              <a:avLst/>
              <a:gdLst>
                <a:gd name="T0" fmla="*/ 38 w 77"/>
                <a:gd name="T1" fmla="*/ 0 h 40"/>
                <a:gd name="T2" fmla="*/ 30 w 77"/>
                <a:gd name="T3" fmla="*/ 0 h 40"/>
                <a:gd name="T4" fmla="*/ 24 w 77"/>
                <a:gd name="T5" fmla="*/ 1 h 40"/>
                <a:gd name="T6" fmla="*/ 17 w 77"/>
                <a:gd name="T7" fmla="*/ 4 h 40"/>
                <a:gd name="T8" fmla="*/ 12 w 77"/>
                <a:gd name="T9" fmla="*/ 7 h 40"/>
                <a:gd name="T10" fmla="*/ 6 w 77"/>
                <a:gd name="T11" fmla="*/ 9 h 40"/>
                <a:gd name="T12" fmla="*/ 2 w 77"/>
                <a:gd name="T13" fmla="*/ 12 h 40"/>
                <a:gd name="T14" fmla="*/ 1 w 77"/>
                <a:gd name="T15" fmla="*/ 15 h 40"/>
                <a:gd name="T16" fmla="*/ 1 w 77"/>
                <a:gd name="T17" fmla="*/ 16 h 40"/>
                <a:gd name="T18" fmla="*/ 0 w 77"/>
                <a:gd name="T19" fmla="*/ 19 h 40"/>
                <a:gd name="T20" fmla="*/ 0 w 77"/>
                <a:gd name="T21" fmla="*/ 20 h 40"/>
                <a:gd name="T22" fmla="*/ 0 w 77"/>
                <a:gd name="T23" fmla="*/ 23 h 40"/>
                <a:gd name="T24" fmla="*/ 1 w 77"/>
                <a:gd name="T25" fmla="*/ 24 h 40"/>
                <a:gd name="T26" fmla="*/ 1 w 77"/>
                <a:gd name="T27" fmla="*/ 25 h 40"/>
                <a:gd name="T28" fmla="*/ 2 w 77"/>
                <a:gd name="T29" fmla="*/ 28 h 40"/>
                <a:gd name="T30" fmla="*/ 6 w 77"/>
                <a:gd name="T31" fmla="*/ 31 h 40"/>
                <a:gd name="T32" fmla="*/ 12 w 77"/>
                <a:gd name="T33" fmla="*/ 35 h 40"/>
                <a:gd name="T34" fmla="*/ 17 w 77"/>
                <a:gd name="T35" fmla="*/ 36 h 40"/>
                <a:gd name="T36" fmla="*/ 24 w 77"/>
                <a:gd name="T37" fmla="*/ 39 h 40"/>
                <a:gd name="T38" fmla="*/ 30 w 77"/>
                <a:gd name="T39" fmla="*/ 40 h 40"/>
                <a:gd name="T40" fmla="*/ 38 w 77"/>
                <a:gd name="T41" fmla="*/ 40 h 40"/>
                <a:gd name="T42" fmla="*/ 46 w 77"/>
                <a:gd name="T43" fmla="*/ 40 h 40"/>
                <a:gd name="T44" fmla="*/ 53 w 77"/>
                <a:gd name="T45" fmla="*/ 39 h 40"/>
                <a:gd name="T46" fmla="*/ 60 w 77"/>
                <a:gd name="T47" fmla="*/ 36 h 40"/>
                <a:gd name="T48" fmla="*/ 66 w 77"/>
                <a:gd name="T49" fmla="*/ 35 h 40"/>
                <a:gd name="T50" fmla="*/ 70 w 77"/>
                <a:gd name="T51" fmla="*/ 31 h 40"/>
                <a:gd name="T52" fmla="*/ 74 w 77"/>
                <a:gd name="T53" fmla="*/ 28 h 40"/>
                <a:gd name="T54" fmla="*/ 76 w 77"/>
                <a:gd name="T55" fmla="*/ 25 h 40"/>
                <a:gd name="T56" fmla="*/ 76 w 77"/>
                <a:gd name="T57" fmla="*/ 24 h 40"/>
                <a:gd name="T58" fmla="*/ 77 w 77"/>
                <a:gd name="T59" fmla="*/ 23 h 40"/>
                <a:gd name="T60" fmla="*/ 77 w 77"/>
                <a:gd name="T61" fmla="*/ 20 h 40"/>
                <a:gd name="T62" fmla="*/ 77 w 77"/>
                <a:gd name="T63" fmla="*/ 19 h 40"/>
                <a:gd name="T64" fmla="*/ 76 w 77"/>
                <a:gd name="T65" fmla="*/ 16 h 40"/>
                <a:gd name="T66" fmla="*/ 76 w 77"/>
                <a:gd name="T67" fmla="*/ 15 h 40"/>
                <a:gd name="T68" fmla="*/ 74 w 77"/>
                <a:gd name="T69" fmla="*/ 12 h 40"/>
                <a:gd name="T70" fmla="*/ 70 w 77"/>
                <a:gd name="T71" fmla="*/ 9 h 40"/>
                <a:gd name="T72" fmla="*/ 66 w 77"/>
                <a:gd name="T73" fmla="*/ 7 h 40"/>
                <a:gd name="T74" fmla="*/ 60 w 77"/>
                <a:gd name="T75" fmla="*/ 4 h 40"/>
                <a:gd name="T76" fmla="*/ 53 w 77"/>
                <a:gd name="T77" fmla="*/ 1 h 40"/>
                <a:gd name="T78" fmla="*/ 46 w 77"/>
                <a:gd name="T79" fmla="*/ 0 h 40"/>
                <a:gd name="T80" fmla="*/ 38 w 77"/>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0"/>
                <a:gd name="T125" fmla="*/ 77 w 77"/>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0">
                  <a:moveTo>
                    <a:pt x="38" y="0"/>
                  </a:moveTo>
                  <a:lnTo>
                    <a:pt x="30" y="0"/>
                  </a:lnTo>
                  <a:lnTo>
                    <a:pt x="24" y="1"/>
                  </a:lnTo>
                  <a:lnTo>
                    <a:pt x="17" y="4"/>
                  </a:lnTo>
                  <a:lnTo>
                    <a:pt x="12" y="7"/>
                  </a:lnTo>
                  <a:lnTo>
                    <a:pt x="6" y="9"/>
                  </a:lnTo>
                  <a:lnTo>
                    <a:pt x="2" y="12"/>
                  </a:lnTo>
                  <a:lnTo>
                    <a:pt x="1" y="15"/>
                  </a:lnTo>
                  <a:lnTo>
                    <a:pt x="1" y="16"/>
                  </a:lnTo>
                  <a:lnTo>
                    <a:pt x="0" y="19"/>
                  </a:lnTo>
                  <a:lnTo>
                    <a:pt x="0" y="20"/>
                  </a:lnTo>
                  <a:lnTo>
                    <a:pt x="0" y="23"/>
                  </a:lnTo>
                  <a:lnTo>
                    <a:pt x="1" y="24"/>
                  </a:lnTo>
                  <a:lnTo>
                    <a:pt x="1" y="25"/>
                  </a:lnTo>
                  <a:lnTo>
                    <a:pt x="2" y="28"/>
                  </a:lnTo>
                  <a:lnTo>
                    <a:pt x="6" y="31"/>
                  </a:lnTo>
                  <a:lnTo>
                    <a:pt x="12" y="35"/>
                  </a:lnTo>
                  <a:lnTo>
                    <a:pt x="17" y="36"/>
                  </a:lnTo>
                  <a:lnTo>
                    <a:pt x="24" y="39"/>
                  </a:lnTo>
                  <a:lnTo>
                    <a:pt x="30" y="40"/>
                  </a:lnTo>
                  <a:lnTo>
                    <a:pt x="38" y="40"/>
                  </a:lnTo>
                  <a:lnTo>
                    <a:pt x="46" y="40"/>
                  </a:lnTo>
                  <a:lnTo>
                    <a:pt x="53" y="39"/>
                  </a:lnTo>
                  <a:lnTo>
                    <a:pt x="60" y="36"/>
                  </a:lnTo>
                  <a:lnTo>
                    <a:pt x="66" y="35"/>
                  </a:lnTo>
                  <a:lnTo>
                    <a:pt x="70" y="31"/>
                  </a:lnTo>
                  <a:lnTo>
                    <a:pt x="74" y="28"/>
                  </a:lnTo>
                  <a:lnTo>
                    <a:pt x="76" y="25"/>
                  </a:lnTo>
                  <a:lnTo>
                    <a:pt x="76" y="24"/>
                  </a:lnTo>
                  <a:lnTo>
                    <a:pt x="77" y="23"/>
                  </a:lnTo>
                  <a:lnTo>
                    <a:pt x="77" y="20"/>
                  </a:lnTo>
                  <a:lnTo>
                    <a:pt x="77" y="19"/>
                  </a:lnTo>
                  <a:lnTo>
                    <a:pt x="76" y="16"/>
                  </a:lnTo>
                  <a:lnTo>
                    <a:pt x="76" y="15"/>
                  </a:lnTo>
                  <a:lnTo>
                    <a:pt x="74" y="12"/>
                  </a:lnTo>
                  <a:lnTo>
                    <a:pt x="70" y="9"/>
                  </a:lnTo>
                  <a:lnTo>
                    <a:pt x="66" y="7"/>
                  </a:lnTo>
                  <a:lnTo>
                    <a:pt x="60" y="4"/>
                  </a:lnTo>
                  <a:lnTo>
                    <a:pt x="53" y="1"/>
                  </a:lnTo>
                  <a:lnTo>
                    <a:pt x="46" y="0"/>
                  </a:lnTo>
                  <a:lnTo>
                    <a:pt x="38"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9" name="Line 69"/>
            <p:cNvSpPr>
              <a:spLocks noChangeShapeType="1"/>
            </p:cNvSpPr>
            <p:nvPr/>
          </p:nvSpPr>
          <p:spPr bwMode="auto">
            <a:xfrm>
              <a:off x="5013" y="1682"/>
              <a:ext cx="77" cy="0"/>
            </a:xfrm>
            <a:prstGeom prst="line">
              <a:avLst/>
            </a:prstGeom>
            <a:noFill/>
            <a:ln w="63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 name="Freeform 70"/>
            <p:cNvSpPr>
              <a:spLocks/>
            </p:cNvSpPr>
            <p:nvPr/>
          </p:nvSpPr>
          <p:spPr bwMode="auto">
            <a:xfrm>
              <a:off x="5142" y="1357"/>
              <a:ext cx="78" cy="39"/>
            </a:xfrm>
            <a:custGeom>
              <a:avLst/>
              <a:gdLst>
                <a:gd name="T0" fmla="*/ 39 w 78"/>
                <a:gd name="T1" fmla="*/ 0 h 39"/>
                <a:gd name="T2" fmla="*/ 31 w 78"/>
                <a:gd name="T3" fmla="*/ 0 h 39"/>
                <a:gd name="T4" fmla="*/ 24 w 78"/>
                <a:gd name="T5" fmla="*/ 1 h 39"/>
                <a:gd name="T6" fmla="*/ 18 w 78"/>
                <a:gd name="T7" fmla="*/ 4 h 39"/>
                <a:gd name="T8" fmla="*/ 12 w 78"/>
                <a:gd name="T9" fmla="*/ 6 h 39"/>
                <a:gd name="T10" fmla="*/ 7 w 78"/>
                <a:gd name="T11" fmla="*/ 9 h 39"/>
                <a:gd name="T12" fmla="*/ 3 w 78"/>
                <a:gd name="T13" fmla="*/ 12 h 39"/>
                <a:gd name="T14" fmla="*/ 2 w 78"/>
                <a:gd name="T15" fmla="*/ 14 h 39"/>
                <a:gd name="T16" fmla="*/ 2 w 78"/>
                <a:gd name="T17" fmla="*/ 16 h 39"/>
                <a:gd name="T18" fmla="*/ 0 w 78"/>
                <a:gd name="T19" fmla="*/ 18 h 39"/>
                <a:gd name="T20" fmla="*/ 0 w 78"/>
                <a:gd name="T21" fmla="*/ 20 h 39"/>
                <a:gd name="T22" fmla="*/ 0 w 78"/>
                <a:gd name="T23" fmla="*/ 21 h 39"/>
                <a:gd name="T24" fmla="*/ 2 w 78"/>
                <a:gd name="T25" fmla="*/ 24 h 39"/>
                <a:gd name="T26" fmla="*/ 2 w 78"/>
                <a:gd name="T27" fmla="*/ 25 h 39"/>
                <a:gd name="T28" fmla="*/ 3 w 78"/>
                <a:gd name="T29" fmla="*/ 28 h 39"/>
                <a:gd name="T30" fmla="*/ 7 w 78"/>
                <a:gd name="T31" fmla="*/ 31 h 39"/>
                <a:gd name="T32" fmla="*/ 12 w 78"/>
                <a:gd name="T33" fmla="*/ 33 h 39"/>
                <a:gd name="T34" fmla="*/ 18 w 78"/>
                <a:gd name="T35" fmla="*/ 36 h 39"/>
                <a:gd name="T36" fmla="*/ 24 w 78"/>
                <a:gd name="T37" fmla="*/ 37 h 39"/>
                <a:gd name="T38" fmla="*/ 31 w 78"/>
                <a:gd name="T39" fmla="*/ 39 h 39"/>
                <a:gd name="T40" fmla="*/ 39 w 78"/>
                <a:gd name="T41" fmla="*/ 39 h 39"/>
                <a:gd name="T42" fmla="*/ 47 w 78"/>
                <a:gd name="T43" fmla="*/ 39 h 39"/>
                <a:gd name="T44" fmla="*/ 54 w 78"/>
                <a:gd name="T45" fmla="*/ 37 h 39"/>
                <a:gd name="T46" fmla="*/ 61 w 78"/>
                <a:gd name="T47" fmla="*/ 36 h 39"/>
                <a:gd name="T48" fmla="*/ 67 w 78"/>
                <a:gd name="T49" fmla="*/ 33 h 39"/>
                <a:gd name="T50" fmla="*/ 71 w 78"/>
                <a:gd name="T51" fmla="*/ 31 h 39"/>
                <a:gd name="T52" fmla="*/ 75 w 78"/>
                <a:gd name="T53" fmla="*/ 28 h 39"/>
                <a:gd name="T54" fmla="*/ 77 w 78"/>
                <a:gd name="T55" fmla="*/ 25 h 39"/>
                <a:gd name="T56" fmla="*/ 77 w 78"/>
                <a:gd name="T57" fmla="*/ 24 h 39"/>
                <a:gd name="T58" fmla="*/ 78 w 78"/>
                <a:gd name="T59" fmla="*/ 21 h 39"/>
                <a:gd name="T60" fmla="*/ 78 w 78"/>
                <a:gd name="T61" fmla="*/ 20 h 39"/>
                <a:gd name="T62" fmla="*/ 78 w 78"/>
                <a:gd name="T63" fmla="*/ 18 h 39"/>
                <a:gd name="T64" fmla="*/ 77 w 78"/>
                <a:gd name="T65" fmla="*/ 16 h 39"/>
                <a:gd name="T66" fmla="*/ 77 w 78"/>
                <a:gd name="T67" fmla="*/ 14 h 39"/>
                <a:gd name="T68" fmla="*/ 75 w 78"/>
                <a:gd name="T69" fmla="*/ 12 h 39"/>
                <a:gd name="T70" fmla="*/ 71 w 78"/>
                <a:gd name="T71" fmla="*/ 9 h 39"/>
                <a:gd name="T72" fmla="*/ 67 w 78"/>
                <a:gd name="T73" fmla="*/ 6 h 39"/>
                <a:gd name="T74" fmla="*/ 61 w 78"/>
                <a:gd name="T75" fmla="*/ 4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4" y="1"/>
                  </a:lnTo>
                  <a:lnTo>
                    <a:pt x="18" y="4"/>
                  </a:lnTo>
                  <a:lnTo>
                    <a:pt x="12" y="6"/>
                  </a:lnTo>
                  <a:lnTo>
                    <a:pt x="7" y="9"/>
                  </a:lnTo>
                  <a:lnTo>
                    <a:pt x="3" y="12"/>
                  </a:lnTo>
                  <a:lnTo>
                    <a:pt x="2" y="14"/>
                  </a:lnTo>
                  <a:lnTo>
                    <a:pt x="2" y="16"/>
                  </a:lnTo>
                  <a:lnTo>
                    <a:pt x="0" y="18"/>
                  </a:lnTo>
                  <a:lnTo>
                    <a:pt x="0" y="20"/>
                  </a:lnTo>
                  <a:lnTo>
                    <a:pt x="0" y="21"/>
                  </a:lnTo>
                  <a:lnTo>
                    <a:pt x="2" y="24"/>
                  </a:lnTo>
                  <a:lnTo>
                    <a:pt x="2" y="25"/>
                  </a:lnTo>
                  <a:lnTo>
                    <a:pt x="3" y="28"/>
                  </a:lnTo>
                  <a:lnTo>
                    <a:pt x="7" y="31"/>
                  </a:lnTo>
                  <a:lnTo>
                    <a:pt x="12" y="33"/>
                  </a:lnTo>
                  <a:lnTo>
                    <a:pt x="18" y="36"/>
                  </a:lnTo>
                  <a:lnTo>
                    <a:pt x="24" y="37"/>
                  </a:lnTo>
                  <a:lnTo>
                    <a:pt x="31" y="39"/>
                  </a:lnTo>
                  <a:lnTo>
                    <a:pt x="39" y="39"/>
                  </a:lnTo>
                  <a:lnTo>
                    <a:pt x="47" y="39"/>
                  </a:lnTo>
                  <a:lnTo>
                    <a:pt x="54" y="37"/>
                  </a:lnTo>
                  <a:lnTo>
                    <a:pt x="61" y="36"/>
                  </a:lnTo>
                  <a:lnTo>
                    <a:pt x="67" y="33"/>
                  </a:lnTo>
                  <a:lnTo>
                    <a:pt x="71" y="31"/>
                  </a:lnTo>
                  <a:lnTo>
                    <a:pt x="75" y="28"/>
                  </a:lnTo>
                  <a:lnTo>
                    <a:pt x="77" y="25"/>
                  </a:lnTo>
                  <a:lnTo>
                    <a:pt x="77" y="24"/>
                  </a:lnTo>
                  <a:lnTo>
                    <a:pt x="78" y="21"/>
                  </a:lnTo>
                  <a:lnTo>
                    <a:pt x="78" y="20"/>
                  </a:lnTo>
                  <a:lnTo>
                    <a:pt x="78" y="18"/>
                  </a:lnTo>
                  <a:lnTo>
                    <a:pt x="77" y="16"/>
                  </a:lnTo>
                  <a:lnTo>
                    <a:pt x="77" y="14"/>
                  </a:lnTo>
                  <a:lnTo>
                    <a:pt x="75" y="12"/>
                  </a:lnTo>
                  <a:lnTo>
                    <a:pt x="71" y="9"/>
                  </a:lnTo>
                  <a:lnTo>
                    <a:pt x="67" y="6"/>
                  </a:lnTo>
                  <a:lnTo>
                    <a:pt x="61" y="4"/>
                  </a:lnTo>
                  <a:lnTo>
                    <a:pt x="54" y="1"/>
                  </a:lnTo>
                  <a:lnTo>
                    <a:pt x="47" y="0"/>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1" name="Freeform 71"/>
            <p:cNvSpPr>
              <a:spLocks/>
            </p:cNvSpPr>
            <p:nvPr/>
          </p:nvSpPr>
          <p:spPr bwMode="auto">
            <a:xfrm>
              <a:off x="5142" y="1357"/>
              <a:ext cx="78" cy="39"/>
            </a:xfrm>
            <a:custGeom>
              <a:avLst/>
              <a:gdLst>
                <a:gd name="T0" fmla="*/ 39 w 78"/>
                <a:gd name="T1" fmla="*/ 0 h 39"/>
                <a:gd name="T2" fmla="*/ 31 w 78"/>
                <a:gd name="T3" fmla="*/ 0 h 39"/>
                <a:gd name="T4" fmla="*/ 24 w 78"/>
                <a:gd name="T5" fmla="*/ 1 h 39"/>
                <a:gd name="T6" fmla="*/ 18 w 78"/>
                <a:gd name="T7" fmla="*/ 4 h 39"/>
                <a:gd name="T8" fmla="*/ 12 w 78"/>
                <a:gd name="T9" fmla="*/ 6 h 39"/>
                <a:gd name="T10" fmla="*/ 7 w 78"/>
                <a:gd name="T11" fmla="*/ 9 h 39"/>
                <a:gd name="T12" fmla="*/ 3 w 78"/>
                <a:gd name="T13" fmla="*/ 12 h 39"/>
                <a:gd name="T14" fmla="*/ 2 w 78"/>
                <a:gd name="T15" fmla="*/ 14 h 39"/>
                <a:gd name="T16" fmla="*/ 2 w 78"/>
                <a:gd name="T17" fmla="*/ 16 h 39"/>
                <a:gd name="T18" fmla="*/ 0 w 78"/>
                <a:gd name="T19" fmla="*/ 18 h 39"/>
                <a:gd name="T20" fmla="*/ 0 w 78"/>
                <a:gd name="T21" fmla="*/ 20 h 39"/>
                <a:gd name="T22" fmla="*/ 0 w 78"/>
                <a:gd name="T23" fmla="*/ 21 h 39"/>
                <a:gd name="T24" fmla="*/ 2 w 78"/>
                <a:gd name="T25" fmla="*/ 24 h 39"/>
                <a:gd name="T26" fmla="*/ 2 w 78"/>
                <a:gd name="T27" fmla="*/ 25 h 39"/>
                <a:gd name="T28" fmla="*/ 3 w 78"/>
                <a:gd name="T29" fmla="*/ 28 h 39"/>
                <a:gd name="T30" fmla="*/ 7 w 78"/>
                <a:gd name="T31" fmla="*/ 31 h 39"/>
                <a:gd name="T32" fmla="*/ 12 w 78"/>
                <a:gd name="T33" fmla="*/ 33 h 39"/>
                <a:gd name="T34" fmla="*/ 18 w 78"/>
                <a:gd name="T35" fmla="*/ 36 h 39"/>
                <a:gd name="T36" fmla="*/ 24 w 78"/>
                <a:gd name="T37" fmla="*/ 37 h 39"/>
                <a:gd name="T38" fmla="*/ 31 w 78"/>
                <a:gd name="T39" fmla="*/ 39 h 39"/>
                <a:gd name="T40" fmla="*/ 39 w 78"/>
                <a:gd name="T41" fmla="*/ 39 h 39"/>
                <a:gd name="T42" fmla="*/ 47 w 78"/>
                <a:gd name="T43" fmla="*/ 39 h 39"/>
                <a:gd name="T44" fmla="*/ 54 w 78"/>
                <a:gd name="T45" fmla="*/ 37 h 39"/>
                <a:gd name="T46" fmla="*/ 61 w 78"/>
                <a:gd name="T47" fmla="*/ 36 h 39"/>
                <a:gd name="T48" fmla="*/ 67 w 78"/>
                <a:gd name="T49" fmla="*/ 33 h 39"/>
                <a:gd name="T50" fmla="*/ 71 w 78"/>
                <a:gd name="T51" fmla="*/ 31 h 39"/>
                <a:gd name="T52" fmla="*/ 75 w 78"/>
                <a:gd name="T53" fmla="*/ 28 h 39"/>
                <a:gd name="T54" fmla="*/ 77 w 78"/>
                <a:gd name="T55" fmla="*/ 25 h 39"/>
                <a:gd name="T56" fmla="*/ 77 w 78"/>
                <a:gd name="T57" fmla="*/ 24 h 39"/>
                <a:gd name="T58" fmla="*/ 78 w 78"/>
                <a:gd name="T59" fmla="*/ 21 h 39"/>
                <a:gd name="T60" fmla="*/ 78 w 78"/>
                <a:gd name="T61" fmla="*/ 20 h 39"/>
                <a:gd name="T62" fmla="*/ 78 w 78"/>
                <a:gd name="T63" fmla="*/ 18 h 39"/>
                <a:gd name="T64" fmla="*/ 77 w 78"/>
                <a:gd name="T65" fmla="*/ 16 h 39"/>
                <a:gd name="T66" fmla="*/ 77 w 78"/>
                <a:gd name="T67" fmla="*/ 14 h 39"/>
                <a:gd name="T68" fmla="*/ 75 w 78"/>
                <a:gd name="T69" fmla="*/ 12 h 39"/>
                <a:gd name="T70" fmla="*/ 71 w 78"/>
                <a:gd name="T71" fmla="*/ 9 h 39"/>
                <a:gd name="T72" fmla="*/ 67 w 78"/>
                <a:gd name="T73" fmla="*/ 6 h 39"/>
                <a:gd name="T74" fmla="*/ 61 w 78"/>
                <a:gd name="T75" fmla="*/ 4 h 39"/>
                <a:gd name="T76" fmla="*/ 54 w 78"/>
                <a:gd name="T77" fmla="*/ 1 h 39"/>
                <a:gd name="T78" fmla="*/ 47 w 78"/>
                <a:gd name="T79" fmla="*/ 0 h 39"/>
                <a:gd name="T80" fmla="*/ 39 w 78"/>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39"/>
                <a:gd name="T125" fmla="*/ 78 w 78"/>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39">
                  <a:moveTo>
                    <a:pt x="39" y="0"/>
                  </a:moveTo>
                  <a:lnTo>
                    <a:pt x="31" y="0"/>
                  </a:lnTo>
                  <a:lnTo>
                    <a:pt x="24" y="1"/>
                  </a:lnTo>
                  <a:lnTo>
                    <a:pt x="18" y="4"/>
                  </a:lnTo>
                  <a:lnTo>
                    <a:pt x="12" y="6"/>
                  </a:lnTo>
                  <a:lnTo>
                    <a:pt x="7" y="9"/>
                  </a:lnTo>
                  <a:lnTo>
                    <a:pt x="3" y="12"/>
                  </a:lnTo>
                  <a:lnTo>
                    <a:pt x="2" y="14"/>
                  </a:lnTo>
                  <a:lnTo>
                    <a:pt x="2" y="16"/>
                  </a:lnTo>
                  <a:lnTo>
                    <a:pt x="0" y="18"/>
                  </a:lnTo>
                  <a:lnTo>
                    <a:pt x="0" y="20"/>
                  </a:lnTo>
                  <a:lnTo>
                    <a:pt x="0" y="21"/>
                  </a:lnTo>
                  <a:lnTo>
                    <a:pt x="2" y="24"/>
                  </a:lnTo>
                  <a:lnTo>
                    <a:pt x="2" y="25"/>
                  </a:lnTo>
                  <a:lnTo>
                    <a:pt x="3" y="28"/>
                  </a:lnTo>
                  <a:lnTo>
                    <a:pt x="7" y="31"/>
                  </a:lnTo>
                  <a:lnTo>
                    <a:pt x="12" y="33"/>
                  </a:lnTo>
                  <a:lnTo>
                    <a:pt x="18" y="36"/>
                  </a:lnTo>
                  <a:lnTo>
                    <a:pt x="24" y="37"/>
                  </a:lnTo>
                  <a:lnTo>
                    <a:pt x="31" y="39"/>
                  </a:lnTo>
                  <a:lnTo>
                    <a:pt x="39" y="39"/>
                  </a:lnTo>
                  <a:lnTo>
                    <a:pt x="47" y="39"/>
                  </a:lnTo>
                  <a:lnTo>
                    <a:pt x="54" y="37"/>
                  </a:lnTo>
                  <a:lnTo>
                    <a:pt x="61" y="36"/>
                  </a:lnTo>
                  <a:lnTo>
                    <a:pt x="67" y="33"/>
                  </a:lnTo>
                  <a:lnTo>
                    <a:pt x="71" y="31"/>
                  </a:lnTo>
                  <a:lnTo>
                    <a:pt x="75" y="28"/>
                  </a:lnTo>
                  <a:lnTo>
                    <a:pt x="77" y="25"/>
                  </a:lnTo>
                  <a:lnTo>
                    <a:pt x="77" y="24"/>
                  </a:lnTo>
                  <a:lnTo>
                    <a:pt x="78" y="21"/>
                  </a:lnTo>
                  <a:lnTo>
                    <a:pt x="78" y="20"/>
                  </a:lnTo>
                  <a:lnTo>
                    <a:pt x="78" y="18"/>
                  </a:lnTo>
                  <a:lnTo>
                    <a:pt x="77" y="16"/>
                  </a:lnTo>
                  <a:lnTo>
                    <a:pt x="77" y="14"/>
                  </a:lnTo>
                  <a:lnTo>
                    <a:pt x="75" y="12"/>
                  </a:lnTo>
                  <a:lnTo>
                    <a:pt x="71" y="9"/>
                  </a:lnTo>
                  <a:lnTo>
                    <a:pt x="67" y="6"/>
                  </a:lnTo>
                  <a:lnTo>
                    <a:pt x="61"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2" name="Rectangle 72"/>
            <p:cNvSpPr>
              <a:spLocks noChangeArrowheads="1"/>
            </p:cNvSpPr>
            <p:nvPr/>
          </p:nvSpPr>
          <p:spPr bwMode="auto">
            <a:xfrm>
              <a:off x="5142" y="863"/>
              <a:ext cx="78" cy="510"/>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 name="Rectangle 73"/>
            <p:cNvSpPr>
              <a:spLocks noChangeArrowheads="1"/>
            </p:cNvSpPr>
            <p:nvPr/>
          </p:nvSpPr>
          <p:spPr bwMode="auto">
            <a:xfrm>
              <a:off x="5142" y="863"/>
              <a:ext cx="78" cy="510"/>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4" name="Freeform 74"/>
            <p:cNvSpPr>
              <a:spLocks/>
            </p:cNvSpPr>
            <p:nvPr/>
          </p:nvSpPr>
          <p:spPr bwMode="auto">
            <a:xfrm>
              <a:off x="5142" y="847"/>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1 w 78"/>
                <a:gd name="T47" fmla="*/ 36 h 40"/>
                <a:gd name="T48" fmla="*/ 67 w 78"/>
                <a:gd name="T49" fmla="*/ 35 h 40"/>
                <a:gd name="T50" fmla="*/ 71 w 78"/>
                <a:gd name="T51" fmla="*/ 31 h 40"/>
                <a:gd name="T52" fmla="*/ 75 w 78"/>
                <a:gd name="T53" fmla="*/ 28 h 40"/>
                <a:gd name="T54" fmla="*/ 77 w 78"/>
                <a:gd name="T55" fmla="*/ 25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1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5"/>
                  </a:lnTo>
                  <a:lnTo>
                    <a:pt x="3" y="28"/>
                  </a:lnTo>
                  <a:lnTo>
                    <a:pt x="7" y="31"/>
                  </a:lnTo>
                  <a:lnTo>
                    <a:pt x="12" y="35"/>
                  </a:lnTo>
                  <a:lnTo>
                    <a:pt x="18" y="36"/>
                  </a:lnTo>
                  <a:lnTo>
                    <a:pt x="24" y="39"/>
                  </a:lnTo>
                  <a:lnTo>
                    <a:pt x="31" y="40"/>
                  </a:lnTo>
                  <a:lnTo>
                    <a:pt x="39" y="40"/>
                  </a:lnTo>
                  <a:lnTo>
                    <a:pt x="47" y="40"/>
                  </a:lnTo>
                  <a:lnTo>
                    <a:pt x="54" y="39"/>
                  </a:lnTo>
                  <a:lnTo>
                    <a:pt x="61" y="36"/>
                  </a:lnTo>
                  <a:lnTo>
                    <a:pt x="67" y="35"/>
                  </a:lnTo>
                  <a:lnTo>
                    <a:pt x="71" y="31"/>
                  </a:lnTo>
                  <a:lnTo>
                    <a:pt x="75" y="28"/>
                  </a:lnTo>
                  <a:lnTo>
                    <a:pt x="77" y="25"/>
                  </a:lnTo>
                  <a:lnTo>
                    <a:pt x="77" y="24"/>
                  </a:lnTo>
                  <a:lnTo>
                    <a:pt x="78" y="23"/>
                  </a:lnTo>
                  <a:lnTo>
                    <a:pt x="78" y="20"/>
                  </a:lnTo>
                  <a:lnTo>
                    <a:pt x="78" y="19"/>
                  </a:lnTo>
                  <a:lnTo>
                    <a:pt x="77" y="16"/>
                  </a:lnTo>
                  <a:lnTo>
                    <a:pt x="77" y="15"/>
                  </a:lnTo>
                  <a:lnTo>
                    <a:pt x="75" y="12"/>
                  </a:lnTo>
                  <a:lnTo>
                    <a:pt x="71" y="9"/>
                  </a:lnTo>
                  <a:lnTo>
                    <a:pt x="67" y="7"/>
                  </a:lnTo>
                  <a:lnTo>
                    <a:pt x="61" y="4"/>
                  </a:lnTo>
                  <a:lnTo>
                    <a:pt x="54" y="1"/>
                  </a:lnTo>
                  <a:lnTo>
                    <a:pt x="47" y="0"/>
                  </a:lnTo>
                  <a:lnTo>
                    <a:pt x="39"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5" name="Freeform 75"/>
            <p:cNvSpPr>
              <a:spLocks/>
            </p:cNvSpPr>
            <p:nvPr/>
          </p:nvSpPr>
          <p:spPr bwMode="auto">
            <a:xfrm>
              <a:off x="5142" y="847"/>
              <a:ext cx="78" cy="40"/>
            </a:xfrm>
            <a:custGeom>
              <a:avLst/>
              <a:gdLst>
                <a:gd name="T0" fmla="*/ 39 w 78"/>
                <a:gd name="T1" fmla="*/ 0 h 40"/>
                <a:gd name="T2" fmla="*/ 31 w 78"/>
                <a:gd name="T3" fmla="*/ 0 h 40"/>
                <a:gd name="T4" fmla="*/ 24 w 78"/>
                <a:gd name="T5" fmla="*/ 1 h 40"/>
                <a:gd name="T6" fmla="*/ 18 w 78"/>
                <a:gd name="T7" fmla="*/ 4 h 40"/>
                <a:gd name="T8" fmla="*/ 12 w 78"/>
                <a:gd name="T9" fmla="*/ 7 h 40"/>
                <a:gd name="T10" fmla="*/ 7 w 78"/>
                <a:gd name="T11" fmla="*/ 9 h 40"/>
                <a:gd name="T12" fmla="*/ 3 w 78"/>
                <a:gd name="T13" fmla="*/ 12 h 40"/>
                <a:gd name="T14" fmla="*/ 2 w 78"/>
                <a:gd name="T15" fmla="*/ 15 h 40"/>
                <a:gd name="T16" fmla="*/ 2 w 78"/>
                <a:gd name="T17" fmla="*/ 16 h 40"/>
                <a:gd name="T18" fmla="*/ 0 w 78"/>
                <a:gd name="T19" fmla="*/ 19 h 40"/>
                <a:gd name="T20" fmla="*/ 0 w 78"/>
                <a:gd name="T21" fmla="*/ 20 h 40"/>
                <a:gd name="T22" fmla="*/ 0 w 78"/>
                <a:gd name="T23" fmla="*/ 23 h 40"/>
                <a:gd name="T24" fmla="*/ 2 w 78"/>
                <a:gd name="T25" fmla="*/ 24 h 40"/>
                <a:gd name="T26" fmla="*/ 2 w 78"/>
                <a:gd name="T27" fmla="*/ 25 h 40"/>
                <a:gd name="T28" fmla="*/ 3 w 78"/>
                <a:gd name="T29" fmla="*/ 28 h 40"/>
                <a:gd name="T30" fmla="*/ 7 w 78"/>
                <a:gd name="T31" fmla="*/ 31 h 40"/>
                <a:gd name="T32" fmla="*/ 12 w 78"/>
                <a:gd name="T33" fmla="*/ 35 h 40"/>
                <a:gd name="T34" fmla="*/ 18 w 78"/>
                <a:gd name="T35" fmla="*/ 36 h 40"/>
                <a:gd name="T36" fmla="*/ 24 w 78"/>
                <a:gd name="T37" fmla="*/ 39 h 40"/>
                <a:gd name="T38" fmla="*/ 31 w 78"/>
                <a:gd name="T39" fmla="*/ 40 h 40"/>
                <a:gd name="T40" fmla="*/ 39 w 78"/>
                <a:gd name="T41" fmla="*/ 40 h 40"/>
                <a:gd name="T42" fmla="*/ 47 w 78"/>
                <a:gd name="T43" fmla="*/ 40 h 40"/>
                <a:gd name="T44" fmla="*/ 54 w 78"/>
                <a:gd name="T45" fmla="*/ 39 h 40"/>
                <a:gd name="T46" fmla="*/ 61 w 78"/>
                <a:gd name="T47" fmla="*/ 36 h 40"/>
                <a:gd name="T48" fmla="*/ 67 w 78"/>
                <a:gd name="T49" fmla="*/ 35 h 40"/>
                <a:gd name="T50" fmla="*/ 71 w 78"/>
                <a:gd name="T51" fmla="*/ 31 h 40"/>
                <a:gd name="T52" fmla="*/ 75 w 78"/>
                <a:gd name="T53" fmla="*/ 28 h 40"/>
                <a:gd name="T54" fmla="*/ 77 w 78"/>
                <a:gd name="T55" fmla="*/ 25 h 40"/>
                <a:gd name="T56" fmla="*/ 77 w 78"/>
                <a:gd name="T57" fmla="*/ 24 h 40"/>
                <a:gd name="T58" fmla="*/ 78 w 78"/>
                <a:gd name="T59" fmla="*/ 23 h 40"/>
                <a:gd name="T60" fmla="*/ 78 w 78"/>
                <a:gd name="T61" fmla="*/ 20 h 40"/>
                <a:gd name="T62" fmla="*/ 78 w 78"/>
                <a:gd name="T63" fmla="*/ 19 h 40"/>
                <a:gd name="T64" fmla="*/ 77 w 78"/>
                <a:gd name="T65" fmla="*/ 16 h 40"/>
                <a:gd name="T66" fmla="*/ 77 w 78"/>
                <a:gd name="T67" fmla="*/ 15 h 40"/>
                <a:gd name="T68" fmla="*/ 75 w 78"/>
                <a:gd name="T69" fmla="*/ 12 h 40"/>
                <a:gd name="T70" fmla="*/ 71 w 78"/>
                <a:gd name="T71" fmla="*/ 9 h 40"/>
                <a:gd name="T72" fmla="*/ 67 w 78"/>
                <a:gd name="T73" fmla="*/ 7 h 40"/>
                <a:gd name="T74" fmla="*/ 61 w 78"/>
                <a:gd name="T75" fmla="*/ 4 h 40"/>
                <a:gd name="T76" fmla="*/ 54 w 78"/>
                <a:gd name="T77" fmla="*/ 1 h 40"/>
                <a:gd name="T78" fmla="*/ 47 w 78"/>
                <a:gd name="T79" fmla="*/ 0 h 40"/>
                <a:gd name="T80" fmla="*/ 39 w 78"/>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40"/>
                <a:gd name="T125" fmla="*/ 78 w 78"/>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40">
                  <a:moveTo>
                    <a:pt x="39" y="0"/>
                  </a:moveTo>
                  <a:lnTo>
                    <a:pt x="31" y="0"/>
                  </a:lnTo>
                  <a:lnTo>
                    <a:pt x="24" y="1"/>
                  </a:lnTo>
                  <a:lnTo>
                    <a:pt x="18" y="4"/>
                  </a:lnTo>
                  <a:lnTo>
                    <a:pt x="12" y="7"/>
                  </a:lnTo>
                  <a:lnTo>
                    <a:pt x="7" y="9"/>
                  </a:lnTo>
                  <a:lnTo>
                    <a:pt x="3" y="12"/>
                  </a:lnTo>
                  <a:lnTo>
                    <a:pt x="2" y="15"/>
                  </a:lnTo>
                  <a:lnTo>
                    <a:pt x="2" y="16"/>
                  </a:lnTo>
                  <a:lnTo>
                    <a:pt x="0" y="19"/>
                  </a:lnTo>
                  <a:lnTo>
                    <a:pt x="0" y="20"/>
                  </a:lnTo>
                  <a:lnTo>
                    <a:pt x="0" y="23"/>
                  </a:lnTo>
                  <a:lnTo>
                    <a:pt x="2" y="24"/>
                  </a:lnTo>
                  <a:lnTo>
                    <a:pt x="2" y="25"/>
                  </a:lnTo>
                  <a:lnTo>
                    <a:pt x="3" y="28"/>
                  </a:lnTo>
                  <a:lnTo>
                    <a:pt x="7" y="31"/>
                  </a:lnTo>
                  <a:lnTo>
                    <a:pt x="12" y="35"/>
                  </a:lnTo>
                  <a:lnTo>
                    <a:pt x="18" y="36"/>
                  </a:lnTo>
                  <a:lnTo>
                    <a:pt x="24" y="39"/>
                  </a:lnTo>
                  <a:lnTo>
                    <a:pt x="31" y="40"/>
                  </a:lnTo>
                  <a:lnTo>
                    <a:pt x="39" y="40"/>
                  </a:lnTo>
                  <a:lnTo>
                    <a:pt x="47" y="40"/>
                  </a:lnTo>
                  <a:lnTo>
                    <a:pt x="54" y="39"/>
                  </a:lnTo>
                  <a:lnTo>
                    <a:pt x="61" y="36"/>
                  </a:lnTo>
                  <a:lnTo>
                    <a:pt x="67" y="35"/>
                  </a:lnTo>
                  <a:lnTo>
                    <a:pt x="71" y="31"/>
                  </a:lnTo>
                  <a:lnTo>
                    <a:pt x="75" y="28"/>
                  </a:lnTo>
                  <a:lnTo>
                    <a:pt x="77" y="25"/>
                  </a:lnTo>
                  <a:lnTo>
                    <a:pt x="77" y="24"/>
                  </a:lnTo>
                  <a:lnTo>
                    <a:pt x="78" y="23"/>
                  </a:lnTo>
                  <a:lnTo>
                    <a:pt x="78" y="20"/>
                  </a:lnTo>
                  <a:lnTo>
                    <a:pt x="78" y="19"/>
                  </a:lnTo>
                  <a:lnTo>
                    <a:pt x="77" y="16"/>
                  </a:lnTo>
                  <a:lnTo>
                    <a:pt x="77" y="15"/>
                  </a:lnTo>
                  <a:lnTo>
                    <a:pt x="75" y="12"/>
                  </a:lnTo>
                  <a:lnTo>
                    <a:pt x="71" y="9"/>
                  </a:lnTo>
                  <a:lnTo>
                    <a:pt x="67" y="7"/>
                  </a:lnTo>
                  <a:lnTo>
                    <a:pt x="61"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6" name="Line 76"/>
            <p:cNvSpPr>
              <a:spLocks noChangeShapeType="1"/>
            </p:cNvSpPr>
            <p:nvPr/>
          </p:nvSpPr>
          <p:spPr bwMode="auto">
            <a:xfrm>
              <a:off x="5142" y="1373"/>
              <a:ext cx="78" cy="0"/>
            </a:xfrm>
            <a:prstGeom prst="line">
              <a:avLst/>
            </a:prstGeom>
            <a:noFill/>
            <a:ln w="63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Freeform 77"/>
            <p:cNvSpPr>
              <a:spLocks/>
            </p:cNvSpPr>
            <p:nvPr/>
          </p:nvSpPr>
          <p:spPr bwMode="auto">
            <a:xfrm>
              <a:off x="4808" y="1268"/>
              <a:ext cx="76" cy="39"/>
            </a:xfrm>
            <a:custGeom>
              <a:avLst/>
              <a:gdLst>
                <a:gd name="T0" fmla="*/ 37 w 76"/>
                <a:gd name="T1" fmla="*/ 0 h 39"/>
                <a:gd name="T2" fmla="*/ 31 w 76"/>
                <a:gd name="T3" fmla="*/ 0 h 39"/>
                <a:gd name="T4" fmla="*/ 23 w 76"/>
                <a:gd name="T5" fmla="*/ 2 h 39"/>
                <a:gd name="T6" fmla="*/ 17 w 76"/>
                <a:gd name="T7" fmla="*/ 3 h 39"/>
                <a:gd name="T8" fmla="*/ 11 w 76"/>
                <a:gd name="T9" fmla="*/ 6 h 39"/>
                <a:gd name="T10" fmla="*/ 7 w 76"/>
                <a:gd name="T11" fmla="*/ 8 h 39"/>
                <a:gd name="T12" fmla="*/ 2 w 76"/>
                <a:gd name="T13" fmla="*/ 11 h 39"/>
                <a:gd name="T14" fmla="*/ 1 w 76"/>
                <a:gd name="T15" fmla="*/ 14 h 39"/>
                <a:gd name="T16" fmla="*/ 1 w 76"/>
                <a:gd name="T17" fmla="*/ 15 h 39"/>
                <a:gd name="T18" fmla="*/ 0 w 76"/>
                <a:gd name="T19" fmla="*/ 18 h 39"/>
                <a:gd name="T20" fmla="*/ 0 w 76"/>
                <a:gd name="T21" fmla="*/ 19 h 39"/>
                <a:gd name="T22" fmla="*/ 0 w 76"/>
                <a:gd name="T23" fmla="*/ 22 h 39"/>
                <a:gd name="T24" fmla="*/ 1 w 76"/>
                <a:gd name="T25" fmla="*/ 23 h 39"/>
                <a:gd name="T26" fmla="*/ 1 w 76"/>
                <a:gd name="T27" fmla="*/ 26 h 39"/>
                <a:gd name="T28" fmla="*/ 2 w 76"/>
                <a:gd name="T29" fmla="*/ 27 h 39"/>
                <a:gd name="T30" fmla="*/ 7 w 76"/>
                <a:gd name="T31" fmla="*/ 31 h 39"/>
                <a:gd name="T32" fmla="*/ 11 w 76"/>
                <a:gd name="T33" fmla="*/ 34 h 39"/>
                <a:gd name="T34" fmla="*/ 17 w 76"/>
                <a:gd name="T35" fmla="*/ 37 h 39"/>
                <a:gd name="T36" fmla="*/ 23 w 76"/>
                <a:gd name="T37" fmla="*/ 38 h 39"/>
                <a:gd name="T38" fmla="*/ 31 w 76"/>
                <a:gd name="T39" fmla="*/ 39 h 39"/>
                <a:gd name="T40" fmla="*/ 37 w 76"/>
                <a:gd name="T41" fmla="*/ 39 h 39"/>
                <a:gd name="T42" fmla="*/ 45 w 76"/>
                <a:gd name="T43" fmla="*/ 39 h 39"/>
                <a:gd name="T44" fmla="*/ 52 w 76"/>
                <a:gd name="T45" fmla="*/ 38 h 39"/>
                <a:gd name="T46" fmla="*/ 59 w 76"/>
                <a:gd name="T47" fmla="*/ 37 h 39"/>
                <a:gd name="T48" fmla="*/ 65 w 76"/>
                <a:gd name="T49" fmla="*/ 34 h 39"/>
                <a:gd name="T50" fmla="*/ 69 w 76"/>
                <a:gd name="T51" fmla="*/ 31 h 39"/>
                <a:gd name="T52" fmla="*/ 73 w 76"/>
                <a:gd name="T53" fmla="*/ 27 h 39"/>
                <a:gd name="T54" fmla="*/ 75 w 76"/>
                <a:gd name="T55" fmla="*/ 26 h 39"/>
                <a:gd name="T56" fmla="*/ 75 w 76"/>
                <a:gd name="T57" fmla="*/ 23 h 39"/>
                <a:gd name="T58" fmla="*/ 76 w 76"/>
                <a:gd name="T59" fmla="*/ 22 h 39"/>
                <a:gd name="T60" fmla="*/ 76 w 76"/>
                <a:gd name="T61" fmla="*/ 19 h 39"/>
                <a:gd name="T62" fmla="*/ 76 w 76"/>
                <a:gd name="T63" fmla="*/ 18 h 39"/>
                <a:gd name="T64" fmla="*/ 75 w 76"/>
                <a:gd name="T65" fmla="*/ 15 h 39"/>
                <a:gd name="T66" fmla="*/ 75 w 76"/>
                <a:gd name="T67" fmla="*/ 14 h 39"/>
                <a:gd name="T68" fmla="*/ 73 w 76"/>
                <a:gd name="T69" fmla="*/ 11 h 39"/>
                <a:gd name="T70" fmla="*/ 69 w 76"/>
                <a:gd name="T71" fmla="*/ 8 h 39"/>
                <a:gd name="T72" fmla="*/ 65 w 76"/>
                <a:gd name="T73" fmla="*/ 6 h 39"/>
                <a:gd name="T74" fmla="*/ 59 w 76"/>
                <a:gd name="T75" fmla="*/ 3 h 39"/>
                <a:gd name="T76" fmla="*/ 52 w 76"/>
                <a:gd name="T77" fmla="*/ 2 h 39"/>
                <a:gd name="T78" fmla="*/ 45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31" y="0"/>
                  </a:lnTo>
                  <a:lnTo>
                    <a:pt x="23" y="2"/>
                  </a:lnTo>
                  <a:lnTo>
                    <a:pt x="17" y="3"/>
                  </a:lnTo>
                  <a:lnTo>
                    <a:pt x="11" y="6"/>
                  </a:lnTo>
                  <a:lnTo>
                    <a:pt x="7" y="8"/>
                  </a:lnTo>
                  <a:lnTo>
                    <a:pt x="2" y="11"/>
                  </a:lnTo>
                  <a:lnTo>
                    <a:pt x="1" y="14"/>
                  </a:lnTo>
                  <a:lnTo>
                    <a:pt x="1" y="15"/>
                  </a:lnTo>
                  <a:lnTo>
                    <a:pt x="0" y="18"/>
                  </a:lnTo>
                  <a:lnTo>
                    <a:pt x="0" y="19"/>
                  </a:lnTo>
                  <a:lnTo>
                    <a:pt x="0" y="22"/>
                  </a:lnTo>
                  <a:lnTo>
                    <a:pt x="1" y="23"/>
                  </a:lnTo>
                  <a:lnTo>
                    <a:pt x="1" y="26"/>
                  </a:lnTo>
                  <a:lnTo>
                    <a:pt x="2" y="27"/>
                  </a:lnTo>
                  <a:lnTo>
                    <a:pt x="7" y="31"/>
                  </a:lnTo>
                  <a:lnTo>
                    <a:pt x="11" y="34"/>
                  </a:lnTo>
                  <a:lnTo>
                    <a:pt x="17" y="37"/>
                  </a:lnTo>
                  <a:lnTo>
                    <a:pt x="23" y="38"/>
                  </a:lnTo>
                  <a:lnTo>
                    <a:pt x="31" y="39"/>
                  </a:lnTo>
                  <a:lnTo>
                    <a:pt x="37" y="39"/>
                  </a:lnTo>
                  <a:lnTo>
                    <a:pt x="45" y="39"/>
                  </a:lnTo>
                  <a:lnTo>
                    <a:pt x="52" y="38"/>
                  </a:lnTo>
                  <a:lnTo>
                    <a:pt x="59" y="37"/>
                  </a:lnTo>
                  <a:lnTo>
                    <a:pt x="65" y="34"/>
                  </a:lnTo>
                  <a:lnTo>
                    <a:pt x="69" y="31"/>
                  </a:lnTo>
                  <a:lnTo>
                    <a:pt x="73" y="27"/>
                  </a:lnTo>
                  <a:lnTo>
                    <a:pt x="75" y="26"/>
                  </a:lnTo>
                  <a:lnTo>
                    <a:pt x="75" y="23"/>
                  </a:lnTo>
                  <a:lnTo>
                    <a:pt x="76" y="22"/>
                  </a:lnTo>
                  <a:lnTo>
                    <a:pt x="76" y="19"/>
                  </a:lnTo>
                  <a:lnTo>
                    <a:pt x="76" y="18"/>
                  </a:lnTo>
                  <a:lnTo>
                    <a:pt x="75" y="15"/>
                  </a:lnTo>
                  <a:lnTo>
                    <a:pt x="75" y="14"/>
                  </a:lnTo>
                  <a:lnTo>
                    <a:pt x="73" y="11"/>
                  </a:lnTo>
                  <a:lnTo>
                    <a:pt x="69" y="8"/>
                  </a:lnTo>
                  <a:lnTo>
                    <a:pt x="65" y="6"/>
                  </a:lnTo>
                  <a:lnTo>
                    <a:pt x="59" y="3"/>
                  </a:lnTo>
                  <a:lnTo>
                    <a:pt x="52" y="2"/>
                  </a:lnTo>
                  <a:lnTo>
                    <a:pt x="45" y="0"/>
                  </a:lnTo>
                  <a:lnTo>
                    <a:pt x="37"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8" name="Freeform 78"/>
            <p:cNvSpPr>
              <a:spLocks/>
            </p:cNvSpPr>
            <p:nvPr/>
          </p:nvSpPr>
          <p:spPr bwMode="auto">
            <a:xfrm>
              <a:off x="4808" y="1268"/>
              <a:ext cx="76" cy="39"/>
            </a:xfrm>
            <a:custGeom>
              <a:avLst/>
              <a:gdLst>
                <a:gd name="T0" fmla="*/ 37 w 76"/>
                <a:gd name="T1" fmla="*/ 0 h 39"/>
                <a:gd name="T2" fmla="*/ 31 w 76"/>
                <a:gd name="T3" fmla="*/ 0 h 39"/>
                <a:gd name="T4" fmla="*/ 23 w 76"/>
                <a:gd name="T5" fmla="*/ 2 h 39"/>
                <a:gd name="T6" fmla="*/ 17 w 76"/>
                <a:gd name="T7" fmla="*/ 3 h 39"/>
                <a:gd name="T8" fmla="*/ 11 w 76"/>
                <a:gd name="T9" fmla="*/ 6 h 39"/>
                <a:gd name="T10" fmla="*/ 7 w 76"/>
                <a:gd name="T11" fmla="*/ 8 h 39"/>
                <a:gd name="T12" fmla="*/ 2 w 76"/>
                <a:gd name="T13" fmla="*/ 11 h 39"/>
                <a:gd name="T14" fmla="*/ 1 w 76"/>
                <a:gd name="T15" fmla="*/ 14 h 39"/>
                <a:gd name="T16" fmla="*/ 1 w 76"/>
                <a:gd name="T17" fmla="*/ 15 h 39"/>
                <a:gd name="T18" fmla="*/ 0 w 76"/>
                <a:gd name="T19" fmla="*/ 18 h 39"/>
                <a:gd name="T20" fmla="*/ 0 w 76"/>
                <a:gd name="T21" fmla="*/ 19 h 39"/>
                <a:gd name="T22" fmla="*/ 0 w 76"/>
                <a:gd name="T23" fmla="*/ 22 h 39"/>
                <a:gd name="T24" fmla="*/ 1 w 76"/>
                <a:gd name="T25" fmla="*/ 23 h 39"/>
                <a:gd name="T26" fmla="*/ 1 w 76"/>
                <a:gd name="T27" fmla="*/ 26 h 39"/>
                <a:gd name="T28" fmla="*/ 2 w 76"/>
                <a:gd name="T29" fmla="*/ 27 h 39"/>
                <a:gd name="T30" fmla="*/ 7 w 76"/>
                <a:gd name="T31" fmla="*/ 31 h 39"/>
                <a:gd name="T32" fmla="*/ 11 w 76"/>
                <a:gd name="T33" fmla="*/ 34 h 39"/>
                <a:gd name="T34" fmla="*/ 17 w 76"/>
                <a:gd name="T35" fmla="*/ 37 h 39"/>
                <a:gd name="T36" fmla="*/ 23 w 76"/>
                <a:gd name="T37" fmla="*/ 38 h 39"/>
                <a:gd name="T38" fmla="*/ 31 w 76"/>
                <a:gd name="T39" fmla="*/ 39 h 39"/>
                <a:gd name="T40" fmla="*/ 37 w 76"/>
                <a:gd name="T41" fmla="*/ 39 h 39"/>
                <a:gd name="T42" fmla="*/ 45 w 76"/>
                <a:gd name="T43" fmla="*/ 39 h 39"/>
                <a:gd name="T44" fmla="*/ 52 w 76"/>
                <a:gd name="T45" fmla="*/ 38 h 39"/>
                <a:gd name="T46" fmla="*/ 59 w 76"/>
                <a:gd name="T47" fmla="*/ 37 h 39"/>
                <a:gd name="T48" fmla="*/ 65 w 76"/>
                <a:gd name="T49" fmla="*/ 34 h 39"/>
                <a:gd name="T50" fmla="*/ 69 w 76"/>
                <a:gd name="T51" fmla="*/ 31 h 39"/>
                <a:gd name="T52" fmla="*/ 73 w 76"/>
                <a:gd name="T53" fmla="*/ 27 h 39"/>
                <a:gd name="T54" fmla="*/ 75 w 76"/>
                <a:gd name="T55" fmla="*/ 26 h 39"/>
                <a:gd name="T56" fmla="*/ 75 w 76"/>
                <a:gd name="T57" fmla="*/ 23 h 39"/>
                <a:gd name="T58" fmla="*/ 76 w 76"/>
                <a:gd name="T59" fmla="*/ 22 h 39"/>
                <a:gd name="T60" fmla="*/ 76 w 76"/>
                <a:gd name="T61" fmla="*/ 19 h 39"/>
                <a:gd name="T62" fmla="*/ 76 w 76"/>
                <a:gd name="T63" fmla="*/ 18 h 39"/>
                <a:gd name="T64" fmla="*/ 75 w 76"/>
                <a:gd name="T65" fmla="*/ 15 h 39"/>
                <a:gd name="T66" fmla="*/ 75 w 76"/>
                <a:gd name="T67" fmla="*/ 14 h 39"/>
                <a:gd name="T68" fmla="*/ 73 w 76"/>
                <a:gd name="T69" fmla="*/ 11 h 39"/>
                <a:gd name="T70" fmla="*/ 69 w 76"/>
                <a:gd name="T71" fmla="*/ 8 h 39"/>
                <a:gd name="T72" fmla="*/ 65 w 76"/>
                <a:gd name="T73" fmla="*/ 6 h 39"/>
                <a:gd name="T74" fmla="*/ 59 w 76"/>
                <a:gd name="T75" fmla="*/ 3 h 39"/>
                <a:gd name="T76" fmla="*/ 52 w 76"/>
                <a:gd name="T77" fmla="*/ 2 h 39"/>
                <a:gd name="T78" fmla="*/ 45 w 76"/>
                <a:gd name="T79" fmla="*/ 0 h 39"/>
                <a:gd name="T80" fmla="*/ 37 w 76"/>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9"/>
                <a:gd name="T125" fmla="*/ 76 w 76"/>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9">
                  <a:moveTo>
                    <a:pt x="37" y="0"/>
                  </a:moveTo>
                  <a:lnTo>
                    <a:pt x="31" y="0"/>
                  </a:lnTo>
                  <a:lnTo>
                    <a:pt x="23" y="2"/>
                  </a:lnTo>
                  <a:lnTo>
                    <a:pt x="17" y="3"/>
                  </a:lnTo>
                  <a:lnTo>
                    <a:pt x="11" y="6"/>
                  </a:lnTo>
                  <a:lnTo>
                    <a:pt x="7" y="8"/>
                  </a:lnTo>
                  <a:lnTo>
                    <a:pt x="2" y="11"/>
                  </a:lnTo>
                  <a:lnTo>
                    <a:pt x="1" y="14"/>
                  </a:lnTo>
                  <a:lnTo>
                    <a:pt x="1" y="15"/>
                  </a:lnTo>
                  <a:lnTo>
                    <a:pt x="0" y="18"/>
                  </a:lnTo>
                  <a:lnTo>
                    <a:pt x="0" y="19"/>
                  </a:lnTo>
                  <a:lnTo>
                    <a:pt x="0" y="22"/>
                  </a:lnTo>
                  <a:lnTo>
                    <a:pt x="1" y="23"/>
                  </a:lnTo>
                  <a:lnTo>
                    <a:pt x="1" y="26"/>
                  </a:lnTo>
                  <a:lnTo>
                    <a:pt x="2" y="27"/>
                  </a:lnTo>
                  <a:lnTo>
                    <a:pt x="7" y="31"/>
                  </a:lnTo>
                  <a:lnTo>
                    <a:pt x="11" y="34"/>
                  </a:lnTo>
                  <a:lnTo>
                    <a:pt x="17" y="37"/>
                  </a:lnTo>
                  <a:lnTo>
                    <a:pt x="23" y="38"/>
                  </a:lnTo>
                  <a:lnTo>
                    <a:pt x="31" y="39"/>
                  </a:lnTo>
                  <a:lnTo>
                    <a:pt x="37" y="39"/>
                  </a:lnTo>
                  <a:lnTo>
                    <a:pt x="45" y="39"/>
                  </a:lnTo>
                  <a:lnTo>
                    <a:pt x="52" y="38"/>
                  </a:lnTo>
                  <a:lnTo>
                    <a:pt x="59" y="37"/>
                  </a:lnTo>
                  <a:lnTo>
                    <a:pt x="65" y="34"/>
                  </a:lnTo>
                  <a:lnTo>
                    <a:pt x="69" y="31"/>
                  </a:lnTo>
                  <a:lnTo>
                    <a:pt x="73" y="27"/>
                  </a:lnTo>
                  <a:lnTo>
                    <a:pt x="75" y="26"/>
                  </a:lnTo>
                  <a:lnTo>
                    <a:pt x="75" y="23"/>
                  </a:lnTo>
                  <a:lnTo>
                    <a:pt x="76" y="22"/>
                  </a:lnTo>
                  <a:lnTo>
                    <a:pt x="76" y="19"/>
                  </a:lnTo>
                  <a:lnTo>
                    <a:pt x="76" y="18"/>
                  </a:lnTo>
                  <a:lnTo>
                    <a:pt x="75" y="15"/>
                  </a:lnTo>
                  <a:lnTo>
                    <a:pt x="75" y="14"/>
                  </a:lnTo>
                  <a:lnTo>
                    <a:pt x="73" y="11"/>
                  </a:lnTo>
                  <a:lnTo>
                    <a:pt x="69" y="8"/>
                  </a:lnTo>
                  <a:lnTo>
                    <a:pt x="65" y="6"/>
                  </a:lnTo>
                  <a:lnTo>
                    <a:pt x="59" y="3"/>
                  </a:lnTo>
                  <a:lnTo>
                    <a:pt x="52" y="2"/>
                  </a:lnTo>
                  <a:lnTo>
                    <a:pt x="45" y="0"/>
                  </a:lnTo>
                  <a:lnTo>
                    <a:pt x="37"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9" name="Rectangle 79"/>
            <p:cNvSpPr>
              <a:spLocks noChangeArrowheads="1"/>
            </p:cNvSpPr>
            <p:nvPr/>
          </p:nvSpPr>
          <p:spPr bwMode="auto">
            <a:xfrm>
              <a:off x="4808" y="775"/>
              <a:ext cx="76" cy="50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0" name="Rectangle 80"/>
            <p:cNvSpPr>
              <a:spLocks noChangeArrowheads="1"/>
            </p:cNvSpPr>
            <p:nvPr/>
          </p:nvSpPr>
          <p:spPr bwMode="auto">
            <a:xfrm>
              <a:off x="4808" y="775"/>
              <a:ext cx="76" cy="508"/>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 name="Freeform 81"/>
            <p:cNvSpPr>
              <a:spLocks/>
            </p:cNvSpPr>
            <p:nvPr/>
          </p:nvSpPr>
          <p:spPr bwMode="auto">
            <a:xfrm>
              <a:off x="4808" y="759"/>
              <a:ext cx="76" cy="38"/>
            </a:xfrm>
            <a:custGeom>
              <a:avLst/>
              <a:gdLst>
                <a:gd name="T0" fmla="*/ 37 w 76"/>
                <a:gd name="T1" fmla="*/ 0 h 38"/>
                <a:gd name="T2" fmla="*/ 31 w 76"/>
                <a:gd name="T3" fmla="*/ 0 h 38"/>
                <a:gd name="T4" fmla="*/ 23 w 76"/>
                <a:gd name="T5" fmla="*/ 1 h 38"/>
                <a:gd name="T6" fmla="*/ 17 w 76"/>
                <a:gd name="T7" fmla="*/ 4 h 38"/>
                <a:gd name="T8" fmla="*/ 11 w 76"/>
                <a:gd name="T9" fmla="*/ 6 h 38"/>
                <a:gd name="T10" fmla="*/ 7 w 76"/>
                <a:gd name="T11" fmla="*/ 9 h 38"/>
                <a:gd name="T12" fmla="*/ 2 w 76"/>
                <a:gd name="T13" fmla="*/ 12 h 38"/>
                <a:gd name="T14" fmla="*/ 1 w 76"/>
                <a:gd name="T15" fmla="*/ 14 h 38"/>
                <a:gd name="T16" fmla="*/ 1 w 76"/>
                <a:gd name="T17" fmla="*/ 16 h 38"/>
                <a:gd name="T18" fmla="*/ 0 w 76"/>
                <a:gd name="T19" fmla="*/ 18 h 38"/>
                <a:gd name="T20" fmla="*/ 0 w 76"/>
                <a:gd name="T21" fmla="*/ 20 h 38"/>
                <a:gd name="T22" fmla="*/ 0 w 76"/>
                <a:gd name="T23" fmla="*/ 21 h 38"/>
                <a:gd name="T24" fmla="*/ 1 w 76"/>
                <a:gd name="T25" fmla="*/ 24 h 38"/>
                <a:gd name="T26" fmla="*/ 1 w 76"/>
                <a:gd name="T27" fmla="*/ 25 h 38"/>
                <a:gd name="T28" fmla="*/ 2 w 76"/>
                <a:gd name="T29" fmla="*/ 28 h 38"/>
                <a:gd name="T30" fmla="*/ 7 w 76"/>
                <a:gd name="T31" fmla="*/ 30 h 38"/>
                <a:gd name="T32" fmla="*/ 11 w 76"/>
                <a:gd name="T33" fmla="*/ 33 h 38"/>
                <a:gd name="T34" fmla="*/ 17 w 76"/>
                <a:gd name="T35" fmla="*/ 36 h 38"/>
                <a:gd name="T36" fmla="*/ 23 w 76"/>
                <a:gd name="T37" fmla="*/ 37 h 38"/>
                <a:gd name="T38" fmla="*/ 31 w 76"/>
                <a:gd name="T39" fmla="*/ 38 h 38"/>
                <a:gd name="T40" fmla="*/ 37 w 76"/>
                <a:gd name="T41" fmla="*/ 38 h 38"/>
                <a:gd name="T42" fmla="*/ 45 w 76"/>
                <a:gd name="T43" fmla="*/ 38 h 38"/>
                <a:gd name="T44" fmla="*/ 52 w 76"/>
                <a:gd name="T45" fmla="*/ 37 h 38"/>
                <a:gd name="T46" fmla="*/ 59 w 76"/>
                <a:gd name="T47" fmla="*/ 36 h 38"/>
                <a:gd name="T48" fmla="*/ 65 w 76"/>
                <a:gd name="T49" fmla="*/ 33 h 38"/>
                <a:gd name="T50" fmla="*/ 69 w 76"/>
                <a:gd name="T51" fmla="*/ 30 h 38"/>
                <a:gd name="T52" fmla="*/ 73 w 76"/>
                <a:gd name="T53" fmla="*/ 28 h 38"/>
                <a:gd name="T54" fmla="*/ 75 w 76"/>
                <a:gd name="T55" fmla="*/ 25 h 38"/>
                <a:gd name="T56" fmla="*/ 75 w 76"/>
                <a:gd name="T57" fmla="*/ 24 h 38"/>
                <a:gd name="T58" fmla="*/ 76 w 76"/>
                <a:gd name="T59" fmla="*/ 21 h 38"/>
                <a:gd name="T60" fmla="*/ 76 w 76"/>
                <a:gd name="T61" fmla="*/ 20 h 38"/>
                <a:gd name="T62" fmla="*/ 76 w 76"/>
                <a:gd name="T63" fmla="*/ 18 h 38"/>
                <a:gd name="T64" fmla="*/ 75 w 76"/>
                <a:gd name="T65" fmla="*/ 16 h 38"/>
                <a:gd name="T66" fmla="*/ 75 w 76"/>
                <a:gd name="T67" fmla="*/ 14 h 38"/>
                <a:gd name="T68" fmla="*/ 73 w 76"/>
                <a:gd name="T69" fmla="*/ 12 h 38"/>
                <a:gd name="T70" fmla="*/ 69 w 76"/>
                <a:gd name="T71" fmla="*/ 9 h 38"/>
                <a:gd name="T72" fmla="*/ 65 w 76"/>
                <a:gd name="T73" fmla="*/ 6 h 38"/>
                <a:gd name="T74" fmla="*/ 59 w 76"/>
                <a:gd name="T75" fmla="*/ 4 h 38"/>
                <a:gd name="T76" fmla="*/ 52 w 76"/>
                <a:gd name="T77" fmla="*/ 1 h 38"/>
                <a:gd name="T78" fmla="*/ 45 w 76"/>
                <a:gd name="T79" fmla="*/ 0 h 38"/>
                <a:gd name="T80" fmla="*/ 37 w 76"/>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8"/>
                <a:gd name="T125" fmla="*/ 76 w 76"/>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8">
                  <a:moveTo>
                    <a:pt x="37" y="0"/>
                  </a:moveTo>
                  <a:lnTo>
                    <a:pt x="31" y="0"/>
                  </a:lnTo>
                  <a:lnTo>
                    <a:pt x="23" y="1"/>
                  </a:lnTo>
                  <a:lnTo>
                    <a:pt x="17" y="4"/>
                  </a:lnTo>
                  <a:lnTo>
                    <a:pt x="11" y="6"/>
                  </a:lnTo>
                  <a:lnTo>
                    <a:pt x="7" y="9"/>
                  </a:lnTo>
                  <a:lnTo>
                    <a:pt x="2" y="12"/>
                  </a:lnTo>
                  <a:lnTo>
                    <a:pt x="1" y="14"/>
                  </a:lnTo>
                  <a:lnTo>
                    <a:pt x="1" y="16"/>
                  </a:lnTo>
                  <a:lnTo>
                    <a:pt x="0" y="18"/>
                  </a:lnTo>
                  <a:lnTo>
                    <a:pt x="0" y="20"/>
                  </a:lnTo>
                  <a:lnTo>
                    <a:pt x="0" y="21"/>
                  </a:lnTo>
                  <a:lnTo>
                    <a:pt x="1" y="24"/>
                  </a:lnTo>
                  <a:lnTo>
                    <a:pt x="1" y="25"/>
                  </a:lnTo>
                  <a:lnTo>
                    <a:pt x="2" y="28"/>
                  </a:lnTo>
                  <a:lnTo>
                    <a:pt x="7" y="30"/>
                  </a:lnTo>
                  <a:lnTo>
                    <a:pt x="11" y="33"/>
                  </a:lnTo>
                  <a:lnTo>
                    <a:pt x="17" y="36"/>
                  </a:lnTo>
                  <a:lnTo>
                    <a:pt x="23" y="37"/>
                  </a:lnTo>
                  <a:lnTo>
                    <a:pt x="31" y="38"/>
                  </a:lnTo>
                  <a:lnTo>
                    <a:pt x="37" y="38"/>
                  </a:lnTo>
                  <a:lnTo>
                    <a:pt x="45" y="38"/>
                  </a:lnTo>
                  <a:lnTo>
                    <a:pt x="52" y="37"/>
                  </a:lnTo>
                  <a:lnTo>
                    <a:pt x="59" y="36"/>
                  </a:lnTo>
                  <a:lnTo>
                    <a:pt x="65" y="33"/>
                  </a:lnTo>
                  <a:lnTo>
                    <a:pt x="69" y="30"/>
                  </a:lnTo>
                  <a:lnTo>
                    <a:pt x="73" y="28"/>
                  </a:lnTo>
                  <a:lnTo>
                    <a:pt x="75" y="25"/>
                  </a:lnTo>
                  <a:lnTo>
                    <a:pt x="75" y="24"/>
                  </a:lnTo>
                  <a:lnTo>
                    <a:pt x="76" y="21"/>
                  </a:lnTo>
                  <a:lnTo>
                    <a:pt x="76" y="20"/>
                  </a:lnTo>
                  <a:lnTo>
                    <a:pt x="76" y="18"/>
                  </a:lnTo>
                  <a:lnTo>
                    <a:pt x="75" y="16"/>
                  </a:lnTo>
                  <a:lnTo>
                    <a:pt x="75" y="14"/>
                  </a:lnTo>
                  <a:lnTo>
                    <a:pt x="73" y="12"/>
                  </a:lnTo>
                  <a:lnTo>
                    <a:pt x="69" y="9"/>
                  </a:lnTo>
                  <a:lnTo>
                    <a:pt x="65" y="6"/>
                  </a:lnTo>
                  <a:lnTo>
                    <a:pt x="59" y="4"/>
                  </a:lnTo>
                  <a:lnTo>
                    <a:pt x="52" y="1"/>
                  </a:lnTo>
                  <a:lnTo>
                    <a:pt x="45" y="0"/>
                  </a:lnTo>
                  <a:lnTo>
                    <a:pt x="37"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2" name="Freeform 82"/>
            <p:cNvSpPr>
              <a:spLocks/>
            </p:cNvSpPr>
            <p:nvPr/>
          </p:nvSpPr>
          <p:spPr bwMode="auto">
            <a:xfrm>
              <a:off x="4808" y="759"/>
              <a:ext cx="76" cy="38"/>
            </a:xfrm>
            <a:custGeom>
              <a:avLst/>
              <a:gdLst>
                <a:gd name="T0" fmla="*/ 37 w 76"/>
                <a:gd name="T1" fmla="*/ 0 h 38"/>
                <a:gd name="T2" fmla="*/ 31 w 76"/>
                <a:gd name="T3" fmla="*/ 0 h 38"/>
                <a:gd name="T4" fmla="*/ 23 w 76"/>
                <a:gd name="T5" fmla="*/ 1 h 38"/>
                <a:gd name="T6" fmla="*/ 17 w 76"/>
                <a:gd name="T7" fmla="*/ 4 h 38"/>
                <a:gd name="T8" fmla="*/ 11 w 76"/>
                <a:gd name="T9" fmla="*/ 6 h 38"/>
                <a:gd name="T10" fmla="*/ 7 w 76"/>
                <a:gd name="T11" fmla="*/ 9 h 38"/>
                <a:gd name="T12" fmla="*/ 2 w 76"/>
                <a:gd name="T13" fmla="*/ 12 h 38"/>
                <a:gd name="T14" fmla="*/ 1 w 76"/>
                <a:gd name="T15" fmla="*/ 14 h 38"/>
                <a:gd name="T16" fmla="*/ 1 w 76"/>
                <a:gd name="T17" fmla="*/ 16 h 38"/>
                <a:gd name="T18" fmla="*/ 0 w 76"/>
                <a:gd name="T19" fmla="*/ 18 h 38"/>
                <a:gd name="T20" fmla="*/ 0 w 76"/>
                <a:gd name="T21" fmla="*/ 20 h 38"/>
                <a:gd name="T22" fmla="*/ 0 w 76"/>
                <a:gd name="T23" fmla="*/ 21 h 38"/>
                <a:gd name="T24" fmla="*/ 1 w 76"/>
                <a:gd name="T25" fmla="*/ 24 h 38"/>
                <a:gd name="T26" fmla="*/ 1 w 76"/>
                <a:gd name="T27" fmla="*/ 25 h 38"/>
                <a:gd name="T28" fmla="*/ 2 w 76"/>
                <a:gd name="T29" fmla="*/ 28 h 38"/>
                <a:gd name="T30" fmla="*/ 7 w 76"/>
                <a:gd name="T31" fmla="*/ 30 h 38"/>
                <a:gd name="T32" fmla="*/ 11 w 76"/>
                <a:gd name="T33" fmla="*/ 33 h 38"/>
                <a:gd name="T34" fmla="*/ 17 w 76"/>
                <a:gd name="T35" fmla="*/ 36 h 38"/>
                <a:gd name="T36" fmla="*/ 23 w 76"/>
                <a:gd name="T37" fmla="*/ 37 h 38"/>
                <a:gd name="T38" fmla="*/ 31 w 76"/>
                <a:gd name="T39" fmla="*/ 38 h 38"/>
                <a:gd name="T40" fmla="*/ 37 w 76"/>
                <a:gd name="T41" fmla="*/ 38 h 38"/>
                <a:gd name="T42" fmla="*/ 45 w 76"/>
                <a:gd name="T43" fmla="*/ 38 h 38"/>
                <a:gd name="T44" fmla="*/ 52 w 76"/>
                <a:gd name="T45" fmla="*/ 37 h 38"/>
                <a:gd name="T46" fmla="*/ 59 w 76"/>
                <a:gd name="T47" fmla="*/ 36 h 38"/>
                <a:gd name="T48" fmla="*/ 65 w 76"/>
                <a:gd name="T49" fmla="*/ 33 h 38"/>
                <a:gd name="T50" fmla="*/ 69 w 76"/>
                <a:gd name="T51" fmla="*/ 30 h 38"/>
                <a:gd name="T52" fmla="*/ 73 w 76"/>
                <a:gd name="T53" fmla="*/ 28 h 38"/>
                <a:gd name="T54" fmla="*/ 75 w 76"/>
                <a:gd name="T55" fmla="*/ 25 h 38"/>
                <a:gd name="T56" fmla="*/ 75 w 76"/>
                <a:gd name="T57" fmla="*/ 24 h 38"/>
                <a:gd name="T58" fmla="*/ 76 w 76"/>
                <a:gd name="T59" fmla="*/ 21 h 38"/>
                <a:gd name="T60" fmla="*/ 76 w 76"/>
                <a:gd name="T61" fmla="*/ 20 h 38"/>
                <a:gd name="T62" fmla="*/ 76 w 76"/>
                <a:gd name="T63" fmla="*/ 18 h 38"/>
                <a:gd name="T64" fmla="*/ 75 w 76"/>
                <a:gd name="T65" fmla="*/ 16 h 38"/>
                <a:gd name="T66" fmla="*/ 75 w 76"/>
                <a:gd name="T67" fmla="*/ 14 h 38"/>
                <a:gd name="T68" fmla="*/ 73 w 76"/>
                <a:gd name="T69" fmla="*/ 12 h 38"/>
                <a:gd name="T70" fmla="*/ 69 w 76"/>
                <a:gd name="T71" fmla="*/ 9 h 38"/>
                <a:gd name="T72" fmla="*/ 65 w 76"/>
                <a:gd name="T73" fmla="*/ 6 h 38"/>
                <a:gd name="T74" fmla="*/ 59 w 76"/>
                <a:gd name="T75" fmla="*/ 4 h 38"/>
                <a:gd name="T76" fmla="*/ 52 w 76"/>
                <a:gd name="T77" fmla="*/ 1 h 38"/>
                <a:gd name="T78" fmla="*/ 45 w 76"/>
                <a:gd name="T79" fmla="*/ 0 h 38"/>
                <a:gd name="T80" fmla="*/ 37 w 76"/>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8"/>
                <a:gd name="T125" fmla="*/ 76 w 76"/>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8">
                  <a:moveTo>
                    <a:pt x="37" y="0"/>
                  </a:moveTo>
                  <a:lnTo>
                    <a:pt x="31" y="0"/>
                  </a:lnTo>
                  <a:lnTo>
                    <a:pt x="23" y="1"/>
                  </a:lnTo>
                  <a:lnTo>
                    <a:pt x="17" y="4"/>
                  </a:lnTo>
                  <a:lnTo>
                    <a:pt x="11" y="6"/>
                  </a:lnTo>
                  <a:lnTo>
                    <a:pt x="7" y="9"/>
                  </a:lnTo>
                  <a:lnTo>
                    <a:pt x="2" y="12"/>
                  </a:lnTo>
                  <a:lnTo>
                    <a:pt x="1" y="14"/>
                  </a:lnTo>
                  <a:lnTo>
                    <a:pt x="1" y="16"/>
                  </a:lnTo>
                  <a:lnTo>
                    <a:pt x="0" y="18"/>
                  </a:lnTo>
                  <a:lnTo>
                    <a:pt x="0" y="20"/>
                  </a:lnTo>
                  <a:lnTo>
                    <a:pt x="0" y="21"/>
                  </a:lnTo>
                  <a:lnTo>
                    <a:pt x="1" y="24"/>
                  </a:lnTo>
                  <a:lnTo>
                    <a:pt x="1" y="25"/>
                  </a:lnTo>
                  <a:lnTo>
                    <a:pt x="2" y="28"/>
                  </a:lnTo>
                  <a:lnTo>
                    <a:pt x="7" y="30"/>
                  </a:lnTo>
                  <a:lnTo>
                    <a:pt x="11" y="33"/>
                  </a:lnTo>
                  <a:lnTo>
                    <a:pt x="17" y="36"/>
                  </a:lnTo>
                  <a:lnTo>
                    <a:pt x="23" y="37"/>
                  </a:lnTo>
                  <a:lnTo>
                    <a:pt x="31" y="38"/>
                  </a:lnTo>
                  <a:lnTo>
                    <a:pt x="37" y="38"/>
                  </a:lnTo>
                  <a:lnTo>
                    <a:pt x="45" y="38"/>
                  </a:lnTo>
                  <a:lnTo>
                    <a:pt x="52" y="37"/>
                  </a:lnTo>
                  <a:lnTo>
                    <a:pt x="59" y="36"/>
                  </a:lnTo>
                  <a:lnTo>
                    <a:pt x="65" y="33"/>
                  </a:lnTo>
                  <a:lnTo>
                    <a:pt x="69" y="30"/>
                  </a:lnTo>
                  <a:lnTo>
                    <a:pt x="73" y="28"/>
                  </a:lnTo>
                  <a:lnTo>
                    <a:pt x="75" y="25"/>
                  </a:lnTo>
                  <a:lnTo>
                    <a:pt x="75" y="24"/>
                  </a:lnTo>
                  <a:lnTo>
                    <a:pt x="76" y="21"/>
                  </a:lnTo>
                  <a:lnTo>
                    <a:pt x="76" y="20"/>
                  </a:lnTo>
                  <a:lnTo>
                    <a:pt x="76" y="18"/>
                  </a:lnTo>
                  <a:lnTo>
                    <a:pt x="75" y="16"/>
                  </a:lnTo>
                  <a:lnTo>
                    <a:pt x="75" y="14"/>
                  </a:lnTo>
                  <a:lnTo>
                    <a:pt x="73" y="12"/>
                  </a:lnTo>
                  <a:lnTo>
                    <a:pt x="69" y="9"/>
                  </a:lnTo>
                  <a:lnTo>
                    <a:pt x="65" y="6"/>
                  </a:lnTo>
                  <a:lnTo>
                    <a:pt x="59" y="4"/>
                  </a:lnTo>
                  <a:lnTo>
                    <a:pt x="52" y="1"/>
                  </a:lnTo>
                  <a:lnTo>
                    <a:pt x="45" y="0"/>
                  </a:lnTo>
                  <a:lnTo>
                    <a:pt x="37"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3" name="Line 83"/>
            <p:cNvSpPr>
              <a:spLocks noChangeShapeType="1"/>
            </p:cNvSpPr>
            <p:nvPr/>
          </p:nvSpPr>
          <p:spPr bwMode="auto">
            <a:xfrm>
              <a:off x="4808" y="1283"/>
              <a:ext cx="76" cy="0"/>
            </a:xfrm>
            <a:prstGeom prst="line">
              <a:avLst/>
            </a:prstGeom>
            <a:noFill/>
            <a:ln w="63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 name="Freeform 84"/>
            <p:cNvSpPr>
              <a:spLocks/>
            </p:cNvSpPr>
            <p:nvPr/>
          </p:nvSpPr>
          <p:spPr bwMode="auto">
            <a:xfrm>
              <a:off x="4910" y="1470"/>
              <a:ext cx="77" cy="41"/>
            </a:xfrm>
            <a:custGeom>
              <a:avLst/>
              <a:gdLst>
                <a:gd name="T0" fmla="*/ 38 w 77"/>
                <a:gd name="T1" fmla="*/ 0 h 41"/>
                <a:gd name="T2" fmla="*/ 30 w 77"/>
                <a:gd name="T3" fmla="*/ 0 h 41"/>
                <a:gd name="T4" fmla="*/ 24 w 77"/>
                <a:gd name="T5" fmla="*/ 2 h 41"/>
                <a:gd name="T6" fmla="*/ 17 w 77"/>
                <a:gd name="T7" fmla="*/ 5 h 41"/>
                <a:gd name="T8" fmla="*/ 12 w 77"/>
                <a:gd name="T9" fmla="*/ 7 h 41"/>
                <a:gd name="T10" fmla="*/ 6 w 77"/>
                <a:gd name="T11" fmla="*/ 10 h 41"/>
                <a:gd name="T12" fmla="*/ 2 w 77"/>
                <a:gd name="T13" fmla="*/ 13 h 41"/>
                <a:gd name="T14" fmla="*/ 1 w 77"/>
                <a:gd name="T15" fmla="*/ 15 h 41"/>
                <a:gd name="T16" fmla="*/ 1 w 77"/>
                <a:gd name="T17" fmla="*/ 17 h 41"/>
                <a:gd name="T18" fmla="*/ 0 w 77"/>
                <a:gd name="T19" fmla="*/ 19 h 41"/>
                <a:gd name="T20" fmla="*/ 0 w 77"/>
                <a:gd name="T21" fmla="*/ 21 h 41"/>
                <a:gd name="T22" fmla="*/ 0 w 77"/>
                <a:gd name="T23" fmla="*/ 23 h 41"/>
                <a:gd name="T24" fmla="*/ 1 w 77"/>
                <a:gd name="T25" fmla="*/ 25 h 41"/>
                <a:gd name="T26" fmla="*/ 1 w 77"/>
                <a:gd name="T27" fmla="*/ 26 h 41"/>
                <a:gd name="T28" fmla="*/ 2 w 77"/>
                <a:gd name="T29" fmla="*/ 29 h 41"/>
                <a:gd name="T30" fmla="*/ 6 w 77"/>
                <a:gd name="T31" fmla="*/ 31 h 41"/>
                <a:gd name="T32" fmla="*/ 12 w 77"/>
                <a:gd name="T33" fmla="*/ 35 h 41"/>
                <a:gd name="T34" fmla="*/ 17 w 77"/>
                <a:gd name="T35" fmla="*/ 37 h 41"/>
                <a:gd name="T36" fmla="*/ 24 w 77"/>
                <a:gd name="T37" fmla="*/ 39 h 41"/>
                <a:gd name="T38" fmla="*/ 30 w 77"/>
                <a:gd name="T39" fmla="*/ 41 h 41"/>
                <a:gd name="T40" fmla="*/ 38 w 77"/>
                <a:gd name="T41" fmla="*/ 41 h 41"/>
                <a:gd name="T42" fmla="*/ 46 w 77"/>
                <a:gd name="T43" fmla="*/ 41 h 41"/>
                <a:gd name="T44" fmla="*/ 53 w 77"/>
                <a:gd name="T45" fmla="*/ 39 h 41"/>
                <a:gd name="T46" fmla="*/ 60 w 77"/>
                <a:gd name="T47" fmla="*/ 37 h 41"/>
                <a:gd name="T48" fmla="*/ 66 w 77"/>
                <a:gd name="T49" fmla="*/ 35 h 41"/>
                <a:gd name="T50" fmla="*/ 70 w 77"/>
                <a:gd name="T51" fmla="*/ 31 h 41"/>
                <a:gd name="T52" fmla="*/ 74 w 77"/>
                <a:gd name="T53" fmla="*/ 29 h 41"/>
                <a:gd name="T54" fmla="*/ 76 w 77"/>
                <a:gd name="T55" fmla="*/ 26 h 41"/>
                <a:gd name="T56" fmla="*/ 76 w 77"/>
                <a:gd name="T57" fmla="*/ 25 h 41"/>
                <a:gd name="T58" fmla="*/ 77 w 77"/>
                <a:gd name="T59" fmla="*/ 23 h 41"/>
                <a:gd name="T60" fmla="*/ 77 w 77"/>
                <a:gd name="T61" fmla="*/ 21 h 41"/>
                <a:gd name="T62" fmla="*/ 77 w 77"/>
                <a:gd name="T63" fmla="*/ 19 h 41"/>
                <a:gd name="T64" fmla="*/ 76 w 77"/>
                <a:gd name="T65" fmla="*/ 17 h 41"/>
                <a:gd name="T66" fmla="*/ 76 w 77"/>
                <a:gd name="T67" fmla="*/ 15 h 41"/>
                <a:gd name="T68" fmla="*/ 74 w 77"/>
                <a:gd name="T69" fmla="*/ 13 h 41"/>
                <a:gd name="T70" fmla="*/ 70 w 77"/>
                <a:gd name="T71" fmla="*/ 10 h 41"/>
                <a:gd name="T72" fmla="*/ 66 w 77"/>
                <a:gd name="T73" fmla="*/ 7 h 41"/>
                <a:gd name="T74" fmla="*/ 60 w 77"/>
                <a:gd name="T75" fmla="*/ 5 h 41"/>
                <a:gd name="T76" fmla="*/ 53 w 77"/>
                <a:gd name="T77" fmla="*/ 2 h 41"/>
                <a:gd name="T78" fmla="*/ 46 w 77"/>
                <a:gd name="T79" fmla="*/ 0 h 41"/>
                <a:gd name="T80" fmla="*/ 38 w 77"/>
                <a:gd name="T81" fmla="*/ 0 h 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1"/>
                <a:gd name="T125" fmla="*/ 77 w 77"/>
                <a:gd name="T126" fmla="*/ 41 h 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1">
                  <a:moveTo>
                    <a:pt x="38" y="0"/>
                  </a:moveTo>
                  <a:lnTo>
                    <a:pt x="30" y="0"/>
                  </a:lnTo>
                  <a:lnTo>
                    <a:pt x="24" y="2"/>
                  </a:lnTo>
                  <a:lnTo>
                    <a:pt x="17" y="5"/>
                  </a:lnTo>
                  <a:lnTo>
                    <a:pt x="12" y="7"/>
                  </a:lnTo>
                  <a:lnTo>
                    <a:pt x="6" y="10"/>
                  </a:lnTo>
                  <a:lnTo>
                    <a:pt x="2" y="13"/>
                  </a:lnTo>
                  <a:lnTo>
                    <a:pt x="1" y="15"/>
                  </a:lnTo>
                  <a:lnTo>
                    <a:pt x="1" y="17"/>
                  </a:lnTo>
                  <a:lnTo>
                    <a:pt x="0" y="19"/>
                  </a:lnTo>
                  <a:lnTo>
                    <a:pt x="0" y="21"/>
                  </a:lnTo>
                  <a:lnTo>
                    <a:pt x="0" y="23"/>
                  </a:lnTo>
                  <a:lnTo>
                    <a:pt x="1" y="25"/>
                  </a:lnTo>
                  <a:lnTo>
                    <a:pt x="1" y="26"/>
                  </a:lnTo>
                  <a:lnTo>
                    <a:pt x="2" y="29"/>
                  </a:lnTo>
                  <a:lnTo>
                    <a:pt x="6" y="31"/>
                  </a:lnTo>
                  <a:lnTo>
                    <a:pt x="12" y="35"/>
                  </a:lnTo>
                  <a:lnTo>
                    <a:pt x="17" y="37"/>
                  </a:lnTo>
                  <a:lnTo>
                    <a:pt x="24" y="39"/>
                  </a:lnTo>
                  <a:lnTo>
                    <a:pt x="30" y="41"/>
                  </a:lnTo>
                  <a:lnTo>
                    <a:pt x="38" y="41"/>
                  </a:lnTo>
                  <a:lnTo>
                    <a:pt x="46" y="41"/>
                  </a:lnTo>
                  <a:lnTo>
                    <a:pt x="53" y="39"/>
                  </a:lnTo>
                  <a:lnTo>
                    <a:pt x="60" y="37"/>
                  </a:lnTo>
                  <a:lnTo>
                    <a:pt x="66" y="35"/>
                  </a:lnTo>
                  <a:lnTo>
                    <a:pt x="70" y="31"/>
                  </a:lnTo>
                  <a:lnTo>
                    <a:pt x="74" y="29"/>
                  </a:lnTo>
                  <a:lnTo>
                    <a:pt x="76" y="26"/>
                  </a:lnTo>
                  <a:lnTo>
                    <a:pt x="76" y="25"/>
                  </a:lnTo>
                  <a:lnTo>
                    <a:pt x="77" y="23"/>
                  </a:lnTo>
                  <a:lnTo>
                    <a:pt x="77" y="21"/>
                  </a:lnTo>
                  <a:lnTo>
                    <a:pt x="77" y="19"/>
                  </a:lnTo>
                  <a:lnTo>
                    <a:pt x="76" y="17"/>
                  </a:lnTo>
                  <a:lnTo>
                    <a:pt x="76" y="15"/>
                  </a:lnTo>
                  <a:lnTo>
                    <a:pt x="74" y="13"/>
                  </a:lnTo>
                  <a:lnTo>
                    <a:pt x="70" y="10"/>
                  </a:lnTo>
                  <a:lnTo>
                    <a:pt x="66" y="7"/>
                  </a:lnTo>
                  <a:lnTo>
                    <a:pt x="60" y="5"/>
                  </a:lnTo>
                  <a:lnTo>
                    <a:pt x="53" y="2"/>
                  </a:lnTo>
                  <a:lnTo>
                    <a:pt x="46" y="0"/>
                  </a:lnTo>
                  <a:lnTo>
                    <a:pt x="38"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5" name="Freeform 85"/>
            <p:cNvSpPr>
              <a:spLocks/>
            </p:cNvSpPr>
            <p:nvPr/>
          </p:nvSpPr>
          <p:spPr bwMode="auto">
            <a:xfrm>
              <a:off x="4910" y="1470"/>
              <a:ext cx="77" cy="41"/>
            </a:xfrm>
            <a:custGeom>
              <a:avLst/>
              <a:gdLst>
                <a:gd name="T0" fmla="*/ 38 w 77"/>
                <a:gd name="T1" fmla="*/ 0 h 41"/>
                <a:gd name="T2" fmla="*/ 30 w 77"/>
                <a:gd name="T3" fmla="*/ 0 h 41"/>
                <a:gd name="T4" fmla="*/ 24 w 77"/>
                <a:gd name="T5" fmla="*/ 2 h 41"/>
                <a:gd name="T6" fmla="*/ 17 w 77"/>
                <a:gd name="T7" fmla="*/ 5 h 41"/>
                <a:gd name="T8" fmla="*/ 12 w 77"/>
                <a:gd name="T9" fmla="*/ 7 h 41"/>
                <a:gd name="T10" fmla="*/ 6 w 77"/>
                <a:gd name="T11" fmla="*/ 10 h 41"/>
                <a:gd name="T12" fmla="*/ 2 w 77"/>
                <a:gd name="T13" fmla="*/ 13 h 41"/>
                <a:gd name="T14" fmla="*/ 1 w 77"/>
                <a:gd name="T15" fmla="*/ 15 h 41"/>
                <a:gd name="T16" fmla="*/ 1 w 77"/>
                <a:gd name="T17" fmla="*/ 17 h 41"/>
                <a:gd name="T18" fmla="*/ 0 w 77"/>
                <a:gd name="T19" fmla="*/ 19 h 41"/>
                <a:gd name="T20" fmla="*/ 0 w 77"/>
                <a:gd name="T21" fmla="*/ 21 h 41"/>
                <a:gd name="T22" fmla="*/ 0 w 77"/>
                <a:gd name="T23" fmla="*/ 23 h 41"/>
                <a:gd name="T24" fmla="*/ 1 w 77"/>
                <a:gd name="T25" fmla="*/ 25 h 41"/>
                <a:gd name="T26" fmla="*/ 1 w 77"/>
                <a:gd name="T27" fmla="*/ 26 h 41"/>
                <a:gd name="T28" fmla="*/ 2 w 77"/>
                <a:gd name="T29" fmla="*/ 29 h 41"/>
                <a:gd name="T30" fmla="*/ 6 w 77"/>
                <a:gd name="T31" fmla="*/ 31 h 41"/>
                <a:gd name="T32" fmla="*/ 12 w 77"/>
                <a:gd name="T33" fmla="*/ 35 h 41"/>
                <a:gd name="T34" fmla="*/ 17 w 77"/>
                <a:gd name="T35" fmla="*/ 37 h 41"/>
                <a:gd name="T36" fmla="*/ 24 w 77"/>
                <a:gd name="T37" fmla="*/ 39 h 41"/>
                <a:gd name="T38" fmla="*/ 30 w 77"/>
                <a:gd name="T39" fmla="*/ 41 h 41"/>
                <a:gd name="T40" fmla="*/ 38 w 77"/>
                <a:gd name="T41" fmla="*/ 41 h 41"/>
                <a:gd name="T42" fmla="*/ 46 w 77"/>
                <a:gd name="T43" fmla="*/ 41 h 41"/>
                <a:gd name="T44" fmla="*/ 53 w 77"/>
                <a:gd name="T45" fmla="*/ 39 h 41"/>
                <a:gd name="T46" fmla="*/ 60 w 77"/>
                <a:gd name="T47" fmla="*/ 37 h 41"/>
                <a:gd name="T48" fmla="*/ 66 w 77"/>
                <a:gd name="T49" fmla="*/ 35 h 41"/>
                <a:gd name="T50" fmla="*/ 70 w 77"/>
                <a:gd name="T51" fmla="*/ 31 h 41"/>
                <a:gd name="T52" fmla="*/ 74 w 77"/>
                <a:gd name="T53" fmla="*/ 29 h 41"/>
                <a:gd name="T54" fmla="*/ 76 w 77"/>
                <a:gd name="T55" fmla="*/ 26 h 41"/>
                <a:gd name="T56" fmla="*/ 76 w 77"/>
                <a:gd name="T57" fmla="*/ 25 h 41"/>
                <a:gd name="T58" fmla="*/ 77 w 77"/>
                <a:gd name="T59" fmla="*/ 23 h 41"/>
                <a:gd name="T60" fmla="*/ 77 w 77"/>
                <a:gd name="T61" fmla="*/ 21 h 41"/>
                <a:gd name="T62" fmla="*/ 77 w 77"/>
                <a:gd name="T63" fmla="*/ 19 h 41"/>
                <a:gd name="T64" fmla="*/ 76 w 77"/>
                <a:gd name="T65" fmla="*/ 17 h 41"/>
                <a:gd name="T66" fmla="*/ 76 w 77"/>
                <a:gd name="T67" fmla="*/ 15 h 41"/>
                <a:gd name="T68" fmla="*/ 74 w 77"/>
                <a:gd name="T69" fmla="*/ 13 h 41"/>
                <a:gd name="T70" fmla="*/ 70 w 77"/>
                <a:gd name="T71" fmla="*/ 10 h 41"/>
                <a:gd name="T72" fmla="*/ 66 w 77"/>
                <a:gd name="T73" fmla="*/ 7 h 41"/>
                <a:gd name="T74" fmla="*/ 60 w 77"/>
                <a:gd name="T75" fmla="*/ 5 h 41"/>
                <a:gd name="T76" fmla="*/ 53 w 77"/>
                <a:gd name="T77" fmla="*/ 2 h 41"/>
                <a:gd name="T78" fmla="*/ 46 w 77"/>
                <a:gd name="T79" fmla="*/ 0 h 41"/>
                <a:gd name="T80" fmla="*/ 38 w 77"/>
                <a:gd name="T81" fmla="*/ 0 h 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1"/>
                <a:gd name="T125" fmla="*/ 77 w 77"/>
                <a:gd name="T126" fmla="*/ 41 h 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1">
                  <a:moveTo>
                    <a:pt x="38" y="0"/>
                  </a:moveTo>
                  <a:lnTo>
                    <a:pt x="30" y="0"/>
                  </a:lnTo>
                  <a:lnTo>
                    <a:pt x="24" y="2"/>
                  </a:lnTo>
                  <a:lnTo>
                    <a:pt x="17" y="5"/>
                  </a:lnTo>
                  <a:lnTo>
                    <a:pt x="12" y="7"/>
                  </a:lnTo>
                  <a:lnTo>
                    <a:pt x="6" y="10"/>
                  </a:lnTo>
                  <a:lnTo>
                    <a:pt x="2" y="13"/>
                  </a:lnTo>
                  <a:lnTo>
                    <a:pt x="1" y="15"/>
                  </a:lnTo>
                  <a:lnTo>
                    <a:pt x="1" y="17"/>
                  </a:lnTo>
                  <a:lnTo>
                    <a:pt x="0" y="19"/>
                  </a:lnTo>
                  <a:lnTo>
                    <a:pt x="0" y="21"/>
                  </a:lnTo>
                  <a:lnTo>
                    <a:pt x="0" y="23"/>
                  </a:lnTo>
                  <a:lnTo>
                    <a:pt x="1" y="25"/>
                  </a:lnTo>
                  <a:lnTo>
                    <a:pt x="1" y="26"/>
                  </a:lnTo>
                  <a:lnTo>
                    <a:pt x="2" y="29"/>
                  </a:lnTo>
                  <a:lnTo>
                    <a:pt x="6" y="31"/>
                  </a:lnTo>
                  <a:lnTo>
                    <a:pt x="12" y="35"/>
                  </a:lnTo>
                  <a:lnTo>
                    <a:pt x="17" y="37"/>
                  </a:lnTo>
                  <a:lnTo>
                    <a:pt x="24" y="39"/>
                  </a:lnTo>
                  <a:lnTo>
                    <a:pt x="30" y="41"/>
                  </a:lnTo>
                  <a:lnTo>
                    <a:pt x="38" y="41"/>
                  </a:lnTo>
                  <a:lnTo>
                    <a:pt x="46" y="41"/>
                  </a:lnTo>
                  <a:lnTo>
                    <a:pt x="53" y="39"/>
                  </a:lnTo>
                  <a:lnTo>
                    <a:pt x="60" y="37"/>
                  </a:lnTo>
                  <a:lnTo>
                    <a:pt x="66" y="35"/>
                  </a:lnTo>
                  <a:lnTo>
                    <a:pt x="70" y="31"/>
                  </a:lnTo>
                  <a:lnTo>
                    <a:pt x="74" y="29"/>
                  </a:lnTo>
                  <a:lnTo>
                    <a:pt x="76" y="26"/>
                  </a:lnTo>
                  <a:lnTo>
                    <a:pt x="76" y="25"/>
                  </a:lnTo>
                  <a:lnTo>
                    <a:pt x="77" y="23"/>
                  </a:lnTo>
                  <a:lnTo>
                    <a:pt x="77" y="21"/>
                  </a:lnTo>
                  <a:lnTo>
                    <a:pt x="77" y="19"/>
                  </a:lnTo>
                  <a:lnTo>
                    <a:pt x="76" y="17"/>
                  </a:lnTo>
                  <a:lnTo>
                    <a:pt x="76" y="15"/>
                  </a:lnTo>
                  <a:lnTo>
                    <a:pt x="74" y="13"/>
                  </a:lnTo>
                  <a:lnTo>
                    <a:pt x="70" y="10"/>
                  </a:lnTo>
                  <a:lnTo>
                    <a:pt x="66" y="7"/>
                  </a:lnTo>
                  <a:lnTo>
                    <a:pt x="60" y="5"/>
                  </a:lnTo>
                  <a:lnTo>
                    <a:pt x="53" y="2"/>
                  </a:lnTo>
                  <a:lnTo>
                    <a:pt x="46" y="0"/>
                  </a:lnTo>
                  <a:lnTo>
                    <a:pt x="38"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6" name="Rectangle 86"/>
            <p:cNvSpPr>
              <a:spLocks noChangeArrowheads="1"/>
            </p:cNvSpPr>
            <p:nvPr/>
          </p:nvSpPr>
          <p:spPr bwMode="auto">
            <a:xfrm>
              <a:off x="4910" y="973"/>
              <a:ext cx="77" cy="514"/>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7" name="Rectangle 87"/>
            <p:cNvSpPr>
              <a:spLocks noChangeArrowheads="1"/>
            </p:cNvSpPr>
            <p:nvPr/>
          </p:nvSpPr>
          <p:spPr bwMode="auto">
            <a:xfrm>
              <a:off x="4910" y="973"/>
              <a:ext cx="77" cy="514"/>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8" name="Freeform 88"/>
            <p:cNvSpPr>
              <a:spLocks/>
            </p:cNvSpPr>
            <p:nvPr/>
          </p:nvSpPr>
          <p:spPr bwMode="auto">
            <a:xfrm>
              <a:off x="4910" y="958"/>
              <a:ext cx="77" cy="39"/>
            </a:xfrm>
            <a:custGeom>
              <a:avLst/>
              <a:gdLst>
                <a:gd name="T0" fmla="*/ 38 w 77"/>
                <a:gd name="T1" fmla="*/ 0 h 39"/>
                <a:gd name="T2" fmla="*/ 30 w 77"/>
                <a:gd name="T3" fmla="*/ 0 h 39"/>
                <a:gd name="T4" fmla="*/ 24 w 77"/>
                <a:gd name="T5" fmla="*/ 1 h 39"/>
                <a:gd name="T6" fmla="*/ 17 w 77"/>
                <a:gd name="T7" fmla="*/ 3 h 39"/>
                <a:gd name="T8" fmla="*/ 12 w 77"/>
                <a:gd name="T9" fmla="*/ 5 h 39"/>
                <a:gd name="T10" fmla="*/ 6 w 77"/>
                <a:gd name="T11" fmla="*/ 8 h 39"/>
                <a:gd name="T12" fmla="*/ 2 w 77"/>
                <a:gd name="T13" fmla="*/ 11 h 39"/>
                <a:gd name="T14" fmla="*/ 1 w 77"/>
                <a:gd name="T15" fmla="*/ 13 h 39"/>
                <a:gd name="T16" fmla="*/ 1 w 77"/>
                <a:gd name="T17" fmla="*/ 15 h 39"/>
                <a:gd name="T18" fmla="*/ 0 w 77"/>
                <a:gd name="T19" fmla="*/ 17 h 39"/>
                <a:gd name="T20" fmla="*/ 0 w 77"/>
                <a:gd name="T21" fmla="*/ 19 h 39"/>
                <a:gd name="T22" fmla="*/ 0 w 77"/>
                <a:gd name="T23" fmla="*/ 21 h 39"/>
                <a:gd name="T24" fmla="*/ 1 w 77"/>
                <a:gd name="T25" fmla="*/ 23 h 39"/>
                <a:gd name="T26" fmla="*/ 1 w 77"/>
                <a:gd name="T27" fmla="*/ 24 h 39"/>
                <a:gd name="T28" fmla="*/ 2 w 77"/>
                <a:gd name="T29" fmla="*/ 27 h 39"/>
                <a:gd name="T30" fmla="*/ 6 w 77"/>
                <a:gd name="T31" fmla="*/ 29 h 39"/>
                <a:gd name="T32" fmla="*/ 12 w 77"/>
                <a:gd name="T33" fmla="*/ 33 h 39"/>
                <a:gd name="T34" fmla="*/ 17 w 77"/>
                <a:gd name="T35" fmla="*/ 35 h 39"/>
                <a:gd name="T36" fmla="*/ 24 w 77"/>
                <a:gd name="T37" fmla="*/ 37 h 39"/>
                <a:gd name="T38" fmla="*/ 30 w 77"/>
                <a:gd name="T39" fmla="*/ 39 h 39"/>
                <a:gd name="T40" fmla="*/ 38 w 77"/>
                <a:gd name="T41" fmla="*/ 39 h 39"/>
                <a:gd name="T42" fmla="*/ 46 w 77"/>
                <a:gd name="T43" fmla="*/ 39 h 39"/>
                <a:gd name="T44" fmla="*/ 53 w 77"/>
                <a:gd name="T45" fmla="*/ 37 h 39"/>
                <a:gd name="T46" fmla="*/ 60 w 77"/>
                <a:gd name="T47" fmla="*/ 35 h 39"/>
                <a:gd name="T48" fmla="*/ 66 w 77"/>
                <a:gd name="T49" fmla="*/ 33 h 39"/>
                <a:gd name="T50" fmla="*/ 70 w 77"/>
                <a:gd name="T51" fmla="*/ 29 h 39"/>
                <a:gd name="T52" fmla="*/ 74 w 77"/>
                <a:gd name="T53" fmla="*/ 27 h 39"/>
                <a:gd name="T54" fmla="*/ 76 w 77"/>
                <a:gd name="T55" fmla="*/ 24 h 39"/>
                <a:gd name="T56" fmla="*/ 76 w 77"/>
                <a:gd name="T57" fmla="*/ 23 h 39"/>
                <a:gd name="T58" fmla="*/ 77 w 77"/>
                <a:gd name="T59" fmla="*/ 21 h 39"/>
                <a:gd name="T60" fmla="*/ 77 w 77"/>
                <a:gd name="T61" fmla="*/ 19 h 39"/>
                <a:gd name="T62" fmla="*/ 77 w 77"/>
                <a:gd name="T63" fmla="*/ 17 h 39"/>
                <a:gd name="T64" fmla="*/ 76 w 77"/>
                <a:gd name="T65" fmla="*/ 15 h 39"/>
                <a:gd name="T66" fmla="*/ 76 w 77"/>
                <a:gd name="T67" fmla="*/ 13 h 39"/>
                <a:gd name="T68" fmla="*/ 74 w 77"/>
                <a:gd name="T69" fmla="*/ 11 h 39"/>
                <a:gd name="T70" fmla="*/ 70 w 77"/>
                <a:gd name="T71" fmla="*/ 8 h 39"/>
                <a:gd name="T72" fmla="*/ 66 w 77"/>
                <a:gd name="T73" fmla="*/ 5 h 39"/>
                <a:gd name="T74" fmla="*/ 60 w 77"/>
                <a:gd name="T75" fmla="*/ 3 h 39"/>
                <a:gd name="T76" fmla="*/ 53 w 77"/>
                <a:gd name="T77" fmla="*/ 1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1"/>
                  </a:lnTo>
                  <a:lnTo>
                    <a:pt x="17" y="3"/>
                  </a:lnTo>
                  <a:lnTo>
                    <a:pt x="12" y="5"/>
                  </a:lnTo>
                  <a:lnTo>
                    <a:pt x="6" y="8"/>
                  </a:lnTo>
                  <a:lnTo>
                    <a:pt x="2" y="11"/>
                  </a:lnTo>
                  <a:lnTo>
                    <a:pt x="1" y="13"/>
                  </a:lnTo>
                  <a:lnTo>
                    <a:pt x="1" y="15"/>
                  </a:lnTo>
                  <a:lnTo>
                    <a:pt x="0" y="17"/>
                  </a:lnTo>
                  <a:lnTo>
                    <a:pt x="0" y="19"/>
                  </a:lnTo>
                  <a:lnTo>
                    <a:pt x="0" y="21"/>
                  </a:lnTo>
                  <a:lnTo>
                    <a:pt x="1" y="23"/>
                  </a:lnTo>
                  <a:lnTo>
                    <a:pt x="1" y="24"/>
                  </a:lnTo>
                  <a:lnTo>
                    <a:pt x="2" y="27"/>
                  </a:lnTo>
                  <a:lnTo>
                    <a:pt x="6" y="29"/>
                  </a:lnTo>
                  <a:lnTo>
                    <a:pt x="12" y="33"/>
                  </a:lnTo>
                  <a:lnTo>
                    <a:pt x="17" y="35"/>
                  </a:lnTo>
                  <a:lnTo>
                    <a:pt x="24" y="37"/>
                  </a:lnTo>
                  <a:lnTo>
                    <a:pt x="30" y="39"/>
                  </a:lnTo>
                  <a:lnTo>
                    <a:pt x="38" y="39"/>
                  </a:lnTo>
                  <a:lnTo>
                    <a:pt x="46" y="39"/>
                  </a:lnTo>
                  <a:lnTo>
                    <a:pt x="53" y="37"/>
                  </a:lnTo>
                  <a:lnTo>
                    <a:pt x="60" y="35"/>
                  </a:lnTo>
                  <a:lnTo>
                    <a:pt x="66" y="33"/>
                  </a:lnTo>
                  <a:lnTo>
                    <a:pt x="70" y="29"/>
                  </a:lnTo>
                  <a:lnTo>
                    <a:pt x="74" y="27"/>
                  </a:lnTo>
                  <a:lnTo>
                    <a:pt x="76" y="24"/>
                  </a:lnTo>
                  <a:lnTo>
                    <a:pt x="76" y="23"/>
                  </a:lnTo>
                  <a:lnTo>
                    <a:pt x="77" y="21"/>
                  </a:lnTo>
                  <a:lnTo>
                    <a:pt x="77" y="19"/>
                  </a:lnTo>
                  <a:lnTo>
                    <a:pt x="77" y="17"/>
                  </a:lnTo>
                  <a:lnTo>
                    <a:pt x="76" y="15"/>
                  </a:lnTo>
                  <a:lnTo>
                    <a:pt x="76" y="13"/>
                  </a:lnTo>
                  <a:lnTo>
                    <a:pt x="74" y="11"/>
                  </a:lnTo>
                  <a:lnTo>
                    <a:pt x="70" y="8"/>
                  </a:lnTo>
                  <a:lnTo>
                    <a:pt x="66" y="5"/>
                  </a:lnTo>
                  <a:lnTo>
                    <a:pt x="60" y="3"/>
                  </a:lnTo>
                  <a:lnTo>
                    <a:pt x="53" y="1"/>
                  </a:lnTo>
                  <a:lnTo>
                    <a:pt x="46" y="0"/>
                  </a:lnTo>
                  <a:lnTo>
                    <a:pt x="38"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9" name="Freeform 89"/>
            <p:cNvSpPr>
              <a:spLocks/>
            </p:cNvSpPr>
            <p:nvPr/>
          </p:nvSpPr>
          <p:spPr bwMode="auto">
            <a:xfrm>
              <a:off x="4910" y="958"/>
              <a:ext cx="77" cy="39"/>
            </a:xfrm>
            <a:custGeom>
              <a:avLst/>
              <a:gdLst>
                <a:gd name="T0" fmla="*/ 38 w 77"/>
                <a:gd name="T1" fmla="*/ 0 h 39"/>
                <a:gd name="T2" fmla="*/ 30 w 77"/>
                <a:gd name="T3" fmla="*/ 0 h 39"/>
                <a:gd name="T4" fmla="*/ 24 w 77"/>
                <a:gd name="T5" fmla="*/ 1 h 39"/>
                <a:gd name="T6" fmla="*/ 17 w 77"/>
                <a:gd name="T7" fmla="*/ 3 h 39"/>
                <a:gd name="T8" fmla="*/ 12 w 77"/>
                <a:gd name="T9" fmla="*/ 5 h 39"/>
                <a:gd name="T10" fmla="*/ 6 w 77"/>
                <a:gd name="T11" fmla="*/ 8 h 39"/>
                <a:gd name="T12" fmla="*/ 2 w 77"/>
                <a:gd name="T13" fmla="*/ 11 h 39"/>
                <a:gd name="T14" fmla="*/ 1 w 77"/>
                <a:gd name="T15" fmla="*/ 13 h 39"/>
                <a:gd name="T16" fmla="*/ 1 w 77"/>
                <a:gd name="T17" fmla="*/ 15 h 39"/>
                <a:gd name="T18" fmla="*/ 0 w 77"/>
                <a:gd name="T19" fmla="*/ 17 h 39"/>
                <a:gd name="T20" fmla="*/ 0 w 77"/>
                <a:gd name="T21" fmla="*/ 19 h 39"/>
                <a:gd name="T22" fmla="*/ 0 w 77"/>
                <a:gd name="T23" fmla="*/ 21 h 39"/>
                <a:gd name="T24" fmla="*/ 1 w 77"/>
                <a:gd name="T25" fmla="*/ 23 h 39"/>
                <a:gd name="T26" fmla="*/ 1 w 77"/>
                <a:gd name="T27" fmla="*/ 24 h 39"/>
                <a:gd name="T28" fmla="*/ 2 w 77"/>
                <a:gd name="T29" fmla="*/ 27 h 39"/>
                <a:gd name="T30" fmla="*/ 6 w 77"/>
                <a:gd name="T31" fmla="*/ 29 h 39"/>
                <a:gd name="T32" fmla="*/ 12 w 77"/>
                <a:gd name="T33" fmla="*/ 33 h 39"/>
                <a:gd name="T34" fmla="*/ 17 w 77"/>
                <a:gd name="T35" fmla="*/ 35 h 39"/>
                <a:gd name="T36" fmla="*/ 24 w 77"/>
                <a:gd name="T37" fmla="*/ 37 h 39"/>
                <a:gd name="T38" fmla="*/ 30 w 77"/>
                <a:gd name="T39" fmla="*/ 39 h 39"/>
                <a:gd name="T40" fmla="*/ 38 w 77"/>
                <a:gd name="T41" fmla="*/ 39 h 39"/>
                <a:gd name="T42" fmla="*/ 46 w 77"/>
                <a:gd name="T43" fmla="*/ 39 h 39"/>
                <a:gd name="T44" fmla="*/ 53 w 77"/>
                <a:gd name="T45" fmla="*/ 37 h 39"/>
                <a:gd name="T46" fmla="*/ 60 w 77"/>
                <a:gd name="T47" fmla="*/ 35 h 39"/>
                <a:gd name="T48" fmla="*/ 66 w 77"/>
                <a:gd name="T49" fmla="*/ 33 h 39"/>
                <a:gd name="T50" fmla="*/ 70 w 77"/>
                <a:gd name="T51" fmla="*/ 29 h 39"/>
                <a:gd name="T52" fmla="*/ 74 w 77"/>
                <a:gd name="T53" fmla="*/ 27 h 39"/>
                <a:gd name="T54" fmla="*/ 76 w 77"/>
                <a:gd name="T55" fmla="*/ 24 h 39"/>
                <a:gd name="T56" fmla="*/ 76 w 77"/>
                <a:gd name="T57" fmla="*/ 23 h 39"/>
                <a:gd name="T58" fmla="*/ 77 w 77"/>
                <a:gd name="T59" fmla="*/ 21 h 39"/>
                <a:gd name="T60" fmla="*/ 77 w 77"/>
                <a:gd name="T61" fmla="*/ 19 h 39"/>
                <a:gd name="T62" fmla="*/ 77 w 77"/>
                <a:gd name="T63" fmla="*/ 17 h 39"/>
                <a:gd name="T64" fmla="*/ 76 w 77"/>
                <a:gd name="T65" fmla="*/ 15 h 39"/>
                <a:gd name="T66" fmla="*/ 76 w 77"/>
                <a:gd name="T67" fmla="*/ 13 h 39"/>
                <a:gd name="T68" fmla="*/ 74 w 77"/>
                <a:gd name="T69" fmla="*/ 11 h 39"/>
                <a:gd name="T70" fmla="*/ 70 w 77"/>
                <a:gd name="T71" fmla="*/ 8 h 39"/>
                <a:gd name="T72" fmla="*/ 66 w 77"/>
                <a:gd name="T73" fmla="*/ 5 h 39"/>
                <a:gd name="T74" fmla="*/ 60 w 77"/>
                <a:gd name="T75" fmla="*/ 3 h 39"/>
                <a:gd name="T76" fmla="*/ 53 w 77"/>
                <a:gd name="T77" fmla="*/ 1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1"/>
                  </a:lnTo>
                  <a:lnTo>
                    <a:pt x="17" y="3"/>
                  </a:lnTo>
                  <a:lnTo>
                    <a:pt x="12" y="5"/>
                  </a:lnTo>
                  <a:lnTo>
                    <a:pt x="6" y="8"/>
                  </a:lnTo>
                  <a:lnTo>
                    <a:pt x="2" y="11"/>
                  </a:lnTo>
                  <a:lnTo>
                    <a:pt x="1" y="13"/>
                  </a:lnTo>
                  <a:lnTo>
                    <a:pt x="1" y="15"/>
                  </a:lnTo>
                  <a:lnTo>
                    <a:pt x="0" y="17"/>
                  </a:lnTo>
                  <a:lnTo>
                    <a:pt x="0" y="19"/>
                  </a:lnTo>
                  <a:lnTo>
                    <a:pt x="0" y="21"/>
                  </a:lnTo>
                  <a:lnTo>
                    <a:pt x="1" y="23"/>
                  </a:lnTo>
                  <a:lnTo>
                    <a:pt x="1" y="24"/>
                  </a:lnTo>
                  <a:lnTo>
                    <a:pt x="2" y="27"/>
                  </a:lnTo>
                  <a:lnTo>
                    <a:pt x="6" y="29"/>
                  </a:lnTo>
                  <a:lnTo>
                    <a:pt x="12" y="33"/>
                  </a:lnTo>
                  <a:lnTo>
                    <a:pt x="17" y="35"/>
                  </a:lnTo>
                  <a:lnTo>
                    <a:pt x="24" y="37"/>
                  </a:lnTo>
                  <a:lnTo>
                    <a:pt x="30" y="39"/>
                  </a:lnTo>
                  <a:lnTo>
                    <a:pt x="38" y="39"/>
                  </a:lnTo>
                  <a:lnTo>
                    <a:pt x="46" y="39"/>
                  </a:lnTo>
                  <a:lnTo>
                    <a:pt x="53" y="37"/>
                  </a:lnTo>
                  <a:lnTo>
                    <a:pt x="60" y="35"/>
                  </a:lnTo>
                  <a:lnTo>
                    <a:pt x="66" y="33"/>
                  </a:lnTo>
                  <a:lnTo>
                    <a:pt x="70" y="29"/>
                  </a:lnTo>
                  <a:lnTo>
                    <a:pt x="74" y="27"/>
                  </a:lnTo>
                  <a:lnTo>
                    <a:pt x="76" y="24"/>
                  </a:lnTo>
                  <a:lnTo>
                    <a:pt x="76" y="23"/>
                  </a:lnTo>
                  <a:lnTo>
                    <a:pt x="77" y="21"/>
                  </a:lnTo>
                  <a:lnTo>
                    <a:pt x="77" y="19"/>
                  </a:lnTo>
                  <a:lnTo>
                    <a:pt x="77" y="17"/>
                  </a:lnTo>
                  <a:lnTo>
                    <a:pt x="76" y="15"/>
                  </a:lnTo>
                  <a:lnTo>
                    <a:pt x="76" y="13"/>
                  </a:lnTo>
                  <a:lnTo>
                    <a:pt x="74" y="11"/>
                  </a:lnTo>
                  <a:lnTo>
                    <a:pt x="70" y="8"/>
                  </a:lnTo>
                  <a:lnTo>
                    <a:pt x="66" y="5"/>
                  </a:lnTo>
                  <a:lnTo>
                    <a:pt x="60" y="3"/>
                  </a:lnTo>
                  <a:lnTo>
                    <a:pt x="53" y="1"/>
                  </a:lnTo>
                  <a:lnTo>
                    <a:pt x="46" y="0"/>
                  </a:lnTo>
                  <a:lnTo>
                    <a:pt x="38"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0" name="Line 90"/>
            <p:cNvSpPr>
              <a:spLocks noChangeShapeType="1"/>
            </p:cNvSpPr>
            <p:nvPr/>
          </p:nvSpPr>
          <p:spPr bwMode="auto">
            <a:xfrm>
              <a:off x="4910" y="1487"/>
              <a:ext cx="77" cy="0"/>
            </a:xfrm>
            <a:prstGeom prst="line">
              <a:avLst/>
            </a:prstGeom>
            <a:noFill/>
            <a:ln w="6350">
              <a:solidFill>
                <a:srgbClr val="FF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 name="Freeform 91"/>
            <p:cNvSpPr>
              <a:spLocks/>
            </p:cNvSpPr>
            <p:nvPr/>
          </p:nvSpPr>
          <p:spPr bwMode="auto">
            <a:xfrm>
              <a:off x="4575" y="1392"/>
              <a:ext cx="76" cy="38"/>
            </a:xfrm>
            <a:custGeom>
              <a:avLst/>
              <a:gdLst>
                <a:gd name="T0" fmla="*/ 39 w 76"/>
                <a:gd name="T1" fmla="*/ 0 h 38"/>
                <a:gd name="T2" fmla="*/ 31 w 76"/>
                <a:gd name="T3" fmla="*/ 0 h 38"/>
                <a:gd name="T4" fmla="*/ 24 w 76"/>
                <a:gd name="T5" fmla="*/ 1 h 38"/>
                <a:gd name="T6" fmla="*/ 17 w 76"/>
                <a:gd name="T7" fmla="*/ 4 h 38"/>
                <a:gd name="T8" fmla="*/ 12 w 76"/>
                <a:gd name="T9" fmla="*/ 6 h 38"/>
                <a:gd name="T10" fmla="*/ 7 w 76"/>
                <a:gd name="T11" fmla="*/ 9 h 38"/>
                <a:gd name="T12" fmla="*/ 3 w 76"/>
                <a:gd name="T13" fmla="*/ 12 h 38"/>
                <a:gd name="T14" fmla="*/ 1 w 76"/>
                <a:gd name="T15" fmla="*/ 14 h 38"/>
                <a:gd name="T16" fmla="*/ 1 w 76"/>
                <a:gd name="T17" fmla="*/ 16 h 38"/>
                <a:gd name="T18" fmla="*/ 0 w 76"/>
                <a:gd name="T19" fmla="*/ 18 h 38"/>
                <a:gd name="T20" fmla="*/ 0 w 76"/>
                <a:gd name="T21" fmla="*/ 20 h 38"/>
                <a:gd name="T22" fmla="*/ 0 w 76"/>
                <a:gd name="T23" fmla="*/ 21 h 38"/>
                <a:gd name="T24" fmla="*/ 1 w 76"/>
                <a:gd name="T25" fmla="*/ 24 h 38"/>
                <a:gd name="T26" fmla="*/ 1 w 76"/>
                <a:gd name="T27" fmla="*/ 25 h 38"/>
                <a:gd name="T28" fmla="*/ 3 w 76"/>
                <a:gd name="T29" fmla="*/ 28 h 38"/>
                <a:gd name="T30" fmla="*/ 7 w 76"/>
                <a:gd name="T31" fmla="*/ 30 h 38"/>
                <a:gd name="T32" fmla="*/ 12 w 76"/>
                <a:gd name="T33" fmla="*/ 33 h 38"/>
                <a:gd name="T34" fmla="*/ 17 w 76"/>
                <a:gd name="T35" fmla="*/ 36 h 38"/>
                <a:gd name="T36" fmla="*/ 24 w 76"/>
                <a:gd name="T37" fmla="*/ 37 h 38"/>
                <a:gd name="T38" fmla="*/ 31 w 76"/>
                <a:gd name="T39" fmla="*/ 38 h 38"/>
                <a:gd name="T40" fmla="*/ 39 w 76"/>
                <a:gd name="T41" fmla="*/ 38 h 38"/>
                <a:gd name="T42" fmla="*/ 47 w 76"/>
                <a:gd name="T43" fmla="*/ 38 h 38"/>
                <a:gd name="T44" fmla="*/ 54 w 76"/>
                <a:gd name="T45" fmla="*/ 37 h 38"/>
                <a:gd name="T46" fmla="*/ 59 w 76"/>
                <a:gd name="T47" fmla="*/ 36 h 38"/>
                <a:gd name="T48" fmla="*/ 66 w 76"/>
                <a:gd name="T49" fmla="*/ 33 h 38"/>
                <a:gd name="T50" fmla="*/ 70 w 76"/>
                <a:gd name="T51" fmla="*/ 30 h 38"/>
                <a:gd name="T52" fmla="*/ 74 w 76"/>
                <a:gd name="T53" fmla="*/ 28 h 38"/>
                <a:gd name="T54" fmla="*/ 75 w 76"/>
                <a:gd name="T55" fmla="*/ 25 h 38"/>
                <a:gd name="T56" fmla="*/ 75 w 76"/>
                <a:gd name="T57" fmla="*/ 24 h 38"/>
                <a:gd name="T58" fmla="*/ 76 w 76"/>
                <a:gd name="T59" fmla="*/ 21 h 38"/>
                <a:gd name="T60" fmla="*/ 76 w 76"/>
                <a:gd name="T61" fmla="*/ 20 h 38"/>
                <a:gd name="T62" fmla="*/ 76 w 76"/>
                <a:gd name="T63" fmla="*/ 18 h 38"/>
                <a:gd name="T64" fmla="*/ 75 w 76"/>
                <a:gd name="T65" fmla="*/ 16 h 38"/>
                <a:gd name="T66" fmla="*/ 75 w 76"/>
                <a:gd name="T67" fmla="*/ 14 h 38"/>
                <a:gd name="T68" fmla="*/ 74 w 76"/>
                <a:gd name="T69" fmla="*/ 12 h 38"/>
                <a:gd name="T70" fmla="*/ 70 w 76"/>
                <a:gd name="T71" fmla="*/ 9 h 38"/>
                <a:gd name="T72" fmla="*/ 66 w 76"/>
                <a:gd name="T73" fmla="*/ 6 h 38"/>
                <a:gd name="T74" fmla="*/ 59 w 76"/>
                <a:gd name="T75" fmla="*/ 4 h 38"/>
                <a:gd name="T76" fmla="*/ 54 w 76"/>
                <a:gd name="T77" fmla="*/ 1 h 38"/>
                <a:gd name="T78" fmla="*/ 47 w 76"/>
                <a:gd name="T79" fmla="*/ 0 h 38"/>
                <a:gd name="T80" fmla="*/ 39 w 76"/>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8"/>
                <a:gd name="T125" fmla="*/ 76 w 76"/>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8">
                  <a:moveTo>
                    <a:pt x="39" y="0"/>
                  </a:moveTo>
                  <a:lnTo>
                    <a:pt x="31" y="0"/>
                  </a:lnTo>
                  <a:lnTo>
                    <a:pt x="24" y="1"/>
                  </a:lnTo>
                  <a:lnTo>
                    <a:pt x="17" y="4"/>
                  </a:lnTo>
                  <a:lnTo>
                    <a:pt x="12" y="6"/>
                  </a:lnTo>
                  <a:lnTo>
                    <a:pt x="7" y="9"/>
                  </a:lnTo>
                  <a:lnTo>
                    <a:pt x="3" y="12"/>
                  </a:lnTo>
                  <a:lnTo>
                    <a:pt x="1" y="14"/>
                  </a:lnTo>
                  <a:lnTo>
                    <a:pt x="1" y="16"/>
                  </a:lnTo>
                  <a:lnTo>
                    <a:pt x="0" y="18"/>
                  </a:lnTo>
                  <a:lnTo>
                    <a:pt x="0" y="20"/>
                  </a:lnTo>
                  <a:lnTo>
                    <a:pt x="0" y="21"/>
                  </a:lnTo>
                  <a:lnTo>
                    <a:pt x="1" y="24"/>
                  </a:lnTo>
                  <a:lnTo>
                    <a:pt x="1" y="25"/>
                  </a:lnTo>
                  <a:lnTo>
                    <a:pt x="3" y="28"/>
                  </a:lnTo>
                  <a:lnTo>
                    <a:pt x="7" y="30"/>
                  </a:lnTo>
                  <a:lnTo>
                    <a:pt x="12" y="33"/>
                  </a:lnTo>
                  <a:lnTo>
                    <a:pt x="17" y="36"/>
                  </a:lnTo>
                  <a:lnTo>
                    <a:pt x="24" y="37"/>
                  </a:lnTo>
                  <a:lnTo>
                    <a:pt x="31" y="38"/>
                  </a:lnTo>
                  <a:lnTo>
                    <a:pt x="39" y="38"/>
                  </a:lnTo>
                  <a:lnTo>
                    <a:pt x="47" y="38"/>
                  </a:lnTo>
                  <a:lnTo>
                    <a:pt x="54" y="37"/>
                  </a:lnTo>
                  <a:lnTo>
                    <a:pt x="59" y="36"/>
                  </a:lnTo>
                  <a:lnTo>
                    <a:pt x="66" y="33"/>
                  </a:lnTo>
                  <a:lnTo>
                    <a:pt x="70" y="30"/>
                  </a:lnTo>
                  <a:lnTo>
                    <a:pt x="74" y="28"/>
                  </a:lnTo>
                  <a:lnTo>
                    <a:pt x="75" y="25"/>
                  </a:lnTo>
                  <a:lnTo>
                    <a:pt x="75" y="24"/>
                  </a:lnTo>
                  <a:lnTo>
                    <a:pt x="76" y="21"/>
                  </a:lnTo>
                  <a:lnTo>
                    <a:pt x="76" y="20"/>
                  </a:lnTo>
                  <a:lnTo>
                    <a:pt x="76" y="18"/>
                  </a:lnTo>
                  <a:lnTo>
                    <a:pt x="75" y="16"/>
                  </a:lnTo>
                  <a:lnTo>
                    <a:pt x="75" y="14"/>
                  </a:lnTo>
                  <a:lnTo>
                    <a:pt x="74" y="12"/>
                  </a:lnTo>
                  <a:lnTo>
                    <a:pt x="70" y="9"/>
                  </a:lnTo>
                  <a:lnTo>
                    <a:pt x="66" y="6"/>
                  </a:lnTo>
                  <a:lnTo>
                    <a:pt x="59" y="4"/>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2" name="Freeform 92"/>
            <p:cNvSpPr>
              <a:spLocks/>
            </p:cNvSpPr>
            <p:nvPr/>
          </p:nvSpPr>
          <p:spPr bwMode="auto">
            <a:xfrm>
              <a:off x="4575" y="1392"/>
              <a:ext cx="76" cy="38"/>
            </a:xfrm>
            <a:custGeom>
              <a:avLst/>
              <a:gdLst>
                <a:gd name="T0" fmla="*/ 39 w 76"/>
                <a:gd name="T1" fmla="*/ 0 h 38"/>
                <a:gd name="T2" fmla="*/ 31 w 76"/>
                <a:gd name="T3" fmla="*/ 0 h 38"/>
                <a:gd name="T4" fmla="*/ 24 w 76"/>
                <a:gd name="T5" fmla="*/ 1 h 38"/>
                <a:gd name="T6" fmla="*/ 17 w 76"/>
                <a:gd name="T7" fmla="*/ 4 h 38"/>
                <a:gd name="T8" fmla="*/ 12 w 76"/>
                <a:gd name="T9" fmla="*/ 6 h 38"/>
                <a:gd name="T10" fmla="*/ 7 w 76"/>
                <a:gd name="T11" fmla="*/ 9 h 38"/>
                <a:gd name="T12" fmla="*/ 3 w 76"/>
                <a:gd name="T13" fmla="*/ 12 h 38"/>
                <a:gd name="T14" fmla="*/ 1 w 76"/>
                <a:gd name="T15" fmla="*/ 14 h 38"/>
                <a:gd name="T16" fmla="*/ 1 w 76"/>
                <a:gd name="T17" fmla="*/ 16 h 38"/>
                <a:gd name="T18" fmla="*/ 0 w 76"/>
                <a:gd name="T19" fmla="*/ 18 h 38"/>
                <a:gd name="T20" fmla="*/ 0 w 76"/>
                <a:gd name="T21" fmla="*/ 20 h 38"/>
                <a:gd name="T22" fmla="*/ 0 w 76"/>
                <a:gd name="T23" fmla="*/ 21 h 38"/>
                <a:gd name="T24" fmla="*/ 1 w 76"/>
                <a:gd name="T25" fmla="*/ 24 h 38"/>
                <a:gd name="T26" fmla="*/ 1 w 76"/>
                <a:gd name="T27" fmla="*/ 25 h 38"/>
                <a:gd name="T28" fmla="*/ 3 w 76"/>
                <a:gd name="T29" fmla="*/ 28 h 38"/>
                <a:gd name="T30" fmla="*/ 7 w 76"/>
                <a:gd name="T31" fmla="*/ 30 h 38"/>
                <a:gd name="T32" fmla="*/ 12 w 76"/>
                <a:gd name="T33" fmla="*/ 33 h 38"/>
                <a:gd name="T34" fmla="*/ 17 w 76"/>
                <a:gd name="T35" fmla="*/ 36 h 38"/>
                <a:gd name="T36" fmla="*/ 24 w 76"/>
                <a:gd name="T37" fmla="*/ 37 h 38"/>
                <a:gd name="T38" fmla="*/ 31 w 76"/>
                <a:gd name="T39" fmla="*/ 38 h 38"/>
                <a:gd name="T40" fmla="*/ 39 w 76"/>
                <a:gd name="T41" fmla="*/ 38 h 38"/>
                <a:gd name="T42" fmla="*/ 47 w 76"/>
                <a:gd name="T43" fmla="*/ 38 h 38"/>
                <a:gd name="T44" fmla="*/ 54 w 76"/>
                <a:gd name="T45" fmla="*/ 37 h 38"/>
                <a:gd name="T46" fmla="*/ 59 w 76"/>
                <a:gd name="T47" fmla="*/ 36 h 38"/>
                <a:gd name="T48" fmla="*/ 66 w 76"/>
                <a:gd name="T49" fmla="*/ 33 h 38"/>
                <a:gd name="T50" fmla="*/ 70 w 76"/>
                <a:gd name="T51" fmla="*/ 30 h 38"/>
                <a:gd name="T52" fmla="*/ 74 w 76"/>
                <a:gd name="T53" fmla="*/ 28 h 38"/>
                <a:gd name="T54" fmla="*/ 75 w 76"/>
                <a:gd name="T55" fmla="*/ 25 h 38"/>
                <a:gd name="T56" fmla="*/ 75 w 76"/>
                <a:gd name="T57" fmla="*/ 24 h 38"/>
                <a:gd name="T58" fmla="*/ 76 w 76"/>
                <a:gd name="T59" fmla="*/ 21 h 38"/>
                <a:gd name="T60" fmla="*/ 76 w 76"/>
                <a:gd name="T61" fmla="*/ 20 h 38"/>
                <a:gd name="T62" fmla="*/ 76 w 76"/>
                <a:gd name="T63" fmla="*/ 18 h 38"/>
                <a:gd name="T64" fmla="*/ 75 w 76"/>
                <a:gd name="T65" fmla="*/ 16 h 38"/>
                <a:gd name="T66" fmla="*/ 75 w 76"/>
                <a:gd name="T67" fmla="*/ 14 h 38"/>
                <a:gd name="T68" fmla="*/ 74 w 76"/>
                <a:gd name="T69" fmla="*/ 12 h 38"/>
                <a:gd name="T70" fmla="*/ 70 w 76"/>
                <a:gd name="T71" fmla="*/ 9 h 38"/>
                <a:gd name="T72" fmla="*/ 66 w 76"/>
                <a:gd name="T73" fmla="*/ 6 h 38"/>
                <a:gd name="T74" fmla="*/ 59 w 76"/>
                <a:gd name="T75" fmla="*/ 4 h 38"/>
                <a:gd name="T76" fmla="*/ 54 w 76"/>
                <a:gd name="T77" fmla="*/ 1 h 38"/>
                <a:gd name="T78" fmla="*/ 47 w 76"/>
                <a:gd name="T79" fmla="*/ 0 h 38"/>
                <a:gd name="T80" fmla="*/ 39 w 76"/>
                <a:gd name="T81" fmla="*/ 0 h 3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38"/>
                <a:gd name="T125" fmla="*/ 76 w 76"/>
                <a:gd name="T126" fmla="*/ 38 h 3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38">
                  <a:moveTo>
                    <a:pt x="39" y="0"/>
                  </a:moveTo>
                  <a:lnTo>
                    <a:pt x="31" y="0"/>
                  </a:lnTo>
                  <a:lnTo>
                    <a:pt x="24" y="1"/>
                  </a:lnTo>
                  <a:lnTo>
                    <a:pt x="17" y="4"/>
                  </a:lnTo>
                  <a:lnTo>
                    <a:pt x="12" y="6"/>
                  </a:lnTo>
                  <a:lnTo>
                    <a:pt x="7" y="9"/>
                  </a:lnTo>
                  <a:lnTo>
                    <a:pt x="3" y="12"/>
                  </a:lnTo>
                  <a:lnTo>
                    <a:pt x="1" y="14"/>
                  </a:lnTo>
                  <a:lnTo>
                    <a:pt x="1" y="16"/>
                  </a:lnTo>
                  <a:lnTo>
                    <a:pt x="0" y="18"/>
                  </a:lnTo>
                  <a:lnTo>
                    <a:pt x="0" y="20"/>
                  </a:lnTo>
                  <a:lnTo>
                    <a:pt x="0" y="21"/>
                  </a:lnTo>
                  <a:lnTo>
                    <a:pt x="1" y="24"/>
                  </a:lnTo>
                  <a:lnTo>
                    <a:pt x="1" y="25"/>
                  </a:lnTo>
                  <a:lnTo>
                    <a:pt x="3" y="28"/>
                  </a:lnTo>
                  <a:lnTo>
                    <a:pt x="7" y="30"/>
                  </a:lnTo>
                  <a:lnTo>
                    <a:pt x="12" y="33"/>
                  </a:lnTo>
                  <a:lnTo>
                    <a:pt x="17" y="36"/>
                  </a:lnTo>
                  <a:lnTo>
                    <a:pt x="24" y="37"/>
                  </a:lnTo>
                  <a:lnTo>
                    <a:pt x="31" y="38"/>
                  </a:lnTo>
                  <a:lnTo>
                    <a:pt x="39" y="38"/>
                  </a:lnTo>
                  <a:lnTo>
                    <a:pt x="47" y="38"/>
                  </a:lnTo>
                  <a:lnTo>
                    <a:pt x="54" y="37"/>
                  </a:lnTo>
                  <a:lnTo>
                    <a:pt x="59" y="36"/>
                  </a:lnTo>
                  <a:lnTo>
                    <a:pt x="66" y="33"/>
                  </a:lnTo>
                  <a:lnTo>
                    <a:pt x="70" y="30"/>
                  </a:lnTo>
                  <a:lnTo>
                    <a:pt x="74" y="28"/>
                  </a:lnTo>
                  <a:lnTo>
                    <a:pt x="75" y="25"/>
                  </a:lnTo>
                  <a:lnTo>
                    <a:pt x="75" y="24"/>
                  </a:lnTo>
                  <a:lnTo>
                    <a:pt x="76" y="21"/>
                  </a:lnTo>
                  <a:lnTo>
                    <a:pt x="76" y="20"/>
                  </a:lnTo>
                  <a:lnTo>
                    <a:pt x="76" y="18"/>
                  </a:lnTo>
                  <a:lnTo>
                    <a:pt x="75" y="16"/>
                  </a:lnTo>
                  <a:lnTo>
                    <a:pt x="75" y="14"/>
                  </a:lnTo>
                  <a:lnTo>
                    <a:pt x="74" y="12"/>
                  </a:lnTo>
                  <a:lnTo>
                    <a:pt x="70" y="9"/>
                  </a:lnTo>
                  <a:lnTo>
                    <a:pt x="66" y="6"/>
                  </a:lnTo>
                  <a:lnTo>
                    <a:pt x="59"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3" name="Rectangle 93"/>
            <p:cNvSpPr>
              <a:spLocks noChangeArrowheads="1"/>
            </p:cNvSpPr>
            <p:nvPr/>
          </p:nvSpPr>
          <p:spPr bwMode="auto">
            <a:xfrm>
              <a:off x="4575" y="894"/>
              <a:ext cx="76" cy="514"/>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4" name="Rectangle 94"/>
            <p:cNvSpPr>
              <a:spLocks noChangeArrowheads="1"/>
            </p:cNvSpPr>
            <p:nvPr/>
          </p:nvSpPr>
          <p:spPr bwMode="auto">
            <a:xfrm>
              <a:off x="4575" y="894"/>
              <a:ext cx="76" cy="514"/>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5" name="Freeform 95"/>
            <p:cNvSpPr>
              <a:spLocks/>
            </p:cNvSpPr>
            <p:nvPr/>
          </p:nvSpPr>
          <p:spPr bwMode="auto">
            <a:xfrm>
              <a:off x="4575" y="878"/>
              <a:ext cx="76" cy="40"/>
            </a:xfrm>
            <a:custGeom>
              <a:avLst/>
              <a:gdLst>
                <a:gd name="T0" fmla="*/ 39 w 76"/>
                <a:gd name="T1" fmla="*/ 0 h 40"/>
                <a:gd name="T2" fmla="*/ 31 w 76"/>
                <a:gd name="T3" fmla="*/ 0 h 40"/>
                <a:gd name="T4" fmla="*/ 24 w 76"/>
                <a:gd name="T5" fmla="*/ 1 h 40"/>
                <a:gd name="T6" fmla="*/ 17 w 76"/>
                <a:gd name="T7" fmla="*/ 4 h 40"/>
                <a:gd name="T8" fmla="*/ 12 w 76"/>
                <a:gd name="T9" fmla="*/ 6 h 40"/>
                <a:gd name="T10" fmla="*/ 7 w 76"/>
                <a:gd name="T11" fmla="*/ 9 h 40"/>
                <a:gd name="T12" fmla="*/ 3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3 w 76"/>
                <a:gd name="T29" fmla="*/ 28 h 40"/>
                <a:gd name="T30" fmla="*/ 7 w 76"/>
                <a:gd name="T31" fmla="*/ 30 h 40"/>
                <a:gd name="T32" fmla="*/ 12 w 76"/>
                <a:gd name="T33" fmla="*/ 34 h 40"/>
                <a:gd name="T34" fmla="*/ 17 w 76"/>
                <a:gd name="T35" fmla="*/ 36 h 40"/>
                <a:gd name="T36" fmla="*/ 24 w 76"/>
                <a:gd name="T37" fmla="*/ 38 h 40"/>
                <a:gd name="T38" fmla="*/ 31 w 76"/>
                <a:gd name="T39" fmla="*/ 40 h 40"/>
                <a:gd name="T40" fmla="*/ 39 w 76"/>
                <a:gd name="T41" fmla="*/ 40 h 40"/>
                <a:gd name="T42" fmla="*/ 47 w 76"/>
                <a:gd name="T43" fmla="*/ 40 h 40"/>
                <a:gd name="T44" fmla="*/ 54 w 76"/>
                <a:gd name="T45" fmla="*/ 38 h 40"/>
                <a:gd name="T46" fmla="*/ 59 w 76"/>
                <a:gd name="T47" fmla="*/ 36 h 40"/>
                <a:gd name="T48" fmla="*/ 66 w 76"/>
                <a:gd name="T49" fmla="*/ 34 h 40"/>
                <a:gd name="T50" fmla="*/ 70 w 76"/>
                <a:gd name="T51" fmla="*/ 30 h 40"/>
                <a:gd name="T52" fmla="*/ 74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4 w 76"/>
                <a:gd name="T69" fmla="*/ 12 h 40"/>
                <a:gd name="T70" fmla="*/ 70 w 76"/>
                <a:gd name="T71" fmla="*/ 9 h 40"/>
                <a:gd name="T72" fmla="*/ 66 w 76"/>
                <a:gd name="T73" fmla="*/ 6 h 40"/>
                <a:gd name="T74" fmla="*/ 59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6"/>
                  </a:lnTo>
                  <a:lnTo>
                    <a:pt x="7" y="9"/>
                  </a:lnTo>
                  <a:lnTo>
                    <a:pt x="3" y="12"/>
                  </a:lnTo>
                  <a:lnTo>
                    <a:pt x="1" y="14"/>
                  </a:lnTo>
                  <a:lnTo>
                    <a:pt x="1" y="16"/>
                  </a:lnTo>
                  <a:lnTo>
                    <a:pt x="0" y="18"/>
                  </a:lnTo>
                  <a:lnTo>
                    <a:pt x="0" y="20"/>
                  </a:lnTo>
                  <a:lnTo>
                    <a:pt x="0" y="22"/>
                  </a:lnTo>
                  <a:lnTo>
                    <a:pt x="1" y="24"/>
                  </a:lnTo>
                  <a:lnTo>
                    <a:pt x="1" y="25"/>
                  </a:lnTo>
                  <a:lnTo>
                    <a:pt x="3" y="28"/>
                  </a:lnTo>
                  <a:lnTo>
                    <a:pt x="7" y="30"/>
                  </a:lnTo>
                  <a:lnTo>
                    <a:pt x="12" y="34"/>
                  </a:lnTo>
                  <a:lnTo>
                    <a:pt x="17" y="36"/>
                  </a:lnTo>
                  <a:lnTo>
                    <a:pt x="24" y="38"/>
                  </a:lnTo>
                  <a:lnTo>
                    <a:pt x="31" y="40"/>
                  </a:lnTo>
                  <a:lnTo>
                    <a:pt x="39" y="40"/>
                  </a:lnTo>
                  <a:lnTo>
                    <a:pt x="47" y="40"/>
                  </a:lnTo>
                  <a:lnTo>
                    <a:pt x="54" y="38"/>
                  </a:lnTo>
                  <a:lnTo>
                    <a:pt x="59" y="36"/>
                  </a:lnTo>
                  <a:lnTo>
                    <a:pt x="66" y="34"/>
                  </a:lnTo>
                  <a:lnTo>
                    <a:pt x="70" y="30"/>
                  </a:lnTo>
                  <a:lnTo>
                    <a:pt x="74" y="28"/>
                  </a:lnTo>
                  <a:lnTo>
                    <a:pt x="75" y="25"/>
                  </a:lnTo>
                  <a:lnTo>
                    <a:pt x="75" y="24"/>
                  </a:lnTo>
                  <a:lnTo>
                    <a:pt x="76" y="22"/>
                  </a:lnTo>
                  <a:lnTo>
                    <a:pt x="76" y="20"/>
                  </a:lnTo>
                  <a:lnTo>
                    <a:pt x="76" y="18"/>
                  </a:lnTo>
                  <a:lnTo>
                    <a:pt x="75" y="16"/>
                  </a:lnTo>
                  <a:lnTo>
                    <a:pt x="75" y="14"/>
                  </a:lnTo>
                  <a:lnTo>
                    <a:pt x="74" y="12"/>
                  </a:lnTo>
                  <a:lnTo>
                    <a:pt x="70" y="9"/>
                  </a:lnTo>
                  <a:lnTo>
                    <a:pt x="66" y="6"/>
                  </a:lnTo>
                  <a:lnTo>
                    <a:pt x="59" y="4"/>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6" name="Freeform 96"/>
            <p:cNvSpPr>
              <a:spLocks/>
            </p:cNvSpPr>
            <p:nvPr/>
          </p:nvSpPr>
          <p:spPr bwMode="auto">
            <a:xfrm>
              <a:off x="4575" y="878"/>
              <a:ext cx="76" cy="40"/>
            </a:xfrm>
            <a:custGeom>
              <a:avLst/>
              <a:gdLst>
                <a:gd name="T0" fmla="*/ 39 w 76"/>
                <a:gd name="T1" fmla="*/ 0 h 40"/>
                <a:gd name="T2" fmla="*/ 31 w 76"/>
                <a:gd name="T3" fmla="*/ 0 h 40"/>
                <a:gd name="T4" fmla="*/ 24 w 76"/>
                <a:gd name="T5" fmla="*/ 1 h 40"/>
                <a:gd name="T6" fmla="*/ 17 w 76"/>
                <a:gd name="T7" fmla="*/ 4 h 40"/>
                <a:gd name="T8" fmla="*/ 12 w 76"/>
                <a:gd name="T9" fmla="*/ 6 h 40"/>
                <a:gd name="T10" fmla="*/ 7 w 76"/>
                <a:gd name="T11" fmla="*/ 9 h 40"/>
                <a:gd name="T12" fmla="*/ 3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3 w 76"/>
                <a:gd name="T29" fmla="*/ 28 h 40"/>
                <a:gd name="T30" fmla="*/ 7 w 76"/>
                <a:gd name="T31" fmla="*/ 30 h 40"/>
                <a:gd name="T32" fmla="*/ 12 w 76"/>
                <a:gd name="T33" fmla="*/ 34 h 40"/>
                <a:gd name="T34" fmla="*/ 17 w 76"/>
                <a:gd name="T35" fmla="*/ 36 h 40"/>
                <a:gd name="T36" fmla="*/ 24 w 76"/>
                <a:gd name="T37" fmla="*/ 38 h 40"/>
                <a:gd name="T38" fmla="*/ 31 w 76"/>
                <a:gd name="T39" fmla="*/ 40 h 40"/>
                <a:gd name="T40" fmla="*/ 39 w 76"/>
                <a:gd name="T41" fmla="*/ 40 h 40"/>
                <a:gd name="T42" fmla="*/ 47 w 76"/>
                <a:gd name="T43" fmla="*/ 40 h 40"/>
                <a:gd name="T44" fmla="*/ 54 w 76"/>
                <a:gd name="T45" fmla="*/ 38 h 40"/>
                <a:gd name="T46" fmla="*/ 59 w 76"/>
                <a:gd name="T47" fmla="*/ 36 h 40"/>
                <a:gd name="T48" fmla="*/ 66 w 76"/>
                <a:gd name="T49" fmla="*/ 34 h 40"/>
                <a:gd name="T50" fmla="*/ 70 w 76"/>
                <a:gd name="T51" fmla="*/ 30 h 40"/>
                <a:gd name="T52" fmla="*/ 74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4 w 76"/>
                <a:gd name="T69" fmla="*/ 12 h 40"/>
                <a:gd name="T70" fmla="*/ 70 w 76"/>
                <a:gd name="T71" fmla="*/ 9 h 40"/>
                <a:gd name="T72" fmla="*/ 66 w 76"/>
                <a:gd name="T73" fmla="*/ 6 h 40"/>
                <a:gd name="T74" fmla="*/ 59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7" y="4"/>
                  </a:lnTo>
                  <a:lnTo>
                    <a:pt x="12" y="6"/>
                  </a:lnTo>
                  <a:lnTo>
                    <a:pt x="7" y="9"/>
                  </a:lnTo>
                  <a:lnTo>
                    <a:pt x="3" y="12"/>
                  </a:lnTo>
                  <a:lnTo>
                    <a:pt x="1" y="14"/>
                  </a:lnTo>
                  <a:lnTo>
                    <a:pt x="1" y="16"/>
                  </a:lnTo>
                  <a:lnTo>
                    <a:pt x="0" y="18"/>
                  </a:lnTo>
                  <a:lnTo>
                    <a:pt x="0" y="20"/>
                  </a:lnTo>
                  <a:lnTo>
                    <a:pt x="0" y="22"/>
                  </a:lnTo>
                  <a:lnTo>
                    <a:pt x="1" y="24"/>
                  </a:lnTo>
                  <a:lnTo>
                    <a:pt x="1" y="25"/>
                  </a:lnTo>
                  <a:lnTo>
                    <a:pt x="3" y="28"/>
                  </a:lnTo>
                  <a:lnTo>
                    <a:pt x="7" y="30"/>
                  </a:lnTo>
                  <a:lnTo>
                    <a:pt x="12" y="34"/>
                  </a:lnTo>
                  <a:lnTo>
                    <a:pt x="17" y="36"/>
                  </a:lnTo>
                  <a:lnTo>
                    <a:pt x="24" y="38"/>
                  </a:lnTo>
                  <a:lnTo>
                    <a:pt x="31" y="40"/>
                  </a:lnTo>
                  <a:lnTo>
                    <a:pt x="39" y="40"/>
                  </a:lnTo>
                  <a:lnTo>
                    <a:pt x="47" y="40"/>
                  </a:lnTo>
                  <a:lnTo>
                    <a:pt x="54" y="38"/>
                  </a:lnTo>
                  <a:lnTo>
                    <a:pt x="59" y="36"/>
                  </a:lnTo>
                  <a:lnTo>
                    <a:pt x="66" y="34"/>
                  </a:lnTo>
                  <a:lnTo>
                    <a:pt x="70" y="30"/>
                  </a:lnTo>
                  <a:lnTo>
                    <a:pt x="74" y="28"/>
                  </a:lnTo>
                  <a:lnTo>
                    <a:pt x="75" y="25"/>
                  </a:lnTo>
                  <a:lnTo>
                    <a:pt x="75" y="24"/>
                  </a:lnTo>
                  <a:lnTo>
                    <a:pt x="76" y="22"/>
                  </a:lnTo>
                  <a:lnTo>
                    <a:pt x="76" y="20"/>
                  </a:lnTo>
                  <a:lnTo>
                    <a:pt x="76" y="18"/>
                  </a:lnTo>
                  <a:lnTo>
                    <a:pt x="75" y="16"/>
                  </a:lnTo>
                  <a:lnTo>
                    <a:pt x="75" y="14"/>
                  </a:lnTo>
                  <a:lnTo>
                    <a:pt x="74" y="12"/>
                  </a:lnTo>
                  <a:lnTo>
                    <a:pt x="70" y="9"/>
                  </a:lnTo>
                  <a:lnTo>
                    <a:pt x="66" y="6"/>
                  </a:lnTo>
                  <a:lnTo>
                    <a:pt x="59"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7" name="Line 97"/>
            <p:cNvSpPr>
              <a:spLocks noChangeShapeType="1"/>
            </p:cNvSpPr>
            <p:nvPr/>
          </p:nvSpPr>
          <p:spPr bwMode="auto">
            <a:xfrm>
              <a:off x="4575" y="1408"/>
              <a:ext cx="76" cy="0"/>
            </a:xfrm>
            <a:prstGeom prst="line">
              <a:avLst/>
            </a:prstGeom>
            <a:noFill/>
            <a:ln w="6350">
              <a:solidFill>
                <a:srgbClr val="FF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8" name="Freeform 98"/>
            <p:cNvSpPr>
              <a:spLocks/>
            </p:cNvSpPr>
            <p:nvPr/>
          </p:nvSpPr>
          <p:spPr bwMode="auto">
            <a:xfrm>
              <a:off x="4910" y="1466"/>
              <a:ext cx="77" cy="39"/>
            </a:xfrm>
            <a:custGeom>
              <a:avLst/>
              <a:gdLst>
                <a:gd name="T0" fmla="*/ 38 w 77"/>
                <a:gd name="T1" fmla="*/ 0 h 39"/>
                <a:gd name="T2" fmla="*/ 30 w 77"/>
                <a:gd name="T3" fmla="*/ 0 h 39"/>
                <a:gd name="T4" fmla="*/ 24 w 77"/>
                <a:gd name="T5" fmla="*/ 2 h 39"/>
                <a:gd name="T6" fmla="*/ 17 w 77"/>
                <a:gd name="T7" fmla="*/ 4 h 39"/>
                <a:gd name="T8" fmla="*/ 12 w 77"/>
                <a:gd name="T9" fmla="*/ 7 h 39"/>
                <a:gd name="T10" fmla="*/ 6 w 77"/>
                <a:gd name="T11" fmla="*/ 10 h 39"/>
                <a:gd name="T12" fmla="*/ 2 w 77"/>
                <a:gd name="T13" fmla="*/ 13 h 39"/>
                <a:gd name="T14" fmla="*/ 1 w 77"/>
                <a:gd name="T15" fmla="*/ 15 h 39"/>
                <a:gd name="T16" fmla="*/ 1 w 77"/>
                <a:gd name="T17" fmla="*/ 17 h 39"/>
                <a:gd name="T18" fmla="*/ 0 w 77"/>
                <a:gd name="T19" fmla="*/ 19 h 39"/>
                <a:gd name="T20" fmla="*/ 0 w 77"/>
                <a:gd name="T21" fmla="*/ 21 h 39"/>
                <a:gd name="T22" fmla="*/ 0 w 77"/>
                <a:gd name="T23" fmla="*/ 22 h 39"/>
                <a:gd name="T24" fmla="*/ 1 w 77"/>
                <a:gd name="T25" fmla="*/ 25 h 39"/>
                <a:gd name="T26" fmla="*/ 1 w 77"/>
                <a:gd name="T27" fmla="*/ 26 h 39"/>
                <a:gd name="T28" fmla="*/ 2 w 77"/>
                <a:gd name="T29" fmla="*/ 29 h 39"/>
                <a:gd name="T30" fmla="*/ 6 w 77"/>
                <a:gd name="T31" fmla="*/ 31 h 39"/>
                <a:gd name="T32" fmla="*/ 12 w 77"/>
                <a:gd name="T33" fmla="*/ 34 h 39"/>
                <a:gd name="T34" fmla="*/ 17 w 77"/>
                <a:gd name="T35" fmla="*/ 37 h 39"/>
                <a:gd name="T36" fmla="*/ 24 w 77"/>
                <a:gd name="T37" fmla="*/ 38 h 39"/>
                <a:gd name="T38" fmla="*/ 30 w 77"/>
                <a:gd name="T39" fmla="*/ 39 h 39"/>
                <a:gd name="T40" fmla="*/ 38 w 77"/>
                <a:gd name="T41" fmla="*/ 39 h 39"/>
                <a:gd name="T42" fmla="*/ 46 w 77"/>
                <a:gd name="T43" fmla="*/ 39 h 39"/>
                <a:gd name="T44" fmla="*/ 53 w 77"/>
                <a:gd name="T45" fmla="*/ 38 h 39"/>
                <a:gd name="T46" fmla="*/ 60 w 77"/>
                <a:gd name="T47" fmla="*/ 37 h 39"/>
                <a:gd name="T48" fmla="*/ 66 w 77"/>
                <a:gd name="T49" fmla="*/ 34 h 39"/>
                <a:gd name="T50" fmla="*/ 70 w 77"/>
                <a:gd name="T51" fmla="*/ 31 h 39"/>
                <a:gd name="T52" fmla="*/ 74 w 77"/>
                <a:gd name="T53" fmla="*/ 29 h 39"/>
                <a:gd name="T54" fmla="*/ 76 w 77"/>
                <a:gd name="T55" fmla="*/ 26 h 39"/>
                <a:gd name="T56" fmla="*/ 76 w 77"/>
                <a:gd name="T57" fmla="*/ 25 h 39"/>
                <a:gd name="T58" fmla="*/ 77 w 77"/>
                <a:gd name="T59" fmla="*/ 22 h 39"/>
                <a:gd name="T60" fmla="*/ 77 w 77"/>
                <a:gd name="T61" fmla="*/ 21 h 39"/>
                <a:gd name="T62" fmla="*/ 77 w 77"/>
                <a:gd name="T63" fmla="*/ 19 h 39"/>
                <a:gd name="T64" fmla="*/ 76 w 77"/>
                <a:gd name="T65" fmla="*/ 17 h 39"/>
                <a:gd name="T66" fmla="*/ 76 w 77"/>
                <a:gd name="T67" fmla="*/ 15 h 39"/>
                <a:gd name="T68" fmla="*/ 74 w 77"/>
                <a:gd name="T69" fmla="*/ 13 h 39"/>
                <a:gd name="T70" fmla="*/ 70 w 77"/>
                <a:gd name="T71" fmla="*/ 10 h 39"/>
                <a:gd name="T72" fmla="*/ 66 w 77"/>
                <a:gd name="T73" fmla="*/ 7 h 39"/>
                <a:gd name="T74" fmla="*/ 60 w 77"/>
                <a:gd name="T75" fmla="*/ 4 h 39"/>
                <a:gd name="T76" fmla="*/ 53 w 77"/>
                <a:gd name="T77" fmla="*/ 2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2"/>
                  </a:lnTo>
                  <a:lnTo>
                    <a:pt x="17" y="4"/>
                  </a:lnTo>
                  <a:lnTo>
                    <a:pt x="12" y="7"/>
                  </a:lnTo>
                  <a:lnTo>
                    <a:pt x="6" y="10"/>
                  </a:lnTo>
                  <a:lnTo>
                    <a:pt x="2" y="13"/>
                  </a:lnTo>
                  <a:lnTo>
                    <a:pt x="1" y="15"/>
                  </a:lnTo>
                  <a:lnTo>
                    <a:pt x="1" y="17"/>
                  </a:lnTo>
                  <a:lnTo>
                    <a:pt x="0" y="19"/>
                  </a:lnTo>
                  <a:lnTo>
                    <a:pt x="0" y="21"/>
                  </a:lnTo>
                  <a:lnTo>
                    <a:pt x="0" y="22"/>
                  </a:lnTo>
                  <a:lnTo>
                    <a:pt x="1" y="25"/>
                  </a:lnTo>
                  <a:lnTo>
                    <a:pt x="1" y="26"/>
                  </a:lnTo>
                  <a:lnTo>
                    <a:pt x="2" y="29"/>
                  </a:lnTo>
                  <a:lnTo>
                    <a:pt x="6" y="31"/>
                  </a:lnTo>
                  <a:lnTo>
                    <a:pt x="12" y="34"/>
                  </a:lnTo>
                  <a:lnTo>
                    <a:pt x="17" y="37"/>
                  </a:lnTo>
                  <a:lnTo>
                    <a:pt x="24" y="38"/>
                  </a:lnTo>
                  <a:lnTo>
                    <a:pt x="30" y="39"/>
                  </a:lnTo>
                  <a:lnTo>
                    <a:pt x="38" y="39"/>
                  </a:lnTo>
                  <a:lnTo>
                    <a:pt x="46" y="39"/>
                  </a:lnTo>
                  <a:lnTo>
                    <a:pt x="53" y="38"/>
                  </a:lnTo>
                  <a:lnTo>
                    <a:pt x="60" y="37"/>
                  </a:lnTo>
                  <a:lnTo>
                    <a:pt x="66" y="34"/>
                  </a:lnTo>
                  <a:lnTo>
                    <a:pt x="70" y="31"/>
                  </a:lnTo>
                  <a:lnTo>
                    <a:pt x="74" y="29"/>
                  </a:lnTo>
                  <a:lnTo>
                    <a:pt x="76" y="26"/>
                  </a:lnTo>
                  <a:lnTo>
                    <a:pt x="76" y="25"/>
                  </a:lnTo>
                  <a:lnTo>
                    <a:pt x="77" y="22"/>
                  </a:lnTo>
                  <a:lnTo>
                    <a:pt x="77" y="21"/>
                  </a:lnTo>
                  <a:lnTo>
                    <a:pt x="77" y="19"/>
                  </a:lnTo>
                  <a:lnTo>
                    <a:pt x="76" y="17"/>
                  </a:lnTo>
                  <a:lnTo>
                    <a:pt x="76" y="15"/>
                  </a:lnTo>
                  <a:lnTo>
                    <a:pt x="74" y="13"/>
                  </a:lnTo>
                  <a:lnTo>
                    <a:pt x="70" y="10"/>
                  </a:lnTo>
                  <a:lnTo>
                    <a:pt x="66" y="7"/>
                  </a:lnTo>
                  <a:lnTo>
                    <a:pt x="60" y="4"/>
                  </a:lnTo>
                  <a:lnTo>
                    <a:pt x="53" y="2"/>
                  </a:lnTo>
                  <a:lnTo>
                    <a:pt x="46" y="0"/>
                  </a:lnTo>
                  <a:lnTo>
                    <a:pt x="38"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9" name="Freeform 99"/>
            <p:cNvSpPr>
              <a:spLocks/>
            </p:cNvSpPr>
            <p:nvPr/>
          </p:nvSpPr>
          <p:spPr bwMode="auto">
            <a:xfrm>
              <a:off x="4910" y="1466"/>
              <a:ext cx="77" cy="39"/>
            </a:xfrm>
            <a:custGeom>
              <a:avLst/>
              <a:gdLst>
                <a:gd name="T0" fmla="*/ 38 w 77"/>
                <a:gd name="T1" fmla="*/ 0 h 39"/>
                <a:gd name="T2" fmla="*/ 30 w 77"/>
                <a:gd name="T3" fmla="*/ 0 h 39"/>
                <a:gd name="T4" fmla="*/ 24 w 77"/>
                <a:gd name="T5" fmla="*/ 2 h 39"/>
                <a:gd name="T6" fmla="*/ 17 w 77"/>
                <a:gd name="T7" fmla="*/ 4 h 39"/>
                <a:gd name="T8" fmla="*/ 12 w 77"/>
                <a:gd name="T9" fmla="*/ 7 h 39"/>
                <a:gd name="T10" fmla="*/ 6 w 77"/>
                <a:gd name="T11" fmla="*/ 10 h 39"/>
                <a:gd name="T12" fmla="*/ 2 w 77"/>
                <a:gd name="T13" fmla="*/ 13 h 39"/>
                <a:gd name="T14" fmla="*/ 1 w 77"/>
                <a:gd name="T15" fmla="*/ 15 h 39"/>
                <a:gd name="T16" fmla="*/ 1 w 77"/>
                <a:gd name="T17" fmla="*/ 17 h 39"/>
                <a:gd name="T18" fmla="*/ 0 w 77"/>
                <a:gd name="T19" fmla="*/ 19 h 39"/>
                <a:gd name="T20" fmla="*/ 0 w 77"/>
                <a:gd name="T21" fmla="*/ 21 h 39"/>
                <a:gd name="T22" fmla="*/ 0 w 77"/>
                <a:gd name="T23" fmla="*/ 22 h 39"/>
                <a:gd name="T24" fmla="*/ 1 w 77"/>
                <a:gd name="T25" fmla="*/ 25 h 39"/>
                <a:gd name="T26" fmla="*/ 1 w 77"/>
                <a:gd name="T27" fmla="*/ 26 h 39"/>
                <a:gd name="T28" fmla="*/ 2 w 77"/>
                <a:gd name="T29" fmla="*/ 29 h 39"/>
                <a:gd name="T30" fmla="*/ 6 w 77"/>
                <a:gd name="T31" fmla="*/ 31 h 39"/>
                <a:gd name="T32" fmla="*/ 12 w 77"/>
                <a:gd name="T33" fmla="*/ 34 h 39"/>
                <a:gd name="T34" fmla="*/ 17 w 77"/>
                <a:gd name="T35" fmla="*/ 37 h 39"/>
                <a:gd name="T36" fmla="*/ 24 w 77"/>
                <a:gd name="T37" fmla="*/ 38 h 39"/>
                <a:gd name="T38" fmla="*/ 30 w 77"/>
                <a:gd name="T39" fmla="*/ 39 h 39"/>
                <a:gd name="T40" fmla="*/ 38 w 77"/>
                <a:gd name="T41" fmla="*/ 39 h 39"/>
                <a:gd name="T42" fmla="*/ 46 w 77"/>
                <a:gd name="T43" fmla="*/ 39 h 39"/>
                <a:gd name="T44" fmla="*/ 53 w 77"/>
                <a:gd name="T45" fmla="*/ 38 h 39"/>
                <a:gd name="T46" fmla="*/ 60 w 77"/>
                <a:gd name="T47" fmla="*/ 37 h 39"/>
                <a:gd name="T48" fmla="*/ 66 w 77"/>
                <a:gd name="T49" fmla="*/ 34 h 39"/>
                <a:gd name="T50" fmla="*/ 70 w 77"/>
                <a:gd name="T51" fmla="*/ 31 h 39"/>
                <a:gd name="T52" fmla="*/ 74 w 77"/>
                <a:gd name="T53" fmla="*/ 29 h 39"/>
                <a:gd name="T54" fmla="*/ 76 w 77"/>
                <a:gd name="T55" fmla="*/ 26 h 39"/>
                <a:gd name="T56" fmla="*/ 76 w 77"/>
                <a:gd name="T57" fmla="*/ 25 h 39"/>
                <a:gd name="T58" fmla="*/ 77 w 77"/>
                <a:gd name="T59" fmla="*/ 22 h 39"/>
                <a:gd name="T60" fmla="*/ 77 w 77"/>
                <a:gd name="T61" fmla="*/ 21 h 39"/>
                <a:gd name="T62" fmla="*/ 77 w 77"/>
                <a:gd name="T63" fmla="*/ 19 h 39"/>
                <a:gd name="T64" fmla="*/ 76 w 77"/>
                <a:gd name="T65" fmla="*/ 17 h 39"/>
                <a:gd name="T66" fmla="*/ 76 w 77"/>
                <a:gd name="T67" fmla="*/ 15 h 39"/>
                <a:gd name="T68" fmla="*/ 74 w 77"/>
                <a:gd name="T69" fmla="*/ 13 h 39"/>
                <a:gd name="T70" fmla="*/ 70 w 77"/>
                <a:gd name="T71" fmla="*/ 10 h 39"/>
                <a:gd name="T72" fmla="*/ 66 w 77"/>
                <a:gd name="T73" fmla="*/ 7 h 39"/>
                <a:gd name="T74" fmla="*/ 60 w 77"/>
                <a:gd name="T75" fmla="*/ 4 h 39"/>
                <a:gd name="T76" fmla="*/ 53 w 77"/>
                <a:gd name="T77" fmla="*/ 2 h 39"/>
                <a:gd name="T78" fmla="*/ 46 w 77"/>
                <a:gd name="T79" fmla="*/ 0 h 39"/>
                <a:gd name="T80" fmla="*/ 38 w 77"/>
                <a:gd name="T81" fmla="*/ 0 h 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39"/>
                <a:gd name="T125" fmla="*/ 77 w 77"/>
                <a:gd name="T126" fmla="*/ 39 h 3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39">
                  <a:moveTo>
                    <a:pt x="38" y="0"/>
                  </a:moveTo>
                  <a:lnTo>
                    <a:pt x="30" y="0"/>
                  </a:lnTo>
                  <a:lnTo>
                    <a:pt x="24" y="2"/>
                  </a:lnTo>
                  <a:lnTo>
                    <a:pt x="17" y="4"/>
                  </a:lnTo>
                  <a:lnTo>
                    <a:pt x="12" y="7"/>
                  </a:lnTo>
                  <a:lnTo>
                    <a:pt x="6" y="10"/>
                  </a:lnTo>
                  <a:lnTo>
                    <a:pt x="2" y="13"/>
                  </a:lnTo>
                  <a:lnTo>
                    <a:pt x="1" y="15"/>
                  </a:lnTo>
                  <a:lnTo>
                    <a:pt x="1" y="17"/>
                  </a:lnTo>
                  <a:lnTo>
                    <a:pt x="0" y="19"/>
                  </a:lnTo>
                  <a:lnTo>
                    <a:pt x="0" y="21"/>
                  </a:lnTo>
                  <a:lnTo>
                    <a:pt x="0" y="22"/>
                  </a:lnTo>
                  <a:lnTo>
                    <a:pt x="1" y="25"/>
                  </a:lnTo>
                  <a:lnTo>
                    <a:pt x="1" y="26"/>
                  </a:lnTo>
                  <a:lnTo>
                    <a:pt x="2" y="29"/>
                  </a:lnTo>
                  <a:lnTo>
                    <a:pt x="6" y="31"/>
                  </a:lnTo>
                  <a:lnTo>
                    <a:pt x="12" y="34"/>
                  </a:lnTo>
                  <a:lnTo>
                    <a:pt x="17" y="37"/>
                  </a:lnTo>
                  <a:lnTo>
                    <a:pt x="24" y="38"/>
                  </a:lnTo>
                  <a:lnTo>
                    <a:pt x="30" y="39"/>
                  </a:lnTo>
                  <a:lnTo>
                    <a:pt x="38" y="39"/>
                  </a:lnTo>
                  <a:lnTo>
                    <a:pt x="46" y="39"/>
                  </a:lnTo>
                  <a:lnTo>
                    <a:pt x="53" y="38"/>
                  </a:lnTo>
                  <a:lnTo>
                    <a:pt x="60" y="37"/>
                  </a:lnTo>
                  <a:lnTo>
                    <a:pt x="66" y="34"/>
                  </a:lnTo>
                  <a:lnTo>
                    <a:pt x="70" y="31"/>
                  </a:lnTo>
                  <a:lnTo>
                    <a:pt x="74" y="29"/>
                  </a:lnTo>
                  <a:lnTo>
                    <a:pt x="76" y="26"/>
                  </a:lnTo>
                  <a:lnTo>
                    <a:pt x="76" y="25"/>
                  </a:lnTo>
                  <a:lnTo>
                    <a:pt x="77" y="22"/>
                  </a:lnTo>
                  <a:lnTo>
                    <a:pt x="77" y="21"/>
                  </a:lnTo>
                  <a:lnTo>
                    <a:pt x="77" y="19"/>
                  </a:lnTo>
                  <a:lnTo>
                    <a:pt x="76" y="17"/>
                  </a:lnTo>
                  <a:lnTo>
                    <a:pt x="76" y="15"/>
                  </a:lnTo>
                  <a:lnTo>
                    <a:pt x="74" y="13"/>
                  </a:lnTo>
                  <a:lnTo>
                    <a:pt x="70" y="10"/>
                  </a:lnTo>
                  <a:lnTo>
                    <a:pt x="66" y="7"/>
                  </a:lnTo>
                  <a:lnTo>
                    <a:pt x="60" y="4"/>
                  </a:lnTo>
                  <a:lnTo>
                    <a:pt x="53" y="2"/>
                  </a:lnTo>
                  <a:lnTo>
                    <a:pt x="46" y="0"/>
                  </a:lnTo>
                  <a:lnTo>
                    <a:pt x="38"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0" name="Rectangle 100"/>
            <p:cNvSpPr>
              <a:spLocks noChangeArrowheads="1"/>
            </p:cNvSpPr>
            <p:nvPr/>
          </p:nvSpPr>
          <p:spPr bwMode="auto">
            <a:xfrm>
              <a:off x="4910" y="969"/>
              <a:ext cx="77" cy="514"/>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1" name="Rectangle 101"/>
            <p:cNvSpPr>
              <a:spLocks noChangeArrowheads="1"/>
            </p:cNvSpPr>
            <p:nvPr/>
          </p:nvSpPr>
          <p:spPr bwMode="auto">
            <a:xfrm>
              <a:off x="4910" y="969"/>
              <a:ext cx="77" cy="514"/>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2" name="Freeform 102"/>
            <p:cNvSpPr>
              <a:spLocks/>
            </p:cNvSpPr>
            <p:nvPr/>
          </p:nvSpPr>
          <p:spPr bwMode="auto">
            <a:xfrm>
              <a:off x="4910" y="953"/>
              <a:ext cx="77" cy="40"/>
            </a:xfrm>
            <a:custGeom>
              <a:avLst/>
              <a:gdLst>
                <a:gd name="T0" fmla="*/ 38 w 77"/>
                <a:gd name="T1" fmla="*/ 0 h 40"/>
                <a:gd name="T2" fmla="*/ 30 w 77"/>
                <a:gd name="T3" fmla="*/ 0 h 40"/>
                <a:gd name="T4" fmla="*/ 24 w 77"/>
                <a:gd name="T5" fmla="*/ 1 h 40"/>
                <a:gd name="T6" fmla="*/ 17 w 77"/>
                <a:gd name="T7" fmla="*/ 4 h 40"/>
                <a:gd name="T8" fmla="*/ 12 w 77"/>
                <a:gd name="T9" fmla="*/ 6 h 40"/>
                <a:gd name="T10" fmla="*/ 6 w 77"/>
                <a:gd name="T11" fmla="*/ 9 h 40"/>
                <a:gd name="T12" fmla="*/ 2 w 77"/>
                <a:gd name="T13" fmla="*/ 12 h 40"/>
                <a:gd name="T14" fmla="*/ 1 w 77"/>
                <a:gd name="T15" fmla="*/ 14 h 40"/>
                <a:gd name="T16" fmla="*/ 1 w 77"/>
                <a:gd name="T17" fmla="*/ 16 h 40"/>
                <a:gd name="T18" fmla="*/ 0 w 77"/>
                <a:gd name="T19" fmla="*/ 18 h 40"/>
                <a:gd name="T20" fmla="*/ 0 w 77"/>
                <a:gd name="T21" fmla="*/ 20 h 40"/>
                <a:gd name="T22" fmla="*/ 0 w 77"/>
                <a:gd name="T23" fmla="*/ 22 h 40"/>
                <a:gd name="T24" fmla="*/ 1 w 77"/>
                <a:gd name="T25" fmla="*/ 24 h 40"/>
                <a:gd name="T26" fmla="*/ 1 w 77"/>
                <a:gd name="T27" fmla="*/ 25 h 40"/>
                <a:gd name="T28" fmla="*/ 2 w 77"/>
                <a:gd name="T29" fmla="*/ 28 h 40"/>
                <a:gd name="T30" fmla="*/ 6 w 77"/>
                <a:gd name="T31" fmla="*/ 30 h 40"/>
                <a:gd name="T32" fmla="*/ 12 w 77"/>
                <a:gd name="T33" fmla="*/ 34 h 40"/>
                <a:gd name="T34" fmla="*/ 17 w 77"/>
                <a:gd name="T35" fmla="*/ 36 h 40"/>
                <a:gd name="T36" fmla="*/ 24 w 77"/>
                <a:gd name="T37" fmla="*/ 38 h 40"/>
                <a:gd name="T38" fmla="*/ 30 w 77"/>
                <a:gd name="T39" fmla="*/ 40 h 40"/>
                <a:gd name="T40" fmla="*/ 38 w 77"/>
                <a:gd name="T41" fmla="*/ 40 h 40"/>
                <a:gd name="T42" fmla="*/ 46 w 77"/>
                <a:gd name="T43" fmla="*/ 40 h 40"/>
                <a:gd name="T44" fmla="*/ 53 w 77"/>
                <a:gd name="T45" fmla="*/ 38 h 40"/>
                <a:gd name="T46" fmla="*/ 60 w 77"/>
                <a:gd name="T47" fmla="*/ 36 h 40"/>
                <a:gd name="T48" fmla="*/ 66 w 77"/>
                <a:gd name="T49" fmla="*/ 34 h 40"/>
                <a:gd name="T50" fmla="*/ 70 w 77"/>
                <a:gd name="T51" fmla="*/ 30 h 40"/>
                <a:gd name="T52" fmla="*/ 74 w 77"/>
                <a:gd name="T53" fmla="*/ 28 h 40"/>
                <a:gd name="T54" fmla="*/ 76 w 77"/>
                <a:gd name="T55" fmla="*/ 25 h 40"/>
                <a:gd name="T56" fmla="*/ 76 w 77"/>
                <a:gd name="T57" fmla="*/ 24 h 40"/>
                <a:gd name="T58" fmla="*/ 77 w 77"/>
                <a:gd name="T59" fmla="*/ 22 h 40"/>
                <a:gd name="T60" fmla="*/ 77 w 77"/>
                <a:gd name="T61" fmla="*/ 20 h 40"/>
                <a:gd name="T62" fmla="*/ 77 w 77"/>
                <a:gd name="T63" fmla="*/ 18 h 40"/>
                <a:gd name="T64" fmla="*/ 76 w 77"/>
                <a:gd name="T65" fmla="*/ 16 h 40"/>
                <a:gd name="T66" fmla="*/ 76 w 77"/>
                <a:gd name="T67" fmla="*/ 14 h 40"/>
                <a:gd name="T68" fmla="*/ 74 w 77"/>
                <a:gd name="T69" fmla="*/ 12 h 40"/>
                <a:gd name="T70" fmla="*/ 70 w 77"/>
                <a:gd name="T71" fmla="*/ 9 h 40"/>
                <a:gd name="T72" fmla="*/ 66 w 77"/>
                <a:gd name="T73" fmla="*/ 6 h 40"/>
                <a:gd name="T74" fmla="*/ 60 w 77"/>
                <a:gd name="T75" fmla="*/ 4 h 40"/>
                <a:gd name="T76" fmla="*/ 53 w 77"/>
                <a:gd name="T77" fmla="*/ 1 h 40"/>
                <a:gd name="T78" fmla="*/ 46 w 77"/>
                <a:gd name="T79" fmla="*/ 0 h 40"/>
                <a:gd name="T80" fmla="*/ 38 w 77"/>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0"/>
                <a:gd name="T125" fmla="*/ 77 w 77"/>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0">
                  <a:moveTo>
                    <a:pt x="38" y="0"/>
                  </a:moveTo>
                  <a:lnTo>
                    <a:pt x="30" y="0"/>
                  </a:lnTo>
                  <a:lnTo>
                    <a:pt x="24" y="1"/>
                  </a:lnTo>
                  <a:lnTo>
                    <a:pt x="17" y="4"/>
                  </a:lnTo>
                  <a:lnTo>
                    <a:pt x="12" y="6"/>
                  </a:lnTo>
                  <a:lnTo>
                    <a:pt x="6" y="9"/>
                  </a:lnTo>
                  <a:lnTo>
                    <a:pt x="2" y="12"/>
                  </a:lnTo>
                  <a:lnTo>
                    <a:pt x="1" y="14"/>
                  </a:lnTo>
                  <a:lnTo>
                    <a:pt x="1" y="16"/>
                  </a:lnTo>
                  <a:lnTo>
                    <a:pt x="0" y="18"/>
                  </a:lnTo>
                  <a:lnTo>
                    <a:pt x="0" y="20"/>
                  </a:lnTo>
                  <a:lnTo>
                    <a:pt x="0" y="22"/>
                  </a:lnTo>
                  <a:lnTo>
                    <a:pt x="1" y="24"/>
                  </a:lnTo>
                  <a:lnTo>
                    <a:pt x="1" y="25"/>
                  </a:lnTo>
                  <a:lnTo>
                    <a:pt x="2" y="28"/>
                  </a:lnTo>
                  <a:lnTo>
                    <a:pt x="6" y="30"/>
                  </a:lnTo>
                  <a:lnTo>
                    <a:pt x="12" y="34"/>
                  </a:lnTo>
                  <a:lnTo>
                    <a:pt x="17" y="36"/>
                  </a:lnTo>
                  <a:lnTo>
                    <a:pt x="24" y="38"/>
                  </a:lnTo>
                  <a:lnTo>
                    <a:pt x="30" y="40"/>
                  </a:lnTo>
                  <a:lnTo>
                    <a:pt x="38" y="40"/>
                  </a:lnTo>
                  <a:lnTo>
                    <a:pt x="46" y="40"/>
                  </a:lnTo>
                  <a:lnTo>
                    <a:pt x="53" y="38"/>
                  </a:lnTo>
                  <a:lnTo>
                    <a:pt x="60" y="36"/>
                  </a:lnTo>
                  <a:lnTo>
                    <a:pt x="66" y="34"/>
                  </a:lnTo>
                  <a:lnTo>
                    <a:pt x="70" y="30"/>
                  </a:lnTo>
                  <a:lnTo>
                    <a:pt x="74" y="28"/>
                  </a:lnTo>
                  <a:lnTo>
                    <a:pt x="76" y="25"/>
                  </a:lnTo>
                  <a:lnTo>
                    <a:pt x="76" y="24"/>
                  </a:lnTo>
                  <a:lnTo>
                    <a:pt x="77" y="22"/>
                  </a:lnTo>
                  <a:lnTo>
                    <a:pt x="77" y="20"/>
                  </a:lnTo>
                  <a:lnTo>
                    <a:pt x="77" y="18"/>
                  </a:lnTo>
                  <a:lnTo>
                    <a:pt x="76" y="16"/>
                  </a:lnTo>
                  <a:lnTo>
                    <a:pt x="76" y="14"/>
                  </a:lnTo>
                  <a:lnTo>
                    <a:pt x="74" y="12"/>
                  </a:lnTo>
                  <a:lnTo>
                    <a:pt x="70" y="9"/>
                  </a:lnTo>
                  <a:lnTo>
                    <a:pt x="66" y="6"/>
                  </a:lnTo>
                  <a:lnTo>
                    <a:pt x="60" y="4"/>
                  </a:lnTo>
                  <a:lnTo>
                    <a:pt x="53" y="1"/>
                  </a:lnTo>
                  <a:lnTo>
                    <a:pt x="46" y="0"/>
                  </a:lnTo>
                  <a:lnTo>
                    <a:pt x="38"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 name="Freeform 103"/>
            <p:cNvSpPr>
              <a:spLocks/>
            </p:cNvSpPr>
            <p:nvPr/>
          </p:nvSpPr>
          <p:spPr bwMode="auto">
            <a:xfrm>
              <a:off x="4910" y="953"/>
              <a:ext cx="77" cy="40"/>
            </a:xfrm>
            <a:custGeom>
              <a:avLst/>
              <a:gdLst>
                <a:gd name="T0" fmla="*/ 38 w 77"/>
                <a:gd name="T1" fmla="*/ 0 h 40"/>
                <a:gd name="T2" fmla="*/ 30 w 77"/>
                <a:gd name="T3" fmla="*/ 0 h 40"/>
                <a:gd name="T4" fmla="*/ 24 w 77"/>
                <a:gd name="T5" fmla="*/ 1 h 40"/>
                <a:gd name="T6" fmla="*/ 17 w 77"/>
                <a:gd name="T7" fmla="*/ 4 h 40"/>
                <a:gd name="T8" fmla="*/ 12 w 77"/>
                <a:gd name="T9" fmla="*/ 6 h 40"/>
                <a:gd name="T10" fmla="*/ 6 w 77"/>
                <a:gd name="T11" fmla="*/ 9 h 40"/>
                <a:gd name="T12" fmla="*/ 2 w 77"/>
                <a:gd name="T13" fmla="*/ 12 h 40"/>
                <a:gd name="T14" fmla="*/ 1 w 77"/>
                <a:gd name="T15" fmla="*/ 14 h 40"/>
                <a:gd name="T16" fmla="*/ 1 w 77"/>
                <a:gd name="T17" fmla="*/ 16 h 40"/>
                <a:gd name="T18" fmla="*/ 0 w 77"/>
                <a:gd name="T19" fmla="*/ 18 h 40"/>
                <a:gd name="T20" fmla="*/ 0 w 77"/>
                <a:gd name="T21" fmla="*/ 20 h 40"/>
                <a:gd name="T22" fmla="*/ 0 w 77"/>
                <a:gd name="T23" fmla="*/ 22 h 40"/>
                <a:gd name="T24" fmla="*/ 1 w 77"/>
                <a:gd name="T25" fmla="*/ 24 h 40"/>
                <a:gd name="T26" fmla="*/ 1 w 77"/>
                <a:gd name="T27" fmla="*/ 25 h 40"/>
                <a:gd name="T28" fmla="*/ 2 w 77"/>
                <a:gd name="T29" fmla="*/ 28 h 40"/>
                <a:gd name="T30" fmla="*/ 6 w 77"/>
                <a:gd name="T31" fmla="*/ 30 h 40"/>
                <a:gd name="T32" fmla="*/ 12 w 77"/>
                <a:gd name="T33" fmla="*/ 34 h 40"/>
                <a:gd name="T34" fmla="*/ 17 w 77"/>
                <a:gd name="T35" fmla="*/ 36 h 40"/>
                <a:gd name="T36" fmla="*/ 24 w 77"/>
                <a:gd name="T37" fmla="*/ 38 h 40"/>
                <a:gd name="T38" fmla="*/ 30 w 77"/>
                <a:gd name="T39" fmla="*/ 40 h 40"/>
                <a:gd name="T40" fmla="*/ 38 w 77"/>
                <a:gd name="T41" fmla="*/ 40 h 40"/>
                <a:gd name="T42" fmla="*/ 46 w 77"/>
                <a:gd name="T43" fmla="*/ 40 h 40"/>
                <a:gd name="T44" fmla="*/ 53 w 77"/>
                <a:gd name="T45" fmla="*/ 38 h 40"/>
                <a:gd name="T46" fmla="*/ 60 w 77"/>
                <a:gd name="T47" fmla="*/ 36 h 40"/>
                <a:gd name="T48" fmla="*/ 66 w 77"/>
                <a:gd name="T49" fmla="*/ 34 h 40"/>
                <a:gd name="T50" fmla="*/ 70 w 77"/>
                <a:gd name="T51" fmla="*/ 30 h 40"/>
                <a:gd name="T52" fmla="*/ 74 w 77"/>
                <a:gd name="T53" fmla="*/ 28 h 40"/>
                <a:gd name="T54" fmla="*/ 76 w 77"/>
                <a:gd name="T55" fmla="*/ 25 h 40"/>
                <a:gd name="T56" fmla="*/ 76 w 77"/>
                <a:gd name="T57" fmla="*/ 24 h 40"/>
                <a:gd name="T58" fmla="*/ 77 w 77"/>
                <a:gd name="T59" fmla="*/ 22 h 40"/>
                <a:gd name="T60" fmla="*/ 77 w 77"/>
                <a:gd name="T61" fmla="*/ 20 h 40"/>
                <a:gd name="T62" fmla="*/ 77 w 77"/>
                <a:gd name="T63" fmla="*/ 18 h 40"/>
                <a:gd name="T64" fmla="*/ 76 w 77"/>
                <a:gd name="T65" fmla="*/ 16 h 40"/>
                <a:gd name="T66" fmla="*/ 76 w 77"/>
                <a:gd name="T67" fmla="*/ 14 h 40"/>
                <a:gd name="T68" fmla="*/ 74 w 77"/>
                <a:gd name="T69" fmla="*/ 12 h 40"/>
                <a:gd name="T70" fmla="*/ 70 w 77"/>
                <a:gd name="T71" fmla="*/ 9 h 40"/>
                <a:gd name="T72" fmla="*/ 66 w 77"/>
                <a:gd name="T73" fmla="*/ 6 h 40"/>
                <a:gd name="T74" fmla="*/ 60 w 77"/>
                <a:gd name="T75" fmla="*/ 4 h 40"/>
                <a:gd name="T76" fmla="*/ 53 w 77"/>
                <a:gd name="T77" fmla="*/ 1 h 40"/>
                <a:gd name="T78" fmla="*/ 46 w 77"/>
                <a:gd name="T79" fmla="*/ 0 h 40"/>
                <a:gd name="T80" fmla="*/ 38 w 77"/>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7"/>
                <a:gd name="T124" fmla="*/ 0 h 40"/>
                <a:gd name="T125" fmla="*/ 77 w 77"/>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7" h="40">
                  <a:moveTo>
                    <a:pt x="38" y="0"/>
                  </a:moveTo>
                  <a:lnTo>
                    <a:pt x="30" y="0"/>
                  </a:lnTo>
                  <a:lnTo>
                    <a:pt x="24" y="1"/>
                  </a:lnTo>
                  <a:lnTo>
                    <a:pt x="17" y="4"/>
                  </a:lnTo>
                  <a:lnTo>
                    <a:pt x="12" y="6"/>
                  </a:lnTo>
                  <a:lnTo>
                    <a:pt x="6" y="9"/>
                  </a:lnTo>
                  <a:lnTo>
                    <a:pt x="2" y="12"/>
                  </a:lnTo>
                  <a:lnTo>
                    <a:pt x="1" y="14"/>
                  </a:lnTo>
                  <a:lnTo>
                    <a:pt x="1" y="16"/>
                  </a:lnTo>
                  <a:lnTo>
                    <a:pt x="0" y="18"/>
                  </a:lnTo>
                  <a:lnTo>
                    <a:pt x="0" y="20"/>
                  </a:lnTo>
                  <a:lnTo>
                    <a:pt x="0" y="22"/>
                  </a:lnTo>
                  <a:lnTo>
                    <a:pt x="1" y="24"/>
                  </a:lnTo>
                  <a:lnTo>
                    <a:pt x="1" y="25"/>
                  </a:lnTo>
                  <a:lnTo>
                    <a:pt x="2" y="28"/>
                  </a:lnTo>
                  <a:lnTo>
                    <a:pt x="6" y="30"/>
                  </a:lnTo>
                  <a:lnTo>
                    <a:pt x="12" y="34"/>
                  </a:lnTo>
                  <a:lnTo>
                    <a:pt x="17" y="36"/>
                  </a:lnTo>
                  <a:lnTo>
                    <a:pt x="24" y="38"/>
                  </a:lnTo>
                  <a:lnTo>
                    <a:pt x="30" y="40"/>
                  </a:lnTo>
                  <a:lnTo>
                    <a:pt x="38" y="40"/>
                  </a:lnTo>
                  <a:lnTo>
                    <a:pt x="46" y="40"/>
                  </a:lnTo>
                  <a:lnTo>
                    <a:pt x="53" y="38"/>
                  </a:lnTo>
                  <a:lnTo>
                    <a:pt x="60" y="36"/>
                  </a:lnTo>
                  <a:lnTo>
                    <a:pt x="66" y="34"/>
                  </a:lnTo>
                  <a:lnTo>
                    <a:pt x="70" y="30"/>
                  </a:lnTo>
                  <a:lnTo>
                    <a:pt x="74" y="28"/>
                  </a:lnTo>
                  <a:lnTo>
                    <a:pt x="76" y="25"/>
                  </a:lnTo>
                  <a:lnTo>
                    <a:pt x="76" y="24"/>
                  </a:lnTo>
                  <a:lnTo>
                    <a:pt x="77" y="22"/>
                  </a:lnTo>
                  <a:lnTo>
                    <a:pt x="77" y="20"/>
                  </a:lnTo>
                  <a:lnTo>
                    <a:pt x="77" y="18"/>
                  </a:lnTo>
                  <a:lnTo>
                    <a:pt x="76" y="16"/>
                  </a:lnTo>
                  <a:lnTo>
                    <a:pt x="76" y="14"/>
                  </a:lnTo>
                  <a:lnTo>
                    <a:pt x="74" y="12"/>
                  </a:lnTo>
                  <a:lnTo>
                    <a:pt x="70" y="9"/>
                  </a:lnTo>
                  <a:lnTo>
                    <a:pt x="66" y="6"/>
                  </a:lnTo>
                  <a:lnTo>
                    <a:pt x="60" y="4"/>
                  </a:lnTo>
                  <a:lnTo>
                    <a:pt x="53" y="1"/>
                  </a:lnTo>
                  <a:lnTo>
                    <a:pt x="46" y="0"/>
                  </a:lnTo>
                  <a:lnTo>
                    <a:pt x="38"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 name="Line 104"/>
            <p:cNvSpPr>
              <a:spLocks noChangeShapeType="1"/>
            </p:cNvSpPr>
            <p:nvPr/>
          </p:nvSpPr>
          <p:spPr bwMode="auto">
            <a:xfrm>
              <a:off x="4910" y="1483"/>
              <a:ext cx="77" cy="0"/>
            </a:xfrm>
            <a:prstGeom prst="line">
              <a:avLst/>
            </a:prstGeom>
            <a:noFill/>
            <a:ln w="6350">
              <a:solidFill>
                <a:srgbClr val="FF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5" name="Freeform 105"/>
            <p:cNvSpPr>
              <a:spLocks/>
            </p:cNvSpPr>
            <p:nvPr/>
          </p:nvSpPr>
          <p:spPr bwMode="auto">
            <a:xfrm>
              <a:off x="5247" y="1545"/>
              <a:ext cx="76" cy="41"/>
            </a:xfrm>
            <a:custGeom>
              <a:avLst/>
              <a:gdLst>
                <a:gd name="T0" fmla="*/ 37 w 76"/>
                <a:gd name="T1" fmla="*/ 0 h 41"/>
                <a:gd name="T2" fmla="*/ 29 w 76"/>
                <a:gd name="T3" fmla="*/ 0 h 41"/>
                <a:gd name="T4" fmla="*/ 22 w 76"/>
                <a:gd name="T5" fmla="*/ 2 h 41"/>
                <a:gd name="T6" fmla="*/ 16 w 76"/>
                <a:gd name="T7" fmla="*/ 4 h 41"/>
                <a:gd name="T8" fmla="*/ 10 w 76"/>
                <a:gd name="T9" fmla="*/ 7 h 41"/>
                <a:gd name="T10" fmla="*/ 6 w 76"/>
                <a:gd name="T11" fmla="*/ 10 h 41"/>
                <a:gd name="T12" fmla="*/ 2 w 76"/>
                <a:gd name="T13" fmla="*/ 12 h 41"/>
                <a:gd name="T14" fmla="*/ 1 w 76"/>
                <a:gd name="T15" fmla="*/ 15 h 41"/>
                <a:gd name="T16" fmla="*/ 1 w 76"/>
                <a:gd name="T17" fmla="*/ 16 h 41"/>
                <a:gd name="T18" fmla="*/ 0 w 76"/>
                <a:gd name="T19" fmla="*/ 19 h 41"/>
                <a:gd name="T20" fmla="*/ 0 w 76"/>
                <a:gd name="T21" fmla="*/ 21 h 41"/>
                <a:gd name="T22" fmla="*/ 0 w 76"/>
                <a:gd name="T23" fmla="*/ 23 h 41"/>
                <a:gd name="T24" fmla="*/ 1 w 76"/>
                <a:gd name="T25" fmla="*/ 25 h 41"/>
                <a:gd name="T26" fmla="*/ 1 w 76"/>
                <a:gd name="T27" fmla="*/ 26 h 41"/>
                <a:gd name="T28" fmla="*/ 2 w 76"/>
                <a:gd name="T29" fmla="*/ 29 h 41"/>
                <a:gd name="T30" fmla="*/ 6 w 76"/>
                <a:gd name="T31" fmla="*/ 31 h 41"/>
                <a:gd name="T32" fmla="*/ 10 w 76"/>
                <a:gd name="T33" fmla="*/ 35 h 41"/>
                <a:gd name="T34" fmla="*/ 16 w 76"/>
                <a:gd name="T35" fmla="*/ 37 h 41"/>
                <a:gd name="T36" fmla="*/ 22 w 76"/>
                <a:gd name="T37" fmla="*/ 39 h 41"/>
                <a:gd name="T38" fmla="*/ 29 w 76"/>
                <a:gd name="T39" fmla="*/ 41 h 41"/>
                <a:gd name="T40" fmla="*/ 37 w 76"/>
                <a:gd name="T41" fmla="*/ 41 h 41"/>
                <a:gd name="T42" fmla="*/ 45 w 76"/>
                <a:gd name="T43" fmla="*/ 41 h 41"/>
                <a:gd name="T44" fmla="*/ 52 w 76"/>
                <a:gd name="T45" fmla="*/ 39 h 41"/>
                <a:gd name="T46" fmla="*/ 59 w 76"/>
                <a:gd name="T47" fmla="*/ 37 h 41"/>
                <a:gd name="T48" fmla="*/ 65 w 76"/>
                <a:gd name="T49" fmla="*/ 35 h 41"/>
                <a:gd name="T50" fmla="*/ 69 w 76"/>
                <a:gd name="T51" fmla="*/ 31 h 41"/>
                <a:gd name="T52" fmla="*/ 73 w 76"/>
                <a:gd name="T53" fmla="*/ 29 h 41"/>
                <a:gd name="T54" fmla="*/ 75 w 76"/>
                <a:gd name="T55" fmla="*/ 26 h 41"/>
                <a:gd name="T56" fmla="*/ 75 w 76"/>
                <a:gd name="T57" fmla="*/ 25 h 41"/>
                <a:gd name="T58" fmla="*/ 76 w 76"/>
                <a:gd name="T59" fmla="*/ 23 h 41"/>
                <a:gd name="T60" fmla="*/ 76 w 76"/>
                <a:gd name="T61" fmla="*/ 21 h 41"/>
                <a:gd name="T62" fmla="*/ 76 w 76"/>
                <a:gd name="T63" fmla="*/ 19 h 41"/>
                <a:gd name="T64" fmla="*/ 75 w 76"/>
                <a:gd name="T65" fmla="*/ 16 h 41"/>
                <a:gd name="T66" fmla="*/ 75 w 76"/>
                <a:gd name="T67" fmla="*/ 15 h 41"/>
                <a:gd name="T68" fmla="*/ 73 w 76"/>
                <a:gd name="T69" fmla="*/ 12 h 41"/>
                <a:gd name="T70" fmla="*/ 69 w 76"/>
                <a:gd name="T71" fmla="*/ 10 h 41"/>
                <a:gd name="T72" fmla="*/ 65 w 76"/>
                <a:gd name="T73" fmla="*/ 7 h 41"/>
                <a:gd name="T74" fmla="*/ 59 w 76"/>
                <a:gd name="T75" fmla="*/ 4 h 41"/>
                <a:gd name="T76" fmla="*/ 52 w 76"/>
                <a:gd name="T77" fmla="*/ 2 h 41"/>
                <a:gd name="T78" fmla="*/ 45 w 76"/>
                <a:gd name="T79" fmla="*/ 0 h 41"/>
                <a:gd name="T80" fmla="*/ 37 w 76"/>
                <a:gd name="T81" fmla="*/ 0 h 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1"/>
                <a:gd name="T125" fmla="*/ 76 w 76"/>
                <a:gd name="T126" fmla="*/ 41 h 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1">
                  <a:moveTo>
                    <a:pt x="37" y="0"/>
                  </a:moveTo>
                  <a:lnTo>
                    <a:pt x="29" y="0"/>
                  </a:lnTo>
                  <a:lnTo>
                    <a:pt x="22" y="2"/>
                  </a:lnTo>
                  <a:lnTo>
                    <a:pt x="16" y="4"/>
                  </a:lnTo>
                  <a:lnTo>
                    <a:pt x="10" y="7"/>
                  </a:lnTo>
                  <a:lnTo>
                    <a:pt x="6" y="10"/>
                  </a:lnTo>
                  <a:lnTo>
                    <a:pt x="2" y="12"/>
                  </a:lnTo>
                  <a:lnTo>
                    <a:pt x="1" y="15"/>
                  </a:lnTo>
                  <a:lnTo>
                    <a:pt x="1" y="16"/>
                  </a:lnTo>
                  <a:lnTo>
                    <a:pt x="0" y="19"/>
                  </a:lnTo>
                  <a:lnTo>
                    <a:pt x="0" y="21"/>
                  </a:lnTo>
                  <a:lnTo>
                    <a:pt x="0" y="23"/>
                  </a:lnTo>
                  <a:lnTo>
                    <a:pt x="1" y="25"/>
                  </a:lnTo>
                  <a:lnTo>
                    <a:pt x="1" y="26"/>
                  </a:lnTo>
                  <a:lnTo>
                    <a:pt x="2" y="29"/>
                  </a:lnTo>
                  <a:lnTo>
                    <a:pt x="6" y="31"/>
                  </a:lnTo>
                  <a:lnTo>
                    <a:pt x="10" y="35"/>
                  </a:lnTo>
                  <a:lnTo>
                    <a:pt x="16" y="37"/>
                  </a:lnTo>
                  <a:lnTo>
                    <a:pt x="22" y="39"/>
                  </a:lnTo>
                  <a:lnTo>
                    <a:pt x="29" y="41"/>
                  </a:lnTo>
                  <a:lnTo>
                    <a:pt x="37" y="41"/>
                  </a:lnTo>
                  <a:lnTo>
                    <a:pt x="45" y="41"/>
                  </a:lnTo>
                  <a:lnTo>
                    <a:pt x="52" y="39"/>
                  </a:lnTo>
                  <a:lnTo>
                    <a:pt x="59" y="37"/>
                  </a:lnTo>
                  <a:lnTo>
                    <a:pt x="65" y="35"/>
                  </a:lnTo>
                  <a:lnTo>
                    <a:pt x="69" y="31"/>
                  </a:lnTo>
                  <a:lnTo>
                    <a:pt x="73" y="29"/>
                  </a:lnTo>
                  <a:lnTo>
                    <a:pt x="75" y="26"/>
                  </a:lnTo>
                  <a:lnTo>
                    <a:pt x="75" y="25"/>
                  </a:lnTo>
                  <a:lnTo>
                    <a:pt x="76" y="23"/>
                  </a:lnTo>
                  <a:lnTo>
                    <a:pt x="76" y="21"/>
                  </a:lnTo>
                  <a:lnTo>
                    <a:pt x="76" y="19"/>
                  </a:lnTo>
                  <a:lnTo>
                    <a:pt x="75" y="16"/>
                  </a:lnTo>
                  <a:lnTo>
                    <a:pt x="75" y="15"/>
                  </a:lnTo>
                  <a:lnTo>
                    <a:pt x="73" y="12"/>
                  </a:lnTo>
                  <a:lnTo>
                    <a:pt x="69" y="10"/>
                  </a:lnTo>
                  <a:lnTo>
                    <a:pt x="65" y="7"/>
                  </a:lnTo>
                  <a:lnTo>
                    <a:pt x="59" y="4"/>
                  </a:lnTo>
                  <a:lnTo>
                    <a:pt x="52" y="2"/>
                  </a:lnTo>
                  <a:lnTo>
                    <a:pt x="45" y="0"/>
                  </a:lnTo>
                  <a:lnTo>
                    <a:pt x="37"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6" name="Freeform 106"/>
            <p:cNvSpPr>
              <a:spLocks/>
            </p:cNvSpPr>
            <p:nvPr/>
          </p:nvSpPr>
          <p:spPr bwMode="auto">
            <a:xfrm>
              <a:off x="5247" y="1545"/>
              <a:ext cx="76" cy="41"/>
            </a:xfrm>
            <a:custGeom>
              <a:avLst/>
              <a:gdLst>
                <a:gd name="T0" fmla="*/ 37 w 76"/>
                <a:gd name="T1" fmla="*/ 0 h 41"/>
                <a:gd name="T2" fmla="*/ 29 w 76"/>
                <a:gd name="T3" fmla="*/ 0 h 41"/>
                <a:gd name="T4" fmla="*/ 22 w 76"/>
                <a:gd name="T5" fmla="*/ 2 h 41"/>
                <a:gd name="T6" fmla="*/ 16 w 76"/>
                <a:gd name="T7" fmla="*/ 4 h 41"/>
                <a:gd name="T8" fmla="*/ 10 w 76"/>
                <a:gd name="T9" fmla="*/ 7 h 41"/>
                <a:gd name="T10" fmla="*/ 6 w 76"/>
                <a:gd name="T11" fmla="*/ 10 h 41"/>
                <a:gd name="T12" fmla="*/ 2 w 76"/>
                <a:gd name="T13" fmla="*/ 12 h 41"/>
                <a:gd name="T14" fmla="*/ 1 w 76"/>
                <a:gd name="T15" fmla="*/ 15 h 41"/>
                <a:gd name="T16" fmla="*/ 1 w 76"/>
                <a:gd name="T17" fmla="*/ 16 h 41"/>
                <a:gd name="T18" fmla="*/ 0 w 76"/>
                <a:gd name="T19" fmla="*/ 19 h 41"/>
                <a:gd name="T20" fmla="*/ 0 w 76"/>
                <a:gd name="T21" fmla="*/ 21 h 41"/>
                <a:gd name="T22" fmla="*/ 0 w 76"/>
                <a:gd name="T23" fmla="*/ 23 h 41"/>
                <a:gd name="T24" fmla="*/ 1 w 76"/>
                <a:gd name="T25" fmla="*/ 25 h 41"/>
                <a:gd name="T26" fmla="*/ 1 w 76"/>
                <a:gd name="T27" fmla="*/ 26 h 41"/>
                <a:gd name="T28" fmla="*/ 2 w 76"/>
                <a:gd name="T29" fmla="*/ 29 h 41"/>
                <a:gd name="T30" fmla="*/ 6 w 76"/>
                <a:gd name="T31" fmla="*/ 31 h 41"/>
                <a:gd name="T32" fmla="*/ 10 w 76"/>
                <a:gd name="T33" fmla="*/ 35 h 41"/>
                <a:gd name="T34" fmla="*/ 16 w 76"/>
                <a:gd name="T35" fmla="*/ 37 h 41"/>
                <a:gd name="T36" fmla="*/ 22 w 76"/>
                <a:gd name="T37" fmla="*/ 39 h 41"/>
                <a:gd name="T38" fmla="*/ 29 w 76"/>
                <a:gd name="T39" fmla="*/ 41 h 41"/>
                <a:gd name="T40" fmla="*/ 37 w 76"/>
                <a:gd name="T41" fmla="*/ 41 h 41"/>
                <a:gd name="T42" fmla="*/ 45 w 76"/>
                <a:gd name="T43" fmla="*/ 41 h 41"/>
                <a:gd name="T44" fmla="*/ 52 w 76"/>
                <a:gd name="T45" fmla="*/ 39 h 41"/>
                <a:gd name="T46" fmla="*/ 59 w 76"/>
                <a:gd name="T47" fmla="*/ 37 h 41"/>
                <a:gd name="T48" fmla="*/ 65 w 76"/>
                <a:gd name="T49" fmla="*/ 35 h 41"/>
                <a:gd name="T50" fmla="*/ 69 w 76"/>
                <a:gd name="T51" fmla="*/ 31 h 41"/>
                <a:gd name="T52" fmla="*/ 73 w 76"/>
                <a:gd name="T53" fmla="*/ 29 h 41"/>
                <a:gd name="T54" fmla="*/ 75 w 76"/>
                <a:gd name="T55" fmla="*/ 26 h 41"/>
                <a:gd name="T56" fmla="*/ 75 w 76"/>
                <a:gd name="T57" fmla="*/ 25 h 41"/>
                <a:gd name="T58" fmla="*/ 76 w 76"/>
                <a:gd name="T59" fmla="*/ 23 h 41"/>
                <a:gd name="T60" fmla="*/ 76 w 76"/>
                <a:gd name="T61" fmla="*/ 21 h 41"/>
                <a:gd name="T62" fmla="*/ 76 w 76"/>
                <a:gd name="T63" fmla="*/ 19 h 41"/>
                <a:gd name="T64" fmla="*/ 75 w 76"/>
                <a:gd name="T65" fmla="*/ 16 h 41"/>
                <a:gd name="T66" fmla="*/ 75 w 76"/>
                <a:gd name="T67" fmla="*/ 15 h 41"/>
                <a:gd name="T68" fmla="*/ 73 w 76"/>
                <a:gd name="T69" fmla="*/ 12 h 41"/>
                <a:gd name="T70" fmla="*/ 69 w 76"/>
                <a:gd name="T71" fmla="*/ 10 h 41"/>
                <a:gd name="T72" fmla="*/ 65 w 76"/>
                <a:gd name="T73" fmla="*/ 7 h 41"/>
                <a:gd name="T74" fmla="*/ 59 w 76"/>
                <a:gd name="T75" fmla="*/ 4 h 41"/>
                <a:gd name="T76" fmla="*/ 52 w 76"/>
                <a:gd name="T77" fmla="*/ 2 h 41"/>
                <a:gd name="T78" fmla="*/ 45 w 76"/>
                <a:gd name="T79" fmla="*/ 0 h 41"/>
                <a:gd name="T80" fmla="*/ 37 w 76"/>
                <a:gd name="T81" fmla="*/ 0 h 4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1"/>
                <a:gd name="T125" fmla="*/ 76 w 76"/>
                <a:gd name="T126" fmla="*/ 41 h 4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1">
                  <a:moveTo>
                    <a:pt x="37" y="0"/>
                  </a:moveTo>
                  <a:lnTo>
                    <a:pt x="29" y="0"/>
                  </a:lnTo>
                  <a:lnTo>
                    <a:pt x="22" y="2"/>
                  </a:lnTo>
                  <a:lnTo>
                    <a:pt x="16" y="4"/>
                  </a:lnTo>
                  <a:lnTo>
                    <a:pt x="10" y="7"/>
                  </a:lnTo>
                  <a:lnTo>
                    <a:pt x="6" y="10"/>
                  </a:lnTo>
                  <a:lnTo>
                    <a:pt x="2" y="12"/>
                  </a:lnTo>
                  <a:lnTo>
                    <a:pt x="1" y="15"/>
                  </a:lnTo>
                  <a:lnTo>
                    <a:pt x="1" y="16"/>
                  </a:lnTo>
                  <a:lnTo>
                    <a:pt x="0" y="19"/>
                  </a:lnTo>
                  <a:lnTo>
                    <a:pt x="0" y="21"/>
                  </a:lnTo>
                  <a:lnTo>
                    <a:pt x="0" y="23"/>
                  </a:lnTo>
                  <a:lnTo>
                    <a:pt x="1" y="25"/>
                  </a:lnTo>
                  <a:lnTo>
                    <a:pt x="1" y="26"/>
                  </a:lnTo>
                  <a:lnTo>
                    <a:pt x="2" y="29"/>
                  </a:lnTo>
                  <a:lnTo>
                    <a:pt x="6" y="31"/>
                  </a:lnTo>
                  <a:lnTo>
                    <a:pt x="10" y="35"/>
                  </a:lnTo>
                  <a:lnTo>
                    <a:pt x="16" y="37"/>
                  </a:lnTo>
                  <a:lnTo>
                    <a:pt x="22" y="39"/>
                  </a:lnTo>
                  <a:lnTo>
                    <a:pt x="29" y="41"/>
                  </a:lnTo>
                  <a:lnTo>
                    <a:pt x="37" y="41"/>
                  </a:lnTo>
                  <a:lnTo>
                    <a:pt x="45" y="41"/>
                  </a:lnTo>
                  <a:lnTo>
                    <a:pt x="52" y="39"/>
                  </a:lnTo>
                  <a:lnTo>
                    <a:pt x="59" y="37"/>
                  </a:lnTo>
                  <a:lnTo>
                    <a:pt x="65" y="35"/>
                  </a:lnTo>
                  <a:lnTo>
                    <a:pt x="69" y="31"/>
                  </a:lnTo>
                  <a:lnTo>
                    <a:pt x="73" y="29"/>
                  </a:lnTo>
                  <a:lnTo>
                    <a:pt x="75" y="26"/>
                  </a:lnTo>
                  <a:lnTo>
                    <a:pt x="75" y="25"/>
                  </a:lnTo>
                  <a:lnTo>
                    <a:pt x="76" y="23"/>
                  </a:lnTo>
                  <a:lnTo>
                    <a:pt x="76" y="21"/>
                  </a:lnTo>
                  <a:lnTo>
                    <a:pt x="76" y="19"/>
                  </a:lnTo>
                  <a:lnTo>
                    <a:pt x="75" y="16"/>
                  </a:lnTo>
                  <a:lnTo>
                    <a:pt x="75" y="15"/>
                  </a:lnTo>
                  <a:lnTo>
                    <a:pt x="73" y="12"/>
                  </a:lnTo>
                  <a:lnTo>
                    <a:pt x="69" y="10"/>
                  </a:lnTo>
                  <a:lnTo>
                    <a:pt x="65" y="7"/>
                  </a:lnTo>
                  <a:lnTo>
                    <a:pt x="59" y="4"/>
                  </a:lnTo>
                  <a:lnTo>
                    <a:pt x="52" y="2"/>
                  </a:lnTo>
                  <a:lnTo>
                    <a:pt x="45" y="0"/>
                  </a:lnTo>
                  <a:lnTo>
                    <a:pt x="37"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7" name="Rectangle 107"/>
            <p:cNvSpPr>
              <a:spLocks noChangeArrowheads="1"/>
            </p:cNvSpPr>
            <p:nvPr/>
          </p:nvSpPr>
          <p:spPr bwMode="auto">
            <a:xfrm>
              <a:off x="5247" y="1048"/>
              <a:ext cx="76" cy="51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8" name="Rectangle 108"/>
            <p:cNvSpPr>
              <a:spLocks noChangeArrowheads="1"/>
            </p:cNvSpPr>
            <p:nvPr/>
          </p:nvSpPr>
          <p:spPr bwMode="auto">
            <a:xfrm>
              <a:off x="5247" y="1048"/>
              <a:ext cx="76" cy="513"/>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 name="Freeform 109"/>
            <p:cNvSpPr>
              <a:spLocks/>
            </p:cNvSpPr>
            <p:nvPr/>
          </p:nvSpPr>
          <p:spPr bwMode="auto">
            <a:xfrm>
              <a:off x="5247" y="1032"/>
              <a:ext cx="76" cy="40"/>
            </a:xfrm>
            <a:custGeom>
              <a:avLst/>
              <a:gdLst>
                <a:gd name="T0" fmla="*/ 37 w 76"/>
                <a:gd name="T1" fmla="*/ 0 h 40"/>
                <a:gd name="T2" fmla="*/ 29 w 76"/>
                <a:gd name="T3" fmla="*/ 0 h 40"/>
                <a:gd name="T4" fmla="*/ 22 w 76"/>
                <a:gd name="T5" fmla="*/ 1 h 40"/>
                <a:gd name="T6" fmla="*/ 16 w 76"/>
                <a:gd name="T7" fmla="*/ 4 h 40"/>
                <a:gd name="T8" fmla="*/ 10 w 76"/>
                <a:gd name="T9" fmla="*/ 6 h 40"/>
                <a:gd name="T10" fmla="*/ 6 w 76"/>
                <a:gd name="T11" fmla="*/ 9 h 40"/>
                <a:gd name="T12" fmla="*/ 2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2 w 76"/>
                <a:gd name="T29" fmla="*/ 28 h 40"/>
                <a:gd name="T30" fmla="*/ 6 w 76"/>
                <a:gd name="T31" fmla="*/ 30 h 40"/>
                <a:gd name="T32" fmla="*/ 10 w 76"/>
                <a:gd name="T33" fmla="*/ 34 h 40"/>
                <a:gd name="T34" fmla="*/ 16 w 76"/>
                <a:gd name="T35" fmla="*/ 36 h 40"/>
                <a:gd name="T36" fmla="*/ 22 w 76"/>
                <a:gd name="T37" fmla="*/ 38 h 40"/>
                <a:gd name="T38" fmla="*/ 29 w 76"/>
                <a:gd name="T39" fmla="*/ 40 h 40"/>
                <a:gd name="T40" fmla="*/ 37 w 76"/>
                <a:gd name="T41" fmla="*/ 40 h 40"/>
                <a:gd name="T42" fmla="*/ 45 w 76"/>
                <a:gd name="T43" fmla="*/ 40 h 40"/>
                <a:gd name="T44" fmla="*/ 52 w 76"/>
                <a:gd name="T45" fmla="*/ 38 h 40"/>
                <a:gd name="T46" fmla="*/ 59 w 76"/>
                <a:gd name="T47" fmla="*/ 36 h 40"/>
                <a:gd name="T48" fmla="*/ 65 w 76"/>
                <a:gd name="T49" fmla="*/ 34 h 40"/>
                <a:gd name="T50" fmla="*/ 69 w 76"/>
                <a:gd name="T51" fmla="*/ 30 h 40"/>
                <a:gd name="T52" fmla="*/ 73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3 w 76"/>
                <a:gd name="T69" fmla="*/ 12 h 40"/>
                <a:gd name="T70" fmla="*/ 69 w 76"/>
                <a:gd name="T71" fmla="*/ 9 h 40"/>
                <a:gd name="T72" fmla="*/ 65 w 76"/>
                <a:gd name="T73" fmla="*/ 6 h 40"/>
                <a:gd name="T74" fmla="*/ 59 w 76"/>
                <a:gd name="T75" fmla="*/ 4 h 40"/>
                <a:gd name="T76" fmla="*/ 52 w 76"/>
                <a:gd name="T77" fmla="*/ 1 h 40"/>
                <a:gd name="T78" fmla="*/ 45 w 76"/>
                <a:gd name="T79" fmla="*/ 0 h 40"/>
                <a:gd name="T80" fmla="*/ 37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7" y="0"/>
                  </a:moveTo>
                  <a:lnTo>
                    <a:pt x="29" y="0"/>
                  </a:lnTo>
                  <a:lnTo>
                    <a:pt x="22" y="1"/>
                  </a:lnTo>
                  <a:lnTo>
                    <a:pt x="16" y="4"/>
                  </a:lnTo>
                  <a:lnTo>
                    <a:pt x="10" y="6"/>
                  </a:lnTo>
                  <a:lnTo>
                    <a:pt x="6" y="9"/>
                  </a:lnTo>
                  <a:lnTo>
                    <a:pt x="2" y="12"/>
                  </a:lnTo>
                  <a:lnTo>
                    <a:pt x="1" y="14"/>
                  </a:lnTo>
                  <a:lnTo>
                    <a:pt x="1" y="16"/>
                  </a:lnTo>
                  <a:lnTo>
                    <a:pt x="0" y="18"/>
                  </a:lnTo>
                  <a:lnTo>
                    <a:pt x="0" y="20"/>
                  </a:lnTo>
                  <a:lnTo>
                    <a:pt x="0" y="22"/>
                  </a:lnTo>
                  <a:lnTo>
                    <a:pt x="1" y="24"/>
                  </a:lnTo>
                  <a:lnTo>
                    <a:pt x="1" y="25"/>
                  </a:lnTo>
                  <a:lnTo>
                    <a:pt x="2" y="28"/>
                  </a:lnTo>
                  <a:lnTo>
                    <a:pt x="6" y="30"/>
                  </a:lnTo>
                  <a:lnTo>
                    <a:pt x="10" y="34"/>
                  </a:lnTo>
                  <a:lnTo>
                    <a:pt x="16" y="36"/>
                  </a:lnTo>
                  <a:lnTo>
                    <a:pt x="22" y="38"/>
                  </a:lnTo>
                  <a:lnTo>
                    <a:pt x="29" y="40"/>
                  </a:lnTo>
                  <a:lnTo>
                    <a:pt x="37" y="40"/>
                  </a:lnTo>
                  <a:lnTo>
                    <a:pt x="45" y="40"/>
                  </a:lnTo>
                  <a:lnTo>
                    <a:pt x="52" y="38"/>
                  </a:lnTo>
                  <a:lnTo>
                    <a:pt x="59" y="36"/>
                  </a:lnTo>
                  <a:lnTo>
                    <a:pt x="65" y="34"/>
                  </a:lnTo>
                  <a:lnTo>
                    <a:pt x="69" y="30"/>
                  </a:lnTo>
                  <a:lnTo>
                    <a:pt x="73" y="28"/>
                  </a:lnTo>
                  <a:lnTo>
                    <a:pt x="75" y="25"/>
                  </a:lnTo>
                  <a:lnTo>
                    <a:pt x="75" y="24"/>
                  </a:lnTo>
                  <a:lnTo>
                    <a:pt x="76" y="22"/>
                  </a:lnTo>
                  <a:lnTo>
                    <a:pt x="76" y="20"/>
                  </a:lnTo>
                  <a:lnTo>
                    <a:pt x="76" y="18"/>
                  </a:lnTo>
                  <a:lnTo>
                    <a:pt x="75" y="16"/>
                  </a:lnTo>
                  <a:lnTo>
                    <a:pt x="75" y="14"/>
                  </a:lnTo>
                  <a:lnTo>
                    <a:pt x="73" y="12"/>
                  </a:lnTo>
                  <a:lnTo>
                    <a:pt x="69" y="9"/>
                  </a:lnTo>
                  <a:lnTo>
                    <a:pt x="65" y="6"/>
                  </a:lnTo>
                  <a:lnTo>
                    <a:pt x="59" y="4"/>
                  </a:lnTo>
                  <a:lnTo>
                    <a:pt x="52" y="1"/>
                  </a:lnTo>
                  <a:lnTo>
                    <a:pt x="45" y="0"/>
                  </a:lnTo>
                  <a:lnTo>
                    <a:pt x="37"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0" name="Freeform 110"/>
            <p:cNvSpPr>
              <a:spLocks/>
            </p:cNvSpPr>
            <p:nvPr/>
          </p:nvSpPr>
          <p:spPr bwMode="auto">
            <a:xfrm>
              <a:off x="5247" y="1032"/>
              <a:ext cx="76" cy="40"/>
            </a:xfrm>
            <a:custGeom>
              <a:avLst/>
              <a:gdLst>
                <a:gd name="T0" fmla="*/ 37 w 76"/>
                <a:gd name="T1" fmla="*/ 0 h 40"/>
                <a:gd name="T2" fmla="*/ 29 w 76"/>
                <a:gd name="T3" fmla="*/ 0 h 40"/>
                <a:gd name="T4" fmla="*/ 22 w 76"/>
                <a:gd name="T5" fmla="*/ 1 h 40"/>
                <a:gd name="T6" fmla="*/ 16 w 76"/>
                <a:gd name="T7" fmla="*/ 4 h 40"/>
                <a:gd name="T8" fmla="*/ 10 w 76"/>
                <a:gd name="T9" fmla="*/ 6 h 40"/>
                <a:gd name="T10" fmla="*/ 6 w 76"/>
                <a:gd name="T11" fmla="*/ 9 h 40"/>
                <a:gd name="T12" fmla="*/ 2 w 76"/>
                <a:gd name="T13" fmla="*/ 12 h 40"/>
                <a:gd name="T14" fmla="*/ 1 w 76"/>
                <a:gd name="T15" fmla="*/ 14 h 40"/>
                <a:gd name="T16" fmla="*/ 1 w 76"/>
                <a:gd name="T17" fmla="*/ 16 h 40"/>
                <a:gd name="T18" fmla="*/ 0 w 76"/>
                <a:gd name="T19" fmla="*/ 18 h 40"/>
                <a:gd name="T20" fmla="*/ 0 w 76"/>
                <a:gd name="T21" fmla="*/ 20 h 40"/>
                <a:gd name="T22" fmla="*/ 0 w 76"/>
                <a:gd name="T23" fmla="*/ 22 h 40"/>
                <a:gd name="T24" fmla="*/ 1 w 76"/>
                <a:gd name="T25" fmla="*/ 24 h 40"/>
                <a:gd name="T26" fmla="*/ 1 w 76"/>
                <a:gd name="T27" fmla="*/ 25 h 40"/>
                <a:gd name="T28" fmla="*/ 2 w 76"/>
                <a:gd name="T29" fmla="*/ 28 h 40"/>
                <a:gd name="T30" fmla="*/ 6 w 76"/>
                <a:gd name="T31" fmla="*/ 30 h 40"/>
                <a:gd name="T32" fmla="*/ 10 w 76"/>
                <a:gd name="T33" fmla="*/ 34 h 40"/>
                <a:gd name="T34" fmla="*/ 16 w 76"/>
                <a:gd name="T35" fmla="*/ 36 h 40"/>
                <a:gd name="T36" fmla="*/ 22 w 76"/>
                <a:gd name="T37" fmla="*/ 38 h 40"/>
                <a:gd name="T38" fmla="*/ 29 w 76"/>
                <a:gd name="T39" fmla="*/ 40 h 40"/>
                <a:gd name="T40" fmla="*/ 37 w 76"/>
                <a:gd name="T41" fmla="*/ 40 h 40"/>
                <a:gd name="T42" fmla="*/ 45 w 76"/>
                <a:gd name="T43" fmla="*/ 40 h 40"/>
                <a:gd name="T44" fmla="*/ 52 w 76"/>
                <a:gd name="T45" fmla="*/ 38 h 40"/>
                <a:gd name="T46" fmla="*/ 59 w 76"/>
                <a:gd name="T47" fmla="*/ 36 h 40"/>
                <a:gd name="T48" fmla="*/ 65 w 76"/>
                <a:gd name="T49" fmla="*/ 34 h 40"/>
                <a:gd name="T50" fmla="*/ 69 w 76"/>
                <a:gd name="T51" fmla="*/ 30 h 40"/>
                <a:gd name="T52" fmla="*/ 73 w 76"/>
                <a:gd name="T53" fmla="*/ 28 h 40"/>
                <a:gd name="T54" fmla="*/ 75 w 76"/>
                <a:gd name="T55" fmla="*/ 25 h 40"/>
                <a:gd name="T56" fmla="*/ 75 w 76"/>
                <a:gd name="T57" fmla="*/ 24 h 40"/>
                <a:gd name="T58" fmla="*/ 76 w 76"/>
                <a:gd name="T59" fmla="*/ 22 h 40"/>
                <a:gd name="T60" fmla="*/ 76 w 76"/>
                <a:gd name="T61" fmla="*/ 20 h 40"/>
                <a:gd name="T62" fmla="*/ 76 w 76"/>
                <a:gd name="T63" fmla="*/ 18 h 40"/>
                <a:gd name="T64" fmla="*/ 75 w 76"/>
                <a:gd name="T65" fmla="*/ 16 h 40"/>
                <a:gd name="T66" fmla="*/ 75 w 76"/>
                <a:gd name="T67" fmla="*/ 14 h 40"/>
                <a:gd name="T68" fmla="*/ 73 w 76"/>
                <a:gd name="T69" fmla="*/ 12 h 40"/>
                <a:gd name="T70" fmla="*/ 69 w 76"/>
                <a:gd name="T71" fmla="*/ 9 h 40"/>
                <a:gd name="T72" fmla="*/ 65 w 76"/>
                <a:gd name="T73" fmla="*/ 6 h 40"/>
                <a:gd name="T74" fmla="*/ 59 w 76"/>
                <a:gd name="T75" fmla="*/ 4 h 40"/>
                <a:gd name="T76" fmla="*/ 52 w 76"/>
                <a:gd name="T77" fmla="*/ 1 h 40"/>
                <a:gd name="T78" fmla="*/ 45 w 76"/>
                <a:gd name="T79" fmla="*/ 0 h 40"/>
                <a:gd name="T80" fmla="*/ 37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7" y="0"/>
                  </a:moveTo>
                  <a:lnTo>
                    <a:pt x="29" y="0"/>
                  </a:lnTo>
                  <a:lnTo>
                    <a:pt x="22" y="1"/>
                  </a:lnTo>
                  <a:lnTo>
                    <a:pt x="16" y="4"/>
                  </a:lnTo>
                  <a:lnTo>
                    <a:pt x="10" y="6"/>
                  </a:lnTo>
                  <a:lnTo>
                    <a:pt x="6" y="9"/>
                  </a:lnTo>
                  <a:lnTo>
                    <a:pt x="2" y="12"/>
                  </a:lnTo>
                  <a:lnTo>
                    <a:pt x="1" y="14"/>
                  </a:lnTo>
                  <a:lnTo>
                    <a:pt x="1" y="16"/>
                  </a:lnTo>
                  <a:lnTo>
                    <a:pt x="0" y="18"/>
                  </a:lnTo>
                  <a:lnTo>
                    <a:pt x="0" y="20"/>
                  </a:lnTo>
                  <a:lnTo>
                    <a:pt x="0" y="22"/>
                  </a:lnTo>
                  <a:lnTo>
                    <a:pt x="1" y="24"/>
                  </a:lnTo>
                  <a:lnTo>
                    <a:pt x="1" y="25"/>
                  </a:lnTo>
                  <a:lnTo>
                    <a:pt x="2" y="28"/>
                  </a:lnTo>
                  <a:lnTo>
                    <a:pt x="6" y="30"/>
                  </a:lnTo>
                  <a:lnTo>
                    <a:pt x="10" y="34"/>
                  </a:lnTo>
                  <a:lnTo>
                    <a:pt x="16" y="36"/>
                  </a:lnTo>
                  <a:lnTo>
                    <a:pt x="22" y="38"/>
                  </a:lnTo>
                  <a:lnTo>
                    <a:pt x="29" y="40"/>
                  </a:lnTo>
                  <a:lnTo>
                    <a:pt x="37" y="40"/>
                  </a:lnTo>
                  <a:lnTo>
                    <a:pt x="45" y="40"/>
                  </a:lnTo>
                  <a:lnTo>
                    <a:pt x="52" y="38"/>
                  </a:lnTo>
                  <a:lnTo>
                    <a:pt x="59" y="36"/>
                  </a:lnTo>
                  <a:lnTo>
                    <a:pt x="65" y="34"/>
                  </a:lnTo>
                  <a:lnTo>
                    <a:pt x="69" y="30"/>
                  </a:lnTo>
                  <a:lnTo>
                    <a:pt x="73" y="28"/>
                  </a:lnTo>
                  <a:lnTo>
                    <a:pt x="75" y="25"/>
                  </a:lnTo>
                  <a:lnTo>
                    <a:pt x="75" y="24"/>
                  </a:lnTo>
                  <a:lnTo>
                    <a:pt x="76" y="22"/>
                  </a:lnTo>
                  <a:lnTo>
                    <a:pt x="76" y="20"/>
                  </a:lnTo>
                  <a:lnTo>
                    <a:pt x="76" y="18"/>
                  </a:lnTo>
                  <a:lnTo>
                    <a:pt x="75" y="16"/>
                  </a:lnTo>
                  <a:lnTo>
                    <a:pt x="75" y="14"/>
                  </a:lnTo>
                  <a:lnTo>
                    <a:pt x="73" y="12"/>
                  </a:lnTo>
                  <a:lnTo>
                    <a:pt x="69" y="9"/>
                  </a:lnTo>
                  <a:lnTo>
                    <a:pt x="65" y="6"/>
                  </a:lnTo>
                  <a:lnTo>
                    <a:pt x="59" y="4"/>
                  </a:lnTo>
                  <a:lnTo>
                    <a:pt x="52" y="1"/>
                  </a:lnTo>
                  <a:lnTo>
                    <a:pt x="45" y="0"/>
                  </a:lnTo>
                  <a:lnTo>
                    <a:pt x="37"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1" name="Line 111"/>
            <p:cNvSpPr>
              <a:spLocks noChangeShapeType="1"/>
            </p:cNvSpPr>
            <p:nvPr/>
          </p:nvSpPr>
          <p:spPr bwMode="auto">
            <a:xfrm>
              <a:off x="5247" y="1561"/>
              <a:ext cx="76" cy="0"/>
            </a:xfrm>
            <a:prstGeom prst="line">
              <a:avLst/>
            </a:prstGeom>
            <a:noFill/>
            <a:ln w="6350">
              <a:solidFill>
                <a:srgbClr val="FF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 name="Freeform 112"/>
            <p:cNvSpPr>
              <a:spLocks/>
            </p:cNvSpPr>
            <p:nvPr/>
          </p:nvSpPr>
          <p:spPr bwMode="auto">
            <a:xfrm>
              <a:off x="5375" y="1227"/>
              <a:ext cx="76" cy="40"/>
            </a:xfrm>
            <a:custGeom>
              <a:avLst/>
              <a:gdLst>
                <a:gd name="T0" fmla="*/ 39 w 76"/>
                <a:gd name="T1" fmla="*/ 0 h 40"/>
                <a:gd name="T2" fmla="*/ 31 w 76"/>
                <a:gd name="T3" fmla="*/ 0 h 40"/>
                <a:gd name="T4" fmla="*/ 24 w 76"/>
                <a:gd name="T5" fmla="*/ 1 h 40"/>
                <a:gd name="T6" fmla="*/ 18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5 h 40"/>
                <a:gd name="T28" fmla="*/ 3 w 76"/>
                <a:gd name="T29" fmla="*/ 28 h 40"/>
                <a:gd name="T30" fmla="*/ 7 w 76"/>
                <a:gd name="T31" fmla="*/ 31 h 40"/>
                <a:gd name="T32" fmla="*/ 12 w 76"/>
                <a:gd name="T33" fmla="*/ 35 h 40"/>
                <a:gd name="T34" fmla="*/ 18 w 76"/>
                <a:gd name="T35" fmla="*/ 36 h 40"/>
                <a:gd name="T36" fmla="*/ 24 w 76"/>
                <a:gd name="T37" fmla="*/ 39 h 40"/>
                <a:gd name="T38" fmla="*/ 31 w 76"/>
                <a:gd name="T39" fmla="*/ 40 h 40"/>
                <a:gd name="T40" fmla="*/ 39 w 76"/>
                <a:gd name="T41" fmla="*/ 40 h 40"/>
                <a:gd name="T42" fmla="*/ 47 w 76"/>
                <a:gd name="T43" fmla="*/ 40 h 40"/>
                <a:gd name="T44" fmla="*/ 54 w 76"/>
                <a:gd name="T45" fmla="*/ 39 h 40"/>
                <a:gd name="T46" fmla="*/ 60 w 76"/>
                <a:gd name="T47" fmla="*/ 36 h 40"/>
                <a:gd name="T48" fmla="*/ 66 w 76"/>
                <a:gd name="T49" fmla="*/ 35 h 40"/>
                <a:gd name="T50" fmla="*/ 70 w 76"/>
                <a:gd name="T51" fmla="*/ 31 h 40"/>
                <a:gd name="T52" fmla="*/ 74 w 76"/>
                <a:gd name="T53" fmla="*/ 28 h 40"/>
                <a:gd name="T54" fmla="*/ 75 w 76"/>
                <a:gd name="T55" fmla="*/ 25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8" y="4"/>
                  </a:lnTo>
                  <a:lnTo>
                    <a:pt x="12" y="7"/>
                  </a:lnTo>
                  <a:lnTo>
                    <a:pt x="7" y="9"/>
                  </a:lnTo>
                  <a:lnTo>
                    <a:pt x="3" y="12"/>
                  </a:lnTo>
                  <a:lnTo>
                    <a:pt x="1" y="15"/>
                  </a:lnTo>
                  <a:lnTo>
                    <a:pt x="1" y="16"/>
                  </a:lnTo>
                  <a:lnTo>
                    <a:pt x="0" y="19"/>
                  </a:lnTo>
                  <a:lnTo>
                    <a:pt x="0" y="20"/>
                  </a:lnTo>
                  <a:lnTo>
                    <a:pt x="0" y="23"/>
                  </a:lnTo>
                  <a:lnTo>
                    <a:pt x="1" y="24"/>
                  </a:lnTo>
                  <a:lnTo>
                    <a:pt x="1" y="25"/>
                  </a:lnTo>
                  <a:lnTo>
                    <a:pt x="3" y="28"/>
                  </a:lnTo>
                  <a:lnTo>
                    <a:pt x="7" y="31"/>
                  </a:lnTo>
                  <a:lnTo>
                    <a:pt x="12" y="35"/>
                  </a:lnTo>
                  <a:lnTo>
                    <a:pt x="18" y="36"/>
                  </a:lnTo>
                  <a:lnTo>
                    <a:pt x="24" y="39"/>
                  </a:lnTo>
                  <a:lnTo>
                    <a:pt x="31" y="40"/>
                  </a:lnTo>
                  <a:lnTo>
                    <a:pt x="39" y="40"/>
                  </a:lnTo>
                  <a:lnTo>
                    <a:pt x="47" y="40"/>
                  </a:lnTo>
                  <a:lnTo>
                    <a:pt x="54" y="39"/>
                  </a:lnTo>
                  <a:lnTo>
                    <a:pt x="60" y="36"/>
                  </a:lnTo>
                  <a:lnTo>
                    <a:pt x="66" y="35"/>
                  </a:lnTo>
                  <a:lnTo>
                    <a:pt x="70" y="31"/>
                  </a:lnTo>
                  <a:lnTo>
                    <a:pt x="74" y="28"/>
                  </a:lnTo>
                  <a:lnTo>
                    <a:pt x="75" y="25"/>
                  </a:lnTo>
                  <a:lnTo>
                    <a:pt x="75" y="24"/>
                  </a:lnTo>
                  <a:lnTo>
                    <a:pt x="76" y="23"/>
                  </a:lnTo>
                  <a:lnTo>
                    <a:pt x="76" y="20"/>
                  </a:lnTo>
                  <a:lnTo>
                    <a:pt x="76" y="19"/>
                  </a:lnTo>
                  <a:lnTo>
                    <a:pt x="75" y="16"/>
                  </a:lnTo>
                  <a:lnTo>
                    <a:pt x="75" y="15"/>
                  </a:lnTo>
                  <a:lnTo>
                    <a:pt x="74" y="12"/>
                  </a:lnTo>
                  <a:lnTo>
                    <a:pt x="70" y="9"/>
                  </a:lnTo>
                  <a:lnTo>
                    <a:pt x="66" y="7"/>
                  </a:lnTo>
                  <a:lnTo>
                    <a:pt x="60" y="4"/>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3" name="Freeform 113"/>
            <p:cNvSpPr>
              <a:spLocks/>
            </p:cNvSpPr>
            <p:nvPr/>
          </p:nvSpPr>
          <p:spPr bwMode="auto">
            <a:xfrm>
              <a:off x="5375" y="1227"/>
              <a:ext cx="76" cy="40"/>
            </a:xfrm>
            <a:custGeom>
              <a:avLst/>
              <a:gdLst>
                <a:gd name="T0" fmla="*/ 39 w 76"/>
                <a:gd name="T1" fmla="*/ 0 h 40"/>
                <a:gd name="T2" fmla="*/ 31 w 76"/>
                <a:gd name="T3" fmla="*/ 0 h 40"/>
                <a:gd name="T4" fmla="*/ 24 w 76"/>
                <a:gd name="T5" fmla="*/ 1 h 40"/>
                <a:gd name="T6" fmla="*/ 18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5 h 40"/>
                <a:gd name="T28" fmla="*/ 3 w 76"/>
                <a:gd name="T29" fmla="*/ 28 h 40"/>
                <a:gd name="T30" fmla="*/ 7 w 76"/>
                <a:gd name="T31" fmla="*/ 31 h 40"/>
                <a:gd name="T32" fmla="*/ 12 w 76"/>
                <a:gd name="T33" fmla="*/ 35 h 40"/>
                <a:gd name="T34" fmla="*/ 18 w 76"/>
                <a:gd name="T35" fmla="*/ 36 h 40"/>
                <a:gd name="T36" fmla="*/ 24 w 76"/>
                <a:gd name="T37" fmla="*/ 39 h 40"/>
                <a:gd name="T38" fmla="*/ 31 w 76"/>
                <a:gd name="T39" fmla="*/ 40 h 40"/>
                <a:gd name="T40" fmla="*/ 39 w 76"/>
                <a:gd name="T41" fmla="*/ 40 h 40"/>
                <a:gd name="T42" fmla="*/ 47 w 76"/>
                <a:gd name="T43" fmla="*/ 40 h 40"/>
                <a:gd name="T44" fmla="*/ 54 w 76"/>
                <a:gd name="T45" fmla="*/ 39 h 40"/>
                <a:gd name="T46" fmla="*/ 60 w 76"/>
                <a:gd name="T47" fmla="*/ 36 h 40"/>
                <a:gd name="T48" fmla="*/ 66 w 76"/>
                <a:gd name="T49" fmla="*/ 35 h 40"/>
                <a:gd name="T50" fmla="*/ 70 w 76"/>
                <a:gd name="T51" fmla="*/ 31 h 40"/>
                <a:gd name="T52" fmla="*/ 74 w 76"/>
                <a:gd name="T53" fmla="*/ 28 h 40"/>
                <a:gd name="T54" fmla="*/ 75 w 76"/>
                <a:gd name="T55" fmla="*/ 25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8" y="4"/>
                  </a:lnTo>
                  <a:lnTo>
                    <a:pt x="12" y="7"/>
                  </a:lnTo>
                  <a:lnTo>
                    <a:pt x="7" y="9"/>
                  </a:lnTo>
                  <a:lnTo>
                    <a:pt x="3" y="12"/>
                  </a:lnTo>
                  <a:lnTo>
                    <a:pt x="1" y="15"/>
                  </a:lnTo>
                  <a:lnTo>
                    <a:pt x="1" y="16"/>
                  </a:lnTo>
                  <a:lnTo>
                    <a:pt x="0" y="19"/>
                  </a:lnTo>
                  <a:lnTo>
                    <a:pt x="0" y="20"/>
                  </a:lnTo>
                  <a:lnTo>
                    <a:pt x="0" y="23"/>
                  </a:lnTo>
                  <a:lnTo>
                    <a:pt x="1" y="24"/>
                  </a:lnTo>
                  <a:lnTo>
                    <a:pt x="1" y="25"/>
                  </a:lnTo>
                  <a:lnTo>
                    <a:pt x="3" y="28"/>
                  </a:lnTo>
                  <a:lnTo>
                    <a:pt x="7" y="31"/>
                  </a:lnTo>
                  <a:lnTo>
                    <a:pt x="12" y="35"/>
                  </a:lnTo>
                  <a:lnTo>
                    <a:pt x="18" y="36"/>
                  </a:lnTo>
                  <a:lnTo>
                    <a:pt x="24" y="39"/>
                  </a:lnTo>
                  <a:lnTo>
                    <a:pt x="31" y="40"/>
                  </a:lnTo>
                  <a:lnTo>
                    <a:pt x="39" y="40"/>
                  </a:lnTo>
                  <a:lnTo>
                    <a:pt x="47" y="40"/>
                  </a:lnTo>
                  <a:lnTo>
                    <a:pt x="54" y="39"/>
                  </a:lnTo>
                  <a:lnTo>
                    <a:pt x="60" y="36"/>
                  </a:lnTo>
                  <a:lnTo>
                    <a:pt x="66" y="35"/>
                  </a:lnTo>
                  <a:lnTo>
                    <a:pt x="70" y="31"/>
                  </a:lnTo>
                  <a:lnTo>
                    <a:pt x="74" y="28"/>
                  </a:lnTo>
                  <a:lnTo>
                    <a:pt x="75" y="25"/>
                  </a:lnTo>
                  <a:lnTo>
                    <a:pt x="75" y="24"/>
                  </a:lnTo>
                  <a:lnTo>
                    <a:pt x="76" y="23"/>
                  </a:lnTo>
                  <a:lnTo>
                    <a:pt x="76" y="20"/>
                  </a:lnTo>
                  <a:lnTo>
                    <a:pt x="76" y="19"/>
                  </a:lnTo>
                  <a:lnTo>
                    <a:pt x="75" y="16"/>
                  </a:lnTo>
                  <a:lnTo>
                    <a:pt x="75" y="15"/>
                  </a:lnTo>
                  <a:lnTo>
                    <a:pt x="74" y="12"/>
                  </a:lnTo>
                  <a:lnTo>
                    <a:pt x="70" y="9"/>
                  </a:lnTo>
                  <a:lnTo>
                    <a:pt x="66" y="7"/>
                  </a:lnTo>
                  <a:lnTo>
                    <a:pt x="60"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4" name="Rectangle 114"/>
            <p:cNvSpPr>
              <a:spLocks noChangeArrowheads="1"/>
            </p:cNvSpPr>
            <p:nvPr/>
          </p:nvSpPr>
          <p:spPr bwMode="auto">
            <a:xfrm>
              <a:off x="5375" y="729"/>
              <a:ext cx="76" cy="514"/>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5" name="Rectangle 115"/>
            <p:cNvSpPr>
              <a:spLocks noChangeArrowheads="1"/>
            </p:cNvSpPr>
            <p:nvPr/>
          </p:nvSpPr>
          <p:spPr bwMode="auto">
            <a:xfrm>
              <a:off x="5375" y="729"/>
              <a:ext cx="76" cy="514"/>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6" name="Freeform 116"/>
            <p:cNvSpPr>
              <a:spLocks/>
            </p:cNvSpPr>
            <p:nvPr/>
          </p:nvSpPr>
          <p:spPr bwMode="auto">
            <a:xfrm>
              <a:off x="5375" y="713"/>
              <a:ext cx="76" cy="40"/>
            </a:xfrm>
            <a:custGeom>
              <a:avLst/>
              <a:gdLst>
                <a:gd name="T0" fmla="*/ 39 w 76"/>
                <a:gd name="T1" fmla="*/ 0 h 40"/>
                <a:gd name="T2" fmla="*/ 31 w 76"/>
                <a:gd name="T3" fmla="*/ 0 h 40"/>
                <a:gd name="T4" fmla="*/ 24 w 76"/>
                <a:gd name="T5" fmla="*/ 1 h 40"/>
                <a:gd name="T6" fmla="*/ 18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5 h 40"/>
                <a:gd name="T28" fmla="*/ 3 w 76"/>
                <a:gd name="T29" fmla="*/ 28 h 40"/>
                <a:gd name="T30" fmla="*/ 7 w 76"/>
                <a:gd name="T31" fmla="*/ 31 h 40"/>
                <a:gd name="T32" fmla="*/ 12 w 76"/>
                <a:gd name="T33" fmla="*/ 35 h 40"/>
                <a:gd name="T34" fmla="*/ 18 w 76"/>
                <a:gd name="T35" fmla="*/ 36 h 40"/>
                <a:gd name="T36" fmla="*/ 24 w 76"/>
                <a:gd name="T37" fmla="*/ 39 h 40"/>
                <a:gd name="T38" fmla="*/ 31 w 76"/>
                <a:gd name="T39" fmla="*/ 40 h 40"/>
                <a:gd name="T40" fmla="*/ 39 w 76"/>
                <a:gd name="T41" fmla="*/ 40 h 40"/>
                <a:gd name="T42" fmla="*/ 47 w 76"/>
                <a:gd name="T43" fmla="*/ 40 h 40"/>
                <a:gd name="T44" fmla="*/ 54 w 76"/>
                <a:gd name="T45" fmla="*/ 39 h 40"/>
                <a:gd name="T46" fmla="*/ 60 w 76"/>
                <a:gd name="T47" fmla="*/ 36 h 40"/>
                <a:gd name="T48" fmla="*/ 66 w 76"/>
                <a:gd name="T49" fmla="*/ 35 h 40"/>
                <a:gd name="T50" fmla="*/ 70 w 76"/>
                <a:gd name="T51" fmla="*/ 31 h 40"/>
                <a:gd name="T52" fmla="*/ 74 w 76"/>
                <a:gd name="T53" fmla="*/ 28 h 40"/>
                <a:gd name="T54" fmla="*/ 75 w 76"/>
                <a:gd name="T55" fmla="*/ 25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8" y="4"/>
                  </a:lnTo>
                  <a:lnTo>
                    <a:pt x="12" y="7"/>
                  </a:lnTo>
                  <a:lnTo>
                    <a:pt x="7" y="9"/>
                  </a:lnTo>
                  <a:lnTo>
                    <a:pt x="3" y="12"/>
                  </a:lnTo>
                  <a:lnTo>
                    <a:pt x="1" y="15"/>
                  </a:lnTo>
                  <a:lnTo>
                    <a:pt x="1" y="16"/>
                  </a:lnTo>
                  <a:lnTo>
                    <a:pt x="0" y="19"/>
                  </a:lnTo>
                  <a:lnTo>
                    <a:pt x="0" y="20"/>
                  </a:lnTo>
                  <a:lnTo>
                    <a:pt x="0" y="23"/>
                  </a:lnTo>
                  <a:lnTo>
                    <a:pt x="1" y="24"/>
                  </a:lnTo>
                  <a:lnTo>
                    <a:pt x="1" y="25"/>
                  </a:lnTo>
                  <a:lnTo>
                    <a:pt x="3" y="28"/>
                  </a:lnTo>
                  <a:lnTo>
                    <a:pt x="7" y="31"/>
                  </a:lnTo>
                  <a:lnTo>
                    <a:pt x="12" y="35"/>
                  </a:lnTo>
                  <a:lnTo>
                    <a:pt x="18" y="36"/>
                  </a:lnTo>
                  <a:lnTo>
                    <a:pt x="24" y="39"/>
                  </a:lnTo>
                  <a:lnTo>
                    <a:pt x="31" y="40"/>
                  </a:lnTo>
                  <a:lnTo>
                    <a:pt x="39" y="40"/>
                  </a:lnTo>
                  <a:lnTo>
                    <a:pt x="47" y="40"/>
                  </a:lnTo>
                  <a:lnTo>
                    <a:pt x="54" y="39"/>
                  </a:lnTo>
                  <a:lnTo>
                    <a:pt x="60" y="36"/>
                  </a:lnTo>
                  <a:lnTo>
                    <a:pt x="66" y="35"/>
                  </a:lnTo>
                  <a:lnTo>
                    <a:pt x="70" y="31"/>
                  </a:lnTo>
                  <a:lnTo>
                    <a:pt x="74" y="28"/>
                  </a:lnTo>
                  <a:lnTo>
                    <a:pt x="75" y="25"/>
                  </a:lnTo>
                  <a:lnTo>
                    <a:pt x="75" y="24"/>
                  </a:lnTo>
                  <a:lnTo>
                    <a:pt x="76" y="23"/>
                  </a:lnTo>
                  <a:lnTo>
                    <a:pt x="76" y="20"/>
                  </a:lnTo>
                  <a:lnTo>
                    <a:pt x="76" y="19"/>
                  </a:lnTo>
                  <a:lnTo>
                    <a:pt x="75" y="16"/>
                  </a:lnTo>
                  <a:lnTo>
                    <a:pt x="75" y="15"/>
                  </a:lnTo>
                  <a:lnTo>
                    <a:pt x="74" y="12"/>
                  </a:lnTo>
                  <a:lnTo>
                    <a:pt x="70" y="9"/>
                  </a:lnTo>
                  <a:lnTo>
                    <a:pt x="66" y="7"/>
                  </a:lnTo>
                  <a:lnTo>
                    <a:pt x="60" y="4"/>
                  </a:lnTo>
                  <a:lnTo>
                    <a:pt x="54" y="1"/>
                  </a:lnTo>
                  <a:lnTo>
                    <a:pt x="47" y="0"/>
                  </a:lnTo>
                  <a:lnTo>
                    <a:pt x="39" y="0"/>
                  </a:lnTo>
                  <a:close/>
                </a:path>
              </a:pathLst>
            </a:custGeom>
            <a:solidFill>
              <a:srgbClr val="FF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7" name="Freeform 117"/>
            <p:cNvSpPr>
              <a:spLocks/>
            </p:cNvSpPr>
            <p:nvPr/>
          </p:nvSpPr>
          <p:spPr bwMode="auto">
            <a:xfrm>
              <a:off x="5375" y="713"/>
              <a:ext cx="76" cy="40"/>
            </a:xfrm>
            <a:custGeom>
              <a:avLst/>
              <a:gdLst>
                <a:gd name="T0" fmla="*/ 39 w 76"/>
                <a:gd name="T1" fmla="*/ 0 h 40"/>
                <a:gd name="T2" fmla="*/ 31 w 76"/>
                <a:gd name="T3" fmla="*/ 0 h 40"/>
                <a:gd name="T4" fmla="*/ 24 w 76"/>
                <a:gd name="T5" fmla="*/ 1 h 40"/>
                <a:gd name="T6" fmla="*/ 18 w 76"/>
                <a:gd name="T7" fmla="*/ 4 h 40"/>
                <a:gd name="T8" fmla="*/ 12 w 76"/>
                <a:gd name="T9" fmla="*/ 7 h 40"/>
                <a:gd name="T10" fmla="*/ 7 w 76"/>
                <a:gd name="T11" fmla="*/ 9 h 40"/>
                <a:gd name="T12" fmla="*/ 3 w 76"/>
                <a:gd name="T13" fmla="*/ 12 h 40"/>
                <a:gd name="T14" fmla="*/ 1 w 76"/>
                <a:gd name="T15" fmla="*/ 15 h 40"/>
                <a:gd name="T16" fmla="*/ 1 w 76"/>
                <a:gd name="T17" fmla="*/ 16 h 40"/>
                <a:gd name="T18" fmla="*/ 0 w 76"/>
                <a:gd name="T19" fmla="*/ 19 h 40"/>
                <a:gd name="T20" fmla="*/ 0 w 76"/>
                <a:gd name="T21" fmla="*/ 20 h 40"/>
                <a:gd name="T22" fmla="*/ 0 w 76"/>
                <a:gd name="T23" fmla="*/ 23 h 40"/>
                <a:gd name="T24" fmla="*/ 1 w 76"/>
                <a:gd name="T25" fmla="*/ 24 h 40"/>
                <a:gd name="T26" fmla="*/ 1 w 76"/>
                <a:gd name="T27" fmla="*/ 25 h 40"/>
                <a:gd name="T28" fmla="*/ 3 w 76"/>
                <a:gd name="T29" fmla="*/ 28 h 40"/>
                <a:gd name="T30" fmla="*/ 7 w 76"/>
                <a:gd name="T31" fmla="*/ 31 h 40"/>
                <a:gd name="T32" fmla="*/ 12 w 76"/>
                <a:gd name="T33" fmla="*/ 35 h 40"/>
                <a:gd name="T34" fmla="*/ 18 w 76"/>
                <a:gd name="T35" fmla="*/ 36 h 40"/>
                <a:gd name="T36" fmla="*/ 24 w 76"/>
                <a:gd name="T37" fmla="*/ 39 h 40"/>
                <a:gd name="T38" fmla="*/ 31 w 76"/>
                <a:gd name="T39" fmla="*/ 40 h 40"/>
                <a:gd name="T40" fmla="*/ 39 w 76"/>
                <a:gd name="T41" fmla="*/ 40 h 40"/>
                <a:gd name="T42" fmla="*/ 47 w 76"/>
                <a:gd name="T43" fmla="*/ 40 h 40"/>
                <a:gd name="T44" fmla="*/ 54 w 76"/>
                <a:gd name="T45" fmla="*/ 39 h 40"/>
                <a:gd name="T46" fmla="*/ 60 w 76"/>
                <a:gd name="T47" fmla="*/ 36 h 40"/>
                <a:gd name="T48" fmla="*/ 66 w 76"/>
                <a:gd name="T49" fmla="*/ 35 h 40"/>
                <a:gd name="T50" fmla="*/ 70 w 76"/>
                <a:gd name="T51" fmla="*/ 31 h 40"/>
                <a:gd name="T52" fmla="*/ 74 w 76"/>
                <a:gd name="T53" fmla="*/ 28 h 40"/>
                <a:gd name="T54" fmla="*/ 75 w 76"/>
                <a:gd name="T55" fmla="*/ 25 h 40"/>
                <a:gd name="T56" fmla="*/ 75 w 76"/>
                <a:gd name="T57" fmla="*/ 24 h 40"/>
                <a:gd name="T58" fmla="*/ 76 w 76"/>
                <a:gd name="T59" fmla="*/ 23 h 40"/>
                <a:gd name="T60" fmla="*/ 76 w 76"/>
                <a:gd name="T61" fmla="*/ 20 h 40"/>
                <a:gd name="T62" fmla="*/ 76 w 76"/>
                <a:gd name="T63" fmla="*/ 19 h 40"/>
                <a:gd name="T64" fmla="*/ 75 w 76"/>
                <a:gd name="T65" fmla="*/ 16 h 40"/>
                <a:gd name="T66" fmla="*/ 75 w 76"/>
                <a:gd name="T67" fmla="*/ 15 h 40"/>
                <a:gd name="T68" fmla="*/ 74 w 76"/>
                <a:gd name="T69" fmla="*/ 12 h 40"/>
                <a:gd name="T70" fmla="*/ 70 w 76"/>
                <a:gd name="T71" fmla="*/ 9 h 40"/>
                <a:gd name="T72" fmla="*/ 66 w 76"/>
                <a:gd name="T73" fmla="*/ 7 h 40"/>
                <a:gd name="T74" fmla="*/ 60 w 76"/>
                <a:gd name="T75" fmla="*/ 4 h 40"/>
                <a:gd name="T76" fmla="*/ 54 w 76"/>
                <a:gd name="T77" fmla="*/ 1 h 40"/>
                <a:gd name="T78" fmla="*/ 47 w 76"/>
                <a:gd name="T79" fmla="*/ 0 h 40"/>
                <a:gd name="T80" fmla="*/ 39 w 76"/>
                <a:gd name="T81" fmla="*/ 0 h 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6"/>
                <a:gd name="T124" fmla="*/ 0 h 40"/>
                <a:gd name="T125" fmla="*/ 76 w 76"/>
                <a:gd name="T126" fmla="*/ 40 h 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6" h="40">
                  <a:moveTo>
                    <a:pt x="39" y="0"/>
                  </a:moveTo>
                  <a:lnTo>
                    <a:pt x="31" y="0"/>
                  </a:lnTo>
                  <a:lnTo>
                    <a:pt x="24" y="1"/>
                  </a:lnTo>
                  <a:lnTo>
                    <a:pt x="18" y="4"/>
                  </a:lnTo>
                  <a:lnTo>
                    <a:pt x="12" y="7"/>
                  </a:lnTo>
                  <a:lnTo>
                    <a:pt x="7" y="9"/>
                  </a:lnTo>
                  <a:lnTo>
                    <a:pt x="3" y="12"/>
                  </a:lnTo>
                  <a:lnTo>
                    <a:pt x="1" y="15"/>
                  </a:lnTo>
                  <a:lnTo>
                    <a:pt x="1" y="16"/>
                  </a:lnTo>
                  <a:lnTo>
                    <a:pt x="0" y="19"/>
                  </a:lnTo>
                  <a:lnTo>
                    <a:pt x="0" y="20"/>
                  </a:lnTo>
                  <a:lnTo>
                    <a:pt x="0" y="23"/>
                  </a:lnTo>
                  <a:lnTo>
                    <a:pt x="1" y="24"/>
                  </a:lnTo>
                  <a:lnTo>
                    <a:pt x="1" y="25"/>
                  </a:lnTo>
                  <a:lnTo>
                    <a:pt x="3" y="28"/>
                  </a:lnTo>
                  <a:lnTo>
                    <a:pt x="7" y="31"/>
                  </a:lnTo>
                  <a:lnTo>
                    <a:pt x="12" y="35"/>
                  </a:lnTo>
                  <a:lnTo>
                    <a:pt x="18" y="36"/>
                  </a:lnTo>
                  <a:lnTo>
                    <a:pt x="24" y="39"/>
                  </a:lnTo>
                  <a:lnTo>
                    <a:pt x="31" y="40"/>
                  </a:lnTo>
                  <a:lnTo>
                    <a:pt x="39" y="40"/>
                  </a:lnTo>
                  <a:lnTo>
                    <a:pt x="47" y="40"/>
                  </a:lnTo>
                  <a:lnTo>
                    <a:pt x="54" y="39"/>
                  </a:lnTo>
                  <a:lnTo>
                    <a:pt x="60" y="36"/>
                  </a:lnTo>
                  <a:lnTo>
                    <a:pt x="66" y="35"/>
                  </a:lnTo>
                  <a:lnTo>
                    <a:pt x="70" y="31"/>
                  </a:lnTo>
                  <a:lnTo>
                    <a:pt x="74" y="28"/>
                  </a:lnTo>
                  <a:lnTo>
                    <a:pt x="75" y="25"/>
                  </a:lnTo>
                  <a:lnTo>
                    <a:pt x="75" y="24"/>
                  </a:lnTo>
                  <a:lnTo>
                    <a:pt x="76" y="23"/>
                  </a:lnTo>
                  <a:lnTo>
                    <a:pt x="76" y="20"/>
                  </a:lnTo>
                  <a:lnTo>
                    <a:pt x="76" y="19"/>
                  </a:lnTo>
                  <a:lnTo>
                    <a:pt x="75" y="16"/>
                  </a:lnTo>
                  <a:lnTo>
                    <a:pt x="75" y="15"/>
                  </a:lnTo>
                  <a:lnTo>
                    <a:pt x="74" y="12"/>
                  </a:lnTo>
                  <a:lnTo>
                    <a:pt x="70" y="9"/>
                  </a:lnTo>
                  <a:lnTo>
                    <a:pt x="66" y="7"/>
                  </a:lnTo>
                  <a:lnTo>
                    <a:pt x="60" y="4"/>
                  </a:lnTo>
                  <a:lnTo>
                    <a:pt x="54" y="1"/>
                  </a:lnTo>
                  <a:lnTo>
                    <a:pt x="47" y="0"/>
                  </a:lnTo>
                  <a:lnTo>
                    <a:pt x="39" y="0"/>
                  </a:lnTo>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8" name="Line 118"/>
            <p:cNvSpPr>
              <a:spLocks noChangeShapeType="1"/>
            </p:cNvSpPr>
            <p:nvPr/>
          </p:nvSpPr>
          <p:spPr bwMode="auto">
            <a:xfrm>
              <a:off x="5375" y="1243"/>
              <a:ext cx="76" cy="0"/>
            </a:xfrm>
            <a:prstGeom prst="line">
              <a:avLst/>
            </a:prstGeom>
            <a:noFill/>
            <a:ln w="6350">
              <a:solidFill>
                <a:srgbClr val="FF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9" name="Freeform 119"/>
            <p:cNvSpPr>
              <a:spLocks/>
            </p:cNvSpPr>
            <p:nvPr/>
          </p:nvSpPr>
          <p:spPr bwMode="auto">
            <a:xfrm>
              <a:off x="4290" y="440"/>
              <a:ext cx="1239" cy="917"/>
            </a:xfrm>
            <a:custGeom>
              <a:avLst/>
              <a:gdLst>
                <a:gd name="T0" fmla="*/ 0 w 1239"/>
                <a:gd name="T1" fmla="*/ 637 h 917"/>
                <a:gd name="T2" fmla="*/ 258 w 1239"/>
                <a:gd name="T3" fmla="*/ 0 h 917"/>
                <a:gd name="T4" fmla="*/ 1239 w 1239"/>
                <a:gd name="T5" fmla="*/ 215 h 917"/>
                <a:gd name="T6" fmla="*/ 1058 w 1239"/>
                <a:gd name="T7" fmla="*/ 917 h 917"/>
                <a:gd name="T8" fmla="*/ 0 w 1239"/>
                <a:gd name="T9" fmla="*/ 637 h 917"/>
                <a:gd name="T10" fmla="*/ 0 60000 65536"/>
                <a:gd name="T11" fmla="*/ 0 60000 65536"/>
                <a:gd name="T12" fmla="*/ 0 60000 65536"/>
                <a:gd name="T13" fmla="*/ 0 60000 65536"/>
                <a:gd name="T14" fmla="*/ 0 60000 65536"/>
                <a:gd name="T15" fmla="*/ 0 w 1239"/>
                <a:gd name="T16" fmla="*/ 0 h 917"/>
                <a:gd name="T17" fmla="*/ 1239 w 1239"/>
                <a:gd name="T18" fmla="*/ 917 h 917"/>
              </a:gdLst>
              <a:ahLst/>
              <a:cxnLst>
                <a:cxn ang="T10">
                  <a:pos x="T0" y="T1"/>
                </a:cxn>
                <a:cxn ang="T11">
                  <a:pos x="T2" y="T3"/>
                </a:cxn>
                <a:cxn ang="T12">
                  <a:pos x="T4" y="T5"/>
                </a:cxn>
                <a:cxn ang="T13">
                  <a:pos x="T6" y="T7"/>
                </a:cxn>
                <a:cxn ang="T14">
                  <a:pos x="T8" y="T9"/>
                </a:cxn>
              </a:cxnLst>
              <a:rect l="T15" t="T16" r="T17" b="T18"/>
              <a:pathLst>
                <a:path w="1239" h="917">
                  <a:moveTo>
                    <a:pt x="0" y="637"/>
                  </a:moveTo>
                  <a:lnTo>
                    <a:pt x="258" y="0"/>
                  </a:lnTo>
                  <a:lnTo>
                    <a:pt x="1239" y="215"/>
                  </a:lnTo>
                  <a:lnTo>
                    <a:pt x="1058" y="917"/>
                  </a:lnTo>
                  <a:lnTo>
                    <a:pt x="0" y="637"/>
                  </a:lnTo>
                  <a:close/>
                </a:path>
              </a:pathLst>
            </a:custGeom>
            <a:noFill/>
            <a:ln w="4763">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0" name="Line 120"/>
            <p:cNvSpPr>
              <a:spLocks noChangeShapeType="1"/>
            </p:cNvSpPr>
            <p:nvPr/>
          </p:nvSpPr>
          <p:spPr bwMode="auto">
            <a:xfrm>
              <a:off x="4290" y="1077"/>
              <a:ext cx="0" cy="51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1" name="Line 121"/>
            <p:cNvSpPr>
              <a:spLocks noChangeShapeType="1"/>
            </p:cNvSpPr>
            <p:nvPr/>
          </p:nvSpPr>
          <p:spPr bwMode="auto">
            <a:xfrm>
              <a:off x="5348" y="1355"/>
              <a:ext cx="0" cy="510"/>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2" name="Line 122"/>
            <p:cNvSpPr>
              <a:spLocks noChangeShapeType="1"/>
            </p:cNvSpPr>
            <p:nvPr/>
          </p:nvSpPr>
          <p:spPr bwMode="auto">
            <a:xfrm>
              <a:off x="5526" y="655"/>
              <a:ext cx="0" cy="522"/>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 name="Line 123"/>
            <p:cNvSpPr>
              <a:spLocks noChangeShapeType="1"/>
            </p:cNvSpPr>
            <p:nvPr/>
          </p:nvSpPr>
          <p:spPr bwMode="auto">
            <a:xfrm>
              <a:off x="4548" y="440"/>
              <a:ext cx="0" cy="51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6"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Tree>
    <p:extLst>
      <p:ext uri="{BB962C8B-B14F-4D97-AF65-F5344CB8AC3E}">
        <p14:creationId xmlns:p14="http://schemas.microsoft.com/office/powerpoint/2010/main" val="3914521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 Designs - Efficiency &amp; Material</a:t>
            </a:r>
            <a:endParaRPr lang="en-US" dirty="0"/>
          </a:p>
        </p:txBody>
      </p:sp>
      <p:sp>
        <p:nvSpPr>
          <p:cNvPr id="3" name="Content Placeholder 2"/>
          <p:cNvSpPr>
            <a:spLocks noGrp="1"/>
          </p:cNvSpPr>
          <p:nvPr>
            <p:ph sz="half" idx="1"/>
          </p:nvPr>
        </p:nvSpPr>
        <p:spPr>
          <a:xfrm>
            <a:off x="225822" y="1142694"/>
            <a:ext cx="4038600" cy="4525963"/>
          </a:xfrm>
        </p:spPr>
        <p:txBody>
          <a:bodyPr/>
          <a:lstStyle/>
          <a:p>
            <a:r>
              <a:rPr lang="en-US" sz="2400" dirty="0" smtClean="0">
                <a:solidFill>
                  <a:srgbClr val="0000FF"/>
                </a:solidFill>
              </a:rPr>
              <a:t>Slim edge processes</a:t>
            </a:r>
          </a:p>
          <a:p>
            <a:pPr lvl="1"/>
            <a:r>
              <a:rPr lang="en-US" sz="2000" dirty="0" smtClean="0">
                <a:solidFill>
                  <a:srgbClr val="800000"/>
                </a:solidFill>
              </a:rPr>
              <a:t>Natural overlap with 3d sensor </a:t>
            </a:r>
            <a:r>
              <a:rPr lang="en-US" sz="2000" dirty="0" smtClean="0">
                <a:solidFill>
                  <a:srgbClr val="800000"/>
                </a:solidFill>
              </a:rPr>
              <a:t>designs</a:t>
            </a:r>
            <a:endParaRPr lang="en-US" sz="2000" dirty="0" smtClean="0">
              <a:solidFill>
                <a:srgbClr val="800000"/>
              </a:solidFill>
            </a:endParaRPr>
          </a:p>
          <a:p>
            <a:pPr marL="344487" lvl="1" indent="0">
              <a:buNone/>
            </a:pPr>
            <a:endParaRPr lang="en-US" sz="2000" dirty="0" smtClean="0">
              <a:solidFill>
                <a:srgbClr val="800000"/>
              </a:solidFill>
            </a:endParaRPr>
          </a:p>
          <a:p>
            <a:pPr lvl="1"/>
            <a:endParaRPr lang="en-US" sz="2000" dirty="0">
              <a:solidFill>
                <a:srgbClr val="800000"/>
              </a:solidFill>
            </a:endParaRPr>
          </a:p>
          <a:p>
            <a:pPr lvl="1"/>
            <a:endParaRPr lang="en-US" sz="2000" dirty="0" smtClean="0">
              <a:solidFill>
                <a:srgbClr val="800000"/>
              </a:solidFill>
            </a:endParaRPr>
          </a:p>
          <a:p>
            <a:pPr lvl="1"/>
            <a:endParaRPr lang="en-US" sz="2000" dirty="0">
              <a:solidFill>
                <a:srgbClr val="800000"/>
              </a:solidFill>
            </a:endParaRPr>
          </a:p>
          <a:p>
            <a:pPr lvl="1"/>
            <a:endParaRPr lang="en-US" sz="2000" dirty="0" smtClean="0">
              <a:solidFill>
                <a:srgbClr val="800000"/>
              </a:solidFill>
            </a:endParaRPr>
          </a:p>
          <a:p>
            <a:pPr lvl="1"/>
            <a:r>
              <a:rPr lang="en-US" sz="2000" dirty="0" smtClean="0">
                <a:solidFill>
                  <a:srgbClr val="800000"/>
                </a:solidFill>
              </a:rPr>
              <a:t>Edgeless </a:t>
            </a:r>
            <a:r>
              <a:rPr lang="en-US" sz="2000" dirty="0" smtClean="0">
                <a:solidFill>
                  <a:srgbClr val="800000"/>
                </a:solidFill>
              </a:rPr>
              <a:t>fabrication </a:t>
            </a:r>
            <a:r>
              <a:rPr lang="en-US" sz="2000" dirty="0" smtClean="0">
                <a:solidFill>
                  <a:srgbClr val="800000"/>
                </a:solidFill>
              </a:rPr>
              <a:t>process</a:t>
            </a:r>
            <a:endParaRPr lang="en-US" sz="2000" dirty="0">
              <a:solidFill>
                <a:srgbClr val="800000"/>
              </a:solidFill>
            </a:endParaRPr>
          </a:p>
        </p:txBody>
      </p:sp>
      <p:sp>
        <p:nvSpPr>
          <p:cNvPr id="4" name="Content Placeholder 3"/>
          <p:cNvSpPr>
            <a:spLocks noGrp="1"/>
          </p:cNvSpPr>
          <p:nvPr>
            <p:ph sz="half" idx="2"/>
          </p:nvPr>
        </p:nvSpPr>
        <p:spPr>
          <a:xfrm>
            <a:off x="4285342" y="1237342"/>
            <a:ext cx="4858657" cy="4005943"/>
          </a:xfrm>
        </p:spPr>
        <p:txBody>
          <a:bodyPr/>
          <a:lstStyle/>
          <a:p>
            <a:r>
              <a:rPr lang="en-US" sz="2400" dirty="0" smtClean="0">
                <a:solidFill>
                  <a:srgbClr val="0000FF"/>
                </a:solidFill>
              </a:rPr>
              <a:t>Sensor </a:t>
            </a:r>
            <a:r>
              <a:rPr lang="en-US" sz="2400" dirty="0" smtClean="0">
                <a:solidFill>
                  <a:srgbClr val="0000FF"/>
                </a:solidFill>
              </a:rPr>
              <a:t>thinning</a:t>
            </a:r>
          </a:p>
          <a:p>
            <a:pPr lvl="1"/>
            <a:r>
              <a:rPr lang="en-US" sz="1800" dirty="0" smtClean="0">
                <a:solidFill>
                  <a:srgbClr val="800000"/>
                </a:solidFill>
              </a:rPr>
              <a:t>Successfully employed by ALICE: 200/150 </a:t>
            </a:r>
            <a:r>
              <a:rPr lang="en-US" sz="1800" dirty="0" smtClean="0">
                <a:solidFill>
                  <a:srgbClr val="800000"/>
                </a:solidFill>
                <a:latin typeface="Symbol" charset="2"/>
                <a:cs typeface="Symbol" charset="2"/>
              </a:rPr>
              <a:t>m</a:t>
            </a:r>
            <a:r>
              <a:rPr lang="en-US" sz="1800" dirty="0" smtClean="0">
                <a:solidFill>
                  <a:srgbClr val="800000"/>
                </a:solidFill>
              </a:rPr>
              <a:t>m for sensors and ROCs</a:t>
            </a:r>
          </a:p>
          <a:p>
            <a:pPr lvl="1"/>
            <a:r>
              <a:rPr lang="en-US" sz="1800" dirty="0" smtClean="0">
                <a:solidFill>
                  <a:srgbClr val="800000"/>
                </a:solidFill>
              </a:rPr>
              <a:t>Less is </a:t>
            </a:r>
            <a:r>
              <a:rPr lang="en-US" sz="1800" dirty="0" err="1" smtClean="0">
                <a:solidFill>
                  <a:srgbClr val="800000"/>
                </a:solidFill>
              </a:rPr>
              <a:t>acheivable</a:t>
            </a:r>
            <a:r>
              <a:rPr lang="en-US" sz="1800" dirty="0" smtClean="0">
                <a:solidFill>
                  <a:srgbClr val="800000"/>
                </a:solidFill>
              </a:rPr>
              <a:t>: Temporary bonding tapes, electrostatic support wafers etc</a:t>
            </a:r>
            <a:r>
              <a:rPr lang="en-US" dirty="0" smtClean="0">
                <a:solidFill>
                  <a:srgbClr val="800000"/>
                </a:solidFill>
              </a:rPr>
              <a:t>.</a:t>
            </a:r>
          </a:p>
          <a:p>
            <a:pPr lvl="1"/>
            <a:r>
              <a:rPr lang="en-US" sz="1600" dirty="0" smtClean="0">
                <a:solidFill>
                  <a:srgbClr val="800000"/>
                </a:solidFill>
              </a:rPr>
              <a:t>Handling/</a:t>
            </a:r>
            <a:r>
              <a:rPr lang="en-US" sz="1600" dirty="0" err="1" smtClean="0">
                <a:solidFill>
                  <a:srgbClr val="800000"/>
                </a:solidFill>
              </a:rPr>
              <a:t>bondingMechanical</a:t>
            </a:r>
            <a:r>
              <a:rPr lang="en-US" sz="1600" dirty="0" smtClean="0">
                <a:solidFill>
                  <a:srgbClr val="800000"/>
                </a:solidFill>
              </a:rPr>
              <a:t> stresses, bowing etc.</a:t>
            </a:r>
            <a:endParaRPr lang="en-US" sz="1600" dirty="0">
              <a:solidFill>
                <a:srgbClr val="800000"/>
              </a:solidFill>
            </a:endParaRPr>
          </a:p>
        </p:txBody>
      </p:sp>
      <p:sp>
        <p:nvSpPr>
          <p:cNvPr id="7" name="Slide Number Placeholder 6"/>
          <p:cNvSpPr>
            <a:spLocks noGrp="1"/>
          </p:cNvSpPr>
          <p:nvPr>
            <p:ph type="sldNum" sz="quarter" idx="12"/>
          </p:nvPr>
        </p:nvSpPr>
        <p:spPr/>
        <p:txBody>
          <a:bodyPr/>
          <a:lstStyle/>
          <a:p>
            <a:pPr>
              <a:defRPr/>
            </a:pPr>
            <a:fld id="{3CDDDF07-F6E4-4E3A-9F11-E0D6407936E0}" type="slidenum">
              <a:rPr lang="en-US" altLang="en-US" smtClean="0"/>
              <a:pPr>
                <a:defRPr/>
              </a:pPr>
              <a:t>19</a:t>
            </a:fld>
            <a:endParaRPr lang="en-US" altLang="en-US"/>
          </a:p>
        </p:txBody>
      </p:sp>
      <p:sp>
        <p:nvSpPr>
          <p:cNvPr id="8" name="Content Placeholder 3"/>
          <p:cNvSpPr txBox="1">
            <a:spLocks/>
          </p:cNvSpPr>
          <p:nvPr/>
        </p:nvSpPr>
        <p:spPr bwMode="auto">
          <a:xfrm>
            <a:off x="4362234" y="3624553"/>
            <a:ext cx="4781765" cy="19030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28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4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18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8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8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8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8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800">
                <a:solidFill>
                  <a:schemeClr val="tx1"/>
                </a:solidFill>
                <a:latin typeface="+mn-lt"/>
              </a:defRPr>
            </a:lvl9pPr>
          </a:lstStyle>
          <a:p>
            <a:r>
              <a:rPr lang="en-US" sz="2400" dirty="0" smtClean="0">
                <a:solidFill>
                  <a:srgbClr val="0000FF"/>
                </a:solidFill>
              </a:rPr>
              <a:t>Interconnection </a:t>
            </a:r>
            <a:r>
              <a:rPr lang="en-US" sz="2400" dirty="0" smtClean="0">
                <a:solidFill>
                  <a:srgbClr val="0000FF"/>
                </a:solidFill>
              </a:rPr>
              <a:t>techniques</a:t>
            </a:r>
          </a:p>
          <a:p>
            <a:pPr lvl="1"/>
            <a:r>
              <a:rPr lang="en-US" sz="1800" dirty="0" smtClean="0">
                <a:solidFill>
                  <a:srgbClr val="800000"/>
                </a:solidFill>
              </a:rPr>
              <a:t>Close packing greatly simplifies module design </a:t>
            </a:r>
          </a:p>
          <a:p>
            <a:pPr lvl="1"/>
            <a:r>
              <a:rPr lang="en-US" sz="1800" dirty="0" smtClean="0">
                <a:solidFill>
                  <a:srgbClr val="800000"/>
                </a:solidFill>
              </a:rPr>
              <a:t>Steps along the road to true 3d integration</a:t>
            </a:r>
          </a:p>
          <a:p>
            <a:pPr lvl="1"/>
            <a:endParaRPr lang="en-US" sz="1800" dirty="0">
              <a:solidFill>
                <a:srgbClr val="800000"/>
              </a:solidFill>
            </a:endParaRPr>
          </a:p>
        </p:txBody>
      </p:sp>
      <p:sp>
        <p:nvSpPr>
          <p:cNvPr id="10"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pic>
        <p:nvPicPr>
          <p:cNvPr id="12" name="Picture 11"/>
          <p:cNvPicPr>
            <a:picLocks noChangeAspect="1"/>
          </p:cNvPicPr>
          <p:nvPr/>
        </p:nvPicPr>
        <p:blipFill>
          <a:blip r:embed="rId3"/>
          <a:stretch>
            <a:fillRect/>
          </a:stretch>
        </p:blipFill>
        <p:spPr>
          <a:xfrm>
            <a:off x="980203" y="5009734"/>
            <a:ext cx="2521368" cy="968627"/>
          </a:xfrm>
          <a:prstGeom prst="rect">
            <a:avLst/>
          </a:prstGeom>
        </p:spPr>
      </p:pic>
      <p:pic>
        <p:nvPicPr>
          <p:cNvPr id="13" name="Picture 12"/>
          <p:cNvPicPr>
            <a:picLocks noChangeAspect="1"/>
          </p:cNvPicPr>
          <p:nvPr/>
        </p:nvPicPr>
        <p:blipFill>
          <a:blip r:embed="rId4"/>
          <a:stretch>
            <a:fillRect/>
          </a:stretch>
        </p:blipFill>
        <p:spPr>
          <a:xfrm>
            <a:off x="679042" y="2576438"/>
            <a:ext cx="2930769" cy="1338384"/>
          </a:xfrm>
          <a:prstGeom prst="rect">
            <a:avLst/>
          </a:prstGeom>
        </p:spPr>
      </p:pic>
      <p:pic>
        <p:nvPicPr>
          <p:cNvPr id="14" name="Picture 13"/>
          <p:cNvPicPr>
            <a:picLocks noChangeAspect="1"/>
          </p:cNvPicPr>
          <p:nvPr/>
        </p:nvPicPr>
        <p:blipFill>
          <a:blip r:embed="rId5"/>
          <a:stretch>
            <a:fillRect/>
          </a:stretch>
        </p:blipFill>
        <p:spPr>
          <a:xfrm>
            <a:off x="6493468" y="5003299"/>
            <a:ext cx="2037862" cy="1011755"/>
          </a:xfrm>
          <a:prstGeom prst="rect">
            <a:avLst/>
          </a:prstGeom>
        </p:spPr>
      </p:pic>
      <p:sp>
        <p:nvSpPr>
          <p:cNvPr id="5" name="TextBox 4"/>
          <p:cNvSpPr txBox="1"/>
          <p:nvPr/>
        </p:nvSpPr>
        <p:spPr>
          <a:xfrm>
            <a:off x="1016000" y="5624286"/>
            <a:ext cx="633507" cy="369332"/>
          </a:xfrm>
          <a:prstGeom prst="rect">
            <a:avLst/>
          </a:prstGeom>
          <a:noFill/>
        </p:spPr>
        <p:txBody>
          <a:bodyPr wrap="none" rtlCol="0">
            <a:spAutoFit/>
          </a:bodyPr>
          <a:lstStyle/>
          <a:p>
            <a:r>
              <a:rPr lang="en-US" dirty="0"/>
              <a:t>V</a:t>
            </a:r>
            <a:r>
              <a:rPr lang="en-US" dirty="0" smtClean="0"/>
              <a:t>TT</a:t>
            </a:r>
            <a:endParaRPr lang="en-US" dirty="0"/>
          </a:p>
        </p:txBody>
      </p:sp>
    </p:spTree>
    <p:extLst>
      <p:ext uri="{BB962C8B-B14F-4D97-AF65-F5344CB8AC3E}">
        <p14:creationId xmlns:p14="http://schemas.microsoft.com/office/powerpoint/2010/main" val="261920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a:t>
            </a:r>
            <a:r>
              <a:rPr lang="en-GB" dirty="0" err="1" smtClean="0"/>
              <a:t>LHCb</a:t>
            </a:r>
            <a:r>
              <a:rPr lang="en-GB" dirty="0" smtClean="0"/>
              <a:t> Detector</a:t>
            </a:r>
            <a:endParaRPr lang="en-US" dirty="0"/>
          </a:p>
        </p:txBody>
      </p:sp>
      <p:sp>
        <p:nvSpPr>
          <p:cNvPr id="6" name="Slide Number Placeholder 5"/>
          <p:cNvSpPr>
            <a:spLocks noGrp="1"/>
          </p:cNvSpPr>
          <p:nvPr>
            <p:ph type="sldNum" sz="quarter" idx="12"/>
          </p:nvPr>
        </p:nvSpPr>
        <p:spPr/>
        <p:txBody>
          <a:bodyPr/>
          <a:lstStyle/>
          <a:p>
            <a:fld id="{70372A07-E38C-463F-97E0-842C4A7811AD}" type="slidenum">
              <a:rPr lang="en-US" altLang="en-US" smtClean="0"/>
              <a:pPr/>
              <a:t>2</a:t>
            </a:fld>
            <a:endParaRPr lang="en-US" altLang="en-US" dirty="0"/>
          </a:p>
        </p:txBody>
      </p:sp>
      <p:pic>
        <p:nvPicPr>
          <p:cNvPr id="57" name="Picture 56"/>
          <p:cNvPicPr>
            <a:picLocks noChangeAspect="1" noChangeArrowheads="1"/>
          </p:cNvPicPr>
          <p:nvPr/>
        </p:nvPicPr>
        <p:blipFill>
          <a:blip r:embed="rId3" cstate="print"/>
          <a:srcRect/>
          <a:stretch>
            <a:fillRect/>
          </a:stretch>
        </p:blipFill>
        <p:spPr bwMode="auto">
          <a:xfrm>
            <a:off x="1038073" y="1667195"/>
            <a:ext cx="7062285" cy="4172365"/>
          </a:xfrm>
          <a:prstGeom prst="rect">
            <a:avLst/>
          </a:prstGeom>
          <a:noFill/>
          <a:ln w="38100">
            <a:noFill/>
            <a:miter lim="800000"/>
            <a:headEnd/>
            <a:tailEnd/>
          </a:ln>
        </p:spPr>
      </p:pic>
      <p:sp>
        <p:nvSpPr>
          <p:cNvPr id="75" name="TextBox 74"/>
          <p:cNvSpPr txBox="1"/>
          <p:nvPr/>
        </p:nvSpPr>
        <p:spPr>
          <a:xfrm>
            <a:off x="2125686" y="4935916"/>
            <a:ext cx="2112539" cy="738664"/>
          </a:xfrm>
          <a:prstGeom prst="rect">
            <a:avLst/>
          </a:prstGeom>
          <a:solidFill>
            <a:srgbClr val="FFC000"/>
          </a:solidFill>
          <a:effectLst>
            <a:outerShdw blurRad="50800" dist="38100" dir="2700000" algn="tl" rotWithShape="0">
              <a:prstClr val="black">
                <a:alpha val="40000"/>
              </a:prstClr>
            </a:outerShdw>
          </a:effectLst>
          <a:scene3d>
            <a:camera prst="orthographicFront"/>
            <a:lightRig rig="threePt" dir="t"/>
          </a:scene3d>
          <a:sp3d>
            <a:bevelT/>
            <a:bevelB/>
          </a:sp3d>
        </p:spPr>
        <p:txBody>
          <a:bodyPr wrap="square" rtlCol="0">
            <a:spAutoFit/>
          </a:bodyPr>
          <a:lstStyle/>
          <a:p>
            <a:pPr algn="ctr"/>
            <a:r>
              <a:rPr lang="en-US" sz="1400" dirty="0" smtClean="0">
                <a:latin typeface="+mj-lt"/>
              </a:rPr>
              <a:t>Trackers TT,T1,T2,T3</a:t>
            </a:r>
          </a:p>
          <a:p>
            <a:pPr algn="ctr"/>
            <a:r>
              <a:rPr lang="en-US" sz="1400" dirty="0" smtClean="0">
                <a:latin typeface="+mj-lt"/>
              </a:rPr>
              <a:t>Outer region: straw tubes</a:t>
            </a:r>
          </a:p>
          <a:p>
            <a:pPr algn="ctr"/>
            <a:r>
              <a:rPr lang="en-US" sz="1400" dirty="0" smtClean="0">
                <a:latin typeface="+mj-lt"/>
              </a:rPr>
              <a:t>Inner region: Si strips</a:t>
            </a:r>
            <a:endParaRPr lang="en-US" sz="1400" dirty="0">
              <a:latin typeface="+mj-lt"/>
            </a:endParaRPr>
          </a:p>
        </p:txBody>
      </p:sp>
      <p:sp>
        <p:nvSpPr>
          <p:cNvPr id="73" name="TextBox 72"/>
          <p:cNvSpPr txBox="1"/>
          <p:nvPr/>
        </p:nvSpPr>
        <p:spPr>
          <a:xfrm>
            <a:off x="724386" y="2558478"/>
            <a:ext cx="734495" cy="523220"/>
          </a:xfrm>
          <a:prstGeom prst="rect">
            <a:avLst/>
          </a:prstGeom>
          <a:solidFill>
            <a:srgbClr val="FFFF00"/>
          </a:solidFill>
          <a:effectLst>
            <a:outerShdw blurRad="50800" dist="38100" dir="2700000" algn="tl" rotWithShape="0">
              <a:prstClr val="black">
                <a:alpha val="40000"/>
              </a:prstClr>
            </a:outerShdw>
          </a:effectLst>
          <a:scene3d>
            <a:camera prst="orthographicFront"/>
            <a:lightRig rig="threePt" dir="t"/>
          </a:scene3d>
          <a:sp3d>
            <a:bevelT/>
            <a:bevelB/>
          </a:sp3d>
        </p:spPr>
        <p:txBody>
          <a:bodyPr wrap="none" rtlCol="0">
            <a:spAutoFit/>
          </a:bodyPr>
          <a:lstStyle/>
          <a:p>
            <a:pPr algn="ctr"/>
            <a:r>
              <a:rPr lang="en-US" sz="1400" dirty="0" smtClean="0">
                <a:latin typeface="+mj-lt"/>
              </a:rPr>
              <a:t>VELO</a:t>
            </a:r>
          </a:p>
          <a:p>
            <a:pPr algn="ctr"/>
            <a:r>
              <a:rPr lang="en-US" sz="1400" dirty="0" smtClean="0">
                <a:latin typeface="+mj-lt"/>
              </a:rPr>
              <a:t>Si strips</a:t>
            </a:r>
            <a:endParaRPr lang="en-US" sz="1400" dirty="0">
              <a:latin typeface="+mj-lt"/>
            </a:endParaRPr>
          </a:p>
        </p:txBody>
      </p:sp>
      <p:sp>
        <p:nvSpPr>
          <p:cNvPr id="74" name="TextBox 73"/>
          <p:cNvSpPr txBox="1"/>
          <p:nvPr/>
        </p:nvSpPr>
        <p:spPr>
          <a:xfrm>
            <a:off x="2354357" y="1762412"/>
            <a:ext cx="1282531" cy="523220"/>
          </a:xfrm>
          <a:prstGeom prst="rect">
            <a:avLst/>
          </a:prstGeom>
          <a:solidFill>
            <a:srgbClr val="FF99FF"/>
          </a:solidFill>
          <a:effectLst>
            <a:outerShdw blurRad="50800" dist="38100" dir="2700000" algn="tl" rotWithShape="0">
              <a:prstClr val="black">
                <a:alpha val="40000"/>
              </a:prstClr>
            </a:outerShdw>
          </a:effectLst>
          <a:scene3d>
            <a:camera prst="orthographicFront"/>
            <a:lightRig rig="threePt" dir="t"/>
          </a:scene3d>
          <a:sp3d>
            <a:bevelT/>
            <a:bevelB/>
          </a:sp3d>
        </p:spPr>
        <p:txBody>
          <a:bodyPr wrap="none" rtlCol="0">
            <a:spAutoFit/>
          </a:bodyPr>
          <a:lstStyle/>
          <a:p>
            <a:pPr algn="ctr"/>
            <a:r>
              <a:rPr lang="en-US" sz="1400" dirty="0" smtClean="0">
                <a:latin typeface="+mj-lt"/>
              </a:rPr>
              <a:t>RICH</a:t>
            </a:r>
          </a:p>
          <a:p>
            <a:pPr algn="ctr"/>
            <a:r>
              <a:rPr lang="en-US" sz="1400" dirty="0" smtClean="0">
                <a:latin typeface="+mj-lt"/>
              </a:rPr>
              <a:t>HPD + Si-pixel</a:t>
            </a:r>
            <a:endParaRPr lang="en-US" sz="1400" dirty="0">
              <a:latin typeface="+mj-lt"/>
            </a:endParaRPr>
          </a:p>
        </p:txBody>
      </p:sp>
      <p:sp>
        <p:nvSpPr>
          <p:cNvPr id="76" name="TextBox 75"/>
          <p:cNvSpPr txBox="1"/>
          <p:nvPr/>
        </p:nvSpPr>
        <p:spPr>
          <a:xfrm>
            <a:off x="3963137" y="1407409"/>
            <a:ext cx="1743342" cy="738664"/>
          </a:xfrm>
          <a:prstGeom prst="rect">
            <a:avLst/>
          </a:prstGeom>
          <a:solidFill>
            <a:srgbClr val="00FFFF"/>
          </a:solidFill>
          <a:effectLst>
            <a:outerShdw blurRad="50800" dist="38100" dir="2700000" algn="tl" rotWithShape="0">
              <a:prstClr val="black">
                <a:alpha val="40000"/>
              </a:prstClr>
            </a:outerShdw>
          </a:effectLst>
          <a:scene3d>
            <a:camera prst="orthographicFront"/>
            <a:lightRig rig="threePt" dir="t"/>
          </a:scene3d>
          <a:sp3d>
            <a:bevelT/>
            <a:bevelB/>
          </a:sp3d>
        </p:spPr>
        <p:txBody>
          <a:bodyPr wrap="square" rtlCol="0">
            <a:spAutoFit/>
          </a:bodyPr>
          <a:lstStyle/>
          <a:p>
            <a:pPr algn="ctr"/>
            <a:r>
              <a:rPr lang="en-US" sz="1400" dirty="0" err="1" smtClean="0">
                <a:latin typeface="+mj-lt"/>
              </a:rPr>
              <a:t>Ecal</a:t>
            </a:r>
            <a:r>
              <a:rPr lang="en-US" sz="1400" dirty="0" smtClean="0">
                <a:latin typeface="+mj-lt"/>
              </a:rPr>
              <a:t>, </a:t>
            </a:r>
            <a:r>
              <a:rPr lang="en-US" sz="1400" dirty="0" err="1" smtClean="0">
                <a:latin typeface="+mj-lt"/>
              </a:rPr>
              <a:t>Hcal</a:t>
            </a:r>
            <a:endParaRPr lang="en-US" sz="1400" dirty="0" smtClean="0">
              <a:latin typeface="+mj-lt"/>
            </a:endParaRPr>
          </a:p>
          <a:p>
            <a:pPr algn="ctr"/>
            <a:r>
              <a:rPr lang="en-US" sz="1400" dirty="0" err="1" smtClean="0">
                <a:latin typeface="+mj-lt"/>
              </a:rPr>
              <a:t>Shaslik</a:t>
            </a:r>
            <a:r>
              <a:rPr lang="en-US" sz="1400" dirty="0" smtClean="0">
                <a:latin typeface="+mj-lt"/>
              </a:rPr>
              <a:t> &amp; </a:t>
            </a:r>
            <a:r>
              <a:rPr lang="en-US" sz="1400" dirty="0" err="1" smtClean="0">
                <a:latin typeface="+mj-lt"/>
              </a:rPr>
              <a:t>Tilecal</a:t>
            </a:r>
            <a:r>
              <a:rPr lang="en-US" sz="1400" dirty="0" smtClean="0">
                <a:latin typeface="+mj-lt"/>
              </a:rPr>
              <a:t> </a:t>
            </a:r>
          </a:p>
          <a:p>
            <a:pPr algn="ctr"/>
            <a:r>
              <a:rPr lang="en-US" sz="1400" dirty="0" smtClean="0">
                <a:latin typeface="+mj-lt"/>
              </a:rPr>
              <a:t>with </a:t>
            </a:r>
            <a:r>
              <a:rPr lang="en-US" sz="1400" dirty="0" err="1" smtClean="0">
                <a:latin typeface="+mj-lt"/>
              </a:rPr>
              <a:t>MaPMT</a:t>
            </a:r>
            <a:r>
              <a:rPr lang="en-US" sz="1400" dirty="0" smtClean="0">
                <a:latin typeface="+mj-lt"/>
              </a:rPr>
              <a:t> readout</a:t>
            </a:r>
            <a:endParaRPr lang="en-US" sz="1400" dirty="0">
              <a:latin typeface="+mj-lt"/>
            </a:endParaRPr>
          </a:p>
        </p:txBody>
      </p:sp>
      <p:sp>
        <p:nvSpPr>
          <p:cNvPr id="77" name="TextBox 76"/>
          <p:cNvSpPr txBox="1"/>
          <p:nvPr/>
        </p:nvSpPr>
        <p:spPr>
          <a:xfrm>
            <a:off x="7016507" y="2235748"/>
            <a:ext cx="707245" cy="523220"/>
          </a:xfrm>
          <a:prstGeom prst="rect">
            <a:avLst/>
          </a:prstGeom>
          <a:solidFill>
            <a:srgbClr val="00FF00"/>
          </a:solidFill>
          <a:effectLst>
            <a:outerShdw blurRad="50800" dist="38100" dir="2700000" algn="tl" rotWithShape="0">
              <a:prstClr val="black">
                <a:alpha val="40000"/>
              </a:prstClr>
            </a:outerShdw>
          </a:effectLst>
          <a:scene3d>
            <a:camera prst="orthographicFront"/>
            <a:lightRig rig="threePt" dir="t"/>
          </a:scene3d>
          <a:sp3d>
            <a:bevelT/>
            <a:bevelB/>
          </a:sp3d>
        </p:spPr>
        <p:txBody>
          <a:bodyPr wrap="none" rtlCol="0">
            <a:spAutoFit/>
          </a:bodyPr>
          <a:lstStyle/>
          <a:p>
            <a:pPr algn="ctr"/>
            <a:r>
              <a:rPr lang="en-US" sz="1400" dirty="0" err="1" smtClean="0">
                <a:latin typeface="+mj-lt"/>
              </a:rPr>
              <a:t>Muon</a:t>
            </a:r>
            <a:endParaRPr lang="en-US" sz="1400" dirty="0" smtClean="0">
              <a:latin typeface="+mj-lt"/>
            </a:endParaRPr>
          </a:p>
          <a:p>
            <a:pPr algn="ctr"/>
            <a:r>
              <a:rPr lang="en-US" sz="1400" dirty="0" smtClean="0">
                <a:latin typeface="+mj-lt"/>
              </a:rPr>
              <a:t>MWPC</a:t>
            </a:r>
            <a:endParaRPr lang="en-US" sz="1400" dirty="0">
              <a:latin typeface="+mj-lt"/>
            </a:endParaRPr>
          </a:p>
        </p:txBody>
      </p:sp>
      <p:sp>
        <p:nvSpPr>
          <p:cNvPr id="13"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Tree>
    <p:extLst>
      <p:ext uri="{BB962C8B-B14F-4D97-AF65-F5344CB8AC3E}">
        <p14:creationId xmlns:p14="http://schemas.microsoft.com/office/powerpoint/2010/main" val="335360533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Pixel sensor </a:t>
            </a:r>
            <a:r>
              <a:rPr lang="en-US" dirty="0" smtClean="0"/>
              <a:t>designs</a:t>
            </a:r>
            <a:r>
              <a:rPr lang="en-US" dirty="0"/>
              <a:t> </a:t>
            </a:r>
            <a:r>
              <a:rPr lang="en-US" dirty="0"/>
              <a:t> </a:t>
            </a:r>
            <a:r>
              <a:rPr lang="en-US" dirty="0" smtClean="0"/>
              <a:t>- </a:t>
            </a:r>
            <a:r>
              <a:rPr lang="en-US" dirty="0" smtClean="0"/>
              <a:t>diamond </a:t>
            </a:r>
            <a:r>
              <a:rPr lang="en-US" dirty="0" smtClean="0"/>
              <a:t>sensor substrate</a:t>
            </a:r>
            <a:endParaRPr lang="en-US" dirty="0"/>
          </a:p>
        </p:txBody>
      </p:sp>
      <p:sp>
        <p:nvSpPr>
          <p:cNvPr id="5" name="Content Placeholder 4"/>
          <p:cNvSpPr>
            <a:spLocks noGrp="1"/>
          </p:cNvSpPr>
          <p:nvPr>
            <p:ph idx="1"/>
          </p:nvPr>
        </p:nvSpPr>
        <p:spPr>
          <a:xfrm>
            <a:off x="135836" y="1652284"/>
            <a:ext cx="5452164" cy="4530725"/>
          </a:xfrm>
        </p:spPr>
        <p:txBody>
          <a:bodyPr>
            <a:normAutofit/>
          </a:bodyPr>
          <a:lstStyle/>
          <a:p>
            <a:r>
              <a:rPr lang="en-US" sz="1600" dirty="0" smtClean="0">
                <a:solidFill>
                  <a:schemeClr val="tx2">
                    <a:lumMod val="75000"/>
                  </a:schemeClr>
                </a:solidFill>
              </a:rPr>
              <a:t>Diamond is a very promising material for the most irradiated sections of the </a:t>
            </a:r>
            <a:r>
              <a:rPr lang="en-US" sz="1600" dirty="0" err="1" smtClean="0">
                <a:solidFill>
                  <a:schemeClr val="tx2">
                    <a:lumMod val="75000"/>
                  </a:schemeClr>
                </a:solidFill>
              </a:rPr>
              <a:t>LHCb</a:t>
            </a:r>
            <a:r>
              <a:rPr lang="en-US" sz="1600" dirty="0" smtClean="0">
                <a:solidFill>
                  <a:schemeClr val="tx2">
                    <a:lumMod val="75000"/>
                  </a:schemeClr>
                </a:solidFill>
              </a:rPr>
              <a:t> VELO sensor upgrade</a:t>
            </a:r>
          </a:p>
          <a:p>
            <a:pPr lvl="1"/>
            <a:r>
              <a:rPr lang="en-US" sz="1200" dirty="0" smtClean="0">
                <a:solidFill>
                  <a:srgbClr val="0000FF"/>
                </a:solidFill>
              </a:rPr>
              <a:t>Low leakage current </a:t>
            </a:r>
          </a:p>
          <a:p>
            <a:pPr lvl="1"/>
            <a:r>
              <a:rPr lang="en-US" sz="1200" dirty="0" smtClean="0">
                <a:solidFill>
                  <a:srgbClr val="0000FF"/>
                </a:solidFill>
              </a:rPr>
              <a:t>Very radiation hard (can overcome initial small signal)</a:t>
            </a:r>
          </a:p>
          <a:p>
            <a:pPr lvl="1"/>
            <a:r>
              <a:rPr lang="en-US" sz="1200" dirty="0" smtClean="0">
                <a:solidFill>
                  <a:srgbClr val="0000FF"/>
                </a:solidFill>
              </a:rPr>
              <a:t>Excellent mechanical characteristics</a:t>
            </a:r>
          </a:p>
          <a:p>
            <a:r>
              <a:rPr lang="en-US" sz="1600" dirty="0" smtClean="0">
                <a:solidFill>
                  <a:srgbClr val="004D26"/>
                </a:solidFill>
              </a:rPr>
              <a:t>Sensor development: </a:t>
            </a:r>
          </a:p>
          <a:p>
            <a:pPr lvl="1"/>
            <a:r>
              <a:rPr lang="en-US" sz="1200" dirty="0" smtClean="0"/>
              <a:t>even for relatively large scale production the cost needs to go down &amp; </a:t>
            </a:r>
            <a:r>
              <a:rPr lang="en-US" sz="1200" dirty="0" smtClean="0">
                <a:solidFill>
                  <a:srgbClr val="0000FF"/>
                </a:solidFill>
              </a:rPr>
              <a:t>capabilities to handle large orders need to be validated.</a:t>
            </a:r>
          </a:p>
          <a:p>
            <a:pPr lvl="1"/>
            <a:r>
              <a:rPr lang="en-US" sz="1200" dirty="0" smtClean="0">
                <a:solidFill>
                  <a:srgbClr val="0000FF"/>
                </a:solidFill>
              </a:rPr>
              <a:t>Desirable to produce single crystal quality diamonds in larger size (e.g. </a:t>
            </a:r>
            <a:r>
              <a:rPr lang="en-US" sz="1200" dirty="0" smtClean="0">
                <a:solidFill>
                  <a:srgbClr val="0000FF"/>
                </a:solidFill>
                <a:hlinkClick r:id="rId3"/>
              </a:rPr>
              <a:t>http://www.sciencedirect.com/science/article/pii/S0925963511000045</a:t>
            </a:r>
            <a:r>
              <a:rPr lang="en-US" sz="1200" dirty="0" smtClean="0">
                <a:solidFill>
                  <a:srgbClr val="0000FF"/>
                </a:solidFill>
              </a:rPr>
              <a:t>)</a:t>
            </a:r>
          </a:p>
          <a:p>
            <a:pPr lvl="1"/>
            <a:r>
              <a:rPr lang="en-US" sz="1200" dirty="0" smtClean="0">
                <a:solidFill>
                  <a:srgbClr val="0000FF"/>
                </a:solidFill>
              </a:rPr>
              <a:t>Thinning and polishing sometimes alters properties of the crystal (leakage current, lower maximum operating voltage)</a:t>
            </a:r>
          </a:p>
          <a:p>
            <a:r>
              <a:rPr lang="en-US" sz="1600" dirty="0" smtClean="0">
                <a:solidFill>
                  <a:srgbClr val="004D26"/>
                </a:solidFill>
              </a:rPr>
              <a:t>Hybridization:</a:t>
            </a:r>
          </a:p>
          <a:p>
            <a:pPr lvl="1"/>
            <a:r>
              <a:rPr lang="en-US" sz="1200" dirty="0" smtClean="0">
                <a:solidFill>
                  <a:srgbClr val="0000FF"/>
                </a:solidFill>
              </a:rPr>
              <a:t>Need to develop standard hybridization process, issues different than Si (some steps may graphitize the </a:t>
            </a:r>
            <a:r>
              <a:rPr lang="en-US" sz="1200" dirty="0" err="1" smtClean="0">
                <a:solidFill>
                  <a:srgbClr val="0000FF"/>
                </a:solidFill>
              </a:rPr>
              <a:t>surface⇒short</a:t>
            </a:r>
            <a:r>
              <a:rPr lang="en-US" sz="1200" dirty="0" smtClean="0">
                <a:solidFill>
                  <a:srgbClr val="0000FF"/>
                </a:solidFill>
              </a:rPr>
              <a:t> between pixel element). </a:t>
            </a:r>
          </a:p>
          <a:p>
            <a:pPr lvl="1"/>
            <a:r>
              <a:rPr lang="en-US" sz="1200" dirty="0" smtClean="0">
                <a:solidFill>
                  <a:srgbClr val="0000FF"/>
                </a:solidFill>
              </a:rPr>
              <a:t>Industrialization of the process (more companies need to develop standard procedure).  </a:t>
            </a:r>
            <a:endParaRPr lang="en-US" sz="1200" dirty="0">
              <a:solidFill>
                <a:srgbClr val="0000FF"/>
              </a:solidFill>
            </a:endParaRPr>
          </a:p>
        </p:txBody>
      </p:sp>
      <p:pic>
        <p:nvPicPr>
          <p:cNvPr id="2" name="Picture 1"/>
          <p:cNvPicPr>
            <a:picLocks noChangeAspect="1"/>
          </p:cNvPicPr>
          <p:nvPr/>
        </p:nvPicPr>
        <p:blipFill>
          <a:blip r:embed="rId4"/>
          <a:stretch>
            <a:fillRect/>
          </a:stretch>
        </p:blipFill>
        <p:spPr>
          <a:xfrm>
            <a:off x="6104718" y="4154714"/>
            <a:ext cx="2803425" cy="1609693"/>
          </a:xfrm>
          <a:prstGeom prst="rect">
            <a:avLst/>
          </a:prstGeom>
        </p:spPr>
      </p:pic>
      <p:pic>
        <p:nvPicPr>
          <p:cNvPr id="3" name="Picture 2"/>
          <p:cNvPicPr>
            <a:picLocks noChangeAspect="1"/>
          </p:cNvPicPr>
          <p:nvPr/>
        </p:nvPicPr>
        <p:blipFill>
          <a:blip r:embed="rId5"/>
          <a:stretch>
            <a:fillRect/>
          </a:stretch>
        </p:blipFill>
        <p:spPr>
          <a:xfrm>
            <a:off x="5919107" y="1632858"/>
            <a:ext cx="3021611" cy="2011648"/>
          </a:xfrm>
          <a:prstGeom prst="rect">
            <a:avLst/>
          </a:prstGeom>
        </p:spPr>
      </p:pic>
      <p:sp>
        <p:nvSpPr>
          <p:cNvPr id="6"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
        <p:nvSpPr>
          <p:cNvPr id="8" name="Slide Number Placeholder 7"/>
          <p:cNvSpPr>
            <a:spLocks noGrp="1"/>
          </p:cNvSpPr>
          <p:nvPr>
            <p:ph type="sldNum" sz="quarter" idx="12"/>
          </p:nvPr>
        </p:nvSpPr>
        <p:spPr/>
        <p:txBody>
          <a:bodyPr/>
          <a:lstStyle/>
          <a:p>
            <a:pPr>
              <a:defRPr/>
            </a:pPr>
            <a:fld id="{CD88712E-06EF-4CCB-9DDE-2DDF6065D8CC}" type="slidenum">
              <a:rPr lang="en-US" altLang="en-US" smtClean="0"/>
              <a:pPr>
                <a:defRPr/>
              </a:pPr>
              <a:t>20</a:t>
            </a:fld>
            <a:endParaRPr lang="en-US" altLang="en-US"/>
          </a:p>
        </p:txBody>
      </p:sp>
    </p:spTree>
    <p:extLst>
      <p:ext uri="{BB962C8B-B14F-4D97-AF65-F5344CB8AC3E}">
        <p14:creationId xmlns:p14="http://schemas.microsoft.com/office/powerpoint/2010/main" val="32929691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Strip sensor designs</a:t>
            </a:r>
            <a:endParaRPr lang="en-US" dirty="0"/>
          </a:p>
        </p:txBody>
      </p:sp>
      <p:sp>
        <p:nvSpPr>
          <p:cNvPr id="3" name="Content Placeholder 2"/>
          <p:cNvSpPr>
            <a:spLocks noGrp="1"/>
          </p:cNvSpPr>
          <p:nvPr>
            <p:ph idx="1"/>
          </p:nvPr>
        </p:nvSpPr>
        <p:spPr>
          <a:xfrm>
            <a:off x="257629" y="1182914"/>
            <a:ext cx="4804228" cy="4530725"/>
          </a:xfrm>
        </p:spPr>
        <p:txBody>
          <a:bodyPr/>
          <a:lstStyle/>
          <a:p>
            <a:r>
              <a:rPr lang="en-US" sz="1600" dirty="0" smtClean="0">
                <a:solidFill>
                  <a:schemeClr val="tx2">
                    <a:lumMod val="75000"/>
                  </a:schemeClr>
                </a:solidFill>
              </a:rPr>
              <a:t>Strips offer a lightweight design with sensitive area tailored for close approach to beams</a:t>
            </a:r>
          </a:p>
          <a:p>
            <a:r>
              <a:rPr lang="en-US" sz="1600" dirty="0" smtClean="0">
                <a:solidFill>
                  <a:srgbClr val="FF0000"/>
                </a:solidFill>
              </a:rPr>
              <a:t>Driving factor in design – occupancy</a:t>
            </a:r>
          </a:p>
          <a:p>
            <a:pPr lvl="1"/>
            <a:r>
              <a:rPr lang="en-US" sz="1400" dirty="0" smtClean="0">
                <a:solidFill>
                  <a:srgbClr val="0033CC"/>
                </a:solidFill>
              </a:rPr>
              <a:t>Maintain current occupancy at 1%, even at 10 times higher luminosity</a:t>
            </a:r>
          </a:p>
          <a:p>
            <a:pPr lvl="1"/>
            <a:r>
              <a:rPr lang="en-US" sz="1400" dirty="0" smtClean="0">
                <a:solidFill>
                  <a:srgbClr val="0033CC"/>
                </a:solidFill>
              </a:rPr>
              <a:t>Achieved by decreasing minimum strip pitch and increasing number of channels</a:t>
            </a:r>
          </a:p>
          <a:p>
            <a:pPr lvl="1"/>
            <a:r>
              <a:rPr lang="en-US" sz="1400" dirty="0" smtClean="0">
                <a:solidFill>
                  <a:srgbClr val="0033CC"/>
                </a:solidFill>
              </a:rPr>
              <a:t>Complexity linked to strip chip design: FE chip must perform common mode correction and zero suppression</a:t>
            </a:r>
          </a:p>
          <a:p>
            <a:pPr lvl="1"/>
            <a:r>
              <a:rPr lang="en-US" sz="1400" dirty="0" smtClean="0">
                <a:solidFill>
                  <a:srgbClr val="0033CC"/>
                </a:solidFill>
              </a:rPr>
              <a:t>Complex double metal layer to match chip design (radiation hardness issues)</a:t>
            </a:r>
          </a:p>
          <a:p>
            <a:pPr lvl="1"/>
            <a:r>
              <a:rPr lang="en-US" sz="1400" dirty="0" smtClean="0">
                <a:solidFill>
                  <a:srgbClr val="0033CC"/>
                </a:solidFill>
              </a:rPr>
              <a:t>Challenges for manufacturing</a:t>
            </a:r>
          </a:p>
          <a:p>
            <a:pPr lvl="2"/>
            <a:r>
              <a:rPr lang="en-US" sz="1200" dirty="0" smtClean="0">
                <a:solidFill>
                  <a:srgbClr val="0033CC"/>
                </a:solidFill>
              </a:rPr>
              <a:t>Thin, relatively large sensor</a:t>
            </a:r>
          </a:p>
          <a:p>
            <a:pPr lvl="2"/>
            <a:r>
              <a:rPr lang="en-US" sz="1200" dirty="0" smtClean="0">
                <a:solidFill>
                  <a:srgbClr val="0033CC"/>
                </a:solidFill>
              </a:rPr>
              <a:t>Very close via placements</a:t>
            </a:r>
          </a:p>
          <a:p>
            <a:pPr lvl="2"/>
            <a:r>
              <a:rPr lang="en-US" sz="1200" dirty="0" smtClean="0">
                <a:solidFill>
                  <a:srgbClr val="0033CC"/>
                </a:solidFill>
              </a:rPr>
              <a:t>Narrow pitches (25 </a:t>
            </a:r>
            <a:r>
              <a:rPr lang="en-US" sz="1200" dirty="0" smtClean="0">
                <a:solidFill>
                  <a:srgbClr val="0033CC"/>
                </a:solidFill>
                <a:latin typeface="Symbol" charset="2"/>
                <a:cs typeface="Symbol" charset="2"/>
              </a:rPr>
              <a:t>m</a:t>
            </a:r>
            <a:r>
              <a:rPr lang="en-US" sz="1200" dirty="0" smtClean="0">
                <a:solidFill>
                  <a:srgbClr val="0033CC"/>
                </a:solidFill>
              </a:rPr>
              <a:t>m would be idea)</a:t>
            </a:r>
          </a:p>
          <a:p>
            <a:pPr lvl="2"/>
            <a:r>
              <a:rPr lang="en-US" sz="1200" dirty="0" smtClean="0">
                <a:solidFill>
                  <a:srgbClr val="0033CC"/>
                </a:solidFill>
              </a:rPr>
              <a:t>Guard ring designs to accommodate non uniform irradiation</a:t>
            </a:r>
            <a:endParaRPr lang="en-US" sz="1200" dirty="0">
              <a:solidFill>
                <a:srgbClr val="0033CC"/>
              </a:solidFill>
            </a:endParaRPr>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21</a:t>
            </a:fld>
            <a:endParaRPr lang="en-US" altLang="en-US"/>
          </a:p>
        </p:txBody>
      </p:sp>
      <p:sp>
        <p:nvSpPr>
          <p:cNvPr id="7"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pic>
        <p:nvPicPr>
          <p:cNvPr id="4" name="Picture 3"/>
          <p:cNvPicPr>
            <a:picLocks noChangeAspect="1"/>
          </p:cNvPicPr>
          <p:nvPr/>
        </p:nvPicPr>
        <p:blipFill>
          <a:blip r:embed="rId2"/>
          <a:stretch>
            <a:fillRect/>
          </a:stretch>
        </p:blipFill>
        <p:spPr>
          <a:xfrm>
            <a:off x="5116286" y="1016000"/>
            <a:ext cx="3773714" cy="3195896"/>
          </a:xfrm>
          <a:prstGeom prst="rect">
            <a:avLst/>
          </a:prstGeom>
        </p:spPr>
      </p:pic>
      <p:pic>
        <p:nvPicPr>
          <p:cNvPr id="5" name="Picture 4"/>
          <p:cNvPicPr>
            <a:picLocks noChangeAspect="1"/>
          </p:cNvPicPr>
          <p:nvPr/>
        </p:nvPicPr>
        <p:blipFill>
          <a:blip r:embed="rId3"/>
          <a:stretch>
            <a:fillRect/>
          </a:stretch>
        </p:blipFill>
        <p:spPr>
          <a:xfrm>
            <a:off x="5442857" y="4299508"/>
            <a:ext cx="3084286" cy="1905350"/>
          </a:xfrm>
          <a:prstGeom prst="rect">
            <a:avLst/>
          </a:prstGeom>
        </p:spPr>
      </p:pic>
    </p:spTree>
    <p:extLst>
      <p:ext uri="{BB962C8B-B14F-4D97-AF65-F5344CB8AC3E}">
        <p14:creationId xmlns:p14="http://schemas.microsoft.com/office/powerpoint/2010/main" val="813323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cooling</a:t>
            </a:r>
            <a:endParaRPr lang="en-US" dirty="0"/>
          </a:p>
        </p:txBody>
      </p:sp>
      <p:sp>
        <p:nvSpPr>
          <p:cNvPr id="5" name="Footer Placeholder 4"/>
          <p:cNvSpPr>
            <a:spLocks noGrp="1"/>
          </p:cNvSpPr>
          <p:nvPr>
            <p:ph type="ftr" sz="quarter" idx="11"/>
          </p:nvPr>
        </p:nvSpPr>
        <p:spPr/>
        <p:txBody>
          <a:bodyPr/>
          <a:lstStyle/>
          <a:p>
            <a:pPr>
              <a:defRPr/>
            </a:pPr>
            <a:r>
              <a:rPr lang="en-US" altLang="en-US" dirty="0" smtClean="0"/>
              <a:t>Academia Meets Industry - </a:t>
            </a:r>
            <a:r>
              <a:rPr lang="en-US" altLang="en-US" dirty="0" err="1" smtClean="0"/>
              <a:t>LHCb</a:t>
            </a:r>
            <a:r>
              <a:rPr lang="en-US" altLang="en-US" dirty="0" smtClean="0"/>
              <a:t> </a:t>
            </a:r>
            <a:endParaRPr lang="en-US" altLang="en-US" dirty="0" smtClean="0"/>
          </a:p>
          <a:p>
            <a:pPr>
              <a:defRPr/>
            </a:pPr>
            <a:r>
              <a:rPr lang="en-US" altLang="en-US" dirty="0" smtClean="0"/>
              <a:t>26th </a:t>
            </a:r>
            <a:r>
              <a:rPr lang="en-US" altLang="en-US" dirty="0" smtClean="0"/>
              <a:t>March 2012 – Paula Collins</a:t>
            </a:r>
            <a:endParaRPr lang="en-US" altLang="en-US" dirty="0"/>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22</a:t>
            </a:fld>
            <a:endParaRPr lang="en-US" altLang="en-US"/>
          </a:p>
        </p:txBody>
      </p:sp>
      <p:pic>
        <p:nvPicPr>
          <p:cNvPr id="31" name="Picture 2"/>
          <p:cNvPicPr>
            <a:picLocks noChangeAspect="1" noChangeArrowheads="1"/>
          </p:cNvPicPr>
          <p:nvPr/>
        </p:nvPicPr>
        <p:blipFill>
          <a:blip r:embed="rId3">
            <a:extLst>
              <a:ext uri="{28A0092B-C50C-407E-A947-70E740481C1C}">
                <a14:useLocalDpi xmlns:a14="http://schemas.microsoft.com/office/drawing/2010/main" val="0"/>
              </a:ext>
            </a:extLst>
          </a:blip>
          <a:srcRect l="4819" t="18159" r="444" b="22409"/>
          <a:stretch>
            <a:fillRect/>
          </a:stretch>
        </p:blipFill>
        <p:spPr bwMode="auto">
          <a:xfrm>
            <a:off x="459000" y="4349752"/>
            <a:ext cx="3659430" cy="1675402"/>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pic>
      <p:sp>
        <p:nvSpPr>
          <p:cNvPr id="32" name="Content Placeholder 2"/>
          <p:cNvSpPr txBox="1">
            <a:spLocks/>
          </p:cNvSpPr>
          <p:nvPr/>
        </p:nvSpPr>
        <p:spPr bwMode="auto">
          <a:xfrm>
            <a:off x="174172" y="1081315"/>
            <a:ext cx="8229600" cy="32548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r>
              <a:rPr lang="en-US" sz="2000" dirty="0" smtClean="0">
                <a:solidFill>
                  <a:srgbClr val="FF0000"/>
                </a:solidFill>
              </a:rPr>
              <a:t>Cooling one of the major challenges</a:t>
            </a:r>
          </a:p>
          <a:p>
            <a:r>
              <a:rPr lang="en-US" sz="2000" dirty="0" smtClean="0">
                <a:solidFill>
                  <a:srgbClr val="FF0000"/>
                </a:solidFill>
              </a:rPr>
              <a:t>Choice of substrate, cooling block, and cooling attachment, all to accommodate evaporative CO2 cooling</a:t>
            </a:r>
          </a:p>
          <a:p>
            <a:r>
              <a:rPr lang="en-US" sz="2000" dirty="0">
                <a:solidFill>
                  <a:srgbClr val="0000FF"/>
                </a:solidFill>
              </a:rPr>
              <a:t>Local thermal management of detector electronics through ultra-thin micro-structured silicon cooling plates is an extremely promising technique </a:t>
            </a:r>
            <a:r>
              <a:rPr lang="en-US" sz="2000" dirty="0" err="1">
                <a:solidFill>
                  <a:srgbClr val="0000FF"/>
                </a:solidFill>
              </a:rPr>
              <a:t>fo</a:t>
            </a:r>
            <a:r>
              <a:rPr lang="en-US" sz="2000" dirty="0">
                <a:solidFill>
                  <a:srgbClr val="0000FF"/>
                </a:solidFill>
              </a:rPr>
              <a:t> HEP with wide potential application in </a:t>
            </a:r>
            <a:r>
              <a:rPr lang="en-US" sz="2000" dirty="0" err="1">
                <a:solidFill>
                  <a:srgbClr val="0000FF"/>
                </a:solidFill>
              </a:rPr>
              <a:t>oteher</a:t>
            </a:r>
            <a:r>
              <a:rPr lang="en-US" sz="2000" dirty="0">
                <a:solidFill>
                  <a:srgbClr val="0000FF"/>
                </a:solidFill>
              </a:rPr>
              <a:t> fields</a:t>
            </a:r>
            <a:r>
              <a:rPr lang="en-US" sz="2000" dirty="0" smtClean="0">
                <a:solidFill>
                  <a:srgbClr val="0000FF"/>
                </a:solidFill>
              </a:rPr>
              <a:t>.</a:t>
            </a:r>
          </a:p>
          <a:p>
            <a:r>
              <a:rPr lang="en-US" sz="2000" dirty="0" smtClean="0">
                <a:solidFill>
                  <a:srgbClr val="0000FF"/>
                </a:solidFill>
              </a:rPr>
              <a:t>It combines a very high thermal efficiency with a very low addition of mass and space, and suppresses all problems of CTE mismatch between heat source and heat sink.</a:t>
            </a:r>
          </a:p>
          <a:p>
            <a:endParaRPr lang="en-US" sz="2000" dirty="0">
              <a:solidFill>
                <a:srgbClr val="0000FF"/>
              </a:solidFill>
            </a:endParaRPr>
          </a:p>
          <a:p>
            <a:endParaRPr lang="en-US" sz="2000" dirty="0" smtClean="0">
              <a:solidFill>
                <a:srgbClr val="0000FF"/>
              </a:solidFill>
            </a:endParaRPr>
          </a:p>
        </p:txBody>
      </p:sp>
      <p:pic>
        <p:nvPicPr>
          <p:cNvPr id="33" name="Picture 32" descr="microchanneldiagr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0113" y="4531988"/>
            <a:ext cx="2768601" cy="1151702"/>
          </a:xfrm>
          <a:prstGeom prst="rect">
            <a:avLst/>
          </a:prstGeom>
        </p:spPr>
      </p:pic>
    </p:spTree>
    <p:extLst>
      <p:ext uri="{BB962C8B-B14F-4D97-AF65-F5344CB8AC3E}">
        <p14:creationId xmlns:p14="http://schemas.microsoft.com/office/powerpoint/2010/main" val="1214590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Microchannel</a:t>
            </a:r>
            <a:r>
              <a:rPr lang="en-US" dirty="0" smtClean="0"/>
              <a:t> cooling</a:t>
            </a:r>
            <a:endParaRPr lang="en-US" dirty="0"/>
          </a:p>
        </p:txBody>
      </p:sp>
      <p:sp>
        <p:nvSpPr>
          <p:cNvPr id="6" name="Footer Placeholder 5"/>
          <p:cNvSpPr>
            <a:spLocks noGrp="1"/>
          </p:cNvSpPr>
          <p:nvPr>
            <p:ph type="ftr" sz="quarter" idx="11"/>
          </p:nvPr>
        </p:nvSpPr>
        <p:spPr/>
        <p:txBody>
          <a:bodyPr/>
          <a:lstStyle/>
          <a:p>
            <a:pPr>
              <a:defRPr/>
            </a:pPr>
            <a:r>
              <a:rPr lang="en-US" altLang="en-US" dirty="0" smtClean="0"/>
              <a:t>Academia Meets Industry - </a:t>
            </a:r>
            <a:r>
              <a:rPr lang="en-US" altLang="en-US" dirty="0" err="1" smtClean="0"/>
              <a:t>LHCb</a:t>
            </a:r>
            <a:r>
              <a:rPr lang="en-US" altLang="en-US" dirty="0" smtClean="0"/>
              <a:t> </a:t>
            </a:r>
            <a:endParaRPr lang="en-US" altLang="en-US" dirty="0" smtClean="0"/>
          </a:p>
          <a:p>
            <a:pPr>
              <a:defRPr/>
            </a:pPr>
            <a:r>
              <a:rPr lang="en-US" altLang="en-US" dirty="0" smtClean="0"/>
              <a:t>26th </a:t>
            </a:r>
            <a:r>
              <a:rPr lang="en-US" altLang="en-US" dirty="0" smtClean="0"/>
              <a:t>March 2012 – Paula Collins</a:t>
            </a:r>
            <a:endParaRPr lang="en-US" altLang="en-US" dirty="0"/>
          </a:p>
        </p:txBody>
      </p:sp>
      <p:sp>
        <p:nvSpPr>
          <p:cNvPr id="7" name="Slide Number Placeholder 6"/>
          <p:cNvSpPr>
            <a:spLocks noGrp="1"/>
          </p:cNvSpPr>
          <p:nvPr>
            <p:ph type="sldNum" sz="quarter" idx="12"/>
          </p:nvPr>
        </p:nvSpPr>
        <p:spPr/>
        <p:txBody>
          <a:bodyPr/>
          <a:lstStyle/>
          <a:p>
            <a:pPr>
              <a:defRPr/>
            </a:pPr>
            <a:fld id="{3CDDDF07-F6E4-4E3A-9F11-E0D6407936E0}" type="slidenum">
              <a:rPr lang="en-US" altLang="en-US" smtClean="0"/>
              <a:pPr>
                <a:defRPr/>
              </a:pPr>
              <a:t>23</a:t>
            </a:fld>
            <a:endParaRPr lang="en-US" altLang="en-US"/>
          </a:p>
        </p:txBody>
      </p:sp>
      <p:pic>
        <p:nvPicPr>
          <p:cNvPr id="10" name="Picture 9" descr="GTK-TDR_microchannel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6720" y="2276614"/>
            <a:ext cx="2126995" cy="1557592"/>
          </a:xfrm>
          <a:prstGeom prst="rect">
            <a:avLst/>
          </a:prstGeom>
        </p:spPr>
      </p:pic>
      <p:pic>
        <p:nvPicPr>
          <p:cNvPr id="13" name="Picture 12"/>
          <p:cNvPicPr>
            <a:picLocks noChangeAspect="1"/>
          </p:cNvPicPr>
          <p:nvPr/>
        </p:nvPicPr>
        <p:blipFill>
          <a:blip r:embed="rId4"/>
          <a:stretch>
            <a:fillRect/>
          </a:stretch>
        </p:blipFill>
        <p:spPr>
          <a:xfrm>
            <a:off x="6834414" y="3906165"/>
            <a:ext cx="1946775" cy="2108191"/>
          </a:xfrm>
          <a:prstGeom prst="rect">
            <a:avLst/>
          </a:prstGeom>
        </p:spPr>
      </p:pic>
      <p:sp>
        <p:nvSpPr>
          <p:cNvPr id="14" name="Content Placeholder 2"/>
          <p:cNvSpPr>
            <a:spLocks noGrp="1"/>
          </p:cNvSpPr>
          <p:nvPr>
            <p:ph sz="half" idx="1"/>
          </p:nvPr>
        </p:nvSpPr>
        <p:spPr>
          <a:xfrm>
            <a:off x="264888" y="1389743"/>
            <a:ext cx="4470398" cy="2402113"/>
          </a:xfrm>
        </p:spPr>
        <p:txBody>
          <a:bodyPr>
            <a:normAutofit/>
          </a:bodyPr>
          <a:lstStyle/>
          <a:p>
            <a:r>
              <a:rPr lang="en-US" sz="1600" dirty="0" smtClean="0">
                <a:solidFill>
                  <a:srgbClr val="0033CC"/>
                </a:solidFill>
              </a:rPr>
              <a:t>Typical micro-fabrication techniques are involved in the process:</a:t>
            </a:r>
          </a:p>
          <a:p>
            <a:pPr lvl="1"/>
            <a:r>
              <a:rPr lang="en-US" sz="1400" dirty="0" smtClean="0">
                <a:solidFill>
                  <a:srgbClr val="0033CC"/>
                </a:solidFill>
              </a:rPr>
              <a:t>Photolithography</a:t>
            </a:r>
          </a:p>
          <a:p>
            <a:pPr lvl="1"/>
            <a:r>
              <a:rPr lang="en-US" sz="1400" dirty="0" smtClean="0">
                <a:solidFill>
                  <a:srgbClr val="0033CC"/>
                </a:solidFill>
              </a:rPr>
              <a:t>Etching</a:t>
            </a:r>
          </a:p>
          <a:p>
            <a:pPr lvl="1"/>
            <a:r>
              <a:rPr lang="en-US" sz="1400" dirty="0" smtClean="0">
                <a:solidFill>
                  <a:srgbClr val="0033CC"/>
                </a:solidFill>
              </a:rPr>
              <a:t>Wafer bonding</a:t>
            </a:r>
          </a:p>
          <a:p>
            <a:pPr lvl="1"/>
            <a:r>
              <a:rPr lang="en-US" sz="1400" dirty="0" smtClean="0">
                <a:solidFill>
                  <a:srgbClr val="0033CC"/>
                </a:solidFill>
              </a:rPr>
              <a:t>Thinning</a:t>
            </a:r>
          </a:p>
          <a:p>
            <a:r>
              <a:rPr lang="en-US" sz="1800" dirty="0" smtClean="0">
                <a:solidFill>
                  <a:srgbClr val="0033CC"/>
                </a:solidFill>
              </a:rPr>
              <a:t>Dedicated connectivity being developed for </a:t>
            </a:r>
            <a:r>
              <a:rPr lang="en-US" sz="1800" dirty="0" err="1" smtClean="0">
                <a:solidFill>
                  <a:srgbClr val="0033CC"/>
                </a:solidFill>
              </a:rPr>
              <a:t>LHCb</a:t>
            </a:r>
            <a:endParaRPr lang="en-US" sz="1800" dirty="0" smtClean="0">
              <a:solidFill>
                <a:srgbClr val="0033CC"/>
              </a:solidFill>
            </a:endParaRPr>
          </a:p>
          <a:p>
            <a:endParaRPr lang="en-US" sz="1800" dirty="0" smtClean="0"/>
          </a:p>
        </p:txBody>
      </p:sp>
      <p:pic>
        <p:nvPicPr>
          <p:cNvPr id="15" name="Picture 14" descr="IMG_9965.JPG"/>
          <p:cNvPicPr>
            <a:picLocks noChangeAspect="1"/>
          </p:cNvPicPr>
          <p:nvPr/>
        </p:nvPicPr>
        <p:blipFill>
          <a:blip r:embed="rId5" cstate="print">
            <a:extLst>
              <a:ext uri="{28A0092B-C50C-407E-A947-70E740481C1C}">
                <a14:useLocalDpi xmlns:a14="http://schemas.microsoft.com/office/drawing/2010/main" val="0"/>
              </a:ext>
            </a:extLst>
          </a:blip>
          <a:srcRect l="20479" t="19504" r="11702" b="27305"/>
          <a:stretch>
            <a:fillRect/>
          </a:stretch>
        </p:blipFill>
        <p:spPr>
          <a:xfrm>
            <a:off x="5334000" y="1295400"/>
            <a:ext cx="1395338" cy="820774"/>
          </a:xfrm>
          <a:prstGeom prst="rect">
            <a:avLst/>
          </a:prstGeom>
        </p:spPr>
      </p:pic>
      <p:pic>
        <p:nvPicPr>
          <p:cNvPr id="16" name="Picture 15"/>
          <p:cNvPicPr>
            <a:picLocks noChangeAspect="1" noChangeArrowheads="1"/>
          </p:cNvPicPr>
          <p:nvPr/>
        </p:nvPicPr>
        <p:blipFill>
          <a:blip r:embed="rId6" cstate="print"/>
          <a:srcRect l="34726" t="9263"/>
          <a:stretch>
            <a:fillRect/>
          </a:stretch>
        </p:blipFill>
        <p:spPr bwMode="auto">
          <a:xfrm>
            <a:off x="7239000" y="381000"/>
            <a:ext cx="1626312" cy="1695559"/>
          </a:xfrm>
          <a:prstGeom prst="rect">
            <a:avLst/>
          </a:prstGeom>
          <a:noFill/>
          <a:ln w="9525">
            <a:noFill/>
            <a:miter lim="800000"/>
            <a:headEnd/>
            <a:tailEnd/>
          </a:ln>
        </p:spPr>
      </p:pic>
      <p:pic>
        <p:nvPicPr>
          <p:cNvPr id="17" name="Picture 16"/>
          <p:cNvPicPr>
            <a:picLocks noChangeAspect="1" noChangeArrowheads="1"/>
          </p:cNvPicPr>
          <p:nvPr/>
        </p:nvPicPr>
        <p:blipFill>
          <a:blip r:embed="rId7" cstate="print"/>
          <a:srcRect/>
          <a:stretch>
            <a:fillRect/>
          </a:stretch>
        </p:blipFill>
        <p:spPr bwMode="auto">
          <a:xfrm>
            <a:off x="5334000" y="304800"/>
            <a:ext cx="1263596" cy="946448"/>
          </a:xfrm>
          <a:prstGeom prst="rect">
            <a:avLst/>
          </a:prstGeom>
          <a:noFill/>
          <a:ln w="9525">
            <a:noFill/>
            <a:miter lim="800000"/>
            <a:headEnd/>
            <a:tailEnd/>
          </a:ln>
        </p:spPr>
      </p:pic>
      <p:sp>
        <p:nvSpPr>
          <p:cNvPr id="5" name="TextBox 4"/>
          <p:cNvSpPr txBox="1"/>
          <p:nvPr/>
        </p:nvSpPr>
        <p:spPr>
          <a:xfrm>
            <a:off x="4626429" y="2630713"/>
            <a:ext cx="2376713" cy="923330"/>
          </a:xfrm>
          <a:prstGeom prst="rect">
            <a:avLst/>
          </a:prstGeom>
          <a:noFill/>
        </p:spPr>
        <p:txBody>
          <a:bodyPr wrap="square" rtlCol="0">
            <a:spAutoFit/>
          </a:bodyPr>
          <a:lstStyle/>
          <a:p>
            <a:r>
              <a:rPr lang="en-US" dirty="0" smtClean="0"/>
              <a:t>Channels closed by bonding another wafer on top</a:t>
            </a:r>
            <a:endParaRPr lang="en-US" dirty="0"/>
          </a:p>
        </p:txBody>
      </p:sp>
      <p:sp>
        <p:nvSpPr>
          <p:cNvPr id="19" name="TextBox 18"/>
          <p:cNvSpPr txBox="1"/>
          <p:nvPr/>
        </p:nvSpPr>
        <p:spPr>
          <a:xfrm>
            <a:off x="145144" y="3894338"/>
            <a:ext cx="6658428" cy="2123658"/>
          </a:xfrm>
          <a:prstGeom prst="rect">
            <a:avLst/>
          </a:prstGeom>
          <a:noFill/>
        </p:spPr>
        <p:txBody>
          <a:bodyPr wrap="square" rtlCol="0">
            <a:spAutoFit/>
          </a:bodyPr>
          <a:lstStyle/>
          <a:p>
            <a:pPr marL="225425" indent="-225425">
              <a:buFont typeface="Arial" pitchFamily="34" charset="0"/>
              <a:buChar char="•"/>
            </a:pPr>
            <a:r>
              <a:rPr lang="en-GB" sz="1200" dirty="0" smtClean="0">
                <a:solidFill>
                  <a:schemeClr val="tx2">
                    <a:lumMod val="75000"/>
                  </a:schemeClr>
                </a:solidFill>
                <a:latin typeface="Arial" pitchFamily="34" charset="0"/>
                <a:cs typeface="Arial" pitchFamily="34" charset="0"/>
              </a:rPr>
              <a:t>Numerical simulations are not enough to complete the design and validation phase </a:t>
            </a:r>
          </a:p>
          <a:p>
            <a:pPr marL="225425" indent="-225425">
              <a:buFont typeface="Arial" pitchFamily="34" charset="0"/>
              <a:buChar char="•"/>
            </a:pPr>
            <a:r>
              <a:rPr lang="en-GB" sz="1200" dirty="0">
                <a:solidFill>
                  <a:schemeClr val="tx2">
                    <a:lumMod val="75000"/>
                  </a:schemeClr>
                </a:solidFill>
                <a:latin typeface="Arial" pitchFamily="34" charset="0"/>
                <a:cs typeface="Arial" pitchFamily="34" charset="0"/>
              </a:rPr>
              <a:t>P</a:t>
            </a:r>
            <a:r>
              <a:rPr lang="en-GB" sz="1200" dirty="0" smtClean="0">
                <a:solidFill>
                  <a:schemeClr val="tx2">
                    <a:lumMod val="75000"/>
                  </a:schemeClr>
                </a:solidFill>
                <a:latin typeface="Arial" pitchFamily="34" charset="0"/>
                <a:cs typeface="Arial" pitchFamily="34" charset="0"/>
              </a:rPr>
              <a:t>rototyping and direct testing  is mandatory in order to optimize the performance and validate the reliability. </a:t>
            </a:r>
          </a:p>
          <a:p>
            <a:pPr marL="225425" indent="-225425">
              <a:buFont typeface="Arial" pitchFamily="34" charset="0"/>
              <a:buChar char="•"/>
            </a:pPr>
            <a:r>
              <a:rPr lang="en-GB" sz="1200" dirty="0" smtClean="0">
                <a:solidFill>
                  <a:schemeClr val="tx2">
                    <a:lumMod val="75000"/>
                  </a:schemeClr>
                </a:solidFill>
                <a:latin typeface="Arial" pitchFamily="34" charset="0"/>
                <a:cs typeface="Arial" pitchFamily="34" charset="0"/>
              </a:rPr>
              <a:t>In particular, due to the fluid pressure involved in operation (up to 60 bar in some specific applications) the quality of the wafer bonding is a critical parameter.</a:t>
            </a:r>
            <a:endParaRPr lang="en-GB" sz="1400" b="1" dirty="0" smtClean="0">
              <a:solidFill>
                <a:schemeClr val="tx2">
                  <a:lumMod val="75000"/>
                </a:schemeClr>
              </a:solidFill>
              <a:latin typeface="Arial" pitchFamily="34" charset="0"/>
              <a:cs typeface="Arial" pitchFamily="34" charset="0"/>
            </a:endParaRPr>
          </a:p>
          <a:p>
            <a:r>
              <a:rPr lang="en-GB" sz="1400" b="1" dirty="0" smtClean="0">
                <a:solidFill>
                  <a:srgbClr val="FF0000"/>
                </a:solidFill>
                <a:latin typeface="Arial" pitchFamily="34" charset="0"/>
                <a:cs typeface="Arial" pitchFamily="34" charset="0"/>
              </a:rPr>
              <a:t>This level of quality is extremely difficult to obtain in R&amp;D/Academy clean rooms, in particular when the prior wafer process flow is complex: a flexible cooperation with an industrial partner, able to keep affordable prototyping costs and time would be fundamental to develop this innovative technique and to exploit its enormous potential. </a:t>
            </a:r>
            <a:endParaRPr lang="en-GB" sz="14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0063987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Tracker upgrade – downstream stations</a:t>
            </a:r>
            <a:endParaRPr lang="en-US" sz="4000" dirty="0"/>
          </a:p>
        </p:txBody>
      </p:sp>
      <p:sp>
        <p:nvSpPr>
          <p:cNvPr id="3" name="Content Placeholder 2"/>
          <p:cNvSpPr>
            <a:spLocks noGrp="1"/>
          </p:cNvSpPr>
          <p:nvPr>
            <p:ph idx="1"/>
          </p:nvPr>
        </p:nvSpPr>
        <p:spPr>
          <a:xfrm>
            <a:off x="529772" y="3849914"/>
            <a:ext cx="5275943" cy="2445657"/>
          </a:xfrm>
        </p:spPr>
        <p:txBody>
          <a:bodyPr/>
          <a:lstStyle/>
          <a:p>
            <a:r>
              <a:rPr lang="en-US" sz="2400" dirty="0" smtClean="0">
                <a:solidFill>
                  <a:srgbClr val="FF0000"/>
                </a:solidFill>
              </a:rPr>
              <a:t>Priority is to reduce material</a:t>
            </a:r>
          </a:p>
          <a:p>
            <a:pPr lvl="1"/>
            <a:r>
              <a:rPr lang="en-US" sz="2000" dirty="0" smtClean="0">
                <a:solidFill>
                  <a:schemeClr val="tx2">
                    <a:lumMod val="75000"/>
                  </a:schemeClr>
                </a:solidFill>
              </a:rPr>
              <a:t>Tab/bump bonding techniques</a:t>
            </a:r>
          </a:p>
          <a:p>
            <a:pPr lvl="1"/>
            <a:r>
              <a:rPr lang="en-US" sz="2000" dirty="0" smtClean="0">
                <a:solidFill>
                  <a:schemeClr val="tx2">
                    <a:lumMod val="75000"/>
                  </a:schemeClr>
                </a:solidFill>
              </a:rPr>
              <a:t>Sensor-sensor</a:t>
            </a:r>
          </a:p>
          <a:p>
            <a:pPr lvl="1"/>
            <a:r>
              <a:rPr lang="en-US" sz="2000" dirty="0" smtClean="0">
                <a:solidFill>
                  <a:schemeClr val="tx2">
                    <a:lumMod val="75000"/>
                  </a:schemeClr>
                </a:solidFill>
              </a:rPr>
              <a:t>Sensor-cable</a:t>
            </a:r>
          </a:p>
          <a:p>
            <a:pPr lvl="1"/>
            <a:r>
              <a:rPr lang="en-US" sz="2000" dirty="0" smtClean="0">
                <a:solidFill>
                  <a:schemeClr val="tx2">
                    <a:lumMod val="75000"/>
                  </a:schemeClr>
                </a:solidFill>
              </a:rPr>
              <a:t>Sensor planarity</a:t>
            </a:r>
          </a:p>
          <a:p>
            <a:pPr lvl="1"/>
            <a:r>
              <a:rPr lang="en-US" sz="2000" dirty="0" smtClean="0">
                <a:solidFill>
                  <a:schemeClr val="tx2">
                    <a:lumMod val="75000"/>
                  </a:schemeClr>
                </a:solidFill>
              </a:rPr>
              <a:t>Isolation techniques</a:t>
            </a:r>
          </a:p>
          <a:p>
            <a:pPr lvl="1"/>
            <a:endParaRPr lang="en-US" sz="2000" dirty="0"/>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24</a:t>
            </a:fld>
            <a:endParaRPr lang="en-US" altLang="en-US"/>
          </a:p>
        </p:txBody>
      </p:sp>
      <p:pic>
        <p:nvPicPr>
          <p:cNvPr id="7" name="Picture 6"/>
          <p:cNvPicPr>
            <a:picLocks noChangeAspect="1"/>
          </p:cNvPicPr>
          <p:nvPr/>
        </p:nvPicPr>
        <p:blipFill>
          <a:blip r:embed="rId2"/>
          <a:stretch>
            <a:fillRect/>
          </a:stretch>
        </p:blipFill>
        <p:spPr>
          <a:xfrm flipH="1">
            <a:off x="6354726" y="1143000"/>
            <a:ext cx="734866" cy="2518848"/>
          </a:xfrm>
          <a:prstGeom prst="rect">
            <a:avLst/>
          </a:prstGeom>
        </p:spPr>
      </p:pic>
      <p:pic>
        <p:nvPicPr>
          <p:cNvPr id="8" name="Picture 7"/>
          <p:cNvPicPr>
            <a:picLocks noChangeAspect="1"/>
          </p:cNvPicPr>
          <p:nvPr/>
        </p:nvPicPr>
        <p:blipFill>
          <a:blip r:embed="rId3"/>
          <a:stretch>
            <a:fillRect/>
          </a:stretch>
        </p:blipFill>
        <p:spPr>
          <a:xfrm>
            <a:off x="7167511" y="907143"/>
            <a:ext cx="1661845" cy="3087082"/>
          </a:xfrm>
          <a:prstGeom prst="rect">
            <a:avLst/>
          </a:prstGeom>
        </p:spPr>
      </p:pic>
      <p:pic>
        <p:nvPicPr>
          <p:cNvPr id="9" name="Picture 8"/>
          <p:cNvPicPr>
            <a:picLocks noChangeAspect="1"/>
          </p:cNvPicPr>
          <p:nvPr/>
        </p:nvPicPr>
        <p:blipFill>
          <a:blip r:embed="rId4"/>
          <a:stretch>
            <a:fillRect/>
          </a:stretch>
        </p:blipFill>
        <p:spPr>
          <a:xfrm>
            <a:off x="6605616" y="4354285"/>
            <a:ext cx="1709152" cy="1425769"/>
          </a:xfrm>
          <a:prstGeom prst="rect">
            <a:avLst/>
          </a:prstGeom>
        </p:spPr>
      </p:pic>
      <p:sp>
        <p:nvSpPr>
          <p:cNvPr id="10" name="Rectangle 5"/>
          <p:cNvSpPr txBox="1">
            <a:spLocks noChangeArrowheads="1"/>
          </p:cNvSpPr>
          <p:nvPr/>
        </p:nvSpPr>
        <p:spPr bwMode="auto">
          <a:xfrm>
            <a:off x="3298093" y="6273521"/>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pic>
        <p:nvPicPr>
          <p:cNvPr id="12" name="Content Placeholder 6"/>
          <p:cNvPicPr>
            <a:picLocks noChangeAspect="1"/>
          </p:cNvPicPr>
          <p:nvPr/>
        </p:nvPicPr>
        <p:blipFill>
          <a:blip r:embed="rId5"/>
          <a:srcRect l="8295" r="8295"/>
          <a:stretch>
            <a:fillRect/>
          </a:stretch>
        </p:blipFill>
        <p:spPr bwMode="auto">
          <a:xfrm>
            <a:off x="747435" y="1288143"/>
            <a:ext cx="2208337" cy="1215778"/>
          </a:xfrm>
          <a:prstGeom prst="rect">
            <a:avLst/>
          </a:prstGeom>
          <a:noFill/>
          <a:ln w="9525">
            <a:noFill/>
            <a:miter lim="800000"/>
            <a:headEnd/>
            <a:tailEnd/>
          </a:ln>
        </p:spPr>
      </p:pic>
      <p:pic>
        <p:nvPicPr>
          <p:cNvPr id="13" name="Picture 12"/>
          <p:cNvPicPr>
            <a:picLocks noChangeAspect="1"/>
          </p:cNvPicPr>
          <p:nvPr/>
        </p:nvPicPr>
        <p:blipFill>
          <a:blip r:embed="rId6"/>
          <a:stretch>
            <a:fillRect/>
          </a:stretch>
        </p:blipFill>
        <p:spPr>
          <a:xfrm>
            <a:off x="2287260" y="2819891"/>
            <a:ext cx="3699883" cy="972541"/>
          </a:xfrm>
          <a:prstGeom prst="rect">
            <a:avLst/>
          </a:prstGeom>
        </p:spPr>
      </p:pic>
      <p:cxnSp>
        <p:nvCxnSpPr>
          <p:cNvPr id="5" name="Straight Arrow Connector 4"/>
          <p:cNvCxnSpPr>
            <a:stCxn id="12" idx="3"/>
          </p:cNvCxnSpPr>
          <p:nvPr/>
        </p:nvCxnSpPr>
        <p:spPr>
          <a:xfrm>
            <a:off x="2955772" y="1896032"/>
            <a:ext cx="1198942" cy="77096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628571" y="1560285"/>
            <a:ext cx="2703285" cy="646331"/>
          </a:xfrm>
          <a:prstGeom prst="rect">
            <a:avLst/>
          </a:prstGeom>
          <a:noFill/>
        </p:spPr>
        <p:txBody>
          <a:bodyPr wrap="square" rtlCol="0">
            <a:spAutoFit/>
          </a:bodyPr>
          <a:lstStyle/>
          <a:p>
            <a:r>
              <a:rPr lang="en-US" dirty="0" smtClean="0"/>
              <a:t>Factor 4 silicon area coverage </a:t>
            </a:r>
            <a:r>
              <a:rPr lang="en-US" dirty="0" err="1" smtClean="0"/>
              <a:t>incease</a:t>
            </a:r>
            <a:endParaRPr lang="en-US" dirty="0"/>
          </a:p>
        </p:txBody>
      </p:sp>
    </p:spTree>
    <p:extLst>
      <p:ext uri="{BB962C8B-B14F-4D97-AF65-F5344CB8AC3E}">
        <p14:creationId xmlns:p14="http://schemas.microsoft.com/office/powerpoint/2010/main" val="2361758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Tracker </a:t>
            </a:r>
            <a:r>
              <a:rPr lang="en-US" dirty="0" smtClean="0"/>
              <a:t>upgrade – middle stations</a:t>
            </a:r>
            <a:endParaRPr lang="en-US" dirty="0"/>
          </a:p>
        </p:txBody>
      </p:sp>
      <p:pic>
        <p:nvPicPr>
          <p:cNvPr id="7" name="Content Placeholder 6"/>
          <p:cNvPicPr>
            <a:picLocks noGrp="1" noChangeAspect="1"/>
          </p:cNvPicPr>
          <p:nvPr>
            <p:ph idx="1"/>
          </p:nvPr>
        </p:nvPicPr>
        <p:blipFill>
          <a:blip r:embed="rId2"/>
          <a:srcRect t="7682" b="7682"/>
          <a:stretch>
            <a:fillRect/>
          </a:stretch>
        </p:blipFill>
        <p:spPr>
          <a:xfrm>
            <a:off x="4941958" y="1613146"/>
            <a:ext cx="4002207" cy="2203376"/>
          </a:xfrm>
        </p:spPr>
      </p:pic>
      <p:sp>
        <p:nvSpPr>
          <p:cNvPr id="5" name="Footer Placeholder 4"/>
          <p:cNvSpPr>
            <a:spLocks noGrp="1"/>
          </p:cNvSpPr>
          <p:nvPr>
            <p:ph type="ftr" sz="quarter" idx="11"/>
          </p:nvPr>
        </p:nvSpPr>
        <p:spPr/>
        <p:txBody>
          <a:body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 26th March 2012 – Paula Collins</a:t>
            </a:r>
            <a:endParaRPr lang="en-US" altLang="en-US" dirty="0"/>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25</a:t>
            </a:fld>
            <a:endParaRPr lang="en-US" altLang="en-US"/>
          </a:p>
        </p:txBody>
      </p:sp>
      <p:pic>
        <p:nvPicPr>
          <p:cNvPr id="8" name="Picture 7"/>
          <p:cNvPicPr>
            <a:picLocks noChangeAspect="1"/>
          </p:cNvPicPr>
          <p:nvPr/>
        </p:nvPicPr>
        <p:blipFill>
          <a:blip r:embed="rId3"/>
          <a:stretch>
            <a:fillRect/>
          </a:stretch>
        </p:blipFill>
        <p:spPr>
          <a:xfrm>
            <a:off x="371727" y="4136571"/>
            <a:ext cx="4433050" cy="1583687"/>
          </a:xfrm>
          <a:prstGeom prst="rect">
            <a:avLst/>
          </a:prstGeom>
        </p:spPr>
      </p:pic>
      <p:pic>
        <p:nvPicPr>
          <p:cNvPr id="9" name="Picture 8"/>
          <p:cNvPicPr>
            <a:picLocks noChangeAspect="1"/>
          </p:cNvPicPr>
          <p:nvPr/>
        </p:nvPicPr>
        <p:blipFill>
          <a:blip r:embed="rId4"/>
          <a:stretch>
            <a:fillRect/>
          </a:stretch>
        </p:blipFill>
        <p:spPr>
          <a:xfrm>
            <a:off x="5112754" y="4500682"/>
            <a:ext cx="3037813" cy="1294216"/>
          </a:xfrm>
          <a:prstGeom prst="rect">
            <a:avLst/>
          </a:prstGeom>
        </p:spPr>
      </p:pic>
      <p:sp>
        <p:nvSpPr>
          <p:cNvPr id="3" name="TextBox 2"/>
          <p:cNvSpPr txBox="1"/>
          <p:nvPr/>
        </p:nvSpPr>
        <p:spPr>
          <a:xfrm>
            <a:off x="598715" y="1614714"/>
            <a:ext cx="4172857" cy="2308324"/>
          </a:xfrm>
          <a:prstGeom prst="rect">
            <a:avLst/>
          </a:prstGeom>
          <a:noFill/>
        </p:spPr>
        <p:txBody>
          <a:bodyPr wrap="square" rtlCol="0">
            <a:spAutoFit/>
          </a:bodyPr>
          <a:lstStyle/>
          <a:p>
            <a:r>
              <a:rPr lang="en-US" dirty="0" smtClean="0"/>
              <a:t>New 3m</a:t>
            </a:r>
            <a:r>
              <a:rPr lang="en-US" baseline="30000" dirty="0" smtClean="0"/>
              <a:t>2</a:t>
            </a:r>
            <a:r>
              <a:rPr lang="en-US" dirty="0" smtClean="0"/>
              <a:t> tracking stations before magnet</a:t>
            </a:r>
          </a:p>
          <a:p>
            <a:r>
              <a:rPr lang="en-US" dirty="0" smtClean="0"/>
              <a:t>Challenges:</a:t>
            </a:r>
          </a:p>
          <a:p>
            <a:r>
              <a:rPr lang="en-US" dirty="0" smtClean="0"/>
              <a:t>Integrated cooling</a:t>
            </a:r>
          </a:p>
          <a:p>
            <a:r>
              <a:rPr lang="en-US" dirty="0" smtClean="0"/>
              <a:t>Thinning of electronics and low mass </a:t>
            </a:r>
            <a:r>
              <a:rPr lang="en-US" dirty="0" err="1" smtClean="0"/>
              <a:t>kapton</a:t>
            </a:r>
            <a:r>
              <a:rPr lang="en-US" dirty="0" smtClean="0"/>
              <a:t> cables</a:t>
            </a:r>
          </a:p>
          <a:p>
            <a:r>
              <a:rPr lang="en-US" dirty="0" smtClean="0"/>
              <a:t>Custom designed patterns and cuts</a:t>
            </a:r>
          </a:p>
          <a:p>
            <a:endParaRPr lang="en-US" dirty="0"/>
          </a:p>
        </p:txBody>
      </p:sp>
    </p:spTree>
    <p:extLst>
      <p:ext uri="{BB962C8B-B14F-4D97-AF65-F5344CB8AC3E}">
        <p14:creationId xmlns:p14="http://schemas.microsoft.com/office/powerpoint/2010/main" val="3783188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Photon detection in </a:t>
            </a:r>
            <a:r>
              <a:rPr lang="en-US" dirty="0" err="1" smtClean="0"/>
              <a:t>LHCb</a:t>
            </a:r>
            <a:endParaRPr lang="en-US" dirty="0"/>
          </a:p>
        </p:txBody>
      </p:sp>
      <p:sp>
        <p:nvSpPr>
          <p:cNvPr id="3" name="Content Placeholder 2"/>
          <p:cNvSpPr>
            <a:spLocks noGrp="1"/>
          </p:cNvSpPr>
          <p:nvPr>
            <p:ph idx="1"/>
          </p:nvPr>
        </p:nvSpPr>
        <p:spPr>
          <a:xfrm>
            <a:off x="412900" y="1142385"/>
            <a:ext cx="8604099" cy="2431529"/>
          </a:xfrm>
        </p:spPr>
        <p:txBody>
          <a:bodyPr/>
          <a:lstStyle/>
          <a:p>
            <a:r>
              <a:rPr lang="en-US" sz="1800" dirty="0" smtClean="0">
                <a:solidFill>
                  <a:srgbClr val="D60093"/>
                </a:solidFill>
              </a:rPr>
              <a:t>Particle identification is a vital component of </a:t>
            </a:r>
            <a:r>
              <a:rPr lang="en-US" sz="1800" dirty="0" err="1" smtClean="0">
                <a:solidFill>
                  <a:srgbClr val="D60093"/>
                </a:solidFill>
              </a:rPr>
              <a:t>LHCb</a:t>
            </a:r>
            <a:r>
              <a:rPr lang="en-US" sz="1800" dirty="0" smtClean="0">
                <a:solidFill>
                  <a:srgbClr val="D60093"/>
                </a:solidFill>
              </a:rPr>
              <a:t> and the upgrade</a:t>
            </a:r>
          </a:p>
          <a:p>
            <a:r>
              <a:rPr lang="en-US" sz="1800" dirty="0" smtClean="0">
                <a:solidFill>
                  <a:srgbClr val="D60093"/>
                </a:solidFill>
              </a:rPr>
              <a:t>Two RICH detectors distinguish </a:t>
            </a:r>
            <a:r>
              <a:rPr lang="en-US" sz="1800" dirty="0" err="1" smtClean="0">
                <a:solidFill>
                  <a:srgbClr val="D60093"/>
                </a:solidFill>
              </a:rPr>
              <a:t>pions</a:t>
            </a:r>
            <a:r>
              <a:rPr lang="en-US" sz="1800" dirty="0" smtClean="0">
                <a:solidFill>
                  <a:srgbClr val="D60093"/>
                </a:solidFill>
              </a:rPr>
              <a:t>, </a:t>
            </a:r>
            <a:r>
              <a:rPr lang="en-US" sz="1800" dirty="0" err="1" smtClean="0">
                <a:solidFill>
                  <a:srgbClr val="D60093"/>
                </a:solidFill>
              </a:rPr>
              <a:t>kaons</a:t>
            </a:r>
            <a:r>
              <a:rPr lang="en-US" sz="1800" dirty="0" smtClean="0">
                <a:solidFill>
                  <a:srgbClr val="D60093"/>
                </a:solidFill>
              </a:rPr>
              <a:t> and protons from ~ 2 – 100 </a:t>
            </a:r>
            <a:r>
              <a:rPr lang="en-US" sz="1800" dirty="0" err="1" smtClean="0">
                <a:solidFill>
                  <a:srgbClr val="D60093"/>
                </a:solidFill>
              </a:rPr>
              <a:t>GeV</a:t>
            </a:r>
            <a:r>
              <a:rPr lang="en-US" sz="1800" dirty="0" smtClean="0">
                <a:solidFill>
                  <a:srgbClr val="D60093"/>
                </a:solidFill>
              </a:rPr>
              <a:t>/c</a:t>
            </a:r>
          </a:p>
          <a:p>
            <a:r>
              <a:rPr lang="en-US" sz="1800" dirty="0" smtClean="0">
                <a:solidFill>
                  <a:schemeClr val="tx2">
                    <a:lumMod val="75000"/>
                  </a:schemeClr>
                </a:solidFill>
              </a:rPr>
              <a:t>The current custom-built photon detectors integrate electronics which is incompatible with 40 MHz readout -&gt; replace with </a:t>
            </a:r>
            <a:r>
              <a:rPr lang="en-US" sz="1800" dirty="0" err="1" smtClean="0">
                <a:solidFill>
                  <a:schemeClr val="tx2">
                    <a:lumMod val="75000"/>
                  </a:schemeClr>
                </a:solidFill>
              </a:rPr>
              <a:t>MaPMTs</a:t>
            </a:r>
            <a:r>
              <a:rPr lang="en-US" sz="1800" dirty="0" smtClean="0">
                <a:solidFill>
                  <a:schemeClr val="tx2">
                    <a:lumMod val="75000"/>
                  </a:schemeClr>
                </a:solidFill>
              </a:rPr>
              <a:t> and external 40 MHz readout electronics</a:t>
            </a:r>
          </a:p>
          <a:p>
            <a:r>
              <a:rPr lang="en-US" sz="1800" dirty="0" smtClean="0">
                <a:solidFill>
                  <a:schemeClr val="tx2">
                    <a:lumMod val="75000"/>
                  </a:schemeClr>
                </a:solidFill>
              </a:rPr>
              <a:t>Area to be covered 3.3 m</a:t>
            </a:r>
            <a:r>
              <a:rPr lang="en-US" sz="1800" baseline="30000" dirty="0" smtClean="0">
                <a:solidFill>
                  <a:schemeClr val="tx2">
                    <a:lumMod val="75000"/>
                  </a:schemeClr>
                </a:solidFill>
              </a:rPr>
              <a:t>2</a:t>
            </a:r>
            <a:r>
              <a:rPr lang="en-US" sz="1800" dirty="0" smtClean="0">
                <a:solidFill>
                  <a:schemeClr val="tx2">
                    <a:lumMod val="75000"/>
                  </a:schemeClr>
                </a:solidFill>
              </a:rPr>
              <a:t> with 2.5x2.5 mm</a:t>
            </a:r>
            <a:r>
              <a:rPr lang="en-US" sz="1800" baseline="30000" dirty="0" smtClean="0">
                <a:solidFill>
                  <a:schemeClr val="tx2">
                    <a:lumMod val="75000"/>
                  </a:schemeClr>
                </a:solidFill>
              </a:rPr>
              <a:t>2</a:t>
            </a:r>
            <a:r>
              <a:rPr lang="en-US" sz="1800" dirty="0" smtClean="0">
                <a:solidFill>
                  <a:schemeClr val="tx2">
                    <a:lumMod val="75000"/>
                  </a:schemeClr>
                </a:solidFill>
              </a:rPr>
              <a:t> granularity at the photocathode surface</a:t>
            </a:r>
            <a:endParaRPr lang="en-US" sz="1800" dirty="0">
              <a:solidFill>
                <a:schemeClr val="tx2">
                  <a:lumMod val="75000"/>
                </a:schemeClr>
              </a:solidFill>
            </a:endParaRPr>
          </a:p>
        </p:txBody>
      </p:sp>
      <p:sp>
        <p:nvSpPr>
          <p:cNvPr id="5" name="Footer Placeholder 4"/>
          <p:cNvSpPr>
            <a:spLocks noGrp="1"/>
          </p:cNvSpPr>
          <p:nvPr>
            <p:ph type="ftr" sz="quarter" idx="11"/>
          </p:nvPr>
        </p:nvSpPr>
        <p:spPr/>
        <p:txBody>
          <a:bodyPr/>
          <a:lstStyle/>
          <a:p>
            <a:pPr>
              <a:defRPr/>
            </a:pPr>
            <a:r>
              <a:rPr lang="en-US" altLang="en-US" dirty="0" smtClean="0"/>
              <a:t>Academia Meets Industry - </a:t>
            </a:r>
            <a:r>
              <a:rPr lang="en-US" altLang="en-US" dirty="0" err="1" smtClean="0"/>
              <a:t>LHCb</a:t>
            </a:r>
            <a:r>
              <a:rPr lang="en-US" altLang="en-US" dirty="0" smtClean="0"/>
              <a:t> </a:t>
            </a:r>
          </a:p>
          <a:p>
            <a:pPr>
              <a:defRPr/>
            </a:pPr>
            <a:r>
              <a:rPr lang="en-US" altLang="en-US" dirty="0" smtClean="0"/>
              <a:t>26th March 2012 – Paula Collins</a:t>
            </a:r>
            <a:endParaRPr lang="en-US" altLang="en-US" dirty="0"/>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26</a:t>
            </a:fld>
            <a:endParaRPr lang="en-US" altLang="en-US"/>
          </a:p>
        </p:txBody>
      </p:sp>
      <p:pic>
        <p:nvPicPr>
          <p:cNvPr id="7" name="Picture 6"/>
          <p:cNvPicPr>
            <a:picLocks noChangeAspect="1"/>
          </p:cNvPicPr>
          <p:nvPr/>
        </p:nvPicPr>
        <p:blipFill>
          <a:blip r:embed="rId3"/>
          <a:stretch>
            <a:fillRect/>
          </a:stretch>
        </p:blipFill>
        <p:spPr>
          <a:xfrm>
            <a:off x="903366" y="4095092"/>
            <a:ext cx="2628900" cy="1638300"/>
          </a:xfrm>
          <a:prstGeom prst="rect">
            <a:avLst/>
          </a:prstGeom>
        </p:spPr>
      </p:pic>
      <p:sp>
        <p:nvSpPr>
          <p:cNvPr id="8" name="TextBox 7"/>
          <p:cNvSpPr txBox="1"/>
          <p:nvPr/>
        </p:nvSpPr>
        <p:spPr>
          <a:xfrm>
            <a:off x="3737428" y="3295572"/>
            <a:ext cx="5116286" cy="2862323"/>
          </a:xfrm>
          <a:prstGeom prst="rect">
            <a:avLst/>
          </a:prstGeom>
          <a:noFill/>
        </p:spPr>
        <p:txBody>
          <a:bodyPr wrap="square" rtlCol="0">
            <a:spAutoFit/>
          </a:bodyPr>
          <a:lstStyle/>
          <a:p>
            <a:r>
              <a:rPr lang="en-US" dirty="0" smtClean="0">
                <a:solidFill>
                  <a:srgbClr val="004D26"/>
                </a:solidFill>
              </a:rPr>
              <a:t>R7600</a:t>
            </a:r>
            <a:r>
              <a:rPr lang="en-US" dirty="0" smtClean="0"/>
              <a:t> </a:t>
            </a:r>
            <a:r>
              <a:rPr lang="en-US" dirty="0" err="1" smtClean="0"/>
              <a:t>vs</a:t>
            </a:r>
            <a:r>
              <a:rPr lang="en-US" dirty="0" smtClean="0"/>
              <a:t> </a:t>
            </a:r>
            <a:r>
              <a:rPr lang="en-US" dirty="0" smtClean="0">
                <a:solidFill>
                  <a:srgbClr val="FF0000"/>
                </a:solidFill>
              </a:rPr>
              <a:t>R11265 (baseline)</a:t>
            </a:r>
          </a:p>
          <a:p>
            <a:pPr marL="285750" indent="-285750">
              <a:buFont typeface="Arial"/>
              <a:buChar char="•"/>
            </a:pPr>
            <a:r>
              <a:rPr lang="en-US" dirty="0" smtClean="0">
                <a:solidFill>
                  <a:srgbClr val="004D26"/>
                </a:solidFill>
              </a:rPr>
              <a:t>8x8 pixels, 2.0x2.0 mm</a:t>
            </a:r>
            <a:r>
              <a:rPr lang="en-US" baseline="30000" dirty="0" smtClean="0">
                <a:solidFill>
                  <a:srgbClr val="004D26"/>
                </a:solidFill>
              </a:rPr>
              <a:t>2</a:t>
            </a:r>
            <a:r>
              <a:rPr lang="en-US" dirty="0" smtClean="0">
                <a:solidFill>
                  <a:srgbClr val="004D26"/>
                </a:solidFill>
              </a:rPr>
              <a:t>, 2.3 mm pitch </a:t>
            </a:r>
            <a:r>
              <a:rPr lang="en-US" dirty="0" smtClean="0">
                <a:solidFill>
                  <a:srgbClr val="FF0000"/>
                </a:solidFill>
              </a:rPr>
              <a:t>(2.9 mm)</a:t>
            </a:r>
          </a:p>
          <a:p>
            <a:pPr marL="285750" indent="-285750">
              <a:buFont typeface="Arial"/>
              <a:buChar char="•"/>
            </a:pPr>
            <a:r>
              <a:rPr lang="en-US" dirty="0" smtClean="0">
                <a:solidFill>
                  <a:srgbClr val="004D26"/>
                </a:solidFill>
              </a:rPr>
              <a:t>18.1x18.1 mm2 active area</a:t>
            </a:r>
            <a:r>
              <a:rPr lang="en-US" dirty="0" smtClean="0"/>
              <a:t> </a:t>
            </a:r>
            <a:r>
              <a:rPr lang="en-US" dirty="0" smtClean="0">
                <a:solidFill>
                  <a:srgbClr val="FF0000"/>
                </a:solidFill>
              </a:rPr>
              <a:t>(23.5x23.5 mm2)</a:t>
            </a:r>
          </a:p>
          <a:p>
            <a:pPr marL="285750" indent="-285750">
              <a:buFont typeface="Arial"/>
              <a:buChar char="•"/>
            </a:pPr>
            <a:r>
              <a:rPr lang="en-US" dirty="0" smtClean="0">
                <a:solidFill>
                  <a:srgbClr val="004D26"/>
                </a:solidFill>
              </a:rPr>
              <a:t>CE (simulation) : 80% </a:t>
            </a:r>
            <a:r>
              <a:rPr lang="en-US" dirty="0" smtClean="0">
                <a:solidFill>
                  <a:srgbClr val="FF0000"/>
                </a:solidFill>
              </a:rPr>
              <a:t>(90%)</a:t>
            </a:r>
          </a:p>
          <a:p>
            <a:pPr marL="285750" indent="-285750">
              <a:buFont typeface="Arial"/>
              <a:buChar char="•"/>
            </a:pPr>
            <a:r>
              <a:rPr lang="en-US" dirty="0" smtClean="0">
                <a:solidFill>
                  <a:srgbClr val="004D26"/>
                </a:solidFill>
              </a:rPr>
              <a:t>Fractional coverage: 50%</a:t>
            </a:r>
            <a:r>
              <a:rPr lang="en-US" dirty="0" smtClean="0"/>
              <a:t> </a:t>
            </a:r>
            <a:r>
              <a:rPr lang="en-US" dirty="0" smtClean="0">
                <a:solidFill>
                  <a:srgbClr val="FF0000"/>
                </a:solidFill>
              </a:rPr>
              <a:t>(80%)</a:t>
            </a:r>
          </a:p>
          <a:p>
            <a:endParaRPr lang="en-US" dirty="0"/>
          </a:p>
          <a:p>
            <a:r>
              <a:rPr lang="en-US" dirty="0" smtClean="0">
                <a:solidFill>
                  <a:srgbClr val="0033CC"/>
                </a:solidFill>
              </a:rPr>
              <a:t>Also under consideration: HPDs with external readout electronics, hybrid MCP with </a:t>
            </a:r>
            <a:r>
              <a:rPr lang="en-US" dirty="0" err="1" smtClean="0">
                <a:solidFill>
                  <a:srgbClr val="0033CC"/>
                </a:solidFill>
              </a:rPr>
              <a:t>Medipix</a:t>
            </a:r>
            <a:r>
              <a:rPr lang="en-US" dirty="0" smtClean="0">
                <a:solidFill>
                  <a:srgbClr val="0033CC"/>
                </a:solidFill>
              </a:rPr>
              <a:t>/</a:t>
            </a:r>
            <a:r>
              <a:rPr lang="en-US" dirty="0" err="1" smtClean="0">
                <a:solidFill>
                  <a:srgbClr val="0033CC"/>
                </a:solidFill>
              </a:rPr>
              <a:t>Timepix</a:t>
            </a:r>
            <a:r>
              <a:rPr lang="en-US" dirty="0" smtClean="0">
                <a:solidFill>
                  <a:srgbClr val="0033CC"/>
                </a:solidFill>
              </a:rPr>
              <a:t> readout chip</a:t>
            </a:r>
            <a:endParaRPr lang="en-US" dirty="0">
              <a:solidFill>
                <a:srgbClr val="0033CC"/>
              </a:solidFill>
            </a:endParaRPr>
          </a:p>
        </p:txBody>
      </p:sp>
    </p:spTree>
    <p:extLst>
      <p:ext uri="{BB962C8B-B14F-4D97-AF65-F5344CB8AC3E}">
        <p14:creationId xmlns:p14="http://schemas.microsoft.com/office/powerpoint/2010/main" val="24524970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Low momentum particle </a:t>
            </a:r>
            <a:r>
              <a:rPr lang="en-US" dirty="0" smtClean="0"/>
              <a:t>ID</a:t>
            </a:r>
            <a:endParaRPr lang="en-US" dirty="0"/>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27</a:t>
            </a:fld>
            <a:endParaRPr lang="en-US" altLang="en-US"/>
          </a:p>
        </p:txBody>
      </p:sp>
      <p:pic>
        <p:nvPicPr>
          <p:cNvPr id="9" name="Picture 4" descr="Torch1"/>
          <p:cNvPicPr>
            <a:picLocks noChangeAspect="1" noChangeArrowheads="1"/>
          </p:cNvPicPr>
          <p:nvPr/>
        </p:nvPicPr>
        <p:blipFill>
          <a:blip r:embed="rId3" cstate="print"/>
          <a:srcRect l="-2442"/>
          <a:stretch>
            <a:fillRect/>
          </a:stretch>
        </p:blipFill>
        <p:spPr bwMode="auto">
          <a:xfrm>
            <a:off x="406142" y="1433285"/>
            <a:ext cx="3286640" cy="2561335"/>
          </a:xfrm>
          <a:prstGeom prst="rect">
            <a:avLst/>
          </a:prstGeom>
          <a:noFill/>
        </p:spPr>
      </p:pic>
      <p:pic>
        <p:nvPicPr>
          <p:cNvPr id="11" name="Picture 4" descr="Torch2"/>
          <p:cNvPicPr>
            <a:picLocks noChangeAspect="1" noChangeArrowheads="1"/>
          </p:cNvPicPr>
          <p:nvPr/>
        </p:nvPicPr>
        <p:blipFill>
          <a:blip r:embed="rId4" cstate="print"/>
          <a:srcRect/>
          <a:stretch>
            <a:fillRect/>
          </a:stretch>
        </p:blipFill>
        <p:spPr bwMode="auto">
          <a:xfrm>
            <a:off x="5043714" y="1404644"/>
            <a:ext cx="3092949" cy="2561317"/>
          </a:xfrm>
          <a:prstGeom prst="rect">
            <a:avLst/>
          </a:prstGeom>
          <a:noFill/>
        </p:spPr>
      </p:pic>
      <p:sp>
        <p:nvSpPr>
          <p:cNvPr id="12" name="Rectangle 11"/>
          <p:cNvSpPr/>
          <p:nvPr/>
        </p:nvSpPr>
        <p:spPr>
          <a:xfrm>
            <a:off x="272143" y="4368358"/>
            <a:ext cx="5696857" cy="1877437"/>
          </a:xfrm>
          <a:prstGeom prst="rect">
            <a:avLst/>
          </a:prstGeom>
        </p:spPr>
        <p:txBody>
          <a:bodyPr wrap="square">
            <a:spAutoFit/>
          </a:bodyPr>
          <a:lstStyle/>
          <a:p>
            <a:pPr marL="285750" indent="-285750">
              <a:buFont typeface="Arial"/>
              <a:buChar char="•"/>
            </a:pPr>
            <a:r>
              <a:rPr lang="en-GB" sz="1400" b="1" dirty="0" smtClean="0"/>
              <a:t>Quartz Plane + Focusing </a:t>
            </a:r>
            <a:r>
              <a:rPr lang="en-GB" sz="1400" b="1" dirty="0"/>
              <a:t>block </a:t>
            </a:r>
            <a:r>
              <a:rPr lang="en-GB" sz="1400" dirty="0"/>
              <a:t>at edge to convert photon angle into position on </a:t>
            </a:r>
            <a:r>
              <a:rPr lang="en-GB" sz="1400" dirty="0" smtClean="0"/>
              <a:t>detector</a:t>
            </a:r>
            <a:endParaRPr lang="en-GB" sz="1400" dirty="0" smtClean="0"/>
          </a:p>
          <a:p>
            <a:pPr marL="285750" indent="-285750">
              <a:buFont typeface="Arial"/>
              <a:buChar char="•"/>
            </a:pPr>
            <a:r>
              <a:rPr lang="en-US" sz="1400" dirty="0"/>
              <a:t>Focusing element currently designed around commercial micro-channel plate </a:t>
            </a:r>
            <a:r>
              <a:rPr lang="en-US" sz="1200" dirty="0"/>
              <a:t>(</a:t>
            </a:r>
            <a:r>
              <a:rPr lang="en-US" sz="1200" b="1" dirty="0"/>
              <a:t>MCP</a:t>
            </a:r>
            <a:r>
              <a:rPr lang="en-US" sz="1200" dirty="0"/>
              <a:t>) device: </a:t>
            </a:r>
            <a:r>
              <a:rPr lang="en-US" sz="1400" dirty="0"/>
              <a:t>the </a:t>
            </a:r>
            <a:r>
              <a:rPr lang="en-US" sz="1400" dirty="0" err="1"/>
              <a:t>Planacon</a:t>
            </a:r>
            <a:r>
              <a:rPr lang="en-US" sz="1400" dirty="0"/>
              <a:t>  </a:t>
            </a:r>
            <a:r>
              <a:rPr lang="en-US" sz="1200" dirty="0"/>
              <a:t>[</a:t>
            </a:r>
            <a:r>
              <a:rPr lang="en-US" sz="1200" dirty="0" err="1"/>
              <a:t>Burle</a:t>
            </a:r>
            <a:r>
              <a:rPr lang="en-US" sz="1200" dirty="0"/>
              <a:t>/</a:t>
            </a:r>
            <a:r>
              <a:rPr lang="en-US" sz="1200" dirty="0" err="1"/>
              <a:t>Photonis</a:t>
            </a:r>
            <a:r>
              <a:rPr lang="en-US" sz="1200" dirty="0"/>
              <a:t>] </a:t>
            </a:r>
            <a:r>
              <a:rPr lang="en-US" sz="1400" dirty="0"/>
              <a:t/>
            </a:r>
            <a:br>
              <a:rPr lang="en-US" sz="1400" dirty="0"/>
            </a:br>
            <a:r>
              <a:rPr lang="en-US" sz="1400" dirty="0"/>
              <a:t>available in 1024-channel (32×32) version</a:t>
            </a:r>
          </a:p>
          <a:p>
            <a:pPr marL="285750" indent="-285750">
              <a:buFont typeface="Arial"/>
              <a:buChar char="•"/>
            </a:pPr>
            <a:r>
              <a:rPr lang="en-US" sz="1400" b="1" dirty="0" err="1"/>
              <a:t>Pixellization</a:t>
            </a:r>
            <a:r>
              <a:rPr lang="en-US" sz="1400" dirty="0"/>
              <a:t> would need to be adapted to meet our requirements:  </a:t>
            </a:r>
            <a:br>
              <a:rPr lang="en-US" sz="1400" dirty="0"/>
            </a:br>
            <a:r>
              <a:rPr lang="en-US" sz="1400" dirty="0"/>
              <a:t>~ 100 pixels in the transverse dimension</a:t>
            </a:r>
          </a:p>
          <a:p>
            <a:pPr marL="285750" indent="-285750">
              <a:buFont typeface="Arial"/>
              <a:buChar char="•"/>
            </a:pPr>
            <a:endParaRPr lang="en-GB" dirty="0"/>
          </a:p>
        </p:txBody>
      </p:sp>
      <p:pic>
        <p:nvPicPr>
          <p:cNvPr id="13" name="Picture 12" descr="MCP2.eps"/>
          <p:cNvPicPr>
            <a:picLocks noChangeAspect="1"/>
          </p:cNvPicPr>
          <p:nvPr/>
        </p:nvPicPr>
        <p:blipFill>
          <a:blip r:embed="rId5" cstate="print"/>
          <a:srcRect l="43158" t="11124" r="18947" b="7861"/>
          <a:stretch>
            <a:fillRect/>
          </a:stretch>
        </p:blipFill>
        <p:spPr>
          <a:xfrm>
            <a:off x="6165566" y="4336142"/>
            <a:ext cx="2654905" cy="1991179"/>
          </a:xfrm>
          <a:prstGeom prst="rect">
            <a:avLst/>
          </a:prstGeom>
        </p:spPr>
      </p:pic>
      <p:sp>
        <p:nvSpPr>
          <p:cNvPr id="10"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Tree>
    <p:extLst>
      <p:ext uri="{BB962C8B-B14F-4D97-AF65-F5344CB8AC3E}">
        <p14:creationId xmlns:p14="http://schemas.microsoft.com/office/powerpoint/2010/main" val="12991352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sz="half" idx="1"/>
          </p:nvPr>
        </p:nvSpPr>
        <p:spPr>
          <a:xfrm>
            <a:off x="402772" y="1219200"/>
            <a:ext cx="7888514" cy="4525963"/>
          </a:xfrm>
        </p:spPr>
        <p:txBody>
          <a:bodyPr/>
          <a:lstStyle/>
          <a:p>
            <a:r>
              <a:rPr lang="en-US" sz="2400" dirty="0" smtClean="0">
                <a:solidFill>
                  <a:srgbClr val="0033CC"/>
                </a:solidFill>
              </a:rPr>
              <a:t>The </a:t>
            </a:r>
            <a:r>
              <a:rPr lang="en-US" sz="2400" dirty="0" err="1" smtClean="0">
                <a:solidFill>
                  <a:srgbClr val="0033CC"/>
                </a:solidFill>
              </a:rPr>
              <a:t>LHCb</a:t>
            </a:r>
            <a:r>
              <a:rPr lang="en-US" sz="2400" dirty="0" smtClean="0">
                <a:solidFill>
                  <a:srgbClr val="0033CC"/>
                </a:solidFill>
              </a:rPr>
              <a:t> upgrade demands position sensitive detectors with cutting edge technological performance</a:t>
            </a:r>
          </a:p>
          <a:p>
            <a:pPr lvl="1"/>
            <a:r>
              <a:rPr lang="en-US" sz="2000" dirty="0" smtClean="0">
                <a:solidFill>
                  <a:srgbClr val="FF0000"/>
                </a:solidFill>
              </a:rPr>
              <a:t>Fast and lightweight silicon position sensitive detectors</a:t>
            </a:r>
            <a:r>
              <a:rPr lang="en-US" sz="2000" dirty="0">
                <a:solidFill>
                  <a:srgbClr val="FF0000"/>
                </a:solidFill>
              </a:rPr>
              <a:t> </a:t>
            </a:r>
            <a:r>
              <a:rPr lang="en-US" sz="2000" dirty="0" smtClean="0">
                <a:solidFill>
                  <a:srgbClr val="FF0000"/>
                </a:solidFill>
              </a:rPr>
              <a:t>for vertex detection and tracking</a:t>
            </a:r>
          </a:p>
          <a:p>
            <a:pPr lvl="1"/>
            <a:r>
              <a:rPr lang="en-US" sz="2000" dirty="0" smtClean="0">
                <a:solidFill>
                  <a:srgbClr val="FF0000"/>
                </a:solidFill>
              </a:rPr>
              <a:t>Photon detectors for particle identification and time of flight</a:t>
            </a:r>
          </a:p>
          <a:p>
            <a:pPr lvl="1"/>
            <a:r>
              <a:rPr lang="en-US" sz="2000" dirty="0" smtClean="0">
                <a:solidFill>
                  <a:srgbClr val="FF0000"/>
                </a:solidFill>
              </a:rPr>
              <a:t>Possible use of novel micromachining techniques for </a:t>
            </a:r>
            <a:r>
              <a:rPr lang="en-US" sz="2000" dirty="0" err="1" smtClean="0">
                <a:solidFill>
                  <a:srgbClr val="FF0000"/>
                </a:solidFill>
              </a:rPr>
              <a:t>microchannel</a:t>
            </a:r>
            <a:r>
              <a:rPr lang="en-US" sz="2000" dirty="0" smtClean="0">
                <a:solidFill>
                  <a:srgbClr val="FF0000"/>
                </a:solidFill>
              </a:rPr>
              <a:t> cooling, TSV production etc.</a:t>
            </a:r>
          </a:p>
          <a:p>
            <a:r>
              <a:rPr lang="en-US" sz="2400" dirty="0" smtClean="0">
                <a:solidFill>
                  <a:srgbClr val="0033CC"/>
                </a:solidFill>
              </a:rPr>
              <a:t>2012 will see exciting collaboration with our industrial partners before the technology choices start to be </a:t>
            </a:r>
            <a:r>
              <a:rPr lang="en-US" sz="2400" dirty="0" err="1" smtClean="0">
                <a:solidFill>
                  <a:srgbClr val="0033CC"/>
                </a:solidFill>
              </a:rPr>
              <a:t>finalised</a:t>
            </a:r>
            <a:endParaRPr lang="en-US" sz="2400" dirty="0" smtClean="0">
              <a:solidFill>
                <a:srgbClr val="0033CC"/>
              </a:solidFill>
            </a:endParaRPr>
          </a:p>
          <a:p>
            <a:r>
              <a:rPr lang="en-US" sz="2400" dirty="0" smtClean="0">
                <a:solidFill>
                  <a:srgbClr val="0033CC"/>
                </a:solidFill>
              </a:rPr>
              <a:t>Synergy with AIDA project has boosted our R&amp;D</a:t>
            </a:r>
          </a:p>
          <a:p>
            <a:endParaRPr lang="en-US" sz="2400" dirty="0" smtClean="0"/>
          </a:p>
          <a:p>
            <a:pPr lvl="1"/>
            <a:endParaRPr lang="en-US" sz="2000" dirty="0" smtClean="0"/>
          </a:p>
          <a:p>
            <a:pPr lvl="1"/>
            <a:endParaRPr lang="en-US" dirty="0" smtClean="0"/>
          </a:p>
        </p:txBody>
      </p:sp>
      <p:sp>
        <p:nvSpPr>
          <p:cNvPr id="5" name="Footer Placeholder 4"/>
          <p:cNvSpPr>
            <a:spLocks noGrp="1"/>
          </p:cNvSpPr>
          <p:nvPr>
            <p:ph type="ftr" sz="quarter" idx="11"/>
          </p:nvPr>
        </p:nvSpPr>
        <p:spPr/>
        <p:txBody>
          <a:bodyPr/>
          <a:lstStyle/>
          <a:p>
            <a:pPr>
              <a:defRPr/>
            </a:pPr>
            <a:r>
              <a:rPr lang="en-US" altLang="en-US" smtClean="0"/>
              <a:t>Academia Meets Industry - LHCb</a:t>
            </a:r>
          </a:p>
          <a:p>
            <a:pPr>
              <a:defRPr/>
            </a:pPr>
            <a:r>
              <a:rPr lang="en-US" altLang="en-US" smtClean="0"/>
              <a:t>26</a:t>
            </a:r>
            <a:r>
              <a:rPr lang="en-US" altLang="en-US" baseline="30000" smtClean="0"/>
              <a:t>th</a:t>
            </a:r>
            <a:r>
              <a:rPr lang="en-US" altLang="en-US" smtClean="0"/>
              <a:t> March 2012 – Paula Collins</a:t>
            </a:r>
            <a:endParaRPr lang="en-US" altLang="en-US" dirty="0" smtClean="0"/>
          </a:p>
        </p:txBody>
      </p:sp>
      <p:sp>
        <p:nvSpPr>
          <p:cNvPr id="6" name="Slide Number Placeholder 5"/>
          <p:cNvSpPr>
            <a:spLocks noGrp="1"/>
          </p:cNvSpPr>
          <p:nvPr>
            <p:ph type="sldNum" sz="quarter" idx="12"/>
          </p:nvPr>
        </p:nvSpPr>
        <p:spPr/>
        <p:txBody>
          <a:bodyPr/>
          <a:lstStyle/>
          <a:p>
            <a:pPr>
              <a:defRPr/>
            </a:pPr>
            <a:fld id="{3CDDDF07-F6E4-4E3A-9F11-E0D6407936E0}" type="slidenum">
              <a:rPr lang="en-US" altLang="en-US" smtClean="0"/>
              <a:pPr>
                <a:defRPr/>
              </a:pPr>
              <a:t>28</a:t>
            </a:fld>
            <a:endParaRPr lang="en-US" altLang="en-US"/>
          </a:p>
        </p:txBody>
      </p:sp>
    </p:spTree>
    <p:extLst>
      <p:ext uri="{BB962C8B-B14F-4D97-AF65-F5344CB8AC3E}">
        <p14:creationId xmlns:p14="http://schemas.microsoft.com/office/powerpoint/2010/main" val="19776507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40 MHz read-out for </a:t>
            </a:r>
            <a:r>
              <a:rPr lang="en-US" dirty="0" err="1" smtClean="0"/>
              <a:t>LHCb</a:t>
            </a:r>
            <a:endParaRPr lang="en-US" dirty="0"/>
          </a:p>
        </p:txBody>
      </p:sp>
      <p:sp>
        <p:nvSpPr>
          <p:cNvPr id="5" name="Content Placeholder 4"/>
          <p:cNvSpPr>
            <a:spLocks noGrp="1"/>
          </p:cNvSpPr>
          <p:nvPr>
            <p:ph idx="1"/>
          </p:nvPr>
        </p:nvSpPr>
        <p:spPr>
          <a:xfrm>
            <a:off x="395536" y="1124744"/>
            <a:ext cx="8568952" cy="5256584"/>
          </a:xfrm>
        </p:spPr>
        <p:txBody>
          <a:bodyPr>
            <a:normAutofit fontScale="70000" lnSpcReduction="20000"/>
          </a:bodyPr>
          <a:lstStyle/>
          <a:p>
            <a:r>
              <a:rPr lang="en-US" dirty="0" err="1" smtClean="0"/>
              <a:t>LHCb</a:t>
            </a:r>
            <a:r>
              <a:rPr lang="en-US" dirty="0" smtClean="0"/>
              <a:t> is expected to have an event-size (the data produced by one bunch-crossing) of about 100 kilobytes</a:t>
            </a:r>
          </a:p>
          <a:p>
            <a:r>
              <a:rPr lang="en-US" dirty="0" smtClean="0"/>
              <a:t>This will be read-out 40 Million times per second </a:t>
            </a:r>
            <a:r>
              <a:rPr lang="en-US" dirty="0" smtClean="0">
                <a:sym typeface="Wingdings" pitchFamily="2" charset="2"/>
              </a:rPr>
              <a:t> total data size is 4 Terabyte (4000 Gigabyte) / every second</a:t>
            </a:r>
          </a:p>
          <a:p>
            <a:r>
              <a:rPr lang="en-US" dirty="0" smtClean="0">
                <a:sym typeface="Wingdings" pitchFamily="2" charset="2"/>
              </a:rPr>
              <a:t>This requires a network of at least 32 Terabit / s to transport the data from the front-end cards (interfaces to the detector) to a server-farm</a:t>
            </a:r>
          </a:p>
          <a:p>
            <a:r>
              <a:rPr lang="en-US" dirty="0" smtClean="0">
                <a:sym typeface="Wingdings" pitchFamily="2" charset="2"/>
              </a:rPr>
              <a:t>The server farm is estimated to be between 3000 and 5000 servers all connected with a high-speed link of at least 10 Gigabit/s</a:t>
            </a:r>
          </a:p>
          <a:p>
            <a:pPr lvl="1"/>
            <a:r>
              <a:rPr lang="en-US" dirty="0" smtClean="0">
                <a:sym typeface="Wingdings" pitchFamily="2" charset="2"/>
              </a:rPr>
              <a:t>A server here is typically  a dual-CPU </a:t>
            </a:r>
            <a:r>
              <a:rPr lang="en-US" dirty="0" err="1" smtClean="0">
                <a:sym typeface="Wingdings" pitchFamily="2" charset="2"/>
              </a:rPr>
              <a:t>mainboard</a:t>
            </a:r>
            <a:r>
              <a:rPr lang="en-US" dirty="0" smtClean="0">
                <a:sym typeface="Wingdings" pitchFamily="2" charset="2"/>
              </a:rPr>
              <a:t> with (currently) 32 cores total</a:t>
            </a:r>
          </a:p>
          <a:p>
            <a:pPr lvl="1"/>
            <a:r>
              <a:rPr lang="en-US" dirty="0" smtClean="0">
                <a:sym typeface="Wingdings" pitchFamily="2" charset="2"/>
              </a:rPr>
              <a:t>The use of co-processor cards (GPUs) is actively being studied to do CPU intensive number-crunching and reduce the number of </a:t>
            </a:r>
            <a:r>
              <a:rPr lang="en-US" dirty="0" err="1" smtClean="0">
                <a:sym typeface="Wingdings" pitchFamily="2" charset="2"/>
              </a:rPr>
              <a:t>conventioanl</a:t>
            </a:r>
            <a:r>
              <a:rPr lang="en-US" dirty="0" smtClean="0">
                <a:sym typeface="Wingdings" pitchFamily="2" charset="2"/>
              </a:rPr>
              <a:t> servers</a:t>
            </a:r>
          </a:p>
          <a:p>
            <a:r>
              <a:rPr lang="en-US" dirty="0" smtClean="0">
                <a:sym typeface="Wingdings" pitchFamily="2" charset="2"/>
              </a:rPr>
              <a:t>The network technologies under consideration are 10/100 Gigabit </a:t>
            </a:r>
            <a:r>
              <a:rPr lang="en-US" dirty="0" err="1" smtClean="0">
                <a:sym typeface="Wingdings" pitchFamily="2" charset="2"/>
              </a:rPr>
              <a:t>Etherent</a:t>
            </a:r>
            <a:r>
              <a:rPr lang="en-US" dirty="0" smtClean="0">
                <a:sym typeface="Wingdings" pitchFamily="2" charset="2"/>
              </a:rPr>
              <a:t> and </a:t>
            </a:r>
            <a:r>
              <a:rPr lang="en-US" dirty="0" err="1" smtClean="0">
                <a:sym typeface="Wingdings" pitchFamily="2" charset="2"/>
              </a:rPr>
              <a:t>InfiniBand</a:t>
            </a:r>
            <a:r>
              <a:rPr lang="en-US" dirty="0" smtClean="0">
                <a:sym typeface="Wingdings" pitchFamily="2" charset="2"/>
              </a:rPr>
              <a:t> (FDR)</a:t>
            </a:r>
          </a:p>
          <a:p>
            <a:r>
              <a:rPr lang="en-US" dirty="0" smtClean="0">
                <a:sym typeface="Wingdings" pitchFamily="2" charset="2"/>
              </a:rPr>
              <a:t>The farm will be a very dense installation of about 1.8 MW (container solution with free air-cooling is envisaged which is very power-efficient)</a:t>
            </a:r>
            <a:endParaRPr lang="en-US" dirty="0" smtClean="0"/>
          </a:p>
        </p:txBody>
      </p:sp>
    </p:spTree>
    <p:extLst>
      <p:ext uri="{BB962C8B-B14F-4D97-AF65-F5344CB8AC3E}">
        <p14:creationId xmlns:p14="http://schemas.microsoft.com/office/powerpoint/2010/main" val="3837381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LHCb</a:t>
            </a:r>
            <a:r>
              <a:rPr lang="en-US" dirty="0" smtClean="0"/>
              <a:t> upgrade</a:t>
            </a:r>
            <a:endParaRPr lang="en-US" dirty="0"/>
          </a:p>
        </p:txBody>
      </p:sp>
      <p:sp>
        <p:nvSpPr>
          <p:cNvPr id="8" name="Content Placeholder 7"/>
          <p:cNvSpPr>
            <a:spLocks noGrp="1"/>
          </p:cNvSpPr>
          <p:nvPr>
            <p:ph idx="1"/>
          </p:nvPr>
        </p:nvSpPr>
        <p:spPr>
          <a:xfrm>
            <a:off x="324303" y="1171921"/>
            <a:ext cx="8819697" cy="4530725"/>
          </a:xfrm>
        </p:spPr>
        <p:txBody>
          <a:bodyPr/>
          <a:lstStyle/>
          <a:p>
            <a:r>
              <a:rPr lang="en-US" sz="2000" dirty="0" smtClean="0">
                <a:solidFill>
                  <a:srgbClr val="800000"/>
                </a:solidFill>
              </a:rPr>
              <a:t>In 2018 </a:t>
            </a:r>
            <a:r>
              <a:rPr lang="en-US" sz="2000" dirty="0" err="1" smtClean="0">
                <a:solidFill>
                  <a:srgbClr val="800000"/>
                </a:solidFill>
              </a:rPr>
              <a:t>LHCb</a:t>
            </a:r>
            <a:r>
              <a:rPr lang="en-US" sz="2000" dirty="0" smtClean="0">
                <a:solidFill>
                  <a:srgbClr val="800000"/>
                </a:solidFill>
              </a:rPr>
              <a:t> will upgrade the entire detector to a full 40 MHz readout</a:t>
            </a:r>
          </a:p>
          <a:p>
            <a:pPr lvl="1"/>
            <a:r>
              <a:rPr lang="en-US" sz="1800" dirty="0" smtClean="0">
                <a:solidFill>
                  <a:srgbClr val="008000"/>
                </a:solidFill>
              </a:rPr>
              <a:t>Complete replacement of all silicon modules with new electronics and sensor designs</a:t>
            </a:r>
          </a:p>
          <a:p>
            <a:pPr lvl="1"/>
            <a:r>
              <a:rPr lang="en-US" sz="1800" dirty="0" smtClean="0">
                <a:solidFill>
                  <a:srgbClr val="008000"/>
                </a:solidFill>
              </a:rPr>
              <a:t>Complete replacement of all photon detectors with possible new photon detector functionality</a:t>
            </a:r>
          </a:p>
          <a:p>
            <a:pPr lvl="1"/>
            <a:r>
              <a:rPr lang="en-US" sz="1800" dirty="0" smtClean="0">
                <a:solidFill>
                  <a:srgbClr val="008000"/>
                </a:solidFill>
              </a:rPr>
              <a:t>A new DAQ system capable of transferring all zero suppressed front-end data straight into a large computer farm through a huge optical network and router</a:t>
            </a:r>
          </a:p>
          <a:p>
            <a:pPr lvl="1"/>
            <a:endParaRPr lang="en-US" dirty="0">
              <a:solidFill>
                <a:srgbClr val="008000"/>
              </a:solidFill>
            </a:endParaRPr>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3</a:t>
            </a:fld>
            <a:endParaRPr lang="en-US" altLang="en-US"/>
          </a:p>
        </p:txBody>
      </p:sp>
      <p:pic>
        <p:nvPicPr>
          <p:cNvPr id="7" name="Picture 6" descr="electronics_upgrad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320" y="3692110"/>
            <a:ext cx="6344551" cy="2371723"/>
          </a:xfrm>
          <a:prstGeom prst="rect">
            <a:avLst/>
          </a:prstGeom>
        </p:spPr>
      </p:pic>
      <p:sp>
        <p:nvSpPr>
          <p:cNvPr id="9" name="Rectangle 5"/>
          <p:cNvSpPr txBox="1">
            <a:spLocks noChangeArrowheads="1"/>
          </p:cNvSpPr>
          <p:nvPr/>
        </p:nvSpPr>
        <p:spPr bwMode="auto">
          <a:xfrm>
            <a:off x="3298093" y="6293059"/>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Tree>
    <p:extLst>
      <p:ext uri="{BB962C8B-B14F-4D97-AF65-F5344CB8AC3E}">
        <p14:creationId xmlns:p14="http://schemas.microsoft.com/office/powerpoint/2010/main" val="42875692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stretch>
            <a:fillRect/>
          </a:stretch>
        </p:blipFill>
        <p:spPr>
          <a:xfrm>
            <a:off x="6296500" y="2195421"/>
            <a:ext cx="2694314" cy="1561814"/>
          </a:xfrm>
          <a:prstGeom prst="rect">
            <a:avLst/>
          </a:prstGeom>
        </p:spPr>
      </p:pic>
      <p:sp>
        <p:nvSpPr>
          <p:cNvPr id="2" name="Title 1"/>
          <p:cNvSpPr>
            <a:spLocks noGrp="1"/>
          </p:cNvSpPr>
          <p:nvPr>
            <p:ph type="title"/>
          </p:nvPr>
        </p:nvSpPr>
        <p:spPr/>
        <p:txBody>
          <a:bodyPr/>
          <a:lstStyle/>
          <a:p>
            <a:r>
              <a:rPr lang="en-US" sz="3200" dirty="0" smtClean="0"/>
              <a:t>Foil - Critical component of VELO Upgrade</a:t>
            </a:r>
            <a:endParaRPr lang="en-US" sz="3200" dirty="0"/>
          </a:p>
        </p:txBody>
      </p:sp>
      <p:sp>
        <p:nvSpPr>
          <p:cNvPr id="3" name="Content Placeholder 2"/>
          <p:cNvSpPr>
            <a:spLocks noGrp="1"/>
          </p:cNvSpPr>
          <p:nvPr>
            <p:ph sz="half" idx="1"/>
          </p:nvPr>
        </p:nvSpPr>
        <p:spPr>
          <a:xfrm>
            <a:off x="317288" y="1567914"/>
            <a:ext cx="4038600" cy="4525963"/>
          </a:xfrm>
        </p:spPr>
        <p:txBody>
          <a:bodyPr/>
          <a:lstStyle/>
          <a:p>
            <a:pPr marL="0" lvl="1">
              <a:buNone/>
            </a:pPr>
            <a:r>
              <a:rPr lang="en-US" sz="1800" dirty="0" smtClean="0">
                <a:solidFill>
                  <a:srgbClr val="0033CC"/>
                </a:solidFill>
              </a:rPr>
              <a:t>CF </a:t>
            </a:r>
            <a:r>
              <a:rPr lang="en-US" sz="1800" dirty="0" smtClean="0">
                <a:solidFill>
                  <a:srgbClr val="0033CC"/>
                </a:solidFill>
              </a:rPr>
              <a:t>composites</a:t>
            </a:r>
            <a:endParaRPr lang="en-US" sz="1800" dirty="0" smtClean="0">
              <a:solidFill>
                <a:srgbClr val="0033CC"/>
              </a:solidFill>
            </a:endParaRPr>
          </a:p>
          <a:p>
            <a:pPr marL="0" lvl="2"/>
            <a:r>
              <a:rPr lang="en-US" sz="1400" dirty="0" smtClean="0">
                <a:solidFill>
                  <a:srgbClr val="D60093"/>
                </a:solidFill>
              </a:rPr>
              <a:t>Good X/X0</a:t>
            </a:r>
          </a:p>
          <a:p>
            <a:pPr marL="0" lvl="2"/>
            <a:r>
              <a:rPr lang="en-US" sz="1400" dirty="0" smtClean="0">
                <a:solidFill>
                  <a:srgbClr val="D60093"/>
                </a:solidFill>
              </a:rPr>
              <a:t>CRFP layups can adopt “any shape”</a:t>
            </a:r>
          </a:p>
          <a:p>
            <a:pPr marL="0" lvl="2"/>
            <a:r>
              <a:rPr lang="en-US" sz="1400" dirty="0" smtClean="0">
                <a:solidFill>
                  <a:srgbClr val="D60093"/>
                </a:solidFill>
              </a:rPr>
              <a:t>Benefit from CMA expertise in space based mirror manufacture (challenge of adhesion in vacuum)</a:t>
            </a:r>
          </a:p>
          <a:p>
            <a:pPr marL="0" lvl="2"/>
            <a:r>
              <a:rPr lang="en-US" sz="1400" dirty="0" smtClean="0">
                <a:solidFill>
                  <a:srgbClr val="D60093"/>
                </a:solidFill>
              </a:rPr>
              <a:t>Suitable materials and clamping technique identified</a:t>
            </a:r>
          </a:p>
          <a:p>
            <a:pPr marL="0" lvl="2"/>
            <a:r>
              <a:rPr lang="en-US" sz="1400" dirty="0" smtClean="0">
                <a:solidFill>
                  <a:srgbClr val="D60093"/>
                </a:solidFill>
              </a:rPr>
              <a:t>Additional investment needed for next step</a:t>
            </a:r>
          </a:p>
          <a:p>
            <a:pPr marL="0" lvl="2"/>
            <a:endParaRPr lang="en-US" sz="1400" dirty="0" smtClean="0"/>
          </a:p>
          <a:p>
            <a:pPr marL="0" lvl="2">
              <a:buNone/>
            </a:pPr>
            <a:r>
              <a:rPr lang="en-US" sz="1600" dirty="0" smtClean="0">
                <a:solidFill>
                  <a:srgbClr val="0033CC"/>
                </a:solidFill>
              </a:rPr>
              <a:t>Milling out of one box </a:t>
            </a:r>
            <a:endParaRPr lang="en-US" sz="1600" dirty="0" smtClean="0">
              <a:solidFill>
                <a:srgbClr val="0033CC"/>
              </a:solidFill>
            </a:endParaRPr>
          </a:p>
          <a:p>
            <a:pPr marL="0" lvl="2">
              <a:buNone/>
            </a:pPr>
            <a:r>
              <a:rPr lang="en-GB" sz="1100" dirty="0" smtClean="0">
                <a:solidFill>
                  <a:srgbClr val="D60093"/>
                </a:solidFill>
              </a:rPr>
              <a:t>Mill flange with holes.</a:t>
            </a:r>
          </a:p>
          <a:p>
            <a:pPr>
              <a:buClr>
                <a:srgbClr val="FF0000"/>
              </a:buClr>
              <a:buFont typeface="Arial"/>
              <a:buChar char="•"/>
            </a:pPr>
            <a:r>
              <a:rPr lang="en-GB" sz="1100" dirty="0" smtClean="0">
                <a:solidFill>
                  <a:srgbClr val="D60093"/>
                </a:solidFill>
              </a:rPr>
              <a:t>Mill the inside.</a:t>
            </a:r>
          </a:p>
          <a:p>
            <a:pPr>
              <a:buClr>
                <a:srgbClr val="FF0000"/>
              </a:buClr>
              <a:buFont typeface="Arial"/>
              <a:buChar char="•"/>
            </a:pPr>
            <a:r>
              <a:rPr lang="en-GB" sz="1100" dirty="0" smtClean="0">
                <a:solidFill>
                  <a:srgbClr val="D60093"/>
                </a:solidFill>
              </a:rPr>
              <a:t>Cover </a:t>
            </a:r>
            <a:r>
              <a:rPr lang="en-GB" sz="1100" dirty="0" smtClean="0">
                <a:solidFill>
                  <a:srgbClr val="D60093"/>
                </a:solidFill>
              </a:rPr>
              <a:t>inside with hard wax.</a:t>
            </a:r>
          </a:p>
          <a:p>
            <a:pPr>
              <a:buClr>
                <a:srgbClr val="FF0000"/>
              </a:buClr>
              <a:buFont typeface="Arial"/>
              <a:buChar char="•"/>
            </a:pPr>
            <a:r>
              <a:rPr lang="en-GB" sz="1100" dirty="0" smtClean="0">
                <a:solidFill>
                  <a:srgbClr val="D60093"/>
                </a:solidFill>
              </a:rPr>
              <a:t>Fill with </a:t>
            </a:r>
            <a:r>
              <a:rPr lang="en-GB" sz="1100" dirty="0" err="1" smtClean="0">
                <a:solidFill>
                  <a:srgbClr val="D60093"/>
                </a:solidFill>
              </a:rPr>
              <a:t>Sikadur</a:t>
            </a:r>
            <a:r>
              <a:rPr lang="en-GB" sz="1100" dirty="0" smtClean="0">
                <a:solidFill>
                  <a:srgbClr val="D60093"/>
                </a:solidFill>
              </a:rPr>
              <a:t> epoxy mixed with glass spheres.</a:t>
            </a:r>
          </a:p>
          <a:p>
            <a:pPr>
              <a:buClr>
                <a:srgbClr val="FF0000"/>
              </a:buClr>
              <a:buFont typeface="Arial"/>
              <a:buChar char="•"/>
            </a:pPr>
            <a:r>
              <a:rPr lang="en-GB" sz="1100" dirty="0" smtClean="0">
                <a:solidFill>
                  <a:srgbClr val="D60093"/>
                </a:solidFill>
              </a:rPr>
              <a:t>Mill the outside.</a:t>
            </a:r>
          </a:p>
          <a:p>
            <a:pPr>
              <a:buClr>
                <a:srgbClr val="FF0000"/>
              </a:buClr>
              <a:buFont typeface="Arial"/>
              <a:buChar char="•"/>
            </a:pPr>
            <a:r>
              <a:rPr lang="en-GB" sz="1100" dirty="0" smtClean="0">
                <a:solidFill>
                  <a:srgbClr val="D60093"/>
                </a:solidFill>
              </a:rPr>
              <a:t>Check the thickness (next slide).</a:t>
            </a:r>
          </a:p>
          <a:p>
            <a:pPr>
              <a:buClr>
                <a:srgbClr val="FF0000"/>
              </a:buClr>
              <a:buFont typeface="Arial"/>
              <a:buChar char="•"/>
            </a:pPr>
            <a:r>
              <a:rPr lang="en-GB" sz="1100" dirty="0" smtClean="0">
                <a:solidFill>
                  <a:srgbClr val="D60093"/>
                </a:solidFill>
              </a:rPr>
              <a:t>Drain the wax at 75 degrees.</a:t>
            </a:r>
          </a:p>
          <a:p>
            <a:pPr>
              <a:buClr>
                <a:srgbClr val="FF0000"/>
              </a:buClr>
              <a:buFont typeface="Arial"/>
              <a:buChar char="•"/>
            </a:pPr>
            <a:r>
              <a:rPr lang="en-GB" sz="1100" dirty="0" smtClean="0">
                <a:solidFill>
                  <a:srgbClr val="D60093"/>
                </a:solidFill>
              </a:rPr>
              <a:t>Remove the filler, clean the box</a:t>
            </a:r>
            <a:endParaRPr lang="en-US" sz="1600" dirty="0" smtClean="0">
              <a:solidFill>
                <a:srgbClr val="D60093"/>
              </a:solidFill>
            </a:endParaRPr>
          </a:p>
          <a:p>
            <a:pPr marL="0" lvl="2">
              <a:buNone/>
            </a:pPr>
            <a:endParaRPr lang="en-US" sz="1400" dirty="0" smtClean="0"/>
          </a:p>
          <a:p>
            <a:pPr marL="0" lvl="2">
              <a:buNone/>
            </a:pPr>
            <a:endParaRPr lang="en-US" sz="1400" dirty="0" smtClean="0"/>
          </a:p>
          <a:p>
            <a:pPr marL="0" lvl="2"/>
            <a:endParaRPr lang="en-US" sz="1400" dirty="0"/>
          </a:p>
        </p:txBody>
      </p:sp>
      <p:sp>
        <p:nvSpPr>
          <p:cNvPr id="5" name="Date Placeholder 4"/>
          <p:cNvSpPr>
            <a:spLocks noGrp="1"/>
          </p:cNvSpPr>
          <p:nvPr>
            <p:ph type="dt" sz="half" idx="4294967295"/>
          </p:nvPr>
        </p:nvSpPr>
        <p:spPr>
          <a:xfrm>
            <a:off x="457200" y="6243638"/>
            <a:ext cx="2133600" cy="457200"/>
          </a:xfrm>
          <a:prstGeom prst="rect">
            <a:avLst/>
          </a:prstGeom>
        </p:spPr>
        <p:txBody>
          <a:bodyPr/>
          <a:lstStyle/>
          <a:p>
            <a:pPr>
              <a:defRPr/>
            </a:pPr>
            <a:fld id="{25725AD3-C6A5-2F47-9BCA-6DB82F85649B}" type="datetime1">
              <a:rPr lang="en-US" altLang="en-US" smtClean="0"/>
              <a:t>3/26/12</a:t>
            </a:fld>
            <a:endParaRPr lang="en-US" altLang="en-US" dirty="0"/>
          </a:p>
        </p:txBody>
      </p:sp>
      <p:sp>
        <p:nvSpPr>
          <p:cNvPr id="6" name="Footer Placeholder 5"/>
          <p:cNvSpPr>
            <a:spLocks noGrp="1"/>
          </p:cNvSpPr>
          <p:nvPr>
            <p:ph type="ftr" sz="quarter" idx="11"/>
          </p:nvPr>
        </p:nvSpPr>
        <p:spPr/>
        <p:txBody>
          <a:bodyPr/>
          <a:lstStyle/>
          <a:p>
            <a:pPr>
              <a:defRPr/>
            </a:pPr>
            <a:r>
              <a:rPr lang="en-US" altLang="en-US" smtClean="0"/>
              <a:t>LHCb TB Upgrade session</a:t>
            </a:r>
            <a:endParaRPr lang="en-US" altLang="en-US" dirty="0"/>
          </a:p>
        </p:txBody>
      </p:sp>
      <p:sp>
        <p:nvSpPr>
          <p:cNvPr id="7" name="Slide Number Placeholder 6"/>
          <p:cNvSpPr>
            <a:spLocks noGrp="1"/>
          </p:cNvSpPr>
          <p:nvPr>
            <p:ph type="sldNum" sz="quarter" idx="12"/>
          </p:nvPr>
        </p:nvSpPr>
        <p:spPr/>
        <p:txBody>
          <a:bodyPr/>
          <a:lstStyle/>
          <a:p>
            <a:pPr>
              <a:defRPr/>
            </a:pPr>
            <a:fld id="{3CDDDF07-F6E4-4E3A-9F11-E0D6407936E0}" type="slidenum">
              <a:rPr lang="en-US" altLang="en-US" smtClean="0"/>
              <a:pPr>
                <a:defRPr/>
              </a:pPr>
              <a:t>30</a:t>
            </a:fld>
            <a:endParaRPr lang="en-US" altLang="en-US"/>
          </a:p>
        </p:txBody>
      </p:sp>
      <p:pic>
        <p:nvPicPr>
          <p:cNvPr id="9" name="Picture 8"/>
          <p:cNvPicPr>
            <a:picLocks noChangeAspect="1"/>
          </p:cNvPicPr>
          <p:nvPr/>
        </p:nvPicPr>
        <p:blipFill>
          <a:blip r:embed="rId3" cstate="print"/>
          <a:stretch>
            <a:fillRect/>
          </a:stretch>
        </p:blipFill>
        <p:spPr>
          <a:xfrm>
            <a:off x="4382095" y="1274052"/>
            <a:ext cx="2580980" cy="1717747"/>
          </a:xfrm>
          <a:prstGeom prst="rect">
            <a:avLst/>
          </a:prstGeom>
        </p:spPr>
      </p:pic>
      <p:sp>
        <p:nvSpPr>
          <p:cNvPr id="12" name="TextBox 11"/>
          <p:cNvSpPr txBox="1"/>
          <p:nvPr/>
        </p:nvSpPr>
        <p:spPr>
          <a:xfrm>
            <a:off x="355159" y="914758"/>
            <a:ext cx="4564270" cy="338554"/>
          </a:xfrm>
          <a:prstGeom prst="rect">
            <a:avLst/>
          </a:prstGeom>
          <a:noFill/>
        </p:spPr>
        <p:txBody>
          <a:bodyPr wrap="none" rtlCol="0">
            <a:spAutoFit/>
          </a:bodyPr>
          <a:lstStyle/>
          <a:p>
            <a:r>
              <a:rPr lang="en-US" sz="1600" dirty="0" smtClean="0">
                <a:solidFill>
                  <a:srgbClr val="0033CC"/>
                </a:solidFill>
              </a:rPr>
              <a:t>Two major options have seen considerable R&amp;</a:t>
            </a:r>
            <a:r>
              <a:rPr lang="en-US" sz="1600" dirty="0" smtClean="0">
                <a:solidFill>
                  <a:srgbClr val="0033CC"/>
                </a:solidFill>
              </a:rPr>
              <a:t>D</a:t>
            </a:r>
            <a:endParaRPr lang="en-US" sz="1600" dirty="0"/>
          </a:p>
        </p:txBody>
      </p:sp>
      <p:pic>
        <p:nvPicPr>
          <p:cNvPr id="13" name="Picture 12"/>
          <p:cNvPicPr>
            <a:picLocks noChangeAspect="1"/>
          </p:cNvPicPr>
          <p:nvPr/>
        </p:nvPicPr>
        <p:blipFill>
          <a:blip r:embed="rId4" cstate="print"/>
          <a:stretch>
            <a:fillRect/>
          </a:stretch>
        </p:blipFill>
        <p:spPr>
          <a:xfrm>
            <a:off x="4766988" y="3852747"/>
            <a:ext cx="3146907" cy="2348778"/>
          </a:xfrm>
          <a:prstGeom prst="rect">
            <a:avLst/>
          </a:prstGeom>
        </p:spPr>
      </p:pic>
    </p:spTree>
    <p:extLst>
      <p:ext uri="{BB962C8B-B14F-4D97-AF65-F5344CB8AC3E}">
        <p14:creationId xmlns:p14="http://schemas.microsoft.com/office/powerpoint/2010/main" val="3808598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a:p>
        </p:txBody>
      </p:sp>
      <p:sp>
        <p:nvSpPr>
          <p:cNvPr id="6" name="Footer Placeholder 5"/>
          <p:cNvSpPr>
            <a:spLocks noGrp="1"/>
          </p:cNvSpPr>
          <p:nvPr>
            <p:ph type="ftr" sz="quarter" idx="11"/>
          </p:nvPr>
        </p:nvSpPr>
        <p:spPr/>
        <p:txBody>
          <a:bodyPr/>
          <a:lstStyle/>
          <a:p>
            <a:pPr>
              <a:defRPr/>
            </a:pPr>
            <a:r>
              <a:rPr lang="en-US" altLang="en-US" smtClean="0"/>
              <a:t>Academia Meets Industry - LHCb 26th March 2012 – Paula Collins</a:t>
            </a:r>
            <a:endParaRPr lang="en-US" altLang="en-US" dirty="0"/>
          </a:p>
        </p:txBody>
      </p:sp>
      <p:sp>
        <p:nvSpPr>
          <p:cNvPr id="7" name="Slide Number Placeholder 6"/>
          <p:cNvSpPr>
            <a:spLocks noGrp="1"/>
          </p:cNvSpPr>
          <p:nvPr>
            <p:ph type="sldNum" sz="quarter" idx="12"/>
          </p:nvPr>
        </p:nvSpPr>
        <p:spPr/>
        <p:txBody>
          <a:bodyPr/>
          <a:lstStyle/>
          <a:p>
            <a:pPr>
              <a:defRPr/>
            </a:pPr>
            <a:fld id="{3CDDDF07-F6E4-4E3A-9F11-E0D6407936E0}" type="slidenum">
              <a:rPr lang="en-US" altLang="en-US" smtClean="0"/>
              <a:pPr>
                <a:defRPr/>
              </a:pPr>
              <a:t>31</a:t>
            </a:fld>
            <a:endParaRPr lang="en-US" altLang="en-US"/>
          </a:p>
        </p:txBody>
      </p:sp>
      <p:pic>
        <p:nvPicPr>
          <p:cNvPr id="11" name="Picture 10"/>
          <p:cNvPicPr>
            <a:picLocks noChangeAspect="1"/>
          </p:cNvPicPr>
          <p:nvPr/>
        </p:nvPicPr>
        <p:blipFill>
          <a:blip r:embed="rId2"/>
          <a:stretch>
            <a:fillRect/>
          </a:stretch>
        </p:blipFill>
        <p:spPr>
          <a:xfrm>
            <a:off x="0" y="1371600"/>
            <a:ext cx="9144000" cy="4089480"/>
          </a:xfrm>
          <a:prstGeom prst="rect">
            <a:avLst/>
          </a:prstGeom>
        </p:spPr>
      </p:pic>
    </p:spTree>
    <p:extLst>
      <p:ext uri="{BB962C8B-B14F-4D97-AF65-F5344CB8AC3E}">
        <p14:creationId xmlns:p14="http://schemas.microsoft.com/office/powerpoint/2010/main" val="737730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 outline</a:t>
            </a:r>
            <a:endParaRPr lang="en-US" dirty="0"/>
          </a:p>
        </p:txBody>
      </p:sp>
      <p:sp>
        <p:nvSpPr>
          <p:cNvPr id="3" name="Content Placeholder 2"/>
          <p:cNvSpPr>
            <a:spLocks noGrp="1"/>
          </p:cNvSpPr>
          <p:nvPr>
            <p:ph idx="1"/>
          </p:nvPr>
        </p:nvSpPr>
        <p:spPr/>
        <p:txBody>
          <a:bodyPr/>
          <a:lstStyle/>
          <a:p>
            <a:r>
              <a:rPr lang="en-US" sz="2400" dirty="0" smtClean="0">
                <a:solidFill>
                  <a:srgbClr val="800000"/>
                </a:solidFill>
              </a:rPr>
              <a:t>Environmental conditions of the current VELO detector</a:t>
            </a:r>
          </a:p>
          <a:p>
            <a:r>
              <a:rPr lang="en-US" sz="2400" dirty="0" smtClean="0">
                <a:solidFill>
                  <a:srgbClr val="800000"/>
                </a:solidFill>
              </a:rPr>
              <a:t>Modifications and additions needed for upgrade</a:t>
            </a:r>
          </a:p>
          <a:p>
            <a:pPr lvl="1"/>
            <a:r>
              <a:rPr lang="en-US" sz="2000" dirty="0" smtClean="0">
                <a:solidFill>
                  <a:srgbClr val="008000"/>
                </a:solidFill>
              </a:rPr>
              <a:t>Sensor design; slim edges, HV tolerances, pixel and strip design, narrow pitches, pixel bump bonding</a:t>
            </a:r>
          </a:p>
          <a:p>
            <a:pPr lvl="1"/>
            <a:r>
              <a:rPr lang="en-US" sz="2000" dirty="0" smtClean="0">
                <a:solidFill>
                  <a:srgbClr val="008000"/>
                </a:solidFill>
              </a:rPr>
              <a:t>Cooling structure: </a:t>
            </a:r>
            <a:r>
              <a:rPr lang="en-US" sz="2000" dirty="0" err="1" smtClean="0">
                <a:solidFill>
                  <a:srgbClr val="008000"/>
                </a:solidFill>
              </a:rPr>
              <a:t>Microchannel</a:t>
            </a:r>
            <a:r>
              <a:rPr lang="en-US" sz="2000" dirty="0" smtClean="0">
                <a:solidFill>
                  <a:srgbClr val="008000"/>
                </a:solidFill>
              </a:rPr>
              <a:t> cooling option</a:t>
            </a:r>
          </a:p>
          <a:p>
            <a:r>
              <a:rPr lang="en-US" sz="2400" dirty="0" smtClean="0">
                <a:solidFill>
                  <a:srgbClr val="800000"/>
                </a:solidFill>
              </a:rPr>
              <a:t>Other </a:t>
            </a:r>
            <a:r>
              <a:rPr lang="en-US" sz="2400" dirty="0" err="1" smtClean="0">
                <a:solidFill>
                  <a:srgbClr val="800000"/>
                </a:solidFill>
              </a:rPr>
              <a:t>LHCb</a:t>
            </a:r>
            <a:r>
              <a:rPr lang="en-US" sz="2400" dirty="0" smtClean="0">
                <a:solidFill>
                  <a:srgbClr val="800000"/>
                </a:solidFill>
              </a:rPr>
              <a:t> tracking detectors;</a:t>
            </a:r>
          </a:p>
          <a:p>
            <a:pPr lvl="1"/>
            <a:r>
              <a:rPr lang="en-US" sz="2000" dirty="0" smtClean="0">
                <a:solidFill>
                  <a:srgbClr val="008000"/>
                </a:solidFill>
              </a:rPr>
              <a:t>Wide pitch bonding for lightweight silicon structures</a:t>
            </a:r>
          </a:p>
          <a:p>
            <a:pPr lvl="1"/>
            <a:r>
              <a:rPr lang="en-US" sz="2000" dirty="0" smtClean="0">
                <a:solidFill>
                  <a:srgbClr val="008000"/>
                </a:solidFill>
              </a:rPr>
              <a:t>Custom patterning and cutting</a:t>
            </a:r>
          </a:p>
          <a:p>
            <a:r>
              <a:rPr lang="en-US" sz="2400" dirty="0" smtClean="0">
                <a:solidFill>
                  <a:srgbClr val="800000"/>
                </a:solidFill>
              </a:rPr>
              <a:t>Photon detectors for </a:t>
            </a:r>
            <a:r>
              <a:rPr lang="en-US" sz="2400" dirty="0" err="1" smtClean="0">
                <a:solidFill>
                  <a:srgbClr val="800000"/>
                </a:solidFill>
              </a:rPr>
              <a:t>LHCb</a:t>
            </a:r>
            <a:r>
              <a:rPr lang="en-US" sz="2400" dirty="0" smtClean="0">
                <a:solidFill>
                  <a:srgbClr val="800000"/>
                </a:solidFill>
              </a:rPr>
              <a:t> </a:t>
            </a:r>
            <a:r>
              <a:rPr lang="en-US" sz="2400" dirty="0" smtClean="0">
                <a:solidFill>
                  <a:srgbClr val="800000"/>
                </a:solidFill>
              </a:rPr>
              <a:t>upgrade</a:t>
            </a:r>
            <a:endParaRPr lang="en-US" sz="2400" dirty="0" smtClean="0">
              <a:solidFill>
                <a:srgbClr val="800000"/>
              </a:solidFill>
            </a:endParaRPr>
          </a:p>
        </p:txBody>
      </p:sp>
      <p:sp>
        <p:nvSpPr>
          <p:cNvPr id="6" name="Slide Number Placeholder 5"/>
          <p:cNvSpPr>
            <a:spLocks noGrp="1"/>
          </p:cNvSpPr>
          <p:nvPr>
            <p:ph type="sldNum" sz="quarter" idx="12"/>
          </p:nvPr>
        </p:nvSpPr>
        <p:spPr/>
        <p:txBody>
          <a:bodyPr/>
          <a:lstStyle/>
          <a:p>
            <a:pPr>
              <a:defRPr/>
            </a:pPr>
            <a:fld id="{CD88712E-06EF-4CCB-9DDE-2DDF6065D8CC}" type="slidenum">
              <a:rPr lang="en-US" altLang="en-US" smtClean="0"/>
              <a:pPr>
                <a:defRPr/>
              </a:pPr>
              <a:t>4</a:t>
            </a:fld>
            <a:endParaRPr lang="en-US" altLang="en-US"/>
          </a:p>
        </p:txBody>
      </p:sp>
      <p:sp>
        <p:nvSpPr>
          <p:cNvPr id="7"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Tree>
    <p:extLst>
      <p:ext uri="{BB962C8B-B14F-4D97-AF65-F5344CB8AC3E}">
        <p14:creationId xmlns:p14="http://schemas.microsoft.com/office/powerpoint/2010/main" val="1987680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p:cNvSpPr>
          <p:nvPr/>
        </p:nvSpPr>
        <p:spPr bwMode="auto">
          <a:xfrm>
            <a:off x="4510898" y="6511834"/>
            <a:ext cx="116081" cy="169277"/>
          </a:xfrm>
          <a:prstGeom prst="rect">
            <a:avLst/>
          </a:prstGeom>
          <a:noFill/>
          <a:ln w="12700" cap="flat">
            <a:noFill/>
            <a:miter lim="800000"/>
            <a:headEnd type="none" w="med" len="med"/>
            <a:tailEnd type="none" w="med" len="med"/>
          </a:ln>
        </p:spPr>
        <p:txBody>
          <a:bodyPr wrap="none" lIns="0" tIns="0" rIns="18755" bIns="0">
            <a:spAutoFit/>
          </a:bodyPr>
          <a:lstStyle/>
          <a:p>
            <a:pPr marL="18316" algn="ctr"/>
            <a:r>
              <a:rPr lang="en-US" sz="1100" dirty="0">
                <a:solidFill>
                  <a:srgbClr val="404040"/>
                </a:solidFill>
                <a:ea typeface="Palatino" charset="0"/>
                <a:cs typeface="Palatino" charset="0"/>
              </a:rPr>
              <a:t>4</a:t>
            </a:r>
          </a:p>
        </p:txBody>
      </p:sp>
      <p:pic>
        <p:nvPicPr>
          <p:cNvPr id="23558" name="Picture 6"/>
          <p:cNvPicPr>
            <a:picLocks noChangeArrowheads="1"/>
          </p:cNvPicPr>
          <p:nvPr/>
        </p:nvPicPr>
        <p:blipFill>
          <a:blip r:embed="rId2" cstate="print"/>
          <a:srcRect/>
          <a:stretch>
            <a:fillRect/>
          </a:stretch>
        </p:blipFill>
        <p:spPr bwMode="auto">
          <a:xfrm>
            <a:off x="4819650" y="1457054"/>
            <a:ext cx="3562350" cy="2419621"/>
          </a:xfrm>
          <a:prstGeom prst="rect">
            <a:avLst/>
          </a:prstGeom>
          <a:noFill/>
          <a:ln w="12700" cap="flat">
            <a:noFill/>
            <a:miter lim="800000"/>
            <a:headEnd/>
            <a:tailEnd/>
          </a:ln>
          <a:effectLst>
            <a:outerShdw dist="126999" dir="13500000" algn="ctr" rotWithShape="0">
              <a:srgbClr val="000000">
                <a:alpha val="50000"/>
              </a:srgbClr>
            </a:outerShdw>
          </a:effectLst>
        </p:spPr>
      </p:pic>
      <p:sp>
        <p:nvSpPr>
          <p:cNvPr id="23559" name="Rectangle 7"/>
          <p:cNvSpPr>
            <a:spLocks/>
          </p:cNvSpPr>
          <p:nvPr/>
        </p:nvSpPr>
        <p:spPr bwMode="auto">
          <a:xfrm>
            <a:off x="5730650" y="1838325"/>
            <a:ext cx="1898876" cy="1724025"/>
          </a:xfrm>
          <a:prstGeom prst="rect">
            <a:avLst/>
          </a:prstGeom>
          <a:noFill/>
          <a:ln w="12700" cap="flat">
            <a:noFill/>
            <a:miter lim="800000"/>
            <a:headEnd type="none" w="med" len="med"/>
            <a:tailEnd type="none" w="med" len="med"/>
          </a:ln>
        </p:spPr>
        <p:txBody>
          <a:bodyPr lIns="0" tIns="0" rIns="0" bIns="0"/>
          <a:lstStyle/>
          <a:p>
            <a:pPr marL="615410" indent="-263747">
              <a:spcBef>
                <a:spcPts val="692"/>
              </a:spcBef>
              <a:buClr>
                <a:srgbClr val="404040"/>
              </a:buClr>
              <a:buSzPct val="100000"/>
            </a:pPr>
            <a:r>
              <a:rPr lang="en-US" sz="1200" dirty="0">
                <a:solidFill>
                  <a:srgbClr val="404040"/>
                </a:solidFill>
                <a:ea typeface="Palatino" charset="0"/>
                <a:cs typeface="Palatino" charset="0"/>
              </a:rPr>
              <a:t>R-</a:t>
            </a:r>
            <a:r>
              <a:rPr lang="en-US" sz="1200" dirty="0">
                <a:solidFill>
                  <a:srgbClr val="404040"/>
                </a:solidFill>
                <a:latin typeface="Times" charset="0"/>
                <a:cs typeface="Times" charset="0"/>
                <a:sym typeface="Times" charset="0"/>
              </a:rPr>
              <a:t>φ</a:t>
            </a:r>
            <a:r>
              <a:rPr lang="en-US" sz="1200" dirty="0">
                <a:solidFill>
                  <a:srgbClr val="404040"/>
                </a:solidFill>
                <a:ea typeface="Palatino" charset="0"/>
                <a:cs typeface="Palatino" charset="0"/>
              </a:rPr>
              <a:t> design</a:t>
            </a:r>
          </a:p>
          <a:p>
            <a:pPr marL="615410" indent="-263747">
              <a:spcBef>
                <a:spcPts val="692"/>
              </a:spcBef>
              <a:buClr>
                <a:srgbClr val="404040"/>
              </a:buClr>
              <a:buSzPct val="100000"/>
            </a:pPr>
            <a:r>
              <a:rPr lang="en-US" sz="1200" dirty="0">
                <a:solidFill>
                  <a:srgbClr val="404040"/>
                </a:solidFill>
                <a:ea typeface="Palatino" charset="0"/>
                <a:cs typeface="Palatino" charset="0"/>
              </a:rPr>
              <a:t>300 </a:t>
            </a:r>
            <a:r>
              <a:rPr lang="en-US" sz="1200" dirty="0" err="1">
                <a:solidFill>
                  <a:srgbClr val="404040"/>
                </a:solidFill>
                <a:latin typeface="Times" charset="0"/>
                <a:cs typeface="Times" charset="0"/>
                <a:sym typeface="Times" charset="0"/>
              </a:rPr>
              <a:t>μ</a:t>
            </a:r>
            <a:r>
              <a:rPr lang="en-US" sz="1200" dirty="0" err="1">
                <a:solidFill>
                  <a:srgbClr val="404040"/>
                </a:solidFill>
                <a:ea typeface="Palatino" charset="0"/>
                <a:cs typeface="Palatino" charset="0"/>
              </a:rPr>
              <a:t>m</a:t>
            </a:r>
            <a:r>
              <a:rPr lang="en-US" sz="1200" dirty="0">
                <a:solidFill>
                  <a:srgbClr val="404040"/>
                </a:solidFill>
                <a:ea typeface="Palatino" charset="0"/>
                <a:cs typeface="Palatino" charset="0"/>
              </a:rPr>
              <a:t>, </a:t>
            </a:r>
            <a:r>
              <a:rPr lang="en-US" sz="1200" dirty="0" err="1">
                <a:solidFill>
                  <a:srgbClr val="404040"/>
                </a:solidFill>
                <a:ea typeface="Palatino" charset="0"/>
                <a:cs typeface="Palatino" charset="0"/>
              </a:rPr>
              <a:t>n</a:t>
            </a:r>
            <a:r>
              <a:rPr lang="en-US" sz="1200" baseline="32000" dirty="0" err="1">
                <a:solidFill>
                  <a:srgbClr val="404040"/>
                </a:solidFill>
                <a:ea typeface="Palatino" charset="0"/>
                <a:cs typeface="Palatino" charset="0"/>
              </a:rPr>
              <a:t>+</a:t>
            </a:r>
            <a:r>
              <a:rPr lang="en-US" sz="1200" dirty="0" err="1">
                <a:solidFill>
                  <a:srgbClr val="404040"/>
                </a:solidFill>
                <a:ea typeface="Palatino" charset="0"/>
                <a:cs typeface="Palatino" charset="0"/>
              </a:rPr>
              <a:t>n</a:t>
            </a:r>
            <a:r>
              <a:rPr lang="en-US" sz="1200" dirty="0">
                <a:solidFill>
                  <a:srgbClr val="404040"/>
                </a:solidFill>
                <a:ea typeface="Palatino" charset="0"/>
                <a:cs typeface="Palatino" charset="0"/>
              </a:rPr>
              <a:t> Si</a:t>
            </a:r>
          </a:p>
          <a:p>
            <a:pPr marL="615410" indent="-263747">
              <a:spcBef>
                <a:spcPts val="692"/>
              </a:spcBef>
              <a:buClr>
                <a:srgbClr val="404040"/>
              </a:buClr>
              <a:buSzPct val="100000"/>
            </a:pPr>
            <a:r>
              <a:rPr lang="en-US" sz="1200" dirty="0">
                <a:solidFill>
                  <a:srgbClr val="404040"/>
                </a:solidFill>
                <a:ea typeface="Palatino" charset="0"/>
                <a:cs typeface="Palatino" charset="0"/>
              </a:rPr>
              <a:t>2048 strips</a:t>
            </a:r>
          </a:p>
          <a:p>
            <a:pPr marL="615410" indent="-263747">
              <a:spcBef>
                <a:spcPts val="692"/>
              </a:spcBef>
              <a:buClr>
                <a:srgbClr val="404040"/>
              </a:buClr>
              <a:buSzPct val="100000"/>
            </a:pPr>
            <a:r>
              <a:rPr lang="en-US" sz="1200" dirty="0" err="1" smtClean="0">
                <a:solidFill>
                  <a:srgbClr val="404040"/>
                </a:solidFill>
                <a:ea typeface="Palatino" charset="0"/>
                <a:cs typeface="Palatino" charset="0"/>
              </a:rPr>
              <a:t>r</a:t>
            </a:r>
            <a:r>
              <a:rPr lang="en-US" sz="1200" baseline="-6000" dirty="0" err="1" smtClean="0">
                <a:solidFill>
                  <a:srgbClr val="404040"/>
                </a:solidFill>
                <a:ea typeface="Palatino" charset="0"/>
                <a:cs typeface="Palatino" charset="0"/>
              </a:rPr>
              <a:t>active</a:t>
            </a:r>
            <a:r>
              <a:rPr lang="en-US" sz="1200" dirty="0" smtClean="0">
                <a:solidFill>
                  <a:srgbClr val="404040"/>
                </a:solidFill>
                <a:ea typeface="Palatino" charset="0"/>
                <a:cs typeface="Palatino" charset="0"/>
              </a:rPr>
              <a:t> </a:t>
            </a:r>
            <a:r>
              <a:rPr lang="en-US" sz="1200" dirty="0">
                <a:solidFill>
                  <a:srgbClr val="404040"/>
                </a:solidFill>
                <a:ea typeface="Palatino" charset="0"/>
                <a:cs typeface="Palatino" charset="0"/>
              </a:rPr>
              <a:t>= 8.2mm</a:t>
            </a:r>
          </a:p>
          <a:p>
            <a:pPr marL="615410" indent="-263747">
              <a:spcBef>
                <a:spcPts val="692"/>
              </a:spcBef>
              <a:buClr>
                <a:srgbClr val="404040"/>
              </a:buClr>
              <a:buSzPct val="100000"/>
            </a:pPr>
            <a:r>
              <a:rPr lang="en-US" sz="1200" dirty="0" err="1">
                <a:solidFill>
                  <a:srgbClr val="404040"/>
                </a:solidFill>
                <a:ea typeface="Palatino" charset="0"/>
                <a:cs typeface="Palatino" charset="0"/>
              </a:rPr>
              <a:t>pitch</a:t>
            </a:r>
            <a:r>
              <a:rPr lang="en-US" sz="1200" baseline="-6000" dirty="0" err="1">
                <a:solidFill>
                  <a:srgbClr val="404040"/>
                </a:solidFill>
                <a:ea typeface="Palatino" charset="0"/>
                <a:cs typeface="Palatino" charset="0"/>
              </a:rPr>
              <a:t>min</a:t>
            </a:r>
            <a:r>
              <a:rPr lang="en-US" sz="1200" dirty="0">
                <a:solidFill>
                  <a:srgbClr val="404040"/>
                </a:solidFill>
                <a:ea typeface="Palatino" charset="0"/>
                <a:cs typeface="Palatino" charset="0"/>
              </a:rPr>
              <a:t> = 40 </a:t>
            </a:r>
            <a:r>
              <a:rPr lang="en-US" sz="1200" dirty="0" err="1" smtClean="0">
                <a:solidFill>
                  <a:srgbClr val="404040"/>
                </a:solidFill>
                <a:latin typeface="Times" charset="0"/>
                <a:cs typeface="Times" charset="0"/>
                <a:sym typeface="Times" charset="0"/>
              </a:rPr>
              <a:t>μ</a:t>
            </a:r>
            <a:r>
              <a:rPr lang="en-US" sz="1200" dirty="0" err="1" smtClean="0">
                <a:solidFill>
                  <a:srgbClr val="404040"/>
                </a:solidFill>
                <a:ea typeface="Palatino" charset="0"/>
                <a:cs typeface="Palatino" charset="0"/>
              </a:rPr>
              <a:t>m</a:t>
            </a:r>
            <a:endParaRPr lang="en-US" sz="1200" dirty="0" smtClean="0">
              <a:solidFill>
                <a:srgbClr val="404040"/>
              </a:solidFill>
              <a:ea typeface="Palatino" charset="0"/>
              <a:cs typeface="Palatino" charset="0"/>
            </a:endParaRPr>
          </a:p>
          <a:p>
            <a:pPr marL="615410" indent="-263747">
              <a:spcBef>
                <a:spcPts val="692"/>
              </a:spcBef>
              <a:buClr>
                <a:srgbClr val="404040"/>
              </a:buClr>
              <a:buSzPct val="100000"/>
            </a:pPr>
            <a:r>
              <a:rPr lang="en-US" sz="1200" dirty="0" smtClean="0">
                <a:solidFill>
                  <a:srgbClr val="404040"/>
                </a:solidFill>
                <a:ea typeface="Palatino" charset="0"/>
                <a:cs typeface="Palatino" charset="0"/>
              </a:rPr>
              <a:t>21 R-</a:t>
            </a:r>
            <a:r>
              <a:rPr lang="en-US" sz="1200" dirty="0" smtClean="0">
                <a:solidFill>
                  <a:srgbClr val="404040"/>
                </a:solidFill>
                <a:latin typeface="Times" charset="0"/>
                <a:cs typeface="Times" charset="0"/>
                <a:sym typeface="Times" charset="0"/>
              </a:rPr>
              <a:t>φ </a:t>
            </a:r>
            <a:r>
              <a:rPr lang="en-US" sz="1200" dirty="0" smtClean="0">
                <a:solidFill>
                  <a:srgbClr val="404040"/>
                </a:solidFill>
                <a:ea typeface="Palatino" charset="0"/>
                <a:cs typeface="Palatino" charset="0"/>
              </a:rPr>
              <a:t>planes.</a:t>
            </a:r>
            <a:endParaRPr lang="en-US" sz="1200" dirty="0">
              <a:solidFill>
                <a:srgbClr val="404040"/>
              </a:solidFill>
              <a:ea typeface="Palatino" charset="0"/>
              <a:cs typeface="Palatino" charset="0"/>
            </a:endParaRPr>
          </a:p>
        </p:txBody>
      </p:sp>
      <p:sp>
        <p:nvSpPr>
          <p:cNvPr id="23560" name="Rectangle 8"/>
          <p:cNvSpPr>
            <a:spLocks/>
          </p:cNvSpPr>
          <p:nvPr/>
        </p:nvSpPr>
        <p:spPr bwMode="auto">
          <a:xfrm>
            <a:off x="402771" y="333103"/>
            <a:ext cx="8158843" cy="744583"/>
          </a:xfrm>
          <a:prstGeom prst="rect">
            <a:avLst/>
          </a:prstGeom>
          <a:noFill/>
          <a:ln w="12700" cap="flat">
            <a:noFill/>
            <a:miter lim="800000"/>
            <a:headEnd type="none" w="med" len="med"/>
            <a:tailEnd type="none" w="med" len="med"/>
          </a:ln>
          <a:effectLst>
            <a:outerShdw dist="634999" dir="18900000" algn="ctr" rotWithShape="0">
              <a:srgbClr val="000000">
                <a:alpha val="50000"/>
              </a:srgbClr>
            </a:outerShdw>
          </a:effectLst>
        </p:spPr>
        <p:txBody>
          <a:bodyPr lIns="0" tIns="0" rIns="0" bIns="0" anchor="ctr"/>
          <a:lstStyle/>
          <a:p>
            <a:pPr algn="ctr"/>
            <a:endParaRPr lang="en-US" sz="4000" dirty="0">
              <a:solidFill>
                <a:srgbClr val="000000"/>
              </a:solidFill>
              <a:ea typeface="Palatino" charset="0"/>
              <a:cs typeface="Palatino" charset="0"/>
            </a:endParaRPr>
          </a:p>
        </p:txBody>
      </p:sp>
      <p:pic>
        <p:nvPicPr>
          <p:cNvPr id="23557" name="Picture 5"/>
          <p:cNvPicPr>
            <a:picLocks noChangeArrowheads="1"/>
          </p:cNvPicPr>
          <p:nvPr/>
        </p:nvPicPr>
        <p:blipFill>
          <a:blip r:embed="rId3" cstate="print"/>
          <a:srcRect/>
          <a:stretch>
            <a:fillRect/>
          </a:stretch>
        </p:blipFill>
        <p:spPr bwMode="auto">
          <a:xfrm>
            <a:off x="182880" y="1554480"/>
            <a:ext cx="4291013" cy="4360545"/>
          </a:xfrm>
          <a:prstGeom prst="rect">
            <a:avLst/>
          </a:prstGeom>
          <a:noFill/>
          <a:ln w="12700" cap="flat">
            <a:noFill/>
            <a:miter lim="800000"/>
            <a:headEnd/>
            <a:tailEnd/>
          </a:ln>
        </p:spPr>
      </p:pic>
      <p:sp>
        <p:nvSpPr>
          <p:cNvPr id="23562" name="Rectangle 10"/>
          <p:cNvSpPr>
            <a:spLocks/>
          </p:cNvSpPr>
          <p:nvPr/>
        </p:nvSpPr>
        <p:spPr bwMode="auto">
          <a:xfrm>
            <a:off x="1074513" y="2474708"/>
            <a:ext cx="105332" cy="219066"/>
          </a:xfrm>
          <a:prstGeom prst="rect">
            <a:avLst/>
          </a:prstGeom>
          <a:noFill/>
          <a:ln w="12700" cap="flat">
            <a:noFill/>
            <a:miter lim="800000"/>
            <a:headEnd type="none" w="med" len="med"/>
            <a:tailEnd type="none" w="med" len="med"/>
          </a:ln>
        </p:spPr>
        <p:txBody>
          <a:bodyPr wrap="none" lIns="0" tIns="0" rIns="0" bIns="0" anchor="ctr">
            <a:spAutoFit/>
          </a:bodyPr>
          <a:lstStyle/>
          <a:p>
            <a:pPr algn="ctr"/>
            <a:r>
              <a:rPr lang="en-US" sz="1700" dirty="0">
                <a:ea typeface="Palatino" charset="0"/>
                <a:cs typeface="Palatino" charset="0"/>
              </a:rPr>
              <a:t>p</a:t>
            </a:r>
          </a:p>
        </p:txBody>
      </p:sp>
      <p:sp>
        <p:nvSpPr>
          <p:cNvPr id="23563" name="Rectangle 11"/>
          <p:cNvSpPr>
            <a:spLocks/>
          </p:cNvSpPr>
          <p:nvPr/>
        </p:nvSpPr>
        <p:spPr bwMode="auto">
          <a:xfrm>
            <a:off x="2146807" y="3543385"/>
            <a:ext cx="105332" cy="219066"/>
          </a:xfrm>
          <a:prstGeom prst="rect">
            <a:avLst/>
          </a:prstGeom>
          <a:noFill/>
          <a:ln w="12700" cap="flat">
            <a:noFill/>
            <a:miter lim="800000"/>
            <a:headEnd type="none" w="med" len="med"/>
            <a:tailEnd type="none" w="med" len="med"/>
          </a:ln>
        </p:spPr>
        <p:txBody>
          <a:bodyPr wrap="none" lIns="0" tIns="0" rIns="0" bIns="0" anchor="ctr">
            <a:spAutoFit/>
          </a:bodyPr>
          <a:lstStyle/>
          <a:p>
            <a:pPr algn="ctr"/>
            <a:r>
              <a:rPr lang="en-US" sz="1700" dirty="0">
                <a:ea typeface="Palatino" charset="0"/>
                <a:cs typeface="Palatino" charset="0"/>
              </a:rPr>
              <a:t>p</a:t>
            </a:r>
          </a:p>
        </p:txBody>
      </p:sp>
      <p:sp>
        <p:nvSpPr>
          <p:cNvPr id="23566" name="Line 14"/>
          <p:cNvSpPr>
            <a:spLocks noChangeShapeType="1"/>
          </p:cNvSpPr>
          <p:nvPr/>
        </p:nvSpPr>
        <p:spPr bwMode="auto">
          <a:xfrm>
            <a:off x="1852237" y="2509834"/>
            <a:ext cx="1489407" cy="1129400"/>
          </a:xfrm>
          <a:prstGeom prst="line">
            <a:avLst/>
          </a:prstGeom>
          <a:noFill/>
          <a:ln w="25400" cap="flat">
            <a:solidFill>
              <a:srgbClr val="404040"/>
            </a:solidFill>
            <a:prstDash val="solid"/>
            <a:round/>
            <a:headEnd type="stealth" w="med" len="med"/>
            <a:tailEnd type="stealth" w="med" len="med"/>
          </a:ln>
        </p:spPr>
        <p:txBody>
          <a:bodyPr lIns="0" tIns="0" rIns="0" bIns="0"/>
          <a:lstStyle/>
          <a:p>
            <a:endParaRPr lang="en-US"/>
          </a:p>
        </p:txBody>
      </p:sp>
      <p:sp>
        <p:nvSpPr>
          <p:cNvPr id="23567" name="Rectangle 15"/>
          <p:cNvSpPr>
            <a:spLocks/>
          </p:cNvSpPr>
          <p:nvPr/>
        </p:nvSpPr>
        <p:spPr bwMode="auto">
          <a:xfrm>
            <a:off x="2484636" y="2739394"/>
            <a:ext cx="314611" cy="219066"/>
          </a:xfrm>
          <a:prstGeom prst="rect">
            <a:avLst/>
          </a:prstGeom>
          <a:noFill/>
          <a:ln w="12700" cap="flat">
            <a:noFill/>
            <a:miter lim="800000"/>
            <a:headEnd type="none" w="med" len="med"/>
            <a:tailEnd type="none" w="med" len="med"/>
          </a:ln>
        </p:spPr>
        <p:txBody>
          <a:bodyPr wrap="none" lIns="0" tIns="0" rIns="0" bIns="0" anchor="ctr">
            <a:spAutoFit/>
          </a:bodyPr>
          <a:lstStyle/>
          <a:p>
            <a:pPr algn="ctr"/>
            <a:r>
              <a:rPr lang="en-US" sz="1700" dirty="0">
                <a:ea typeface="Palatino" charset="0"/>
                <a:cs typeface="Palatino" charset="0"/>
              </a:rPr>
              <a:t>1 m</a:t>
            </a:r>
          </a:p>
        </p:txBody>
      </p:sp>
      <p:pic>
        <p:nvPicPr>
          <p:cNvPr id="23568" name="Picture 16"/>
          <p:cNvPicPr>
            <a:picLocks noChangeArrowheads="1"/>
          </p:cNvPicPr>
          <p:nvPr/>
        </p:nvPicPr>
        <p:blipFill>
          <a:blip r:embed="rId4" cstate="print"/>
          <a:srcRect/>
          <a:stretch>
            <a:fillRect/>
          </a:stretch>
        </p:blipFill>
        <p:spPr bwMode="auto">
          <a:xfrm rot="1920000">
            <a:off x="1932418" y="3445641"/>
            <a:ext cx="681996" cy="115911"/>
          </a:xfrm>
          <a:prstGeom prst="rect">
            <a:avLst/>
          </a:prstGeom>
          <a:noFill/>
          <a:ln w="12700" cap="flat">
            <a:noFill/>
            <a:miter lim="800000"/>
            <a:headEnd/>
            <a:tailEnd/>
          </a:ln>
        </p:spPr>
      </p:pic>
      <p:pic>
        <p:nvPicPr>
          <p:cNvPr id="23569" name="Picture 17"/>
          <p:cNvPicPr>
            <a:picLocks noChangeArrowheads="1"/>
          </p:cNvPicPr>
          <p:nvPr/>
        </p:nvPicPr>
        <p:blipFill>
          <a:blip r:embed="rId5" cstate="print"/>
          <a:srcRect/>
          <a:stretch>
            <a:fillRect/>
          </a:stretch>
        </p:blipFill>
        <p:spPr bwMode="auto">
          <a:xfrm rot="1920000">
            <a:off x="1158822" y="2795974"/>
            <a:ext cx="604769" cy="105061"/>
          </a:xfrm>
          <a:prstGeom prst="rect">
            <a:avLst/>
          </a:prstGeom>
          <a:noFill/>
          <a:ln w="12700" cap="flat">
            <a:noFill/>
            <a:miter lim="800000"/>
            <a:headEnd/>
            <a:tailEnd/>
          </a:ln>
        </p:spPr>
      </p:pic>
      <p:sp>
        <p:nvSpPr>
          <p:cNvPr id="20" name="Explosion 2 19"/>
          <p:cNvSpPr/>
          <p:nvPr/>
        </p:nvSpPr>
        <p:spPr>
          <a:xfrm>
            <a:off x="1840090" y="2731912"/>
            <a:ext cx="440267" cy="440266"/>
          </a:xfrm>
          <a:prstGeom prst="irregularSeal2">
            <a:avLst/>
          </a:prstGeom>
          <a:solidFill>
            <a:srgbClr val="FF000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4"/>
          <p:cNvPicPr>
            <a:picLocks noChangeArrowheads="1"/>
          </p:cNvPicPr>
          <p:nvPr/>
        </p:nvPicPr>
        <p:blipFill>
          <a:blip r:embed="rId6" cstate="print"/>
          <a:srcRect t="10938" r="64751" b="6732"/>
          <a:stretch>
            <a:fillRect/>
          </a:stretch>
        </p:blipFill>
        <p:spPr bwMode="auto">
          <a:xfrm rot="-5400000">
            <a:off x="5451760" y="3488268"/>
            <a:ext cx="2251397" cy="3054782"/>
          </a:xfrm>
          <a:prstGeom prst="rect">
            <a:avLst/>
          </a:prstGeom>
          <a:noFill/>
          <a:ln w="12700" cap="flat">
            <a:solidFill>
              <a:srgbClr val="000000"/>
            </a:solidFill>
            <a:prstDash val="solid"/>
            <a:miter lim="800000"/>
            <a:headEnd/>
            <a:tailEnd/>
          </a:ln>
        </p:spPr>
      </p:pic>
      <p:sp>
        <p:nvSpPr>
          <p:cNvPr id="22" name="Title 21"/>
          <p:cNvSpPr>
            <a:spLocks noGrp="1"/>
          </p:cNvSpPr>
          <p:nvPr>
            <p:ph type="title"/>
          </p:nvPr>
        </p:nvSpPr>
        <p:spPr/>
        <p:txBody>
          <a:bodyPr/>
          <a:lstStyle/>
          <a:p>
            <a:r>
              <a:rPr lang="en-US" sz="4000" dirty="0" smtClean="0">
                <a:solidFill>
                  <a:schemeClr val="tx2">
                    <a:lumMod val="75000"/>
                  </a:schemeClr>
                </a:solidFill>
                <a:ea typeface="Palatino" charset="0"/>
                <a:cs typeface="Palatino" charset="0"/>
              </a:rPr>
              <a:t>VELO: Semi-circular silicon detectors</a:t>
            </a:r>
            <a:br>
              <a:rPr lang="en-US" sz="4000" dirty="0" smtClean="0">
                <a:solidFill>
                  <a:schemeClr val="tx2">
                    <a:lumMod val="75000"/>
                  </a:schemeClr>
                </a:solidFill>
                <a:ea typeface="Palatino" charset="0"/>
                <a:cs typeface="Palatino" charset="0"/>
              </a:rPr>
            </a:br>
            <a:endParaRPr lang="en-US" sz="4000" dirty="0">
              <a:solidFill>
                <a:schemeClr val="tx2">
                  <a:lumMod val="75000"/>
                </a:schemeClr>
              </a:solidFill>
            </a:endParaRPr>
          </a:p>
        </p:txBody>
      </p:sp>
      <p:sp>
        <p:nvSpPr>
          <p:cNvPr id="24" name="Slide Number Placeholder 23"/>
          <p:cNvSpPr>
            <a:spLocks noGrp="1"/>
          </p:cNvSpPr>
          <p:nvPr>
            <p:ph type="sldNum" sz="quarter" idx="12"/>
          </p:nvPr>
        </p:nvSpPr>
        <p:spPr/>
        <p:txBody>
          <a:bodyPr/>
          <a:lstStyle/>
          <a:p>
            <a:pPr>
              <a:defRPr/>
            </a:pPr>
            <a:fld id="{9B0B7806-8BED-434E-B300-548C03711A79}" type="slidenum">
              <a:rPr lang="en-US" altLang="en-US" smtClean="0"/>
              <a:pPr>
                <a:defRPr/>
              </a:pPr>
              <a:t>5</a:t>
            </a:fld>
            <a:endParaRPr lang="en-US" altLang="en-US"/>
          </a:p>
        </p:txBody>
      </p:sp>
      <p:sp>
        <p:nvSpPr>
          <p:cNvPr id="2" name="Footer Placeholder 1"/>
          <p:cNvSpPr>
            <a:spLocks noGrp="1"/>
          </p:cNvSpPr>
          <p:nvPr>
            <p:ph type="ftr" sz="quarter" idx="11"/>
          </p:nvPr>
        </p:nvSpPr>
        <p:spPr/>
        <p:txBody>
          <a:bodyPr/>
          <a:lstStyle/>
          <a:p>
            <a:pPr>
              <a:defRPr/>
            </a:pPr>
            <a:r>
              <a:rPr lang="en-US" altLang="en-US" smtClean="0"/>
              <a:t>Academia Meets Industry - LHCb</a:t>
            </a:r>
          </a:p>
          <a:p>
            <a:pPr>
              <a:defRPr/>
            </a:pPr>
            <a:r>
              <a:rPr lang="en-US" altLang="en-US" smtClean="0"/>
              <a:t>26</a:t>
            </a:r>
            <a:r>
              <a:rPr lang="en-US" altLang="en-US" baseline="30000" smtClean="0"/>
              <a:t>th</a:t>
            </a:r>
            <a:r>
              <a:rPr lang="en-US" altLang="en-US" smtClean="0"/>
              <a:t> March 2012 – Paula Collins</a:t>
            </a:r>
            <a:endParaRPr lang="en-US" altLang="en-US" dirty="0" smtClean="0"/>
          </a:p>
        </p:txBody>
      </p:sp>
    </p:spTree>
    <p:extLst>
      <p:ext uri="{BB962C8B-B14F-4D97-AF65-F5344CB8AC3E}">
        <p14:creationId xmlns:p14="http://schemas.microsoft.com/office/powerpoint/2010/main" val="315599466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p:cNvPicPr>
            <a:picLocks noChangeArrowheads="1"/>
          </p:cNvPicPr>
          <p:nvPr/>
        </p:nvPicPr>
        <p:blipFill>
          <a:blip r:embed="rId2" cstate="print"/>
          <a:srcRect/>
          <a:stretch>
            <a:fillRect/>
          </a:stretch>
        </p:blipFill>
        <p:spPr bwMode="auto">
          <a:xfrm>
            <a:off x="182880" y="1554480"/>
            <a:ext cx="4291013" cy="4360545"/>
          </a:xfrm>
          <a:prstGeom prst="rect">
            <a:avLst/>
          </a:prstGeom>
          <a:noFill/>
          <a:ln w="12700" cap="flat">
            <a:noFill/>
            <a:miter lim="800000"/>
            <a:headEnd/>
            <a:tailEnd/>
          </a:ln>
        </p:spPr>
      </p:pic>
      <p:pic>
        <p:nvPicPr>
          <p:cNvPr id="26629" name="Picture 5"/>
          <p:cNvPicPr>
            <a:picLocks noChangeAspect="1" noChangeArrowheads="1"/>
          </p:cNvPicPr>
          <p:nvPr/>
        </p:nvPicPr>
        <p:blipFill>
          <a:blip r:embed="rId3" cstate="print"/>
          <a:srcRect/>
          <a:stretch>
            <a:fillRect/>
          </a:stretch>
        </p:blipFill>
        <p:spPr bwMode="auto">
          <a:xfrm rot="180000">
            <a:off x="5314495" y="443397"/>
            <a:ext cx="2990344" cy="4986143"/>
          </a:xfrm>
          <a:prstGeom prst="rect">
            <a:avLst/>
          </a:prstGeom>
          <a:noFill/>
          <a:ln w="12700" cap="rnd">
            <a:noFill/>
            <a:round/>
            <a:headEnd/>
            <a:tailEnd/>
          </a:ln>
        </p:spPr>
      </p:pic>
      <p:sp>
        <p:nvSpPr>
          <p:cNvPr id="8" name="Title 7"/>
          <p:cNvSpPr>
            <a:spLocks noGrp="1"/>
          </p:cNvSpPr>
          <p:nvPr>
            <p:ph type="title"/>
          </p:nvPr>
        </p:nvSpPr>
        <p:spPr/>
        <p:txBody>
          <a:bodyPr/>
          <a:lstStyle/>
          <a:p>
            <a:r>
              <a:rPr lang="en-US" dirty="0" smtClean="0">
                <a:solidFill>
                  <a:srgbClr val="004D26"/>
                </a:solidFill>
                <a:ea typeface="Palatino" charset="0"/>
                <a:cs typeface="Palatino" charset="0"/>
              </a:rPr>
              <a:t>Hybrid circuit and rigid carbon paddle</a:t>
            </a:r>
            <a:endParaRPr lang="en-US" dirty="0">
              <a:solidFill>
                <a:srgbClr val="004D26"/>
              </a:solidFill>
            </a:endParaRPr>
          </a:p>
        </p:txBody>
      </p:sp>
      <p:sp>
        <p:nvSpPr>
          <p:cNvPr id="10" name="TextBox 9"/>
          <p:cNvSpPr txBox="1"/>
          <p:nvPr/>
        </p:nvSpPr>
        <p:spPr>
          <a:xfrm>
            <a:off x="7806774" y="1261534"/>
            <a:ext cx="1337226" cy="646331"/>
          </a:xfrm>
          <a:prstGeom prst="rect">
            <a:avLst/>
          </a:prstGeom>
          <a:noFill/>
        </p:spPr>
        <p:txBody>
          <a:bodyPr wrap="none" rtlCol="0">
            <a:spAutoFit/>
          </a:bodyPr>
          <a:lstStyle/>
          <a:p>
            <a:r>
              <a:rPr lang="en-US" dirty="0" smtClean="0">
                <a:latin typeface="+mj-lt"/>
              </a:rPr>
              <a:t>16 beetle </a:t>
            </a:r>
          </a:p>
          <a:p>
            <a:r>
              <a:rPr lang="en-US" dirty="0" smtClean="0">
                <a:latin typeface="+mj-lt"/>
              </a:rPr>
              <a:t>readout asics</a:t>
            </a:r>
            <a:endParaRPr lang="en-US" dirty="0">
              <a:latin typeface="+mj-lt"/>
            </a:endParaRPr>
          </a:p>
        </p:txBody>
      </p:sp>
      <p:sp>
        <p:nvSpPr>
          <p:cNvPr id="11" name="TextBox 10"/>
          <p:cNvSpPr txBox="1"/>
          <p:nvPr/>
        </p:nvSpPr>
        <p:spPr>
          <a:xfrm>
            <a:off x="7884407" y="3170427"/>
            <a:ext cx="1386918" cy="646331"/>
          </a:xfrm>
          <a:prstGeom prst="rect">
            <a:avLst/>
          </a:prstGeom>
          <a:noFill/>
        </p:spPr>
        <p:txBody>
          <a:bodyPr wrap="none" rtlCol="0">
            <a:spAutoFit/>
          </a:bodyPr>
          <a:lstStyle/>
          <a:p>
            <a:r>
              <a:rPr lang="en-US" dirty="0" smtClean="0">
                <a:latin typeface="+mj-lt"/>
              </a:rPr>
              <a:t>Rigid carbon </a:t>
            </a:r>
          </a:p>
          <a:p>
            <a:r>
              <a:rPr lang="en-US" dirty="0" smtClean="0">
                <a:latin typeface="+mj-lt"/>
              </a:rPr>
              <a:t>fiber paddle</a:t>
            </a:r>
            <a:endParaRPr lang="en-US" dirty="0">
              <a:latin typeface="+mj-lt"/>
            </a:endParaRPr>
          </a:p>
        </p:txBody>
      </p:sp>
      <p:grpSp>
        <p:nvGrpSpPr>
          <p:cNvPr id="17" name="Group 16"/>
          <p:cNvGrpSpPr/>
          <p:nvPr/>
        </p:nvGrpSpPr>
        <p:grpSpPr>
          <a:xfrm>
            <a:off x="4343767" y="4392436"/>
            <a:ext cx="4594352" cy="1947334"/>
            <a:chOff x="3657967" y="4763911"/>
            <a:chExt cx="4594352" cy="1947334"/>
          </a:xfrm>
        </p:grpSpPr>
        <p:sp>
          <p:nvSpPr>
            <p:cNvPr id="26626" name="Rectangle 2"/>
            <p:cNvSpPr>
              <a:spLocks/>
            </p:cNvSpPr>
            <p:nvPr/>
          </p:nvSpPr>
          <p:spPr bwMode="auto">
            <a:xfrm>
              <a:off x="4510898" y="6511834"/>
              <a:ext cx="116081" cy="169277"/>
            </a:xfrm>
            <a:prstGeom prst="rect">
              <a:avLst/>
            </a:prstGeom>
            <a:noFill/>
            <a:ln w="12700" cap="flat">
              <a:noFill/>
              <a:miter lim="800000"/>
              <a:headEnd type="none" w="med" len="med"/>
              <a:tailEnd type="none" w="med" len="med"/>
            </a:ln>
          </p:spPr>
          <p:txBody>
            <a:bodyPr wrap="none" lIns="0" tIns="0" rIns="18755" bIns="0">
              <a:spAutoFit/>
            </a:bodyPr>
            <a:lstStyle/>
            <a:p>
              <a:pPr marL="18316" algn="ctr"/>
              <a:r>
                <a:rPr lang="en-US" sz="1100" dirty="0">
                  <a:solidFill>
                    <a:srgbClr val="404040"/>
                  </a:solidFill>
                  <a:ea typeface="Palatino" charset="0"/>
                  <a:cs typeface="Palatino" charset="0"/>
                </a:rPr>
                <a:t>7</a:t>
              </a:r>
            </a:p>
          </p:txBody>
        </p:sp>
        <p:pic>
          <p:nvPicPr>
            <p:cNvPr id="12" name="Picture 2"/>
            <p:cNvPicPr>
              <a:picLocks noChangeAspect="1" noChangeArrowheads="1"/>
            </p:cNvPicPr>
            <p:nvPr/>
          </p:nvPicPr>
          <p:blipFill>
            <a:blip r:embed="rId4" cstate="print"/>
            <a:srcRect/>
            <a:stretch>
              <a:fillRect/>
            </a:stretch>
          </p:blipFill>
          <p:spPr bwMode="auto">
            <a:xfrm>
              <a:off x="3716459" y="4806245"/>
              <a:ext cx="3321107" cy="1905000"/>
            </a:xfrm>
            <a:prstGeom prst="rect">
              <a:avLst/>
            </a:prstGeom>
            <a:noFill/>
            <a:ln w="9525">
              <a:noFill/>
              <a:miter lim="800000"/>
              <a:headEnd/>
              <a:tailEnd/>
            </a:ln>
          </p:spPr>
        </p:pic>
        <p:sp>
          <p:nvSpPr>
            <p:cNvPr id="13" name="TextBox 12"/>
            <p:cNvSpPr txBox="1"/>
            <p:nvPr/>
          </p:nvSpPr>
          <p:spPr>
            <a:xfrm>
              <a:off x="5723974" y="4763911"/>
              <a:ext cx="1786066" cy="369332"/>
            </a:xfrm>
            <a:prstGeom prst="rect">
              <a:avLst/>
            </a:prstGeom>
            <a:solidFill>
              <a:schemeClr val="tx1"/>
            </a:solidFill>
          </p:spPr>
          <p:txBody>
            <a:bodyPr wrap="none" rtlCol="0">
              <a:spAutoFit/>
            </a:bodyPr>
            <a:lstStyle/>
            <a:p>
              <a:r>
                <a:rPr lang="en-US" dirty="0" err="1" smtClean="0">
                  <a:solidFill>
                    <a:srgbClr val="FFFF00"/>
                  </a:solidFill>
                  <a:latin typeface="+mj-lt"/>
                </a:rPr>
                <a:t>Tpg</a:t>
              </a:r>
              <a:r>
                <a:rPr lang="en-US" dirty="0" smtClean="0">
                  <a:solidFill>
                    <a:srgbClr val="FFFF00"/>
                  </a:solidFill>
                  <a:latin typeface="+mj-lt"/>
                </a:rPr>
                <a:t> cooling spine</a:t>
              </a:r>
              <a:endParaRPr lang="en-US" dirty="0">
                <a:solidFill>
                  <a:srgbClr val="FFFF00"/>
                </a:solidFill>
                <a:latin typeface="+mj-lt"/>
              </a:endParaRPr>
            </a:p>
          </p:txBody>
        </p:sp>
        <p:sp>
          <p:nvSpPr>
            <p:cNvPr id="14" name="TextBox 13"/>
            <p:cNvSpPr txBox="1"/>
            <p:nvPr/>
          </p:nvSpPr>
          <p:spPr>
            <a:xfrm>
              <a:off x="5605441" y="5074356"/>
              <a:ext cx="2646878" cy="369332"/>
            </a:xfrm>
            <a:prstGeom prst="rect">
              <a:avLst/>
            </a:prstGeom>
            <a:solidFill>
              <a:schemeClr val="tx1"/>
            </a:solidFill>
          </p:spPr>
          <p:txBody>
            <a:bodyPr wrap="none" rtlCol="0">
              <a:spAutoFit/>
            </a:bodyPr>
            <a:lstStyle/>
            <a:p>
              <a:r>
                <a:rPr lang="en-US" dirty="0" smtClean="0">
                  <a:solidFill>
                    <a:srgbClr val="FFFF00"/>
                  </a:solidFill>
                  <a:latin typeface="+mj-lt"/>
                </a:rPr>
                <a:t>Carbon fiber reinforcement</a:t>
              </a:r>
              <a:endParaRPr lang="en-US" dirty="0">
                <a:solidFill>
                  <a:srgbClr val="FFFF00"/>
                </a:solidFill>
                <a:latin typeface="+mj-lt"/>
              </a:endParaRPr>
            </a:p>
          </p:txBody>
        </p:sp>
        <p:sp>
          <p:nvSpPr>
            <p:cNvPr id="15" name="TextBox 14"/>
            <p:cNvSpPr txBox="1"/>
            <p:nvPr/>
          </p:nvSpPr>
          <p:spPr>
            <a:xfrm>
              <a:off x="6982545" y="5531556"/>
              <a:ext cx="787395" cy="369332"/>
            </a:xfrm>
            <a:prstGeom prst="rect">
              <a:avLst/>
            </a:prstGeom>
            <a:solidFill>
              <a:schemeClr val="tx1"/>
            </a:solidFill>
          </p:spPr>
          <p:txBody>
            <a:bodyPr wrap="none" rtlCol="0">
              <a:spAutoFit/>
            </a:bodyPr>
            <a:lstStyle/>
            <a:p>
              <a:r>
                <a:rPr lang="en-US" dirty="0" smtClean="0">
                  <a:solidFill>
                    <a:srgbClr val="FFFF00"/>
                  </a:solidFill>
                  <a:latin typeface="+mj-lt"/>
                </a:rPr>
                <a:t>Sensor</a:t>
              </a:r>
              <a:endParaRPr lang="en-US" dirty="0">
                <a:solidFill>
                  <a:srgbClr val="FFFF00"/>
                </a:solidFill>
                <a:latin typeface="+mj-lt"/>
              </a:endParaRPr>
            </a:p>
          </p:txBody>
        </p:sp>
        <p:sp>
          <p:nvSpPr>
            <p:cNvPr id="16" name="TextBox 15"/>
            <p:cNvSpPr txBox="1"/>
            <p:nvPr/>
          </p:nvSpPr>
          <p:spPr>
            <a:xfrm>
              <a:off x="3657967" y="6304845"/>
              <a:ext cx="2422202" cy="369332"/>
            </a:xfrm>
            <a:prstGeom prst="rect">
              <a:avLst/>
            </a:prstGeom>
            <a:noFill/>
          </p:spPr>
          <p:txBody>
            <a:bodyPr wrap="none" rtlCol="0">
              <a:spAutoFit/>
            </a:bodyPr>
            <a:lstStyle/>
            <a:p>
              <a:r>
                <a:rPr lang="en-US" dirty="0" err="1" smtClean="0">
                  <a:solidFill>
                    <a:srgbClr val="FFFF00"/>
                  </a:solidFill>
                  <a:latin typeface="+mj-lt"/>
                </a:rPr>
                <a:t>Kapton</a:t>
              </a:r>
              <a:r>
                <a:rPr lang="en-US" dirty="0" smtClean="0">
                  <a:solidFill>
                    <a:srgbClr val="FFFF00"/>
                  </a:solidFill>
                  <a:latin typeface="+mj-lt"/>
                </a:rPr>
                <a:t> multilayer circuit</a:t>
              </a:r>
              <a:endParaRPr lang="en-US" dirty="0">
                <a:solidFill>
                  <a:srgbClr val="FFFF00"/>
                </a:solidFill>
                <a:latin typeface="+mj-lt"/>
              </a:endParaRPr>
            </a:p>
          </p:txBody>
        </p:sp>
        <p:cxnSp>
          <p:nvCxnSpPr>
            <p:cNvPr id="18" name="Straight Arrow Connector 17"/>
            <p:cNvCxnSpPr/>
            <p:nvPr/>
          </p:nvCxnSpPr>
          <p:spPr>
            <a:xfrm rot="5400000" flipH="1" flipV="1">
              <a:off x="5282157" y="6190913"/>
              <a:ext cx="231423" cy="267376"/>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flipV="1">
              <a:off x="5644450" y="5384800"/>
              <a:ext cx="327372" cy="22578"/>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3" idx="1"/>
            </p:cNvCxnSpPr>
            <p:nvPr/>
          </p:nvCxnSpPr>
          <p:spPr>
            <a:xfrm rot="10800000" flipV="1">
              <a:off x="5537206" y="4948576"/>
              <a:ext cx="186768" cy="148357"/>
            </a:xfrm>
            <a:prstGeom prst="straightConnector1">
              <a:avLst/>
            </a:prstGeom>
            <a:ln w="1905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sp>
        <p:nvSpPr>
          <p:cNvPr id="25" name="Slide Number Placeholder 24"/>
          <p:cNvSpPr>
            <a:spLocks noGrp="1"/>
          </p:cNvSpPr>
          <p:nvPr>
            <p:ph type="sldNum" sz="quarter" idx="12"/>
          </p:nvPr>
        </p:nvSpPr>
        <p:spPr/>
        <p:txBody>
          <a:bodyPr/>
          <a:lstStyle/>
          <a:p>
            <a:pPr>
              <a:defRPr/>
            </a:pPr>
            <a:fld id="{9B0B7806-8BED-434E-B300-548C03711A79}" type="slidenum">
              <a:rPr lang="en-US" altLang="en-US" smtClean="0"/>
              <a:pPr>
                <a:defRPr/>
              </a:pPr>
              <a:t>6</a:t>
            </a:fld>
            <a:endParaRPr lang="en-US" altLang="en-US"/>
          </a:p>
        </p:txBody>
      </p:sp>
      <p:sp>
        <p:nvSpPr>
          <p:cNvPr id="26" name="Footer Placeholder 25"/>
          <p:cNvSpPr>
            <a:spLocks noGrp="1"/>
          </p:cNvSpPr>
          <p:nvPr>
            <p:ph type="ftr" sz="quarter" idx="11"/>
          </p:nvPr>
        </p:nvSpPr>
        <p:spPr/>
        <p:txBody>
          <a:bodyPr/>
          <a:lstStyle/>
          <a:p>
            <a:pPr>
              <a:defRPr/>
            </a:pPr>
            <a:r>
              <a:rPr lang="en-US" altLang="en-US" dirty="0" smtClean="0"/>
              <a:t>Academia Meets Industry </a:t>
            </a:r>
            <a:r>
              <a:rPr lang="en-US" altLang="en-US" dirty="0" smtClean="0"/>
              <a:t>– </a:t>
            </a:r>
            <a:r>
              <a:rPr lang="en-US" altLang="en-US" dirty="0" err="1" smtClean="0"/>
              <a:t>LHCb</a:t>
            </a:r>
            <a:endParaRPr lang="en-US" altLang="en-US" dirty="0" smtClean="0"/>
          </a:p>
          <a:p>
            <a:pPr>
              <a:defRPr/>
            </a:pPr>
            <a:r>
              <a:rPr lang="en-US" altLang="en-US" dirty="0" smtClean="0"/>
              <a:t> </a:t>
            </a:r>
            <a:r>
              <a:rPr lang="en-US" altLang="en-US" dirty="0" smtClean="0"/>
              <a:t>26th March 2012 – Paula Collins</a:t>
            </a:r>
            <a:endParaRPr lang="en-US" altLang="en-US" dirty="0"/>
          </a:p>
        </p:txBody>
      </p:sp>
    </p:spTree>
    <p:extLst>
      <p:ext uri="{BB962C8B-B14F-4D97-AF65-F5344CB8AC3E}">
        <p14:creationId xmlns:p14="http://schemas.microsoft.com/office/powerpoint/2010/main" val="261597850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p:cNvPicPr>
            <a:picLocks noChangeArrowheads="1"/>
          </p:cNvPicPr>
          <p:nvPr/>
        </p:nvPicPr>
        <p:blipFill>
          <a:blip r:embed="rId2" cstate="print"/>
          <a:srcRect/>
          <a:stretch>
            <a:fillRect/>
          </a:stretch>
        </p:blipFill>
        <p:spPr bwMode="auto">
          <a:xfrm>
            <a:off x="182880" y="1554480"/>
            <a:ext cx="4291013" cy="4360545"/>
          </a:xfrm>
          <a:prstGeom prst="rect">
            <a:avLst/>
          </a:prstGeom>
          <a:noFill/>
          <a:ln w="12700" cap="flat">
            <a:noFill/>
            <a:miter lim="800000"/>
            <a:headEnd/>
            <a:tailEnd/>
          </a:ln>
        </p:spPr>
      </p:pic>
      <p:grpSp>
        <p:nvGrpSpPr>
          <p:cNvPr id="16" name="Group 15"/>
          <p:cNvGrpSpPr/>
          <p:nvPr/>
        </p:nvGrpSpPr>
        <p:grpSpPr>
          <a:xfrm>
            <a:off x="4672390" y="973081"/>
            <a:ext cx="1828800" cy="2815046"/>
            <a:chOff x="4604657" y="1502228"/>
            <a:chExt cx="1828800" cy="2815046"/>
          </a:xfrm>
        </p:grpSpPr>
        <p:pic>
          <p:nvPicPr>
            <p:cNvPr id="27655" name="Picture 7"/>
            <p:cNvPicPr>
              <a:picLocks noChangeArrowheads="1"/>
            </p:cNvPicPr>
            <p:nvPr/>
          </p:nvPicPr>
          <p:blipFill>
            <a:blip r:embed="rId3" cstate="print"/>
            <a:srcRect l="43935" t="5240" r="11978" b="19656"/>
            <a:stretch>
              <a:fillRect/>
            </a:stretch>
          </p:blipFill>
          <p:spPr bwMode="auto">
            <a:xfrm>
              <a:off x="4691743" y="1580606"/>
              <a:ext cx="1650546" cy="2527663"/>
            </a:xfrm>
            <a:prstGeom prst="rect">
              <a:avLst/>
            </a:prstGeom>
            <a:noFill/>
            <a:ln w="12700" cap="flat">
              <a:noFill/>
              <a:miter lim="800000"/>
              <a:headEnd/>
              <a:tailEnd/>
            </a:ln>
          </p:spPr>
        </p:pic>
        <p:pic>
          <p:nvPicPr>
            <p:cNvPr id="27656" name="Picture 8"/>
            <p:cNvPicPr>
              <a:picLocks noChangeArrowheads="1"/>
            </p:cNvPicPr>
            <p:nvPr/>
          </p:nvPicPr>
          <p:blipFill>
            <a:blip r:embed="rId4" cstate="print"/>
            <a:srcRect/>
            <a:stretch>
              <a:fillRect/>
            </a:stretch>
          </p:blipFill>
          <p:spPr bwMode="auto">
            <a:xfrm>
              <a:off x="4604657" y="1502228"/>
              <a:ext cx="1828800" cy="2815046"/>
            </a:xfrm>
            <a:prstGeom prst="rect">
              <a:avLst/>
            </a:prstGeom>
            <a:noFill/>
            <a:ln w="12700" cap="flat">
              <a:noFill/>
              <a:miter lim="800000"/>
              <a:headEnd/>
              <a:tailEnd/>
            </a:ln>
          </p:spPr>
        </p:pic>
      </p:grpSp>
      <p:grpSp>
        <p:nvGrpSpPr>
          <p:cNvPr id="19" name="Group 18"/>
          <p:cNvGrpSpPr/>
          <p:nvPr/>
        </p:nvGrpSpPr>
        <p:grpSpPr>
          <a:xfrm>
            <a:off x="6561062" y="967740"/>
            <a:ext cx="2582938" cy="2679277"/>
            <a:chOff x="6112329" y="3348990"/>
            <a:chExt cx="2939143" cy="3482068"/>
          </a:xfrm>
        </p:grpSpPr>
        <p:pic>
          <p:nvPicPr>
            <p:cNvPr id="27654" name="Picture 6"/>
            <p:cNvPicPr>
              <a:picLocks noChangeArrowheads="1"/>
            </p:cNvPicPr>
            <p:nvPr/>
          </p:nvPicPr>
          <p:blipFill>
            <a:blip r:embed="rId5" cstate="print"/>
            <a:srcRect/>
            <a:stretch>
              <a:fillRect/>
            </a:stretch>
          </p:blipFill>
          <p:spPr bwMode="auto">
            <a:xfrm>
              <a:off x="6112329" y="3348990"/>
              <a:ext cx="2939143" cy="3482068"/>
            </a:xfrm>
            <a:prstGeom prst="rect">
              <a:avLst/>
            </a:prstGeom>
            <a:noFill/>
            <a:ln w="12700" cap="flat">
              <a:noFill/>
              <a:miter lim="800000"/>
              <a:headEnd/>
              <a:tailEnd/>
            </a:ln>
          </p:spPr>
        </p:pic>
        <p:grpSp>
          <p:nvGrpSpPr>
            <p:cNvPr id="18" name="Group 17"/>
            <p:cNvGrpSpPr/>
            <p:nvPr/>
          </p:nvGrpSpPr>
          <p:grpSpPr>
            <a:xfrm>
              <a:off x="6198054" y="3425734"/>
              <a:ext cx="2760209" cy="3193869"/>
              <a:chOff x="6198054" y="3425734"/>
              <a:chExt cx="2760209" cy="3193869"/>
            </a:xfrm>
          </p:grpSpPr>
          <p:pic>
            <p:nvPicPr>
              <p:cNvPr id="27653" name="Picture 5"/>
              <p:cNvPicPr>
                <a:picLocks noChangeArrowheads="1"/>
              </p:cNvPicPr>
              <p:nvPr/>
            </p:nvPicPr>
            <p:blipFill>
              <a:blip r:embed="rId6" cstate="print"/>
              <a:srcRect/>
              <a:stretch>
                <a:fillRect/>
              </a:stretch>
            </p:blipFill>
            <p:spPr bwMode="auto">
              <a:xfrm rot="5400000">
                <a:off x="5981224" y="3642564"/>
                <a:ext cx="3193869" cy="2760209"/>
              </a:xfrm>
              <a:prstGeom prst="rect">
                <a:avLst/>
              </a:prstGeom>
              <a:noFill/>
              <a:ln w="12700" cap="flat">
                <a:noFill/>
                <a:miter lim="800000"/>
                <a:headEnd/>
                <a:tailEnd/>
              </a:ln>
            </p:spPr>
          </p:pic>
          <p:sp>
            <p:nvSpPr>
              <p:cNvPr id="27657" name="Rectangle 9"/>
              <p:cNvSpPr>
                <a:spLocks/>
              </p:cNvSpPr>
              <p:nvPr/>
            </p:nvSpPr>
            <p:spPr bwMode="auto">
              <a:xfrm>
                <a:off x="8278302" y="6196551"/>
                <a:ext cx="567236" cy="306976"/>
              </a:xfrm>
              <a:prstGeom prst="rect">
                <a:avLst/>
              </a:prstGeom>
              <a:noFill/>
              <a:ln w="12700" cap="rnd">
                <a:noFill/>
                <a:round/>
                <a:headEnd type="none" w="med" len="med"/>
                <a:tailEnd type="none" w="med" len="med"/>
              </a:ln>
            </p:spPr>
            <p:txBody>
              <a:bodyPr lIns="17583" tIns="17583" rIns="17583" bIns="17583"/>
              <a:lstStyle/>
              <a:p>
                <a:r>
                  <a:rPr lang="en-US" sz="1400" dirty="0" smtClean="0">
                    <a:solidFill>
                      <a:srgbClr val="E6E6E6"/>
                    </a:solidFill>
                    <a:cs typeface="Arial" charset="0"/>
                    <a:sym typeface="Arial" charset="0"/>
                  </a:rPr>
                  <a:t>-12</a:t>
                </a:r>
                <a:r>
                  <a:rPr lang="en-US" sz="1400" baseline="31000" dirty="0" smtClean="0">
                    <a:solidFill>
                      <a:srgbClr val="E6E6E6"/>
                    </a:solidFill>
                    <a:cs typeface="Arial" charset="0"/>
                    <a:sym typeface="Arial" charset="0"/>
                  </a:rPr>
                  <a:t>◦</a:t>
                </a:r>
                <a:r>
                  <a:rPr lang="en-US" sz="1400" dirty="0">
                    <a:solidFill>
                      <a:srgbClr val="E6E6E6"/>
                    </a:solidFill>
                    <a:cs typeface="Arial" charset="0"/>
                    <a:sym typeface="Arial" charset="0"/>
                  </a:rPr>
                  <a:t>C</a:t>
                </a:r>
              </a:p>
            </p:txBody>
          </p:sp>
          <p:sp>
            <p:nvSpPr>
              <p:cNvPr id="27658" name="Rectangle 10"/>
              <p:cNvSpPr>
                <a:spLocks/>
              </p:cNvSpPr>
              <p:nvPr/>
            </p:nvSpPr>
            <p:spPr bwMode="auto">
              <a:xfrm>
                <a:off x="7233557" y="5584372"/>
                <a:ext cx="571480" cy="306976"/>
              </a:xfrm>
              <a:prstGeom prst="rect">
                <a:avLst/>
              </a:prstGeom>
              <a:noFill/>
              <a:ln w="12700" cap="rnd">
                <a:noFill/>
                <a:round/>
                <a:headEnd type="none" w="med" len="med"/>
                <a:tailEnd type="none" w="med" len="med"/>
              </a:ln>
            </p:spPr>
            <p:txBody>
              <a:bodyPr lIns="17583" tIns="17583" rIns="17583" bIns="17583"/>
              <a:lstStyle/>
              <a:p>
                <a:r>
                  <a:rPr lang="en-US" sz="1400" dirty="0" smtClean="0">
                    <a:solidFill>
                      <a:srgbClr val="E6E6E6"/>
                    </a:solidFill>
                    <a:cs typeface="Arial" charset="0"/>
                    <a:sym typeface="Arial" charset="0"/>
                  </a:rPr>
                  <a:t>-18</a:t>
                </a:r>
                <a:r>
                  <a:rPr lang="en-US" sz="1400" baseline="31000" dirty="0" smtClean="0">
                    <a:solidFill>
                      <a:srgbClr val="E6E6E6"/>
                    </a:solidFill>
                    <a:cs typeface="Arial" charset="0"/>
                    <a:sym typeface="Arial" charset="0"/>
                  </a:rPr>
                  <a:t>◦</a:t>
                </a:r>
                <a:r>
                  <a:rPr lang="en-US" sz="1400" dirty="0">
                    <a:solidFill>
                      <a:srgbClr val="E6E6E6"/>
                    </a:solidFill>
                    <a:cs typeface="Arial" charset="0"/>
                    <a:sym typeface="Arial" charset="0"/>
                  </a:rPr>
                  <a:t>C</a:t>
                </a:r>
              </a:p>
            </p:txBody>
          </p:sp>
        </p:grpSp>
      </p:grpSp>
      <p:sp>
        <p:nvSpPr>
          <p:cNvPr id="14" name="Title 13"/>
          <p:cNvSpPr>
            <a:spLocks noGrp="1"/>
          </p:cNvSpPr>
          <p:nvPr>
            <p:ph type="title"/>
          </p:nvPr>
        </p:nvSpPr>
        <p:spPr/>
        <p:txBody>
          <a:bodyPr/>
          <a:lstStyle/>
          <a:p>
            <a:r>
              <a:rPr lang="en-US" dirty="0" smtClean="0">
                <a:solidFill>
                  <a:srgbClr val="004D26"/>
                </a:solidFill>
                <a:ea typeface="Palatino" charset="0"/>
                <a:cs typeface="Palatino" charset="0"/>
              </a:rPr>
              <a:t>Cooling system : evaporative CO</a:t>
            </a:r>
            <a:r>
              <a:rPr lang="en-US" baseline="-25000" dirty="0" smtClean="0">
                <a:solidFill>
                  <a:srgbClr val="004D26"/>
                </a:solidFill>
                <a:ea typeface="Palatino" charset="0"/>
                <a:cs typeface="Palatino" charset="0"/>
              </a:rPr>
              <a:t>2</a:t>
            </a:r>
            <a:r>
              <a:rPr lang="en-US" sz="4400" dirty="0" smtClean="0">
                <a:solidFill>
                  <a:srgbClr val="004D26"/>
                </a:solidFill>
                <a:ea typeface="Palatino" charset="0"/>
                <a:cs typeface="Palatino" charset="0"/>
              </a:rPr>
              <a:t/>
            </a:r>
            <a:br>
              <a:rPr lang="en-US" sz="4400" dirty="0" smtClean="0">
                <a:solidFill>
                  <a:srgbClr val="004D26"/>
                </a:solidFill>
                <a:ea typeface="Palatino" charset="0"/>
                <a:cs typeface="Palatino" charset="0"/>
              </a:rPr>
            </a:br>
            <a:endParaRPr lang="en-US" dirty="0">
              <a:solidFill>
                <a:srgbClr val="004D26"/>
              </a:solidFill>
            </a:endParaRPr>
          </a:p>
        </p:txBody>
      </p:sp>
      <p:pic>
        <p:nvPicPr>
          <p:cNvPr id="17" name="Picture 13"/>
          <p:cNvPicPr>
            <a:picLocks noChangeArrowheads="1"/>
          </p:cNvPicPr>
          <p:nvPr/>
        </p:nvPicPr>
        <p:blipFill>
          <a:blip r:embed="rId7" cstate="print"/>
          <a:srcRect/>
          <a:stretch>
            <a:fillRect/>
          </a:stretch>
        </p:blipFill>
        <p:spPr bwMode="auto">
          <a:xfrm>
            <a:off x="4808362" y="3736059"/>
            <a:ext cx="2676172" cy="2569491"/>
          </a:xfrm>
          <a:prstGeom prst="rect">
            <a:avLst/>
          </a:prstGeom>
          <a:noFill/>
          <a:ln w="12700" cap="flat">
            <a:noFill/>
            <a:miter lim="800000"/>
            <a:headEnd/>
            <a:tailEnd/>
          </a:ln>
          <a:effectLst>
            <a:outerShdw dist="126999" dir="13500000" algn="ctr" rotWithShape="0">
              <a:srgbClr val="000000">
                <a:alpha val="50000"/>
              </a:srgbClr>
            </a:outerShdw>
          </a:effectLst>
        </p:spPr>
      </p:pic>
      <p:sp>
        <p:nvSpPr>
          <p:cNvPr id="21" name="TextBox 20"/>
          <p:cNvSpPr txBox="1"/>
          <p:nvPr/>
        </p:nvSpPr>
        <p:spPr>
          <a:xfrm>
            <a:off x="7480339" y="3614437"/>
            <a:ext cx="1332160" cy="523220"/>
          </a:xfrm>
          <a:prstGeom prst="rect">
            <a:avLst/>
          </a:prstGeom>
          <a:noFill/>
        </p:spPr>
        <p:txBody>
          <a:bodyPr wrap="none" rtlCol="0">
            <a:spAutoFit/>
          </a:bodyPr>
          <a:lstStyle/>
          <a:p>
            <a:r>
              <a:rPr lang="en-US" sz="1400" dirty="0" smtClean="0"/>
              <a:t>18 Watt power</a:t>
            </a:r>
          </a:p>
          <a:p>
            <a:r>
              <a:rPr lang="en-US" sz="1400" dirty="0" smtClean="0"/>
              <a:t> dissipation</a:t>
            </a:r>
            <a:endParaRPr lang="en-US" sz="1400" dirty="0"/>
          </a:p>
        </p:txBody>
      </p:sp>
      <p:sp>
        <p:nvSpPr>
          <p:cNvPr id="25" name="Slide Number Placeholder 24"/>
          <p:cNvSpPr>
            <a:spLocks noGrp="1"/>
          </p:cNvSpPr>
          <p:nvPr>
            <p:ph type="sldNum" sz="quarter" idx="12"/>
          </p:nvPr>
        </p:nvSpPr>
        <p:spPr/>
        <p:txBody>
          <a:bodyPr/>
          <a:lstStyle/>
          <a:p>
            <a:pPr>
              <a:defRPr/>
            </a:pPr>
            <a:fld id="{9B0B7806-8BED-434E-B300-548C03711A79}" type="slidenum">
              <a:rPr lang="en-US" altLang="en-US" smtClean="0"/>
              <a:pPr>
                <a:defRPr/>
              </a:pPr>
              <a:t>7</a:t>
            </a:fld>
            <a:endParaRPr lang="en-US" altLang="en-US"/>
          </a:p>
        </p:txBody>
      </p:sp>
      <p:sp>
        <p:nvSpPr>
          <p:cNvPr id="20"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Tree>
    <p:extLst>
      <p:ext uri="{BB962C8B-B14F-4D97-AF65-F5344CB8AC3E}">
        <p14:creationId xmlns:p14="http://schemas.microsoft.com/office/powerpoint/2010/main" val="222475739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1" name="Picture 5"/>
          <p:cNvPicPr>
            <a:picLocks noChangeArrowheads="1"/>
          </p:cNvPicPr>
          <p:nvPr/>
        </p:nvPicPr>
        <p:blipFill>
          <a:blip r:embed="rId2" cstate="print"/>
          <a:srcRect/>
          <a:stretch>
            <a:fillRect/>
          </a:stretch>
        </p:blipFill>
        <p:spPr bwMode="auto">
          <a:xfrm>
            <a:off x="182880" y="1554480"/>
            <a:ext cx="4291013" cy="4360545"/>
          </a:xfrm>
          <a:prstGeom prst="rect">
            <a:avLst/>
          </a:prstGeom>
          <a:noFill/>
          <a:ln w="12700" cap="flat">
            <a:noFill/>
            <a:miter lim="800000"/>
            <a:headEnd/>
            <a:tailEnd/>
          </a:ln>
        </p:spPr>
      </p:pic>
      <p:sp>
        <p:nvSpPr>
          <p:cNvPr id="8" name="Title 7"/>
          <p:cNvSpPr>
            <a:spLocks noGrp="1"/>
          </p:cNvSpPr>
          <p:nvPr>
            <p:ph type="title"/>
          </p:nvPr>
        </p:nvSpPr>
        <p:spPr/>
        <p:txBody>
          <a:bodyPr/>
          <a:lstStyle/>
          <a:p>
            <a:r>
              <a:rPr lang="en-US" sz="3600" dirty="0" smtClean="0">
                <a:solidFill>
                  <a:srgbClr val="004D26"/>
                </a:solidFill>
                <a:ea typeface="Palatino" charset="0"/>
                <a:cs typeface="Palatino" charset="0"/>
              </a:rPr>
              <a:t>Short </a:t>
            </a:r>
            <a:r>
              <a:rPr lang="en-US" sz="3600" dirty="0" err="1" smtClean="0">
                <a:solidFill>
                  <a:srgbClr val="004D26"/>
                </a:solidFill>
                <a:ea typeface="Palatino" charset="0"/>
                <a:cs typeface="Palatino" charset="0"/>
              </a:rPr>
              <a:t>kapton</a:t>
            </a:r>
            <a:r>
              <a:rPr lang="en-US" sz="3600" dirty="0" smtClean="0">
                <a:solidFill>
                  <a:srgbClr val="004D26"/>
                </a:solidFill>
                <a:ea typeface="Palatino" charset="0"/>
                <a:cs typeface="Palatino" charset="0"/>
              </a:rPr>
              <a:t> cable: signal &amp; power</a:t>
            </a:r>
            <a:br>
              <a:rPr lang="en-US" sz="3600" dirty="0" smtClean="0">
                <a:solidFill>
                  <a:srgbClr val="004D26"/>
                </a:solidFill>
                <a:ea typeface="Palatino" charset="0"/>
                <a:cs typeface="Palatino" charset="0"/>
              </a:rPr>
            </a:br>
            <a:endParaRPr lang="en-US" sz="3600" dirty="0">
              <a:solidFill>
                <a:srgbClr val="004D26"/>
              </a:solidFill>
            </a:endParaRPr>
          </a:p>
        </p:txBody>
      </p:sp>
      <p:pic>
        <p:nvPicPr>
          <p:cNvPr id="10" name="Picture 9" descr="module_mounted.jpg"/>
          <p:cNvPicPr>
            <a:picLocks noChangeAspect="1"/>
          </p:cNvPicPr>
          <p:nvPr/>
        </p:nvPicPr>
        <p:blipFill>
          <a:blip r:embed="rId3" cstate="print"/>
          <a:stretch>
            <a:fillRect/>
          </a:stretch>
        </p:blipFill>
        <p:spPr>
          <a:xfrm>
            <a:off x="4579944" y="2217297"/>
            <a:ext cx="3871878" cy="2592211"/>
          </a:xfrm>
          <a:prstGeom prst="rect">
            <a:avLst/>
          </a:prstGeom>
        </p:spPr>
      </p:pic>
      <p:sp>
        <p:nvSpPr>
          <p:cNvPr id="13" name="Slide Number Placeholder 12"/>
          <p:cNvSpPr>
            <a:spLocks noGrp="1"/>
          </p:cNvSpPr>
          <p:nvPr>
            <p:ph type="sldNum" sz="quarter" idx="12"/>
          </p:nvPr>
        </p:nvSpPr>
        <p:spPr/>
        <p:txBody>
          <a:bodyPr/>
          <a:lstStyle/>
          <a:p>
            <a:pPr>
              <a:defRPr/>
            </a:pPr>
            <a:fld id="{9B0B7806-8BED-434E-B300-548C03711A79}" type="slidenum">
              <a:rPr lang="en-US" altLang="en-US" smtClean="0"/>
              <a:pPr>
                <a:defRPr/>
              </a:pPr>
              <a:t>8</a:t>
            </a:fld>
            <a:endParaRPr lang="en-US" altLang="en-US"/>
          </a:p>
        </p:txBody>
      </p:sp>
      <p:sp>
        <p:nvSpPr>
          <p:cNvPr id="9" name="Rectangle 5"/>
          <p:cNvSpPr txBox="1">
            <a:spLocks noChangeArrowheads="1"/>
          </p:cNvSpPr>
          <p:nvPr/>
        </p:nvSpPr>
        <p:spPr bwMode="auto">
          <a:xfrm>
            <a:off x="3298093" y="625398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defPPr>
              <a:defRPr lang="en-GB"/>
            </a:defPPr>
            <a:lvl1pPr algn="ctr" rtl="0" fontAlgn="base">
              <a:spcBef>
                <a:spcPct val="0"/>
              </a:spcBef>
              <a:spcAft>
                <a:spcPct val="0"/>
              </a:spcAft>
              <a:defRPr sz="1200"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altLang="en-US" dirty="0" smtClean="0"/>
              <a:t>Academia Meets Industry - </a:t>
            </a:r>
            <a:r>
              <a:rPr lang="en-US" altLang="en-US" dirty="0" err="1" smtClean="0"/>
              <a:t>LHCb</a:t>
            </a:r>
            <a:endParaRPr lang="en-US" altLang="en-US" dirty="0" smtClean="0"/>
          </a:p>
          <a:p>
            <a:pPr>
              <a:defRPr/>
            </a:pPr>
            <a:r>
              <a:rPr lang="en-US" altLang="en-US" dirty="0" smtClean="0"/>
              <a:t>26</a:t>
            </a:r>
            <a:r>
              <a:rPr lang="en-US" altLang="en-US" baseline="30000" dirty="0" smtClean="0"/>
              <a:t>th</a:t>
            </a:r>
            <a:r>
              <a:rPr lang="en-US" altLang="en-US" dirty="0" smtClean="0"/>
              <a:t> March 2012 – Paula Collins</a:t>
            </a:r>
          </a:p>
        </p:txBody>
      </p:sp>
    </p:spTree>
    <p:extLst>
      <p:ext uri="{BB962C8B-B14F-4D97-AF65-F5344CB8AC3E}">
        <p14:creationId xmlns:p14="http://schemas.microsoft.com/office/powerpoint/2010/main" val="31538733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5"/>
          <p:cNvPicPr>
            <a:picLocks noChangeArrowheads="1"/>
          </p:cNvPicPr>
          <p:nvPr/>
        </p:nvPicPr>
        <p:blipFill>
          <a:blip r:embed="rId2" cstate="print"/>
          <a:srcRect/>
          <a:stretch>
            <a:fillRect/>
          </a:stretch>
        </p:blipFill>
        <p:spPr bwMode="auto">
          <a:xfrm>
            <a:off x="182880" y="1549724"/>
            <a:ext cx="4291013" cy="4360545"/>
          </a:xfrm>
          <a:prstGeom prst="rect">
            <a:avLst/>
          </a:prstGeom>
          <a:noFill/>
          <a:ln w="12700" cap="flat">
            <a:noFill/>
            <a:miter lim="800000"/>
            <a:headEnd/>
            <a:tailEnd/>
          </a:ln>
        </p:spPr>
      </p:pic>
      <p:sp>
        <p:nvSpPr>
          <p:cNvPr id="8" name="Title 7"/>
          <p:cNvSpPr>
            <a:spLocks noGrp="1"/>
          </p:cNvSpPr>
          <p:nvPr>
            <p:ph type="title"/>
          </p:nvPr>
        </p:nvSpPr>
        <p:spPr>
          <a:xfrm>
            <a:off x="370800" y="194189"/>
            <a:ext cx="7175894" cy="662611"/>
          </a:xfrm>
        </p:spPr>
        <p:txBody>
          <a:bodyPr/>
          <a:lstStyle/>
          <a:p>
            <a:r>
              <a:rPr lang="en-US" sz="3200" dirty="0" smtClean="0">
                <a:solidFill>
                  <a:srgbClr val="004D26"/>
                </a:solidFill>
              </a:rPr>
              <a:t>Module support and cabling to vacuum wall</a:t>
            </a:r>
            <a:endParaRPr lang="en-US" sz="3200" dirty="0">
              <a:solidFill>
                <a:srgbClr val="004D26"/>
              </a:solidFill>
            </a:endParaRPr>
          </a:p>
        </p:txBody>
      </p:sp>
      <p:pic>
        <p:nvPicPr>
          <p:cNvPr id="10" name="Picture 9" descr="feedthrough connectors.jpg"/>
          <p:cNvPicPr>
            <a:picLocks noChangeAspect="1"/>
          </p:cNvPicPr>
          <p:nvPr/>
        </p:nvPicPr>
        <p:blipFill>
          <a:blip r:embed="rId3" cstate="print"/>
          <a:stretch>
            <a:fillRect/>
          </a:stretch>
        </p:blipFill>
        <p:spPr>
          <a:xfrm>
            <a:off x="5298017" y="1189919"/>
            <a:ext cx="3093155" cy="2319867"/>
          </a:xfrm>
          <a:prstGeom prst="rect">
            <a:avLst/>
          </a:prstGeom>
        </p:spPr>
      </p:pic>
      <p:pic>
        <p:nvPicPr>
          <p:cNvPr id="11" name="Picture 10" descr="long kapton.jpg"/>
          <p:cNvPicPr>
            <a:picLocks noChangeAspect="1"/>
          </p:cNvPicPr>
          <p:nvPr/>
        </p:nvPicPr>
        <p:blipFill>
          <a:blip r:embed="rId4" cstate="print"/>
          <a:stretch>
            <a:fillRect/>
          </a:stretch>
        </p:blipFill>
        <p:spPr>
          <a:xfrm>
            <a:off x="5309306" y="3546475"/>
            <a:ext cx="3111971" cy="2333978"/>
          </a:xfrm>
          <a:prstGeom prst="rect">
            <a:avLst/>
          </a:prstGeom>
        </p:spPr>
      </p:pic>
      <p:sp>
        <p:nvSpPr>
          <p:cNvPr id="12" name="TextBox 11"/>
          <p:cNvSpPr txBox="1"/>
          <p:nvPr/>
        </p:nvSpPr>
        <p:spPr>
          <a:xfrm>
            <a:off x="6736706" y="2938162"/>
            <a:ext cx="1685077" cy="523220"/>
          </a:xfrm>
          <a:prstGeom prst="rect">
            <a:avLst/>
          </a:prstGeom>
          <a:solidFill>
            <a:schemeClr val="bg1">
              <a:lumMod val="85000"/>
            </a:schemeClr>
          </a:solidFill>
        </p:spPr>
        <p:txBody>
          <a:bodyPr wrap="none" rtlCol="0">
            <a:spAutoFit/>
          </a:bodyPr>
          <a:lstStyle/>
          <a:p>
            <a:r>
              <a:rPr lang="en-US" sz="1400" dirty="0" smtClean="0"/>
              <a:t>24000 vacuum </a:t>
            </a:r>
          </a:p>
          <a:p>
            <a:r>
              <a:rPr lang="en-US" sz="1400" dirty="0" smtClean="0"/>
              <a:t>Feed-through pins </a:t>
            </a:r>
            <a:endParaRPr lang="en-US" sz="1400" dirty="0"/>
          </a:p>
        </p:txBody>
      </p:sp>
      <p:sp>
        <p:nvSpPr>
          <p:cNvPr id="16" name="Slide Number Placeholder 15"/>
          <p:cNvSpPr>
            <a:spLocks noGrp="1"/>
          </p:cNvSpPr>
          <p:nvPr>
            <p:ph type="sldNum" sz="quarter" idx="12"/>
          </p:nvPr>
        </p:nvSpPr>
        <p:spPr/>
        <p:txBody>
          <a:bodyPr/>
          <a:lstStyle/>
          <a:p>
            <a:pPr>
              <a:defRPr/>
            </a:pPr>
            <a:fld id="{9B0B7806-8BED-434E-B300-548C03711A79}" type="slidenum">
              <a:rPr lang="en-US" altLang="en-US" smtClean="0"/>
              <a:pPr>
                <a:defRPr/>
              </a:pPr>
              <a:t>9</a:t>
            </a:fld>
            <a:endParaRPr lang="en-US" altLang="en-US"/>
          </a:p>
        </p:txBody>
      </p:sp>
      <p:sp>
        <p:nvSpPr>
          <p:cNvPr id="2" name="Footer Placeholder 1"/>
          <p:cNvSpPr>
            <a:spLocks noGrp="1"/>
          </p:cNvSpPr>
          <p:nvPr>
            <p:ph type="ftr" sz="quarter" idx="11"/>
          </p:nvPr>
        </p:nvSpPr>
        <p:spPr/>
        <p:txBody>
          <a:bodyPr/>
          <a:lstStyle/>
          <a:p>
            <a:pPr>
              <a:defRPr/>
            </a:pPr>
            <a:r>
              <a:rPr lang="en-US" altLang="en-US" smtClean="0"/>
              <a:t>Academia Meets Industry - LHCb</a:t>
            </a:r>
          </a:p>
          <a:p>
            <a:pPr>
              <a:defRPr/>
            </a:pPr>
            <a:r>
              <a:rPr lang="en-US" altLang="en-US" smtClean="0"/>
              <a:t>26</a:t>
            </a:r>
            <a:r>
              <a:rPr lang="en-US" altLang="en-US" baseline="30000" smtClean="0"/>
              <a:t>th</a:t>
            </a:r>
            <a:r>
              <a:rPr lang="en-US" altLang="en-US" smtClean="0"/>
              <a:t> March 2012 – Paula Collins</a:t>
            </a:r>
            <a:endParaRPr lang="en-US" altLang="en-US" dirty="0" smtClean="0"/>
          </a:p>
        </p:txBody>
      </p:sp>
    </p:spTree>
    <p:extLst>
      <p:ext uri="{BB962C8B-B14F-4D97-AF65-F5344CB8AC3E}">
        <p14:creationId xmlns:p14="http://schemas.microsoft.com/office/powerpoint/2010/main" val="284536598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IRSTCOLLINSP@TYSV4732SVWXY5MJ" val="3528"/>
</p:tagLst>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Edge</Template>
  <TotalTime>27139</TotalTime>
  <Words>2581</Words>
  <Application>Microsoft Macintosh PowerPoint</Application>
  <PresentationFormat>On-screen Show (4:3)</PresentationFormat>
  <Paragraphs>383</Paragraphs>
  <Slides>31</Slides>
  <Notes>10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Edge</vt:lpstr>
      <vt:lpstr>Academia meets industry</vt:lpstr>
      <vt:lpstr>The LHCb Detector</vt:lpstr>
      <vt:lpstr>LHCb upgrade</vt:lpstr>
      <vt:lpstr>Talk outline</vt:lpstr>
      <vt:lpstr>VELO: Semi-circular silicon detectors </vt:lpstr>
      <vt:lpstr>Hybrid circuit and rigid carbon paddle</vt:lpstr>
      <vt:lpstr>Cooling system : evaporative CO2 </vt:lpstr>
      <vt:lpstr>Short kapton cable: signal &amp; power </vt:lpstr>
      <vt:lpstr>Module support and cabling to vacuum wall</vt:lpstr>
      <vt:lpstr>Vacuum-tight enclosure. </vt:lpstr>
      <vt:lpstr>Detector box &amp; RF foil </vt:lpstr>
      <vt:lpstr>And the VELO moves … </vt:lpstr>
      <vt:lpstr>The VELO is part of the LHC ring. </vt:lpstr>
      <vt:lpstr>VELO requirements</vt:lpstr>
      <vt:lpstr>Pixel module upgrade concept</vt:lpstr>
      <vt:lpstr>Radiation Environment</vt:lpstr>
      <vt:lpstr>Sensor designs - radiation hardness</vt:lpstr>
      <vt:lpstr>Pixel sensor designs - 3d sensor substrate</vt:lpstr>
      <vt:lpstr>Sensor Designs - Efficiency &amp; Material</vt:lpstr>
      <vt:lpstr>Pixel sensor designs  - diamond sensor substrate</vt:lpstr>
      <vt:lpstr>Strip sensor designs</vt:lpstr>
      <vt:lpstr>Module cooling</vt:lpstr>
      <vt:lpstr>Microchannel cooling</vt:lpstr>
      <vt:lpstr>Tracker upgrade – downstream stations</vt:lpstr>
      <vt:lpstr>Tracker upgrade – middle stations</vt:lpstr>
      <vt:lpstr>Photon detection in LHCb</vt:lpstr>
      <vt:lpstr>Low momentum particle ID</vt:lpstr>
      <vt:lpstr>Conclusions</vt:lpstr>
      <vt:lpstr>40 MHz read-out for LHCb</vt:lpstr>
      <vt:lpstr>Foil - Critical component of VELO Upgrade</vt:lpstr>
      <vt:lpstr>PowerPoint Presentation</vt:lpstr>
    </vt:vector>
  </TitlesOfParts>
  <Company>University of Oxford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Department of Physics</dc:creator>
  <cp:lastModifiedBy>Paula Collins</cp:lastModifiedBy>
  <cp:revision>643</cp:revision>
  <cp:lastPrinted>2012-03-08T12:44:32Z</cp:lastPrinted>
  <dcterms:created xsi:type="dcterms:W3CDTF">2011-11-28T21:31:41Z</dcterms:created>
  <dcterms:modified xsi:type="dcterms:W3CDTF">2012-03-26T11:12:43Z</dcterms:modified>
</cp:coreProperties>
</file>