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30"/>
  </p:notesMasterIdLst>
  <p:handoutMasterIdLst>
    <p:handoutMasterId r:id="rId31"/>
  </p:handoutMasterIdLst>
  <p:sldIdLst>
    <p:sldId id="365" r:id="rId5"/>
    <p:sldId id="1265" r:id="rId6"/>
    <p:sldId id="1266" r:id="rId7"/>
    <p:sldId id="1261" r:id="rId8"/>
    <p:sldId id="1259" r:id="rId9"/>
    <p:sldId id="1262" r:id="rId10"/>
    <p:sldId id="1279" r:id="rId11"/>
    <p:sldId id="1251" r:id="rId12"/>
    <p:sldId id="1280" r:id="rId13"/>
    <p:sldId id="1264" r:id="rId14"/>
    <p:sldId id="1253" r:id="rId15"/>
    <p:sldId id="1254" r:id="rId16"/>
    <p:sldId id="1263" r:id="rId17"/>
    <p:sldId id="1267" r:id="rId18"/>
    <p:sldId id="1268" r:id="rId19"/>
    <p:sldId id="1269" r:id="rId20"/>
    <p:sldId id="1270" r:id="rId21"/>
    <p:sldId id="1271" r:id="rId22"/>
    <p:sldId id="1272" r:id="rId23"/>
    <p:sldId id="1273" r:id="rId24"/>
    <p:sldId id="1274" r:id="rId25"/>
    <p:sldId id="1275" r:id="rId26"/>
    <p:sldId id="1276" r:id="rId27"/>
    <p:sldId id="1277" r:id="rId28"/>
    <p:sldId id="1278" r:id="rId29"/>
  </p:sldIdLst>
  <p:sldSz cx="9144000" cy="5143500" type="screen16x9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635"/>
    <a:srgbClr val="D09E00"/>
    <a:srgbClr val="FF00FF"/>
    <a:srgbClr val="015711"/>
    <a:srgbClr val="FFCC66"/>
    <a:srgbClr val="512373"/>
    <a:srgbClr val="C59E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00" autoAdjust="0"/>
    <p:restoredTop sz="89659" autoAdjust="0"/>
  </p:normalViewPr>
  <p:slideViewPr>
    <p:cSldViewPr snapToObjects="1" showGuides="1">
      <p:cViewPr varScale="1">
        <p:scale>
          <a:sx n="185" d="100"/>
          <a:sy n="185" d="100"/>
        </p:scale>
        <p:origin x="996" y="15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notesViewPr>
    <p:cSldViewPr snapToObjects="1">
      <p:cViewPr varScale="1">
        <p:scale>
          <a:sx n="84" d="100"/>
          <a:sy n="84" d="100"/>
        </p:scale>
        <p:origin x="253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18/09/2025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5382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18/09/2025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05962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Check if Z-Stop is latest design!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84004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Check if Z-Stop is latest design!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99070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Check if Z-Stop is latest design!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13015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D6FFB5-0C92-C8EA-66EA-C4B1D8F672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B354D97-690B-6336-02C5-321F9CBABE1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121D68A-B195-5F99-7F48-D9E4A29009E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Check if Z-Stop is latest design!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775FED-FA3D-42EB-F818-FF632830FC0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54165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888608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Integration Meeting Template</a:t>
            </a:r>
            <a:br>
              <a:rPr lang="en-GB" noProof="0" dirty="0"/>
            </a:br>
            <a:r>
              <a:rPr lang="en-GB" noProof="0" dirty="0"/>
              <a:t>Title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2747084"/>
            <a:ext cx="6480000" cy="328722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27" name="Text Placeholder 26"/>
          <p:cNvSpPr>
            <a:spLocks noGrp="1"/>
          </p:cNvSpPr>
          <p:nvPr>
            <p:ph type="body" sz="quarter" idx="17" hasCustomPrompt="1"/>
          </p:nvPr>
        </p:nvSpPr>
        <p:spPr>
          <a:xfrm>
            <a:off x="1371600" y="3219450"/>
            <a:ext cx="6480175" cy="1081088"/>
          </a:xfrm>
        </p:spPr>
        <p:txBody>
          <a:bodyPr/>
          <a:lstStyle>
            <a:lvl1pPr marL="0" indent="0">
              <a:buFontTx/>
              <a:buNone/>
              <a:defRPr sz="1600"/>
            </a:lvl1pPr>
          </a:lstStyle>
          <a:p>
            <a:pPr lvl="0"/>
            <a:r>
              <a:rPr lang="en-US" dirty="0"/>
              <a:t>ST Number (Top product) / HLLHC-building name-reference-services</a:t>
            </a:r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HL-LHC WP8 - CMS WS24 - TAS removal - Logistics, RP, Safety - 18 Sept. 2025</a:t>
            </a:r>
            <a:endParaRPr lang="en-GB" dirty="0"/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19" hasCustomPrompt="1"/>
          </p:nvPr>
        </p:nvSpPr>
        <p:spPr>
          <a:xfrm>
            <a:off x="3243448" y="4767263"/>
            <a:ext cx="2736304" cy="269875"/>
          </a:xfrm>
        </p:spPr>
        <p:txBody>
          <a:bodyPr anchor="b">
            <a:normAutofit/>
          </a:bodyPr>
          <a:lstStyle>
            <a:lvl1pPr marL="0" indent="0" algn="ctr">
              <a:buFontTx/>
              <a:buNone/>
              <a:defRPr sz="1100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sz="1050" dirty="0"/>
              <a:t>EDMS No. / Date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0239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HL-LHC WP8 - CMS WS24 - TAS removal - Logistics, RP, Safety - 18 Sept. 2025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HL-LHC WP8 - CMS WS24 - TAS removal - Logistics, RP, Safety - 18 Sept. 2025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HL-LHC WP8 - CMS WS24 - TAS removal - Logistics, RP, Safety - 18 Sept. 2025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/>
              <a:t>HL-LHC WP8 - CMS WS24 - TAS removal - Logistics, RP, Safety - 18 Sept. 2025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/>
              <a:t>HL-LHC WP8 - CMS WS24 - TAS removal - Logistics, RP, Safety - 18 Sept. 2025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4767263"/>
            <a:ext cx="6573000" cy="270000"/>
          </a:xfrm>
        </p:spPr>
        <p:txBody>
          <a:bodyPr/>
          <a:lstStyle/>
          <a:p>
            <a:r>
              <a:rPr lang="en-GB" noProof="0"/>
              <a:t>HL-LHC WP8 - CMS WS24 - TAS removal - Logistics, RP, Safety - 18 Sept. 2025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/>
              <a:t>HL-LHC WP8 - CMS WS24 - TAS removal - Logistics, RP, Safety - 18 Sept. 2025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584567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3223760" TargetMode="External"/><Relationship Id="rId2" Type="http://schemas.openxmlformats.org/officeDocument/2006/relationships/hyperlink" Target="https://indico.cern.ch/event/1411975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dico.cern.ch/event/1550370/#preview:5491701" TargetMode="External"/><Relationship Id="rId4" Type="http://schemas.openxmlformats.org/officeDocument/2006/relationships/hyperlink" Target="https://indico.cern.ch/event/1550370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hyperlink" Target="https://edms.cern.ch/document/2748870/1" TargetMode="External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1983430"/>
            <a:ext cx="8280920" cy="1164384"/>
          </a:xfrm>
        </p:spPr>
        <p:txBody>
          <a:bodyPr/>
          <a:lstStyle/>
          <a:p>
            <a:r>
              <a:rPr lang="en-GB" dirty="0"/>
              <a:t>WP8 - CMS WS24 - Logistics, RP and Safety related to TAS removal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3160022"/>
            <a:ext cx="8136904" cy="1355944"/>
          </a:xfrm>
        </p:spPr>
        <p:txBody>
          <a:bodyPr>
            <a:normAutofit/>
          </a:bodyPr>
          <a:lstStyle/>
          <a:p>
            <a:r>
              <a:rPr lang="en-GB" sz="1800" i="1" dirty="0"/>
              <a:t>O. Boettcher for WP8 </a:t>
            </a:r>
          </a:p>
          <a:p>
            <a:r>
              <a:rPr lang="en-GB" sz="1400" dirty="0"/>
              <a:t>18 September 2025 – CERN (530/R-030)</a:t>
            </a:r>
            <a:endParaRPr lang="en-GB" sz="1400" b="1" noProof="0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en-GB" sz="1400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GB" sz="1400" dirty="0">
                <a:solidFill>
                  <a:schemeClr val="accent1">
                    <a:lumMod val="75000"/>
                  </a:schemeClr>
                </a:solidFill>
                <a:hlinkClick r:id="rId2"/>
              </a:rPr>
              <a:t>https://indico.cern.ch/event/1584567/</a:t>
            </a:r>
            <a:r>
              <a:rPr lang="en-GB" sz="14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en-GB" sz="1400" noProof="0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en-GB" sz="1800" i="1" dirty="0"/>
          </a:p>
        </p:txBody>
      </p:sp>
    </p:spTree>
    <p:extLst>
      <p:ext uri="{BB962C8B-B14F-4D97-AF65-F5344CB8AC3E}">
        <p14:creationId xmlns:p14="http://schemas.microsoft.com/office/powerpoint/2010/main" val="34039859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5D5834A-0AB5-D21F-9CB6-CC9DEF1B78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 until LS3 readiness review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CDCBC0D-9256-CC18-6725-DB46C66CD0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2400" dirty="0"/>
              <a:t>Are all stakeholders and service experts committing to the proposals? What are suggestions that would further optimize the proposals or make life easier?</a:t>
            </a:r>
          </a:p>
          <a:p>
            <a:endParaRPr lang="en-US" sz="2400" dirty="0"/>
          </a:p>
          <a:p>
            <a:r>
              <a:rPr lang="en-US" sz="2400" dirty="0"/>
              <a:t>What RP assessments / studies would be needed to validate the proposals? </a:t>
            </a:r>
          </a:p>
          <a:p>
            <a:endParaRPr lang="en-US" sz="2400" dirty="0"/>
          </a:p>
          <a:p>
            <a:r>
              <a:rPr lang="en-US" sz="2400" dirty="0"/>
              <a:t>What is required to organize road transport?</a:t>
            </a:r>
          </a:p>
          <a:p>
            <a:endParaRPr lang="en-US" sz="2400" dirty="0"/>
          </a:p>
          <a:p>
            <a:r>
              <a:rPr lang="en-US" sz="2400" dirty="0"/>
              <a:t>What is required to organize ANDRA containers? </a:t>
            </a:r>
          </a:p>
          <a:p>
            <a:endParaRPr lang="en-US" sz="2400" dirty="0"/>
          </a:p>
          <a:p>
            <a:r>
              <a:rPr lang="en-US" sz="2400" dirty="0"/>
              <a:t>What else?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3C73CC7-B5E2-7DD8-461F-CB2E819F69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HL-LHC WP8 - CMS WS24 - TAS removal - Logistics, RP, Safety - 18 Sept.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4466B1-DE47-5FC8-F39F-AA4DC6CDB1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71722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3385D04-91CB-D4EE-F5BD-ADAFB1D7AF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Thanks to all contributing services and experts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E6E777C-53F4-0980-8486-C1074DD4FA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HL-LHC WP8 - CMS WS24 - TAS removal - Logistics, RP, Safety - 18 Sept. 2025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860D622-1D01-72B1-F2F6-E0691A824BA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Credits to: EN-HE, HSE-RP, RWTC and all other colleagues that worked on the studies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C96C5E-6E7B-A432-3D8A-7A198DD84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098787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D0A324-2B0A-9A07-025C-AB0ACC9D54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 slides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5831A61-D934-9ED9-798A-E67C5D099B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HL-LHC WP8 - CMS WS24 - TAS removal - Logistics, RP, Safety - 18 Sept. 2025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57A413-4ED8-9C26-D2FC-3D352E23B5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DFD606-A830-8C79-23CA-D3408692A7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724354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819AB6-0F7E-896F-AC5A-49B6CAC6BB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HL-LHC WP8 - CMS WS24 - TAS removal - Logistics, RP, Safety - 18 Sept. 2025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224D102-360E-F0B7-8C7E-82FBC926E0F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71600" y="843558"/>
            <a:ext cx="7128562" cy="3643145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3742BC-94FB-935E-5C34-94F7AE507B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32134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64C779-1D3D-0155-8BB9-9251D68C4B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3607A6-42BF-7366-FB50-C755B8A784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8C5636-C27B-6B1B-E63A-2FEB742EE2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HL-LHC WP8 - CMS WS24 - TAS removal - Logistics, RP, Safety - 18 Sept.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C26B896-C162-454F-A78F-B74585BC8F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45C0293-E14A-5400-7CB5-C25BCF3762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"/>
            <a:ext cx="9144001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32295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DD8774-DB75-B413-0DAE-ABCD993508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4DED24-DBE2-41F2-2967-1CA1ADD693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9144000" cy="5143499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38B89B-4900-7FB4-109F-44FE61BE6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HL-LHC WP8 - CMS WS24 - TAS removal - Logistics, RP, Safety - 18 Sept.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58354C-ABF3-E1BC-4C9E-24992DAA7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04A7C95-DA94-D7E9-0EE1-F513408DC9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-1"/>
            <a:ext cx="914399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25566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F4A2A3-54D0-934B-27C2-55FEEE0245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D910AC-3D66-207D-BDDA-3723E42CEA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30AE9FC-B019-CA97-9427-D96990C7A2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HL-LHC WP8 - CMS WS24 - TAS removal - Logistics, RP, Safety - 18 Sept.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5FAE76-3E5F-03A1-B40A-E50AB9C96E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5CA8F56-5015-4F2D-59FD-D02FE7AB66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144000" cy="5143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2059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3DBDE7-0268-E9B1-95E8-EF17C4683A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A72E06-9600-3B42-70E3-CADC4D0341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3F8301-D2E5-D5C4-C1CE-8418D69076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HL-LHC WP8 - CMS WS24 - TAS removal - Logistics, RP, Safety - 18 Sept.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DAC53E-5A32-B474-FC6C-A7683760CC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C99C98D-3BBE-747C-B0C3-689E726FCC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144000" cy="5143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39419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103841-CB9A-3E0C-489C-8419F3495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CA4BF6-8889-368F-EDE4-DA1386F904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A33E2D1-7696-A87B-B7A0-370B7C6E82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HL-LHC WP8 - CMS WS24 - TAS removal - Logistics, RP, Safety - 18 Sept.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741147-DFEF-5A0B-CDF8-D977241F41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0483038-D364-592A-038C-10255DF138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967"/>
            <a:ext cx="9108504" cy="5123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09153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552930-9966-01C9-C0E1-06B41F03C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B7C308-5585-B952-DD22-89F965D104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2A73335-8148-8455-6A7F-3135635D7C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HL-LHC WP8 - CMS WS24 - TAS removal - Logistics, RP, Safety - 18 Sept.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DF08FF-2974-678B-5788-1C09732C0A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EBAB230-E865-C612-9CB8-E4B909ACE6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44294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52A336-3D79-080E-B216-9AF61FD504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F03068-5094-6930-4C52-B77E47ABF8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/>
              <a:t>The goal of the meeting is to discuss on: </a:t>
            </a:r>
          </a:p>
          <a:p>
            <a:pPr lvl="0"/>
            <a:r>
              <a:rPr lang="en-GB" sz="2000" dirty="0"/>
              <a:t>TAS removal from UXC55 to SX5 (where is intended to be put in a container)</a:t>
            </a:r>
          </a:p>
          <a:p>
            <a:pPr lvl="0"/>
            <a:r>
              <a:rPr lang="en-GB" sz="2000" dirty="0"/>
              <a:t>Related logistics on CMS surface and SX5 (</a:t>
            </a:r>
            <a:r>
              <a:rPr lang="en-GB" sz="2000" dirty="0" err="1"/>
              <a:t>evtl</a:t>
            </a:r>
            <a:r>
              <a:rPr lang="en-GB" sz="2000" dirty="0"/>
              <a:t>. storage space and time) </a:t>
            </a:r>
          </a:p>
          <a:p>
            <a:pPr lvl="0"/>
            <a:r>
              <a:rPr lang="en-GB" sz="2000" dirty="0"/>
              <a:t>Evacuation from CMS site.  </a:t>
            </a:r>
          </a:p>
          <a:p>
            <a:endParaRPr lang="en-US" sz="2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2C6174-527B-A493-8A27-FB12090F77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HL-LHC WP8 - CMS WS24 - TAS removal - Logistics, RP, Safety - 18 Sept.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403D45-F585-B871-E445-CCA8E598F0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99357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DBFB71-7F90-9455-AB6A-DF43895925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08EE79-F5DD-51C3-2039-10243C0D52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509425-0E5F-BD53-7F29-2D348986F7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HL-LHC WP8 - CMS WS24 - TAS removal - Logistics, RP, Safety - 18 Sept.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261917-02E1-A670-F0B1-E70CAE5158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C0C7E00-91A5-F3CB-8B98-385B1DD0E6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9967"/>
            <a:ext cx="9108505" cy="5123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36636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04A8BD-38A8-14B1-A832-7778C086E5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FF3EDB-0F49-54EF-0C08-836C0F68BB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2C48E6-121D-A10D-0E4D-A6F18C5015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HL-LHC WP8 - CMS WS24 - TAS removal - Logistics, RP, Safety - 18 Sept.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258158-6BC5-0E0F-2841-DA6C82EB2A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C2E9B17-1388-9A24-8827-E8241F9A1D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144000" cy="5143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9957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BC68F2-1AF8-91E4-0FC1-1DDCA57CD5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73B1A1-6A5C-661B-DB07-E9B1E77CF5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8F23B6-8A7F-2417-C3B3-790D9388FE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HL-LHC WP8 - CMS WS24 - TAS removal - Logistics, RP, Safety - 18 Sept.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682F4F-78C0-E2DF-DA78-4CAB6213B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A3E5A3E-0822-8123-D391-9A74DADFF2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0" y="3055"/>
            <a:ext cx="9138570" cy="5140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207277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A94EC-D131-137B-66CE-88042792AB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922B83-6626-23F8-D07F-133249A1F7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23706B-E41B-6B2F-85FB-3F03807E09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HL-LHC WP8 - CMS WS24 - TAS removal - Logistics, RP, Safety - 18 Sept.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20DB85-6994-A759-A36C-E2FEC3B0D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2E9220F-641B-33B0-0194-61AAF9597D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144000" cy="5143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806458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8A48AA-B862-FE3A-8195-C0C73E377E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31D57E-3AB3-FC7B-0ADF-1819351EB7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FFF630A-E812-9207-DF1D-6868C391E2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HL-LHC WP8 - CMS WS24 - TAS removal - Logistics, RP, Safety - 18 Sept.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FCAAE6-1604-1615-8676-7FD472100A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C452980-5939-58BB-6782-0F3E5D8938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1"/>
            <a:ext cx="9144001" cy="5143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833066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44046-5301-F512-23F0-688FA1BE6B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2B5CA0-27DC-4149-8E56-9D0E43BCDE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CA5722D-184E-987F-A9CE-2071B65FB0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HL-LHC WP8 - CMS WS24 - TAS removal - Logistics, RP, Safety - 18 Sept.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EFDF840-4E29-E961-5387-A631B47868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3741479-6501-9573-EA7C-14563D132D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9966"/>
            <a:ext cx="9108503" cy="5123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96740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4A8D02-30C9-6CC6-98FE-CE2E450008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93FD5D-9514-E9E3-7F43-E89CEA0859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FCC90A-CDDA-0417-FE44-46DA01DF43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dirty="0"/>
              <a:t>The following presentations and reports related to the topic exists: </a:t>
            </a:r>
          </a:p>
          <a:p>
            <a:pPr lvl="0"/>
            <a:r>
              <a:rPr lang="en-GB" sz="1600" dirty="0">
                <a:hlinkClick r:id="rId2"/>
              </a:rPr>
              <a:t>Indico 1411975</a:t>
            </a:r>
            <a:r>
              <a:rPr lang="en-GB" sz="1600" dirty="0"/>
              <a:t> : 139th HL-LHC WP8 Meeting [TAS to waste] (19 June 2024)</a:t>
            </a:r>
          </a:p>
          <a:p>
            <a:pPr lvl="0"/>
            <a:r>
              <a:rPr lang="en-GB" sz="1600" dirty="0">
                <a:hlinkClick r:id="rId3"/>
              </a:rPr>
              <a:t>EDMS 3223760</a:t>
            </a:r>
            <a:r>
              <a:rPr lang="en-GB" sz="1600" dirty="0"/>
              <a:t> : LS3 De-installation for HL-LHC - RP &amp; Logistics – Summary Report (WP15 – Darshana Ramrekha, Maria Perez-Ornedo – 21-02-2025)</a:t>
            </a:r>
          </a:p>
          <a:p>
            <a:pPr lvl="0"/>
            <a:r>
              <a:rPr lang="en-GB" sz="1600" dirty="0"/>
              <a:t>34</a:t>
            </a:r>
            <a:r>
              <a:rPr lang="en-GB" sz="1600" baseline="30000" dirty="0"/>
              <a:t>th</a:t>
            </a:r>
            <a:r>
              <a:rPr lang="en-GB" sz="1600" dirty="0"/>
              <a:t> HL-LHC Coordination Group Meeting – </a:t>
            </a:r>
            <a:r>
              <a:rPr lang="en-GB" sz="1600" dirty="0">
                <a:hlinkClick r:id="rId4"/>
              </a:rPr>
              <a:t>Indico 1550370</a:t>
            </a:r>
            <a:r>
              <a:rPr lang="en-GB" sz="1600" dirty="0"/>
              <a:t> -  “</a:t>
            </a:r>
            <a:r>
              <a:rPr lang="en-GB" sz="1600" dirty="0">
                <a:hlinkClick r:id="rId5"/>
              </a:rPr>
              <a:t>CMS – experiment schedule interfacing with machine LS3 planning</a:t>
            </a:r>
            <a:r>
              <a:rPr lang="en-GB" sz="1600" dirty="0"/>
              <a:t>” (T. Loiseau, F. Sanchez-Galan)</a:t>
            </a:r>
          </a:p>
          <a:p>
            <a:pPr marL="0" lvl="0" indent="0">
              <a:buNone/>
            </a:pPr>
            <a:endParaRPr lang="en-GB" sz="1600" dirty="0"/>
          </a:p>
          <a:p>
            <a:endParaRPr lang="en-US" sz="18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964D5F2-8BA3-B9CB-7FE8-1685B2D715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HL-LHC WP8 - CMS WS24 - TAS removal - Logistics, RP, Safety - 18 Sept.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96DB792-EBB2-5E6D-7F90-0AE1A7D75F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08066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FD2518-2CE3-AD62-4B8E-66559C164B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HL-LHC WP8 - CMS WS24 - TAS removal - Logistics, RP, Safety - 18 Sept. 2025</a:t>
            </a:r>
            <a:endParaRPr lang="en-GB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C352EC2-AA33-74A3-7DEF-DE9BCDD29D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b="1" dirty="0">
                <a:effectLst/>
                <a:latin typeface="Aptos" panose="020B0004020202020204" pitchFamily="34" charset="0"/>
                <a:ea typeface="Times New Roman" panose="02020603050405020304" pitchFamily="18" charset="0"/>
              </a:rPr>
              <a:t>Preparation of TAS transport and waste storage</a:t>
            </a:r>
            <a:endParaRPr lang="en-US" dirty="0"/>
          </a:p>
        </p:txBody>
      </p:sp>
      <p:sp>
        <p:nvSpPr>
          <p:cNvPr id="6" name="Content Placeholder 8">
            <a:extLst>
              <a:ext uri="{FF2B5EF4-FFF2-40B4-BE49-F238E27FC236}">
                <a16:creationId xmlns:a16="http://schemas.microsoft.com/office/drawing/2014/main" id="{814E5636-6303-0B85-F9AD-14F0EFF9D839}"/>
              </a:ext>
            </a:extLst>
          </p:cNvPr>
          <p:cNvSpPr txBox="1">
            <a:spLocks/>
          </p:cNvSpPr>
          <p:nvPr/>
        </p:nvSpPr>
        <p:spPr>
          <a:xfrm>
            <a:off x="162189" y="825893"/>
            <a:ext cx="5743892" cy="384096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0">
              <a:buFont typeface="Wingdings" charset="2"/>
              <a:buNone/>
            </a:pPr>
            <a:r>
              <a:rPr lang="en-GB" sz="1800" b="1" dirty="0">
                <a:latin typeface="Aptos" panose="020B0004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CMS TAS + cradle …</a:t>
            </a:r>
            <a:endParaRPr lang="en-US" sz="1800" dirty="0">
              <a:latin typeface="Aptos" panose="020B0004020202020204" pitchFamily="34" charset="0"/>
              <a:cs typeface="Calibri" panose="020F0502020204030204" pitchFamily="34" charset="0"/>
            </a:endParaRPr>
          </a:p>
          <a:p>
            <a:pPr marL="358775" indent="-266700"/>
            <a:r>
              <a:rPr lang="en-GB" sz="1400" dirty="0">
                <a:latin typeface="Aptos" panose="020B000402020202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… </a:t>
            </a:r>
            <a:r>
              <a:rPr lang="en-GB" sz="14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will be removed from its installed position together with its cradle </a:t>
            </a:r>
            <a:r>
              <a:rPr lang="en-GB" sz="1400" dirty="0">
                <a:latin typeface="Aptos" panose="020B000402020202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(S235 steel) chamber (SS), the </a:t>
            </a:r>
            <a:r>
              <a:rPr lang="en-GB" sz="14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vertical support jacking devices and still attached to the vertical support rods (assembly weight ~ 9.5t). </a:t>
            </a:r>
          </a:p>
          <a:p>
            <a:pPr marL="358775" indent="-266700"/>
            <a:r>
              <a:rPr lang="en-GB" sz="1400" dirty="0">
                <a:latin typeface="Aptos" panose="020B000402020202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The CMS TAS cradle does not protect all around. TAS is free at the bottom and on tunnel side TAS reaches 235mm out of cradle.</a:t>
            </a:r>
            <a:endParaRPr lang="en-GB" sz="1400" dirty="0">
              <a:effectLst/>
              <a:latin typeface="Aptos" panose="020B0004020202020204" pitchFamily="34" charset="0"/>
              <a:ea typeface="Aptos" panose="020B0004020202020204" pitchFamily="34" charset="0"/>
              <a:cs typeface="Calibri" panose="020F0502020204030204" pitchFamily="34" charset="0"/>
            </a:endParaRPr>
          </a:p>
          <a:p>
            <a:pPr marL="358775" indent="-266700">
              <a:buNone/>
            </a:pPr>
            <a:r>
              <a:rPr lang="en-GB" sz="1400" b="1" dirty="0">
                <a:latin typeface="Aptos" panose="020B000402020202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Conclusions:</a:t>
            </a:r>
          </a:p>
          <a:p>
            <a:pPr marL="377825" lvl="1">
              <a:buFont typeface="Wingdings" panose="05000000000000000000" pitchFamily="2" charset="2"/>
              <a:buChar char="Ø"/>
              <a:tabLst>
                <a:tab pos="914400" algn="l"/>
              </a:tabLst>
            </a:pPr>
            <a:r>
              <a:rPr lang="en-GB" sz="1400" b="1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  <a:ea typeface="Times New Roman" panose="02020603050405020304" pitchFamily="18" charset="0"/>
                <a:cs typeface="Calibri" panose="020F0502020204030204" pitchFamily="34" charset="0"/>
                <a:sym typeface="Wingdings" panose="05000000000000000000" pitchFamily="2" charset="2"/>
              </a:rPr>
              <a:t>CMS TAS require a shielded containment to </a:t>
            </a:r>
            <a:r>
              <a:rPr lang="en-GB" sz="1400" b="1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meet requirements </a:t>
            </a:r>
            <a:r>
              <a:rPr lang="en-GB" sz="1400" b="1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  <a:ea typeface="Times New Roman" panose="02020603050405020304" pitchFamily="18" charset="0"/>
                <a:cs typeface="Calibri" panose="020F0502020204030204" pitchFamily="34" charset="0"/>
                <a:sym typeface="Wingdings" panose="05000000000000000000" pitchFamily="2" charset="2"/>
              </a:rPr>
              <a:t>for surface transport </a:t>
            </a:r>
            <a:r>
              <a:rPr lang="en-GB" sz="1400" b="1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(&lt;2mSv/h contact,  &lt; 0.2mSv/h at trailer edges)</a:t>
            </a:r>
            <a:endParaRPr lang="en-GB" sz="1400" b="1" dirty="0">
              <a:solidFill>
                <a:schemeClr val="accent1">
                  <a:lumMod val="50000"/>
                </a:schemeClr>
              </a:solidFill>
              <a:latin typeface="Aptos" panose="020B0004020202020204" pitchFamily="34" charset="0"/>
              <a:ea typeface="Aptos" panose="020B0004020202020204" pitchFamily="34" charset="0"/>
              <a:cs typeface="Calibri" panose="020F0502020204030204" pitchFamily="34" charset="0"/>
            </a:endParaRPr>
          </a:p>
          <a:p>
            <a:endParaRPr lang="en-US" sz="2400" dirty="0">
              <a:latin typeface="Aptos" panose="020B000402020202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5B53BBA-E9C9-963C-508A-942FB37A0C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3108" y="915566"/>
            <a:ext cx="3316944" cy="2373737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632998E-63DA-A1FF-9AA5-D64AAF3874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54852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C352EC2-AA33-74A3-7DEF-DE9BCDD29D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b="1" dirty="0">
                <a:effectLst/>
                <a:latin typeface="Aptos" panose="020B0004020202020204" pitchFamily="34" charset="0"/>
                <a:ea typeface="Times New Roman" panose="02020603050405020304" pitchFamily="18" charset="0"/>
              </a:rPr>
              <a:t>RP considerations for TAS and cradle removal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FD2518-2CE3-AD62-4B8E-66559C164B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HL-LHC WP8 - CMS WS24 - TAS removal - Logistics, RP, Safety - 18 Sept. 2025</a:t>
            </a:r>
            <a:endParaRPr lang="en-GB" noProof="0" dirty="0"/>
          </a:p>
        </p:txBody>
      </p:sp>
      <p:sp>
        <p:nvSpPr>
          <p:cNvPr id="10" name="Content Placeholder 8">
            <a:extLst>
              <a:ext uri="{FF2B5EF4-FFF2-40B4-BE49-F238E27FC236}">
                <a16:creationId xmlns:a16="http://schemas.microsoft.com/office/drawing/2014/main" id="{33606403-5FC8-EAA6-37CF-30AE78CB5007}"/>
              </a:ext>
            </a:extLst>
          </p:cNvPr>
          <p:cNvSpPr txBox="1">
            <a:spLocks/>
          </p:cNvSpPr>
          <p:nvPr/>
        </p:nvSpPr>
        <p:spPr>
          <a:xfrm>
            <a:off x="259932" y="627534"/>
            <a:ext cx="6410866" cy="40922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6700" indent="-174625">
              <a:buNone/>
            </a:pPr>
            <a:r>
              <a:rPr lang="en-GB" sz="1600" b="1" dirty="0">
                <a:latin typeface="Aptos" panose="020B0004020202020204" pitchFamily="34" charset="0"/>
                <a:ea typeface="Times New Roman" panose="02020603050405020304" pitchFamily="18" charset="0"/>
                <a:sym typeface="Wingdings" panose="05000000000000000000" pitchFamily="2" charset="2"/>
              </a:rPr>
              <a:t>Assumption done here based </a:t>
            </a:r>
            <a:r>
              <a:rPr lang="en-GB" sz="1600" b="1" dirty="0">
                <a:latin typeface="Aptos" panose="020B0004020202020204" pitchFamily="34" charset="0"/>
                <a:ea typeface="Times New Roman" panose="02020603050405020304" pitchFamily="18" charset="0"/>
              </a:rPr>
              <a:t>RP assessment for CMS during LS3 </a:t>
            </a:r>
            <a:r>
              <a:rPr lang="en-GB" sz="1600" b="1" dirty="0">
                <a:latin typeface="Aptos" panose="020B0004020202020204" pitchFamily="34" charset="0"/>
                <a:ea typeface="Times New Roman" panose="02020603050405020304" pitchFamily="18" charset="0"/>
                <a:sym typeface="Wingdings" panose="05000000000000000000" pitchFamily="2" charset="2"/>
              </a:rPr>
              <a:t>(</a:t>
            </a:r>
            <a:r>
              <a:rPr lang="en-GB" sz="1600" b="1" dirty="0">
                <a:latin typeface="Aptos" panose="020B0004020202020204" pitchFamily="34" charset="0"/>
                <a:ea typeface="Times New Roman" panose="02020603050405020304" pitchFamily="18" charset="0"/>
                <a:sym typeface="Wingdings" panose="05000000000000000000" pitchFamily="2" charset="2"/>
                <a:hlinkClick r:id="rId3"/>
              </a:rPr>
              <a:t>EDMS 2748870</a:t>
            </a:r>
            <a:r>
              <a:rPr lang="en-GB" sz="1600" b="1" dirty="0">
                <a:latin typeface="Aptos" panose="020B0004020202020204" pitchFamily="34" charset="0"/>
                <a:ea typeface="Times New Roman" panose="02020603050405020304" pitchFamily="18" charset="0"/>
                <a:sym typeface="Wingdings" panose="05000000000000000000" pitchFamily="2" charset="2"/>
              </a:rPr>
              <a:t> )</a:t>
            </a:r>
            <a:endParaRPr lang="en-GB" sz="900" dirty="0">
              <a:latin typeface="Aptos" panose="020B0004020202020204" pitchFamily="34" charset="0"/>
              <a:ea typeface="Aptos" panose="020B0004020202020204" pitchFamily="34" charset="0"/>
            </a:endParaRPr>
          </a:p>
          <a:p>
            <a:pPr marL="266700" indent="-174625"/>
            <a:r>
              <a:rPr lang="en-GB" sz="1200" dirty="0">
                <a:latin typeface="Aptos" panose="020B0004020202020204" pitchFamily="34" charset="0"/>
                <a:ea typeface="Aptos" panose="020B0004020202020204" pitchFamily="34" charset="0"/>
              </a:rPr>
              <a:t>CMS scenario 3) is applicable (Rotating Shielding opened /HF in garage position) and 9 - 10 months cool down time (3 months pb-run 2025 + 06-07/2026)</a:t>
            </a:r>
          </a:p>
          <a:p>
            <a:pPr marL="541338" indent="-174625">
              <a:buFont typeface="Wingdings" panose="05000000000000000000" pitchFamily="2" charset="2"/>
              <a:buChar char="Ø"/>
            </a:pPr>
            <a:r>
              <a:rPr lang="en-GB" sz="1200" dirty="0">
                <a:latin typeface="Aptos" panose="020B0004020202020204" pitchFamily="34" charset="0"/>
                <a:ea typeface="Aptos" panose="020B0004020202020204" pitchFamily="34" charset="0"/>
                <a:sym typeface="Wingdings" panose="05000000000000000000" pitchFamily="2" charset="2"/>
              </a:rPr>
              <a:t>f</a:t>
            </a:r>
            <a:r>
              <a:rPr lang="en-GB" sz="1200" dirty="0">
                <a:latin typeface="Aptos" panose="020B0004020202020204" pitchFamily="34" charset="0"/>
                <a:ea typeface="Aptos" panose="020B0004020202020204" pitchFamily="34" charset="0"/>
              </a:rPr>
              <a:t>ollowing corresponding chart TAS ambient dose is: 10mSv/h on IP side / 1-3mSv/h on tunnel side</a:t>
            </a:r>
          </a:p>
          <a:p>
            <a:pPr marL="541338" indent="-174625">
              <a:buFont typeface="Wingdings" panose="05000000000000000000" pitchFamily="2" charset="2"/>
              <a:buChar char="Ø"/>
            </a:pPr>
            <a:r>
              <a:rPr lang="en-GB" sz="1200" dirty="0">
                <a:latin typeface="Aptos" panose="020B0004020202020204" pitchFamily="34" charset="0"/>
                <a:ea typeface="Aptos" panose="020B0004020202020204" pitchFamily="34" charset="0"/>
              </a:rPr>
              <a:t>simulations show further that at 20cm of steel shielding, ambient doses are &lt; 3mSv/h. </a:t>
            </a:r>
          </a:p>
          <a:p>
            <a:pPr marL="266700" indent="-174625">
              <a:buFont typeface="Wingdings" charset="2"/>
              <a:buNone/>
            </a:pPr>
            <a:r>
              <a:rPr lang="en-GB" sz="1200" dirty="0">
                <a:latin typeface="Aptos" panose="020B0004020202020204" pitchFamily="34" charset="0"/>
                <a:ea typeface="Aptos" panose="020B0004020202020204" pitchFamily="34" charset="0"/>
              </a:rPr>
              <a:t> </a:t>
            </a:r>
            <a:r>
              <a:rPr lang="en-GB" sz="1200" b="1" dirty="0">
                <a:latin typeface="Aptos" panose="020B0004020202020204" pitchFamily="34" charset="0"/>
                <a:ea typeface="Aptos" panose="020B0004020202020204" pitchFamily="34" charset="0"/>
              </a:rPr>
              <a:t>Conclusions:</a:t>
            </a:r>
            <a:endParaRPr lang="en-GB" sz="1200" b="1" dirty="0">
              <a:latin typeface="Calibri" panose="020F0502020204030204" pitchFamily="34" charset="0"/>
              <a:ea typeface="Aptos" panose="020B0004020202020204" pitchFamily="34" charset="0"/>
            </a:endParaRPr>
          </a:p>
          <a:p>
            <a:pPr marL="449263" lvl="1" indent="-171450">
              <a:buFont typeface="Wingdings" panose="05000000000000000000" pitchFamily="2" charset="2"/>
              <a:buChar char="Ø"/>
              <a:tabLst>
                <a:tab pos="914400" algn="l"/>
              </a:tabLst>
            </a:pPr>
            <a:r>
              <a:rPr lang="en-GB" sz="1200" dirty="0">
                <a:latin typeface="Aptos" panose="020B0004020202020204" pitchFamily="34" charset="0"/>
                <a:ea typeface="Times New Roman" panose="02020603050405020304" pitchFamily="18" charset="0"/>
              </a:rPr>
              <a:t>Transport requirements are: &lt;2mSv/h contact and &lt; 0.2mSv/h at trailer edges.</a:t>
            </a:r>
          </a:p>
          <a:p>
            <a:pPr marL="92075" lvl="1" indent="0">
              <a:buNone/>
              <a:tabLst>
                <a:tab pos="914400" algn="l"/>
              </a:tabLst>
            </a:pPr>
            <a:r>
              <a:rPr lang="en-GB" sz="1200" b="1" u="sng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  <a:ea typeface="Times New Roman" panose="02020603050405020304" pitchFamily="18" charset="0"/>
              </a:rPr>
              <a:t>For surface transport TAS need additional shielding or a shielding containment! </a:t>
            </a:r>
            <a:endParaRPr lang="en-US" sz="2000" b="1" u="sng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AF4CB7C-6E3E-7E1F-59D2-7FFAFE6A44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88224" y="595260"/>
            <a:ext cx="2452466" cy="1728053"/>
          </a:xfrm>
          <a:prstGeom prst="rect">
            <a:avLst/>
          </a:prstGeom>
        </p:spPr>
      </p:pic>
      <p:grpSp>
        <p:nvGrpSpPr>
          <p:cNvPr id="36" name="Group 35">
            <a:extLst>
              <a:ext uri="{FF2B5EF4-FFF2-40B4-BE49-F238E27FC236}">
                <a16:creationId xmlns:a16="http://schemas.microsoft.com/office/drawing/2014/main" id="{C3E85183-0BB9-3809-8FF5-FA72531B6743}"/>
              </a:ext>
            </a:extLst>
          </p:cNvPr>
          <p:cNvGrpSpPr/>
          <p:nvPr/>
        </p:nvGrpSpPr>
        <p:grpSpPr>
          <a:xfrm>
            <a:off x="4572000" y="3527483"/>
            <a:ext cx="1760867" cy="1268895"/>
            <a:chOff x="1280875" y="3921009"/>
            <a:chExt cx="1624221" cy="1155747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D4AFABA0-D0E0-1829-7047-21B63B4AE42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84"/>
            <a:stretch/>
          </p:blipFill>
          <p:spPr>
            <a:xfrm>
              <a:off x="1280875" y="3921009"/>
              <a:ext cx="1624221" cy="1155747"/>
            </a:xfrm>
            <a:prstGeom prst="rect">
              <a:avLst/>
            </a:prstGeom>
          </p:spPr>
        </p:pic>
        <p:sp>
          <p:nvSpPr>
            <p:cNvPr id="26" name="Text Box 2">
              <a:extLst>
                <a:ext uri="{FF2B5EF4-FFF2-40B4-BE49-F238E27FC236}">
                  <a16:creationId xmlns:a16="http://schemas.microsoft.com/office/drawing/2014/main" id="{44985465-805A-B178-24A1-6D408AD7CDE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27208" y="4794194"/>
              <a:ext cx="1198828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l"/>
              <a:r>
                <a:rPr lang="en-GB" sz="1100" dirty="0">
                  <a:solidFill>
                    <a:srgbClr val="FFFF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CMS TAS + cradle</a:t>
              </a:r>
              <a:endPara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31" name="Picture 30">
            <a:extLst>
              <a:ext uri="{FF2B5EF4-FFF2-40B4-BE49-F238E27FC236}">
                <a16:creationId xmlns:a16="http://schemas.microsoft.com/office/drawing/2014/main" id="{8B66DBBD-1DD5-DDF6-FDB8-015C8F686DD4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29" t="20846" r="21628" b="17086"/>
          <a:stretch/>
        </p:blipFill>
        <p:spPr>
          <a:xfrm>
            <a:off x="6654157" y="2341071"/>
            <a:ext cx="1870663" cy="1371843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</p:pic>
      <p:grpSp>
        <p:nvGrpSpPr>
          <p:cNvPr id="33" name="Group 32">
            <a:extLst>
              <a:ext uri="{FF2B5EF4-FFF2-40B4-BE49-F238E27FC236}">
                <a16:creationId xmlns:a16="http://schemas.microsoft.com/office/drawing/2014/main" id="{5E78AF35-7288-1F95-1AA5-9CA7368929E9}"/>
              </a:ext>
            </a:extLst>
          </p:cNvPr>
          <p:cNvGrpSpPr/>
          <p:nvPr/>
        </p:nvGrpSpPr>
        <p:grpSpPr>
          <a:xfrm>
            <a:off x="8474808" y="2640294"/>
            <a:ext cx="639416" cy="1441275"/>
            <a:chOff x="8259696" y="2449351"/>
            <a:chExt cx="639416" cy="1441275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0DAEC438-2A85-EC2E-F958-138EEC23DFC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259696" y="2449351"/>
              <a:ext cx="639416" cy="1441275"/>
            </a:xfrm>
            <a:prstGeom prst="rect">
              <a:avLst/>
            </a:prstGeom>
          </p:spPr>
        </p:pic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27F116CD-56AA-6DDA-9F07-58F9BD367C5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643401" y="2787999"/>
              <a:ext cx="255710" cy="535172"/>
            </a:xfrm>
            <a:prstGeom prst="rect">
              <a:avLst/>
            </a:prstGeom>
          </p:spPr>
        </p:pic>
      </p:grpSp>
      <p:sp>
        <p:nvSpPr>
          <p:cNvPr id="34" name="Text Box 2">
            <a:extLst>
              <a:ext uri="{FF2B5EF4-FFF2-40B4-BE49-F238E27FC236}">
                <a16:creationId xmlns:a16="http://schemas.microsoft.com/office/drawing/2014/main" id="{6A31F64E-A87E-0556-0FDC-6F5D2444C4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70798" y="2337261"/>
            <a:ext cx="1515484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l"/>
            <a:r>
              <a:rPr lang="en-GB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10 months cool-down</a:t>
            </a: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40DA79D-BC01-AD90-6B20-57F531EDF4A9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2334" t="15754" r="21096" b="25472"/>
          <a:stretch/>
        </p:blipFill>
        <p:spPr>
          <a:xfrm>
            <a:off x="6654735" y="3589233"/>
            <a:ext cx="1870085" cy="1207145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</p:pic>
      <p:sp>
        <p:nvSpPr>
          <p:cNvPr id="35" name="Text Box 2">
            <a:extLst>
              <a:ext uri="{FF2B5EF4-FFF2-40B4-BE49-F238E27FC236}">
                <a16:creationId xmlns:a16="http://schemas.microsoft.com/office/drawing/2014/main" id="{CB407067-3D38-688E-EE72-9E3B9A228F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72286" y="3613065"/>
            <a:ext cx="1515484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l"/>
            <a:r>
              <a:rPr lang="en-GB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 months cool-down</a:t>
            </a: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8" name="Slide Number Placeholder 37">
            <a:extLst>
              <a:ext uri="{FF2B5EF4-FFF2-40B4-BE49-F238E27FC236}">
                <a16:creationId xmlns:a16="http://schemas.microsoft.com/office/drawing/2014/main" id="{D103C725-9A59-331C-176A-2D07257AE7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054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C352EC2-AA33-74A3-7DEF-DE9BCDD29D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b="1" dirty="0">
                <a:effectLst/>
                <a:latin typeface="Aptos" panose="020B0004020202020204" pitchFamily="34" charset="0"/>
                <a:ea typeface="Times New Roman" panose="02020603050405020304" pitchFamily="18" charset="0"/>
              </a:rPr>
              <a:t>TAS transport and waste storage containers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FD2518-2CE3-AD62-4B8E-66559C164B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HL-LHC WP8 - CMS WS24 - TAS removal - Logistics, RP, Safety - 18 Sept. 2025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8EA864D-4F49-C770-7377-0A209ABF87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6296" y="1904089"/>
            <a:ext cx="2710160" cy="1748601"/>
          </a:xfrm>
          <a:prstGeom prst="rect">
            <a:avLst/>
          </a:prstGeom>
        </p:spPr>
      </p:pic>
      <p:sp>
        <p:nvSpPr>
          <p:cNvPr id="10" name="Content Placeholder 8">
            <a:extLst>
              <a:ext uri="{FF2B5EF4-FFF2-40B4-BE49-F238E27FC236}">
                <a16:creationId xmlns:a16="http://schemas.microsoft.com/office/drawing/2014/main" id="{33606403-5FC8-EAA6-37CF-30AE78CB5007}"/>
              </a:ext>
            </a:extLst>
          </p:cNvPr>
          <p:cNvSpPr txBox="1">
            <a:spLocks/>
          </p:cNvSpPr>
          <p:nvPr/>
        </p:nvSpPr>
        <p:spPr>
          <a:xfrm>
            <a:off x="201395" y="675000"/>
            <a:ext cx="5616422" cy="40922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0">
              <a:buFont typeface="Wingdings" charset="2"/>
              <a:buNone/>
            </a:pPr>
            <a:r>
              <a:rPr lang="en-GB" sz="1800" b="1" dirty="0">
                <a:latin typeface="Aptos" panose="020B0004020202020204" pitchFamily="34" charset="0"/>
                <a:ea typeface="Times New Roman" panose="02020603050405020304" pitchFamily="18" charset="0"/>
              </a:rPr>
              <a:t>Evacuation of CMS TAS + cradle from cavern and in containment from pt5 to RWTC …</a:t>
            </a:r>
            <a:endParaRPr lang="en-US" sz="1800" dirty="0"/>
          </a:p>
          <a:p>
            <a:pPr marL="358775" indent="-266700"/>
            <a:r>
              <a:rPr lang="en-GB" sz="1400" dirty="0">
                <a:latin typeface="Aptos" panose="020B0004020202020204" pitchFamily="34" charset="0"/>
                <a:ea typeface="Aptos" panose="020B0004020202020204" pitchFamily="34" charset="0"/>
              </a:rPr>
              <a:t>RWTC proposal is to use ANDRA shielded containers for the storage in RWTC. </a:t>
            </a:r>
          </a:p>
          <a:p>
            <a:pPr marL="358775" indent="-266700"/>
            <a:r>
              <a:rPr lang="en-GB" sz="1400" dirty="0">
                <a:latin typeface="Aptos" panose="020B0004020202020204" pitchFamily="34" charset="0"/>
                <a:ea typeface="Aptos" panose="020B0004020202020204" pitchFamily="34" charset="0"/>
              </a:rPr>
              <a:t>Proposal is on 54 side to place the container in the cavern to insert TAS + cradle and to bring all together to surface. </a:t>
            </a:r>
          </a:p>
          <a:p>
            <a:pPr marL="358775" indent="-266700"/>
            <a:r>
              <a:rPr lang="en-GB" sz="1400" dirty="0">
                <a:latin typeface="Aptos" panose="020B0004020202020204" pitchFamily="34" charset="0"/>
                <a:ea typeface="Aptos" panose="020B0004020202020204" pitchFamily="34" charset="0"/>
              </a:rPr>
              <a:t>On 56 side, proposal is to place the container in SX5 and insert TAS + cradle on the surface.</a:t>
            </a:r>
          </a:p>
          <a:p>
            <a:pPr marL="358775" indent="-266700"/>
            <a:r>
              <a:rPr lang="en-GB" sz="1400" dirty="0">
                <a:latin typeface="Aptos" panose="020B0004020202020204" pitchFamily="34" charset="0"/>
                <a:ea typeface="Aptos" panose="020B0004020202020204" pitchFamily="34" charset="0"/>
              </a:rPr>
              <a:t>The transport service will use a 20-foot container to bring all to RWTC. </a:t>
            </a:r>
          </a:p>
          <a:p>
            <a:pPr marL="358775" indent="-266700">
              <a:buFont typeface="Wingdings" charset="2"/>
              <a:buNone/>
            </a:pPr>
            <a:r>
              <a:rPr lang="en-GB" sz="1400" dirty="0">
                <a:latin typeface="Aptos" panose="020B0004020202020204" pitchFamily="34" charset="0"/>
                <a:ea typeface="Aptos" panose="020B0004020202020204" pitchFamily="34" charset="0"/>
              </a:rPr>
              <a:t> </a:t>
            </a:r>
            <a:r>
              <a:rPr lang="en-GB" sz="1400" b="1" dirty="0">
                <a:latin typeface="Aptos" panose="020B0004020202020204" pitchFamily="34" charset="0"/>
                <a:ea typeface="Aptos" panose="020B0004020202020204" pitchFamily="34" charset="0"/>
              </a:rPr>
              <a:t>Conclusions:</a:t>
            </a:r>
            <a:endParaRPr lang="en-GB" sz="1400" b="1" dirty="0">
              <a:latin typeface="Calibri" panose="020F0502020204030204" pitchFamily="34" charset="0"/>
              <a:ea typeface="Aptos" panose="020B0004020202020204" pitchFamily="34" charset="0"/>
            </a:endParaRPr>
          </a:p>
          <a:p>
            <a:pPr marL="377825" lvl="1">
              <a:buFont typeface="Wingdings" panose="05000000000000000000" pitchFamily="2" charset="2"/>
              <a:buChar char="Ø"/>
              <a:tabLst>
                <a:tab pos="914400" algn="l"/>
              </a:tabLst>
            </a:pPr>
            <a:r>
              <a:rPr lang="en-GB" sz="1400" dirty="0">
                <a:solidFill>
                  <a:srgbClr val="0070C0"/>
                </a:solidFill>
                <a:latin typeface="Aptos" panose="020B0004020202020204" pitchFamily="34" charset="0"/>
                <a:ea typeface="Times New Roman" panose="02020603050405020304" pitchFamily="18" charset="0"/>
              </a:rPr>
              <a:t>Using ANDRA shielded containers would be required for surface transport. </a:t>
            </a:r>
          </a:p>
          <a:p>
            <a:pPr marL="377825" lvl="1">
              <a:buFont typeface="Wingdings" panose="05000000000000000000" pitchFamily="2" charset="2"/>
              <a:buChar char="Ø"/>
              <a:tabLst>
                <a:tab pos="914400" algn="l"/>
              </a:tabLst>
            </a:pPr>
            <a:r>
              <a:rPr lang="en-GB" sz="1400" dirty="0">
                <a:latin typeface="Aptos" panose="020B0004020202020204" pitchFamily="34" charset="0"/>
                <a:ea typeface="Times New Roman" panose="02020603050405020304" pitchFamily="18" charset="0"/>
              </a:rPr>
              <a:t>Again, special look need to be given to load capacities </a:t>
            </a:r>
            <a:br>
              <a:rPr lang="en-GB" sz="1400" dirty="0">
                <a:latin typeface="Aptos" panose="020B0004020202020204" pitchFamily="34" charset="0"/>
                <a:ea typeface="Times New Roman" panose="02020603050405020304" pitchFamily="18" charset="0"/>
              </a:rPr>
            </a:br>
            <a:r>
              <a:rPr lang="en-GB" sz="1400" dirty="0">
                <a:latin typeface="Aptos" panose="020B0004020202020204" pitchFamily="34" charset="0"/>
                <a:ea typeface="Times New Roman" panose="02020603050405020304" pitchFamily="18" charset="0"/>
              </a:rPr>
              <a:t>(max. 21t: 10.6t container, 2.5t cover, 9.5t ATLAS TAS assembly)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5E6B95FF-D494-7929-655F-F66837EECE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06828" y="3649281"/>
            <a:ext cx="2676693" cy="143143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3E6AD8DC-BCA4-BFFB-D0E7-E9D15216607A}"/>
              </a:ext>
            </a:extLst>
          </p:cNvPr>
          <p:cNvSpPr txBox="1"/>
          <p:nvPr/>
        </p:nvSpPr>
        <p:spPr>
          <a:xfrm>
            <a:off x="5957500" y="1904089"/>
            <a:ext cx="18101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… inside ANDRA container …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E2077F3-837D-56A5-6B75-A33012A07A40}"/>
              </a:ext>
            </a:extLst>
          </p:cNvPr>
          <p:cNvSpPr txBox="1"/>
          <p:nvPr/>
        </p:nvSpPr>
        <p:spPr>
          <a:xfrm>
            <a:off x="5656846" y="3649281"/>
            <a:ext cx="27594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… inside 20 foot Transport container on truck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CD758B8-134F-65BE-DA78-0714934B18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03767" y="546180"/>
            <a:ext cx="2446120" cy="137221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6AFF7FE-6287-09F5-478C-9497B4E9AF54}"/>
              </a:ext>
            </a:extLst>
          </p:cNvPr>
          <p:cNvSpPr txBox="1"/>
          <p:nvPr/>
        </p:nvSpPr>
        <p:spPr>
          <a:xfrm>
            <a:off x="6467656" y="917582"/>
            <a:ext cx="12105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CMS TAS + cradle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5228A2-1FC7-3CB5-1554-620CFB3C1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39457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144978-BBC3-E636-C401-49964F1CED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1B83095-C658-81F0-7ACE-D50F5CBEAF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1179192"/>
            <a:ext cx="3294162" cy="3435846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51FC297F-49E2-3CD5-C071-0E74825B12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b="1" dirty="0">
                <a:effectLst/>
                <a:latin typeface="Aptos" panose="020B0004020202020204" pitchFamily="34" charset="0"/>
                <a:ea typeface="Times New Roman" panose="02020603050405020304" pitchFamily="18" charset="0"/>
              </a:rPr>
              <a:t>TAS transport with ANDRA shielded containers 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833F62-01B8-0799-B90F-424D5B76A7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HL-LHC WP8 - CMS WS24 - TAS removal - Logistics, RP, Safety - 18 Sept. 2025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244B783-73ED-776E-098F-8D9D4A8562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6555" y="1645888"/>
            <a:ext cx="2710160" cy="1748601"/>
          </a:xfrm>
          <a:prstGeom prst="rect">
            <a:avLst/>
          </a:prstGeom>
        </p:spPr>
      </p:pic>
      <p:sp>
        <p:nvSpPr>
          <p:cNvPr id="10" name="Content Placeholder 8">
            <a:extLst>
              <a:ext uri="{FF2B5EF4-FFF2-40B4-BE49-F238E27FC236}">
                <a16:creationId xmlns:a16="http://schemas.microsoft.com/office/drawing/2014/main" id="{F33A9021-FDE7-E291-BA39-34858C0DD635}"/>
              </a:ext>
            </a:extLst>
          </p:cNvPr>
          <p:cNvSpPr txBox="1">
            <a:spLocks/>
          </p:cNvSpPr>
          <p:nvPr/>
        </p:nvSpPr>
        <p:spPr>
          <a:xfrm>
            <a:off x="201395" y="675000"/>
            <a:ext cx="5616422" cy="40922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77825" lvl="1">
              <a:buFont typeface="Wingdings" panose="05000000000000000000" pitchFamily="2" charset="2"/>
              <a:buChar char="Ø"/>
              <a:tabLst>
                <a:tab pos="914400" algn="l"/>
              </a:tabLst>
            </a:pPr>
            <a:r>
              <a:rPr lang="en-GB" sz="1400" dirty="0">
                <a:latin typeface="Aptos" panose="020B0004020202020204" pitchFamily="34" charset="0"/>
                <a:ea typeface="Times New Roman" panose="02020603050405020304" pitchFamily="18" charset="0"/>
              </a:rPr>
              <a:t>Remind, special look need to be given still to load capacities </a:t>
            </a:r>
            <a:br>
              <a:rPr lang="en-GB" sz="1400" dirty="0">
                <a:latin typeface="Aptos" panose="020B0004020202020204" pitchFamily="34" charset="0"/>
                <a:ea typeface="Times New Roman" panose="02020603050405020304" pitchFamily="18" charset="0"/>
              </a:rPr>
            </a:br>
            <a:r>
              <a:rPr lang="en-GB" sz="1400" dirty="0">
                <a:latin typeface="Aptos" panose="020B0004020202020204" pitchFamily="34" charset="0"/>
                <a:ea typeface="Times New Roman" panose="02020603050405020304" pitchFamily="18" charset="0"/>
              </a:rPr>
              <a:t>(max. 21t: 10.6t container, 2.5t cover, 9.5t CMS TAS assembly)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72E71088-0297-D913-03B0-FCF00F25E07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16555" y="3422269"/>
            <a:ext cx="2676693" cy="143143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99519C6-EA86-0619-A4CC-5992814F75F0}"/>
              </a:ext>
            </a:extLst>
          </p:cNvPr>
          <p:cNvSpPr txBox="1"/>
          <p:nvPr/>
        </p:nvSpPr>
        <p:spPr>
          <a:xfrm>
            <a:off x="6307759" y="1645888"/>
            <a:ext cx="18101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… inside ANDRA container …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D2695F3-4C99-D360-66CA-C5D25878CADE}"/>
              </a:ext>
            </a:extLst>
          </p:cNvPr>
          <p:cNvSpPr txBox="1"/>
          <p:nvPr/>
        </p:nvSpPr>
        <p:spPr>
          <a:xfrm>
            <a:off x="6266573" y="3422269"/>
            <a:ext cx="27594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… inside 20 foot Transport container on truck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2DE8548-E031-0245-5FF6-D0B5BDC39B3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89537" y="546180"/>
            <a:ext cx="1960349" cy="109970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46B9161-35C7-B4D1-72ED-1ED99DAFE560}"/>
              </a:ext>
            </a:extLst>
          </p:cNvPr>
          <p:cNvSpPr txBox="1"/>
          <p:nvPr/>
        </p:nvSpPr>
        <p:spPr>
          <a:xfrm>
            <a:off x="6882655" y="769883"/>
            <a:ext cx="12105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CMS TAS + cradle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819004-65F1-0CDA-3216-F4D46EC1C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1A7DB72-F635-39A4-8DDC-E95DFD8339A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29538" y="1239632"/>
            <a:ext cx="2676693" cy="2502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88916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C81E1B-1912-F78A-00FE-10A58D3F57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WP8 – Radioactive Waste inventory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DD31F8-2651-D4B2-505D-1239EE1C49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HL-LHC WP8 - CMS WS24 - TAS removal - Logistics, RP, Safety - 18 Sept. 2025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24EADEAD-1E28-60EF-210F-99B72AAB2E78}"/>
              </a:ext>
            </a:extLst>
          </p:cNvPr>
          <p:cNvSpPr/>
          <p:nvPr/>
        </p:nvSpPr>
        <p:spPr>
          <a:xfrm>
            <a:off x="3779912" y="4203807"/>
            <a:ext cx="5040560" cy="35352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chemeClr val="tx2">
                    <a:lumMod val="75000"/>
                  </a:schemeClr>
                </a:solidFill>
              </a:rPr>
              <a:t>Definition of residual dose for components that go to waste pending.</a:t>
            </a:r>
            <a:br>
              <a:rPr lang="en-GB" sz="1100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en-GB" sz="1100" dirty="0">
                <a:solidFill>
                  <a:srgbClr val="FF0000"/>
                </a:solidFill>
              </a:rPr>
              <a:t>How detailed, where to get information from?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68CE3589-7DEB-272F-4E13-B0F3A94954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CD3D9F3-A5B4-A4B4-ED3E-1471B9EF1D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627" y="706312"/>
            <a:ext cx="9144000" cy="50270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A24B8A1-FAF9-6834-9FAB-62CD71FBFA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271" y="1291546"/>
            <a:ext cx="8884922" cy="279385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066DA3A-B1E9-0928-97B0-2F923B08E770}"/>
              </a:ext>
            </a:extLst>
          </p:cNvPr>
          <p:cNvSpPr/>
          <p:nvPr/>
        </p:nvSpPr>
        <p:spPr>
          <a:xfrm>
            <a:off x="7956376" y="1243665"/>
            <a:ext cx="1090424" cy="2912261"/>
          </a:xfrm>
          <a:prstGeom prst="round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909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53188C-D426-49AE-F08D-602D297090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WP15 - Logistic </a:t>
            </a:r>
            <a:r>
              <a:rPr lang="en-US" dirty="0"/>
              <a:t>and Buffer zone request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915412AC-CB86-68E9-65BF-94DCFA57547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35918835"/>
              </p:ext>
            </p:extLst>
          </p:nvPr>
        </p:nvGraphicFramePr>
        <p:xfrm>
          <a:off x="827584" y="734515"/>
          <a:ext cx="6627000" cy="4026858"/>
        </p:xfrm>
        <a:graphic>
          <a:graphicData uri="http://schemas.openxmlformats.org/drawingml/2006/table">
            <a:tbl>
              <a:tblPr firstRow="1" firstCol="1" bandRow="1"/>
              <a:tblGrid>
                <a:gridCol w="1021344">
                  <a:extLst>
                    <a:ext uri="{9D8B030D-6E8A-4147-A177-3AD203B41FA5}">
                      <a16:colId xmlns:a16="http://schemas.microsoft.com/office/drawing/2014/main" val="2241541730"/>
                    </a:ext>
                  </a:extLst>
                </a:gridCol>
                <a:gridCol w="1021344">
                  <a:extLst>
                    <a:ext uri="{9D8B030D-6E8A-4147-A177-3AD203B41FA5}">
                      <a16:colId xmlns:a16="http://schemas.microsoft.com/office/drawing/2014/main" val="980467138"/>
                    </a:ext>
                  </a:extLst>
                </a:gridCol>
                <a:gridCol w="451394">
                  <a:extLst>
                    <a:ext uri="{9D8B030D-6E8A-4147-A177-3AD203B41FA5}">
                      <a16:colId xmlns:a16="http://schemas.microsoft.com/office/drawing/2014/main" val="2186399423"/>
                    </a:ext>
                  </a:extLst>
                </a:gridCol>
                <a:gridCol w="535081">
                  <a:extLst>
                    <a:ext uri="{9D8B030D-6E8A-4147-A177-3AD203B41FA5}">
                      <a16:colId xmlns:a16="http://schemas.microsoft.com/office/drawing/2014/main" val="3724801574"/>
                    </a:ext>
                  </a:extLst>
                </a:gridCol>
                <a:gridCol w="367076">
                  <a:extLst>
                    <a:ext uri="{9D8B030D-6E8A-4147-A177-3AD203B41FA5}">
                      <a16:colId xmlns:a16="http://schemas.microsoft.com/office/drawing/2014/main" val="4088818347"/>
                    </a:ext>
                  </a:extLst>
                </a:gridCol>
                <a:gridCol w="573117">
                  <a:extLst>
                    <a:ext uri="{9D8B030D-6E8A-4147-A177-3AD203B41FA5}">
                      <a16:colId xmlns:a16="http://schemas.microsoft.com/office/drawing/2014/main" val="3049885191"/>
                    </a:ext>
                  </a:extLst>
                </a:gridCol>
                <a:gridCol w="573117">
                  <a:extLst>
                    <a:ext uri="{9D8B030D-6E8A-4147-A177-3AD203B41FA5}">
                      <a16:colId xmlns:a16="http://schemas.microsoft.com/office/drawing/2014/main" val="821896289"/>
                    </a:ext>
                  </a:extLst>
                </a:gridCol>
                <a:gridCol w="556001">
                  <a:extLst>
                    <a:ext uri="{9D8B030D-6E8A-4147-A177-3AD203B41FA5}">
                      <a16:colId xmlns:a16="http://schemas.microsoft.com/office/drawing/2014/main" val="3215897802"/>
                    </a:ext>
                  </a:extLst>
                </a:gridCol>
                <a:gridCol w="540150">
                  <a:extLst>
                    <a:ext uri="{9D8B030D-6E8A-4147-A177-3AD203B41FA5}">
                      <a16:colId xmlns:a16="http://schemas.microsoft.com/office/drawing/2014/main" val="259282894"/>
                    </a:ext>
                  </a:extLst>
                </a:gridCol>
                <a:gridCol w="449492">
                  <a:extLst>
                    <a:ext uri="{9D8B030D-6E8A-4147-A177-3AD203B41FA5}">
                      <a16:colId xmlns:a16="http://schemas.microsoft.com/office/drawing/2014/main" val="1237409914"/>
                    </a:ext>
                  </a:extLst>
                </a:gridCol>
                <a:gridCol w="538884">
                  <a:extLst>
                    <a:ext uri="{9D8B030D-6E8A-4147-A177-3AD203B41FA5}">
                      <a16:colId xmlns:a16="http://schemas.microsoft.com/office/drawing/2014/main" val="2302482179"/>
                    </a:ext>
                  </a:extLst>
                </a:gridCol>
              </a:tblGrid>
              <a:tr h="577296"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sz="600" b="1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WP/Group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sz="600" b="1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Equipment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600" b="1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Location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sz="600" b="1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Exit Point 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sz="600" b="1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Buffer area (m2)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sz="600" b="1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Start Date in Planning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sz="600" b="1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End Date in Planning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600" b="1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Special container required?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sz="600" b="1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Reuse/ Waste?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sz="600" b="1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Requested on BDC SP for RP Buffer space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sz="600" b="1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Destination after RP check (Storage ID)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1270279"/>
                  </a:ext>
                </a:extLst>
              </a:tr>
              <a:tr h="82471">
                <a:tc rowSpan="3"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buNone/>
                      </a:pPr>
                      <a:r>
                        <a:rPr lang="en-GB" sz="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WP8/ BE-EA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sz="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TAN 1R – U-Shielding 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P1R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600" ker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P1 - PM15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en-GB" sz="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5.5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600" kern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28/07/2026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600" kern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30/07/2026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buNone/>
                      </a:pPr>
                      <a:r>
                        <a:rPr lang="en-GB" sz="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buNone/>
                      </a:pPr>
                      <a:r>
                        <a:rPr lang="en-GB" sz="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Y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sz="600" ker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REUSE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sz="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ID242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sz="600" ker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UX65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7361110"/>
                  </a:ext>
                </a:extLst>
              </a:tr>
              <a:tr h="16494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sz="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TAN 1R – Absorber boxes + chambers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sz="600" kern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WASTE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DBD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sz="600" ker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UX65 Bunker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08090287"/>
                  </a:ext>
                </a:extLst>
              </a:tr>
              <a:tr h="17434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sz="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TAN 1R – Marble + top shielding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sz="600" kern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WASTE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DBD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sz="600" ker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RWTCS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4712412"/>
                  </a:ext>
                </a:extLst>
              </a:tr>
              <a:tr h="82471">
                <a:tc rowSpan="3"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buNone/>
                      </a:pPr>
                      <a:r>
                        <a:rPr lang="en-GB" sz="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WP8/ BE-EA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sz="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TAN 1L – U-Shielding 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P1L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600" ker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P1 - PM15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en-GB" sz="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5.5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600" kern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03/08/2026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600" kern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05/08/2026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buNone/>
                      </a:pPr>
                      <a:r>
                        <a:rPr lang="en-GB" sz="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buNone/>
                      </a:pPr>
                      <a:r>
                        <a:rPr lang="en-GB" sz="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Y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sz="600" ker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REUSE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sz="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ID242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sz="600" ker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UX65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2592126"/>
                  </a:ext>
                </a:extLst>
              </a:tr>
              <a:tr h="16494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sz="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TAN 1L – Absorber boxes + chambers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sz="600" kern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WASTE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DBD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sz="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UX65 Bunker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07293762"/>
                  </a:ext>
                </a:extLst>
              </a:tr>
              <a:tr h="16494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sz="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TAN 1L – Marble + top shielding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sz="600" kern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WASTE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DBD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sz="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RWTCS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93658415"/>
                  </a:ext>
                </a:extLst>
              </a:tr>
              <a:tr h="82471">
                <a:tc rowSpan="3"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sz="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WP8/ BE-EA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sz="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TAN 5R – U-Shielding 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P5R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600" ker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Through tunnel to UX65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en-GB" sz="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5.5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600" kern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26/08/2026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600" kern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02/09/2026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buNone/>
                      </a:pPr>
                      <a:r>
                        <a:rPr lang="en-GB" sz="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buNone/>
                      </a:pPr>
                      <a:r>
                        <a:rPr lang="en-GB" sz="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F1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sz="600" ker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REUSE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sz="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Not required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sz="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UX65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3318662"/>
                  </a:ext>
                </a:extLst>
              </a:tr>
              <a:tr h="16494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sz="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TAN 5R – Absorber boxes + chambers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sz="600" kern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WASTE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DBD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sz="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UX65 Bunker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9184921"/>
                  </a:ext>
                </a:extLst>
              </a:tr>
              <a:tr h="16494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sz="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TAN 5R – Marble + top shielding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sz="600" kern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WASTE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DBD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sz="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RWTCS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1742114"/>
                  </a:ext>
                </a:extLst>
              </a:tr>
              <a:tr h="82471">
                <a:tc rowSpan="3"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sz="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WP8/ BE-EA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sz="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TAN 5L – U-Shielding 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P5L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600" ker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Through tunnel to UX65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en-GB" sz="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5.5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600" kern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26/08/2026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600" kern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02/09/2026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300000"/>
                        </a:lnSpc>
                        <a:buNone/>
                      </a:pPr>
                      <a:r>
                        <a:rPr lang="en-GB" sz="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F1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sz="600" ker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REUSE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sz="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Not required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sz="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UX65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2278840"/>
                  </a:ext>
                </a:extLst>
              </a:tr>
              <a:tr h="16494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sz="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TAN 5L – Absorber boxes + chambers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sz="600" kern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WASTE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DBD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sz="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UX65 Bunker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175005"/>
                  </a:ext>
                </a:extLst>
              </a:tr>
              <a:tr h="16494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sz="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TAN 5L – Marble + top shielding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sz="600" kern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WASTE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DBD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sz="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RWTCS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6562873"/>
                  </a:ext>
                </a:extLst>
              </a:tr>
              <a:tr h="329884"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sz="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WP8/ BE-EA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sz="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TAS 1R (absorber + cradle assembly, plugs, supports)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P1R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600" kern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P1 (exp) - PX14/PX16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en-GB" sz="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2.2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600" kern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04/01/2027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600" kern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08/01/2027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buNone/>
                      </a:pPr>
                      <a:r>
                        <a:rPr lang="en-GB" sz="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buNone/>
                      </a:pPr>
                      <a:r>
                        <a:rPr lang="en-GB" sz="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Y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sz="600" kern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WASTE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DBD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sz="600" ker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ID283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sz="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RWTCS 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1766993"/>
                  </a:ext>
                </a:extLst>
              </a:tr>
              <a:tr h="329884"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sz="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WP8/ BE-EA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sz="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TAS 1L (absorber + cradle assembly, plugs, supports)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P1L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600" kern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P1 (exp) - PX14/PX16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en-GB" sz="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2.2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600" kern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04/01/2027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600" kern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08/01/2027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buNone/>
                      </a:pPr>
                      <a:r>
                        <a:rPr lang="en-GB" sz="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buNone/>
                      </a:pPr>
                      <a:r>
                        <a:rPr lang="en-GB" sz="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Y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sz="600" kern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WASTE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DBD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sz="600" ker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ID283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sz="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RWTCS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3933166"/>
                  </a:ext>
                </a:extLst>
              </a:tr>
              <a:tr h="247413"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sz="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WP8/ BE-EA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sz="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TAS 5R (absorber + cradle assembly, plugs, supports)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P5R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600" kern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P5 (exp) - PX56 or PM54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en-GB" sz="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1.5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600" kern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16/02/2027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600" kern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08/03/2027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buNone/>
                      </a:pPr>
                      <a:r>
                        <a:rPr lang="en-GB" sz="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buNone/>
                      </a:pPr>
                      <a:r>
                        <a:rPr lang="en-GB" sz="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Y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sz="600" kern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WASTE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DBD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sz="600" ker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ID284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sz="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RWTCS 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4384406"/>
                  </a:ext>
                </a:extLst>
              </a:tr>
              <a:tr h="247413"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sz="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WP8/ BE-EA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sz="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TAS 5L (absorber + cradle assembly, plugs, supports)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P5L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600" kern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P5 (exp) - PX56 or PM54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en-GB" sz="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1.5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600" kern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16/02/2027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600" kern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08/03/2027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Y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sz="600" kern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WASTE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DBD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sz="600" ker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ID284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sz="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RWTCS 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3842494"/>
                  </a:ext>
                </a:extLst>
              </a:tr>
              <a:tr h="412354"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sz="600" ker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WP8/FPhyEx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sz="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PPS (Joachim Baechler, Mario Deile from EP-CMT)</a:t>
                      </a:r>
                      <a:br>
                        <a:rPr lang="en-GB" sz="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</a:br>
                      <a:r>
                        <a:rPr lang="en-GB" sz="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Oliver Boettcher and Marija Majstorovic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P5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600" ker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P5 - PM54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en-GB" sz="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8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n/a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n/a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sz="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Undefined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F1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sz="600" ker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REUSE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sz="600" ker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n/a</a:t>
                      </a:r>
                      <a:endParaRPr lang="en-GB" sz="9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sz="600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SX5 then B188</a:t>
                      </a:r>
                      <a:endParaRPr lang="en-GB" sz="9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08" marR="54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48492982"/>
                  </a:ext>
                </a:extLst>
              </a:tr>
            </a:tbl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1B52164-B14C-A38D-39F5-B1BBE69ADE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HL-LHC WP8 - CMS WS24 - TAS removal - Logistics, RP, Safety - 18 Sept.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46C192-75B5-4005-0974-47C03AD1DB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022064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iLumi-Pres-Template-16-9-Integration" id="{A29532B7-A0DF-4973-894C-11E961ACA970}" vid="{3568402F-AE79-41DB-8182-EB2668257C98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762BF6B036FB246B915C1E337BEB51A" ma:contentTypeVersion="0" ma:contentTypeDescription="Create a new document." ma:contentTypeScope="" ma:versionID="8abce66ba14fd67e6be8791e0fec18a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f3e687d5f98ee29b9cfcc2ff24550dc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DEFC234-6D02-476D-A9EA-17EF77BB67B6}">
  <ds:schemaRefs>
    <ds:schemaRef ds:uri="http://purl.org/dc/dcmitype/"/>
    <ds:schemaRef ds:uri="http://purl.org/dc/terms/"/>
    <ds:schemaRef ds:uri="http://www.w3.org/XML/1998/namespace"/>
    <ds:schemaRef ds:uri="http://schemas.openxmlformats.org/package/2006/metadata/core-properties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50A9B3E9-643C-4BFB-92EB-A10FBEB5BEE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73D67BA-FE42-4FAD-A20C-A56A0902827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30002</TotalTime>
  <Words>1625</Words>
  <Application>Microsoft Office PowerPoint</Application>
  <PresentationFormat>On-screen Show (16:9)</PresentationFormat>
  <Paragraphs>267</Paragraphs>
  <Slides>25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Aptos</vt:lpstr>
      <vt:lpstr>Arial</vt:lpstr>
      <vt:lpstr>Calibri</vt:lpstr>
      <vt:lpstr>Wingdings</vt:lpstr>
      <vt:lpstr>Thème Office</vt:lpstr>
      <vt:lpstr>WP8 - CMS WS24 - Logistics, RP and Safety related to TAS removal</vt:lpstr>
      <vt:lpstr>Introduction</vt:lpstr>
      <vt:lpstr>References</vt:lpstr>
      <vt:lpstr>Preparation of TAS transport and waste storage</vt:lpstr>
      <vt:lpstr>RP considerations for TAS and cradle removal</vt:lpstr>
      <vt:lpstr>TAS transport and waste storage containers</vt:lpstr>
      <vt:lpstr>TAS transport with ANDRA shielded containers </vt:lpstr>
      <vt:lpstr>WP8 – Radioactive Waste inventory</vt:lpstr>
      <vt:lpstr>WP15 - Logistic and Buffer zone request</vt:lpstr>
      <vt:lpstr>Next steps until LS3 readiness review</vt:lpstr>
      <vt:lpstr>Thanks to all contributing services and experts</vt:lpstr>
      <vt:lpstr>Backup slides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Magnet transport in LS3</dc:title>
  <dc:creator>Michele Modena</dc:creator>
  <cp:lastModifiedBy>Oliver Boettcher</cp:lastModifiedBy>
  <cp:revision>1347</cp:revision>
  <cp:lastPrinted>2021-06-25T07:36:15Z</cp:lastPrinted>
  <dcterms:created xsi:type="dcterms:W3CDTF">2017-08-01T14:41:34Z</dcterms:created>
  <dcterms:modified xsi:type="dcterms:W3CDTF">2025-09-18T11:52:34Z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0x0101007762BF6B036FB246B915C1E337BEB51A</vt:lpwstr>
  </property>
</Properties>
</file>