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31"/>
  </p:notesMasterIdLst>
  <p:handoutMasterIdLst>
    <p:handoutMasterId r:id="rId32"/>
  </p:handoutMasterIdLst>
  <p:sldIdLst>
    <p:sldId id="263" r:id="rId2"/>
    <p:sldId id="337" r:id="rId3"/>
    <p:sldId id="262" r:id="rId4"/>
    <p:sldId id="327" r:id="rId5"/>
    <p:sldId id="304" r:id="rId6"/>
    <p:sldId id="318" r:id="rId7"/>
    <p:sldId id="323" r:id="rId8"/>
    <p:sldId id="334" r:id="rId9"/>
    <p:sldId id="336" r:id="rId10"/>
    <p:sldId id="305" r:id="rId11"/>
    <p:sldId id="306" r:id="rId12"/>
    <p:sldId id="324" r:id="rId13"/>
    <p:sldId id="319" r:id="rId14"/>
    <p:sldId id="322" r:id="rId15"/>
    <p:sldId id="326" r:id="rId16"/>
    <p:sldId id="307" r:id="rId17"/>
    <p:sldId id="328" r:id="rId18"/>
    <p:sldId id="330" r:id="rId19"/>
    <p:sldId id="310" r:id="rId20"/>
    <p:sldId id="314" r:id="rId21"/>
    <p:sldId id="311" r:id="rId22"/>
    <p:sldId id="256" r:id="rId23"/>
    <p:sldId id="313" r:id="rId24"/>
    <p:sldId id="332" r:id="rId25"/>
    <p:sldId id="333" r:id="rId26"/>
    <p:sldId id="329" r:id="rId27"/>
    <p:sldId id="331" r:id="rId28"/>
    <p:sldId id="309" r:id="rId29"/>
    <p:sldId id="335" r:id="rId30"/>
  </p:sldIdLst>
  <p:sldSz cx="9144000" cy="5143500" type="screen16x9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3EDE8C80-1A27-486C-BE61-4486A2B2C8FB}">
          <p14:sldIdLst>
            <p14:sldId id="263"/>
            <p14:sldId id="337"/>
            <p14:sldId id="262"/>
            <p14:sldId id="327"/>
            <p14:sldId id="304"/>
            <p14:sldId id="318"/>
            <p14:sldId id="323"/>
            <p14:sldId id="334"/>
            <p14:sldId id="336"/>
            <p14:sldId id="305"/>
            <p14:sldId id="306"/>
            <p14:sldId id="324"/>
            <p14:sldId id="319"/>
            <p14:sldId id="322"/>
            <p14:sldId id="326"/>
            <p14:sldId id="307"/>
            <p14:sldId id="328"/>
            <p14:sldId id="330"/>
            <p14:sldId id="310"/>
            <p14:sldId id="314"/>
            <p14:sldId id="311"/>
            <p14:sldId id="256"/>
            <p14:sldId id="313"/>
            <p14:sldId id="332"/>
            <p14:sldId id="333"/>
            <p14:sldId id="329"/>
            <p14:sldId id="331"/>
            <p14:sldId id="309"/>
            <p14:sldId id="335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2B2B2"/>
    <a:srgbClr val="727272"/>
    <a:srgbClr val="3B3B6C"/>
    <a:srgbClr val="016CA2"/>
    <a:srgbClr val="00578D"/>
    <a:srgbClr val="CA1100"/>
    <a:srgbClr val="494776"/>
    <a:srgbClr val="C0BEE3"/>
    <a:srgbClr val="DEDEDE"/>
    <a:srgbClr val="0093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D03447BB-5D67-496B-8E87-E561075AD55C}" styleName="Dark Style 1 - Accent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499"/>
    <p:restoredTop sz="94698"/>
  </p:normalViewPr>
  <p:slideViewPr>
    <p:cSldViewPr snapToObjects="1" showGuides="1">
      <p:cViewPr>
        <p:scale>
          <a:sx n="100" d="100"/>
          <a:sy n="100" d="100"/>
        </p:scale>
        <p:origin x="210" y="56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22/09/2025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053827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22/09/2025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059624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/>
              <a:t>Presentation title - line 1 - Arial 30pt - bold </a:t>
            </a:r>
            <a:r>
              <a:rPr lang="en-GB" noProof="0" dirty="0" err="1"/>
              <a:t>HiLumi</a:t>
            </a:r>
            <a:r>
              <a:rPr lang="en-GB" noProof="0" dirty="0"/>
              <a:t> dark grey - line 2</a:t>
            </a:r>
            <a:br>
              <a:rPr lang="en-GB" noProof="0" dirty="0"/>
            </a:br>
            <a:r>
              <a:rPr lang="en-GB" noProof="0" dirty="0"/>
              <a:t>line 3</a:t>
            </a:r>
            <a:br>
              <a:rPr lang="en-GB" noProof="0" dirty="0"/>
            </a:br>
            <a:r>
              <a:rPr lang="en-GB" noProof="0" dirty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990600" y="4767263"/>
            <a:ext cx="6690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/>
              <a:t>F.R. - BSR@HL-LHC Profile Review - 23-09-2025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/>
              <a:t>F.R. - BSR@HL-LHC Profile Review - 23-09-2025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/>
              <a:t>F.R. - BSR@HL-LHC Profile Review - 23-09-2025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/>
              <a:t>F.R. - BSR@HL-LHC Profile Review - 23-09-2025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fr-FR" noProof="0"/>
              <a:t>F.R. - BSR@HL-LHC Profile Review - 23-09-2025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r>
              <a:rPr lang="fr-FR" noProof="0"/>
              <a:t>F.R. - BSR@HL-LHC Profile Review - 23-09-2025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219200" y="4767263"/>
            <a:ext cx="6573000" cy="270000"/>
          </a:xfrm>
        </p:spPr>
        <p:txBody>
          <a:bodyPr/>
          <a:lstStyle/>
          <a:p>
            <a:r>
              <a:rPr lang="fr-FR" noProof="0"/>
              <a:t>F.R. - BSR@HL-LHC Profile Review - 23-09-2025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6592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4767263"/>
            <a:ext cx="65508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fr-FR"/>
              <a:t>F.R. - BSR@HL-LHC Profile Review - 23-09-2025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re 17"/>
          <p:cNvSpPr>
            <a:spLocks noGrp="1"/>
          </p:cNvSpPr>
          <p:nvPr>
            <p:ph type="ctrTitle"/>
          </p:nvPr>
        </p:nvSpPr>
        <p:spPr>
          <a:xfrm>
            <a:off x="1331640" y="1803769"/>
            <a:ext cx="7200000" cy="1350000"/>
          </a:xfrm>
        </p:spPr>
        <p:txBody>
          <a:bodyPr/>
          <a:lstStyle/>
          <a:p>
            <a:r>
              <a:rPr lang="en-US" dirty="0"/>
              <a:t>LHC Beam Synchrotron Radiation Telescope for Imaging</a:t>
            </a:r>
            <a:br>
              <a:rPr lang="en-US" dirty="0"/>
            </a:br>
            <a:br>
              <a:rPr lang="en-GB" dirty="0"/>
            </a:br>
            <a:r>
              <a:rPr lang="en-GB" dirty="0"/>
              <a:t>Status, Performance, and HL-LHC Outlook</a:t>
            </a:r>
            <a:br>
              <a:rPr lang="en-GB" dirty="0"/>
            </a:br>
            <a:endParaRPr lang="en-GB" dirty="0"/>
          </a:p>
        </p:txBody>
      </p:sp>
      <p:sp>
        <p:nvSpPr>
          <p:cNvPr id="19" name="Sous-titre 18"/>
          <p:cNvSpPr>
            <a:spLocks noGrp="1"/>
          </p:cNvSpPr>
          <p:nvPr>
            <p:ph type="subTitle" idx="1"/>
          </p:nvPr>
        </p:nvSpPr>
        <p:spPr>
          <a:xfrm>
            <a:off x="1331640" y="3580908"/>
            <a:ext cx="6872808" cy="719034"/>
          </a:xfrm>
        </p:spPr>
        <p:txBody>
          <a:bodyPr>
            <a:normAutofit fontScale="77500" lnSpcReduction="20000"/>
          </a:bodyPr>
          <a:lstStyle/>
          <a:p>
            <a:r>
              <a:rPr lang="en-US" dirty="0" err="1"/>
              <a:t>F.Roncarolo</a:t>
            </a:r>
            <a:r>
              <a:rPr lang="en-US" dirty="0"/>
              <a:t> , </a:t>
            </a:r>
            <a:r>
              <a:rPr lang="en-US" dirty="0" err="1"/>
              <a:t>D.Butti</a:t>
            </a:r>
            <a:r>
              <a:rPr lang="en-US" dirty="0"/>
              <a:t>, </a:t>
            </a:r>
            <a:r>
              <a:rPr lang="en-US" dirty="0" err="1"/>
              <a:t>S.Burger</a:t>
            </a:r>
            <a:r>
              <a:rPr lang="en-US" dirty="0"/>
              <a:t>, </a:t>
            </a:r>
            <a:r>
              <a:rPr lang="en-US" dirty="0" err="1"/>
              <a:t>J.Pucek</a:t>
            </a:r>
            <a:endParaRPr lang="en-US" dirty="0"/>
          </a:p>
          <a:p>
            <a:r>
              <a:rPr lang="en-US" dirty="0" err="1"/>
              <a:t>C.Pasquino</a:t>
            </a:r>
            <a:r>
              <a:rPr lang="en-US" dirty="0"/>
              <a:t>, </a:t>
            </a:r>
            <a:r>
              <a:rPr lang="en-US" dirty="0" err="1"/>
              <a:t>W.Andreazza</a:t>
            </a:r>
            <a:endParaRPr lang="en-US" dirty="0"/>
          </a:p>
          <a:p>
            <a:r>
              <a:rPr lang="en-US" dirty="0" err="1"/>
              <a:t>T.Lefevre</a:t>
            </a:r>
            <a:r>
              <a:rPr lang="en-US" dirty="0"/>
              <a:t> , </a:t>
            </a:r>
            <a:r>
              <a:rPr lang="en-US" dirty="0" err="1"/>
              <a:t>R.Veness</a:t>
            </a:r>
            <a:endParaRPr lang="en-US" dirty="0"/>
          </a:p>
          <a:p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4F35DFF-BE32-C824-A8C1-5E70DF198BE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HL-LHC Beam Profile Review – 23-Sep-2025</a:t>
            </a:r>
            <a:endParaRPr lang="en-GB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200" dirty="0"/>
              <a:t>BSR profile monitor - </a:t>
            </a:r>
            <a:r>
              <a:rPr sz="2200" dirty="0"/>
              <a:t>Current Performance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771550"/>
            <a:ext cx="7920000" cy="3680222"/>
          </a:xfrm>
        </p:spPr>
        <p:txBody>
          <a:bodyPr>
            <a:noAutofit/>
          </a:bodyPr>
          <a:lstStyle/>
          <a:p>
            <a:r>
              <a:rPr sz="1800" dirty="0"/>
              <a:t>Absolute calibration vs Wire Scanners (~10% accuracy)</a:t>
            </a:r>
          </a:p>
          <a:p>
            <a:r>
              <a:rPr sz="1800" dirty="0"/>
              <a:t>Robust bunch-by-bunch, machine operation &amp; MDs</a:t>
            </a:r>
          </a:p>
          <a:p>
            <a:r>
              <a:rPr sz="1800" dirty="0"/>
              <a:t>Downtime rare</a:t>
            </a:r>
            <a:endParaRPr lang="en-US" sz="1800" dirty="0"/>
          </a:p>
          <a:p>
            <a:pPr lvl="1"/>
            <a:r>
              <a:rPr lang="en-GB" sz="1800" dirty="0"/>
              <a:t> &lt; few events per year resulting in missing monitoring for large part or entire LHC fill(s)</a:t>
            </a:r>
          </a:p>
          <a:p>
            <a:pPr lvl="1"/>
            <a:r>
              <a:rPr lang="en-US" sz="1800" dirty="0"/>
              <a:t>Radiation induced SEU in digital electronics and cameras</a:t>
            </a:r>
          </a:p>
          <a:p>
            <a:pPr lvl="2"/>
            <a:r>
              <a:rPr lang="en-US" sz="1800" dirty="0"/>
              <a:t>Automatic watchdog and reset make these have a minor impact on overall system availability</a:t>
            </a:r>
          </a:p>
          <a:p>
            <a:pPr lvl="2"/>
            <a:r>
              <a:rPr lang="en-US" sz="1800" dirty="0"/>
              <a:t>Occurrence rate increased beginning of Run3 --partially mitigated, see later slide -- more radiation expected with HL-LHC beams</a:t>
            </a:r>
            <a:endParaRPr sz="1800" dirty="0"/>
          </a:p>
          <a:p>
            <a:r>
              <a:rPr lang="en-US" sz="1800" dirty="0"/>
              <a:t>Since Run3: </a:t>
            </a:r>
            <a:r>
              <a:rPr sz="1800" dirty="0"/>
              <a:t>Used for tails characterization (q-Gaussian fits)</a:t>
            </a:r>
            <a:endParaRPr lang="en-US" sz="1800" dirty="0"/>
          </a:p>
          <a:p>
            <a:pPr lvl="1"/>
            <a:r>
              <a:rPr lang="en-GB" sz="1800" dirty="0"/>
              <a:t>Sofia </a:t>
            </a:r>
            <a:r>
              <a:rPr lang="en-GB" sz="1800" dirty="0" err="1"/>
              <a:t>Kostoglou’s</a:t>
            </a:r>
            <a:r>
              <a:rPr lang="en-GB" sz="1800" dirty="0"/>
              <a:t> talk, also for more numbers on performance</a:t>
            </a:r>
            <a:endParaRPr sz="18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68A00AA-B060-F030-49C1-894929138A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F.R. - BSR@HL-LHC Profile Review - 23-09-2025</a:t>
            </a:r>
            <a:endParaRPr lang="en-GB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6F13953-6A28-7602-C3F3-1B4174109B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200" dirty="0"/>
              <a:t>BSR profile monitor - </a:t>
            </a:r>
            <a:r>
              <a:rPr sz="2200" dirty="0"/>
              <a:t>Limitations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843558"/>
            <a:ext cx="7920000" cy="3680222"/>
          </a:xfrm>
        </p:spPr>
        <p:txBody>
          <a:bodyPr>
            <a:normAutofit/>
          </a:bodyPr>
          <a:lstStyle/>
          <a:p>
            <a:r>
              <a:rPr lang="en-US" sz="1800" dirty="0"/>
              <a:t>BSRT operates at different wavelengths at injection and flat top energies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sz="1800" b="1" dirty="0"/>
              <a:t>Visible range @ injection</a:t>
            </a:r>
            <a:r>
              <a:rPr lang="en-GB" sz="1800" dirty="0"/>
              <a:t>: Offers robustness and long-term stability but at the cost of reduced spatial resolution (not a problem for mm-like beams at injection</a:t>
            </a:r>
            <a:endParaRPr lang="en-US" sz="1800" dirty="0"/>
          </a:p>
          <a:p>
            <a:pPr lvl="1">
              <a:buFont typeface="Courier New" panose="02070309020205020404" pitchFamily="49" charset="0"/>
              <a:buChar char="o"/>
            </a:pPr>
            <a:r>
              <a:rPr lang="en-GB" sz="1800" b="1" dirty="0"/>
              <a:t>UV range @flat top</a:t>
            </a:r>
            <a:r>
              <a:rPr lang="en-GB" sz="1800" dirty="0"/>
              <a:t>. Offers higher resolution but: special –often custom made- optics, more expensive than for the visible, more sensitive sensitivity to ageing</a:t>
            </a:r>
          </a:p>
          <a:p>
            <a:pPr lvl="2">
              <a:buFont typeface="Arial" panose="020B0604020202020204" pitchFamily="34" charset="0"/>
              <a:buChar char="×"/>
            </a:pPr>
            <a:r>
              <a:rPr lang="en-GB" sz="1800" b="1" dirty="0"/>
              <a:t>Calibration drifts at flat-top </a:t>
            </a:r>
            <a:r>
              <a:rPr lang="en-GB" sz="1800" dirty="0"/>
              <a:t>(optical ageing)</a:t>
            </a:r>
          </a:p>
          <a:p>
            <a:pPr lvl="2">
              <a:buFont typeface="Arial" panose="020B0604020202020204" pitchFamily="34" charset="0"/>
              <a:buChar char="×"/>
            </a:pPr>
            <a:r>
              <a:rPr lang="en-GB" sz="1800" dirty="0"/>
              <a:t>Even with reduced diffraction effects, </a:t>
            </a:r>
            <a:r>
              <a:rPr lang="en-GB" sz="1800" b="1" dirty="0"/>
              <a:t>resolution ~=200um</a:t>
            </a:r>
            <a:r>
              <a:rPr lang="en-GB" sz="1800" dirty="0"/>
              <a:t>, similar to beam size (1sigma).</a:t>
            </a:r>
          </a:p>
          <a:p>
            <a:r>
              <a:rPr sz="1800" dirty="0"/>
              <a:t>Energy </a:t>
            </a:r>
            <a:r>
              <a:rPr sz="1800" b="1" dirty="0"/>
              <a:t>ramp: unreliable</a:t>
            </a:r>
          </a:p>
          <a:p>
            <a:r>
              <a:rPr sz="1800" b="1" dirty="0"/>
              <a:t>Ions: no signal at injection </a:t>
            </a:r>
            <a:r>
              <a:rPr sz="1800" dirty="0"/>
              <a:t>(450 </a:t>
            </a:r>
            <a:r>
              <a:rPr sz="1800" dirty="0" err="1"/>
              <a:t>ZGeV</a:t>
            </a:r>
            <a:r>
              <a:rPr sz="1800" dirty="0"/>
              <a:t>)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16FCEE7-EFBB-EE13-879B-085D02D352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F.R. - BSR@HL-LHC Profile Review - 23-09-2025</a:t>
            </a:r>
            <a:endParaRPr lang="en-GB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86B3A8B-9BAC-ED8C-B747-4751FB61C6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50BC6D-4CA3-D07D-6641-E4B53D0033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BSR profile monitor - calibration drift example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0E2484-C48F-DE62-D333-121326781C3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dirty="0"/>
              <a:t>BSR imaging vs LHC emittance scans (from LHC experiments , convoluting B1 and B2)</a:t>
            </a:r>
            <a:endParaRPr lang="en-GB" sz="18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038E069-409D-7E41-5E4C-7BCB93323F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F.R. - BSR@HL-LHC Profile Review - 23-09-2025</a:t>
            </a:r>
            <a:endParaRPr lang="en-GB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F60F3F3-740E-8DF3-2755-E5E4C6C32A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6D9DD92-A626-29BF-20E0-D2079A16CE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3688" y="1635646"/>
            <a:ext cx="4651995" cy="28780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396689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C46752-D1E9-631C-2913-7AD1266A5A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Issues – General Summary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7A8BA-956A-3141-F198-5C36BD4BBD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F.R. - BSR@HL-LHC Profile Review - 23-09-2025</a:t>
            </a:r>
            <a:endParaRPr lang="en-GB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42DE4F4-5CED-EC20-26F9-F3C4DAB371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95646A87-6DB1-04C0-CC2C-D7C5B19F0CF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2863713"/>
              </p:ext>
            </p:extLst>
          </p:nvPr>
        </p:nvGraphicFramePr>
        <p:xfrm>
          <a:off x="0" y="627535"/>
          <a:ext cx="9046800" cy="4154539"/>
        </p:xfrm>
        <a:graphic>
          <a:graphicData uri="http://schemas.openxmlformats.org/drawingml/2006/table">
            <a:tbl>
              <a:tblPr firstRow="1" firstCol="1">
                <a:tableStyleId>{6E25E649-3F16-4E02-A733-19D2CDBF48F0}</a:tableStyleId>
              </a:tblPr>
              <a:tblGrid>
                <a:gridCol w="19797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4481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61892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88607">
                <a:tc>
                  <a:txBody>
                    <a:bodyPr/>
                    <a:lstStyle/>
                    <a:p>
                      <a:pPr algn="ctr">
                        <a:defRPr sz="1400" b="1"/>
                      </a:pPr>
                      <a:r>
                        <a:rPr sz="1200" dirty="0"/>
                        <a:t>Component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25400" cmpd="sng">
                      <a:noFill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 flip="none" rotWithShape="1">
                      <a:gsLst>
                        <a:gs pos="0">
                          <a:schemeClr val="accent1"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defRPr sz="1400" b="1"/>
                      </a:pPr>
                      <a:r>
                        <a:rPr sz="1200" dirty="0"/>
                        <a:t>Ageing Signature</a:t>
                      </a:r>
                      <a:r>
                        <a:rPr lang="en-US" sz="1200" dirty="0"/>
                        <a:t> &amp; Observations</a:t>
                      </a:r>
                      <a:endParaRPr sz="1200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25400" cmpd="sng">
                      <a:noFill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 flip="none" rotWithShape="1">
                      <a:gsLst>
                        <a:gs pos="0">
                          <a:schemeClr val="accent1"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defRPr sz="1400" b="1"/>
                      </a:pPr>
                      <a:r>
                        <a:rPr sz="1200" dirty="0"/>
                        <a:t>Mitigation (in use)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25400" cmpd="sng">
                      <a:noFill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 flip="none" rotWithShape="1">
                      <a:gsLst>
                        <a:gs pos="0">
                          <a:schemeClr val="accent1"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34471">
                <a:tc>
                  <a:txBody>
                    <a:bodyPr/>
                    <a:lstStyle/>
                    <a:p>
                      <a:pPr algn="ctr">
                        <a:defRPr sz="1200"/>
                      </a:pPr>
                      <a:r>
                        <a:rPr lang="en-US" sz="1200" dirty="0"/>
                        <a:t>Image Intensifier </a:t>
                      </a:r>
                      <a:r>
                        <a:rPr sz="1200" dirty="0"/>
                        <a:t>Photocathode</a:t>
                      </a:r>
                    </a:p>
                  </a:txBody>
                  <a:tcPr anchor="ctr">
                    <a:lnT w="25400" cmpd="sng">
                      <a:noFill/>
                    </a:lnT>
                    <a:gradFill flip="none" rotWithShape="1">
                      <a:gsLst>
                        <a:gs pos="0">
                          <a:schemeClr val="accent1"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defRPr sz="1200"/>
                      </a:pPr>
                      <a:r>
                        <a:rPr sz="1200" dirty="0"/>
                        <a:t>Local QE loss / non‑uniform response at SR spot; progressive sensitivity drop</a:t>
                      </a:r>
                    </a:p>
                  </a:txBody>
                  <a:tcPr>
                    <a:lnT w="25400" cmpd="sng"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defRPr sz="1200"/>
                      </a:pPr>
                      <a:r>
                        <a:rPr sz="1200" dirty="0"/>
                        <a:t>“Spot painting” (translate </a:t>
                      </a:r>
                      <a:r>
                        <a:rPr lang="en-US" sz="1200" dirty="0"/>
                        <a:t>camera</a:t>
                      </a:r>
                      <a:r>
                        <a:rPr sz="1200" dirty="0"/>
                        <a:t> on motorized X–Y stage to spread dose); keep MCP gain and gate width as low as practical</a:t>
                      </a:r>
                      <a:r>
                        <a:rPr lang="en-US" sz="1200" dirty="0"/>
                        <a:t>. Image intensifier is a ‘consumable’ to be regularly replaced.</a:t>
                      </a:r>
                      <a:endParaRPr sz="1200" dirty="0"/>
                    </a:p>
                  </a:txBody>
                  <a:tcPr>
                    <a:lnT w="25400" cmpd="sng">
                      <a:noFill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75723">
                <a:tc>
                  <a:txBody>
                    <a:bodyPr/>
                    <a:lstStyle/>
                    <a:p>
                      <a:pPr algn="ctr">
                        <a:defRPr sz="1200"/>
                      </a:pPr>
                      <a:r>
                        <a:rPr lang="en-US" sz="1200" dirty="0"/>
                        <a:t>Image Intensifier </a:t>
                      </a:r>
                      <a:r>
                        <a:rPr sz="1200" dirty="0"/>
                        <a:t>MCP gain chain</a:t>
                      </a:r>
                    </a:p>
                  </a:txBody>
                  <a:tcPr anchor="ctr">
                    <a:gradFill flip="none" rotWithShape="1">
                      <a:gsLst>
                        <a:gs pos="0">
                          <a:schemeClr val="accent1"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defRPr sz="1200"/>
                      </a:pPr>
                      <a:r>
                        <a:rPr sz="1200"/>
                        <a:t>Reduced gain over time; slower gain dynamics if routinely driven at high voltage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defRPr sz="1200"/>
                      </a:pPr>
                      <a:r>
                        <a:rPr sz="1200"/>
                        <a:t>Operate at the lowest gain compatible with SNR; reserve high‑gain modes for special studies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75723">
                <a:tc>
                  <a:txBody>
                    <a:bodyPr/>
                    <a:lstStyle/>
                    <a:p>
                      <a:pPr algn="ctr">
                        <a:defRPr sz="1200"/>
                      </a:pPr>
                      <a:r>
                        <a:rPr sz="1200" dirty="0"/>
                        <a:t>Vacuum viewport / windows</a:t>
                      </a:r>
                    </a:p>
                  </a:txBody>
                  <a:tcPr anchor="ctr">
                    <a:gradFill flip="none" rotWithShape="1">
                      <a:gsLst>
                        <a:gs pos="0">
                          <a:schemeClr val="accent1"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defRPr sz="1200"/>
                      </a:pPr>
                      <a:r>
                        <a:rPr sz="1200" dirty="0"/>
                        <a:t>Surface etching / haze → increased scatter, throughput loss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defRPr sz="1200"/>
                      </a:pPr>
                      <a:r>
                        <a:rPr lang="en-US" sz="1200" dirty="0"/>
                        <a:t>C</a:t>
                      </a:r>
                      <a:r>
                        <a:rPr sz="1200" dirty="0"/>
                        <a:t>leanliness control; scheduled inspections and replacements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34471">
                <a:tc>
                  <a:txBody>
                    <a:bodyPr/>
                    <a:lstStyle/>
                    <a:p>
                      <a:pPr algn="ctr">
                        <a:defRPr sz="1200"/>
                      </a:pPr>
                      <a:r>
                        <a:rPr lang="en-US" sz="1200" dirty="0"/>
                        <a:t>Optical filters</a:t>
                      </a:r>
                      <a:endParaRPr sz="1200" dirty="0"/>
                    </a:p>
                  </a:txBody>
                  <a:tcPr anchor="ctr">
                    <a:gradFill flip="none" rotWithShape="1">
                      <a:gsLst>
                        <a:gs pos="0">
                          <a:schemeClr val="accent1"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defRPr sz="1200"/>
                      </a:pPr>
                      <a:r>
                        <a:rPr sz="1200"/>
                        <a:t>Coating burn marks and transmission drop when SR is focused on the filter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defRPr sz="1200"/>
                      </a:pPr>
                      <a:r>
                        <a:rPr sz="1200"/>
                        <a:t>Place filters at a less‑focused plane (larger spot, lower W/mm²); share attenuation with upstream ND filters; monitor and replace as needed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75723">
                <a:tc>
                  <a:txBody>
                    <a:bodyPr/>
                    <a:lstStyle/>
                    <a:p>
                      <a:pPr algn="ctr">
                        <a:defRPr sz="1200"/>
                      </a:pPr>
                      <a:r>
                        <a:rPr lang="en-US" sz="1200" dirty="0"/>
                        <a:t>In-Vacuum extraction mirror </a:t>
                      </a:r>
                      <a:endParaRPr sz="1200" dirty="0"/>
                    </a:p>
                  </a:txBody>
                  <a:tcPr anchor="ctr">
                    <a:gradFill flip="none" rotWithShape="1">
                      <a:gsLst>
                        <a:gs pos="0">
                          <a:schemeClr val="accent1"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defRPr sz="1200"/>
                      </a:pPr>
                      <a:r>
                        <a:rPr lang="en-US" sz="1200" dirty="0"/>
                        <a:t>Heating due to beam-coupling impedance. Major failure before LS2</a:t>
                      </a:r>
                      <a:endParaRPr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defRPr sz="1200"/>
                      </a:pPr>
                      <a:r>
                        <a:rPr lang="en-US" sz="1200" dirty="0"/>
                        <a:t>From metallic to dielectrics coating, LS2 BSRTM re-design, new BSRTMB concept</a:t>
                      </a:r>
                      <a:endParaRPr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75723">
                <a:tc>
                  <a:txBody>
                    <a:bodyPr/>
                    <a:lstStyle/>
                    <a:p>
                      <a:pPr algn="ctr">
                        <a:defRPr sz="1200"/>
                      </a:pPr>
                      <a:r>
                        <a:rPr lang="en-US" sz="1200" dirty="0"/>
                        <a:t>Radiation effects on electronics</a:t>
                      </a:r>
                      <a:endParaRPr sz="1200" dirty="0"/>
                    </a:p>
                  </a:txBody>
                  <a:tcPr anchor="ctr">
                    <a:gradFill flip="none" rotWithShape="1">
                      <a:gsLst>
                        <a:gs pos="0">
                          <a:schemeClr val="accent1"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defRPr sz="1200"/>
                      </a:pPr>
                      <a:r>
                        <a:rPr lang="en-US" sz="1200" dirty="0"/>
                        <a:t>Digital Cameras and other electronics SEU</a:t>
                      </a:r>
                      <a:endParaRPr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defRPr sz="1200"/>
                      </a:pPr>
                      <a:r>
                        <a:rPr lang="en-US" sz="1200" dirty="0"/>
                        <a:t>New relay boxes with radiation tolerant components. Watchdog / Reset of cameras</a:t>
                      </a:r>
                      <a:endParaRPr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9187228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8308799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16CD660-45BB-9513-3919-1C23721F340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445381-F26F-D705-A13B-BB7630612A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462841"/>
          </a:xfrm>
        </p:spPr>
        <p:txBody>
          <a:bodyPr/>
          <a:lstStyle/>
          <a:p>
            <a:r>
              <a:rPr lang="en-US" dirty="0"/>
              <a:t>Issues – Specific Examples (I)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6E8A043-161B-AF6E-9AD5-02A0A9F4B1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F.R. - BSR@HL-LHC Profile Review - 23-09-2025</a:t>
            </a:r>
            <a:endParaRPr lang="en-GB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46DA349-1408-6C76-7D33-70F4BEACD9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68D87CF8-CDC5-FBAE-BAAF-3CEC3FE97D6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375251"/>
              </p:ext>
            </p:extLst>
          </p:nvPr>
        </p:nvGraphicFramePr>
        <p:xfrm>
          <a:off x="395536" y="915566"/>
          <a:ext cx="8136905" cy="4176464"/>
        </p:xfrm>
        <a:graphic>
          <a:graphicData uri="http://schemas.openxmlformats.org/drawingml/2006/table">
            <a:tbl>
              <a:tblPr firstRow="1" firstCol="1">
                <a:tableStyleId>{5C22544A-7EE6-4342-B048-85BDC9FD1C3A}</a:tableStyleId>
              </a:tblPr>
              <a:tblGrid>
                <a:gridCol w="1924467">
                  <a:extLst>
                    <a:ext uri="{9D8B030D-6E8A-4147-A177-3AD203B41FA5}">
                      <a16:colId xmlns:a16="http://schemas.microsoft.com/office/drawing/2014/main" val="2142129892"/>
                    </a:ext>
                  </a:extLst>
                </a:gridCol>
                <a:gridCol w="27562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456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4681">
                <a:tc>
                  <a:txBody>
                    <a:bodyPr/>
                    <a:lstStyle/>
                    <a:p>
                      <a:pPr>
                        <a:defRPr sz="1400" b="1"/>
                      </a:pPr>
                      <a:endParaRPr sz="1400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 sz="1400" b="1"/>
                      </a:pPr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Issue / </a:t>
                      </a:r>
                      <a:r>
                        <a:rPr sz="1400" b="1" dirty="0">
                          <a:solidFill>
                            <a:schemeClr val="bg1"/>
                          </a:solidFill>
                        </a:rPr>
                        <a:t>Observatio</a:t>
                      </a:r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n</a:t>
                      </a:r>
                      <a:endParaRPr sz="14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gradFill flip="none" rotWithShape="1">
                      <a:gsLst>
                        <a:gs pos="0">
                          <a:schemeClr val="accent1"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defRPr sz="1400" b="1"/>
                      </a:pPr>
                      <a:r>
                        <a:rPr sz="1400" dirty="0"/>
                        <a:t>Cause / Mechanism</a:t>
                      </a:r>
                      <a:r>
                        <a:rPr lang="en-US" sz="1400" dirty="0"/>
                        <a:t> &amp; Mitigation</a:t>
                      </a:r>
                      <a:endParaRPr sz="1400" dirty="0"/>
                    </a:p>
                  </a:txBody>
                  <a:tcPr anchor="ctr">
                    <a:gradFill flip="none" rotWithShape="1">
                      <a:gsLst>
                        <a:gs pos="0">
                          <a:schemeClr val="accent1"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67261">
                <a:tc>
                  <a:txBody>
                    <a:bodyPr/>
                    <a:lstStyle/>
                    <a:p>
                      <a:pPr>
                        <a:defRPr sz="1200"/>
                      </a:pPr>
                      <a:endParaRPr sz="1400" dirty="0"/>
                    </a:p>
                  </a:txBody>
                  <a:tcPr anchor="ctr">
                    <a:gradFill flip="none" rotWithShape="1">
                      <a:gsLst>
                        <a:gs pos="0">
                          <a:schemeClr val="accent1"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defRPr sz="1200"/>
                      </a:pPr>
                      <a:r>
                        <a:rPr sz="1400" b="1" dirty="0">
                          <a:solidFill>
                            <a:schemeClr val="bg1"/>
                          </a:solidFill>
                        </a:rPr>
                        <a:t>Image‑intensifier non‑uniform response</a:t>
                      </a:r>
                    </a:p>
                  </a:txBody>
                  <a:tcPr anchor="ctr">
                    <a:gradFill flip="none" rotWithShape="1">
                      <a:gsLst>
                        <a:gs pos="0">
                          <a:schemeClr val="accent1"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defRPr sz="1200"/>
                      </a:pPr>
                      <a:r>
                        <a:rPr sz="1200" dirty="0"/>
                        <a:t>High SR photon dose concentrated on a fixed region of the photocathode; secondary MCP gain drift over time</a:t>
                      </a:r>
                      <a:br>
                        <a:rPr lang="en-US" sz="1200" dirty="0"/>
                      </a:br>
                      <a:r>
                        <a:rPr lang="en-US" sz="1200" dirty="0">
                          <a:sym typeface="Wingdings" panose="05000000000000000000" pitchFamily="2" charset="2"/>
                        </a:rPr>
                        <a:t> Spot painting</a:t>
                      </a:r>
                      <a:br>
                        <a:rPr lang="en-US" sz="1200" dirty="0">
                          <a:sym typeface="Wingdings" panose="05000000000000000000" pitchFamily="2" charset="2"/>
                        </a:rPr>
                      </a:br>
                      <a:r>
                        <a:rPr lang="en-US" sz="1200" dirty="0">
                          <a:sym typeface="Wingdings" panose="05000000000000000000" pitchFamily="2" charset="2"/>
                        </a:rPr>
                        <a:t> MD: freeze pos. </a:t>
                      </a:r>
                    </a:p>
                    <a:p>
                      <a:pPr>
                        <a:defRPr sz="1200"/>
                      </a:pPr>
                      <a:r>
                        <a:rPr lang="en-US" sz="1200" dirty="0">
                          <a:sym typeface="Wingdings" panose="05000000000000000000" pitchFamily="2" charset="2"/>
                        </a:rPr>
                        <a:t>to ensure no response drifts</a:t>
                      </a:r>
                      <a:endParaRPr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67261">
                <a:tc>
                  <a:txBody>
                    <a:bodyPr/>
                    <a:lstStyle/>
                    <a:p>
                      <a:pPr>
                        <a:defRPr sz="1200"/>
                      </a:pPr>
                      <a:endParaRPr sz="1400" dirty="0"/>
                    </a:p>
                  </a:txBody>
                  <a:tcPr anchor="ctr">
                    <a:gradFill flip="none" rotWithShape="1">
                      <a:gsLst>
                        <a:gs pos="0">
                          <a:schemeClr val="accent1"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defRPr sz="1200"/>
                      </a:pPr>
                      <a:r>
                        <a:rPr sz="1400" b="1" dirty="0">
                          <a:solidFill>
                            <a:schemeClr val="bg1"/>
                          </a:solidFill>
                        </a:rPr>
                        <a:t>Viewport surface etching / haze</a:t>
                      </a:r>
                    </a:p>
                    <a:p>
                      <a:pPr>
                        <a:defRPr sz="1200"/>
                      </a:pPr>
                      <a:r>
                        <a:rPr sz="1400" b="1" dirty="0">
                          <a:solidFill>
                            <a:schemeClr val="bg1"/>
                          </a:solidFill>
                        </a:rPr>
                        <a:t>(increased scatter, throughput loss)</a:t>
                      </a:r>
                    </a:p>
                  </a:txBody>
                  <a:tcPr anchor="ctr">
                    <a:gradFill flip="none" rotWithShape="1">
                      <a:gsLst>
                        <a:gs pos="0">
                          <a:schemeClr val="accent1"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defRPr sz="1200"/>
                      </a:pPr>
                      <a:r>
                        <a:rPr sz="1200" dirty="0"/>
                        <a:t>Prolonged UV/SR exposure and thermal load on the vacuum viewport; surface </a:t>
                      </a:r>
                      <a:r>
                        <a:rPr lang="en-US" sz="1200" dirty="0"/>
                        <a:t>chemical activation/</a:t>
                      </a:r>
                      <a:r>
                        <a:rPr sz="1200" dirty="0"/>
                        <a:t>contamination</a:t>
                      </a:r>
                      <a:r>
                        <a:rPr lang="en-US" sz="1200" dirty="0"/>
                        <a:t> on the air side </a:t>
                      </a:r>
                    </a:p>
                    <a:p>
                      <a:pPr>
                        <a:defRPr sz="1200"/>
                      </a:pPr>
                      <a:br>
                        <a:rPr lang="en-US" sz="1200" dirty="0"/>
                      </a:br>
                      <a:r>
                        <a:rPr lang="en-US" sz="1200" dirty="0">
                          <a:sym typeface="Wingdings" panose="05000000000000000000" pitchFamily="2" charset="2"/>
                        </a:rPr>
                        <a:t> S</a:t>
                      </a:r>
                      <a:r>
                        <a:rPr lang="en-US" sz="1200" dirty="0"/>
                        <a:t>cheduled maintenance</a:t>
                      </a:r>
                      <a:endParaRPr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67261">
                <a:tc>
                  <a:txBody>
                    <a:bodyPr/>
                    <a:lstStyle/>
                    <a:p>
                      <a:pPr>
                        <a:defRPr sz="1200"/>
                      </a:pPr>
                      <a:endParaRPr sz="1400" dirty="0"/>
                    </a:p>
                  </a:txBody>
                  <a:tcPr anchor="ctr">
                    <a:gradFill flip="none" rotWithShape="1">
                      <a:gsLst>
                        <a:gs pos="0">
                          <a:schemeClr val="accent1"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defRPr sz="1200"/>
                      </a:pPr>
                      <a:r>
                        <a:rPr sz="1400" b="1" dirty="0">
                          <a:solidFill>
                            <a:schemeClr val="bg1"/>
                          </a:solidFill>
                        </a:rPr>
                        <a:t>250 nm band‑pass filter damage</a:t>
                      </a:r>
                    </a:p>
                  </a:txBody>
                  <a:tcPr anchor="ctr">
                    <a:gradFill flip="none" rotWithShape="1">
                      <a:gsLst>
                        <a:gs pos="0">
                          <a:schemeClr val="accent1"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defRPr sz="1200"/>
                      </a:pPr>
                      <a:r>
                        <a:rPr sz="1200" dirty="0"/>
                        <a:t>Focused SR spot concentrating power on the filter</a:t>
                      </a:r>
                      <a:r>
                        <a:rPr lang="en-US" sz="1200" dirty="0"/>
                        <a:t>, </a:t>
                      </a:r>
                      <a:r>
                        <a:rPr sz="1200" dirty="0"/>
                        <a:t> local coating damage and spectral shift</a:t>
                      </a:r>
                      <a:endParaRPr lang="en-US" sz="1200" dirty="0"/>
                    </a:p>
                    <a:p>
                      <a:pPr>
                        <a:defRPr sz="1200"/>
                      </a:pPr>
                      <a:endParaRPr lang="en-US" sz="1200" dirty="0"/>
                    </a:p>
                    <a:p>
                      <a:pPr>
                        <a:defRPr sz="1200"/>
                      </a:pPr>
                      <a:r>
                        <a:rPr lang="en-GB" sz="1200" dirty="0">
                          <a:sym typeface="Wingdings" panose="05000000000000000000" pitchFamily="2" charset="2"/>
                        </a:rPr>
                        <a:t> Relocate filter to defocused spot , optimize ND filter use</a:t>
                      </a:r>
                      <a:endParaRPr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22C9E130-4395-F509-CCF1-E61B6980B480}"/>
              </a:ext>
            </a:extLst>
          </p:cNvPr>
          <p:cNvPicPr>
            <a:picLocks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80" r="41482" b="29365"/>
          <a:stretch>
            <a:fillRect/>
          </a:stretch>
        </p:blipFill>
        <p:spPr>
          <a:xfrm>
            <a:off x="755576" y="3865383"/>
            <a:ext cx="1198152" cy="1181571"/>
          </a:xfrm>
          <a:prstGeom prst="rect">
            <a:avLst/>
          </a:prstGeom>
        </p:spPr>
      </p:pic>
      <p:grpSp>
        <p:nvGrpSpPr>
          <p:cNvPr id="3" name="Group 2">
            <a:extLst>
              <a:ext uri="{FF2B5EF4-FFF2-40B4-BE49-F238E27FC236}">
                <a16:creationId xmlns:a16="http://schemas.microsoft.com/office/drawing/2014/main" id="{EF2428BA-AA04-F240-E1E2-7FF6245BED06}"/>
              </a:ext>
            </a:extLst>
          </p:cNvPr>
          <p:cNvGrpSpPr/>
          <p:nvPr/>
        </p:nvGrpSpPr>
        <p:grpSpPr>
          <a:xfrm>
            <a:off x="467544" y="1394075"/>
            <a:ext cx="1797353" cy="1105667"/>
            <a:chOff x="866449" y="1150967"/>
            <a:chExt cx="1833305" cy="1132751"/>
          </a:xfrm>
        </p:grpSpPr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0191180B-D09B-38B8-228C-29A6717D07E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66449" y="1150967"/>
              <a:ext cx="1747673" cy="1132751"/>
            </a:xfrm>
            <a:prstGeom prst="rect">
              <a:avLst/>
            </a:prstGeom>
          </p:spPr>
        </p:pic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05123F61-8029-1341-65D7-9943C24C4EDC}"/>
                </a:ext>
              </a:extLst>
            </p:cNvPr>
            <p:cNvSpPr txBox="1"/>
            <p:nvPr/>
          </p:nvSpPr>
          <p:spPr>
            <a:xfrm>
              <a:off x="866449" y="1194990"/>
              <a:ext cx="873836" cy="338554"/>
            </a:xfrm>
            <a:prstGeom prst="rect">
              <a:avLst/>
            </a:prstGeom>
            <a:solidFill>
              <a:srgbClr val="727272"/>
            </a:solidFill>
          </p:spPr>
          <p:txBody>
            <a:bodyPr wrap="square" rtlCol="0">
              <a:spAutoFit/>
            </a:bodyPr>
            <a:lstStyle/>
            <a:p>
              <a:r>
                <a:rPr lang="en-US" sz="800" b="1" dirty="0" err="1">
                  <a:solidFill>
                    <a:srgbClr val="FFFF00"/>
                  </a:solidFill>
                </a:rPr>
                <a:t>G.Trad</a:t>
              </a:r>
              <a:r>
                <a:rPr lang="en-US" sz="800" b="1" dirty="0">
                  <a:solidFill>
                    <a:srgbClr val="FFFF00"/>
                  </a:solidFill>
                </a:rPr>
                <a:t> et al., 2019</a:t>
              </a:r>
              <a:endParaRPr lang="en-GB" sz="800" b="1" dirty="0">
                <a:solidFill>
                  <a:srgbClr val="FFFF00"/>
                </a:solidFill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2A1FCA8B-134C-2AD4-399D-FDF4B95CFAED}"/>
                </a:ext>
              </a:extLst>
            </p:cNvPr>
            <p:cNvSpPr txBox="1"/>
            <p:nvPr/>
          </p:nvSpPr>
          <p:spPr>
            <a:xfrm>
              <a:off x="1935133" y="1234022"/>
              <a:ext cx="763891" cy="329635"/>
            </a:xfrm>
            <a:prstGeom prst="rect">
              <a:avLst/>
            </a:prstGeom>
            <a:solidFill>
              <a:srgbClr val="727272"/>
            </a:solidFill>
            <a:ln>
              <a:solidFill>
                <a:schemeClr val="bg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b="1" dirty="0">
                  <a:solidFill>
                    <a:schemeClr val="bg1"/>
                  </a:solidFill>
                </a:rPr>
                <a:t>From YETS to TS1</a:t>
              </a:r>
              <a:endParaRPr lang="en-GB" sz="800" b="1" dirty="0">
                <a:solidFill>
                  <a:schemeClr val="bg1"/>
                </a:solidFill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FFD0E5C6-8C21-7BAF-2DEC-D0DD01AABEE6}"/>
                </a:ext>
              </a:extLst>
            </p:cNvPr>
            <p:cNvSpPr txBox="1"/>
            <p:nvPr/>
          </p:nvSpPr>
          <p:spPr>
            <a:xfrm>
              <a:off x="2017282" y="1923455"/>
              <a:ext cx="682472" cy="329635"/>
            </a:xfrm>
            <a:prstGeom prst="rect">
              <a:avLst/>
            </a:prstGeom>
            <a:solidFill>
              <a:srgbClr val="727272"/>
            </a:solidFill>
            <a:ln>
              <a:solidFill>
                <a:schemeClr val="bg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b="1" dirty="0">
                  <a:solidFill>
                    <a:schemeClr val="bg1"/>
                  </a:solidFill>
                </a:rPr>
                <a:t>From TS1 to TS2</a:t>
              </a:r>
              <a:endParaRPr lang="en-GB" sz="8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7" name="Picture 6">
            <a:extLst>
              <a:ext uri="{FF2B5EF4-FFF2-40B4-BE49-F238E27FC236}">
                <a16:creationId xmlns:a16="http://schemas.microsoft.com/office/drawing/2014/main" id="{87D16BB0-4A79-4F05-8024-B82416A6420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18533" y="1830452"/>
            <a:ext cx="899641" cy="683333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AFA0F5E9-768B-BE9F-446F-6EB23306841B}"/>
              </a:ext>
            </a:extLst>
          </p:cNvPr>
          <p:cNvSpPr txBox="1"/>
          <p:nvPr/>
        </p:nvSpPr>
        <p:spPr>
          <a:xfrm>
            <a:off x="7953857" y="2010800"/>
            <a:ext cx="65059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1" dirty="0"/>
              <a:t>Painting map</a:t>
            </a:r>
            <a:endParaRPr lang="en-GB" sz="800" b="1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7FBEEE3F-90A7-11B3-C42B-12822E252AE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2045" y="2603178"/>
            <a:ext cx="1230577" cy="1181571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B0BA1974-ED77-F53D-89B6-AD093578869B}"/>
              </a:ext>
            </a:extLst>
          </p:cNvPr>
          <p:cNvSpPr txBox="1"/>
          <p:nvPr/>
        </p:nvSpPr>
        <p:spPr>
          <a:xfrm>
            <a:off x="400966" y="3510392"/>
            <a:ext cx="989856" cy="246221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  <p:txBody>
          <a:bodyPr wrap="square">
            <a:spAutoFit/>
          </a:bodyPr>
          <a:lstStyle/>
          <a:p>
            <a:r>
              <a:rPr lang="en-US" sz="1000" b="1" dirty="0">
                <a:solidFill>
                  <a:schemeClr val="bg1"/>
                </a:solidFill>
              </a:rPr>
              <a:t>SR footprint</a:t>
            </a:r>
            <a:endParaRPr lang="en-GB" sz="1000" b="1" dirty="0">
              <a:solidFill>
                <a:schemeClr val="bg1"/>
              </a:solidFill>
            </a:endParaRPr>
          </a:p>
        </p:txBody>
      </p:sp>
      <p:sp>
        <p:nvSpPr>
          <p:cNvPr id="15" name="Rectangle: Top Corners Snipped 14">
            <a:extLst>
              <a:ext uri="{FF2B5EF4-FFF2-40B4-BE49-F238E27FC236}">
                <a16:creationId xmlns:a16="http://schemas.microsoft.com/office/drawing/2014/main" id="{83D28913-A062-336B-D6AA-05A07343BB9B}"/>
              </a:ext>
            </a:extLst>
          </p:cNvPr>
          <p:cNvSpPr/>
          <p:nvPr/>
        </p:nvSpPr>
        <p:spPr>
          <a:xfrm rot="16200000">
            <a:off x="1205213" y="3155825"/>
            <a:ext cx="298878" cy="329621"/>
          </a:xfrm>
          <a:prstGeom prst="snip2Same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728A18A7-97FF-27B4-BC45-E9CDDEC7A622}"/>
              </a:ext>
            </a:extLst>
          </p:cNvPr>
          <p:cNvCxnSpPr>
            <a:cxnSpLocks/>
            <a:stCxn id="13" idx="0"/>
          </p:cNvCxnSpPr>
          <p:nvPr/>
        </p:nvCxnSpPr>
        <p:spPr>
          <a:xfrm flipV="1">
            <a:off x="895894" y="3363838"/>
            <a:ext cx="291730" cy="146554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F9D02DC9-C906-1379-E0F9-B31DCAEB2702}"/>
              </a:ext>
            </a:extLst>
          </p:cNvPr>
          <p:cNvCxnSpPr>
            <a:cxnSpLocks/>
          </p:cNvCxnSpPr>
          <p:nvPr/>
        </p:nvCxnSpPr>
        <p:spPr>
          <a:xfrm>
            <a:off x="827584" y="3750146"/>
            <a:ext cx="496660" cy="913681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4354153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19532F6-8580-31EC-A3C9-991F7BCFC10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D1CEB3-CA4E-7E5B-429D-2EF8A2A776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462841"/>
          </a:xfrm>
        </p:spPr>
        <p:txBody>
          <a:bodyPr/>
          <a:lstStyle/>
          <a:p>
            <a:r>
              <a:rPr lang="en-US" dirty="0"/>
              <a:t>Issues – Specific Examples (II)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BB05151-EA1F-1D14-913A-0C5CD0C79B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F.R. - BSR@HL-LHC Profile Review - 23-09-2025</a:t>
            </a:r>
            <a:endParaRPr lang="en-GB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AECC384-0034-F0C9-9021-636CEAAFD7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E7752BFD-57AB-B667-2BBD-EE6123312F0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8259568"/>
              </p:ext>
            </p:extLst>
          </p:nvPr>
        </p:nvGraphicFramePr>
        <p:xfrm>
          <a:off x="251520" y="915566"/>
          <a:ext cx="8280921" cy="3600400"/>
        </p:xfrm>
        <a:graphic>
          <a:graphicData uri="http://schemas.openxmlformats.org/drawingml/2006/table">
            <a:tbl>
              <a:tblPr firstRow="1" firstCol="1">
                <a:tableStyleId>{5C22544A-7EE6-4342-B048-85BDC9FD1C3A}</a:tableStyleId>
              </a:tblPr>
              <a:tblGrid>
                <a:gridCol w="2376264">
                  <a:extLst>
                    <a:ext uri="{9D8B030D-6E8A-4147-A177-3AD203B41FA5}">
                      <a16:colId xmlns:a16="http://schemas.microsoft.com/office/drawing/2014/main" val="2142129892"/>
                    </a:ext>
                  </a:extLst>
                </a:gridCol>
                <a:gridCol w="238728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173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21589">
                <a:tc>
                  <a:txBody>
                    <a:bodyPr/>
                    <a:lstStyle/>
                    <a:p>
                      <a:pPr>
                        <a:defRPr sz="1400" b="1"/>
                      </a:pPr>
                      <a:endParaRPr sz="1400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 sz="1400" b="1"/>
                      </a:pPr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Issue / </a:t>
                      </a:r>
                      <a:r>
                        <a:rPr sz="1400" b="1" dirty="0">
                          <a:solidFill>
                            <a:schemeClr val="bg1"/>
                          </a:solidFill>
                        </a:rPr>
                        <a:t>Observatio</a:t>
                      </a:r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n</a:t>
                      </a:r>
                      <a:endParaRPr sz="14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gradFill flip="none" rotWithShape="1">
                      <a:gsLst>
                        <a:gs pos="0">
                          <a:schemeClr val="accent1"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defRPr sz="1400" b="1"/>
                      </a:pPr>
                      <a:r>
                        <a:rPr sz="1400" dirty="0"/>
                        <a:t>Cause / Mechanism</a:t>
                      </a:r>
                      <a:r>
                        <a:rPr lang="en-US" sz="1400" dirty="0"/>
                        <a:t> &amp; Mitigation</a:t>
                      </a:r>
                      <a:endParaRPr sz="1400" dirty="0"/>
                    </a:p>
                  </a:txBody>
                  <a:tcPr anchor="ctr">
                    <a:gradFill flip="none" rotWithShape="1">
                      <a:gsLst>
                        <a:gs pos="0">
                          <a:schemeClr val="accent1"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78811">
                <a:tc>
                  <a:txBody>
                    <a:bodyPr/>
                    <a:lstStyle/>
                    <a:p>
                      <a:pPr>
                        <a:defRPr sz="1200"/>
                      </a:pPr>
                      <a:endParaRPr sz="1400" dirty="0"/>
                    </a:p>
                  </a:txBody>
                  <a:tcPr anchor="ctr">
                    <a:gradFill flip="none" rotWithShape="1">
                      <a:gsLst>
                        <a:gs pos="0">
                          <a:schemeClr val="accent1"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defRPr sz="1200"/>
                      </a:pPr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Extraction mirror coating detachment at specific location</a:t>
                      </a:r>
                      <a:endParaRPr sz="14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gradFill flip="none" rotWithShape="1">
                      <a:gsLst>
                        <a:gs pos="0">
                          <a:schemeClr val="accent1"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defRPr sz="1200"/>
                      </a:pPr>
                      <a:r>
                        <a:rPr lang="en-US" sz="1200" dirty="0"/>
                        <a:t>X-Ray energy deposition from undulator emission at LHC top energy</a:t>
                      </a:r>
                    </a:p>
                    <a:p>
                      <a:pPr>
                        <a:defRPr sz="1200"/>
                      </a:pPr>
                      <a:br>
                        <a:rPr lang="en-US" sz="1200" dirty="0"/>
                      </a:br>
                      <a:r>
                        <a:rPr lang="en-US" sz="1200" dirty="0">
                          <a:sym typeface="Wingdings" panose="05000000000000000000" pitchFamily="2" charset="2"/>
                        </a:rPr>
                        <a:t> Undulators (only used for imaging at injection) switched off during beam energy ramp  </a:t>
                      </a:r>
                      <a:endParaRPr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11" name="Picture 10">
            <a:extLst>
              <a:ext uri="{FF2B5EF4-FFF2-40B4-BE49-F238E27FC236}">
                <a16:creationId xmlns:a16="http://schemas.microsoft.com/office/drawing/2014/main" id="{1692ED76-279C-6364-2BDA-E546F2A6D9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544" y="1804335"/>
            <a:ext cx="1975231" cy="112745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EA367B7-19D0-9AAA-6D4C-48D558222517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b="48997"/>
          <a:stretch>
            <a:fillRect/>
          </a:stretch>
        </p:blipFill>
        <p:spPr>
          <a:xfrm>
            <a:off x="320249" y="3144627"/>
            <a:ext cx="2269086" cy="744753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3169E48D-ADA6-5D82-2ED1-7CD28BB8C8E4}"/>
              </a:ext>
            </a:extLst>
          </p:cNvPr>
          <p:cNvSpPr txBox="1"/>
          <p:nvPr/>
        </p:nvSpPr>
        <p:spPr>
          <a:xfrm>
            <a:off x="467544" y="1806169"/>
            <a:ext cx="81304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dirty="0">
                <a:solidFill>
                  <a:schemeClr val="bg1"/>
                </a:solidFill>
              </a:rPr>
              <a:t>SR on mirror</a:t>
            </a:r>
            <a:endParaRPr lang="en-GB" sz="800" b="1" dirty="0">
              <a:solidFill>
                <a:schemeClr val="bg1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05B5436-D38C-93BF-D073-F2D9CE796BEA}"/>
              </a:ext>
            </a:extLst>
          </p:cNvPr>
          <p:cNvSpPr txBox="1"/>
          <p:nvPr/>
        </p:nvSpPr>
        <p:spPr>
          <a:xfrm>
            <a:off x="1475656" y="2719180"/>
            <a:ext cx="1013001" cy="215444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800" b="1" dirty="0">
                <a:solidFill>
                  <a:schemeClr val="bg1"/>
                </a:solidFill>
              </a:rPr>
              <a:t>Coating damage</a:t>
            </a:r>
            <a:endParaRPr lang="en-GB" sz="800" b="1" dirty="0">
              <a:solidFill>
                <a:schemeClr val="bg1"/>
              </a:solidFill>
            </a:endParaRP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C8A13E6B-6178-218D-1C63-98EF63240212}"/>
              </a:ext>
            </a:extLst>
          </p:cNvPr>
          <p:cNvCxnSpPr>
            <a:cxnSpLocks/>
            <a:stCxn id="14" idx="0"/>
          </p:cNvCxnSpPr>
          <p:nvPr/>
        </p:nvCxnSpPr>
        <p:spPr>
          <a:xfrm flipV="1">
            <a:off x="1982157" y="2283718"/>
            <a:ext cx="69563" cy="435462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5A2F3EC5-FF4E-E852-5D28-7FE4B231A603}"/>
              </a:ext>
            </a:extLst>
          </p:cNvPr>
          <p:cNvCxnSpPr>
            <a:cxnSpLocks/>
          </p:cNvCxnSpPr>
          <p:nvPr/>
        </p:nvCxnSpPr>
        <p:spPr>
          <a:xfrm flipH="1">
            <a:off x="1526427" y="2931790"/>
            <a:ext cx="381277" cy="432048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47CDE480-8861-3EA6-E303-5DC1E133256F}"/>
              </a:ext>
            </a:extLst>
          </p:cNvPr>
          <p:cNvSpPr txBox="1"/>
          <p:nvPr/>
        </p:nvSpPr>
        <p:spPr>
          <a:xfrm>
            <a:off x="320249" y="3885527"/>
            <a:ext cx="2269086" cy="338554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r>
              <a:rPr lang="en-US" sz="800" b="1" dirty="0">
                <a:solidFill>
                  <a:schemeClr val="bg1"/>
                </a:solidFill>
              </a:rPr>
              <a:t>Flatness profile measurement of damaged extraction </a:t>
            </a:r>
          </a:p>
        </p:txBody>
      </p:sp>
    </p:spTree>
    <p:extLst>
      <p:ext uri="{BB962C8B-B14F-4D97-AF65-F5344CB8AC3E}">
        <p14:creationId xmlns:p14="http://schemas.microsoft.com/office/powerpoint/2010/main" val="191888524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sz="2200"/>
              <a:t>Expected Performance at HL-LHC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sz="1800" dirty="0"/>
              <a:t>No major LS3 upgrades for </a:t>
            </a:r>
            <a:r>
              <a:rPr lang="en-US" sz="1800" dirty="0"/>
              <a:t>operational </a:t>
            </a:r>
            <a:r>
              <a:rPr sz="1800" dirty="0"/>
              <a:t>BSR</a:t>
            </a:r>
            <a:r>
              <a:rPr lang="en-US" sz="1800" dirty="0"/>
              <a:t> profile monitor</a:t>
            </a:r>
            <a:endParaRPr sz="1800" dirty="0"/>
          </a:p>
          <a:p>
            <a:pPr marL="0" indent="0">
              <a:buNone/>
            </a:pPr>
            <a:endParaRPr lang="en-US" sz="1800" dirty="0"/>
          </a:p>
          <a:p>
            <a:r>
              <a:rPr lang="en-US" sz="1800" dirty="0"/>
              <a:t>LS2 re-design and d</a:t>
            </a:r>
            <a:r>
              <a:rPr sz="1800" dirty="0"/>
              <a:t>ielectric mirrors solved impedance/heating</a:t>
            </a:r>
          </a:p>
          <a:p>
            <a:pPr lvl="1"/>
            <a:r>
              <a:rPr lang="en-US" sz="1800" dirty="0"/>
              <a:t>On the paper c</a:t>
            </a:r>
            <a:r>
              <a:rPr sz="1800" dirty="0"/>
              <a:t>ompatible with HL-LHC beam</a:t>
            </a:r>
            <a:r>
              <a:rPr lang="en-US" sz="1800" dirty="0"/>
              <a:t> spectra and power (see Carlo Zanini’s talk)</a:t>
            </a:r>
          </a:p>
          <a:p>
            <a:pPr lvl="1"/>
            <a:r>
              <a:rPr lang="en-US" sz="1800" dirty="0"/>
              <a:t>See also next slides on temperature measurements</a:t>
            </a:r>
          </a:p>
          <a:p>
            <a:pPr lvl="1"/>
            <a:endParaRPr sz="1800" dirty="0"/>
          </a:p>
          <a:p>
            <a:r>
              <a:rPr sz="1800" dirty="0"/>
              <a:t>BSRTMB</a:t>
            </a:r>
            <a:r>
              <a:rPr lang="en-US" sz="1800" dirty="0"/>
              <a:t> extraction system</a:t>
            </a:r>
            <a:r>
              <a:rPr sz="1800" dirty="0"/>
              <a:t> </a:t>
            </a:r>
            <a:r>
              <a:rPr lang="en-US" sz="1800" dirty="0"/>
              <a:t>for halo coverage, offers possibility of </a:t>
            </a:r>
            <a:r>
              <a:rPr sz="1800" dirty="0"/>
              <a:t>redundancy </a:t>
            </a:r>
            <a:r>
              <a:rPr lang="en-US" sz="1800" dirty="0"/>
              <a:t>at flat top</a:t>
            </a:r>
            <a:endParaRPr sz="18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D95DB01-036F-AD92-21F3-2FCFE7E628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F.R. - BSR@HL-LHC Profile Review - 23-09-2025</a:t>
            </a:r>
            <a:endParaRPr lang="en-GB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C916145-D4D4-59A9-46B0-5EE4BADCC9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5C834E-EECE-860E-E6BC-A5C2700EBF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9696" y="45793"/>
            <a:ext cx="8744019" cy="540000"/>
          </a:xfrm>
        </p:spPr>
        <p:txBody>
          <a:bodyPr/>
          <a:lstStyle/>
          <a:p>
            <a:r>
              <a:rPr lang="en-US" dirty="0"/>
              <a:t>Risks – Heating due to beam coupling impedance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4F2C2BC-FAE0-4D69-8D80-81E6D8A7B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F.R. - BSR@HL-LHC Profile Review - 23-09-2025</a:t>
            </a:r>
            <a:endParaRPr lang="en-GB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C8B6F59-0B38-9089-24A0-C8640A5D2C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17</a:t>
            </a:fld>
            <a:endParaRPr lang="fr-FR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EDDB2E5-C1BD-D066-B83C-8F94FB0CE39C}"/>
              </a:ext>
            </a:extLst>
          </p:cNvPr>
          <p:cNvSpPr txBox="1"/>
          <p:nvPr/>
        </p:nvSpPr>
        <p:spPr>
          <a:xfrm>
            <a:off x="467544" y="668391"/>
            <a:ext cx="8579256" cy="83099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1600" b="1" dirty="0"/>
              <a:t>General (recap from earlier table): </a:t>
            </a:r>
            <a:r>
              <a:rPr lang="en-US" sz="1600" dirty="0"/>
              <a:t>present systems design based on beam coupling impedance simulations and RF lab measurements </a:t>
            </a:r>
            <a:r>
              <a:rPr lang="en-US" sz="1600" dirty="0">
                <a:sym typeface="Wingdings" panose="05000000000000000000" pitchFamily="2" charset="2"/>
              </a:rPr>
              <a:t> </a:t>
            </a:r>
            <a:r>
              <a:rPr lang="en-US" sz="1600" dirty="0"/>
              <a:t>Optimized geometry, dielectric coating. Re-iteration on HL-LHC beam parameters effects on-going (see </a:t>
            </a:r>
            <a:r>
              <a:rPr lang="en-US" sz="1600" dirty="0" err="1"/>
              <a:t>C.Zanini’s</a:t>
            </a:r>
            <a:r>
              <a:rPr lang="en-US" sz="1600" dirty="0"/>
              <a:t> talk) </a:t>
            </a:r>
          </a:p>
        </p:txBody>
      </p:sp>
      <p:sp>
        <p:nvSpPr>
          <p:cNvPr id="20" name="Rectangle 2">
            <a:extLst>
              <a:ext uri="{FF2B5EF4-FFF2-40B4-BE49-F238E27FC236}">
                <a16:creationId xmlns:a16="http://schemas.microsoft.com/office/drawing/2014/main" id="{0517BBD4-BC09-B431-6FEA-866A59BB661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9696" y="1850381"/>
            <a:ext cx="8219256" cy="25545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FFC000"/>
              </a:buClr>
              <a:buSzTx/>
              <a:tabLst/>
            </a:pPr>
            <a:r>
              <a:rPr lang="en-US" altLang="en-US" sz="1600" b="1" dirty="0">
                <a:latin typeface="Arial" panose="020B0604020202020204" pitchFamily="34" charset="0"/>
              </a:rPr>
              <a:t>Temperature measurements </a:t>
            </a:r>
            <a:endParaRPr kumimoji="0" lang="en-US" altLang="en-US" sz="16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FFC000"/>
              </a:buClr>
              <a:buSzTx/>
              <a:buFont typeface="Wingdings" panose="05000000000000000000" pitchFamily="2" charset="2"/>
              <a:buChar char="§"/>
              <a:tabLst/>
            </a:pPr>
            <a:r>
              <a:rPr kumimoji="0" lang="en-US" altLang="en-US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Instrumentation:</a:t>
            </a: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In-vacuum thermocouples mounted on the mirror support and near the mirror base.</a:t>
            </a:r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FFC000"/>
              </a:buClr>
              <a:buSzTx/>
              <a:buFont typeface="Wingdings" panose="05000000000000000000" pitchFamily="2" charset="2"/>
              <a:buChar char="§"/>
              <a:tabLst/>
            </a:pPr>
            <a:r>
              <a:rPr kumimoji="0" lang="en-US" altLang="en-US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Acquisition &amp; Alarms:</a:t>
            </a: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Continuous online logging since 2023, supervised by an automatic watchdog (thresholds &amp; alerts).</a:t>
            </a:r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FFC000"/>
              </a:buClr>
              <a:buSzTx/>
              <a:buFont typeface="Wingdings" panose="05000000000000000000" pitchFamily="2" charset="2"/>
              <a:buChar char="§"/>
              <a:tabLst/>
            </a:pPr>
            <a:r>
              <a:rPr kumimoji="0" lang="en-US" altLang="en-US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Representativeness:</a:t>
            </a: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Sensor readings track actual mirror temperature (validated during bake-out).</a:t>
            </a:r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FFC000"/>
              </a:buClr>
              <a:buSzTx/>
              <a:buFont typeface="Wingdings" panose="05000000000000000000" pitchFamily="2" charset="2"/>
              <a:buChar char="§"/>
              <a:tabLst/>
            </a:pPr>
            <a:r>
              <a:rPr kumimoji="0" lang="en-US" altLang="en-US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Operational Result:</a:t>
            </a: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During physics operation, temperatures remain essentially unchanged—</a:t>
            </a:r>
            <a:r>
              <a:rPr kumimoji="0" lang="en-US" altLang="en-US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no measurable beam-induced heating</a:t>
            </a: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with the current low-impedance design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446FEF9-C020-8FD2-076B-CDBAF22BC9AA}"/>
              </a:ext>
            </a:extLst>
          </p:cNvPr>
          <p:cNvSpPr txBox="1"/>
          <p:nvPr/>
        </p:nvSpPr>
        <p:spPr>
          <a:xfrm>
            <a:off x="2814601" y="4392399"/>
            <a:ext cx="16337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See next slide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0404791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>
            <a:extLst>
              <a:ext uri="{FF2B5EF4-FFF2-40B4-BE49-F238E27FC236}">
                <a16:creationId xmlns:a16="http://schemas.microsoft.com/office/drawing/2014/main" id="{E15BD5CC-C8B8-4BCE-6FAD-B88C800854A9}"/>
              </a:ext>
            </a:extLst>
          </p:cNvPr>
          <p:cNvGrpSpPr/>
          <p:nvPr/>
        </p:nvGrpSpPr>
        <p:grpSpPr>
          <a:xfrm>
            <a:off x="5461320" y="393501"/>
            <a:ext cx="3435530" cy="1566468"/>
            <a:chOff x="4939317" y="133476"/>
            <a:chExt cx="3717758" cy="1289242"/>
          </a:xfrm>
          <a:solidFill>
            <a:schemeClr val="bg1"/>
          </a:solidFill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243D23B1-B490-D435-5006-8A6BCA1D9A8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939317" y="133476"/>
              <a:ext cx="3717758" cy="1289242"/>
            </a:xfrm>
            <a:prstGeom prst="rect">
              <a:avLst/>
            </a:prstGeom>
            <a:grpFill/>
          </p:spPr>
        </p:pic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60F47669-07C0-69D3-6860-13F00A815A0C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7266299" y="819524"/>
              <a:ext cx="493776" cy="27000"/>
            </a:xfrm>
            <a:prstGeom prst="straightConnector1">
              <a:avLst/>
            </a:prstGeom>
            <a:grpFill/>
            <a:ln w="19050">
              <a:solidFill>
                <a:srgbClr val="FF66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D821564C-D6B6-D3D8-CE4E-AE5DE2E9DA52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7391020" y="925088"/>
              <a:ext cx="493776" cy="27000"/>
            </a:xfrm>
            <a:prstGeom prst="straightConnector1">
              <a:avLst/>
            </a:prstGeom>
            <a:grpFill/>
            <a:ln w="19050">
              <a:solidFill>
                <a:schemeClr val="accent4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11A8DB25-3309-2CAA-68B4-2A673DB50A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35000"/>
            <a:ext cx="4752088" cy="540000"/>
          </a:xfrm>
        </p:spPr>
        <p:txBody>
          <a:bodyPr/>
          <a:lstStyle/>
          <a:p>
            <a:r>
              <a:rPr lang="en-US" dirty="0"/>
              <a:t>Temperature Measurements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91B1BA3-D89A-2195-DC56-F582BDA72F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F.R. - BSR@HL-LHC Profile Review - 23-09-2025</a:t>
            </a:r>
            <a:endParaRPr lang="en-GB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79E635F-56AC-6AF6-5D82-DE27BAC317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18</a:t>
            </a:fld>
            <a:endParaRPr lang="fr-FR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A7F13DF-A927-34B6-E7BB-EBA4BEBD15C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6129" y="1836921"/>
            <a:ext cx="8210032" cy="268153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BE26E01-C5A6-BB8E-A9F9-8FFFA8802E4F}"/>
              </a:ext>
            </a:extLst>
          </p:cNvPr>
          <p:cNvSpPr txBox="1"/>
          <p:nvPr/>
        </p:nvSpPr>
        <p:spPr>
          <a:xfrm>
            <a:off x="751483" y="1995686"/>
            <a:ext cx="576064" cy="30008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1350" b="1" dirty="0"/>
              <a:t>2025</a:t>
            </a:r>
            <a:endParaRPr lang="en-GB" sz="1350" b="1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0DF3046-F886-AA54-883C-4CAB9CEA5BC0}"/>
              </a:ext>
            </a:extLst>
          </p:cNvPr>
          <p:cNvSpPr txBox="1"/>
          <p:nvPr/>
        </p:nvSpPr>
        <p:spPr>
          <a:xfrm>
            <a:off x="612000" y="1172763"/>
            <a:ext cx="430109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 dirty="0"/>
              <a:t>T is correlated to tunnel heating/cooling not to beam power </a:t>
            </a:r>
            <a:endParaRPr lang="en-GB" sz="1600" b="1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C872886-BD04-50D6-6CD7-DDBD79A202E1}"/>
              </a:ext>
            </a:extLst>
          </p:cNvPr>
          <p:cNvSpPr txBox="1"/>
          <p:nvPr/>
        </p:nvSpPr>
        <p:spPr>
          <a:xfrm>
            <a:off x="6978929" y="4493"/>
            <a:ext cx="2178031" cy="5078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350" dirty="0"/>
              <a:t>2 probes , in contact with mirror and mirror support</a:t>
            </a:r>
            <a:endParaRPr lang="en-GB" sz="1350" dirty="0"/>
          </a:p>
        </p:txBody>
      </p:sp>
    </p:spTree>
    <p:extLst>
      <p:ext uri="{BB962C8B-B14F-4D97-AF65-F5344CB8AC3E}">
        <p14:creationId xmlns:p14="http://schemas.microsoft.com/office/powerpoint/2010/main" val="170114422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200" dirty="0"/>
              <a:t>‘Template’ </a:t>
            </a:r>
            <a:r>
              <a:rPr sz="2200" dirty="0"/>
              <a:t>Question</a:t>
            </a:r>
            <a:r>
              <a:rPr lang="en-US" sz="2200" dirty="0"/>
              <a:t>s (I)</a:t>
            </a:r>
            <a:r>
              <a:rPr sz="2200" dirty="0"/>
              <a:t>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731639"/>
            <a:ext cx="8280920" cy="368022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1600" dirty="0"/>
              <a:t>Accuracy:</a:t>
            </a:r>
          </a:p>
          <a:p>
            <a:r>
              <a:rPr lang="en-GB" sz="1600" dirty="0"/>
              <a:t>10% accuracy on emittance, after calibration to BWS</a:t>
            </a:r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r>
              <a:rPr sz="1600" dirty="0"/>
              <a:t>Can your technique provide:</a:t>
            </a:r>
            <a:endParaRPr lang="en-GB" sz="1600" dirty="0"/>
          </a:p>
          <a:p>
            <a:r>
              <a:rPr lang="en-GB" sz="1600" dirty="0"/>
              <a:t>1D beam profiles? ✅yes</a:t>
            </a:r>
          </a:p>
          <a:p>
            <a:r>
              <a:rPr sz="1600" dirty="0"/>
              <a:t>2D beam images? ✅</a:t>
            </a:r>
            <a:r>
              <a:rPr lang="en-US" sz="1600" dirty="0"/>
              <a:t>yes</a:t>
            </a:r>
            <a:endParaRPr sz="1600" dirty="0"/>
          </a:p>
          <a:p>
            <a:pPr marL="0" indent="0">
              <a:buNone/>
            </a:pPr>
            <a:r>
              <a:rPr sz="1600" dirty="0"/>
              <a:t>Fastest acquisition rate</a:t>
            </a:r>
            <a:r>
              <a:rPr lang="en-US" sz="1600" dirty="0"/>
              <a:t>:</a:t>
            </a:r>
          </a:p>
          <a:p>
            <a:r>
              <a:rPr lang="en-GB" sz="1600" b="1" dirty="0"/>
              <a:t>Bunch per Bunch selection</a:t>
            </a:r>
            <a:r>
              <a:rPr lang="en-GB" sz="1600" dirty="0"/>
              <a:t>: ✅ yes (via the intensifier gate, typically 20–25 ns, synced to the RF).</a:t>
            </a:r>
          </a:p>
          <a:p>
            <a:r>
              <a:rPr lang="en-GB" sz="1600" b="1" dirty="0"/>
              <a:t>Single-turn exposure</a:t>
            </a:r>
            <a:r>
              <a:rPr lang="en-GB" sz="1600" dirty="0"/>
              <a:t>: technically possible (open the gate once during a camera frame which lasts </a:t>
            </a:r>
            <a:r>
              <a:rPr lang="en-GB" sz="1600" b="1" dirty="0"/>
              <a:t>~260turns</a:t>
            </a:r>
            <a:r>
              <a:rPr lang="en-GB" sz="1600" dirty="0"/>
              <a:t>), but not how we usually run because of photon statistics/SNR. In practice we integrate multiple identical gates over successive turns for the same bunch and build </a:t>
            </a:r>
            <a:r>
              <a:rPr lang="en-GB" sz="1600" b="1" dirty="0"/>
              <a:t>one image per frame </a:t>
            </a:r>
            <a:r>
              <a:rPr lang="en-GB" sz="1600" dirty="0">
                <a:sym typeface="Wingdings" panose="05000000000000000000" pitchFamily="2" charset="2"/>
              </a:rPr>
              <a:t> more </a:t>
            </a:r>
            <a:r>
              <a:rPr lang="en-GB" sz="1600" dirty="0" err="1">
                <a:sym typeface="Wingdings" panose="05000000000000000000" pitchFamily="2" charset="2"/>
              </a:rPr>
              <a:t>infos</a:t>
            </a:r>
            <a:r>
              <a:rPr lang="en-GB" sz="1600" dirty="0">
                <a:sym typeface="Wingdings" panose="05000000000000000000" pitchFamily="2" charset="2"/>
              </a:rPr>
              <a:t> in next slide</a:t>
            </a:r>
            <a:r>
              <a:rPr lang="en-GB" sz="1600" dirty="0"/>
              <a:t>	</a:t>
            </a:r>
          </a:p>
          <a:p>
            <a:endParaRPr sz="16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A03FE8F-559A-1562-BDF8-05323AD1DC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F.R. - BSR@HL-LHC Profile Review - 23-09-2025</a:t>
            </a:r>
            <a:endParaRPr lang="en-GB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3B655E5-35CB-77D5-928A-0702223289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19</a:t>
            </a:fld>
            <a:endParaRPr lang="fr-FR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E78D87-73F0-8EBD-55CC-95E40A539B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35000"/>
            <a:ext cx="8208472" cy="540000"/>
          </a:xfrm>
        </p:spPr>
        <p:txBody>
          <a:bodyPr/>
          <a:lstStyle/>
          <a:p>
            <a:r>
              <a:rPr lang="en-US" dirty="0"/>
              <a:t>LHC Beam Synchrotron Radiation Monitor  </a:t>
            </a:r>
            <a:br>
              <a:rPr lang="en-US"/>
            </a:br>
            <a:r>
              <a:rPr lang="en-US"/>
              <a:t>(this morning)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225F1C-0616-BA18-77B7-54844FAFCA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F.R. - BSR@HL-LHC Profile Review - 23-09-2025</a:t>
            </a:r>
            <a:endParaRPr lang="en-GB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2C4FC86-FAC7-6264-05D2-52086051C8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E6E5E3F-30BA-7E05-64D4-E287B209DB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29138" y="817898"/>
            <a:ext cx="5085724" cy="3811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333990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B3AAD7-606E-3A2B-1076-FBF4FA79A2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1520" y="146034"/>
            <a:ext cx="5904656" cy="540000"/>
          </a:xfrm>
        </p:spPr>
        <p:txBody>
          <a:bodyPr/>
          <a:lstStyle/>
          <a:p>
            <a:r>
              <a:rPr lang="en-GB" dirty="0"/>
              <a:t>📑 BSRT Acquisition Parameters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4930550-8DFB-F168-E059-4024A519D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F.R. - BSR@HL-LHC Profile Review - 23-09-2025</a:t>
            </a:r>
            <a:endParaRPr lang="en-GB" noProof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1A4DBD1-4583-05A8-0946-511F69E485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20</a:t>
            </a:fld>
            <a:endParaRPr lang="fr-FR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3F017D71-5DD9-140E-3BC2-458E8E23441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88726294"/>
              </p:ext>
            </p:extLst>
          </p:nvPr>
        </p:nvGraphicFramePr>
        <p:xfrm>
          <a:off x="251520" y="945516"/>
          <a:ext cx="8640960" cy="3548536"/>
        </p:xfrm>
        <a:graphic>
          <a:graphicData uri="http://schemas.openxmlformats.org/drawingml/2006/table">
            <a:tbl>
              <a:tblPr firstRow="1" firstCol="1">
                <a:tableStyleId>{125E5076-3810-47DD-B79F-674D7AD40C01}</a:tableStyleId>
              </a:tblPr>
              <a:tblGrid>
                <a:gridCol w="2160240">
                  <a:extLst>
                    <a:ext uri="{9D8B030D-6E8A-4147-A177-3AD203B41FA5}">
                      <a16:colId xmlns:a16="http://schemas.microsoft.com/office/drawing/2014/main" val="2033490760"/>
                    </a:ext>
                  </a:extLst>
                </a:gridCol>
                <a:gridCol w="1857301">
                  <a:extLst>
                    <a:ext uri="{9D8B030D-6E8A-4147-A177-3AD203B41FA5}">
                      <a16:colId xmlns:a16="http://schemas.microsoft.com/office/drawing/2014/main" val="3088738771"/>
                    </a:ext>
                  </a:extLst>
                </a:gridCol>
                <a:gridCol w="2083169">
                  <a:extLst>
                    <a:ext uri="{9D8B030D-6E8A-4147-A177-3AD203B41FA5}">
                      <a16:colId xmlns:a16="http://schemas.microsoft.com/office/drawing/2014/main" val="2029121092"/>
                    </a:ext>
                  </a:extLst>
                </a:gridCol>
                <a:gridCol w="2540250">
                  <a:extLst>
                    <a:ext uri="{9D8B030D-6E8A-4147-A177-3AD203B41FA5}">
                      <a16:colId xmlns:a16="http://schemas.microsoft.com/office/drawing/2014/main" val="1479313703"/>
                    </a:ext>
                  </a:extLst>
                </a:gridCol>
              </a:tblGrid>
              <a:tr h="235459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200" b="1" dirty="0">
                          <a:solidFill>
                            <a:schemeClr val="bg1"/>
                          </a:solidFill>
                        </a:rPr>
                        <a:t>Component / Item</a:t>
                      </a:r>
                      <a:endParaRPr lang="en-GB" sz="1200" dirty="0">
                        <a:solidFill>
                          <a:schemeClr val="bg1"/>
                        </a:solidFill>
                      </a:endParaRPr>
                    </a:p>
                  </a:txBody>
                  <a:tcPr marL="33637" marR="33637" marT="16819" marB="16819"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200" b="1" dirty="0">
                          <a:solidFill>
                            <a:schemeClr val="bg1"/>
                          </a:solidFill>
                        </a:rPr>
                        <a:t>Parameter</a:t>
                      </a:r>
                      <a:endParaRPr lang="en-GB" sz="1200" dirty="0">
                        <a:solidFill>
                          <a:schemeClr val="bg1"/>
                        </a:solidFill>
                      </a:endParaRPr>
                    </a:p>
                  </a:txBody>
                  <a:tcPr marL="33637" marR="33637" marT="16819" marB="16819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200" b="1" dirty="0">
                          <a:solidFill>
                            <a:schemeClr val="bg1"/>
                          </a:solidFill>
                        </a:rPr>
                        <a:t>Value</a:t>
                      </a:r>
                      <a:endParaRPr lang="en-GB" sz="1200" dirty="0">
                        <a:solidFill>
                          <a:schemeClr val="bg1"/>
                        </a:solidFill>
                      </a:endParaRPr>
                    </a:p>
                  </a:txBody>
                  <a:tcPr marL="33637" marR="33637" marT="16819" marB="16819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200" b="1" dirty="0">
                          <a:solidFill>
                            <a:schemeClr val="bg1"/>
                          </a:solidFill>
                        </a:rPr>
                        <a:t>Notes</a:t>
                      </a:r>
                      <a:endParaRPr lang="en-GB" sz="1200" dirty="0">
                        <a:solidFill>
                          <a:schemeClr val="bg1"/>
                        </a:solidFill>
                      </a:endParaRPr>
                    </a:p>
                  </a:txBody>
                  <a:tcPr marL="33637" marR="33637" marT="16819" marB="16819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27688817"/>
                  </a:ext>
                </a:extLst>
              </a:tr>
              <a:tr h="437281">
                <a:tc rowSpan="2"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200" b="1" dirty="0"/>
                        <a:t>Image Intensifier (Hamamatsu C14245)</a:t>
                      </a:r>
                      <a:endParaRPr lang="en-GB" sz="1200" dirty="0"/>
                    </a:p>
                  </a:txBody>
                  <a:tcPr marL="33637" marR="33637" marT="16819" marB="16819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0093B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2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</a:rPr>
                        <a:t>Minimum gate ON</a:t>
                      </a:r>
                    </a:p>
                  </a:txBody>
                  <a:tcPr marL="33637" marR="33637" marT="16819" marB="1681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200" b="1" dirty="0">
                          <a:ln>
                            <a:noFill/>
                          </a:ln>
                          <a:solidFill>
                            <a:schemeClr val="tx1"/>
                          </a:solidFill>
                        </a:rPr>
                        <a:t>5 ns</a:t>
                      </a:r>
                      <a:endParaRPr lang="en-GB" sz="1200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marL="33637" marR="33637" marT="16819" marB="1681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2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</a:rPr>
                        <a:t>Typical operation 20–25 ns (bunch selection)</a:t>
                      </a:r>
                    </a:p>
                  </a:txBody>
                  <a:tcPr marL="33637" marR="33637" marT="16819" marB="1681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37212074"/>
                  </a:ext>
                </a:extLst>
              </a:tr>
              <a:tr h="235459">
                <a:tc vMerge="1">
                  <a:txBody>
                    <a:bodyPr/>
                    <a:lstStyle/>
                    <a:p>
                      <a:pPr>
                        <a:buNone/>
                      </a:pPr>
                      <a:endParaRPr lang="en-GB" sz="1200" dirty="0"/>
                    </a:p>
                  </a:txBody>
                  <a:tcPr marL="33637" marR="33637" marT="16819" marB="16819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2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</a:rPr>
                        <a:t>Maximum repetition rate</a:t>
                      </a:r>
                    </a:p>
                  </a:txBody>
                  <a:tcPr marL="33637" marR="33637" marT="16819" marB="1681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200" b="1">
                          <a:ln>
                            <a:noFill/>
                          </a:ln>
                          <a:solidFill>
                            <a:schemeClr val="tx1"/>
                          </a:solidFill>
                        </a:rPr>
                        <a:t>30 kHz (≈33 µs period)</a:t>
                      </a:r>
                      <a:endParaRPr lang="en-GB" sz="120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marL="33637" marR="33637" marT="16819" marB="1681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200">
                          <a:ln>
                            <a:noFill/>
                          </a:ln>
                          <a:solidFill>
                            <a:schemeClr val="tx1"/>
                          </a:solidFill>
                        </a:rPr>
                        <a:t>Max gating pulses/s</a:t>
                      </a:r>
                    </a:p>
                  </a:txBody>
                  <a:tcPr marL="33637" marR="33637" marT="16819" marB="1681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95658781"/>
                  </a:ext>
                </a:extLst>
              </a:tr>
              <a:tr h="336370">
                <a:tc rowSpan="2"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200" b="1" dirty="0"/>
                        <a:t>Camera (Basler acA1920-40gm)</a:t>
                      </a:r>
                      <a:endParaRPr lang="en-GB" sz="1200" dirty="0"/>
                    </a:p>
                  </a:txBody>
                  <a:tcPr marL="33637" marR="33637" marT="16819" marB="16819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0093B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2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</a:rPr>
                        <a:t>Minimum exposure time</a:t>
                      </a:r>
                    </a:p>
                  </a:txBody>
                  <a:tcPr marL="33637" marR="33637" marT="16819" marB="1681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200" b="1">
                          <a:ln>
                            <a:noFill/>
                          </a:ln>
                          <a:solidFill>
                            <a:schemeClr val="tx1"/>
                          </a:solidFill>
                        </a:rPr>
                        <a:t>34 µs (≈29 kHz equiv.)</a:t>
                      </a:r>
                      <a:endParaRPr lang="en-GB" sz="120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marL="33637" marR="33637" marT="16819" marB="1681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200">
                          <a:ln>
                            <a:noFill/>
                          </a:ln>
                          <a:solidFill>
                            <a:schemeClr val="tx1"/>
                          </a:solidFill>
                        </a:rPr>
                        <a:t>Shortest possible integration window</a:t>
                      </a:r>
                    </a:p>
                  </a:txBody>
                  <a:tcPr marL="33637" marR="33637" marT="16819" marB="1681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50872701"/>
                  </a:ext>
                </a:extLst>
              </a:tr>
              <a:tr h="336370">
                <a:tc vMerge="1">
                  <a:txBody>
                    <a:bodyPr/>
                    <a:lstStyle/>
                    <a:p>
                      <a:pPr>
                        <a:buNone/>
                      </a:pPr>
                      <a:endParaRPr lang="en-GB" sz="1200" dirty="0"/>
                    </a:p>
                  </a:txBody>
                  <a:tcPr marL="33637" marR="33637" marT="16819" marB="16819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2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</a:rPr>
                        <a:t>Maximum frame rate</a:t>
                      </a:r>
                    </a:p>
                  </a:txBody>
                  <a:tcPr marL="33637" marR="33637" marT="16819" marB="1681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200" b="1" dirty="0">
                          <a:ln>
                            <a:noFill/>
                          </a:ln>
                          <a:solidFill>
                            <a:schemeClr val="tx1"/>
                          </a:solidFill>
                        </a:rPr>
                        <a:t>42 fps (≈24 </a:t>
                      </a:r>
                      <a:r>
                        <a:rPr lang="en-GB" sz="1200" b="1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</a:rPr>
                        <a:t>ms</a:t>
                      </a:r>
                      <a:r>
                        <a:rPr lang="en-GB" sz="1200" b="1" dirty="0">
                          <a:ln>
                            <a:noFill/>
                          </a:ln>
                          <a:solidFill>
                            <a:schemeClr val="tx1"/>
                          </a:solidFill>
                        </a:rPr>
                        <a:t> period)</a:t>
                      </a:r>
                      <a:endParaRPr lang="en-GB" sz="1200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marL="33637" marR="33637" marT="16819" marB="1681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200">
                          <a:ln>
                            <a:noFill/>
                          </a:ln>
                          <a:solidFill>
                            <a:schemeClr val="tx1"/>
                          </a:solidFill>
                        </a:rPr>
                        <a:t>Full frame (1920×1200); scales with ROI</a:t>
                      </a:r>
                    </a:p>
                  </a:txBody>
                  <a:tcPr marL="33637" marR="33637" marT="16819" marB="1681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66727616"/>
                  </a:ext>
                </a:extLst>
              </a:tr>
              <a:tr h="437281">
                <a:tc rowSpan="2"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200" b="1" dirty="0"/>
                        <a:t>BSRT acquisition (Run 3)</a:t>
                      </a:r>
                      <a:endParaRPr lang="en-GB" sz="1200" dirty="0"/>
                    </a:p>
                  </a:txBody>
                  <a:tcPr marL="33637" marR="33637" marT="16819" marB="16819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0093B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2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</a:rPr>
                        <a:t>Injection</a:t>
                      </a:r>
                    </a:p>
                  </a:txBody>
                  <a:tcPr marL="33637" marR="33637" marT="16819" marB="1681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200" b="1" dirty="0">
                          <a:ln>
                            <a:noFill/>
                          </a:ln>
                          <a:solidFill>
                            <a:schemeClr val="tx1"/>
                          </a:solidFill>
                        </a:rPr>
                        <a:t>~2 × 8 Hz = 16 Hz (≈62 </a:t>
                      </a:r>
                      <a:r>
                        <a:rPr lang="en-GB" sz="1200" b="1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</a:rPr>
                        <a:t>ms</a:t>
                      </a:r>
                      <a:r>
                        <a:rPr lang="en-GB" sz="1200" b="1" dirty="0">
                          <a:ln>
                            <a:noFill/>
                          </a:ln>
                          <a:solidFill>
                            <a:schemeClr val="tx1"/>
                          </a:solidFill>
                        </a:rPr>
                        <a:t> period)</a:t>
                      </a:r>
                      <a:endParaRPr lang="en-GB" sz="1200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marL="33637" marR="33637" marT="16819" marB="1681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2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</a:rPr>
                        <a:t>Two frames per bunch, 8 and 16 Hz to have margin on S/N (see also photo budget below)</a:t>
                      </a:r>
                    </a:p>
                    <a:p>
                      <a:pPr>
                        <a:buNone/>
                      </a:pPr>
                      <a:r>
                        <a:rPr lang="en-GB" sz="1200" u="sng" dirty="0">
                          <a:ln>
                            <a:noFill/>
                          </a:ln>
                          <a:solidFill>
                            <a:schemeClr val="tx1"/>
                          </a:solidFill>
                        </a:rPr>
                        <a:t>Processing bottleneck (FESA/publishing), not photon statistics</a:t>
                      </a:r>
                    </a:p>
                  </a:txBody>
                  <a:tcPr marL="33637" marR="33637" marT="16819" marB="1681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11355034"/>
                  </a:ext>
                </a:extLst>
              </a:tr>
              <a:tr h="538192">
                <a:tc vMerge="1">
                  <a:txBody>
                    <a:bodyPr/>
                    <a:lstStyle/>
                    <a:p>
                      <a:pPr>
                        <a:buNone/>
                      </a:pPr>
                      <a:endParaRPr lang="en-GB" sz="1200" dirty="0"/>
                    </a:p>
                  </a:txBody>
                  <a:tcPr marL="33637" marR="33637" marT="16819" marB="16819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200">
                          <a:ln>
                            <a:noFill/>
                          </a:ln>
                          <a:solidFill>
                            <a:schemeClr val="tx1"/>
                          </a:solidFill>
                        </a:rPr>
                        <a:t>Flat-top</a:t>
                      </a:r>
                    </a:p>
                  </a:txBody>
                  <a:tcPr marL="33637" marR="33637" marT="16819" marB="1681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200" b="1" dirty="0">
                          <a:ln>
                            <a:noFill/>
                          </a:ln>
                          <a:solidFill>
                            <a:schemeClr val="tx1"/>
                          </a:solidFill>
                        </a:rPr>
                        <a:t>~2 × 13 Hz = 26 Hz (≈38 </a:t>
                      </a:r>
                      <a:r>
                        <a:rPr lang="en-GB" sz="1200" b="1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</a:rPr>
                        <a:t>ms</a:t>
                      </a:r>
                      <a:r>
                        <a:rPr lang="en-GB" sz="1200" b="1" dirty="0">
                          <a:ln>
                            <a:noFill/>
                          </a:ln>
                          <a:solidFill>
                            <a:schemeClr val="tx1"/>
                          </a:solidFill>
                        </a:rPr>
                        <a:t> period) </a:t>
                      </a:r>
                      <a:r>
                        <a:rPr lang="en-GB" sz="1200" b="1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sym typeface="Wingdings" panose="05000000000000000000" pitchFamily="2" charset="2"/>
                        </a:rPr>
                        <a:t> 80sec to </a:t>
                      </a:r>
                      <a:r>
                        <a:rPr lang="en-GB" sz="1200" b="1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sym typeface="Wingdings" panose="05000000000000000000" pitchFamily="2" charset="2"/>
                        </a:rPr>
                        <a:t>meas</a:t>
                      </a:r>
                      <a:r>
                        <a:rPr lang="en-GB" sz="1200" b="1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sym typeface="Wingdings" panose="05000000000000000000" pitchFamily="2" charset="2"/>
                        </a:rPr>
                        <a:t> 2000 bunches</a:t>
                      </a:r>
                      <a:endParaRPr lang="en-GB" sz="1200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marL="33637" marR="33637" marT="16819" marB="1681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dirty="0"/>
                    </a:p>
                  </a:txBody>
                  <a:tcPr marL="33637" marR="33637" marT="16819" marB="1681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688833"/>
                  </a:ext>
                </a:extLst>
              </a:tr>
              <a:tr h="437281">
                <a:tc rowSpan="2"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200" b="1" dirty="0"/>
                        <a:t>Photon budget (flat-top, UV)</a:t>
                      </a:r>
                      <a:endParaRPr lang="en-GB" sz="1200" dirty="0"/>
                    </a:p>
                  </a:txBody>
                  <a:tcPr marL="33637" marR="33637" marT="16819" marB="16819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0093B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200">
                          <a:ln>
                            <a:noFill/>
                          </a:ln>
                          <a:solidFill>
                            <a:schemeClr val="tx1"/>
                          </a:solidFill>
                        </a:rPr>
                        <a:t>Neutral density filters</a:t>
                      </a:r>
                    </a:p>
                  </a:txBody>
                  <a:tcPr marL="33637" marR="33637" marT="16819" marB="1681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200" b="1" dirty="0">
                          <a:ln>
                            <a:noFill/>
                          </a:ln>
                          <a:solidFill>
                            <a:schemeClr val="tx1"/>
                          </a:solidFill>
                        </a:rPr>
                        <a:t>ND1/ND2</a:t>
                      </a:r>
                      <a:endParaRPr lang="en-GB" sz="1200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marL="33637" marR="33637" marT="16819" marB="1681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2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</a:rPr>
                        <a:t>Removing filter increases light → higher acquisition rate possible</a:t>
                      </a:r>
                    </a:p>
                  </a:txBody>
                  <a:tcPr marL="33637" marR="33637" marT="16819" marB="1681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7296059"/>
                  </a:ext>
                </a:extLst>
              </a:tr>
              <a:tr h="336370">
                <a:tc vMerge="1">
                  <a:txBody>
                    <a:bodyPr/>
                    <a:lstStyle/>
                    <a:p>
                      <a:pPr>
                        <a:buNone/>
                      </a:pPr>
                      <a:endParaRPr lang="en-GB" sz="1200" dirty="0"/>
                    </a:p>
                  </a:txBody>
                  <a:tcPr marL="33637" marR="33637" marT="16819" marB="16819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200">
                          <a:ln>
                            <a:noFill/>
                          </a:ln>
                          <a:solidFill>
                            <a:schemeClr val="tx1"/>
                          </a:solidFill>
                        </a:rPr>
                        <a:t>Boost mode (concept)</a:t>
                      </a:r>
                    </a:p>
                  </a:txBody>
                  <a:tcPr marL="33637" marR="33637" marT="16819" marB="1681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200">
                          <a:ln>
                            <a:noFill/>
                          </a:ln>
                          <a:solidFill>
                            <a:schemeClr val="tx1"/>
                          </a:solidFill>
                        </a:rPr>
                        <a:t>Higher rate possible</a:t>
                      </a:r>
                    </a:p>
                  </a:txBody>
                  <a:tcPr marL="33637" marR="33637" marT="16819" marB="1681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2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</a:rPr>
                        <a:t>At expense of photocathode lifetime</a:t>
                      </a:r>
                    </a:p>
                  </a:txBody>
                  <a:tcPr marL="33637" marR="33637" marT="16819" marB="1681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14157584"/>
                  </a:ext>
                </a:extLst>
              </a:tr>
            </a:tbl>
          </a:graphicData>
        </a:graphic>
      </p:graphicFrame>
      <p:sp>
        <p:nvSpPr>
          <p:cNvPr id="6" name="Rectangle 1">
            <a:extLst>
              <a:ext uri="{FF2B5EF4-FFF2-40B4-BE49-F238E27FC236}">
                <a16:creationId xmlns:a16="http://schemas.microsoft.com/office/drawing/2014/main" id="{9F1E1C77-3FB1-0C67-03A1-C253F91C70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43808" y="918345"/>
            <a:ext cx="17908675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1A70684F-FB88-35F6-AD94-CC81FD15B97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1933664"/>
              </p:ext>
            </p:extLst>
          </p:nvPr>
        </p:nvGraphicFramePr>
        <p:xfrm>
          <a:off x="6238488" y="216335"/>
          <a:ext cx="2808312" cy="399398"/>
        </p:xfrm>
        <a:graphic>
          <a:graphicData uri="http://schemas.openxmlformats.org/drawingml/2006/table">
            <a:tbl>
              <a:tblPr/>
              <a:tblGrid>
                <a:gridCol w="1404156">
                  <a:extLst>
                    <a:ext uri="{9D8B030D-6E8A-4147-A177-3AD203B41FA5}">
                      <a16:colId xmlns:a16="http://schemas.microsoft.com/office/drawing/2014/main" val="4188560703"/>
                    </a:ext>
                  </a:extLst>
                </a:gridCol>
                <a:gridCol w="1404156">
                  <a:extLst>
                    <a:ext uri="{9D8B030D-6E8A-4147-A177-3AD203B41FA5}">
                      <a16:colId xmlns:a16="http://schemas.microsoft.com/office/drawing/2014/main" val="1726279434"/>
                    </a:ext>
                  </a:extLst>
                </a:gridCol>
              </a:tblGrid>
              <a:tr h="235459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200" b="1" dirty="0">
                          <a:solidFill>
                            <a:srgbClr val="00558C"/>
                          </a:solidFill>
                        </a:rPr>
                        <a:t>LHC revolution period</a:t>
                      </a:r>
                      <a:endParaRPr lang="en-GB" sz="1200" dirty="0">
                        <a:solidFill>
                          <a:srgbClr val="00558C"/>
                        </a:solidFill>
                      </a:endParaRPr>
                    </a:p>
                  </a:txBody>
                  <a:tcPr marL="33637" marR="33637" marT="16819" marB="16819" anchor="ctr">
                    <a:lnL w="12700" cap="flat" cmpd="sng" algn="ctr">
                      <a:solidFill>
                        <a:srgbClr val="0093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93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93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200" b="1" dirty="0">
                          <a:solidFill>
                            <a:srgbClr val="00558C"/>
                          </a:solidFill>
                        </a:rPr>
                        <a:t>89 µs (≈11.2 kHz)</a:t>
                      </a:r>
                      <a:endParaRPr lang="en-GB" sz="1200" dirty="0">
                        <a:solidFill>
                          <a:srgbClr val="00558C"/>
                        </a:solidFill>
                      </a:endParaRPr>
                    </a:p>
                  </a:txBody>
                  <a:tcPr marL="33637" marR="33637" marT="16819" marB="16819" anchor="ctr">
                    <a:lnL>
                      <a:noFill/>
                    </a:lnL>
                    <a:lnR w="12700" cap="flat" cmpd="sng" algn="ctr">
                      <a:solidFill>
                        <a:srgbClr val="0093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93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93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7773755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5403938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200" dirty="0"/>
              <a:t>‘</a:t>
            </a:r>
            <a:r>
              <a:rPr sz="2200" dirty="0"/>
              <a:t>Template</a:t>
            </a:r>
            <a:r>
              <a:rPr lang="en-US" sz="2200" dirty="0"/>
              <a:t>'</a:t>
            </a:r>
            <a:r>
              <a:rPr sz="2200" dirty="0"/>
              <a:t> Question</a:t>
            </a:r>
            <a:r>
              <a:rPr lang="en-US" sz="2200" dirty="0"/>
              <a:t>s (II)</a:t>
            </a:r>
            <a:endParaRPr sz="2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8" y="623872"/>
            <a:ext cx="7920000" cy="4380966"/>
          </a:xfrm>
          <a:solidFill>
            <a:schemeClr val="bg1"/>
          </a:solidFill>
        </p:spPr>
        <p:txBody>
          <a:bodyPr>
            <a:noAutofit/>
          </a:bodyPr>
          <a:lstStyle/>
          <a:p>
            <a:pPr marL="0" indent="0">
              <a:buNone/>
            </a:pPr>
            <a:endParaRPr sz="1400" dirty="0"/>
          </a:p>
          <a:p>
            <a:pPr marL="0" indent="0">
              <a:buNone/>
            </a:pPr>
            <a:r>
              <a:rPr sz="1400" dirty="0"/>
              <a:t>What is the minimum number of particles needed per bunch?</a:t>
            </a:r>
          </a:p>
          <a:p>
            <a:r>
              <a:rPr sz="1400" dirty="0"/>
              <a:t>Works down to </a:t>
            </a:r>
            <a:r>
              <a:rPr sz="1400" b="1" dirty="0"/>
              <a:t>pilot intensity (~5×10^9 p/b)</a:t>
            </a:r>
            <a:r>
              <a:rPr lang="en-US" sz="1400" dirty="0"/>
              <a:t>. Lower also possible at cot of exposure/integration time</a:t>
            </a:r>
            <a:endParaRPr sz="1400" dirty="0"/>
          </a:p>
          <a:p>
            <a:endParaRPr sz="1400" dirty="0"/>
          </a:p>
          <a:p>
            <a:pPr marL="0" indent="0">
              <a:buNone/>
            </a:pPr>
            <a:r>
              <a:rPr sz="1400" dirty="0"/>
              <a:t>Can it measure both protons and ions?</a:t>
            </a:r>
          </a:p>
          <a:p>
            <a:r>
              <a:rPr sz="1400" dirty="0"/>
              <a:t>Protons: ✅ (all along cycle)</a:t>
            </a:r>
          </a:p>
          <a:p>
            <a:r>
              <a:rPr sz="1400" dirty="0"/>
              <a:t>Ions: ✅ at top energy, ❌ at injection</a:t>
            </a:r>
            <a:endParaRPr lang="en-US" sz="1400" dirty="0"/>
          </a:p>
          <a:p>
            <a:pPr marL="0" indent="0">
              <a:buNone/>
            </a:pPr>
            <a:endParaRPr lang="en-GB" sz="1400" dirty="0"/>
          </a:p>
          <a:p>
            <a:pPr marL="0" indent="0">
              <a:buNone/>
            </a:pPr>
            <a:r>
              <a:rPr lang="en-GB" sz="1400" dirty="0"/>
              <a:t>Does your technique require calibration?</a:t>
            </a:r>
          </a:p>
          <a:p>
            <a:r>
              <a:rPr lang="en-GB" sz="1400" b="1" dirty="0"/>
              <a:t>Yes: vs BWS</a:t>
            </a:r>
            <a:r>
              <a:rPr lang="en-GB" sz="1400" dirty="0"/>
              <a:t>, at least ~2×year. Recent drifts of beam1: more often, as agreed/requested by OP and experiments</a:t>
            </a:r>
          </a:p>
          <a:p>
            <a:r>
              <a:rPr lang="en-GB" sz="1400" dirty="0"/>
              <a:t>Calibration meant to determine both optical magnification and point-spread-function, requires multi points == </a:t>
            </a:r>
            <a:r>
              <a:rPr lang="en-GB" sz="1400" b="1" dirty="0"/>
              <a:t>special fills with different emittances</a:t>
            </a:r>
          </a:p>
          <a:p>
            <a:endParaRPr lang="en-GB" sz="1400" dirty="0"/>
          </a:p>
          <a:p>
            <a:pPr marL="0" indent="0">
              <a:buNone/>
            </a:pPr>
            <a:r>
              <a:rPr lang="en-GB" sz="1400" dirty="0"/>
              <a:t>If </a:t>
            </a:r>
            <a:r>
              <a:rPr lang="en-GB" sz="1400" b="1" dirty="0"/>
              <a:t>beam size at detector increased</a:t>
            </a:r>
            <a:r>
              <a:rPr lang="en-GB" sz="1400" dirty="0"/>
              <a:t>, would it gain/lose performance?</a:t>
            </a:r>
          </a:p>
          <a:p>
            <a:r>
              <a:rPr lang="en-GB" sz="1400" dirty="0"/>
              <a:t>Larger beams → </a:t>
            </a:r>
            <a:r>
              <a:rPr lang="en-GB" sz="1400" b="1" dirty="0"/>
              <a:t>improved calibration stability and resolution margin</a:t>
            </a:r>
          </a:p>
          <a:p>
            <a:pPr marL="0" indent="0">
              <a:buNone/>
            </a:pPr>
            <a:endParaRPr sz="14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64E8F24-1E12-1527-438E-566BF1B614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F.R. - BSR@HL-LHC Profile Review - 23-09-2025</a:t>
            </a:r>
            <a:endParaRPr lang="en-GB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597D267-5062-1E60-D0AD-4833CC9CF3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21</a:t>
            </a:fld>
            <a:endParaRPr lang="fr-FR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dirty="0"/>
              <a:t>Q&amp;A Summary Table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5935962"/>
              </p:ext>
            </p:extLst>
          </p:nvPr>
        </p:nvGraphicFramePr>
        <p:xfrm>
          <a:off x="467544" y="771550"/>
          <a:ext cx="8229600" cy="40767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43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43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42900">
                <a:tc>
                  <a:txBody>
                    <a:bodyPr/>
                    <a:lstStyle/>
                    <a:p>
                      <a:r>
                        <a:rPr sz="1200" b="1" dirty="0"/>
                        <a:t>Template Question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sz="1200" b="1"/>
                        <a:t>Answer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sz="1200" b="1"/>
                        <a:t>Comments / Limitations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2900">
                <a:tc>
                  <a:txBody>
                    <a:bodyPr/>
                    <a:lstStyle/>
                    <a:p>
                      <a:r>
                        <a:rPr sz="1100"/>
                        <a:t>1D beam profiles?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sz="1100" dirty="0"/>
                        <a:t>✅ Yes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sz="1100"/>
                        <a:t>Projection of SR image, calibrated vs BWS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42900">
                <a:tc>
                  <a:txBody>
                    <a:bodyPr/>
                    <a:lstStyle/>
                    <a:p>
                      <a:r>
                        <a:rPr sz="1100"/>
                        <a:t>2D beam images?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sz="1100"/>
                        <a:t>✅ Yes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sz="1100"/>
                        <a:t>Full SR images, resolution-limited at flat-top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42900">
                <a:tc>
                  <a:txBody>
                    <a:bodyPr/>
                    <a:lstStyle/>
                    <a:p>
                      <a:r>
                        <a:rPr sz="1100" dirty="0"/>
                        <a:t>Fastest acquisition rate?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sz="1100" dirty="0"/>
                        <a:t>Single-turn, 20 ns gated camera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sz="1100"/>
                        <a:t>~10% accuracy after calibration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42900">
                <a:tc>
                  <a:txBody>
                    <a:bodyPr/>
                    <a:lstStyle/>
                    <a:p>
                      <a:r>
                        <a:rPr sz="1100"/>
                        <a:t>Bunch-by-bunch measurements?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sz="1100"/>
                        <a:t>✅ Yes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Integrating multi turns</a:t>
                      </a:r>
                      <a:endParaRPr sz="11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42900">
                <a:tc>
                  <a:txBody>
                    <a:bodyPr/>
                    <a:lstStyle/>
                    <a:p>
                      <a:r>
                        <a:rPr sz="1100"/>
                        <a:t>Turns needed?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260 </a:t>
                      </a:r>
                      <a:endParaRPr sz="11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Margin for going faster exists</a:t>
                      </a:r>
                      <a:endParaRPr sz="11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42900">
                <a:tc>
                  <a:txBody>
                    <a:bodyPr/>
                    <a:lstStyle/>
                    <a:p>
                      <a:r>
                        <a:rPr sz="1100"/>
                        <a:t>Minimum particles/bunch?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sz="1100" dirty="0"/>
                        <a:t>~5×10⁹ protons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sz="1100" dirty="0"/>
                        <a:t>Below pilot intensity</a:t>
                      </a:r>
                      <a:r>
                        <a:rPr lang="en-US" sz="1100" dirty="0"/>
                        <a:t> </a:t>
                      </a:r>
                      <a:r>
                        <a:rPr sz="1100" dirty="0"/>
                        <a:t>SNR deteriorates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88620">
                <a:tc>
                  <a:txBody>
                    <a:bodyPr/>
                    <a:lstStyle/>
                    <a:p>
                      <a:r>
                        <a:rPr sz="1100" dirty="0"/>
                        <a:t>Protons and ions?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sz="1100"/>
                        <a:t>Protons ✅ (all cycle), Ions ✅ (top energy), ❌ at injection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sz="1100"/>
                        <a:t>No visible SR from ions at injection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88620">
                <a:tc>
                  <a:txBody>
                    <a:bodyPr/>
                    <a:lstStyle/>
                    <a:p>
                      <a:r>
                        <a:rPr sz="1100" dirty="0"/>
                        <a:t>All along LHC cycle?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sz="1100"/>
                        <a:t>Protons: OK except ramp; Ions: not at injection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sz="1100"/>
                        <a:t>Ramp: strong SR source variation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42900">
                <a:tc>
                  <a:txBody>
                    <a:bodyPr/>
                    <a:lstStyle/>
                    <a:p>
                      <a:r>
                        <a:rPr sz="1100"/>
                        <a:t>Calibration required?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sz="1100"/>
                        <a:t>✅ Yes, vs BWS (~2×/year)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sz="1100"/>
                        <a:t>Drift at flat-top due to optical ageing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88620">
                <a:tc>
                  <a:txBody>
                    <a:bodyPr/>
                    <a:lstStyle/>
                    <a:p>
                      <a:r>
                        <a:rPr sz="1100" dirty="0"/>
                        <a:t>Effect of larger beam size?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sz="1100"/>
                        <a:t>✅ Gain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sz="1100" dirty="0"/>
                        <a:t>Improved calibration stability and resolution margin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AA06C7D-316D-1BCB-7A18-8F700CDE6E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F.R. - BSR@HL-LHC Profile Review - 23-09-2025</a:t>
            </a:r>
            <a:endParaRPr lang="en-GB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3A377CE-55DD-0444-569D-0B902F668A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22</a:t>
            </a:fld>
            <a:endParaRPr lang="fr-FR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sz="2200" dirty="0"/>
              <a:t>Summary &amp; Outlook</a:t>
            </a:r>
            <a:r>
              <a:rPr lang="en-US" sz="2200" dirty="0"/>
              <a:t> (I)</a:t>
            </a:r>
            <a:endParaRPr sz="2200" dirty="0"/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id="{78426495-50C1-727F-31E4-09B46CDC101C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683568" y="1043614"/>
            <a:ext cx="7920000" cy="32932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</a:pPr>
            <a:r>
              <a:rPr kumimoji="0" lang="en-US" altLang="en-US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Operational Experience (also profiting of Sofia’s talk)</a:t>
            </a:r>
            <a:endParaRPr kumimoji="0" lang="en-US" alt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FFC000"/>
              </a:buClr>
              <a:buSzTx/>
              <a:buFont typeface="Wingdings" panose="05000000000000000000" pitchFamily="2" charset="2"/>
              <a:buChar char="§"/>
              <a:tabLst/>
            </a:pP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BSR  has proven essential for routine </a:t>
            </a:r>
            <a:r>
              <a:rPr lang="en-US" altLang="en-US" sz="1600" dirty="0">
                <a:solidFill>
                  <a:schemeClr val="tx1"/>
                </a:solidFill>
                <a:latin typeface="Arial" panose="020B0604020202020204" pitchFamily="34" charset="0"/>
              </a:rPr>
              <a:t>beam profile/</a:t>
            </a: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emittance and beam quality monitoring since Run 1</a:t>
            </a: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FFC000"/>
              </a:buClr>
              <a:buSzTx/>
              <a:buFont typeface="Wingdings" panose="05000000000000000000" pitchFamily="2" charset="2"/>
              <a:buChar char="§"/>
              <a:tabLst/>
            </a:pP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High availability and reliability, with only rare interruptions per year.</a:t>
            </a: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FFC000"/>
              </a:buClr>
              <a:buSzTx/>
              <a:buFont typeface="Wingdings" panose="05000000000000000000" pitchFamily="2" charset="2"/>
              <a:buChar char="§"/>
              <a:tabLst/>
            </a:pP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Successfully used for tail characterization and advanced beam studies (q-Gaussian fits)</a:t>
            </a: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FFC000"/>
              </a:buClr>
              <a:buSzTx/>
              <a:buFont typeface="Wingdings" panose="05000000000000000000" pitchFamily="2" charset="2"/>
              <a:buChar char="§"/>
              <a:tabLst/>
            </a:pPr>
            <a:endParaRPr kumimoji="0" lang="en-US" alt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</a:pPr>
            <a:r>
              <a:rPr kumimoji="0" lang="en-US" altLang="en-US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Performance</a:t>
            </a:r>
            <a:endParaRPr kumimoji="0" lang="en-US" alt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C000"/>
              </a:buClr>
            </a:pP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Absolute calibration to BWS within ~10% accuracy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C000"/>
              </a:buClr>
            </a:pP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Robust bunch-by-bunch profiles at injection and flat-top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C000"/>
              </a:buClr>
            </a:pP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Optical resolution limited at flat-top (~200 µm), but adequate for HL-LHC beams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C000"/>
              </a:buClr>
            </a:pPr>
            <a:r>
              <a:rPr lang="en-US" altLang="en-US" sz="1600" dirty="0">
                <a:solidFill>
                  <a:schemeClr val="tx1"/>
                </a:solidFill>
                <a:latin typeface="Arial" panose="020B0604020202020204" pitchFamily="34" charset="0"/>
              </a:rPr>
              <a:t>Ion operation: no signal at injection</a:t>
            </a:r>
            <a:endParaRPr kumimoji="0" lang="en-US" alt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A1B28B-2A5E-C96A-F7E5-9F7BDD76AB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F.R. - BSR@HL-LHC Profile Review - 23-09-2025</a:t>
            </a:r>
            <a:endParaRPr lang="en-GB" noProof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7E5623-16CC-04E7-F374-AAF0012086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23</a:t>
            </a:fld>
            <a:endParaRPr lang="fr-FR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FDDF400-7F3D-102B-E531-9DDE8FC7781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5C1B6F-6852-C8D4-19DF-18E3DCB7A1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sz="2200" dirty="0"/>
              <a:t>Summary &amp; Outlook</a:t>
            </a:r>
            <a:r>
              <a:rPr lang="en-US" sz="2200" dirty="0"/>
              <a:t> (II)</a:t>
            </a:r>
            <a:endParaRPr sz="2200" dirty="0"/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id="{13AE66F6-814E-B61E-D13B-081E5FCEC26F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323529" y="712975"/>
            <a:ext cx="8584852" cy="397031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</a:pPr>
            <a:r>
              <a:rPr kumimoji="0" lang="en-US" altLang="en-US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Issues &amp; Risks</a:t>
            </a:r>
            <a:endParaRPr kumimoji="0" lang="en-US" altLang="en-U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C000"/>
              </a:buClr>
            </a:pPr>
            <a:r>
              <a:rPr kumimoji="0" lang="en-US" altLang="en-US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Optical ageing and calibration drifts </a:t>
            </a:r>
            <a:r>
              <a:rPr kumimoji="0" lang="en-US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at flat-top </a:t>
            </a:r>
            <a:r>
              <a:rPr lang="en-GB" sz="1400" dirty="0"/>
              <a:t>→ mitigated by regular </a:t>
            </a:r>
            <a:r>
              <a:rPr lang="en-GB" sz="1400" b="1" dirty="0"/>
              <a:t>BWS reference scans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C000"/>
              </a:buClr>
            </a:pPr>
            <a:r>
              <a:rPr kumimoji="0" lang="en-GB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If drifts confirmed to be dominated</a:t>
            </a:r>
            <a:r>
              <a:rPr lang="en-GB" altLang="en-US" sz="1400" dirty="0">
                <a:solidFill>
                  <a:schemeClr val="tx1"/>
                </a:solidFill>
                <a:latin typeface="Arial" panose="020B0604020202020204" pitchFamily="34" charset="0"/>
              </a:rPr>
              <a:t> by UV optical components:</a:t>
            </a:r>
            <a:endParaRPr lang="en-US" altLang="en-US" sz="14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lvl="1" defTabSz="9144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C000"/>
              </a:buClr>
            </a:pPr>
            <a:r>
              <a:rPr lang="en-US" altLang="en-US" sz="1400" dirty="0">
                <a:solidFill>
                  <a:schemeClr val="tx1"/>
                </a:solidFill>
                <a:latin typeface="Arial" panose="020B0604020202020204" pitchFamily="34" charset="0"/>
              </a:rPr>
              <a:t>Is re-designing flat top BSR optics for visible an option ?</a:t>
            </a:r>
            <a:endParaRPr kumimoji="0" lang="en-US" altLang="en-U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C000"/>
              </a:buClr>
            </a:pPr>
            <a:r>
              <a:rPr kumimoji="0" lang="en-US" altLang="en-US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Radiation effects </a:t>
            </a:r>
            <a:r>
              <a:rPr kumimoji="0" lang="en-US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(SEUs, optics damage) → </a:t>
            </a:r>
            <a:r>
              <a:rPr kumimoji="0" lang="en-US" altLang="en-US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watchdogs, rad-tolerant boxes</a:t>
            </a:r>
            <a:r>
              <a:rPr kumimoji="0" lang="en-US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, and spares strategy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C000"/>
              </a:buClr>
            </a:pPr>
            <a:r>
              <a:rPr kumimoji="0" lang="en-US" altLang="en-US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Heating risk </a:t>
            </a:r>
            <a:r>
              <a:rPr kumimoji="0" lang="en-US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from beam coupling impedance </a:t>
            </a:r>
            <a:r>
              <a:rPr kumimoji="0" lang="en-US" altLang="en-US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→ ruled out </a:t>
            </a:r>
            <a:r>
              <a:rPr kumimoji="0" lang="en-US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with redesigned dielectric mirrors and continuous temperature monitoring – re-checks ongoing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C000"/>
              </a:buClr>
            </a:pPr>
            <a:endParaRPr kumimoji="0" lang="en-US" altLang="en-U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</a:pPr>
            <a:r>
              <a:rPr kumimoji="0" lang="en-US" altLang="en-US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HL-LHC Outlook</a:t>
            </a:r>
            <a:endParaRPr kumimoji="0" lang="en-US" altLang="en-U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C000"/>
              </a:buClr>
            </a:pPr>
            <a:r>
              <a:rPr kumimoji="0" lang="en-US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Present BSRTM line remains operational and compatible with HL-LHC beams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C000"/>
              </a:buClr>
            </a:pPr>
            <a:r>
              <a:rPr kumimoji="0" lang="en-US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BSRTMB line (HL-LHC deliverable) enables beam halo diagnostics and potential for  redundancy at flat-top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C000"/>
              </a:buClr>
            </a:pPr>
            <a:r>
              <a:rPr kumimoji="0" lang="en-US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Regular BWS calibration campaigns will remain crucial for accuracy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C000"/>
              </a:buClr>
            </a:pPr>
            <a:r>
              <a:rPr kumimoji="0" lang="en-US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Long-term consumables (intensifiers, cameras, optics) require continued replacement strategy (exploitation budget)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C000"/>
              </a:buClr>
            </a:pPr>
            <a:r>
              <a:rPr kumimoji="0" lang="en-US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System remains a </a:t>
            </a:r>
            <a:r>
              <a:rPr kumimoji="0" lang="en-US" altLang="en-US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key non-invasive diagnostic</a:t>
            </a:r>
            <a:r>
              <a:rPr kumimoji="0" lang="en-US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for HL-LHC, with expanded role in halo monitoring and advanced profile characterization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3C9577E-52E2-87BD-680D-7F3DAACD98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F.R. - BSR@HL-LHC Profile Review - 23-09-2025</a:t>
            </a:r>
            <a:endParaRPr lang="en-GB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35DB5F7-FC07-7F03-EC8F-EDF8FD86B7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6834406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0A31ADD-FF33-C9D6-067F-8AE127C67C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F.R. - BSR@HL-LHC Profile Review - 23-09-2025</a:t>
            </a:r>
            <a:endParaRPr lang="en-GB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D9C9273-7832-9D7B-BB7B-92A104CF07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25</a:t>
            </a:fld>
            <a:endParaRPr lang="fr-FR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25094AC-DF66-D339-A267-2F656B038F9E}"/>
              </a:ext>
            </a:extLst>
          </p:cNvPr>
          <p:cNvSpPr txBox="1"/>
          <p:nvPr/>
        </p:nvSpPr>
        <p:spPr>
          <a:xfrm>
            <a:off x="2915816" y="2355726"/>
            <a:ext cx="205678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/>
              <a:t>SPARE</a:t>
            </a:r>
            <a:endParaRPr lang="en-GB" sz="4400" dirty="0"/>
          </a:p>
        </p:txBody>
      </p:sp>
    </p:spTree>
    <p:extLst>
      <p:ext uri="{BB962C8B-B14F-4D97-AF65-F5344CB8AC3E}">
        <p14:creationId xmlns:p14="http://schemas.microsoft.com/office/powerpoint/2010/main" val="229878888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53F29798-D584-4792-9B62-3F5F5C36D6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1714" cy="51435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2307F49-2AFC-C33A-598D-306BD54BBC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38603"/>
            <a:ext cx="7886700" cy="1129413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l" defTabSz="914400">
              <a:lnSpc>
                <a:spcPct val="90000"/>
              </a:lnSpc>
            </a:pPr>
            <a:endParaRPr lang="en-US" sz="3900" kern="120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0615672-DDC5-F348-FC81-6C1C1BFF13F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7080" y="1384069"/>
            <a:ext cx="7807550" cy="3337727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FE94D30-193A-E8F0-308A-01F865630A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4767262"/>
            <a:ext cx="3086100" cy="273844"/>
          </a:xfrm>
        </p:spPr>
        <p:txBody>
          <a:bodyPr vert="horz" lIns="91440" tIns="45720" rIns="91440" bIns="45720" rtlCol="0" anchor="ctr">
            <a:normAutofit fontScale="85000" lnSpcReduction="10000"/>
          </a:bodyPr>
          <a:lstStyle/>
          <a:p>
            <a:pPr algn="ctr" defTabSz="914400">
              <a:lnSpc>
                <a:spcPct val="90000"/>
              </a:lnSpc>
              <a:spcAft>
                <a:spcPts val="600"/>
              </a:spcAft>
            </a:pPr>
            <a:r>
              <a:rPr lang="en-US" sz="1200" kern="1200" noProof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rPr>
              <a:t>F.R. - BSR@HL-LHC Profile Review - 23-09-2025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80C134-BF45-7472-192D-5D917402A4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4767262"/>
            <a:ext cx="2057400" cy="273844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defTabSz="914400">
              <a:lnSpc>
                <a:spcPct val="90000"/>
              </a:lnSpc>
              <a:spcAft>
                <a:spcPts val="600"/>
              </a:spcAft>
            </a:pPr>
            <a:fld id="{BFDCA1C4-9514-7B4F-976F-D92F7E296653}" type="slidenum">
              <a:rPr lang="en-US" smtClean="0">
                <a:solidFill>
                  <a:schemeClr val="tx1">
                    <a:tint val="75000"/>
                  </a:schemeClr>
                </a:solidFill>
              </a:rPr>
              <a:pPr defTabSz="914400">
                <a:lnSpc>
                  <a:spcPct val="90000"/>
                </a:lnSpc>
                <a:spcAft>
                  <a:spcPts val="600"/>
                </a:spcAft>
              </a:pPr>
              <a:t>26</a:t>
            </a:fld>
            <a:endParaRPr lang="en-US">
              <a:solidFill>
                <a:schemeClr val="tx1">
                  <a:tint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329103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775052-4223-603F-640D-57C779301C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BSRT Calibration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43AF635-BAEF-740A-21E5-2CA9D6C86B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F.R. - BSR@HL-LHC Profile Review - 23-09-2025</a:t>
            </a:r>
            <a:endParaRPr lang="en-GB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A8AE8DB-C7C4-05D0-4F9B-3712923B7A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27</a:t>
            </a:fld>
            <a:endParaRPr lang="fr-FR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0A63C6C-18B9-7F87-88CC-BE0486CD91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9954" y="632026"/>
            <a:ext cx="4277148" cy="208910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0473F5B-E8E7-D94D-9C4E-FFDDB6B475E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40787" y="1306708"/>
            <a:ext cx="3696216" cy="92405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FEE24C6-42C7-0459-B821-89DE3AEAE83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87624" y="3027441"/>
            <a:ext cx="3861808" cy="21160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871428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200" dirty="0"/>
              <a:t>SR spectra and x-ray absorption length</a:t>
            </a:r>
            <a:endParaRPr sz="22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0542C6D-0E6B-4333-5A5F-EF5BAA086C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F.R. - BSR@HL-LHC Profile Review - 23-09-2025</a:t>
            </a:r>
            <a:endParaRPr lang="en-GB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D871060-AD09-52CC-51FA-BB4346C91D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28</a:t>
            </a:fld>
            <a:endParaRPr lang="fr-FR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061A918-5408-18D0-63FF-409F8C1A2C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58741" y="710338"/>
            <a:ext cx="4127481" cy="365633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1969E1B-D99F-D8C4-1759-C242E6595D2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88127" y="1275606"/>
            <a:ext cx="4878674" cy="2448272"/>
          </a:xfrm>
          <a:prstGeom prst="rect">
            <a:avLst/>
          </a:prstGeom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B9603C-E5E4-8305-1DB6-1754A061BA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BSRTM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8FAF4C-80A0-EF98-41BB-2C348E514B7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BC5F108-D655-8ED0-8A66-34D50BEF97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F.R. - BSR@HL-LHC Profile Review - 23-09-2025</a:t>
            </a:r>
            <a:endParaRPr lang="en-GB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1D97794-0359-1164-55B3-2D6A3AD35D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29</a:t>
            </a:fld>
            <a:endParaRPr lang="fr-FR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8DF9877-7766-820D-2059-DFE4F1083D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59832" y="1556678"/>
            <a:ext cx="2499805" cy="25692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87366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Contents</a:t>
            </a:r>
            <a:endParaRPr lang="en-GB" dirty="0"/>
          </a:p>
        </p:txBody>
      </p:sp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>
          <a:xfrm>
            <a:off x="637946" y="731639"/>
            <a:ext cx="7920000" cy="3680222"/>
          </a:xfrm>
        </p:spPr>
        <p:txBody>
          <a:bodyPr>
            <a:noAutofit/>
          </a:bodyPr>
          <a:lstStyle/>
          <a:p>
            <a:r>
              <a:rPr lang="en-US" sz="2000" dirty="0"/>
              <a:t>Instrument principles, design, current and expected performance</a:t>
            </a:r>
          </a:p>
          <a:p>
            <a:endParaRPr lang="en-US" sz="2000" dirty="0"/>
          </a:p>
          <a:p>
            <a:r>
              <a:rPr lang="en-US" sz="2000" dirty="0"/>
              <a:t>Towards Run4 Exploitation: Issues, mitigations, risks et al.</a:t>
            </a:r>
          </a:p>
          <a:p>
            <a:pPr marL="0" indent="0">
              <a:buNone/>
            </a:pPr>
            <a:endParaRPr lang="en-US" sz="2000" dirty="0"/>
          </a:p>
          <a:p>
            <a:r>
              <a:rPr lang="en-US" sz="2000" dirty="0"/>
              <a:t>Template questions to easy compare to other monitors</a:t>
            </a:r>
            <a:br>
              <a:rPr lang="en-US" sz="2000" dirty="0"/>
            </a:br>
            <a:endParaRPr lang="en-US" sz="2000" dirty="0"/>
          </a:p>
          <a:p>
            <a:r>
              <a:rPr lang="en-US" sz="2000" dirty="0"/>
              <a:t>Summary</a:t>
            </a:r>
          </a:p>
          <a:p>
            <a:pPr marL="457200" lvl="1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000" dirty="0"/>
              <a:t>N.B.: todays review (beam profile monitoring) and this presentation focus on operational synchrotron radiation monitor --managed with SY-BI exploitation budget, no HL-LHC costs 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F.R. - BSR@HL-LHC Profile Review - 23-09-2025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B0232E-AD7C-155F-573F-04E71FD5C7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Glossary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C0C5EB-547A-7353-BE10-2F520F57E40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03262" y="930444"/>
            <a:ext cx="7488392" cy="3680222"/>
          </a:xfrm>
        </p:spPr>
        <p:txBody>
          <a:bodyPr>
            <a:normAutofit fontScale="32500" lnSpcReduction="20000"/>
          </a:bodyPr>
          <a:lstStyle/>
          <a:p>
            <a:r>
              <a:rPr lang="en-GB" b="1" dirty="0"/>
              <a:t>BSR </a:t>
            </a:r>
            <a:r>
              <a:rPr lang="en-GB" dirty="0"/>
              <a:t>— Beam Synchrotron Radiation</a:t>
            </a:r>
            <a:endParaRPr lang="en-GB" b="1" dirty="0"/>
          </a:p>
          <a:p>
            <a:endParaRPr lang="en-GB" b="1" dirty="0"/>
          </a:p>
          <a:p>
            <a:r>
              <a:rPr lang="en-GB" b="1" dirty="0"/>
              <a:t>BSRTM</a:t>
            </a:r>
            <a:r>
              <a:rPr lang="en-GB" dirty="0"/>
              <a:t> — </a:t>
            </a:r>
            <a:r>
              <a:rPr lang="en-GB" i="1" dirty="0"/>
              <a:t>BSR mirror-based extraction (legacy/operational line in IR4)</a:t>
            </a:r>
            <a:br>
              <a:rPr lang="en-GB" dirty="0"/>
            </a:br>
            <a:r>
              <a:rPr lang="en-GB" dirty="0"/>
              <a:t>In-vacuum mirror system that extracts visible/UV SR from: </a:t>
            </a:r>
            <a:r>
              <a:rPr lang="en-GB" b="1" dirty="0"/>
              <a:t>undulators at 450 GeV</a:t>
            </a:r>
            <a:r>
              <a:rPr lang="en-GB" dirty="0"/>
              <a:t> and </a:t>
            </a:r>
            <a:r>
              <a:rPr lang="en-GB" b="1" dirty="0"/>
              <a:t>D3 dipoles above ~2 TeV</a:t>
            </a:r>
            <a:r>
              <a:rPr lang="en-GB" dirty="0"/>
              <a:t>. Light is routed to the optical benches under the beam pipe in </a:t>
            </a:r>
            <a:r>
              <a:rPr lang="en-GB" b="1" dirty="0"/>
              <a:t>RA43/47</a:t>
            </a:r>
            <a:r>
              <a:rPr lang="en-GB" dirty="0"/>
              <a:t>. Serves </a:t>
            </a:r>
            <a:r>
              <a:rPr lang="en-GB" b="1" dirty="0"/>
              <a:t>BSRT (transverse profile)</a:t>
            </a:r>
            <a:r>
              <a:rPr lang="en-GB" dirty="0"/>
              <a:t>, BSRA, and BSRL. No HL-LHC deliverables</a:t>
            </a:r>
          </a:p>
          <a:p>
            <a:endParaRPr lang="en-GB" b="1" dirty="0"/>
          </a:p>
          <a:p>
            <a:r>
              <a:rPr lang="en-GB" b="1" dirty="0"/>
              <a:t>BSRTMB</a:t>
            </a:r>
            <a:r>
              <a:rPr lang="en-GB" dirty="0"/>
              <a:t> — </a:t>
            </a:r>
            <a:r>
              <a:rPr lang="en-GB" i="1" dirty="0"/>
              <a:t>BSR mirror-based extraction, new “B” line (HL-LHC deliverable)</a:t>
            </a:r>
            <a:br>
              <a:rPr lang="en-GB" dirty="0"/>
            </a:br>
            <a:r>
              <a:rPr lang="en-GB" dirty="0"/>
              <a:t>Upgraded extraction from </a:t>
            </a:r>
            <a:r>
              <a:rPr lang="en-GB" b="1" dirty="0"/>
              <a:t>D4 dipoles</a:t>
            </a:r>
            <a:r>
              <a:rPr lang="en-GB" dirty="0"/>
              <a:t> with light transported to the </a:t>
            </a:r>
            <a:r>
              <a:rPr lang="en-GB" b="1" dirty="0"/>
              <a:t>UA43/47</a:t>
            </a:r>
            <a:r>
              <a:rPr lang="en-GB" dirty="0"/>
              <a:t> caverns. Prototype in LS2, full implementation in LS3. Designed to serve </a:t>
            </a:r>
            <a:r>
              <a:rPr lang="en-GB" b="1" dirty="0"/>
              <a:t>BSRH (halo)</a:t>
            </a:r>
            <a:r>
              <a:rPr lang="en-GB" dirty="0"/>
              <a:t>. Potential for transverse and longitudinal profiles redundancy at flat top energy</a:t>
            </a:r>
          </a:p>
          <a:p>
            <a:endParaRPr lang="en-GB" dirty="0"/>
          </a:p>
          <a:p>
            <a:endParaRPr lang="en-GB" b="1" dirty="0"/>
          </a:p>
          <a:p>
            <a:r>
              <a:rPr lang="en-GB" b="1" dirty="0"/>
              <a:t>BSRT</a:t>
            </a:r>
            <a:r>
              <a:rPr lang="en-GB" dirty="0"/>
              <a:t> — </a:t>
            </a:r>
            <a:r>
              <a:rPr lang="en-GB" i="1" dirty="0"/>
              <a:t>Beam Synchrotron Radiation Telescope</a:t>
            </a:r>
            <a:br>
              <a:rPr lang="en-GB" dirty="0"/>
            </a:br>
            <a:r>
              <a:rPr lang="en-GB" dirty="0"/>
              <a:t>Transverse beam size/profile monitor imaging SR onto a gated, intensified CMOS/CCD chain. Provides bunch-resolved emittance/size, optics studies, and routine beam quality monitoring.</a:t>
            </a:r>
          </a:p>
          <a:p>
            <a:endParaRPr lang="en-GB" b="1" dirty="0"/>
          </a:p>
          <a:p>
            <a:r>
              <a:rPr lang="en-GB" b="1" dirty="0"/>
              <a:t>BSRH</a:t>
            </a:r>
            <a:r>
              <a:rPr lang="en-GB" dirty="0"/>
              <a:t> — </a:t>
            </a:r>
            <a:r>
              <a:rPr lang="en-GB" i="1" dirty="0"/>
              <a:t>Beam Synchrotron Radiation Halo Monitor</a:t>
            </a:r>
            <a:br>
              <a:rPr lang="en-GB" dirty="0"/>
            </a:br>
            <a:r>
              <a:rPr lang="en-GB" dirty="0"/>
              <a:t>High-dynamic-range SR instrument to measure </a:t>
            </a:r>
            <a:r>
              <a:rPr lang="en-GB" b="1" dirty="0"/>
              <a:t>beam halo</a:t>
            </a:r>
            <a:r>
              <a:rPr lang="en-GB" dirty="0"/>
              <a:t> and core-to-halo contrast at flat-top, leveraging the BSRTMB extraction and dedicated optics/apertures.</a:t>
            </a:r>
          </a:p>
          <a:p>
            <a:endParaRPr lang="en-GB" b="1" dirty="0"/>
          </a:p>
          <a:p>
            <a:endParaRPr lang="en-GB" b="1" dirty="0">
              <a:solidFill>
                <a:srgbClr val="B2B2B2"/>
              </a:solidFill>
            </a:endParaRPr>
          </a:p>
          <a:p>
            <a:r>
              <a:rPr lang="en-GB" b="1" dirty="0">
                <a:solidFill>
                  <a:srgbClr val="B2B2B2"/>
                </a:solidFill>
              </a:rPr>
              <a:t>BSRA</a:t>
            </a:r>
            <a:r>
              <a:rPr lang="en-GB" dirty="0">
                <a:solidFill>
                  <a:srgbClr val="B2B2B2"/>
                </a:solidFill>
              </a:rPr>
              <a:t> — </a:t>
            </a:r>
            <a:r>
              <a:rPr lang="en-GB" i="1" dirty="0">
                <a:solidFill>
                  <a:srgbClr val="B2B2B2"/>
                </a:solidFill>
              </a:rPr>
              <a:t>Beam Synchrotron Radiation Abort-Gap Monitor</a:t>
            </a:r>
            <a:br>
              <a:rPr lang="en-GB" dirty="0">
                <a:solidFill>
                  <a:srgbClr val="B2B2B2"/>
                </a:solidFill>
              </a:rPr>
            </a:br>
            <a:r>
              <a:rPr lang="en-GB" dirty="0">
                <a:solidFill>
                  <a:srgbClr val="B2B2B2"/>
                </a:solidFill>
              </a:rPr>
              <a:t>Gated SR diagnostic measuring residual charge in the </a:t>
            </a:r>
            <a:r>
              <a:rPr lang="en-GB" b="1" dirty="0">
                <a:solidFill>
                  <a:srgbClr val="B2B2B2"/>
                </a:solidFill>
              </a:rPr>
              <a:t>abort gap</a:t>
            </a:r>
            <a:r>
              <a:rPr lang="en-GB" dirty="0">
                <a:solidFill>
                  <a:srgbClr val="B2B2B2"/>
                </a:solidFill>
              </a:rPr>
              <a:t> (and near-by empty buckets). Used to protect the dump system and assess cleaning efficiency.</a:t>
            </a:r>
          </a:p>
          <a:p>
            <a:endParaRPr lang="en-GB" b="1" dirty="0">
              <a:solidFill>
                <a:srgbClr val="B2B2B2"/>
              </a:solidFill>
            </a:endParaRPr>
          </a:p>
          <a:p>
            <a:r>
              <a:rPr lang="en-GB" b="1" dirty="0">
                <a:solidFill>
                  <a:srgbClr val="B2B2B2"/>
                </a:solidFill>
              </a:rPr>
              <a:t>BSRL</a:t>
            </a:r>
            <a:r>
              <a:rPr lang="en-GB" dirty="0">
                <a:solidFill>
                  <a:srgbClr val="B2B2B2"/>
                </a:solidFill>
              </a:rPr>
              <a:t> — </a:t>
            </a:r>
            <a:r>
              <a:rPr lang="en-GB" i="1" dirty="0">
                <a:solidFill>
                  <a:srgbClr val="B2B2B2"/>
                </a:solidFill>
              </a:rPr>
              <a:t>Beam Synchrotron Radiation Longitudinal Monitor</a:t>
            </a:r>
            <a:br>
              <a:rPr lang="en-GB" dirty="0">
                <a:solidFill>
                  <a:srgbClr val="B2B2B2"/>
                </a:solidFill>
              </a:rPr>
            </a:br>
            <a:r>
              <a:rPr lang="en-GB" dirty="0">
                <a:solidFill>
                  <a:srgbClr val="B2B2B2"/>
                </a:solidFill>
              </a:rPr>
              <a:t>SR-based longitudinal diagnostic for </a:t>
            </a:r>
            <a:r>
              <a:rPr lang="en-GB" b="1" dirty="0">
                <a:solidFill>
                  <a:srgbClr val="B2B2B2"/>
                </a:solidFill>
              </a:rPr>
              <a:t>ghosts and satellite bunches</a:t>
            </a:r>
            <a:r>
              <a:rPr lang="en-GB" dirty="0">
                <a:solidFill>
                  <a:srgbClr val="B2B2B2"/>
                </a:solidFill>
              </a:rPr>
              <a:t> and overall bunch-length/structure characterization (complements BWS/BPM-based info).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38A819E-4EB8-9642-438C-430EFE8EEC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F.R. - BSR@HL-LHC Profile Review - 23-09-2025</a:t>
            </a:r>
            <a:endParaRPr lang="en-GB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E5827F2-0016-0501-5323-3561542A34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sp>
        <p:nvSpPr>
          <p:cNvPr id="6" name="Left Brace 5">
            <a:extLst>
              <a:ext uri="{FF2B5EF4-FFF2-40B4-BE49-F238E27FC236}">
                <a16:creationId xmlns:a16="http://schemas.microsoft.com/office/drawing/2014/main" id="{29C735F7-9A39-14C2-2310-7AE93A1A7727}"/>
              </a:ext>
            </a:extLst>
          </p:cNvPr>
          <p:cNvSpPr/>
          <p:nvPr/>
        </p:nvSpPr>
        <p:spPr>
          <a:xfrm>
            <a:off x="1115616" y="1203598"/>
            <a:ext cx="155448" cy="914400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Left Brace 6">
            <a:extLst>
              <a:ext uri="{FF2B5EF4-FFF2-40B4-BE49-F238E27FC236}">
                <a16:creationId xmlns:a16="http://schemas.microsoft.com/office/drawing/2014/main" id="{1B8B90C9-1799-0336-C967-D3EF9AF7F21C}"/>
              </a:ext>
            </a:extLst>
          </p:cNvPr>
          <p:cNvSpPr/>
          <p:nvPr/>
        </p:nvSpPr>
        <p:spPr>
          <a:xfrm>
            <a:off x="1115616" y="2275650"/>
            <a:ext cx="155448" cy="2168307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F408FC3-CEB5-9BA5-6D0F-EF46FA5CBA9D}"/>
              </a:ext>
            </a:extLst>
          </p:cNvPr>
          <p:cNvSpPr txBox="1"/>
          <p:nvPr/>
        </p:nvSpPr>
        <p:spPr>
          <a:xfrm>
            <a:off x="0" y="1460743"/>
            <a:ext cx="1109388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000" b="1" dirty="0"/>
              <a:t>BSR Extraction Systems/Tanks</a:t>
            </a:r>
            <a:endParaRPr lang="en-GB" sz="1000" b="1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72467F4-342F-25A6-3718-CFE357414EE5}"/>
              </a:ext>
            </a:extLst>
          </p:cNvPr>
          <p:cNvSpPr txBox="1"/>
          <p:nvPr/>
        </p:nvSpPr>
        <p:spPr>
          <a:xfrm>
            <a:off x="-14634" y="3236692"/>
            <a:ext cx="1109388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000" b="1" dirty="0"/>
              <a:t>BSR Monitors </a:t>
            </a:r>
            <a:endParaRPr lang="en-GB" sz="1000" b="1" dirty="0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62235147-2279-544B-8675-A8C9AE8F7502}"/>
              </a:ext>
            </a:extLst>
          </p:cNvPr>
          <p:cNvCxnSpPr>
            <a:cxnSpLocks/>
          </p:cNvCxnSpPr>
          <p:nvPr/>
        </p:nvCxnSpPr>
        <p:spPr>
          <a:xfrm>
            <a:off x="35496" y="2211710"/>
            <a:ext cx="907300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916574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br>
              <a:rPr lang="en-US" sz="2200" dirty="0"/>
            </a:br>
            <a:r>
              <a:rPr lang="en-US" dirty="0"/>
              <a:t>LHC Synchrotron Radiation (SR) monitors </a:t>
            </a:r>
            <a:br>
              <a:rPr lang="en-GB" sz="1800" dirty="0"/>
            </a:br>
            <a:endParaRPr sz="2200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31FD8B42-CE52-4046-3B55-E39C838EE7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555526"/>
            <a:ext cx="9144000" cy="288032"/>
          </a:xfrm>
          <a:noFill/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1600" b="1" dirty="0">
                <a:solidFill>
                  <a:schemeClr val="bg2"/>
                </a:solidFill>
              </a:rPr>
              <a:t>Non-invasive diagnostics for transverse, longitudinal and intensity beam parameters</a:t>
            </a:r>
          </a:p>
          <a:p>
            <a:pPr algn="ctr"/>
            <a:endParaRPr lang="en-GB" sz="1600" b="1" dirty="0">
              <a:solidFill>
                <a:schemeClr val="bg2"/>
              </a:solidFill>
            </a:endParaRP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48C00A1E-5791-5A29-D9B8-7DBADA242F3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6628624"/>
              </p:ext>
            </p:extLst>
          </p:nvPr>
        </p:nvGraphicFramePr>
        <p:xfrm>
          <a:off x="107504" y="1059582"/>
          <a:ext cx="8928992" cy="369901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6815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5232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60851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69904">
                <a:tc rowSpan="2">
                  <a:txBody>
                    <a:bodyPr/>
                    <a:lstStyle/>
                    <a:p>
                      <a:endParaRPr sz="14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016CA2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SR extraction Stations</a:t>
                      </a:r>
                      <a:endParaRPr sz="18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016CA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sz="1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41365304"/>
                  </a:ext>
                </a:extLst>
              </a:tr>
              <a:tr h="369904">
                <a:tc vMerge="1">
                  <a:txBody>
                    <a:bodyPr/>
                    <a:lstStyle/>
                    <a:p>
                      <a:endParaRPr sz="14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016CA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1600" b="1" dirty="0">
                          <a:solidFill>
                            <a:schemeClr val="bg1"/>
                          </a:solidFill>
                        </a:rPr>
                        <a:t>BSRTM (Operational)</a:t>
                      </a:r>
                    </a:p>
                  </a:txBody>
                  <a:tcPr>
                    <a:solidFill>
                      <a:srgbClr val="016CA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1600" b="1" dirty="0">
                          <a:solidFill>
                            <a:schemeClr val="bg1"/>
                          </a:solidFill>
                        </a:rPr>
                        <a:t>BSRTMB </a:t>
                      </a:r>
                      <a:r>
                        <a:rPr lang="en-US" sz="1600" b="1" dirty="0">
                          <a:solidFill>
                            <a:schemeClr val="bg1"/>
                          </a:solidFill>
                        </a:rPr>
                        <a:t>- HL-LHC </a:t>
                      </a:r>
                      <a:r>
                        <a:rPr lang="en-US" sz="1200" b="1" dirty="0">
                          <a:solidFill>
                            <a:schemeClr val="bg1"/>
                          </a:solidFill>
                        </a:rPr>
                        <a:t>(for ref., not for today’s review)</a:t>
                      </a:r>
                      <a:endParaRPr sz="12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016CA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23196">
                <a:tc>
                  <a:txBody>
                    <a:bodyPr/>
                    <a:lstStyle/>
                    <a:p>
                      <a:r>
                        <a:rPr sz="1400" b="1" dirty="0">
                          <a:solidFill>
                            <a:schemeClr val="bg1"/>
                          </a:solidFill>
                        </a:rPr>
                        <a:t>Location</a:t>
                      </a:r>
                    </a:p>
                  </a:txBody>
                  <a:tcPr anchor="ctr">
                    <a:solidFill>
                      <a:srgbClr val="016CA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Left and Right of I</a:t>
                      </a:r>
                      <a:r>
                        <a:rPr sz="1400" dirty="0"/>
                        <a:t>R4</a:t>
                      </a:r>
                      <a:r>
                        <a:rPr lang="en-US" sz="1400" dirty="0"/>
                        <a:t>, for beams existing RF zone</a:t>
                      </a:r>
                      <a:endParaRPr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Left and Right of IR4, for beams entering RF zone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23196">
                <a:tc>
                  <a:txBody>
                    <a:bodyPr/>
                    <a:lstStyle/>
                    <a:p>
                      <a:r>
                        <a:rPr sz="1400" b="1" dirty="0">
                          <a:solidFill>
                            <a:schemeClr val="bg1"/>
                          </a:solidFill>
                        </a:rPr>
                        <a:t>S</a:t>
                      </a:r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R sources</a:t>
                      </a:r>
                      <a:endParaRPr sz="14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016CA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sz="1400" dirty="0"/>
                        <a:t>450 GeV: Undulators (visible SR)</a:t>
                      </a:r>
                    </a:p>
                    <a:p>
                      <a:r>
                        <a:rPr sz="1400" dirty="0"/>
                        <a:t>&gt;2 TeV: D3 dipoles (visible/UV SR)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sz="140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&gt;2 TeV: D4 dipoles (visible/UV SR)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23196">
                <a:tc>
                  <a:txBody>
                    <a:bodyPr/>
                    <a:lstStyle/>
                    <a:p>
                      <a:r>
                        <a:rPr sz="1400" b="1" dirty="0">
                          <a:solidFill>
                            <a:schemeClr val="bg1"/>
                          </a:solidFill>
                        </a:rPr>
                        <a:t>Light transport</a:t>
                      </a:r>
                    </a:p>
                  </a:txBody>
                  <a:tcPr anchor="ctr">
                    <a:solidFill>
                      <a:srgbClr val="016CA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RA43/47 tunnel: </a:t>
                      </a:r>
                      <a:r>
                        <a:rPr sz="1400" dirty="0"/>
                        <a:t>To optical setup &amp; detectors under beam pipe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UA43/47 service caverns: to new optical hutch, easier </a:t>
                      </a:r>
                      <a:r>
                        <a:rPr sz="140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access, low-rad environment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23196">
                <a:tc>
                  <a:txBody>
                    <a:bodyPr/>
                    <a:lstStyle/>
                    <a:p>
                      <a:r>
                        <a:rPr sz="1400" b="1" dirty="0">
                          <a:solidFill>
                            <a:schemeClr val="bg1"/>
                          </a:solidFill>
                        </a:rPr>
                        <a:t>Operational status</a:t>
                      </a:r>
                    </a:p>
                  </a:txBody>
                  <a:tcPr anchor="ctr">
                    <a:solidFill>
                      <a:srgbClr val="016CA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sz="1400" dirty="0"/>
                        <a:t>Operational since </a:t>
                      </a:r>
                      <a:r>
                        <a:rPr lang="en-US" sz="1400" dirty="0"/>
                        <a:t>start of LHC. Will stay in Run4</a:t>
                      </a:r>
                      <a:endParaRPr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sz="140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Prototype </a:t>
                      </a:r>
                      <a:r>
                        <a:rPr lang="en-US" sz="140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(</a:t>
                      </a:r>
                      <a:r>
                        <a:rPr lang="en-US" sz="1400" dirty="0" err="1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tank+mirror</a:t>
                      </a:r>
                      <a:r>
                        <a:rPr lang="en-US" sz="140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 only) installed LS2</a:t>
                      </a:r>
                      <a:r>
                        <a:rPr sz="140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,</a:t>
                      </a:r>
                      <a:r>
                        <a:rPr lang="en-US" sz="140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 tested Run3, </a:t>
                      </a:r>
                      <a:r>
                        <a:rPr sz="140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final implementation LS3 (HL-LHC deliverable)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66426">
                <a:tc>
                  <a:txBody>
                    <a:bodyPr/>
                    <a:lstStyle/>
                    <a:p>
                      <a:r>
                        <a:rPr sz="1400" b="1" dirty="0">
                          <a:solidFill>
                            <a:schemeClr val="bg1"/>
                          </a:solidFill>
                        </a:rPr>
                        <a:t>Main diagnostics served</a:t>
                      </a:r>
                    </a:p>
                  </a:txBody>
                  <a:tcPr anchor="ctr">
                    <a:solidFill>
                      <a:srgbClr val="016CA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sz="1400" dirty="0"/>
                        <a:t>BSRT: transverse beam profile</a:t>
                      </a:r>
                    </a:p>
                    <a:p>
                      <a:r>
                        <a:rPr sz="1400" dirty="0"/>
                        <a:t>BSRA: abort gap population</a:t>
                      </a:r>
                    </a:p>
                    <a:p>
                      <a:r>
                        <a:rPr sz="1400" dirty="0"/>
                        <a:t>BSRL: ghosts &amp; satellites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sz="140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BSRH: beam halo monitor</a:t>
                      </a:r>
                    </a:p>
                    <a:p>
                      <a:r>
                        <a:rPr lang="en-US" sz="120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(</a:t>
                      </a:r>
                      <a:r>
                        <a:rPr sz="120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Transverse beam profile</a:t>
                      </a:r>
                      <a:r>
                        <a:rPr lang="en-US" sz="120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, </a:t>
                      </a:r>
                      <a:r>
                        <a:rPr sz="120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Abort ga</a:t>
                      </a:r>
                      <a:r>
                        <a:rPr lang="en-US" sz="120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p, </a:t>
                      </a:r>
                      <a:r>
                        <a:rPr sz="120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Longitudinal profiles</a:t>
                      </a:r>
                      <a:r>
                        <a:rPr lang="en-US" sz="120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 possible as redundant to BSRTM + R&amp;D, not baseline)</a:t>
                      </a:r>
                      <a:endParaRPr sz="12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8D8B5A2-B4AF-84C0-70A7-D80958D376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F.R. - BSR@HL-LHC Profile Review - 23-09-2025</a:t>
            </a:r>
            <a:endParaRPr lang="en-GB" noProof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DDD01D4-7C9E-4843-D0D4-A45921FFC3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13673A7-24FC-514C-674D-73492CC5F5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F.R. - BSR@HL-LHC Profile Review - 23-09-2025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21908ED-30C5-EFA0-BB63-A664989A4B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6152747B-13BE-F270-27FD-5CCB8CB4E2B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8700" y="778752"/>
            <a:ext cx="2959381" cy="358599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F3E4944D-E6D9-ED46-F9C7-495ABF3C04C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03789" y="809350"/>
            <a:ext cx="1281659" cy="1075798"/>
          </a:xfrm>
          <a:prstGeom prst="rect">
            <a:avLst/>
          </a:prstGeom>
          <a:ln w="38100">
            <a:solidFill>
              <a:srgbClr val="FFFF00"/>
            </a:solidFill>
          </a:ln>
        </p:spPr>
      </p:pic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D6738E32-3DF3-7850-62DB-8D7C3DEF8B9E}"/>
              </a:ext>
            </a:extLst>
          </p:cNvPr>
          <p:cNvCxnSpPr>
            <a:cxnSpLocks/>
          </p:cNvCxnSpPr>
          <p:nvPr/>
        </p:nvCxnSpPr>
        <p:spPr>
          <a:xfrm flipH="1">
            <a:off x="2328390" y="1885149"/>
            <a:ext cx="149742" cy="476589"/>
          </a:xfrm>
          <a:prstGeom prst="line">
            <a:avLst/>
          </a:prstGeom>
          <a:ln w="38100" cap="flat" cmpd="sng" algn="ctr">
            <a:solidFill>
              <a:srgbClr val="FFFF00"/>
            </a:solidFill>
            <a:prstDash val="sys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0FB4617A-D5B1-4DA1-1545-3AA262E838A6}"/>
              </a:ext>
            </a:extLst>
          </p:cNvPr>
          <p:cNvSpPr txBox="1"/>
          <p:nvPr/>
        </p:nvSpPr>
        <p:spPr>
          <a:xfrm>
            <a:off x="2425898" y="-52135"/>
            <a:ext cx="39949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016CA2"/>
                </a:solidFill>
              </a:rPr>
              <a:t>BSR extraction systems</a:t>
            </a:r>
            <a:endParaRPr lang="en-GB" sz="2400" b="1" dirty="0">
              <a:solidFill>
                <a:srgbClr val="016CA2"/>
              </a:solidFill>
            </a:endParaRPr>
          </a:p>
        </p:txBody>
      </p: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63A57727-C6D6-6905-DC87-29F83B63F80C}"/>
              </a:ext>
            </a:extLst>
          </p:cNvPr>
          <p:cNvCxnSpPr>
            <a:cxnSpLocks/>
          </p:cNvCxnSpPr>
          <p:nvPr/>
        </p:nvCxnSpPr>
        <p:spPr>
          <a:xfrm flipH="1" flipV="1">
            <a:off x="1040676" y="2636507"/>
            <a:ext cx="2376264" cy="5914"/>
          </a:xfrm>
          <a:prstGeom prst="line">
            <a:avLst/>
          </a:prstGeom>
          <a:ln w="38100" cap="flat" cmpd="sng" algn="ctr">
            <a:solidFill>
              <a:srgbClr val="CA1100">
                <a:alpha val="36078"/>
              </a:srgbClr>
            </a:solidFill>
            <a:prstDash val="solid"/>
            <a:round/>
            <a:headEnd type="none" w="med" len="med"/>
            <a:tailEnd type="triangle" w="lg" len="lg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61" name="Trapezoid 60">
            <a:extLst>
              <a:ext uri="{FF2B5EF4-FFF2-40B4-BE49-F238E27FC236}">
                <a16:creationId xmlns:a16="http://schemas.microsoft.com/office/drawing/2014/main" id="{4B8717FF-E584-6D78-753F-C15F29E6D0BF}"/>
              </a:ext>
            </a:extLst>
          </p:cNvPr>
          <p:cNvSpPr/>
          <p:nvPr/>
        </p:nvSpPr>
        <p:spPr>
          <a:xfrm rot="5400000">
            <a:off x="2663527" y="1966282"/>
            <a:ext cx="298465" cy="1281660"/>
          </a:xfrm>
          <a:prstGeom prst="trapezoid">
            <a:avLst/>
          </a:prstGeom>
          <a:gradFill flip="none" rotWithShape="1">
            <a:gsLst>
              <a:gs pos="7000">
                <a:srgbClr val="FFFF00">
                  <a:alpha val="55000"/>
                </a:srgbClr>
              </a:gs>
              <a:gs pos="100000">
                <a:srgbClr val="DEDEDE"/>
              </a:gs>
            </a:gsLst>
            <a:lin ang="5400000" scaled="0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8761949A-0EF4-F428-F317-0FC840E90108}"/>
              </a:ext>
            </a:extLst>
          </p:cNvPr>
          <p:cNvSpPr txBox="1"/>
          <p:nvPr/>
        </p:nvSpPr>
        <p:spPr>
          <a:xfrm>
            <a:off x="2394187" y="2438493"/>
            <a:ext cx="468398" cy="33723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rgbClr val="FFFF00"/>
                </a:solidFill>
              </a:rPr>
              <a:t>SR</a:t>
            </a:r>
            <a:endParaRPr lang="en-GB" sz="1600" b="1" dirty="0">
              <a:solidFill>
                <a:srgbClr val="FFFF00"/>
              </a:solidFill>
            </a:endParaRPr>
          </a:p>
        </p:txBody>
      </p:sp>
      <p:grpSp>
        <p:nvGrpSpPr>
          <p:cNvPr id="75" name="Group 74">
            <a:extLst>
              <a:ext uri="{FF2B5EF4-FFF2-40B4-BE49-F238E27FC236}">
                <a16:creationId xmlns:a16="http://schemas.microsoft.com/office/drawing/2014/main" id="{D3E46629-BDE3-BDC5-E91C-E38685E7A648}"/>
              </a:ext>
            </a:extLst>
          </p:cNvPr>
          <p:cNvGrpSpPr/>
          <p:nvPr/>
        </p:nvGrpSpPr>
        <p:grpSpPr>
          <a:xfrm>
            <a:off x="3016281" y="3544721"/>
            <a:ext cx="692420" cy="761793"/>
            <a:chOff x="2511428" y="3939902"/>
            <a:chExt cx="692420" cy="764768"/>
          </a:xfrm>
        </p:grpSpPr>
        <p:cxnSp>
          <p:nvCxnSpPr>
            <p:cNvPr id="64" name="Straight Arrow Connector 63">
              <a:extLst>
                <a:ext uri="{FF2B5EF4-FFF2-40B4-BE49-F238E27FC236}">
                  <a16:creationId xmlns:a16="http://schemas.microsoft.com/office/drawing/2014/main" id="{DE0A39F0-F642-320F-55B7-B4396CAD7F7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953027" y="3942038"/>
              <a:ext cx="0" cy="469428"/>
            </a:xfrm>
            <a:prstGeom prst="straightConnector1">
              <a:avLst/>
            </a:prstGeom>
            <a:ln>
              <a:solidFill>
                <a:schemeClr val="bg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Arrow Connector 65">
              <a:extLst>
                <a:ext uri="{FF2B5EF4-FFF2-40B4-BE49-F238E27FC236}">
                  <a16:creationId xmlns:a16="http://schemas.microsoft.com/office/drawing/2014/main" id="{88010ED3-46AA-058B-D4B2-BAFD0BF7DFC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592987" y="4411737"/>
              <a:ext cx="360040" cy="0"/>
            </a:xfrm>
            <a:prstGeom prst="straightConnector1">
              <a:avLst/>
            </a:prstGeom>
            <a:ln>
              <a:solidFill>
                <a:schemeClr val="bg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87740F0A-7EAB-0B0B-70B2-2C1FA8531D9F}"/>
                </a:ext>
              </a:extLst>
            </p:cNvPr>
            <p:cNvSpPr txBox="1"/>
            <p:nvPr/>
          </p:nvSpPr>
          <p:spPr>
            <a:xfrm>
              <a:off x="2511428" y="4427671"/>
              <a:ext cx="25888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>
                  <a:solidFill>
                    <a:schemeClr val="bg1"/>
                  </a:solidFill>
                </a:rPr>
                <a:t>S</a:t>
              </a:r>
              <a:endParaRPr lang="en-GB" sz="1200" b="1" dirty="0">
                <a:solidFill>
                  <a:schemeClr val="bg1"/>
                </a:solidFill>
              </a:endParaRPr>
            </a:p>
          </p:txBody>
        </p:sp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id="{C7E3248D-AB81-E26B-E6C8-CF7ABB9820E7}"/>
                </a:ext>
              </a:extLst>
            </p:cNvPr>
            <p:cNvSpPr txBox="1"/>
            <p:nvPr/>
          </p:nvSpPr>
          <p:spPr>
            <a:xfrm>
              <a:off x="2944963" y="3939902"/>
              <a:ext cx="25888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>
                  <a:solidFill>
                    <a:schemeClr val="bg1"/>
                  </a:solidFill>
                </a:rPr>
                <a:t>X</a:t>
              </a:r>
              <a:endParaRPr lang="en-GB" sz="1200" b="1" dirty="0">
                <a:solidFill>
                  <a:schemeClr val="bg1"/>
                </a:solidFill>
              </a:endParaRPr>
            </a:p>
          </p:txBody>
        </p:sp>
      </p:grpSp>
      <p:cxnSp>
        <p:nvCxnSpPr>
          <p:cNvPr id="81" name="Straight Arrow Connector 80">
            <a:extLst>
              <a:ext uri="{FF2B5EF4-FFF2-40B4-BE49-F238E27FC236}">
                <a16:creationId xmlns:a16="http://schemas.microsoft.com/office/drawing/2014/main" id="{9334FFB7-7427-B3BF-4C22-A6FAF287544E}"/>
              </a:ext>
            </a:extLst>
          </p:cNvPr>
          <p:cNvCxnSpPr>
            <a:cxnSpLocks/>
          </p:cNvCxnSpPr>
          <p:nvPr/>
        </p:nvCxnSpPr>
        <p:spPr>
          <a:xfrm flipH="1" flipV="1">
            <a:off x="3056900" y="1347249"/>
            <a:ext cx="666949" cy="159108"/>
          </a:xfrm>
          <a:prstGeom prst="straightConnector1">
            <a:avLst/>
          </a:prstGeom>
          <a:ln>
            <a:solidFill>
              <a:srgbClr val="FFFF00"/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5" name="Straight Arrow Connector 84">
            <a:extLst>
              <a:ext uri="{FF2B5EF4-FFF2-40B4-BE49-F238E27FC236}">
                <a16:creationId xmlns:a16="http://schemas.microsoft.com/office/drawing/2014/main" id="{6BCA2DFB-F6FC-0407-F6BD-701AC886B8F8}"/>
              </a:ext>
            </a:extLst>
          </p:cNvPr>
          <p:cNvCxnSpPr>
            <a:cxnSpLocks/>
          </p:cNvCxnSpPr>
          <p:nvPr/>
        </p:nvCxnSpPr>
        <p:spPr>
          <a:xfrm>
            <a:off x="3056900" y="1347249"/>
            <a:ext cx="0" cy="478219"/>
          </a:xfrm>
          <a:prstGeom prst="straightConnector1">
            <a:avLst/>
          </a:prstGeom>
          <a:ln>
            <a:solidFill>
              <a:srgbClr val="FFFF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9" name="TextBox 88">
            <a:extLst>
              <a:ext uri="{FF2B5EF4-FFF2-40B4-BE49-F238E27FC236}">
                <a16:creationId xmlns:a16="http://schemas.microsoft.com/office/drawing/2014/main" id="{89532682-24CC-919E-9C2B-25D8036E777E}"/>
              </a:ext>
            </a:extLst>
          </p:cNvPr>
          <p:cNvSpPr txBox="1"/>
          <p:nvPr/>
        </p:nvSpPr>
        <p:spPr>
          <a:xfrm rot="722949">
            <a:off x="3143162" y="1178842"/>
            <a:ext cx="362600" cy="2452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>
                <a:solidFill>
                  <a:srgbClr val="FFFF00"/>
                </a:solidFill>
              </a:rPr>
              <a:t>SR</a:t>
            </a:r>
            <a:endParaRPr lang="en-GB" sz="1000" b="1" dirty="0">
              <a:solidFill>
                <a:srgbClr val="FFFF00"/>
              </a:solidFill>
            </a:endParaRPr>
          </a:p>
        </p:txBody>
      </p:sp>
      <p:sp>
        <p:nvSpPr>
          <p:cNvPr id="98" name="Trapezoid 97">
            <a:extLst>
              <a:ext uri="{FF2B5EF4-FFF2-40B4-BE49-F238E27FC236}">
                <a16:creationId xmlns:a16="http://schemas.microsoft.com/office/drawing/2014/main" id="{AC234E75-E680-A808-9737-E98F70CFE8A6}"/>
              </a:ext>
            </a:extLst>
          </p:cNvPr>
          <p:cNvSpPr/>
          <p:nvPr/>
        </p:nvSpPr>
        <p:spPr>
          <a:xfrm>
            <a:off x="2192804" y="2600427"/>
            <a:ext cx="117289" cy="1534174"/>
          </a:xfrm>
          <a:prstGeom prst="trapezoid">
            <a:avLst/>
          </a:prstGeom>
          <a:gradFill flip="none" rotWithShape="1">
            <a:gsLst>
              <a:gs pos="0">
                <a:srgbClr val="FFFF00">
                  <a:alpha val="63000"/>
                </a:srgbClr>
              </a:gs>
              <a:gs pos="100000">
                <a:srgbClr val="FFFF00">
                  <a:alpha val="61000"/>
                </a:srgbClr>
              </a:gs>
            </a:gsLst>
            <a:lin ang="5400000" scaled="0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C3D7790A-C2B5-766D-090D-D15B029D96A3}"/>
              </a:ext>
            </a:extLst>
          </p:cNvPr>
          <p:cNvSpPr txBox="1"/>
          <p:nvPr/>
        </p:nvSpPr>
        <p:spPr>
          <a:xfrm>
            <a:off x="1549522" y="3911880"/>
            <a:ext cx="1451750" cy="45986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/>
              <a:t>To detectors below beam pipe</a:t>
            </a:r>
            <a:endParaRPr lang="en-GB" sz="1200" b="1" dirty="0"/>
          </a:p>
        </p:txBody>
      </p:sp>
      <p:cxnSp>
        <p:nvCxnSpPr>
          <p:cNvPr id="102" name="Straight Connector 101">
            <a:extLst>
              <a:ext uri="{FF2B5EF4-FFF2-40B4-BE49-F238E27FC236}">
                <a16:creationId xmlns:a16="http://schemas.microsoft.com/office/drawing/2014/main" id="{6635E3AC-FE3D-529C-730E-30A8604F3BE1}"/>
              </a:ext>
            </a:extLst>
          </p:cNvPr>
          <p:cNvCxnSpPr>
            <a:cxnSpLocks/>
          </p:cNvCxnSpPr>
          <p:nvPr/>
        </p:nvCxnSpPr>
        <p:spPr>
          <a:xfrm flipH="1">
            <a:off x="2761424" y="2621874"/>
            <a:ext cx="685553" cy="7907"/>
          </a:xfrm>
          <a:prstGeom prst="line">
            <a:avLst/>
          </a:prstGeom>
          <a:ln w="38100" cap="flat" cmpd="sng" algn="ctr">
            <a:solidFill>
              <a:schemeClr val="accent3">
                <a:alpha val="30000"/>
              </a:schemeClr>
            </a:solidFill>
            <a:prstDash val="solid"/>
            <a:round/>
            <a:headEnd type="none" w="med" len="med"/>
            <a:tailEnd type="triangle" w="lg" len="lg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04" name="TextBox 103">
            <a:extLst>
              <a:ext uri="{FF2B5EF4-FFF2-40B4-BE49-F238E27FC236}">
                <a16:creationId xmlns:a16="http://schemas.microsoft.com/office/drawing/2014/main" id="{87CB7EB8-A941-1DDE-EBC4-409D88200E08}"/>
              </a:ext>
            </a:extLst>
          </p:cNvPr>
          <p:cNvSpPr txBox="1"/>
          <p:nvPr/>
        </p:nvSpPr>
        <p:spPr>
          <a:xfrm>
            <a:off x="2425898" y="771749"/>
            <a:ext cx="1117614" cy="2452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>
                <a:solidFill>
                  <a:schemeClr val="bg1"/>
                </a:solidFill>
              </a:rPr>
              <a:t>FIXED MIRROR</a:t>
            </a:r>
            <a:endParaRPr lang="en-GB" sz="1000" b="1" dirty="0">
              <a:solidFill>
                <a:schemeClr val="bg1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20A283E-7A8D-0094-37DD-E9B6F5C4315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45997" y="771550"/>
            <a:ext cx="3772524" cy="3600000"/>
          </a:xfrm>
          <a:prstGeom prst="rect">
            <a:avLst/>
          </a:prstGeom>
          <a:solidFill>
            <a:srgbClr val="3B3B6C"/>
          </a:solidFill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0EF5551-BD17-623D-A63D-15465976A7DB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7010680" y="815390"/>
            <a:ext cx="1071585" cy="1080000"/>
          </a:xfrm>
          <a:prstGeom prst="rect">
            <a:avLst/>
          </a:prstGeom>
          <a:ln w="38100">
            <a:solidFill>
              <a:srgbClr val="FFFF00"/>
            </a:solidFill>
          </a:ln>
        </p:spPr>
      </p:pic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41633025-E836-CC7A-8CD2-AECFC855E99E}"/>
              </a:ext>
            </a:extLst>
          </p:cNvPr>
          <p:cNvCxnSpPr>
            <a:cxnSpLocks/>
            <a:endCxn id="117" idx="7"/>
          </p:cNvCxnSpPr>
          <p:nvPr/>
        </p:nvCxnSpPr>
        <p:spPr>
          <a:xfrm flipH="1">
            <a:off x="6462838" y="1884949"/>
            <a:ext cx="485426" cy="96087"/>
          </a:xfrm>
          <a:prstGeom prst="line">
            <a:avLst/>
          </a:prstGeom>
          <a:ln w="38100" cap="flat" cmpd="sng" algn="ctr">
            <a:solidFill>
              <a:srgbClr val="FFFF00"/>
            </a:solidFill>
            <a:prstDash val="sys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42" name="Trapezoid 41">
            <a:extLst>
              <a:ext uri="{FF2B5EF4-FFF2-40B4-BE49-F238E27FC236}">
                <a16:creationId xmlns:a16="http://schemas.microsoft.com/office/drawing/2014/main" id="{AFC2C4AF-7B83-3E96-F867-5A2E6E052263}"/>
              </a:ext>
            </a:extLst>
          </p:cNvPr>
          <p:cNvSpPr/>
          <p:nvPr/>
        </p:nvSpPr>
        <p:spPr>
          <a:xfrm rot="16140000">
            <a:off x="5228889" y="1394539"/>
            <a:ext cx="299631" cy="1853294"/>
          </a:xfrm>
          <a:prstGeom prst="trapezoid">
            <a:avLst/>
          </a:prstGeom>
          <a:gradFill flip="none" rotWithShape="1">
            <a:gsLst>
              <a:gs pos="38000">
                <a:srgbClr val="FFFF00">
                  <a:alpha val="40000"/>
                </a:srgbClr>
              </a:gs>
              <a:gs pos="100000">
                <a:srgbClr val="DEDEDE"/>
              </a:gs>
            </a:gsLst>
            <a:lin ang="5400000" scaled="0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2FB1D076-8BDC-3A82-CD99-E3A3257DF2A0}"/>
              </a:ext>
            </a:extLst>
          </p:cNvPr>
          <p:cNvCxnSpPr>
            <a:cxnSpLocks/>
          </p:cNvCxnSpPr>
          <p:nvPr/>
        </p:nvCxnSpPr>
        <p:spPr>
          <a:xfrm>
            <a:off x="4451941" y="2643358"/>
            <a:ext cx="2355793" cy="10565"/>
          </a:xfrm>
          <a:prstGeom prst="line">
            <a:avLst/>
          </a:prstGeom>
          <a:ln w="38100" cap="flat" cmpd="sng" algn="ctr">
            <a:solidFill>
              <a:schemeClr val="accent3"/>
            </a:solidFill>
            <a:prstDash val="solid"/>
            <a:round/>
            <a:headEnd type="none" w="med" len="med"/>
            <a:tailEnd type="triangle" w="lg" len="lg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50" name="TextBox 49">
            <a:extLst>
              <a:ext uri="{FF2B5EF4-FFF2-40B4-BE49-F238E27FC236}">
                <a16:creationId xmlns:a16="http://schemas.microsoft.com/office/drawing/2014/main" id="{39AE67E2-8339-95D4-B5D7-F8B5B6C585AB}"/>
              </a:ext>
            </a:extLst>
          </p:cNvPr>
          <p:cNvSpPr txBox="1"/>
          <p:nvPr/>
        </p:nvSpPr>
        <p:spPr>
          <a:xfrm>
            <a:off x="4808379" y="2164105"/>
            <a:ext cx="46839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rgbClr val="FFFF00"/>
                </a:solidFill>
              </a:rPr>
              <a:t>SR</a:t>
            </a:r>
            <a:endParaRPr lang="en-GB" sz="1600" b="1" dirty="0">
              <a:solidFill>
                <a:srgbClr val="FFFF00"/>
              </a:solidFill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6AEA54CA-2581-D82F-5E32-722EE6131097}"/>
              </a:ext>
            </a:extLst>
          </p:cNvPr>
          <p:cNvSpPr txBox="1"/>
          <p:nvPr/>
        </p:nvSpPr>
        <p:spPr>
          <a:xfrm>
            <a:off x="5405119" y="2479597"/>
            <a:ext cx="713657" cy="307777"/>
          </a:xfrm>
          <a:prstGeom prst="rect">
            <a:avLst/>
          </a:prstGeom>
          <a:solidFill>
            <a:srgbClr val="C0BEE3"/>
          </a:solidFill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rgbClr val="FF0000"/>
                </a:solidFill>
              </a:rPr>
              <a:t>BEAM</a:t>
            </a:r>
            <a:endParaRPr lang="en-GB" sz="1400" b="1" dirty="0">
              <a:solidFill>
                <a:srgbClr val="FF0000"/>
              </a:solidFill>
            </a:endParaRPr>
          </a:p>
        </p:txBody>
      </p: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34E9632E-C7F9-A3B7-F580-F6040928E7F3}"/>
              </a:ext>
            </a:extLst>
          </p:cNvPr>
          <p:cNvCxnSpPr>
            <a:cxnSpLocks/>
          </p:cNvCxnSpPr>
          <p:nvPr/>
        </p:nvCxnSpPr>
        <p:spPr>
          <a:xfrm flipV="1">
            <a:off x="6540173" y="2640032"/>
            <a:ext cx="1546300" cy="3326"/>
          </a:xfrm>
          <a:prstGeom prst="line">
            <a:avLst/>
          </a:prstGeom>
          <a:ln w="38100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grpSp>
        <p:nvGrpSpPr>
          <p:cNvPr id="76" name="Group 75">
            <a:extLst>
              <a:ext uri="{FF2B5EF4-FFF2-40B4-BE49-F238E27FC236}">
                <a16:creationId xmlns:a16="http://schemas.microsoft.com/office/drawing/2014/main" id="{D151B1D5-5217-043C-814F-CC1D69B21515}"/>
              </a:ext>
            </a:extLst>
          </p:cNvPr>
          <p:cNvGrpSpPr/>
          <p:nvPr/>
        </p:nvGrpSpPr>
        <p:grpSpPr>
          <a:xfrm>
            <a:off x="4428872" y="3586804"/>
            <a:ext cx="743149" cy="728332"/>
            <a:chOff x="4332907" y="3931650"/>
            <a:chExt cx="743149" cy="728332"/>
          </a:xfrm>
        </p:grpSpPr>
        <p:cxnSp>
          <p:nvCxnSpPr>
            <p:cNvPr id="71" name="Straight Arrow Connector 70">
              <a:extLst>
                <a:ext uri="{FF2B5EF4-FFF2-40B4-BE49-F238E27FC236}">
                  <a16:creationId xmlns:a16="http://schemas.microsoft.com/office/drawing/2014/main" id="{022C496C-1268-F52A-02FA-0CAD7CC8198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88146" y="3931650"/>
              <a:ext cx="0" cy="469428"/>
            </a:xfrm>
            <a:prstGeom prst="straightConnector1">
              <a:avLst/>
            </a:prstGeom>
            <a:ln>
              <a:solidFill>
                <a:schemeClr val="bg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Arrow Connector 71">
              <a:extLst>
                <a:ext uri="{FF2B5EF4-FFF2-40B4-BE49-F238E27FC236}">
                  <a16:creationId xmlns:a16="http://schemas.microsoft.com/office/drawing/2014/main" id="{8C1E9095-E66C-0EA0-F799-2C4E63D1A300}"/>
                </a:ext>
              </a:extLst>
            </p:cNvPr>
            <p:cNvCxnSpPr>
              <a:cxnSpLocks/>
            </p:cNvCxnSpPr>
            <p:nvPr/>
          </p:nvCxnSpPr>
          <p:spPr>
            <a:xfrm rot="10800000" flipH="1">
              <a:off x="4591792" y="4398491"/>
              <a:ext cx="360040" cy="0"/>
            </a:xfrm>
            <a:prstGeom prst="straightConnector1">
              <a:avLst/>
            </a:prstGeom>
            <a:ln>
              <a:solidFill>
                <a:schemeClr val="bg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9BBF4CF4-7036-3BDF-FF86-FDC7925716BB}"/>
                </a:ext>
              </a:extLst>
            </p:cNvPr>
            <p:cNvSpPr txBox="1"/>
            <p:nvPr/>
          </p:nvSpPr>
          <p:spPr>
            <a:xfrm>
              <a:off x="4332907" y="3932518"/>
              <a:ext cx="25888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>
                  <a:solidFill>
                    <a:schemeClr val="bg1"/>
                  </a:solidFill>
                </a:rPr>
                <a:t>Y</a:t>
              </a:r>
              <a:endParaRPr lang="en-GB" sz="1200" b="1" dirty="0">
                <a:solidFill>
                  <a:schemeClr val="bg1"/>
                </a:solidFill>
              </a:endParaRPr>
            </a:p>
          </p:txBody>
        </p:sp>
        <p:sp>
          <p:nvSpPr>
            <p:cNvPr id="74" name="TextBox 73">
              <a:extLst>
                <a:ext uri="{FF2B5EF4-FFF2-40B4-BE49-F238E27FC236}">
                  <a16:creationId xmlns:a16="http://schemas.microsoft.com/office/drawing/2014/main" id="{E2D1B9EB-0164-0100-6A5A-1770EF87969E}"/>
                </a:ext>
              </a:extLst>
            </p:cNvPr>
            <p:cNvSpPr txBox="1"/>
            <p:nvPr/>
          </p:nvSpPr>
          <p:spPr>
            <a:xfrm>
              <a:off x="4817171" y="4382983"/>
              <a:ext cx="25888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>
                  <a:solidFill>
                    <a:schemeClr val="bg1"/>
                  </a:solidFill>
                </a:rPr>
                <a:t>S</a:t>
              </a:r>
              <a:endParaRPr lang="en-GB" sz="1200" b="1" dirty="0">
                <a:solidFill>
                  <a:schemeClr val="bg1"/>
                </a:solidFill>
              </a:endParaRPr>
            </a:p>
          </p:txBody>
        </p:sp>
      </p:grpSp>
      <p:cxnSp>
        <p:nvCxnSpPr>
          <p:cNvPr id="90" name="Straight Arrow Connector 89">
            <a:extLst>
              <a:ext uri="{FF2B5EF4-FFF2-40B4-BE49-F238E27FC236}">
                <a16:creationId xmlns:a16="http://schemas.microsoft.com/office/drawing/2014/main" id="{5615D4A8-B2BA-36E6-D41D-83663957C463}"/>
              </a:ext>
            </a:extLst>
          </p:cNvPr>
          <p:cNvCxnSpPr>
            <a:cxnSpLocks/>
          </p:cNvCxnSpPr>
          <p:nvPr/>
        </p:nvCxnSpPr>
        <p:spPr>
          <a:xfrm flipH="1">
            <a:off x="7083819" y="1668018"/>
            <a:ext cx="553268" cy="64842"/>
          </a:xfrm>
          <a:prstGeom prst="straightConnector1">
            <a:avLst/>
          </a:prstGeom>
          <a:ln>
            <a:solidFill>
              <a:srgbClr val="FFFF00"/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1" name="Straight Arrow Connector 90">
            <a:extLst>
              <a:ext uri="{FF2B5EF4-FFF2-40B4-BE49-F238E27FC236}">
                <a16:creationId xmlns:a16="http://schemas.microsoft.com/office/drawing/2014/main" id="{A9A1A0C0-8DF4-C646-D2E1-AE34C46B9868}"/>
              </a:ext>
            </a:extLst>
          </p:cNvPr>
          <p:cNvCxnSpPr>
            <a:cxnSpLocks/>
          </p:cNvCxnSpPr>
          <p:nvPr/>
        </p:nvCxnSpPr>
        <p:spPr>
          <a:xfrm>
            <a:off x="7620293" y="1651539"/>
            <a:ext cx="0" cy="181137"/>
          </a:xfrm>
          <a:prstGeom prst="straightConnector1">
            <a:avLst/>
          </a:prstGeom>
          <a:ln>
            <a:solidFill>
              <a:srgbClr val="FFFF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2" name="TextBox 91">
            <a:extLst>
              <a:ext uri="{FF2B5EF4-FFF2-40B4-BE49-F238E27FC236}">
                <a16:creationId xmlns:a16="http://schemas.microsoft.com/office/drawing/2014/main" id="{B8914BD3-4810-222E-5AF7-AA5B36AC3602}"/>
              </a:ext>
            </a:extLst>
          </p:cNvPr>
          <p:cNvSpPr txBox="1"/>
          <p:nvPr/>
        </p:nvSpPr>
        <p:spPr>
          <a:xfrm>
            <a:off x="7115867" y="1474755"/>
            <a:ext cx="36260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>
                <a:solidFill>
                  <a:srgbClr val="FFFF00"/>
                </a:solidFill>
              </a:rPr>
              <a:t>SR</a:t>
            </a:r>
            <a:endParaRPr lang="en-GB" sz="1000" b="1" dirty="0">
              <a:solidFill>
                <a:srgbClr val="FFFF00"/>
              </a:solidFill>
            </a:endParaRP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50DD1E17-77A3-630B-65A8-8013117125B2}"/>
              </a:ext>
            </a:extLst>
          </p:cNvPr>
          <p:cNvSpPr txBox="1"/>
          <p:nvPr/>
        </p:nvSpPr>
        <p:spPr>
          <a:xfrm>
            <a:off x="5573773" y="3908970"/>
            <a:ext cx="1374491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/>
              <a:t>To detectors in service gallery</a:t>
            </a:r>
            <a:endParaRPr lang="en-GB" sz="1200" b="1" dirty="0"/>
          </a:p>
        </p:txBody>
      </p:sp>
      <p:sp>
        <p:nvSpPr>
          <p:cNvPr id="101" name="Trapezoid 100">
            <a:extLst>
              <a:ext uri="{FF2B5EF4-FFF2-40B4-BE49-F238E27FC236}">
                <a16:creationId xmlns:a16="http://schemas.microsoft.com/office/drawing/2014/main" id="{0F9F83B1-60CC-DC9B-3AE5-D360887DAD79}"/>
              </a:ext>
            </a:extLst>
          </p:cNvPr>
          <p:cNvSpPr/>
          <p:nvPr/>
        </p:nvSpPr>
        <p:spPr>
          <a:xfrm>
            <a:off x="6185640" y="2271558"/>
            <a:ext cx="117288" cy="1619158"/>
          </a:xfrm>
          <a:prstGeom prst="trapezoid">
            <a:avLst/>
          </a:prstGeom>
          <a:gradFill flip="none" rotWithShape="1">
            <a:gsLst>
              <a:gs pos="0">
                <a:srgbClr val="FFFF00">
                  <a:alpha val="63000"/>
                </a:srgbClr>
              </a:gs>
              <a:gs pos="100000">
                <a:srgbClr val="FFFF00">
                  <a:alpha val="61000"/>
                </a:srgbClr>
              </a:gs>
            </a:gsLst>
            <a:lin ang="5400000" scaled="0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AE94BCE2-70CE-3384-79AC-5FB5BD3FD44E}"/>
              </a:ext>
            </a:extLst>
          </p:cNvPr>
          <p:cNvSpPr txBox="1"/>
          <p:nvPr/>
        </p:nvSpPr>
        <p:spPr>
          <a:xfrm>
            <a:off x="7188245" y="779527"/>
            <a:ext cx="847504" cy="400110"/>
          </a:xfrm>
          <a:prstGeom prst="rect">
            <a:avLst/>
          </a:prstGeom>
          <a:solidFill>
            <a:srgbClr val="3B3B6C">
              <a:alpha val="45882"/>
            </a:srgbClr>
          </a:solidFill>
        </p:spPr>
        <p:txBody>
          <a:bodyPr wrap="square" rtlCol="0">
            <a:spAutoFit/>
          </a:bodyPr>
          <a:lstStyle/>
          <a:p>
            <a:r>
              <a:rPr lang="en-US" sz="1000" b="1" dirty="0">
                <a:solidFill>
                  <a:schemeClr val="bg1"/>
                </a:solidFill>
              </a:rPr>
              <a:t>MOVABLE MIRROR</a:t>
            </a:r>
            <a:endParaRPr lang="en-GB" sz="1000" b="1" dirty="0">
              <a:solidFill>
                <a:schemeClr val="bg1"/>
              </a:solidFill>
            </a:endParaRP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194EB6E2-87E6-505B-ECFB-A83370FE3156}"/>
              </a:ext>
            </a:extLst>
          </p:cNvPr>
          <p:cNvSpPr txBox="1"/>
          <p:nvPr/>
        </p:nvSpPr>
        <p:spPr>
          <a:xfrm>
            <a:off x="848699" y="4492294"/>
            <a:ext cx="2959381" cy="492443"/>
          </a:xfrm>
          <a:prstGeom prst="rect">
            <a:avLst/>
          </a:prstGeom>
          <a:solidFill>
            <a:srgbClr val="494776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</a:rPr>
              <a:t>Operational since LHC start </a:t>
            </a:r>
            <a:r>
              <a:rPr lang="en-US" sz="1000" b="1" dirty="0">
                <a:solidFill>
                  <a:schemeClr val="bg1"/>
                </a:solidFill>
              </a:rPr>
              <a:t>(BSRT, BSRA, BSRL)</a:t>
            </a:r>
            <a:endParaRPr lang="en-GB" sz="1000" b="1" dirty="0">
              <a:solidFill>
                <a:schemeClr val="bg1"/>
              </a:solidFill>
            </a:endParaRP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14BB7355-FCA0-13EB-5403-049DDDA11E6C}"/>
              </a:ext>
            </a:extLst>
          </p:cNvPr>
          <p:cNvSpPr txBox="1"/>
          <p:nvPr/>
        </p:nvSpPr>
        <p:spPr>
          <a:xfrm>
            <a:off x="4321823" y="4491287"/>
            <a:ext cx="3796698" cy="492443"/>
          </a:xfrm>
          <a:prstGeom prst="rect">
            <a:avLst/>
          </a:prstGeom>
          <a:solidFill>
            <a:srgbClr val="494776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</a:rPr>
              <a:t>HL-LHC for beam halo Run4 </a:t>
            </a:r>
          </a:p>
          <a:p>
            <a:pPr algn="ctr"/>
            <a:r>
              <a:rPr lang="en-US" sz="1000" b="1" dirty="0">
                <a:solidFill>
                  <a:schemeClr val="bg1"/>
                </a:solidFill>
              </a:rPr>
              <a:t>(BSRH)</a:t>
            </a:r>
            <a:endParaRPr lang="en-GB" sz="1000" b="1" dirty="0">
              <a:solidFill>
                <a:schemeClr val="bg1"/>
              </a:solidFill>
            </a:endParaRPr>
          </a:p>
        </p:txBody>
      </p:sp>
      <p:sp>
        <p:nvSpPr>
          <p:cNvPr id="117" name="Oval 116">
            <a:extLst>
              <a:ext uri="{FF2B5EF4-FFF2-40B4-BE49-F238E27FC236}">
                <a16:creationId xmlns:a16="http://schemas.microsoft.com/office/drawing/2014/main" id="{23BC2EA3-6F05-C22D-EF58-5F7B6E5E0958}"/>
              </a:ext>
            </a:extLst>
          </p:cNvPr>
          <p:cNvSpPr/>
          <p:nvPr/>
        </p:nvSpPr>
        <p:spPr>
          <a:xfrm>
            <a:off x="6012097" y="1892845"/>
            <a:ext cx="528076" cy="602204"/>
          </a:xfrm>
          <a:prstGeom prst="ellipse">
            <a:avLst/>
          </a:prstGeom>
          <a:noFill/>
          <a:ln w="38100">
            <a:solidFill>
              <a:srgbClr val="3B3B6C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1089385-110B-9501-8CA8-326B13AA523E}"/>
              </a:ext>
            </a:extLst>
          </p:cNvPr>
          <p:cNvSpPr txBox="1"/>
          <p:nvPr/>
        </p:nvSpPr>
        <p:spPr>
          <a:xfrm>
            <a:off x="811840" y="3346791"/>
            <a:ext cx="128158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Side View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CE96043-9372-F604-E266-B32C80408055}"/>
              </a:ext>
            </a:extLst>
          </p:cNvPr>
          <p:cNvSpPr txBox="1"/>
          <p:nvPr/>
        </p:nvSpPr>
        <p:spPr>
          <a:xfrm>
            <a:off x="6676836" y="2182205"/>
            <a:ext cx="128158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Top View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E5FD2E3-F7C7-F448-600F-B6C738A6B8B1}"/>
              </a:ext>
            </a:extLst>
          </p:cNvPr>
          <p:cNvSpPr txBox="1"/>
          <p:nvPr/>
        </p:nvSpPr>
        <p:spPr>
          <a:xfrm>
            <a:off x="164784" y="441833"/>
            <a:ext cx="4221226" cy="276999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1200" b="1" dirty="0">
                <a:solidFill>
                  <a:srgbClr val="016CA2"/>
                </a:solidFill>
              </a:rPr>
              <a:t>For transverse and longitudinal </a:t>
            </a:r>
            <a:r>
              <a:rPr lang="en-US" sz="1200" b="1" u="sng" dirty="0">
                <a:solidFill>
                  <a:srgbClr val="016CA2"/>
                </a:solidFill>
              </a:rPr>
              <a:t>beam profile </a:t>
            </a:r>
            <a:r>
              <a:rPr lang="en-US" sz="1200" b="1" dirty="0">
                <a:solidFill>
                  <a:srgbClr val="016CA2"/>
                </a:solidFill>
              </a:rPr>
              <a:t>(BSRTM)</a:t>
            </a:r>
            <a:endParaRPr lang="en-GB" sz="12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60A542A-756B-13F5-8B2B-2343ABF2F936}"/>
              </a:ext>
            </a:extLst>
          </p:cNvPr>
          <p:cNvSpPr txBox="1"/>
          <p:nvPr/>
        </p:nvSpPr>
        <p:spPr>
          <a:xfrm>
            <a:off x="4687757" y="443294"/>
            <a:ext cx="3441599" cy="276999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1200" b="1" dirty="0">
                <a:solidFill>
                  <a:srgbClr val="016CA2"/>
                </a:solidFill>
              </a:rPr>
              <a:t>For transverse </a:t>
            </a:r>
            <a:r>
              <a:rPr lang="en-US" sz="1200" b="1" u="sng" dirty="0">
                <a:solidFill>
                  <a:srgbClr val="016CA2"/>
                </a:solidFill>
              </a:rPr>
              <a:t>beam halo</a:t>
            </a:r>
            <a:r>
              <a:rPr lang="en-US" sz="1200" b="1" dirty="0">
                <a:solidFill>
                  <a:srgbClr val="016CA2"/>
                </a:solidFill>
              </a:rPr>
              <a:t> (BSRTMB)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4023038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CB20321-D42C-3FE7-D034-39C67C22BDE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2BB7F7-6005-4E8D-6E8C-3304F77AF8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BSR Systems Layout/Synoptics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8FD8C16-31FA-9CF7-5D48-E35424BECD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F.R. - BSR@HL-LHC Profile Review - 23-09-2025</a:t>
            </a:r>
            <a:endParaRPr lang="en-GB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3432817-1803-FE51-A689-C35A92D8B3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F0F9400-E7CF-A2DE-C1BC-97A84A64A06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3716" y="1203598"/>
            <a:ext cx="8494748" cy="29627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48011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143" y="0"/>
            <a:ext cx="9141714" cy="51435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7590758-3673-4BF1-FA23-69F6F2B51F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4767262"/>
            <a:ext cx="3086100" cy="273844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 defTabSz="914400">
              <a:lnSpc>
                <a:spcPct val="90000"/>
              </a:lnSpc>
              <a:spcAft>
                <a:spcPts val="600"/>
              </a:spcAft>
            </a:pPr>
            <a:r>
              <a:rPr lang="en-US" sz="1000" kern="1200" noProof="0">
                <a:solidFill>
                  <a:srgbClr val="FFFFFF"/>
                </a:solidFill>
                <a:latin typeface="+mn-lt"/>
                <a:ea typeface="+mn-ea"/>
                <a:cs typeface="+mn-cs"/>
              </a:rPr>
              <a:t>F.R. - BSR@HL-LHC Profile Review - 23-09-2025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8F06E2C-2000-5EA9-60A5-F57CCC401B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4767262"/>
            <a:ext cx="2057400" cy="273844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defTabSz="914400">
              <a:lnSpc>
                <a:spcPct val="90000"/>
              </a:lnSpc>
              <a:spcAft>
                <a:spcPts val="600"/>
              </a:spcAft>
            </a:pPr>
            <a:fld id="{BFDCA1C4-9514-7B4F-976F-D92F7E296653}" type="slidenum">
              <a:rPr lang="en-US">
                <a:solidFill>
                  <a:srgbClr val="FFFFFF"/>
                </a:solidFill>
              </a:rPr>
              <a:pPr defTabSz="914400">
                <a:lnSpc>
                  <a:spcPct val="90000"/>
                </a:lnSpc>
                <a:spcAft>
                  <a:spcPts val="600"/>
                </a:spcAft>
              </a:pPr>
              <a:t>8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D1C82835-EBE6-D4EE-8740-FA2257FBAC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</p:spPr>
        <p:txBody>
          <a:bodyPr/>
          <a:lstStyle/>
          <a:p>
            <a:r>
              <a:rPr lang="en-US" dirty="0"/>
              <a:t>BSR Monitors optical table below beam pipe</a:t>
            </a:r>
            <a:endParaRPr lang="en-GB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76EAB43A-FFCE-209A-7E76-AAB5C113A14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33158" b="22440"/>
          <a:stretch>
            <a:fillRect/>
          </a:stretch>
        </p:blipFill>
        <p:spPr>
          <a:xfrm>
            <a:off x="0" y="1779662"/>
            <a:ext cx="9144000" cy="2088232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A94044D1-07C2-3815-B0A9-F0D702CDB4C5}"/>
              </a:ext>
            </a:extLst>
          </p:cNvPr>
          <p:cNvSpPr txBox="1"/>
          <p:nvPr/>
        </p:nvSpPr>
        <p:spPr>
          <a:xfrm>
            <a:off x="2525472" y="2531101"/>
            <a:ext cx="33009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FF00"/>
                </a:solidFill>
              </a:rPr>
              <a:t>Transverse beam profile line</a:t>
            </a:r>
            <a:endParaRPr lang="en-GB" b="1" dirty="0">
              <a:solidFill>
                <a:srgbClr val="FFFF00"/>
              </a:solidFill>
            </a:endParaRP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D34BE56B-A941-079E-0A69-91AB8943ACCC}"/>
              </a:ext>
            </a:extLst>
          </p:cNvPr>
          <p:cNvCxnSpPr>
            <a:cxnSpLocks/>
          </p:cNvCxnSpPr>
          <p:nvPr/>
        </p:nvCxnSpPr>
        <p:spPr>
          <a:xfrm flipH="1">
            <a:off x="395536" y="2931790"/>
            <a:ext cx="7560840" cy="0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04AF6C5F-0438-A419-89ED-8DB4BE503E0B}"/>
              </a:ext>
            </a:extLst>
          </p:cNvPr>
          <p:cNvCxnSpPr>
            <a:cxnSpLocks/>
          </p:cNvCxnSpPr>
          <p:nvPr/>
        </p:nvCxnSpPr>
        <p:spPr>
          <a:xfrm flipH="1">
            <a:off x="395536" y="3363838"/>
            <a:ext cx="6120680" cy="0"/>
          </a:xfrm>
          <a:prstGeom prst="line">
            <a:avLst/>
          </a:prstGeom>
          <a:ln>
            <a:solidFill>
              <a:srgbClr val="FFFF00"/>
            </a:solidFill>
            <a:headEnd type="stealth" w="lg" len="lg"/>
            <a:tailEnd type="none" w="med" len="med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79539F9D-76E9-40C4-7576-6673BEC4D020}"/>
              </a:ext>
            </a:extLst>
          </p:cNvPr>
          <p:cNvCxnSpPr>
            <a:cxnSpLocks/>
          </p:cNvCxnSpPr>
          <p:nvPr/>
        </p:nvCxnSpPr>
        <p:spPr>
          <a:xfrm flipH="1" flipV="1">
            <a:off x="394393" y="2931790"/>
            <a:ext cx="1143" cy="432048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05E8D296-4E71-7C51-F7D7-AB2360363C3A}"/>
              </a:ext>
            </a:extLst>
          </p:cNvPr>
          <p:cNvSpPr txBox="1"/>
          <p:nvPr/>
        </p:nvSpPr>
        <p:spPr>
          <a:xfrm>
            <a:off x="7236296" y="4199758"/>
            <a:ext cx="1755609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Abort Gap and Long Profiles</a:t>
            </a:r>
            <a:endParaRPr lang="en-GB" sz="9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5A0C957D-5D9C-0405-9C49-E2D2D30D2802}"/>
              </a:ext>
            </a:extLst>
          </p:cNvPr>
          <p:cNvCxnSpPr>
            <a:cxnSpLocks/>
            <a:stCxn id="24" idx="0"/>
          </p:cNvCxnSpPr>
          <p:nvPr/>
        </p:nvCxnSpPr>
        <p:spPr>
          <a:xfrm flipV="1">
            <a:off x="8114101" y="3646643"/>
            <a:ext cx="323516" cy="55311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18B5905D-1B46-CFA7-F910-D96EE3AE86F9}"/>
              </a:ext>
            </a:extLst>
          </p:cNvPr>
          <p:cNvCxnSpPr>
            <a:cxnSpLocks/>
          </p:cNvCxnSpPr>
          <p:nvPr/>
        </p:nvCxnSpPr>
        <p:spPr>
          <a:xfrm>
            <a:off x="7959599" y="2942156"/>
            <a:ext cx="0" cy="45383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2D5C50B8-0B29-132A-57CF-00A22F8D7318}"/>
              </a:ext>
            </a:extLst>
          </p:cNvPr>
          <p:cNvCxnSpPr>
            <a:cxnSpLocks/>
          </p:cNvCxnSpPr>
          <p:nvPr/>
        </p:nvCxnSpPr>
        <p:spPr>
          <a:xfrm>
            <a:off x="7959599" y="3395995"/>
            <a:ext cx="832523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F0ABDD5E-19EF-EA57-B0AB-6895BF49D8F1}"/>
              </a:ext>
            </a:extLst>
          </p:cNvPr>
          <p:cNvCxnSpPr>
            <a:cxnSpLocks/>
          </p:cNvCxnSpPr>
          <p:nvPr/>
        </p:nvCxnSpPr>
        <p:spPr>
          <a:xfrm>
            <a:off x="8541291" y="2787774"/>
            <a:ext cx="9768" cy="60437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98F9F57E-B878-0A93-DD7D-89F79EA2523B}"/>
              </a:ext>
            </a:extLst>
          </p:cNvPr>
          <p:cNvCxnSpPr>
            <a:cxnSpLocks/>
          </p:cNvCxnSpPr>
          <p:nvPr/>
        </p:nvCxnSpPr>
        <p:spPr>
          <a:xfrm flipH="1">
            <a:off x="8811181" y="2667709"/>
            <a:ext cx="9291" cy="54006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4F7CC932-DDD4-D94B-7F4F-EFD041023EEC}"/>
              </a:ext>
            </a:extLst>
          </p:cNvPr>
          <p:cNvCxnSpPr>
            <a:cxnSpLocks/>
          </p:cNvCxnSpPr>
          <p:nvPr/>
        </p:nvCxnSpPr>
        <p:spPr>
          <a:xfrm>
            <a:off x="8801413" y="2667709"/>
            <a:ext cx="4551" cy="73667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978737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9766F7C-8630-7E25-2A0F-FC45EF4B7C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7" name="Rectangle 26">
            <a:extLst>
              <a:ext uri="{FF2B5EF4-FFF2-40B4-BE49-F238E27FC236}">
                <a16:creationId xmlns:a16="http://schemas.microsoft.com/office/drawing/2014/main" id="{04812C46-200A-4DEB-A05E-3ED6C68C23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1713" cy="51435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59249DBF-CE1D-7A16-2662-8F552DBACB7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108" r="3" b="3"/>
          <a:stretch>
            <a:fillRect/>
          </a:stretch>
        </p:blipFill>
        <p:spPr>
          <a:xfrm>
            <a:off x="20" y="10"/>
            <a:ext cx="7252212" cy="5143490"/>
          </a:xfrm>
          <a:prstGeom prst="rect">
            <a:avLst/>
          </a:prstGeom>
        </p:spPr>
      </p:pic>
      <p:sp>
        <p:nvSpPr>
          <p:cNvPr id="29" name="Rectangle 28">
            <a:extLst>
              <a:ext uri="{FF2B5EF4-FFF2-40B4-BE49-F238E27FC236}">
                <a16:creationId xmlns:a16="http://schemas.microsoft.com/office/drawing/2014/main" id="{D1EA859B-E555-4109-94F3-6700E046E0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3843764" y="0"/>
            <a:ext cx="5300233" cy="5143500"/>
          </a:xfrm>
          <a:prstGeom prst="rect">
            <a:avLst/>
          </a:prstGeom>
          <a:gradFill>
            <a:gsLst>
              <a:gs pos="48000">
                <a:schemeClr val="bg1"/>
              </a:gs>
              <a:gs pos="35000">
                <a:schemeClr val="bg1">
                  <a:alpha val="77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Content Placeholder 16">
            <a:extLst>
              <a:ext uri="{FF2B5EF4-FFF2-40B4-BE49-F238E27FC236}">
                <a16:creationId xmlns:a16="http://schemas.microsoft.com/office/drawing/2014/main" id="{3F2ECA34-7E5A-D04A-7819-17354C415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40152" y="1168214"/>
            <a:ext cx="2866642" cy="280707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dirty="0"/>
              <a:t>BSR monitors optical table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0C50AC7-957E-B1D7-5D76-B66030CE18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4767262"/>
            <a:ext cx="3086100" cy="273844"/>
          </a:xfrm>
        </p:spPr>
        <p:txBody>
          <a:bodyPr vert="horz" lIns="91440" tIns="45720" rIns="91440" bIns="45720" rtlCol="0">
            <a:normAutofit/>
          </a:bodyPr>
          <a:lstStyle/>
          <a:p>
            <a:pPr defTabSz="914400">
              <a:spcAft>
                <a:spcPts val="600"/>
              </a:spcAft>
            </a:pPr>
            <a:r>
              <a:rPr lang="en-US" sz="1000" kern="1200" noProof="0">
                <a:solidFill>
                  <a:srgbClr val="FFFFFF"/>
                </a:solidFill>
                <a:latin typeface="+mn-lt"/>
                <a:ea typeface="+mn-ea"/>
                <a:cs typeface="+mn-cs"/>
              </a:rPr>
              <a:t>F.R. - BSR@HL-LHC Profile Review - 23-09-2025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3DA45CE-ADD3-1258-331B-11CD375449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4767262"/>
            <a:ext cx="2057400" cy="273844"/>
          </a:xfrm>
        </p:spPr>
        <p:txBody>
          <a:bodyPr vert="horz" lIns="91440" tIns="45720" rIns="91440" bIns="45720" rtlCol="0">
            <a:normAutofit/>
          </a:bodyPr>
          <a:lstStyle/>
          <a:p>
            <a:pPr defTabSz="914400">
              <a:lnSpc>
                <a:spcPct val="90000"/>
              </a:lnSpc>
              <a:spcAft>
                <a:spcPts val="600"/>
              </a:spcAft>
            </a:pPr>
            <a:fld id="{BFDCA1C4-9514-7B4F-976F-D92F7E296653}" type="slidenum">
              <a:rPr lang="en-US"/>
              <a:pPr defTabSz="914400">
                <a:lnSpc>
                  <a:spcPct val="90000"/>
                </a:lnSpc>
                <a:spcAft>
                  <a:spcPts val="600"/>
                </a:spcAft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75825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30967</TotalTime>
  <Words>2830</Words>
  <Application>Microsoft Office PowerPoint</Application>
  <PresentationFormat>On-screen Show (16:9)</PresentationFormat>
  <Paragraphs>352</Paragraphs>
  <Slides>29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4" baseType="lpstr">
      <vt:lpstr>Arial</vt:lpstr>
      <vt:lpstr>Calibri</vt:lpstr>
      <vt:lpstr>Courier New</vt:lpstr>
      <vt:lpstr>Wingdings</vt:lpstr>
      <vt:lpstr>Thème Office</vt:lpstr>
      <vt:lpstr>LHC Beam Synchrotron Radiation Telescope for Imaging  Status, Performance, and HL-LHC Outlook </vt:lpstr>
      <vt:lpstr>LHC Beam Synchrotron Radiation Monitor   (this morning)</vt:lpstr>
      <vt:lpstr>Contents</vt:lpstr>
      <vt:lpstr>Glossary</vt:lpstr>
      <vt:lpstr> LHC Synchrotron Radiation (SR) monitors  </vt:lpstr>
      <vt:lpstr>PowerPoint Presentation</vt:lpstr>
      <vt:lpstr>BSR Systems Layout/Synoptics</vt:lpstr>
      <vt:lpstr>BSR Monitors optical table below beam pipe</vt:lpstr>
      <vt:lpstr>PowerPoint Presentation</vt:lpstr>
      <vt:lpstr>BSR profile monitor - Current Performance</vt:lpstr>
      <vt:lpstr>BSR profile monitor - Limitations</vt:lpstr>
      <vt:lpstr>BSR profile monitor - calibration drift example</vt:lpstr>
      <vt:lpstr>Issues – General Summary</vt:lpstr>
      <vt:lpstr>Issues – Specific Examples (I)</vt:lpstr>
      <vt:lpstr>Issues – Specific Examples (II)</vt:lpstr>
      <vt:lpstr>Expected Performance at HL-LHC</vt:lpstr>
      <vt:lpstr>Risks – Heating due to beam coupling impedance</vt:lpstr>
      <vt:lpstr>Temperature Measurements</vt:lpstr>
      <vt:lpstr>‘Template’ Questions (I) </vt:lpstr>
      <vt:lpstr>📑 BSRT Acquisition Parameters</vt:lpstr>
      <vt:lpstr>‘Template' Questions (II)</vt:lpstr>
      <vt:lpstr>Q&amp;A Summary Table</vt:lpstr>
      <vt:lpstr>Summary &amp; Outlook (I)</vt:lpstr>
      <vt:lpstr>Summary &amp; Outlook (II)</vt:lpstr>
      <vt:lpstr>PowerPoint Presentation</vt:lpstr>
      <vt:lpstr>PowerPoint Presentation</vt:lpstr>
      <vt:lpstr>BSRT Calibration</vt:lpstr>
      <vt:lpstr>SR spectra and x-ray absorption length</vt:lpstr>
      <vt:lpstr>BSRTM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Federico Roncarolo</cp:lastModifiedBy>
  <cp:revision>217</cp:revision>
  <dcterms:created xsi:type="dcterms:W3CDTF">2016-02-11T10:47:23Z</dcterms:created>
  <dcterms:modified xsi:type="dcterms:W3CDTF">2025-09-23T07:02:55Z</dcterms:modified>
</cp:coreProperties>
</file>