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7" r:id="rId3"/>
    <p:sldMasterId id="2147483658" r:id="rId4"/>
    <p:sldMasterId id="2147483659" r:id="rId5"/>
  </p:sldMasterIdLst>
  <p:notesMasterIdLst>
    <p:notesMasterId r:id="rId17"/>
  </p:notesMasterIdLst>
  <p:handoutMasterIdLst>
    <p:handoutMasterId r:id="rId18"/>
  </p:handoutMasterIdLst>
  <p:sldIdLst>
    <p:sldId id="366" r:id="rId6"/>
    <p:sldId id="517" r:id="rId7"/>
    <p:sldId id="593" r:id="rId8"/>
    <p:sldId id="571" r:id="rId9"/>
    <p:sldId id="590" r:id="rId10"/>
    <p:sldId id="591" r:id="rId11"/>
    <p:sldId id="592" r:id="rId12"/>
    <p:sldId id="522" r:id="rId13"/>
    <p:sldId id="519" r:id="rId14"/>
    <p:sldId id="543" r:id="rId15"/>
    <p:sldId id="520" r:id="rId16"/>
  </p:sldIdLst>
  <p:sldSz cx="9144000" cy="6858000" type="screen4x3"/>
  <p:notesSz cx="6794500" cy="99314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5050"/>
    <a:srgbClr val="FF6600"/>
    <a:srgbClr val="008000"/>
    <a:srgbClr val="FF9999"/>
    <a:srgbClr val="66FF99"/>
    <a:srgbClr val="FFC000"/>
    <a:srgbClr val="FFFFCC"/>
    <a:srgbClr val="00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9" autoAdjust="0"/>
    <p:restoredTop sz="94615" autoAdjust="0"/>
  </p:normalViewPr>
  <p:slideViewPr>
    <p:cSldViewPr>
      <p:cViewPr varScale="1">
        <p:scale>
          <a:sx n="75" d="100"/>
          <a:sy n="75" d="100"/>
        </p:scale>
        <p:origin x="-8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370F49-1D57-426E-8242-380DFAC9714B}" type="doc">
      <dgm:prSet loTypeId="urn:microsoft.com/office/officeart/2005/8/layout/arrow2" loCatId="process" qsTypeId="urn:microsoft.com/office/officeart/2005/8/quickstyle/3d2" qsCatId="3D" csTypeId="urn:microsoft.com/office/officeart/2005/8/colors/accent2_1" csCatId="accent2" phldr="1"/>
      <dgm:spPr/>
    </dgm:pt>
    <dgm:pt modelId="{18CBC5DD-99A7-4B2E-B8C4-28DA755892CD}">
      <dgm:prSet phldrT="[Texte]" custT="1"/>
      <dgm:spPr/>
      <dgm:t>
        <a:bodyPr/>
        <a:lstStyle/>
        <a:p>
          <a:r>
            <a:rPr lang="en-US" sz="2400" b="1" noProof="0" dirty="0" smtClean="0"/>
            <a:t>Exploratory R&amp;D</a:t>
          </a:r>
        </a:p>
        <a:p>
          <a:r>
            <a:rPr lang="en-US" sz="1600" b="1" noProof="0" dirty="0" smtClean="0"/>
            <a:t>Assessment of new ideas</a:t>
          </a:r>
        </a:p>
        <a:p>
          <a:r>
            <a:rPr lang="en-US" sz="1600" b="1" noProof="0" dirty="0" smtClean="0"/>
            <a:t>Demonstration of conceptual feasibility of new and innovative principles</a:t>
          </a:r>
        </a:p>
      </dgm:t>
    </dgm:pt>
    <dgm:pt modelId="{E7BA844E-29CC-4C21-AE52-7B7F2C1683F8}" type="parTrans" cxnId="{32F7C660-11A4-4744-AC90-72555F49C3DF}">
      <dgm:prSet/>
      <dgm:spPr/>
      <dgm:t>
        <a:bodyPr/>
        <a:lstStyle/>
        <a:p>
          <a:endParaRPr lang="fr-FR"/>
        </a:p>
      </dgm:t>
    </dgm:pt>
    <dgm:pt modelId="{928B355B-DC50-42E1-8A43-2F2DE100AAA9}" type="sibTrans" cxnId="{32F7C660-11A4-4744-AC90-72555F49C3DF}">
      <dgm:prSet/>
      <dgm:spPr/>
      <dgm:t>
        <a:bodyPr/>
        <a:lstStyle/>
        <a:p>
          <a:endParaRPr lang="fr-FR"/>
        </a:p>
      </dgm:t>
    </dgm:pt>
    <dgm:pt modelId="{8504AED7-5834-4DD0-BB20-CBF1764F44A2}">
      <dgm:prSet phldrT="[Texte]" custT="1"/>
      <dgm:spPr/>
      <dgm:t>
        <a:bodyPr/>
        <a:lstStyle/>
        <a:p>
          <a:r>
            <a:rPr lang="en-US" sz="2400" b="1" noProof="0" dirty="0" smtClean="0"/>
            <a:t>Targeted R&amp;D</a:t>
          </a:r>
        </a:p>
        <a:p>
          <a:r>
            <a:rPr lang="en-US" sz="1600" b="1" noProof="0" dirty="0" smtClean="0"/>
            <a:t>Demonstration of the Technical feasibility of all critical components</a:t>
          </a:r>
        </a:p>
        <a:p>
          <a:r>
            <a:rPr lang="en-US" sz="1600" b="1" noProof="0" dirty="0" smtClean="0"/>
            <a:t>Demonstration of the feasibility of fully engineered system</a:t>
          </a:r>
          <a:endParaRPr lang="en-US" sz="1600" b="1" noProof="0" dirty="0"/>
        </a:p>
      </dgm:t>
    </dgm:pt>
    <dgm:pt modelId="{5AF1E34A-D055-4F21-8FC1-1DD95B07B67E}" type="parTrans" cxnId="{E5692D08-5CAD-4501-81E0-4A75D8D49108}">
      <dgm:prSet/>
      <dgm:spPr/>
      <dgm:t>
        <a:bodyPr/>
        <a:lstStyle/>
        <a:p>
          <a:endParaRPr lang="fr-FR"/>
        </a:p>
      </dgm:t>
    </dgm:pt>
    <dgm:pt modelId="{CACB3DA7-52E5-43F6-978F-443A8BDCD64B}" type="sibTrans" cxnId="{E5692D08-5CAD-4501-81E0-4A75D8D49108}">
      <dgm:prSet/>
      <dgm:spPr/>
      <dgm:t>
        <a:bodyPr/>
        <a:lstStyle/>
        <a:p>
          <a:endParaRPr lang="fr-FR"/>
        </a:p>
      </dgm:t>
    </dgm:pt>
    <dgm:pt modelId="{49494227-43AA-4149-87D7-9887A7706D4B}">
      <dgm:prSet phldrT="[Texte]" custT="1"/>
      <dgm:spPr/>
      <dgm:t>
        <a:bodyPr/>
        <a:lstStyle/>
        <a:p>
          <a:r>
            <a:rPr lang="en-US" sz="2400" b="1" noProof="0" dirty="0" smtClean="0"/>
            <a:t>Industrialization R&amp;D</a:t>
          </a:r>
        </a:p>
        <a:p>
          <a:r>
            <a:rPr lang="en-US" sz="1600" b="1" noProof="0" dirty="0" smtClean="0"/>
            <a:t>Transfer of technology</a:t>
          </a:r>
        </a:p>
        <a:p>
          <a:r>
            <a:rPr lang="en-US" sz="1600" b="1" noProof="0" dirty="0" smtClean="0"/>
            <a:t>Large scale production and cost optimization</a:t>
          </a:r>
        </a:p>
        <a:p>
          <a:r>
            <a:rPr lang="en-US" sz="1600" b="1" noProof="0" dirty="0" smtClean="0"/>
            <a:t>Diversification of Applications </a:t>
          </a:r>
        </a:p>
      </dgm:t>
    </dgm:pt>
    <dgm:pt modelId="{CF60CC9F-7967-455E-A0B5-9D63235746F6}" type="parTrans" cxnId="{CE6B58C0-0EB6-41AA-A644-4C78E9594D20}">
      <dgm:prSet/>
      <dgm:spPr/>
      <dgm:t>
        <a:bodyPr/>
        <a:lstStyle/>
        <a:p>
          <a:endParaRPr lang="fr-FR"/>
        </a:p>
      </dgm:t>
    </dgm:pt>
    <dgm:pt modelId="{134E71AE-5BC9-45F6-8C97-422408D97230}" type="sibTrans" cxnId="{CE6B58C0-0EB6-41AA-A644-4C78E9594D20}">
      <dgm:prSet/>
      <dgm:spPr/>
      <dgm:t>
        <a:bodyPr/>
        <a:lstStyle/>
        <a:p>
          <a:endParaRPr lang="fr-FR"/>
        </a:p>
      </dgm:t>
    </dgm:pt>
    <dgm:pt modelId="{E6248FB2-B691-49FC-A057-3C33C3740420}" type="pres">
      <dgm:prSet presAssocID="{77370F49-1D57-426E-8242-380DFAC9714B}" presName="arrowDiagram" presStyleCnt="0">
        <dgm:presLayoutVars>
          <dgm:chMax val="5"/>
          <dgm:dir/>
          <dgm:resizeHandles val="exact"/>
        </dgm:presLayoutVars>
      </dgm:prSet>
      <dgm:spPr/>
    </dgm:pt>
    <dgm:pt modelId="{0A3A11FA-17D2-4728-96A0-D5CA82D19B63}" type="pres">
      <dgm:prSet presAssocID="{77370F49-1D57-426E-8242-380DFAC9714B}" presName="arrow" presStyleLbl="bgShp" presStyleIdx="0" presStyleCnt="1" custScaleX="124173" custLinFactNeighborX="-1025"/>
      <dgm:spPr>
        <a:gradFill rotWithShape="0">
          <a:gsLst>
            <a:gs pos="0">
              <a:srgbClr val="FF0000"/>
            </a:gs>
            <a:gs pos="31000">
              <a:srgbClr val="FFFF00"/>
            </a:gs>
            <a:gs pos="90000">
              <a:srgbClr val="33CC33"/>
            </a:gs>
            <a:gs pos="100000">
              <a:srgbClr val="33CC33"/>
            </a:gs>
          </a:gsLst>
          <a:lin ang="16200000" scaled="0"/>
        </a:gradFill>
        <a:effectLst>
          <a:outerShdw blurRad="50800" dist="50800" dir="5400000" sx="93000" sy="93000" algn="ctr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softEdge">
          <a:bevelT w="144450" h="6350" prst="relaxedInset"/>
          <a:contourClr>
            <a:schemeClr val="bg1"/>
          </a:contourClr>
        </a:sp3d>
      </dgm:spPr>
    </dgm:pt>
    <dgm:pt modelId="{4C786008-EABC-4AFE-BF7F-3ADDB5681662}" type="pres">
      <dgm:prSet presAssocID="{77370F49-1D57-426E-8242-380DFAC9714B}" presName="arrowDiagram3" presStyleCnt="0"/>
      <dgm:spPr/>
    </dgm:pt>
    <dgm:pt modelId="{723843F0-0068-46B0-8B24-BA256782A5D4}" type="pres">
      <dgm:prSet presAssocID="{18CBC5DD-99A7-4B2E-B8C4-28DA755892CD}" presName="bullet3a" presStyleLbl="node1" presStyleIdx="0" presStyleCnt="3" custScaleX="259233" custScaleY="291721" custLinFactX="-100000" custLinFactNeighborX="-186818" custLinFactNeighborY="-29862"/>
      <dgm:spPr>
        <a:prstGeom prst="star4">
          <a:avLst/>
        </a:prstGeom>
        <a:solidFill>
          <a:srgbClr val="FF9900"/>
        </a:solidFill>
      </dgm:spPr>
    </dgm:pt>
    <dgm:pt modelId="{BA66D8C7-4A89-48CB-854D-4C4061395B15}" type="pres">
      <dgm:prSet presAssocID="{18CBC5DD-99A7-4B2E-B8C4-28DA755892CD}" presName="textBox3a" presStyleLbl="revTx" presStyleIdx="0" presStyleCnt="3" custScaleX="156940" custScaleY="109896" custLinFactNeighborX="4543" custLinFactNeighborY="156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E42D51-390A-44BB-85CA-8D0CE4B51084}" type="pres">
      <dgm:prSet presAssocID="{8504AED7-5834-4DD0-BB20-CBF1764F44A2}" presName="bullet3b" presStyleLbl="node1" presStyleIdx="1" presStyleCnt="3" custScaleX="278416" custScaleY="256830" custLinFactNeighborX="67357" custLinFactNeighborY="-46306"/>
      <dgm:spPr>
        <a:prstGeom prst="star4">
          <a:avLst/>
        </a:prstGeom>
        <a:solidFill>
          <a:srgbClr val="FFFF00"/>
        </a:solidFill>
      </dgm:spPr>
    </dgm:pt>
    <dgm:pt modelId="{8E5A3ACA-B616-4ACE-BE39-4A94FF54EE42}" type="pres">
      <dgm:prSet presAssocID="{8504AED7-5834-4DD0-BB20-CBF1764F44A2}" presName="textBox3b" presStyleLbl="revTx" presStyleIdx="1" presStyleCnt="3" custScaleX="134631" custScaleY="72763" custLinFactNeighborX="42688" custLinFactNeighborY="-16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034EF9-B3D0-4530-B9C6-BAB26D3B0D71}" type="pres">
      <dgm:prSet presAssocID="{49494227-43AA-4149-87D7-9887A7706D4B}" presName="bullet3c" presStyleLbl="node1" presStyleIdx="2" presStyleCnt="3" custScaleX="220705" custScaleY="216708" custLinFactX="64120" custLinFactNeighborX="100000" custLinFactNeighborY="-20775"/>
      <dgm:spPr>
        <a:prstGeom prst="star4">
          <a:avLst/>
        </a:prstGeom>
        <a:solidFill>
          <a:srgbClr val="00CC66"/>
        </a:solidFill>
      </dgm:spPr>
    </dgm:pt>
    <dgm:pt modelId="{B880AC70-52EA-42F8-9721-2FF47ED705F9}" type="pres">
      <dgm:prSet presAssocID="{49494227-43AA-4149-87D7-9887A7706D4B}" presName="textBox3c" presStyleLbl="revTx" presStyleIdx="2" presStyleCnt="3" custScaleX="150788" custScaleY="72231" custLinFactNeighborX="53872" custLinFactNeighborY="23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8EDB754-1E77-4E25-B17B-A18303EF605F}" type="presOf" srcId="{77370F49-1D57-426E-8242-380DFAC9714B}" destId="{E6248FB2-B691-49FC-A057-3C33C3740420}" srcOrd="0" destOrd="0" presId="urn:microsoft.com/office/officeart/2005/8/layout/arrow2"/>
    <dgm:cxn modelId="{6C343A56-9954-4703-A251-2C8E91978DD7}" type="presOf" srcId="{8504AED7-5834-4DD0-BB20-CBF1764F44A2}" destId="{8E5A3ACA-B616-4ACE-BE39-4A94FF54EE42}" srcOrd="0" destOrd="0" presId="urn:microsoft.com/office/officeart/2005/8/layout/arrow2"/>
    <dgm:cxn modelId="{0AE85A03-CC03-4E9B-A111-5063B1D437E6}" type="presOf" srcId="{49494227-43AA-4149-87D7-9887A7706D4B}" destId="{B880AC70-52EA-42F8-9721-2FF47ED705F9}" srcOrd="0" destOrd="0" presId="urn:microsoft.com/office/officeart/2005/8/layout/arrow2"/>
    <dgm:cxn modelId="{0BFB5C0D-B2DD-4713-80BE-1A360A96E0E7}" type="presOf" srcId="{18CBC5DD-99A7-4B2E-B8C4-28DA755892CD}" destId="{BA66D8C7-4A89-48CB-854D-4C4061395B15}" srcOrd="0" destOrd="0" presId="urn:microsoft.com/office/officeart/2005/8/layout/arrow2"/>
    <dgm:cxn modelId="{32F7C660-11A4-4744-AC90-72555F49C3DF}" srcId="{77370F49-1D57-426E-8242-380DFAC9714B}" destId="{18CBC5DD-99A7-4B2E-B8C4-28DA755892CD}" srcOrd="0" destOrd="0" parTransId="{E7BA844E-29CC-4C21-AE52-7B7F2C1683F8}" sibTransId="{928B355B-DC50-42E1-8A43-2F2DE100AAA9}"/>
    <dgm:cxn modelId="{CE6B58C0-0EB6-41AA-A644-4C78E9594D20}" srcId="{77370F49-1D57-426E-8242-380DFAC9714B}" destId="{49494227-43AA-4149-87D7-9887A7706D4B}" srcOrd="2" destOrd="0" parTransId="{CF60CC9F-7967-455E-A0B5-9D63235746F6}" sibTransId="{134E71AE-5BC9-45F6-8C97-422408D97230}"/>
    <dgm:cxn modelId="{E5692D08-5CAD-4501-81E0-4A75D8D49108}" srcId="{77370F49-1D57-426E-8242-380DFAC9714B}" destId="{8504AED7-5834-4DD0-BB20-CBF1764F44A2}" srcOrd="1" destOrd="0" parTransId="{5AF1E34A-D055-4F21-8FC1-1DD95B07B67E}" sibTransId="{CACB3DA7-52E5-43F6-978F-443A8BDCD64B}"/>
    <dgm:cxn modelId="{E4C17652-D188-4C57-BB4C-C2581E4812C4}" type="presParOf" srcId="{E6248FB2-B691-49FC-A057-3C33C3740420}" destId="{0A3A11FA-17D2-4728-96A0-D5CA82D19B63}" srcOrd="0" destOrd="0" presId="urn:microsoft.com/office/officeart/2005/8/layout/arrow2"/>
    <dgm:cxn modelId="{1EEBF8F9-F847-4FDB-8152-6BDE907DF346}" type="presParOf" srcId="{E6248FB2-B691-49FC-A057-3C33C3740420}" destId="{4C786008-EABC-4AFE-BF7F-3ADDB5681662}" srcOrd="1" destOrd="0" presId="urn:microsoft.com/office/officeart/2005/8/layout/arrow2"/>
    <dgm:cxn modelId="{53FE2E8F-3190-4BAE-BE71-4BA41D3B18C3}" type="presParOf" srcId="{4C786008-EABC-4AFE-BF7F-3ADDB5681662}" destId="{723843F0-0068-46B0-8B24-BA256782A5D4}" srcOrd="0" destOrd="0" presId="urn:microsoft.com/office/officeart/2005/8/layout/arrow2"/>
    <dgm:cxn modelId="{D669C876-331E-4854-842E-20B9577C0A96}" type="presParOf" srcId="{4C786008-EABC-4AFE-BF7F-3ADDB5681662}" destId="{BA66D8C7-4A89-48CB-854D-4C4061395B15}" srcOrd="1" destOrd="0" presId="urn:microsoft.com/office/officeart/2005/8/layout/arrow2"/>
    <dgm:cxn modelId="{18E6A78E-2F85-4974-8594-6818EC4573D1}" type="presParOf" srcId="{4C786008-EABC-4AFE-BF7F-3ADDB5681662}" destId="{F0E42D51-390A-44BB-85CA-8D0CE4B51084}" srcOrd="2" destOrd="0" presId="urn:microsoft.com/office/officeart/2005/8/layout/arrow2"/>
    <dgm:cxn modelId="{E685725E-3EFB-4EF8-AE18-A0FFDC7DE5AC}" type="presParOf" srcId="{4C786008-EABC-4AFE-BF7F-3ADDB5681662}" destId="{8E5A3ACA-B616-4ACE-BE39-4A94FF54EE42}" srcOrd="3" destOrd="0" presId="urn:microsoft.com/office/officeart/2005/8/layout/arrow2"/>
    <dgm:cxn modelId="{9B8007AA-5476-42C9-A366-6849FA98A21E}" type="presParOf" srcId="{4C786008-EABC-4AFE-BF7F-3ADDB5681662}" destId="{98034EF9-B3D0-4530-B9C6-BAB26D3B0D71}" srcOrd="4" destOrd="0" presId="urn:microsoft.com/office/officeart/2005/8/layout/arrow2"/>
    <dgm:cxn modelId="{E43F648C-0E2A-44ED-8B23-3DBD41F60450}" type="presParOf" srcId="{4C786008-EABC-4AFE-BF7F-3ADDB5681662}" destId="{B880AC70-52EA-42F8-9721-2FF47ED705F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3A11FA-17D2-4728-96A0-D5CA82D19B63}">
      <dsp:nvSpPr>
        <dsp:cNvPr id="0" name=""/>
        <dsp:cNvSpPr/>
      </dsp:nvSpPr>
      <dsp:spPr>
        <a:xfrm>
          <a:off x="-188639" y="-32893"/>
          <a:ext cx="9140398" cy="4600637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rgbClr val="FF0000"/>
            </a:gs>
            <a:gs pos="31000">
              <a:srgbClr val="FFFF00"/>
            </a:gs>
            <a:gs pos="90000">
              <a:srgbClr val="33CC33"/>
            </a:gs>
            <a:gs pos="100000">
              <a:srgbClr val="33CC33"/>
            </a:gs>
          </a:gsLst>
          <a:lin ang="16200000" scaled="0"/>
        </a:gradFill>
        <a:ln>
          <a:noFill/>
        </a:ln>
        <a:effectLst>
          <a:outerShdw blurRad="50800" dist="50800" dir="5400000" sx="93000" sy="93000" algn="ctr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softEdg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23843F0-0068-46B0-8B24-BA256782A5D4}">
      <dsp:nvSpPr>
        <dsp:cNvPr id="0" name=""/>
        <dsp:cNvSpPr/>
      </dsp:nvSpPr>
      <dsp:spPr>
        <a:xfrm>
          <a:off x="934593" y="2901849"/>
          <a:ext cx="496136" cy="558314"/>
        </a:xfrm>
        <a:prstGeom prst="star4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66D8C7-4A89-48CB-854D-4C4061395B15}">
      <dsp:nvSpPr>
        <dsp:cNvPr id="0" name=""/>
        <dsp:cNvSpPr/>
      </dsp:nvSpPr>
      <dsp:spPr>
        <a:xfrm>
          <a:off x="1321216" y="3172371"/>
          <a:ext cx="2691705" cy="1461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412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/>
            <a:t>Exploratory R&amp;D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/>
            <a:t>Assessment of new ideas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/>
            <a:t>Demonstration of conceptual feasibility of new and innovative principles</a:t>
          </a:r>
        </a:p>
      </dsp:txBody>
      <dsp:txXfrm>
        <a:off x="1321216" y="3172371"/>
        <a:ext cx="2691705" cy="1461159"/>
      </dsp:txXfrm>
    </dsp:sp>
    <dsp:sp modelId="{F0E42D51-390A-44BB-85CA-8D0CE4B51084}">
      <dsp:nvSpPr>
        <dsp:cNvPr id="0" name=""/>
        <dsp:cNvSpPr/>
      </dsp:nvSpPr>
      <dsp:spPr>
        <a:xfrm>
          <a:off x="3249656" y="1460517"/>
          <a:ext cx="963229" cy="888549"/>
        </a:xfrm>
        <a:prstGeom prst="star4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5A3ACA-B616-4ACE-BE39-4A94FF54EE42}">
      <dsp:nvSpPr>
        <dsp:cNvPr id="0" name=""/>
        <dsp:cNvSpPr/>
      </dsp:nvSpPr>
      <dsp:spPr>
        <a:xfrm>
          <a:off x="3946479" y="2364512"/>
          <a:ext cx="2378451" cy="1821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332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/>
            <a:t>Targeted R&amp;D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/>
            <a:t>Demonstration of the Technical feasibility of all critical components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/>
            <a:t>Demonstration of the feasibility of fully engineered system</a:t>
          </a:r>
          <a:endParaRPr lang="en-US" sz="1600" b="1" kern="1200" noProof="0" dirty="0"/>
        </a:p>
      </dsp:txBody>
      <dsp:txXfrm>
        <a:off x="3946479" y="2364512"/>
        <a:ext cx="2378451" cy="1821073"/>
      </dsp:txXfrm>
    </dsp:sp>
    <dsp:sp modelId="{98034EF9-B3D0-4530-B9C6-BAB26D3B0D71}">
      <dsp:nvSpPr>
        <dsp:cNvPr id="0" name=""/>
        <dsp:cNvSpPr/>
      </dsp:nvSpPr>
      <dsp:spPr>
        <a:xfrm>
          <a:off x="5853387" y="752461"/>
          <a:ext cx="1055998" cy="1036874"/>
        </a:xfrm>
        <a:prstGeom prst="star4">
          <a:avLst/>
        </a:prstGeom>
        <a:solidFill>
          <a:srgbClr val="00CC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80AC70-52EA-42F8-9721-2FF47ED705F9}">
      <dsp:nvSpPr>
        <dsp:cNvPr id="0" name=""/>
        <dsp:cNvSpPr/>
      </dsp:nvSpPr>
      <dsp:spPr>
        <a:xfrm>
          <a:off x="6099231" y="1889453"/>
          <a:ext cx="2663888" cy="2309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529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/>
            <a:t>Industrialization R&amp;D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/>
            <a:t>Transfer of technology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/>
            <a:t>Large scale production and cost optimization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/>
            <a:t>Diversification of Applications </a:t>
          </a:r>
        </a:p>
      </dsp:txBody>
      <dsp:txXfrm>
        <a:off x="6099231" y="1889453"/>
        <a:ext cx="2663888" cy="2309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300"/>
            </a:lvl1pPr>
          </a:lstStyle>
          <a:p>
            <a:endParaRPr lang="fr-FR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endParaRPr lang="fr-FR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300"/>
            </a:lvl1pPr>
          </a:lstStyle>
          <a:p>
            <a:endParaRPr lang="fr-F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4513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F21F73CF-8A3D-4FEB-97FE-B9EB1D28CDC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029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/>
            </a:lvl1pPr>
          </a:lstStyle>
          <a:p>
            <a:endParaRPr lang="fr-FR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endParaRPr lang="fr-FR"/>
          </a:p>
        </p:txBody>
      </p:sp>
      <p:sp>
        <p:nvSpPr>
          <p:cNvPr id="1198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98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/>
            </a:lvl1pPr>
          </a:lstStyle>
          <a:p>
            <a:endParaRPr lang="fr-FR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fld id="{40BFFA65-E53C-4CA9-8014-17DE6073630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311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C48D1-1435-4A0D-8927-B8A5879706D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2FEA2-BB8F-40B2-A27A-2C421BF2A7C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D8CDF-F950-41CE-BC14-B6DEE70EEA4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402" name="Group 2"/>
          <p:cNvGrpSpPr>
            <a:grpSpLocks/>
          </p:cNvGrpSpPr>
          <p:nvPr/>
        </p:nvGrpSpPr>
        <p:grpSpPr bwMode="auto">
          <a:xfrm>
            <a:off x="0" y="908050"/>
            <a:ext cx="9132888" cy="152400"/>
            <a:chOff x="0" y="720"/>
            <a:chExt cx="5753" cy="144"/>
          </a:xfrm>
        </p:grpSpPr>
        <p:sp>
          <p:nvSpPr>
            <p:cNvPr id="230403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0404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3040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0407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0408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 sz="1800">
              <a:latin typeface="Arial" charset="0"/>
            </a:endParaRPr>
          </a:p>
        </p:txBody>
      </p:sp>
      <p:pic>
        <p:nvPicPr>
          <p:cNvPr id="230409" name="Picture 9" descr="logoPHI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4913" y="0"/>
            <a:ext cx="1589087" cy="906463"/>
          </a:xfrm>
          <a:prstGeom prst="rect">
            <a:avLst/>
          </a:prstGeom>
          <a:noFill/>
        </p:spPr>
      </p:pic>
      <p:pic>
        <p:nvPicPr>
          <p:cNvPr id="230410" name="Picture 10" descr="AB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D833-7539-474E-B78F-0671A455C73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00250" cy="61722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584835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799FDB0C-E14E-451D-A2D5-FA056A6DC3C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8BD51CC0-2C69-49E9-84E7-70A32C1D265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4069F78A-4806-4066-9CD2-5E359E3BE13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0C7E0F73-B8EB-4700-8D55-EAEDE980531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0C1B5A64-DCA5-4A64-B97C-D8ECB4F4C63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F2887834-61A5-4870-B0E0-8B2ED475790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BE06D892-B0BB-4484-AE6E-4CD8B56199B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78547-2CBA-482D-A8A5-D1EAF4BABB6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E0BF127E-2598-436E-8499-F02644BC72F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AA12C650-2B7E-450B-8B81-68E3923179E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2ACC9A23-4F05-4A49-A0DF-2030AED121D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9AE2325A-2FF6-4F60-8C56-A18B4A266FF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B57E1-3C2D-41C5-8011-C3C05CE55F6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F947B-E689-4278-BC24-DF911764B6D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5EF6A-0A17-48BB-83C5-CE94DFE01C0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C1B77-73FD-45A7-B33D-787E3F4576E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2381B6-D49A-4C49-8113-D2C0D34E93C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44A1D-7DAF-45D7-AC27-DB4C4EF35CA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71424-8239-4225-9273-FDAE7F9C2BA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AC675-CB86-4A6A-9287-3DD978012E6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69224-13CA-4B76-A324-9F05C469297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55305-FC0A-41AE-BF5E-AD2865B6CD0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12B29-4DC4-4D6A-A38B-C9DB1CE48EF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B14D2-127C-4500-99E7-1FD076924A8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68B4C-0D69-47AC-B0E2-FB247A962B8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F22E5-8598-48FD-99DC-C2012C0E4CE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62BEF-08AA-420C-B38E-7EA8270A15B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B3CAE-01EC-4E0D-B8EC-19048F4A8C0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DB9BB-FCA2-4062-A5D2-F126E614747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24BED-A090-46EC-8ECF-3C0BEDC89A5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E7220-F8DF-4CC5-A2D0-513FBD520DC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1F028-9286-4158-BFA7-758B55F646C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AC16B-B9CB-4DC6-8DD6-9C7F5F08E97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B642C-C64E-4173-BA19-8C4F3C75BC8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BA3D3-FDE8-42C1-80B8-50F37692956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A09B3-CC91-4585-9970-B52C39B0566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55B3E-4D23-43F8-9AE1-F80373EA23D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49CD9-F812-47D8-B06C-4990666E86E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112E-BFC3-4111-9823-8AC4D53B354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63267-490D-4E48-B23C-282C17163A7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3D15E6-C71C-414C-A639-A6D96048D94F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378" name="Group 2"/>
          <p:cNvGrpSpPr>
            <a:grpSpLocks/>
          </p:cNvGrpSpPr>
          <p:nvPr/>
        </p:nvGrpSpPr>
        <p:grpSpPr bwMode="auto">
          <a:xfrm>
            <a:off x="11113" y="908050"/>
            <a:ext cx="9132887" cy="152400"/>
            <a:chOff x="0" y="720"/>
            <a:chExt cx="5753" cy="144"/>
          </a:xfrm>
        </p:grpSpPr>
        <p:sp>
          <p:nvSpPr>
            <p:cNvPr id="229379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9380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293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2400"/>
            <a:ext cx="65579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66800"/>
            <a:ext cx="8001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9383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 sz="1800">
              <a:latin typeface="Arial" charset="0"/>
            </a:endParaRPr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6584950" y="6453188"/>
            <a:ext cx="24685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600">
                <a:latin typeface="Arial Unicode MS" pitchFamily="34" charset="-128"/>
              </a:rPr>
              <a:t>CARE 05, 23/11/2005</a:t>
            </a: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611188" y="6453188"/>
            <a:ext cx="42989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400">
                <a:latin typeface="Arial" charset="0"/>
              </a:rPr>
              <a:t>R. Losito, </a:t>
            </a:r>
            <a:r>
              <a:rPr lang="en-US" sz="1800" i="1"/>
              <a:t>The PHIN Photoinjector for CTF3</a:t>
            </a:r>
          </a:p>
        </p:txBody>
      </p:sp>
      <p:pic>
        <p:nvPicPr>
          <p:cNvPr id="229387" name="Picture 11" descr="logoPHIN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4913" y="0"/>
            <a:ext cx="1589087" cy="906463"/>
          </a:xfrm>
          <a:prstGeom prst="rect">
            <a:avLst/>
          </a:prstGeom>
          <a:noFill/>
        </p:spPr>
      </p:pic>
      <p:pic>
        <p:nvPicPr>
          <p:cNvPr id="229388" name="Picture 12" descr="AB-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FF"/>
        </a:buClr>
        <a:buSzPct val="80000"/>
        <a:buFont typeface="Symbol" pitchFamily="18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C0128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54775"/>
            <a:ext cx="21336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FF"/>
                </a:solidFill>
                <a:latin typeface="+mn-lt"/>
              </a:defRPr>
            </a:lvl1pPr>
          </a:lstStyle>
          <a:p>
            <a:r>
              <a:rPr lang="fr-FR"/>
              <a:t>              </a:t>
            </a:r>
            <a:fld id="{CE710782-01FE-490E-95F7-3873E9C503F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280579" name="Rectangle 3"/>
          <p:cNvSpPr>
            <a:spLocks noChangeArrowheads="1"/>
          </p:cNvSpPr>
          <p:nvPr userDrawn="1"/>
        </p:nvSpPr>
        <p:spPr bwMode="auto">
          <a:xfrm>
            <a:off x="730250" y="6484938"/>
            <a:ext cx="1482725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/>
            <a:r>
              <a:rPr lang="en-US" sz="1400" i="1">
                <a:solidFill>
                  <a:srgbClr val="0000FF"/>
                </a:solidFill>
                <a:latin typeface="Arial" charset="0"/>
              </a:rPr>
              <a:t>Bernard  Visentin</a:t>
            </a:r>
          </a:p>
        </p:txBody>
      </p:sp>
      <p:pic>
        <p:nvPicPr>
          <p:cNvPr id="280580" name="Picture 4" descr="barre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8925" y="6092825"/>
            <a:ext cx="8855075" cy="431800"/>
          </a:xfrm>
          <a:prstGeom prst="rect">
            <a:avLst/>
          </a:prstGeom>
          <a:noFill/>
        </p:spPr>
      </p:pic>
      <p:sp>
        <p:nvSpPr>
          <p:cNvPr id="280581" name="Rectangle 5"/>
          <p:cNvSpPr>
            <a:spLocks noChangeArrowheads="1"/>
          </p:cNvSpPr>
          <p:nvPr userDrawn="1"/>
        </p:nvSpPr>
        <p:spPr bwMode="auto">
          <a:xfrm>
            <a:off x="2679700" y="6496050"/>
            <a:ext cx="407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/>
            <a:r>
              <a:rPr lang="en-US" sz="1400">
                <a:solidFill>
                  <a:srgbClr val="0000FF"/>
                </a:solidFill>
                <a:latin typeface="Arial" charset="0"/>
              </a:rPr>
              <a:t>      Annual Meeting                  CERN – 23/11/ 2005</a:t>
            </a:r>
          </a:p>
        </p:txBody>
      </p:sp>
      <p:pic>
        <p:nvPicPr>
          <p:cNvPr id="280582" name="Picture 6" descr="logoCARE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27525" y="6381750"/>
            <a:ext cx="677863" cy="419100"/>
          </a:xfrm>
          <a:prstGeom prst="rect">
            <a:avLst/>
          </a:prstGeom>
          <a:noFill/>
        </p:spPr>
      </p:pic>
      <p:grpSp>
        <p:nvGrpSpPr>
          <p:cNvPr id="280583" name="Group 7"/>
          <p:cNvGrpSpPr>
            <a:grpSpLocks/>
          </p:cNvGrpSpPr>
          <p:nvPr userDrawn="1"/>
        </p:nvGrpSpPr>
        <p:grpSpPr bwMode="auto">
          <a:xfrm>
            <a:off x="150813" y="177800"/>
            <a:ext cx="8834437" cy="503238"/>
            <a:chOff x="105" y="165"/>
            <a:chExt cx="5565" cy="317"/>
          </a:xfrm>
        </p:grpSpPr>
        <p:pic>
          <p:nvPicPr>
            <p:cNvPr id="280584" name="Picture 8" descr="barre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5" y="220"/>
              <a:ext cx="5565" cy="262"/>
            </a:xfrm>
            <a:prstGeom prst="rect">
              <a:avLst/>
            </a:prstGeom>
            <a:noFill/>
          </p:spPr>
        </p:pic>
        <p:pic>
          <p:nvPicPr>
            <p:cNvPr id="280585" name="Picture 9" descr="elan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370" y="165"/>
              <a:ext cx="1069" cy="309"/>
            </a:xfrm>
            <a:prstGeom prst="rect">
              <a:avLst/>
            </a:prstGeom>
            <a:noFill/>
          </p:spPr>
        </p:pic>
      </p:grpSp>
      <p:pic>
        <p:nvPicPr>
          <p:cNvPr id="280586" name="Picture 10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5250" y="768350"/>
            <a:ext cx="577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59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59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359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0AE47DF-9A14-42DF-BA9A-68EA6E04B892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361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361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EBF4EB7-6B2D-4A1B-8200-1B98C1742FF4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1.xml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1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6753049" y="741023"/>
            <a:ext cx="21955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 smtClean="0"/>
              <a:t>ESPG</a:t>
            </a:r>
          </a:p>
          <a:p>
            <a:r>
              <a:rPr lang="en-US" sz="1800" b="1" dirty="0" smtClean="0"/>
              <a:t>R</a:t>
            </a:r>
            <a:r>
              <a:rPr lang="en-US" sz="1800" b="1" dirty="0"/>
              <a:t>. Aleksan</a:t>
            </a:r>
          </a:p>
          <a:p>
            <a:r>
              <a:rPr lang="en-US" sz="1800" b="1" dirty="0" smtClean="0"/>
              <a:t>November 28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, 2011</a:t>
            </a:r>
            <a:endParaRPr lang="fr-FR" sz="1800" b="1" dirty="0"/>
          </a:p>
        </p:txBody>
      </p:sp>
      <p:sp>
        <p:nvSpPr>
          <p:cNvPr id="133144" name="Text Box 24"/>
          <p:cNvSpPr txBox="1">
            <a:spLocks noChangeArrowheads="1"/>
          </p:cNvSpPr>
          <p:nvPr/>
        </p:nvSpPr>
        <p:spPr bwMode="auto">
          <a:xfrm>
            <a:off x="3086026" y="80963"/>
            <a:ext cx="3370411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R&amp;D</a:t>
            </a:r>
            <a:r>
              <a:rPr lang="en-GB" sz="3200" dirty="0"/>
              <a:t> </a:t>
            </a:r>
            <a:endParaRPr lang="en-US" sz="3200" b="1" dirty="0"/>
          </a:p>
        </p:txBody>
      </p:sp>
      <p:sp>
        <p:nvSpPr>
          <p:cNvPr id="133148" name="Text Box 28"/>
          <p:cNvSpPr txBox="1">
            <a:spLocks noChangeArrowheads="1"/>
          </p:cNvSpPr>
          <p:nvPr/>
        </p:nvSpPr>
        <p:spPr bwMode="auto">
          <a:xfrm>
            <a:off x="0" y="5445125"/>
            <a:ext cx="457939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l">
              <a:buFontTx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Introduction</a:t>
            </a:r>
          </a:p>
          <a:p>
            <a:pPr marL="457200" indent="-457200" algn="l">
              <a:buFontTx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Accelerator Science and Technology</a:t>
            </a:r>
            <a:endParaRPr lang="en-US" b="1" dirty="0">
              <a:solidFill>
                <a:schemeClr val="hlink"/>
              </a:solidFill>
            </a:endParaRPr>
          </a:p>
          <a:p>
            <a:pPr marL="457200" indent="-457200" algn="l">
              <a:buFontTx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Conclusion</a:t>
            </a:r>
            <a:endParaRPr lang="en-US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Text Box 2"/>
          <p:cNvSpPr txBox="1">
            <a:spLocks noChangeArrowheads="1"/>
          </p:cNvSpPr>
          <p:nvPr/>
        </p:nvSpPr>
        <p:spPr bwMode="auto">
          <a:xfrm>
            <a:off x="2570163" y="0"/>
            <a:ext cx="3741737" cy="519113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800" b="1"/>
              <a:t>The use of Accelerators</a:t>
            </a:r>
            <a:endParaRPr lang="fr-FR" sz="2800" b="1"/>
          </a:p>
        </p:txBody>
      </p:sp>
      <p:sp>
        <p:nvSpPr>
          <p:cNvPr id="390161" name="Text Box 17"/>
          <p:cNvSpPr txBox="1">
            <a:spLocks noChangeArrowheads="1"/>
          </p:cNvSpPr>
          <p:nvPr/>
        </p:nvSpPr>
        <p:spPr bwMode="auto">
          <a:xfrm>
            <a:off x="274638" y="6062663"/>
            <a:ext cx="8591550" cy="822325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 dirty="0"/>
              <a:t>This « </a:t>
            </a:r>
            <a:r>
              <a:rPr lang="fr-FR" sz="2400" b="1" dirty="0" err="1"/>
              <a:t>market</a:t>
            </a:r>
            <a:r>
              <a:rPr lang="fr-FR" sz="2400" b="1" dirty="0"/>
              <a:t> » </a:t>
            </a:r>
            <a:r>
              <a:rPr lang="fr-FR" sz="2400" b="1" dirty="0" err="1"/>
              <a:t>represents</a:t>
            </a:r>
            <a:r>
              <a:rPr lang="fr-FR" sz="2400" b="1" dirty="0"/>
              <a:t> ~15 000 M€ for the </a:t>
            </a:r>
            <a:r>
              <a:rPr lang="fr-FR" sz="2400" b="1" dirty="0" err="1"/>
              <a:t>next</a:t>
            </a:r>
            <a:r>
              <a:rPr lang="fr-FR" sz="2400" b="1" dirty="0"/>
              <a:t> 15 </a:t>
            </a:r>
            <a:r>
              <a:rPr lang="fr-FR" sz="2400" b="1" dirty="0" err="1"/>
              <a:t>years</a:t>
            </a:r>
            <a:r>
              <a:rPr lang="fr-FR" sz="2400" b="1" dirty="0"/>
              <a:t>, i.e. </a:t>
            </a:r>
          </a:p>
          <a:p>
            <a:r>
              <a:rPr lang="fr-FR" sz="2400" b="1" dirty="0">
                <a:solidFill>
                  <a:srgbClr val="FF0000"/>
                </a:solidFill>
              </a:rPr>
              <a:t>~1 000M€/</a:t>
            </a:r>
            <a:r>
              <a:rPr lang="fr-FR" sz="2400" b="1" dirty="0" err="1">
                <a:solidFill>
                  <a:srgbClr val="FF0000"/>
                </a:solidFill>
              </a:rPr>
              <a:t>year</a:t>
            </a:r>
            <a:endParaRPr lang="fr-FR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390229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967157"/>
              </p:ext>
            </p:extLst>
          </p:nvPr>
        </p:nvGraphicFramePr>
        <p:xfrm>
          <a:off x="519057" y="1493811"/>
          <a:ext cx="8097895" cy="2911311"/>
        </p:xfrm>
        <a:graphic>
          <a:graphicData uri="http://schemas.openxmlformats.org/drawingml/2006/table">
            <a:tbl>
              <a:tblPr/>
              <a:tblGrid>
                <a:gridCol w="1497033"/>
                <a:gridCol w="2117754"/>
                <a:gridCol w="2300319"/>
                <a:gridCol w="2182789"/>
              </a:tblGrid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projects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Science field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type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4079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LHC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Particle Physics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proton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3700M€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FAIR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Nuclear Physics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Proton /ion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441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XFEL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multi fields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 </a:t>
                      </a: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Wingdings 3" pitchFamily="18" charset="2"/>
                        </a:rPr>
                        <a:t>a</a:t>
                      </a: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photon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Wingdings 3" pitchFamily="18" charset="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ESS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multi fields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Proton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Wingdings 3" pitchFamily="18" charset="2"/>
                        </a:rPr>
                        <a:t>a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neutron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1450M$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249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IFMIF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Fusion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Deuton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Wingdings 3" pitchFamily="18" charset="2"/>
                        </a:rPr>
                        <a:t>a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neutron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249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MYRRHA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Transmutation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Proton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Wingdings 3" pitchFamily="18" charset="2"/>
                        </a:rPr>
                        <a:t>a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neutron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90201" name="Text Box 57"/>
          <p:cNvSpPr txBox="1">
            <a:spLocks noChangeArrowheads="1"/>
          </p:cNvSpPr>
          <p:nvPr/>
        </p:nvSpPr>
        <p:spPr bwMode="auto">
          <a:xfrm>
            <a:off x="373005" y="873090"/>
            <a:ext cx="1238250" cy="396875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b="1"/>
              <a:t>Examples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63466" y="5108598"/>
            <a:ext cx="8687058" cy="830997"/>
          </a:xfrm>
          <a:prstGeom prst="rect">
            <a:avLst/>
          </a:prstGeom>
          <a:solidFill>
            <a:srgbClr val="00CCFF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In past 50 years, about 1/3 of Physics Nobel Prizes are rewarding</a:t>
            </a:r>
          </a:p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work based on or carried out with accelerators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Bouton d'action : Retour 6">
            <a:hlinkClick r:id="rId3" action="ppaction://hlinksldjump" highlightClick="1"/>
          </p:cNvPr>
          <p:cNvSpPr/>
          <p:nvPr/>
        </p:nvSpPr>
        <p:spPr bwMode="auto">
          <a:xfrm>
            <a:off x="8742357" y="6459579"/>
            <a:ext cx="401643" cy="398421"/>
          </a:xfrm>
          <a:prstGeom prst="actionButtonReturn">
            <a:avLst/>
          </a:prstGeom>
          <a:solidFill>
            <a:srgbClr val="FFFF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610" name="Text Box 6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800100"/>
            <a:ext cx="3779838" cy="1017844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</a:t>
            </a:r>
            <a:r>
              <a:rPr lang="en-US" b="1" dirty="0" smtClean="0"/>
              <a:t>radiotherapy</a:t>
            </a:r>
            <a:endParaRPr lang="en-US" b="1" dirty="0"/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electron therapy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</a:t>
            </a:r>
            <a:r>
              <a:rPr lang="en-US" b="1" dirty="0" err="1" smtClean="0"/>
              <a:t>hadron</a:t>
            </a:r>
            <a:r>
              <a:rPr lang="en-US" b="1" dirty="0" smtClean="0"/>
              <a:t> (proton/ion)therapy</a:t>
            </a:r>
            <a:endParaRPr lang="fr-FR" b="1" dirty="0"/>
          </a:p>
        </p:txBody>
      </p:sp>
      <p:sp>
        <p:nvSpPr>
          <p:cNvPr id="364612" name="Text Box 68"/>
          <p:cNvSpPr txBox="1">
            <a:spLocks noChangeArrowheads="1"/>
          </p:cNvSpPr>
          <p:nvPr/>
        </p:nvSpPr>
        <p:spPr bwMode="auto">
          <a:xfrm>
            <a:off x="973138" y="80963"/>
            <a:ext cx="2843212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Clinical accelerators</a:t>
            </a:r>
          </a:p>
        </p:txBody>
      </p:sp>
      <p:sp>
        <p:nvSpPr>
          <p:cNvPr id="364613" name="AutoShape 69"/>
          <p:cNvSpPr>
            <a:spLocks noChangeArrowheads="1"/>
          </p:cNvSpPr>
          <p:nvPr/>
        </p:nvSpPr>
        <p:spPr bwMode="auto">
          <a:xfrm>
            <a:off x="119063" y="7938"/>
            <a:ext cx="503237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5146675" y="73025"/>
            <a:ext cx="3133725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Industrial accelerators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4437062" y="0"/>
            <a:ext cx="503238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0" name="Text Box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570412" y="757238"/>
            <a:ext cx="4573588" cy="1633397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ion </a:t>
            </a:r>
            <a:r>
              <a:rPr lang="en-US" b="1" dirty="0" smtClean="0"/>
              <a:t>implanters</a:t>
            </a:r>
            <a:endParaRPr lang="en-US" b="1" dirty="0"/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electron </a:t>
            </a:r>
            <a:r>
              <a:rPr lang="en-US" b="1" dirty="0" err="1"/>
              <a:t>cutting&amp;welding</a:t>
            </a:r>
            <a:endParaRPr lang="en-US" b="1" dirty="0"/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electron beam and X-ray irradiators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radioisotope production</a:t>
            </a:r>
          </a:p>
          <a:p>
            <a:pPr algn="l">
              <a:buFont typeface="Wingdings" pitchFamily="2" charset="2"/>
              <a:buChar char="§"/>
            </a:pPr>
            <a:r>
              <a:rPr lang="fr-FR" b="1" dirty="0"/>
              <a:t> …</a:t>
            </a:r>
          </a:p>
        </p:txBody>
      </p:sp>
      <p:graphicFrame>
        <p:nvGraphicFramePr>
          <p:cNvPr id="21" name="Group 2"/>
          <p:cNvGraphicFramePr>
            <a:graphicFrameLocks noGrp="1"/>
          </p:cNvGraphicFramePr>
          <p:nvPr/>
        </p:nvGraphicFramePr>
        <p:xfrm>
          <a:off x="80901" y="2479662"/>
          <a:ext cx="8964612" cy="3679200"/>
        </p:xfrm>
        <a:graphic>
          <a:graphicData uri="http://schemas.openxmlformats.org/drawingml/2006/table">
            <a:tbl>
              <a:tblPr/>
              <a:tblGrid>
                <a:gridCol w="4032250"/>
                <a:gridCol w="1703387"/>
                <a:gridCol w="1036638"/>
                <a:gridCol w="1035050"/>
                <a:gridCol w="1157287"/>
              </a:tblGrid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Application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systems (2007) approx.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System sold/yr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Sales/yr ($M)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System price ($M)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Cancer Therapy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2.0 - 5.0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Ion Implantation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9500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1.5 - 2.5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 cutting and welding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0.5 - 2.5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 beam and X-ray irradiators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0.2 - 8.0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Radioisotope production (incl. PET)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1.0 - 30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Non-destructive testing (incl. security)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0.3 - 2.0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Ion beam analysis (incl. AMS)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0.4 - 1.5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Neutron generators (incl. sealed tubes)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0.1 - 3.0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27500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1400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3680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2" name="Text Box 57"/>
          <p:cNvSpPr txBox="1">
            <a:spLocks noChangeArrowheads="1"/>
          </p:cNvSpPr>
          <p:nvPr/>
        </p:nvSpPr>
        <p:spPr bwMode="auto">
          <a:xfrm>
            <a:off x="628596" y="6400800"/>
            <a:ext cx="7896225" cy="457200"/>
          </a:xfrm>
          <a:prstGeom prst="rect">
            <a:avLst/>
          </a:prstGeom>
          <a:solidFill>
            <a:srgbClr val="99FF33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400" b="1" dirty="0"/>
              <a:t>Total accelerators sales increasing more than 10% per year</a:t>
            </a:r>
            <a:endParaRPr lang="fr-FR" sz="2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7309845" y="6130962"/>
            <a:ext cx="183415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Courtesy</a:t>
            </a:r>
            <a:r>
              <a:rPr lang="fr-FR" sz="1600" dirty="0" smtClean="0"/>
              <a:t>: R. Hamm</a:t>
            </a:r>
            <a:endParaRPr lang="fr-FR" sz="1600" dirty="0"/>
          </a:p>
        </p:txBody>
      </p:sp>
      <p:sp>
        <p:nvSpPr>
          <p:cNvPr id="11" name="Bouton d'action : Retour 10">
            <a:hlinkClick r:id="rId4" action="ppaction://hlinksldjump" highlightClick="1"/>
          </p:cNvPr>
          <p:cNvSpPr/>
          <p:nvPr/>
        </p:nvSpPr>
        <p:spPr bwMode="auto">
          <a:xfrm>
            <a:off x="8742357" y="6459579"/>
            <a:ext cx="401643" cy="398421"/>
          </a:xfrm>
          <a:prstGeom prst="actionButtonReturn">
            <a:avLst/>
          </a:prstGeom>
          <a:solidFill>
            <a:srgbClr val="FFFF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50825" y="260350"/>
            <a:ext cx="860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Unraveling the fundamental mysteries of the universe requires</a:t>
            </a:r>
          </a:p>
        </p:txBody>
      </p:sp>
      <p:sp>
        <p:nvSpPr>
          <p:cNvPr id="360453" name="Text Box 5"/>
          <p:cNvSpPr txBox="1">
            <a:spLocks noChangeArrowheads="1"/>
          </p:cNvSpPr>
          <p:nvPr/>
        </p:nvSpPr>
        <p:spPr bwMode="auto">
          <a:xfrm>
            <a:off x="0" y="5964643"/>
            <a:ext cx="8596754" cy="83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Note: These </a:t>
            </a:r>
            <a:r>
              <a:rPr lang="en-US" sz="2400" b="1" dirty="0">
                <a:solidFill>
                  <a:schemeClr val="bg1"/>
                </a:solidFill>
              </a:rPr>
              <a:t>infrastructures and technology  can be useful (vital) </a:t>
            </a:r>
          </a:p>
          <a:p>
            <a:pPr algn="l"/>
            <a:r>
              <a:rPr lang="en-US" sz="2400" b="1" dirty="0">
                <a:solidFill>
                  <a:schemeClr val="bg1"/>
                </a:solidFill>
              </a:rPr>
              <a:t>to </a:t>
            </a:r>
            <a:r>
              <a:rPr lang="en-US" sz="2400" b="1" dirty="0" smtClean="0">
                <a:solidFill>
                  <a:schemeClr val="bg1"/>
                </a:solidFill>
              </a:rPr>
              <a:t>many research fields, </a:t>
            </a:r>
            <a:r>
              <a:rPr lang="en-US" sz="2400" b="1" dirty="0">
                <a:solidFill>
                  <a:schemeClr val="bg1"/>
                </a:solidFill>
              </a:rPr>
              <a:t>as well as for industrial developments 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360455" name="Text Box 7"/>
          <p:cNvSpPr txBox="1">
            <a:spLocks noChangeArrowheads="1"/>
          </p:cNvSpPr>
          <p:nvPr/>
        </p:nvSpPr>
        <p:spPr bwMode="auto">
          <a:xfrm>
            <a:off x="207020" y="2672916"/>
            <a:ext cx="8937488" cy="1202510"/>
          </a:xfrm>
          <a:prstGeom prst="rect">
            <a:avLst/>
          </a:prstGeom>
          <a:solidFill>
            <a:srgbClr val="FFFF00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400" b="1" dirty="0"/>
              <a:t> </a:t>
            </a:r>
            <a:r>
              <a:rPr lang="en-US" sz="2400" b="1" dirty="0" smtClean="0"/>
              <a:t>“Energy Frontier” i.e. reaching ever higher energy </a:t>
            </a:r>
            <a:endParaRPr lang="en-US" sz="2400" b="1" dirty="0"/>
          </a:p>
          <a:p>
            <a:pPr algn="l">
              <a:buFont typeface="Wingdings" pitchFamily="2" charset="2"/>
              <a:buChar char="Ø"/>
            </a:pPr>
            <a:r>
              <a:rPr lang="en-US" sz="2400" b="1" dirty="0"/>
              <a:t> </a:t>
            </a:r>
            <a:r>
              <a:rPr lang="en-US" sz="2400" b="1" dirty="0" smtClean="0"/>
              <a:t>“Intensity/Power Frontier” </a:t>
            </a:r>
            <a:r>
              <a:rPr lang="en-US" sz="2400" b="1" dirty="0"/>
              <a:t>i</a:t>
            </a:r>
            <a:r>
              <a:rPr lang="en-US" sz="2400" b="1" dirty="0" smtClean="0"/>
              <a:t>.e. delivering ever higher luminosity</a:t>
            </a:r>
            <a:endParaRPr lang="en-US" sz="2400" b="1" dirty="0"/>
          </a:p>
          <a:p>
            <a:pPr algn="l">
              <a:buFont typeface="Wingdings" pitchFamily="2" charset="2"/>
              <a:buChar char="Ø"/>
            </a:pPr>
            <a:r>
              <a:rPr lang="en-US" sz="2400" b="1" dirty="0"/>
              <a:t> </a:t>
            </a:r>
            <a:r>
              <a:rPr lang="en-US" sz="2400" b="1" dirty="0" smtClean="0"/>
              <a:t>“Probes Diversity” </a:t>
            </a:r>
            <a:r>
              <a:rPr lang="en-US" sz="2400" b="1" dirty="0"/>
              <a:t>i</a:t>
            </a:r>
            <a:r>
              <a:rPr lang="en-US" sz="2400" b="1" dirty="0" smtClean="0"/>
              <a:t>.e. accelerating many different </a:t>
            </a:r>
            <a:r>
              <a:rPr lang="en-US" sz="2400" b="1" dirty="0"/>
              <a:t>probes</a:t>
            </a:r>
            <a:endParaRPr lang="fr-FR" sz="2400" b="1" dirty="0"/>
          </a:p>
        </p:txBody>
      </p:sp>
      <p:sp>
        <p:nvSpPr>
          <p:cNvPr id="360456" name="Rectangle 8"/>
          <p:cNvSpPr>
            <a:spLocks noChangeArrowheads="1"/>
          </p:cNvSpPr>
          <p:nvPr/>
        </p:nvSpPr>
        <p:spPr bwMode="auto">
          <a:xfrm>
            <a:off x="2739231" y="836712"/>
            <a:ext cx="3767137" cy="457200"/>
          </a:xfrm>
          <a:prstGeom prst="rect">
            <a:avLst/>
          </a:prstGeom>
          <a:solidFill>
            <a:srgbClr val="FFFF00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400" b="1" dirty="0"/>
              <a:t>State of the art accelerators</a:t>
            </a:r>
            <a:endParaRPr lang="fr-FR" sz="2400" b="1" dirty="0"/>
          </a:p>
        </p:txBody>
      </p:sp>
      <p:sp>
        <p:nvSpPr>
          <p:cNvPr id="360457" name="Rectangle 9"/>
          <p:cNvSpPr>
            <a:spLocks noChangeArrowheads="1"/>
          </p:cNvSpPr>
          <p:nvPr/>
        </p:nvSpPr>
        <p:spPr bwMode="auto">
          <a:xfrm>
            <a:off x="1475656" y="4509120"/>
            <a:ext cx="7507353" cy="833178"/>
          </a:xfrm>
          <a:prstGeom prst="rect">
            <a:avLst/>
          </a:prstGeom>
          <a:solidFill>
            <a:srgbClr val="FFFF00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400" b="1" dirty="0"/>
              <a:t>State of the art accelerator </a:t>
            </a:r>
            <a:r>
              <a:rPr lang="en-US" sz="2400" b="1" dirty="0" smtClean="0"/>
              <a:t>technology, instrumentation </a:t>
            </a:r>
          </a:p>
          <a:p>
            <a:pPr algn="l"/>
            <a:r>
              <a:rPr lang="en-US" sz="2400" b="1" dirty="0"/>
              <a:t>a</a:t>
            </a:r>
            <a:r>
              <a:rPr lang="en-US" sz="2400" b="1" dirty="0" smtClean="0"/>
              <a:t>nd test </a:t>
            </a:r>
            <a:r>
              <a:rPr lang="en-US" sz="2400" b="1" dirty="0"/>
              <a:t>facilities </a:t>
            </a:r>
            <a:r>
              <a:rPr lang="en-US" sz="2400" b="1" dirty="0" smtClean="0"/>
              <a:t>are needed</a:t>
            </a:r>
            <a:endParaRPr lang="fr-FR" sz="2400" b="1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0825" y="1813984"/>
            <a:ext cx="7416174" cy="463846"/>
          </a:xfrm>
          <a:prstGeom prst="rect">
            <a:avLst/>
          </a:prstGeom>
          <a:solidFill>
            <a:srgbClr val="FFFF00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400" b="1" dirty="0" smtClean="0"/>
              <a:t>These accelerators have to address different challenges</a:t>
            </a:r>
            <a:endParaRPr lang="fr-FR" sz="2400" b="1" dirty="0"/>
          </a:p>
        </p:txBody>
      </p:sp>
      <p:sp>
        <p:nvSpPr>
          <p:cNvPr id="2" name="Flèche droite rayée 1"/>
          <p:cNvSpPr/>
          <p:nvPr/>
        </p:nvSpPr>
        <p:spPr bwMode="auto">
          <a:xfrm>
            <a:off x="539552" y="4691683"/>
            <a:ext cx="756084" cy="468052"/>
          </a:xfrm>
          <a:prstGeom prst="stripedRightArrow">
            <a:avLst/>
          </a:prstGeom>
          <a:solidFill>
            <a:srgbClr val="FFFF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6" name="Rectangle 8"/>
          <p:cNvSpPr>
            <a:spLocks noChangeArrowheads="1"/>
          </p:cNvSpPr>
          <p:nvPr/>
        </p:nvSpPr>
        <p:spPr bwMode="auto">
          <a:xfrm>
            <a:off x="2607969" y="836712"/>
            <a:ext cx="4029671" cy="463846"/>
          </a:xfrm>
          <a:prstGeom prst="rect">
            <a:avLst/>
          </a:prstGeom>
          <a:solidFill>
            <a:srgbClr val="FFFF00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400" b="1" dirty="0" smtClean="0"/>
              <a:t>Energy Frontier Accelerators</a:t>
            </a:r>
            <a:endParaRPr lang="fr-FR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16" y="2132856"/>
            <a:ext cx="8913067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9427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2" name="Text Box 1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21303" y="0"/>
            <a:ext cx="8564181" cy="107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To be able to build future accelerators, a strong </a:t>
            </a:r>
          </a:p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sustainable R&amp;D program is indispensible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58413" name="Text Box 13"/>
          <p:cNvSpPr txBox="1">
            <a:spLocks noChangeArrowheads="1"/>
          </p:cNvSpPr>
          <p:nvPr/>
        </p:nvSpPr>
        <p:spPr bwMode="auto">
          <a:xfrm>
            <a:off x="701622" y="1347758"/>
            <a:ext cx="4136367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800" dirty="0" smtClean="0"/>
              <a:t>It includes 3 levels of R&amp;D</a:t>
            </a:r>
            <a:endParaRPr lang="en-US" sz="2800" dirty="0"/>
          </a:p>
        </p:txBody>
      </p:sp>
      <p:graphicFrame>
        <p:nvGraphicFramePr>
          <p:cNvPr id="25" name="Diagramme 24"/>
          <p:cNvGraphicFramePr/>
          <p:nvPr>
            <p:extLst>
              <p:ext uri="{D42A27DB-BD31-4B8C-83A1-F6EECF244321}">
                <p14:modId xmlns:p14="http://schemas.microsoft.com/office/powerpoint/2010/main" val="2340669916"/>
              </p:ext>
            </p:extLst>
          </p:nvPr>
        </p:nvGraphicFramePr>
        <p:xfrm>
          <a:off x="190440" y="836577"/>
          <a:ext cx="8763120" cy="4600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1619672" y="5597949"/>
            <a:ext cx="15071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chemeClr val="bg1"/>
                </a:solidFill>
              </a:rPr>
              <a:t>e.g</a:t>
            </a:r>
            <a:r>
              <a:rPr lang="fr-FR" b="1" dirty="0" smtClean="0">
                <a:solidFill>
                  <a:schemeClr val="bg1"/>
                </a:solidFill>
              </a:rPr>
              <a:t>. Plasma </a:t>
            </a:r>
          </a:p>
          <a:p>
            <a:r>
              <a:rPr lang="fr-FR" b="1" dirty="0" err="1" smtClean="0">
                <a:solidFill>
                  <a:schemeClr val="bg1"/>
                </a:solidFill>
              </a:rPr>
              <a:t>acceleration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406600" y="5597949"/>
            <a:ext cx="15474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dirty="0" err="1" smtClean="0">
                <a:solidFill>
                  <a:schemeClr val="bg1"/>
                </a:solidFill>
              </a:rPr>
              <a:t>e.g</a:t>
            </a:r>
            <a:r>
              <a:rPr lang="fr-FR" b="1" dirty="0" smtClean="0">
                <a:solidFill>
                  <a:schemeClr val="bg1"/>
                </a:solidFill>
              </a:rPr>
              <a:t>. CTF3,</a:t>
            </a:r>
          </a:p>
          <a:p>
            <a:pPr algn="l"/>
            <a:r>
              <a:rPr lang="fr-FR" b="1" dirty="0" smtClean="0">
                <a:solidFill>
                  <a:schemeClr val="bg1"/>
                </a:solidFill>
              </a:rPr>
              <a:t>20T </a:t>
            </a:r>
            <a:r>
              <a:rPr lang="fr-FR" b="1" dirty="0" err="1" smtClean="0">
                <a:solidFill>
                  <a:schemeClr val="bg1"/>
                </a:solidFill>
              </a:rPr>
              <a:t>magnet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660232" y="5597949"/>
            <a:ext cx="17879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dirty="0" err="1" smtClean="0">
                <a:solidFill>
                  <a:schemeClr val="bg1"/>
                </a:solidFill>
              </a:rPr>
              <a:t>e.g</a:t>
            </a:r>
            <a:r>
              <a:rPr lang="fr-FR" b="1" dirty="0" smtClean="0">
                <a:solidFill>
                  <a:schemeClr val="bg1"/>
                </a:solidFill>
              </a:rPr>
              <a:t>. High </a:t>
            </a:r>
            <a:r>
              <a:rPr lang="fr-FR" b="1" dirty="0" err="1" smtClean="0">
                <a:solidFill>
                  <a:schemeClr val="bg1"/>
                </a:solidFill>
              </a:rPr>
              <a:t>Yield</a:t>
            </a:r>
            <a:endParaRPr lang="fr-FR" b="1" dirty="0" smtClean="0">
              <a:solidFill>
                <a:schemeClr val="bg1"/>
              </a:solidFill>
            </a:endParaRP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p</a:t>
            </a:r>
            <a:r>
              <a:rPr lang="fr-FR" b="1" dirty="0" smtClean="0">
                <a:solidFill>
                  <a:schemeClr val="bg1"/>
                </a:solidFill>
              </a:rPr>
              <a:t>roduction of </a:t>
            </a:r>
          </a:p>
          <a:p>
            <a:pPr algn="l"/>
            <a:r>
              <a:rPr lang="fr-FR" b="1" dirty="0" smtClean="0">
                <a:solidFill>
                  <a:schemeClr val="bg1"/>
                </a:solidFill>
              </a:rPr>
              <a:t>SC 35 MV/m </a:t>
            </a:r>
          </a:p>
          <a:p>
            <a:pPr algn="l"/>
            <a:r>
              <a:rPr lang="fr-FR" b="1" dirty="0" err="1" smtClean="0">
                <a:solidFill>
                  <a:schemeClr val="bg1"/>
                </a:solidFill>
              </a:rPr>
              <a:t>cavities</a:t>
            </a:r>
            <a:endParaRPr lang="fr-FR" b="1" dirty="0" smtClean="0">
              <a:solidFill>
                <a:schemeClr val="bg1"/>
              </a:solidFill>
            </a:endParaRPr>
          </a:p>
        </p:txBody>
      </p:sp>
      <p:sp>
        <p:nvSpPr>
          <p:cNvPr id="3" name="Accolade fermante 2"/>
          <p:cNvSpPr/>
          <p:nvPr/>
        </p:nvSpPr>
        <p:spPr bwMode="auto">
          <a:xfrm rot="5400000">
            <a:off x="6135246" y="3140968"/>
            <a:ext cx="324036" cy="3996444"/>
          </a:xfrm>
          <a:prstGeom prst="rightBrace">
            <a:avLst>
              <a:gd name="adj1" fmla="val 21181"/>
              <a:gd name="adj2" fmla="val 50000"/>
            </a:avLst>
          </a:prstGeom>
          <a:noFill/>
          <a:ln w="381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12151" y="5301208"/>
            <a:ext cx="256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 smtClean="0">
                <a:solidFill>
                  <a:schemeClr val="bg1"/>
                </a:solidFill>
              </a:rPr>
              <a:t>No </a:t>
            </a:r>
            <a:r>
              <a:rPr lang="fr-FR" sz="1800" b="1" dirty="0" err="1">
                <a:solidFill>
                  <a:schemeClr val="bg1"/>
                </a:solidFill>
              </a:rPr>
              <a:t>p</a:t>
            </a:r>
            <a:r>
              <a:rPr lang="fr-FR" sz="1800" b="1" dirty="0" err="1" smtClean="0">
                <a:solidFill>
                  <a:schemeClr val="bg1"/>
                </a:solidFill>
              </a:rPr>
              <a:t>lanned</a:t>
            </a:r>
            <a:r>
              <a:rPr lang="fr-FR" sz="1800" b="1" dirty="0" smtClean="0">
                <a:solidFill>
                  <a:schemeClr val="bg1"/>
                </a:solidFill>
              </a:rPr>
              <a:t> </a:t>
            </a:r>
            <a:r>
              <a:rPr lang="fr-FR" sz="1800" b="1" dirty="0" err="1" smtClean="0">
                <a:solidFill>
                  <a:schemeClr val="bg1"/>
                </a:solidFill>
              </a:rPr>
              <a:t>facility</a:t>
            </a:r>
            <a:r>
              <a:rPr lang="fr-FR" sz="1800" b="1" dirty="0" smtClean="0">
                <a:solidFill>
                  <a:schemeClr val="bg1"/>
                </a:solidFill>
              </a:rPr>
              <a:t> </a:t>
            </a:r>
            <a:r>
              <a:rPr lang="fr-FR" sz="1800" b="1" dirty="0" err="1" smtClean="0">
                <a:solidFill>
                  <a:schemeClr val="bg1"/>
                </a:solidFill>
              </a:rPr>
              <a:t>exist</a:t>
            </a:r>
            <a:endParaRPr lang="fr-FR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1478347" y="80963"/>
            <a:ext cx="6585778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Science and Technology</a:t>
            </a:r>
            <a:r>
              <a:rPr lang="en-GB" sz="3200" dirty="0"/>
              <a:t> </a:t>
            </a:r>
            <a:endParaRPr lang="en-US" sz="32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431540" y="872716"/>
            <a:ext cx="850745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Topic to be discussed in Accelerator Science and Technology section :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Accelerator R&amp;D and infrastructures needed 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for allowing one to realize the new (or upgrade of) accelerator facilities</a:t>
            </a:r>
          </a:p>
          <a:p>
            <a:pPr lvl="1" algn="l"/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smtClean="0">
                <a:solidFill>
                  <a:schemeClr val="bg1"/>
                </a:solidFill>
              </a:rPr>
              <a:t>    with their respective parameters required by Physics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>
                <a:solidFill>
                  <a:schemeClr val="bg1"/>
                </a:solidFill>
              </a:rPr>
              <a:t>f</a:t>
            </a:r>
            <a:r>
              <a:rPr lang="en-US" b="1" i="1" dirty="0" smtClean="0">
                <a:solidFill>
                  <a:schemeClr val="bg1"/>
                </a:solidFill>
              </a:rPr>
              <a:t>or developing new concepts/technologies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36595" y="4114234"/>
            <a:ext cx="814357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For each discussed facilities and new concept/technology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Identification of the Key Accelerator Research Area (KARA)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>
                <a:solidFill>
                  <a:schemeClr val="bg1"/>
                </a:solidFill>
              </a:rPr>
              <a:t>Identification of related </a:t>
            </a:r>
            <a:r>
              <a:rPr lang="en-US" b="1" i="1" dirty="0" smtClean="0">
                <a:solidFill>
                  <a:schemeClr val="bg1"/>
                </a:solidFill>
              </a:rPr>
              <a:t>needed major </a:t>
            </a:r>
            <a:r>
              <a:rPr lang="en-US" b="1" i="1" dirty="0">
                <a:solidFill>
                  <a:schemeClr val="bg1"/>
                </a:solidFill>
              </a:rPr>
              <a:t>« sub-infrastructures », if relevant</a:t>
            </a:r>
            <a:endParaRPr lang="en-US" b="1" i="1" dirty="0" smtClean="0">
              <a:solidFill>
                <a:schemeClr val="bg1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Assessment of State of Development (possibly with a schedule)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Assessment of Remaining Major Issue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36595" y="2636912"/>
            <a:ext cx="8017131" cy="70788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Each of these specific facilities should be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identified in the corresponding 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 section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chemeClr val="bg1"/>
                </a:solidFill>
              </a:rPr>
              <a:t>including their main characteristics 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36595" y="5925470"/>
            <a:ext cx="8480591" cy="70788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Each of the specific facilities have to identify a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 person </a:t>
            </a:r>
            <a:r>
              <a:rPr lang="en-US" b="1" dirty="0" smtClean="0">
                <a:solidFill>
                  <a:schemeClr val="bg1"/>
                </a:solidFill>
              </a:rPr>
              <a:t>for </a:t>
            </a:r>
          </a:p>
          <a:p>
            <a:pPr algn="l"/>
            <a:r>
              <a:rPr lang="en-US" b="1" dirty="0" smtClean="0">
                <a:solidFill>
                  <a:schemeClr val="bg1"/>
                </a:solidFill>
              </a:rPr>
              <a:t>“ accelerator science and technology”, in charge of corresponding subsection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95889" y="3712966"/>
            <a:ext cx="2087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smtClean="0">
                <a:solidFill>
                  <a:schemeClr val="bg1"/>
                </a:solidFill>
              </a:rPr>
              <a:t>In AS&amp;T section</a:t>
            </a:r>
            <a:r>
              <a:rPr lang="fr-FR" b="1" dirty="0" smtClean="0">
                <a:solidFill>
                  <a:schemeClr val="bg1"/>
                </a:solidFill>
              </a:rPr>
              <a:t>: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2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1875764" y="8620"/>
            <a:ext cx="5790944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Science and Technology</a:t>
            </a:r>
            <a:r>
              <a:rPr lang="en-GB" sz="3200" dirty="0"/>
              <a:t> </a:t>
            </a:r>
            <a:endParaRPr lang="en-US" sz="32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431540" y="620688"/>
            <a:ext cx="7529625" cy="286232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b="1" u="sng" dirty="0" smtClean="0">
                <a:solidFill>
                  <a:schemeClr val="bg1"/>
                </a:solidFill>
              </a:rPr>
              <a:t>Proposed subsections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Energy Frontier Challenges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Intensity Frontier Challenges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Organization of  Accelerator R&amp;D for HEP in Europe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Accelerator R&amp;D coordination and collaborative </a:t>
            </a:r>
            <a:r>
              <a:rPr lang="en-US" b="1" i="1" dirty="0" err="1" smtClean="0">
                <a:solidFill>
                  <a:schemeClr val="bg1"/>
                </a:solidFill>
              </a:rPr>
              <a:t>programmes</a:t>
            </a:r>
            <a:endParaRPr lang="en-US" b="1" i="1" dirty="0" smtClean="0">
              <a:solidFill>
                <a:schemeClr val="bg1"/>
              </a:solidFill>
            </a:endParaRP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Education and Training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Relation with industry 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Synergies with other fields of science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Applications to societal Challenges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95536" y="3429000"/>
            <a:ext cx="415690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chemeClr val="bg1"/>
                </a:solidFill>
              </a:rPr>
              <a:t>Example for </a:t>
            </a:r>
            <a:r>
              <a:rPr lang="en-US" sz="1600" b="1" i="1" dirty="0" smtClean="0">
                <a:solidFill>
                  <a:schemeClr val="bg1"/>
                </a:solidFill>
              </a:rPr>
              <a:t>Energy Frontier Challenges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chemeClr val="bg1"/>
                </a:solidFill>
              </a:rPr>
              <a:t>Introduction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chemeClr val="bg1"/>
                </a:solidFill>
              </a:rPr>
              <a:t>High Energy Hadron Colliders (incl. ions)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chemeClr val="bg1"/>
                </a:solidFill>
              </a:rPr>
              <a:t>LHC (14 </a:t>
            </a:r>
            <a:r>
              <a:rPr lang="en-US" sz="1600" b="1" i="1" dirty="0" err="1" smtClean="0">
                <a:solidFill>
                  <a:schemeClr val="bg1"/>
                </a:solidFill>
              </a:rPr>
              <a:t>TeV</a:t>
            </a:r>
            <a:r>
              <a:rPr lang="en-US" sz="1600" b="1" i="1" dirty="0" smtClean="0">
                <a:solidFill>
                  <a:schemeClr val="bg1"/>
                </a:solidFill>
              </a:rPr>
              <a:t>)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chemeClr val="bg1"/>
                </a:solidFill>
              </a:rPr>
              <a:t>HL-LHC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chemeClr val="bg1"/>
                </a:solidFill>
              </a:rPr>
              <a:t>HE-LHC (or VLHC?)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chemeClr val="bg1"/>
                </a:solidFill>
              </a:rPr>
              <a:t>High Energy Lepton Colliders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 smtClean="0">
                <a:solidFill>
                  <a:schemeClr val="bg1"/>
                </a:solidFill>
              </a:rPr>
              <a:t>ILC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 smtClean="0">
                <a:solidFill>
                  <a:schemeClr val="bg1"/>
                </a:solidFill>
              </a:rPr>
              <a:t>CLIC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 err="1" smtClean="0">
                <a:solidFill>
                  <a:schemeClr val="bg1"/>
                </a:solidFill>
              </a:rPr>
              <a:t>Muon</a:t>
            </a:r>
            <a:r>
              <a:rPr lang="en-US" sz="1600" b="1" i="1" dirty="0" smtClean="0">
                <a:solidFill>
                  <a:schemeClr val="bg1"/>
                </a:solidFill>
              </a:rPr>
              <a:t> Collider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 smtClean="0">
                <a:solidFill>
                  <a:schemeClr val="bg1"/>
                </a:solidFill>
              </a:rPr>
              <a:t>Plasma accelerators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1600" b="1" i="1" dirty="0">
                <a:solidFill>
                  <a:schemeClr val="bg1"/>
                </a:solidFill>
              </a:rPr>
              <a:t>High Energy </a:t>
            </a:r>
            <a:r>
              <a:rPr lang="en-US" sz="1600" b="1" i="1" dirty="0" smtClean="0">
                <a:solidFill>
                  <a:schemeClr val="bg1"/>
                </a:solidFill>
              </a:rPr>
              <a:t>Hadron(ion)-Lepton Collider</a:t>
            </a:r>
            <a:endParaRPr lang="en-US" sz="1600" b="1" i="1" dirty="0">
              <a:solidFill>
                <a:schemeClr val="bg1"/>
              </a:solidFill>
            </a:endParaRP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 err="1" smtClean="0">
                <a:solidFill>
                  <a:schemeClr val="bg1"/>
                </a:solidFill>
              </a:rPr>
              <a:t>eRHIC</a:t>
            </a:r>
            <a:r>
              <a:rPr lang="en-US" sz="1600" b="1" i="1" dirty="0" smtClean="0">
                <a:solidFill>
                  <a:schemeClr val="bg1"/>
                </a:solidFill>
              </a:rPr>
              <a:t>?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 err="1" smtClean="0">
                <a:solidFill>
                  <a:schemeClr val="bg1"/>
                </a:solidFill>
              </a:rPr>
              <a:t>LHeC</a:t>
            </a:r>
            <a:endParaRPr lang="en-US" sz="1600" b="1" i="1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766293" y="3429000"/>
            <a:ext cx="383579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chemeClr val="bg1"/>
                </a:solidFill>
              </a:rPr>
              <a:t>Example for </a:t>
            </a:r>
            <a:r>
              <a:rPr lang="en-US" sz="1600" b="1" i="1" dirty="0" smtClean="0">
                <a:solidFill>
                  <a:schemeClr val="bg1"/>
                </a:solidFill>
              </a:rPr>
              <a:t>Intensity Frontier Challenges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chemeClr val="bg1"/>
                </a:solidFill>
              </a:rPr>
              <a:t>Introduction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chemeClr val="bg1"/>
                </a:solidFill>
              </a:rPr>
              <a:t>High Intensity </a:t>
            </a:r>
            <a:r>
              <a:rPr lang="en-US" sz="1600" b="1" i="1" dirty="0" smtClean="0">
                <a:solidFill>
                  <a:schemeClr val="bg1"/>
                </a:solidFill>
                <a:latin typeface="Symbol" pitchFamily="18" charset="2"/>
              </a:rPr>
              <a:t>n</a:t>
            </a:r>
            <a:r>
              <a:rPr lang="en-US" sz="1600" b="1" i="1" dirty="0" smtClean="0">
                <a:solidFill>
                  <a:schemeClr val="bg1"/>
                </a:solidFill>
              </a:rPr>
              <a:t>  facilities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en-US" sz="1600" b="1" i="1" dirty="0" smtClean="0">
                <a:solidFill>
                  <a:schemeClr val="bg1"/>
                </a:solidFill>
              </a:rPr>
              <a:t>Super-beams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en-US" sz="1600" b="1" i="1" dirty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1600" b="1" i="1" dirty="0" smtClean="0">
                <a:solidFill>
                  <a:schemeClr val="bg1"/>
                </a:solidFill>
              </a:rPr>
              <a:t>-Beams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en-US" sz="1600" b="1" i="1" dirty="0" smtClean="0">
                <a:solidFill>
                  <a:schemeClr val="bg1"/>
                </a:solidFill>
                <a:latin typeface="Symbol" pitchFamily="18" charset="2"/>
              </a:rPr>
              <a:t>n</a:t>
            </a:r>
            <a:r>
              <a:rPr lang="en-US" sz="1600" b="1" i="1" dirty="0" smtClean="0">
                <a:solidFill>
                  <a:schemeClr val="bg1"/>
                </a:solidFill>
              </a:rPr>
              <a:t>-Factories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chemeClr val="bg1"/>
                </a:solidFill>
              </a:rPr>
              <a:t>High luminosity Flavor factories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 smtClean="0">
                <a:solidFill>
                  <a:schemeClr val="bg1"/>
                </a:solidFill>
                <a:latin typeface="Symbol" pitchFamily="18" charset="2"/>
              </a:rPr>
              <a:t>f</a:t>
            </a:r>
            <a:r>
              <a:rPr lang="en-US" sz="1600" b="1" i="1" dirty="0" smtClean="0">
                <a:solidFill>
                  <a:schemeClr val="bg1"/>
                </a:solidFill>
              </a:rPr>
              <a:t>-Factories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 smtClean="0">
                <a:solidFill>
                  <a:schemeClr val="bg1"/>
                </a:solidFill>
                <a:latin typeface="Symbol" pitchFamily="18" charset="2"/>
              </a:rPr>
              <a:t>t</a:t>
            </a:r>
            <a:r>
              <a:rPr lang="en-US" sz="1600" b="1" i="1" dirty="0" smtClean="0">
                <a:solidFill>
                  <a:schemeClr val="bg1"/>
                </a:solidFill>
              </a:rPr>
              <a:t>/c-factories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 smtClean="0">
                <a:solidFill>
                  <a:schemeClr val="bg1"/>
                </a:solidFill>
              </a:rPr>
              <a:t>B-Factories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1600" b="1" i="1" dirty="0">
                <a:solidFill>
                  <a:schemeClr val="bg1"/>
                </a:solidFill>
              </a:rPr>
              <a:t>High </a:t>
            </a:r>
            <a:r>
              <a:rPr lang="en-US" sz="1600" b="1" i="1" dirty="0" smtClean="0">
                <a:solidFill>
                  <a:schemeClr val="bg1"/>
                </a:solidFill>
              </a:rPr>
              <a:t>intensity single beams</a:t>
            </a:r>
            <a:endParaRPr lang="en-US" sz="1600" b="1" i="1" dirty="0">
              <a:solidFill>
                <a:schemeClr val="bg1"/>
              </a:solidFill>
            </a:endParaRP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sz="1600" b="1" i="1" dirty="0">
                <a:solidFill>
                  <a:schemeClr val="bg1"/>
                </a:solidFill>
                <a:latin typeface="+mj-lt"/>
              </a:rPr>
              <a:t>e</a:t>
            </a:r>
            <a:r>
              <a:rPr lang="en-US" sz="1600" b="1" i="1" dirty="0" smtClean="0">
                <a:solidFill>
                  <a:schemeClr val="bg1"/>
                </a:solidFill>
                <a:latin typeface="Symbol" pitchFamily="18" charset="2"/>
              </a:rPr>
              <a:t>, m, </a:t>
            </a:r>
            <a:r>
              <a:rPr lang="en-US" sz="1600" b="1" i="1" dirty="0" smtClean="0">
                <a:solidFill>
                  <a:schemeClr val="bg1"/>
                </a:solidFill>
                <a:latin typeface="+mj-lt"/>
              </a:rPr>
              <a:t>K, p(</a:t>
            </a:r>
            <a:r>
              <a:rPr lang="en-US" sz="1600" b="1" i="1" dirty="0" err="1" smtClean="0">
                <a:solidFill>
                  <a:schemeClr val="bg1"/>
                </a:solidFill>
                <a:latin typeface="+mj-lt"/>
              </a:rPr>
              <a:t>pbar</a:t>
            </a:r>
            <a:r>
              <a:rPr lang="en-US" sz="1600" b="1" i="1" dirty="0" smtClean="0">
                <a:solidFill>
                  <a:schemeClr val="bg1"/>
                </a:solidFill>
                <a:latin typeface="+mj-lt"/>
              </a:rPr>
              <a:t>),n -</a:t>
            </a:r>
            <a:r>
              <a:rPr lang="en-US" sz="1600" b="1" i="1" dirty="0" smtClean="0">
                <a:solidFill>
                  <a:schemeClr val="bg1"/>
                </a:solidFill>
              </a:rPr>
              <a:t>beams</a:t>
            </a:r>
            <a:endParaRPr lang="en-US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6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1478347" y="80963"/>
            <a:ext cx="6585778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Science and Technology</a:t>
            </a:r>
            <a:r>
              <a:rPr lang="en-GB" sz="3200" dirty="0"/>
              <a:t> </a:t>
            </a:r>
            <a:endParaRPr lang="en-US" sz="32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43508" y="908720"/>
            <a:ext cx="8477962" cy="3785652"/>
          </a:xfrm>
          <a:prstGeom prst="rect">
            <a:avLst/>
          </a:prstGeom>
          <a:solidFill>
            <a:srgbClr val="FFC000"/>
          </a:solidFill>
          <a:ln>
            <a:solidFill>
              <a:srgbClr val="FF505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b="1" u="sng" dirty="0" smtClean="0">
                <a:solidFill>
                  <a:schemeClr val="bg1"/>
                </a:solidFill>
              </a:rPr>
              <a:t>Other source of inputs (whenever not available from (or complementary to) </a:t>
            </a:r>
          </a:p>
          <a:p>
            <a:pPr algn="l"/>
            <a:r>
              <a:rPr lang="en-US" b="1" u="sng" dirty="0" smtClean="0">
                <a:solidFill>
                  <a:schemeClr val="bg1"/>
                </a:solidFill>
              </a:rPr>
              <a:t>organized facility projects)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ESGARD committee (i.e. EU Accelerator R&amp;D projects…)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TIARA : 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general KARA document already exists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Several surveys to come</a:t>
            </a:r>
          </a:p>
          <a:p>
            <a:pPr marL="1257300" lvl="2" indent="-342900" algn="l">
              <a:buFont typeface="Wingdings" pitchFamily="2" charset="2"/>
              <a:buChar char="§"/>
            </a:pPr>
            <a:r>
              <a:rPr lang="en-US" b="1" i="1" dirty="0" err="1" smtClean="0">
                <a:solidFill>
                  <a:schemeClr val="bg1"/>
                </a:solidFill>
              </a:rPr>
              <a:t>Education&amp;Training</a:t>
            </a:r>
            <a:r>
              <a:rPr lang="en-US" b="1" i="1" dirty="0" smtClean="0">
                <a:solidFill>
                  <a:schemeClr val="bg1"/>
                </a:solidFill>
              </a:rPr>
              <a:t> in accelerator science and technology</a:t>
            </a:r>
          </a:p>
          <a:p>
            <a:pPr marL="1257300" lvl="2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Accelerator R&amp;D infrastructures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Interview of selected key people (could be done jointly with other sections)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From US (DoE(HEPAP)? and/or FNAL?)</a:t>
            </a:r>
          </a:p>
          <a:p>
            <a:pPr marL="800100" lvl="1" indent="-342900" algn="l"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bg1"/>
                </a:solidFill>
              </a:rPr>
              <a:t>From Asia (ACFA? and/or KEK?)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1"/>
                </a:solidFill>
              </a:rPr>
              <a:t>Written contributions from the community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9604" y="5121188"/>
            <a:ext cx="7965770" cy="1323439"/>
          </a:xfrm>
          <a:prstGeom prst="rect">
            <a:avLst/>
          </a:prstGeom>
          <a:solidFill>
            <a:srgbClr val="FF3300"/>
          </a:solidFill>
          <a:ln>
            <a:solidFill>
              <a:srgbClr val="FF505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b="1" i="1" dirty="0" smtClean="0">
                <a:solidFill>
                  <a:schemeClr val="bg1"/>
                </a:solidFill>
              </a:rPr>
              <a:t>Essential that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b="1" i="1" dirty="0" smtClean="0">
                <a:solidFill>
                  <a:schemeClr val="bg1"/>
                </a:solidFill>
              </a:rPr>
              <a:t>I am the NOT the only responsible person in the PG for AS&amp;T section!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b="1" i="1" dirty="0" smtClean="0">
                <a:solidFill>
                  <a:schemeClr val="bg1"/>
                </a:solidFill>
              </a:rPr>
              <a:t>We can form a committee with the contact people for editing the</a:t>
            </a:r>
          </a:p>
          <a:p>
            <a:pPr algn="l"/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smtClean="0">
                <a:solidFill>
                  <a:schemeClr val="bg1"/>
                </a:solidFill>
              </a:rPr>
              <a:t>    Briefing Book section on AS&amp;T</a:t>
            </a:r>
          </a:p>
        </p:txBody>
      </p:sp>
    </p:spTree>
    <p:extLst>
      <p:ext uri="{BB962C8B-B14F-4D97-AF65-F5344CB8AC3E}">
        <p14:creationId xmlns:p14="http://schemas.microsoft.com/office/powerpoint/2010/main" val="155758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659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369676"/>
              </p:ext>
            </p:extLst>
          </p:nvPr>
        </p:nvGraphicFramePr>
        <p:xfrm>
          <a:off x="14288" y="656692"/>
          <a:ext cx="9129713" cy="5519103"/>
        </p:xfrm>
        <a:graphic>
          <a:graphicData uri="http://schemas.openxmlformats.org/drawingml/2006/table">
            <a:tbl>
              <a:tblPr/>
              <a:tblGrid>
                <a:gridCol w="1309687"/>
                <a:gridCol w="554038"/>
                <a:gridCol w="25400"/>
                <a:gridCol w="571500"/>
                <a:gridCol w="590550"/>
                <a:gridCol w="590550"/>
                <a:gridCol w="590550"/>
                <a:gridCol w="295275"/>
                <a:gridCol w="295275"/>
                <a:gridCol w="303213"/>
                <a:gridCol w="303213"/>
                <a:gridCol w="611187"/>
                <a:gridCol w="584200"/>
                <a:gridCol w="28575"/>
                <a:gridCol w="295275"/>
                <a:gridCol w="323850"/>
                <a:gridCol w="619125"/>
                <a:gridCol w="500114"/>
                <a:gridCol w="738136"/>
              </a:tblGrid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2105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Accelerator R&amp;D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CARE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 Networks (e,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n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p)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EuCARD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CARE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SRF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EuCARD (SRF)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CARE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PHIN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EuCARD (SRF, ANAC)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CARE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HIPPI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EuCARD (SRF, ColMat)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CARE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EuCARD (HFM)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HL-LHC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SLHC-PP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HiLumi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EUROTEV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DS: ILC+CLIC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ILC-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HiGrade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(PP)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EURISOL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DS: Neutrino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-beam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DS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n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Fact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Scoping study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99"/>
                        </a:gs>
                        <a:gs pos="50000">
                          <a:srgbClr val="FF66CC"/>
                        </a:gs>
                        <a:gs pos="100000">
                          <a:srgbClr val="FFFF99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DS-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EuroNu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EUROLEAP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 in plasma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SuperB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TIARA</a:t>
                      </a:r>
                    </a:p>
                  </a:txBody>
                  <a:tcPr marL="0" marR="0" marT="0" marB="0"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R&amp;D-RI &amp; program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pSp>
        <p:nvGrpSpPr>
          <p:cNvPr id="7" name="Groupe 6"/>
          <p:cNvGrpSpPr/>
          <p:nvPr/>
        </p:nvGrpSpPr>
        <p:grpSpPr>
          <a:xfrm>
            <a:off x="1671638" y="1700808"/>
            <a:ext cx="2592387" cy="3384550"/>
            <a:chOff x="1671638" y="1735567"/>
            <a:chExt cx="2592387" cy="3384550"/>
          </a:xfrm>
        </p:grpSpPr>
        <p:sp>
          <p:nvSpPr>
            <p:cNvPr id="366777" name="Freeform 185"/>
            <p:cNvSpPr>
              <a:spLocks/>
            </p:cNvSpPr>
            <p:nvPr/>
          </p:nvSpPr>
          <p:spPr bwMode="auto">
            <a:xfrm>
              <a:off x="3903663" y="2711854"/>
              <a:ext cx="360362" cy="647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8"/>
                </a:cxn>
                <a:cxn ang="0">
                  <a:pos x="227" y="408"/>
                </a:cxn>
              </a:cxnLst>
              <a:rect l="0" t="0" r="r" b="b"/>
              <a:pathLst>
                <a:path w="227" h="408">
                  <a:moveTo>
                    <a:pt x="0" y="0"/>
                  </a:moveTo>
                  <a:lnTo>
                    <a:pt x="0" y="408"/>
                  </a:lnTo>
                  <a:lnTo>
                    <a:pt x="227" y="408"/>
                  </a:lnTo>
                </a:path>
              </a:pathLst>
            </a:custGeom>
            <a:noFill/>
            <a:ln w="38100" cap="flat" cmpd="sng">
              <a:solidFill>
                <a:srgbClr val="FF99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fr-FR"/>
            </a:p>
          </p:txBody>
        </p:sp>
        <p:grpSp>
          <p:nvGrpSpPr>
            <p:cNvPr id="22" name="Groupe 21"/>
            <p:cNvGrpSpPr/>
            <p:nvPr/>
          </p:nvGrpSpPr>
          <p:grpSpPr>
            <a:xfrm>
              <a:off x="1671638" y="1735567"/>
              <a:ext cx="2413000" cy="3384550"/>
              <a:chOff x="1671638" y="1830388"/>
              <a:chExt cx="2413000" cy="3384550"/>
            </a:xfrm>
          </p:grpSpPr>
          <p:sp>
            <p:nvSpPr>
              <p:cNvPr id="366770" name="Freeform 178"/>
              <p:cNvSpPr>
                <a:spLocks/>
              </p:cNvSpPr>
              <p:nvPr/>
            </p:nvSpPr>
            <p:spPr bwMode="auto">
              <a:xfrm>
                <a:off x="1671638" y="1830388"/>
                <a:ext cx="792162" cy="1981200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1248"/>
                  </a:cxn>
                  <a:cxn ang="0">
                    <a:pos x="477" y="1248"/>
                  </a:cxn>
                </a:cxnLst>
                <a:rect l="0" t="0" r="r" b="b"/>
                <a:pathLst>
                  <a:path w="477" h="1248">
                    <a:moveTo>
                      <a:pt x="114" y="0"/>
                    </a:moveTo>
                    <a:lnTo>
                      <a:pt x="0" y="0"/>
                    </a:lnTo>
                    <a:lnTo>
                      <a:pt x="0" y="1248"/>
                    </a:lnTo>
                    <a:lnTo>
                      <a:pt x="477" y="1248"/>
                    </a:lnTo>
                  </a:path>
                </a:pathLst>
              </a:custGeom>
              <a:noFill/>
              <a:ln w="38100" cap="flat" cmpd="sng">
                <a:solidFill>
                  <a:srgbClr val="66CCFF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66771" name="Line 179"/>
              <p:cNvSpPr>
                <a:spLocks noChangeShapeType="1"/>
              </p:cNvSpPr>
              <p:nvPr/>
            </p:nvSpPr>
            <p:spPr bwMode="auto">
              <a:xfrm flipH="1">
                <a:off x="1671638" y="2227263"/>
                <a:ext cx="215900" cy="0"/>
              </a:xfrm>
              <a:prstGeom prst="line">
                <a:avLst/>
              </a:prstGeom>
              <a:noFill/>
              <a:ln w="28575">
                <a:solidFill>
                  <a:srgbClr val="66CC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66772" name="Line 180"/>
              <p:cNvSpPr>
                <a:spLocks noChangeShapeType="1"/>
              </p:cNvSpPr>
              <p:nvPr/>
            </p:nvSpPr>
            <p:spPr bwMode="auto">
              <a:xfrm flipH="1">
                <a:off x="1671638" y="2479675"/>
                <a:ext cx="215900" cy="0"/>
              </a:xfrm>
              <a:prstGeom prst="line">
                <a:avLst/>
              </a:prstGeom>
              <a:noFill/>
              <a:ln w="28575">
                <a:solidFill>
                  <a:srgbClr val="66CC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66773" name="Freeform 181"/>
              <p:cNvSpPr>
                <a:spLocks/>
              </p:cNvSpPr>
              <p:nvPr/>
            </p:nvSpPr>
            <p:spPr bwMode="auto">
              <a:xfrm>
                <a:off x="2030413" y="1866900"/>
                <a:ext cx="433387" cy="2413000"/>
              </a:xfrm>
              <a:custGeom>
                <a:avLst/>
                <a:gdLst/>
                <a:ahLst/>
                <a:cxnLst>
                  <a:cxn ang="0">
                    <a:pos x="159" y="0"/>
                  </a:cxn>
                  <a:cxn ang="0">
                    <a:pos x="0" y="0"/>
                  </a:cxn>
                  <a:cxn ang="0">
                    <a:pos x="0" y="1520"/>
                  </a:cxn>
                  <a:cxn ang="0">
                    <a:pos x="273" y="1520"/>
                  </a:cxn>
                </a:cxnLst>
                <a:rect l="0" t="0" r="r" b="b"/>
                <a:pathLst>
                  <a:path w="273" h="1520">
                    <a:moveTo>
                      <a:pt x="159" y="0"/>
                    </a:moveTo>
                    <a:lnTo>
                      <a:pt x="0" y="0"/>
                    </a:lnTo>
                    <a:lnTo>
                      <a:pt x="0" y="1520"/>
                    </a:lnTo>
                    <a:lnTo>
                      <a:pt x="273" y="1520"/>
                    </a:lnTo>
                  </a:path>
                </a:pathLst>
              </a:custGeom>
              <a:noFill/>
              <a:ln w="38100" cap="flat" cmpd="sng">
                <a:solidFill>
                  <a:srgbClr val="FF66CC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66774" name="Freeform 182"/>
              <p:cNvSpPr>
                <a:spLocks/>
              </p:cNvSpPr>
              <p:nvPr/>
            </p:nvSpPr>
            <p:spPr bwMode="auto">
              <a:xfrm>
                <a:off x="2030413" y="4279900"/>
                <a:ext cx="649287" cy="468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95"/>
                  </a:cxn>
                  <a:cxn ang="0">
                    <a:pos x="409" y="295"/>
                  </a:cxn>
                </a:cxnLst>
                <a:rect l="0" t="0" r="r" b="b"/>
                <a:pathLst>
                  <a:path w="409" h="295">
                    <a:moveTo>
                      <a:pt x="0" y="0"/>
                    </a:moveTo>
                    <a:lnTo>
                      <a:pt x="0" y="295"/>
                    </a:lnTo>
                    <a:lnTo>
                      <a:pt x="409" y="295"/>
                    </a:lnTo>
                  </a:path>
                </a:pathLst>
              </a:custGeom>
              <a:noFill/>
              <a:ln w="38100" cap="flat" cmpd="sng">
                <a:solidFill>
                  <a:srgbClr val="FF66CC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66775" name="Freeform 183"/>
              <p:cNvSpPr>
                <a:spLocks/>
              </p:cNvSpPr>
              <p:nvPr/>
            </p:nvSpPr>
            <p:spPr bwMode="auto">
              <a:xfrm>
                <a:off x="2282825" y="2011363"/>
                <a:ext cx="755650" cy="3203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018"/>
                  </a:cxn>
                  <a:cxn ang="0">
                    <a:pos x="476" y="2018"/>
                  </a:cxn>
                </a:cxnLst>
                <a:rect l="0" t="0" r="r" b="b"/>
                <a:pathLst>
                  <a:path w="476" h="2018">
                    <a:moveTo>
                      <a:pt x="0" y="0"/>
                    </a:moveTo>
                    <a:lnTo>
                      <a:pt x="0" y="2018"/>
                    </a:lnTo>
                    <a:lnTo>
                      <a:pt x="476" y="2018"/>
                    </a:lnTo>
                  </a:path>
                </a:pathLst>
              </a:custGeom>
              <a:noFill/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66776" name="Line 184"/>
              <p:cNvSpPr>
                <a:spLocks noChangeShapeType="1"/>
              </p:cNvSpPr>
              <p:nvPr/>
            </p:nvSpPr>
            <p:spPr bwMode="auto">
              <a:xfrm>
                <a:off x="2282825" y="2551113"/>
                <a:ext cx="215900" cy="0"/>
              </a:xfrm>
              <a:prstGeom prst="line">
                <a:avLst/>
              </a:prstGeom>
              <a:noFill/>
              <a:ln w="38100">
                <a:solidFill>
                  <a:srgbClr val="3399FF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66778" name="Freeform 186"/>
              <p:cNvSpPr>
                <a:spLocks/>
              </p:cNvSpPr>
              <p:nvPr/>
            </p:nvSpPr>
            <p:spPr bwMode="auto">
              <a:xfrm>
                <a:off x="3363913" y="3090863"/>
                <a:ext cx="647700" cy="360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9"/>
                  </a:cxn>
                  <a:cxn ang="0">
                    <a:pos x="408" y="249"/>
                  </a:cxn>
                </a:cxnLst>
                <a:rect l="0" t="0" r="r" b="b"/>
                <a:pathLst>
                  <a:path w="408" h="249">
                    <a:moveTo>
                      <a:pt x="0" y="0"/>
                    </a:moveTo>
                    <a:lnTo>
                      <a:pt x="0" y="249"/>
                    </a:lnTo>
                    <a:lnTo>
                      <a:pt x="408" y="249"/>
                    </a:lnTo>
                  </a:path>
                </a:pathLst>
              </a:custGeom>
              <a:noFill/>
              <a:ln w="38100" cap="flat" cmpd="sng">
                <a:solidFill>
                  <a:srgbClr val="FF996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66779" name="Line 187"/>
              <p:cNvSpPr>
                <a:spLocks noChangeShapeType="1"/>
              </p:cNvSpPr>
              <p:nvPr/>
            </p:nvSpPr>
            <p:spPr bwMode="auto">
              <a:xfrm>
                <a:off x="4083050" y="2047875"/>
                <a:ext cx="1588" cy="1403350"/>
              </a:xfrm>
              <a:prstGeom prst="line">
                <a:avLst/>
              </a:prstGeom>
              <a:noFill/>
              <a:ln w="38100">
                <a:solidFill>
                  <a:srgbClr val="FF9966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fr-FR"/>
              </a:p>
            </p:txBody>
          </p:sp>
        </p:grpSp>
      </p:grpSp>
      <p:sp>
        <p:nvSpPr>
          <p:cNvPr id="366780" name="Rectangle 188"/>
          <p:cNvSpPr>
            <a:spLocks noChangeArrowheads="1"/>
          </p:cNvSpPr>
          <p:nvPr/>
        </p:nvSpPr>
        <p:spPr bwMode="auto">
          <a:xfrm>
            <a:off x="4838700" y="4928902"/>
            <a:ext cx="2413000" cy="336550"/>
          </a:xfrm>
          <a:prstGeom prst="rect">
            <a:avLst/>
          </a:prstGeom>
          <a:solidFill>
            <a:schemeClr val="folHlink">
              <a:alpha val="8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en-US" sz="1600" b="1" dirty="0" err="1"/>
              <a:t>EuCARD</a:t>
            </a:r>
            <a:r>
              <a:rPr lang="en-US" sz="1600" b="1" dirty="0"/>
              <a:t> (ANAC)</a:t>
            </a:r>
            <a:endParaRPr lang="fr-FR" sz="1600" b="1" dirty="0"/>
          </a:p>
        </p:txBody>
      </p:sp>
      <p:sp>
        <p:nvSpPr>
          <p:cNvPr id="366781" name="Rectangle 189"/>
          <p:cNvSpPr>
            <a:spLocks noChangeArrowheads="1"/>
          </p:cNvSpPr>
          <p:nvPr/>
        </p:nvSpPr>
        <p:spPr bwMode="auto">
          <a:xfrm>
            <a:off x="4859338" y="5360702"/>
            <a:ext cx="2413000" cy="336550"/>
          </a:xfrm>
          <a:prstGeom prst="rect">
            <a:avLst/>
          </a:prstGeom>
          <a:solidFill>
            <a:schemeClr val="folHlink">
              <a:alpha val="8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en-US" sz="1600" b="1"/>
              <a:t>EuCARD (ANAC)</a:t>
            </a:r>
            <a:endParaRPr lang="fr-FR" sz="1600" b="1"/>
          </a:p>
        </p:txBody>
      </p:sp>
      <p:grpSp>
        <p:nvGrpSpPr>
          <p:cNvPr id="6" name="Groupe 5"/>
          <p:cNvGrpSpPr/>
          <p:nvPr/>
        </p:nvGrpSpPr>
        <p:grpSpPr>
          <a:xfrm>
            <a:off x="1943064" y="964738"/>
            <a:ext cx="5276884" cy="565586"/>
            <a:chOff x="1943064" y="964738"/>
            <a:chExt cx="5276884" cy="565586"/>
          </a:xfrm>
        </p:grpSpPr>
        <p:sp>
          <p:nvSpPr>
            <p:cNvPr id="366782" name="AutoShape 190"/>
            <p:cNvSpPr>
              <a:spLocks/>
            </p:cNvSpPr>
            <p:nvPr/>
          </p:nvSpPr>
          <p:spPr bwMode="auto">
            <a:xfrm rot="5400000">
              <a:off x="3249577" y="-1748"/>
              <a:ext cx="217488" cy="2830513"/>
            </a:xfrm>
            <a:prstGeom prst="leftBrace">
              <a:avLst>
                <a:gd name="adj1" fmla="val 108455"/>
                <a:gd name="adj2" fmla="val 50000"/>
              </a:avLst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fr-FR"/>
            </a:p>
          </p:txBody>
        </p:sp>
        <p:sp>
          <p:nvSpPr>
            <p:cNvPr id="366783" name="AutoShape 191"/>
            <p:cNvSpPr>
              <a:spLocks/>
            </p:cNvSpPr>
            <p:nvPr/>
          </p:nvSpPr>
          <p:spPr bwMode="auto">
            <a:xfrm rot="5400000">
              <a:off x="5695948" y="6323"/>
              <a:ext cx="217488" cy="2830513"/>
            </a:xfrm>
            <a:prstGeom prst="leftBrace">
              <a:avLst>
                <a:gd name="adj1" fmla="val 108455"/>
                <a:gd name="adj2" fmla="val 50000"/>
              </a:avLst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fr-FR"/>
            </a:p>
          </p:txBody>
        </p:sp>
        <p:sp>
          <p:nvSpPr>
            <p:cNvPr id="366784" name="Text Box 192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35505" y="989879"/>
              <a:ext cx="710749" cy="4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2400" b="1" dirty="0"/>
                <a:t>FP6</a:t>
              </a:r>
              <a:endParaRPr lang="fr-FR" sz="2400" b="1" dirty="0"/>
            </a:p>
          </p:txBody>
        </p:sp>
        <p:sp>
          <p:nvSpPr>
            <p:cNvPr id="366785" name="Text Box 193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5448312" y="964738"/>
              <a:ext cx="710749" cy="4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2400" b="1" dirty="0"/>
                <a:t>FP7</a:t>
              </a:r>
              <a:endParaRPr lang="fr-FR" sz="2400" b="1" dirty="0"/>
            </a:p>
          </p:txBody>
        </p:sp>
      </p:grpSp>
      <p:sp>
        <p:nvSpPr>
          <p:cNvPr id="366787" name="Text Box 19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73005" y="6052206"/>
            <a:ext cx="8264163" cy="83317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400" b="1" dirty="0"/>
              <a:t>Altogether EC has </a:t>
            </a:r>
            <a:r>
              <a:rPr lang="en-US" sz="2400" b="1" dirty="0" smtClean="0"/>
              <a:t>partially financed </a:t>
            </a:r>
            <a:r>
              <a:rPr lang="en-US" sz="2400" b="1" dirty="0"/>
              <a:t>projects in FP6 and FP7 </a:t>
            </a:r>
          </a:p>
          <a:p>
            <a:pPr algn="l"/>
            <a:r>
              <a:rPr lang="en-US" sz="2400" b="1" dirty="0"/>
              <a:t>with a total budget of </a:t>
            </a:r>
            <a:r>
              <a:rPr lang="en-US" sz="2400" b="1" dirty="0" smtClean="0"/>
              <a:t>~197</a:t>
            </a:r>
            <a:r>
              <a:rPr lang="en-US" sz="2400" dirty="0" smtClean="0"/>
              <a:t> </a:t>
            </a:r>
            <a:r>
              <a:rPr lang="en-US" sz="2400" b="1" dirty="0"/>
              <a:t>M</a:t>
            </a:r>
            <a:r>
              <a:rPr lang="en-GB" sz="2400" b="1" dirty="0"/>
              <a:t>€ </a:t>
            </a:r>
            <a:r>
              <a:rPr lang="en-GB" sz="2400" b="1" dirty="0" smtClean="0"/>
              <a:t>(60 </a:t>
            </a:r>
            <a:r>
              <a:rPr lang="en-US" sz="2400" b="1" dirty="0"/>
              <a:t>M</a:t>
            </a:r>
            <a:r>
              <a:rPr lang="en-GB" sz="2400" b="1" dirty="0"/>
              <a:t>€</a:t>
            </a:r>
            <a:r>
              <a:rPr lang="en-GB" dirty="0"/>
              <a:t> </a:t>
            </a:r>
            <a:r>
              <a:rPr lang="en-GB" sz="2400" b="1" dirty="0"/>
              <a:t>from EC)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21" name="ZoneTexte 20">
            <a:hlinkClick r:id="" action="ppaction://noaction"/>
          </p:cNvPr>
          <p:cNvSpPr txBox="1"/>
          <p:nvPr/>
        </p:nvSpPr>
        <p:spPr>
          <a:xfrm>
            <a:off x="44388" y="8620"/>
            <a:ext cx="881908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/>
              <a:t>ESGARD  developed and implemented a strategy to promote Accelerator R&amp;D</a:t>
            </a:r>
          </a:p>
          <a:p>
            <a:r>
              <a:rPr lang="en-US" b="1" dirty="0" smtClean="0"/>
              <a:t>with the  incentive of the EC Framework </a:t>
            </a:r>
            <a:r>
              <a:rPr lang="en-US" b="1" dirty="0" err="1" smtClean="0"/>
              <a:t>Programme</a:t>
            </a:r>
            <a:r>
              <a:rPr lang="en-US" b="1" dirty="0" smtClean="0"/>
              <a:t> within ERA</a:t>
            </a:r>
            <a:endParaRPr lang="en-US" b="1" dirty="0"/>
          </a:p>
        </p:txBody>
      </p:sp>
      <p:cxnSp>
        <p:nvCxnSpPr>
          <p:cNvPr id="3" name="Connecteur droit avec flèche 2"/>
          <p:cNvCxnSpPr/>
          <p:nvPr/>
        </p:nvCxnSpPr>
        <p:spPr bwMode="auto">
          <a:xfrm>
            <a:off x="6045200" y="3320988"/>
            <a:ext cx="563662" cy="0"/>
          </a:xfrm>
          <a:prstGeom prst="straightConnector1">
            <a:avLst/>
          </a:prstGeom>
          <a:solidFill>
            <a:srgbClr val="FFFF00">
              <a:alpha val="67000"/>
            </a:srgbClr>
          </a:solidFill>
          <a:ln w="38100" cap="flat" cmpd="sng" algn="ctr">
            <a:solidFill>
              <a:srgbClr val="FF9999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" name="Ellipse 1"/>
          <p:cNvSpPr/>
          <p:nvPr/>
        </p:nvSpPr>
        <p:spPr bwMode="auto">
          <a:xfrm>
            <a:off x="6480212" y="2943820"/>
            <a:ext cx="2663788" cy="738188"/>
          </a:xfrm>
          <a:prstGeom prst="ellipse">
            <a:avLst/>
          </a:prstGeom>
          <a:noFill/>
          <a:ln w="381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" name="Connecteur en angle 9"/>
          <p:cNvCxnSpPr/>
          <p:nvPr/>
        </p:nvCxnSpPr>
        <p:spPr bwMode="auto">
          <a:xfrm>
            <a:off x="6192180" y="3060501"/>
            <a:ext cx="416682" cy="161925"/>
          </a:xfrm>
          <a:prstGeom prst="bentConnector3">
            <a:avLst>
              <a:gd name="adj1" fmla="val 1234"/>
            </a:avLst>
          </a:prstGeom>
          <a:solidFill>
            <a:srgbClr val="FFFF00">
              <a:alpha val="67000"/>
            </a:srgbClr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7" name="Ellipse 26"/>
          <p:cNvSpPr/>
          <p:nvPr/>
        </p:nvSpPr>
        <p:spPr bwMode="auto">
          <a:xfrm>
            <a:off x="5868398" y="5661248"/>
            <a:ext cx="2304002" cy="468052"/>
          </a:xfrm>
          <a:prstGeom prst="ellipse">
            <a:avLst/>
          </a:prstGeom>
          <a:noFill/>
          <a:ln w="381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6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787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7" name="Text Box 7"/>
          <p:cNvSpPr txBox="1">
            <a:spLocks noChangeArrowheads="1"/>
          </p:cNvSpPr>
          <p:nvPr/>
        </p:nvSpPr>
        <p:spPr bwMode="auto">
          <a:xfrm>
            <a:off x="1009786" y="0"/>
            <a:ext cx="6862497" cy="525401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800" b="1" dirty="0"/>
              <a:t>The use of </a:t>
            </a:r>
            <a:r>
              <a:rPr lang="en-US" sz="2800" b="1" dirty="0" smtClean="0"/>
              <a:t>Accelerators: much beyond HEP</a:t>
            </a:r>
            <a:endParaRPr lang="fr-FR" sz="2800" b="1" dirty="0"/>
          </a:p>
        </p:txBody>
      </p:sp>
      <p:sp>
        <p:nvSpPr>
          <p:cNvPr id="363528" name="Text Box 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7950" y="580986"/>
            <a:ext cx="8027988" cy="710067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b="1" dirty="0"/>
              <a:t>The development of state of the art accelerators is essential for many </a:t>
            </a:r>
            <a:r>
              <a:rPr lang="en-US" b="1" dirty="0" err="1" smtClean="0"/>
              <a:t>many</a:t>
            </a:r>
            <a:r>
              <a:rPr lang="en-US" b="1" dirty="0" smtClean="0"/>
              <a:t> </a:t>
            </a:r>
            <a:r>
              <a:rPr lang="en-US" b="1" dirty="0"/>
              <a:t>fields of science</a:t>
            </a:r>
            <a:r>
              <a:rPr lang="en-US" dirty="0"/>
              <a:t> </a:t>
            </a:r>
            <a:r>
              <a:rPr lang="en-US" b="1" dirty="0"/>
              <a:t>(fundamental, applied or industrial)</a:t>
            </a:r>
          </a:p>
        </p:txBody>
      </p:sp>
      <p:sp>
        <p:nvSpPr>
          <p:cNvPr id="363529" name="Text Box 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79388" y="2079552"/>
            <a:ext cx="8785225" cy="1017844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Particle </a:t>
            </a:r>
            <a:r>
              <a:rPr lang="en-US" b="1" dirty="0" smtClean="0"/>
              <a:t>Physics, Nuclear Physics, Research </a:t>
            </a:r>
            <a:r>
              <a:rPr lang="en-US" b="1" dirty="0"/>
              <a:t>fields using light </a:t>
            </a:r>
            <a:r>
              <a:rPr lang="en-US" b="1" dirty="0" smtClean="0"/>
              <a:t>source, Research </a:t>
            </a:r>
            <a:r>
              <a:rPr lang="en-US" b="1" dirty="0"/>
              <a:t>fields using</a:t>
            </a:r>
            <a:r>
              <a:rPr lang="en-US" dirty="0"/>
              <a:t> </a:t>
            </a:r>
            <a:r>
              <a:rPr lang="en-US" b="1" dirty="0" err="1"/>
              <a:t>spallation</a:t>
            </a:r>
            <a:r>
              <a:rPr lang="en-US" b="1" dirty="0"/>
              <a:t> neutron </a:t>
            </a:r>
            <a:r>
              <a:rPr lang="en-US" b="1" dirty="0" smtClean="0"/>
              <a:t>sources,</a:t>
            </a:r>
            <a:r>
              <a:rPr lang="en-US" b="1" dirty="0"/>
              <a:t> </a:t>
            </a:r>
            <a:r>
              <a:rPr lang="en-US" b="1" dirty="0" smtClean="0"/>
              <a:t>Study </a:t>
            </a:r>
            <a:r>
              <a:rPr lang="en-US" b="1" dirty="0"/>
              <a:t>of material for </a:t>
            </a:r>
            <a:r>
              <a:rPr lang="en-US" b="1" dirty="0" smtClean="0"/>
              <a:t>fusion, Study </a:t>
            </a:r>
            <a:r>
              <a:rPr lang="en-US" b="1" dirty="0"/>
              <a:t>of </a:t>
            </a:r>
            <a:r>
              <a:rPr lang="en-US" b="1" dirty="0" smtClean="0"/>
              <a:t>transmutation…</a:t>
            </a:r>
            <a:endParaRPr lang="en-US" b="1" dirty="0"/>
          </a:p>
        </p:txBody>
      </p:sp>
      <p:grpSp>
        <p:nvGrpSpPr>
          <p:cNvPr id="17" name="Groupe 16"/>
          <p:cNvGrpSpPr/>
          <p:nvPr/>
        </p:nvGrpSpPr>
        <p:grpSpPr>
          <a:xfrm>
            <a:off x="107950" y="1495344"/>
            <a:ext cx="3786188" cy="539750"/>
            <a:chOff x="107950" y="1592263"/>
            <a:chExt cx="3786188" cy="539750"/>
          </a:xfrm>
        </p:grpSpPr>
        <p:sp>
          <p:nvSpPr>
            <p:cNvPr id="363542" name="Text Box 22"/>
            <p:cNvSpPr txBox="1">
              <a:spLocks noChangeArrowheads="1"/>
            </p:cNvSpPr>
            <p:nvPr/>
          </p:nvSpPr>
          <p:spPr bwMode="auto">
            <a:xfrm>
              <a:off x="863600" y="1665288"/>
              <a:ext cx="3030538" cy="457200"/>
            </a:xfrm>
            <a:prstGeom prst="rect">
              <a:avLst/>
            </a:prstGeom>
            <a:solidFill>
              <a:srgbClr val="FFCC00">
                <a:alpha val="67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fr-FR" sz="2400" b="1"/>
                <a:t>Research accelerators</a:t>
              </a:r>
            </a:p>
          </p:txBody>
        </p:sp>
        <p:sp>
          <p:nvSpPr>
            <p:cNvPr id="363543" name="AutoShape 23"/>
            <p:cNvSpPr>
              <a:spLocks noChangeArrowheads="1"/>
            </p:cNvSpPr>
            <p:nvPr/>
          </p:nvSpPr>
          <p:spPr bwMode="auto">
            <a:xfrm>
              <a:off x="107950" y="1592263"/>
              <a:ext cx="503238" cy="539750"/>
            </a:xfrm>
            <a:prstGeom prst="star4">
              <a:avLst>
                <a:gd name="adj" fmla="val 12500"/>
              </a:avLst>
            </a:prstGeom>
            <a:solidFill>
              <a:srgbClr val="FFFF00">
                <a:alpha val="67000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fr-FR"/>
            </a:p>
          </p:txBody>
        </p:sp>
      </p:grpSp>
      <p:sp>
        <p:nvSpPr>
          <p:cNvPr id="19" name="ZoneTexte 18"/>
          <p:cNvSpPr txBox="1"/>
          <p:nvPr/>
        </p:nvSpPr>
        <p:spPr>
          <a:xfrm>
            <a:off x="190440" y="3174942"/>
            <a:ext cx="8763120" cy="646331"/>
          </a:xfrm>
          <a:prstGeom prst="rect">
            <a:avLst/>
          </a:prstGeom>
          <a:solidFill>
            <a:srgbClr val="00CCFF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chemeClr val="bg1"/>
                </a:solidFill>
              </a:rPr>
              <a:t>In past 50 years, about 1/3 of Physics Nobel Prizes are rewarding work based on or carried out with accelerators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0" name="Text Box 68"/>
          <p:cNvSpPr txBox="1">
            <a:spLocks noChangeArrowheads="1"/>
          </p:cNvSpPr>
          <p:nvPr/>
        </p:nvSpPr>
        <p:spPr bwMode="auto">
          <a:xfrm>
            <a:off x="854075" y="4598301"/>
            <a:ext cx="2843212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Clinical accelerators</a:t>
            </a:r>
          </a:p>
        </p:txBody>
      </p:sp>
      <p:sp>
        <p:nvSpPr>
          <p:cNvPr id="11" name="AutoShape 69"/>
          <p:cNvSpPr>
            <a:spLocks noChangeArrowheads="1"/>
          </p:cNvSpPr>
          <p:nvPr/>
        </p:nvSpPr>
        <p:spPr bwMode="auto">
          <a:xfrm>
            <a:off x="0" y="4525276"/>
            <a:ext cx="503237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09613" y="5511774"/>
            <a:ext cx="3133725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Industrial accelerators</a:t>
            </a: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0" y="5438749"/>
            <a:ext cx="503238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4" name="Text Box 6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097332" y="4562436"/>
            <a:ext cx="4162482" cy="710067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</a:t>
            </a:r>
            <a:r>
              <a:rPr lang="en-US" b="1" dirty="0" smtClean="0"/>
              <a:t>radiotherapy, electron therapy, </a:t>
            </a:r>
          </a:p>
          <a:p>
            <a:pPr algn="l"/>
            <a:r>
              <a:rPr lang="en-US" b="1" dirty="0" smtClean="0"/>
              <a:t>   </a:t>
            </a:r>
            <a:r>
              <a:rPr lang="en-US" b="1" dirty="0" err="1" smtClean="0"/>
              <a:t>hadron</a:t>
            </a:r>
            <a:r>
              <a:rPr lang="en-US" b="1" dirty="0" smtClean="0"/>
              <a:t> (proton/ion)therapy…</a:t>
            </a:r>
            <a:endParaRPr lang="fr-FR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190440" y="3941715"/>
            <a:ext cx="895356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b="1" dirty="0" smtClean="0"/>
              <a:t>This « </a:t>
            </a:r>
            <a:r>
              <a:rPr lang="fr-FR" b="1" dirty="0" err="1" smtClean="0"/>
              <a:t>market</a:t>
            </a:r>
            <a:r>
              <a:rPr lang="fr-FR" b="1" dirty="0" smtClean="0"/>
              <a:t> » </a:t>
            </a:r>
            <a:r>
              <a:rPr lang="fr-FR" b="1" dirty="0" err="1" smtClean="0"/>
              <a:t>represents</a:t>
            </a:r>
            <a:r>
              <a:rPr lang="fr-FR" b="1" dirty="0" smtClean="0"/>
              <a:t> ~15 000 M€ for the </a:t>
            </a:r>
            <a:r>
              <a:rPr lang="fr-FR" b="1" dirty="0" err="1" smtClean="0"/>
              <a:t>next</a:t>
            </a:r>
            <a:r>
              <a:rPr lang="fr-FR" b="1" dirty="0" smtClean="0"/>
              <a:t> 15 </a:t>
            </a:r>
            <a:r>
              <a:rPr lang="fr-FR" b="1" dirty="0" err="1" smtClean="0"/>
              <a:t>years</a:t>
            </a:r>
            <a:r>
              <a:rPr lang="fr-FR" b="1" dirty="0" smtClean="0"/>
              <a:t>, i.e. </a:t>
            </a:r>
            <a:r>
              <a:rPr lang="fr-FR" b="1" dirty="0" smtClean="0">
                <a:solidFill>
                  <a:srgbClr val="FF0000"/>
                </a:solidFill>
              </a:rPr>
              <a:t>~1 000M€/</a:t>
            </a:r>
            <a:r>
              <a:rPr lang="fr-FR" b="1" dirty="0" err="1" smtClean="0">
                <a:solidFill>
                  <a:srgbClr val="FF0000"/>
                </a:solidFill>
              </a:rPr>
              <a:t>year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 Box 13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097330" y="5445214"/>
            <a:ext cx="4856229" cy="710067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ion </a:t>
            </a:r>
            <a:r>
              <a:rPr lang="en-US" b="1" dirty="0" smtClean="0"/>
              <a:t>implanters, electron </a:t>
            </a:r>
            <a:r>
              <a:rPr lang="en-US" b="1" dirty="0"/>
              <a:t>beam and X-ray </a:t>
            </a:r>
            <a:r>
              <a:rPr lang="en-US" b="1" dirty="0" smtClean="0"/>
              <a:t>irradiators, radioisotope production</a:t>
            </a:r>
            <a:r>
              <a:rPr lang="fr-FR" b="1" dirty="0" smtClean="0"/>
              <a:t>…</a:t>
            </a:r>
            <a:endParaRPr lang="fr-FR" b="1" dirty="0"/>
          </a:p>
        </p:txBody>
      </p:sp>
      <p:sp>
        <p:nvSpPr>
          <p:cNvPr id="21" name="ZoneTexte 20">
            <a:hlinkClick r:id="rId7" action="ppaction://hlinksldjump"/>
          </p:cNvPr>
          <p:cNvSpPr txBox="1"/>
          <p:nvPr/>
        </p:nvSpPr>
        <p:spPr>
          <a:xfrm>
            <a:off x="190440" y="6315060"/>
            <a:ext cx="895356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b="1" dirty="0" smtClean="0"/>
              <a:t>This </a:t>
            </a:r>
            <a:r>
              <a:rPr lang="fr-FR" b="1" dirty="0" err="1" smtClean="0"/>
              <a:t>market</a:t>
            </a:r>
            <a:r>
              <a:rPr lang="fr-FR" b="1" dirty="0" smtClean="0"/>
              <a:t> </a:t>
            </a:r>
            <a:r>
              <a:rPr lang="fr-FR" b="1" dirty="0" err="1" smtClean="0"/>
              <a:t>represents</a:t>
            </a:r>
            <a:r>
              <a:rPr lang="fr-FR" b="1" dirty="0" smtClean="0"/>
              <a:t>  </a:t>
            </a:r>
            <a:r>
              <a:rPr lang="fr-FR" b="1" dirty="0" smtClean="0">
                <a:solidFill>
                  <a:srgbClr val="FF0000"/>
                </a:solidFill>
              </a:rPr>
              <a:t>~3 000M€/</a:t>
            </a:r>
            <a:r>
              <a:rPr lang="fr-FR" b="1" dirty="0" err="1" smtClean="0">
                <a:solidFill>
                  <a:srgbClr val="FF0000"/>
                </a:solidFill>
              </a:rPr>
              <a:t>year</a:t>
            </a:r>
            <a:r>
              <a:rPr lang="fr-FR" b="1" dirty="0" smtClean="0">
                <a:solidFill>
                  <a:srgbClr val="FF0000"/>
                </a:solidFill>
              </a:rPr>
              <a:t>  </a:t>
            </a:r>
            <a:r>
              <a:rPr lang="fr-FR" b="1" dirty="0" smtClean="0"/>
              <a:t>and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increasing</a:t>
            </a:r>
            <a:r>
              <a:rPr lang="fr-FR" b="1" dirty="0" smtClean="0"/>
              <a:t> </a:t>
            </a:r>
            <a:r>
              <a:rPr lang="fr-FR" b="1" dirty="0" err="1" smtClean="0"/>
              <a:t>at</a:t>
            </a:r>
            <a:r>
              <a:rPr lang="fr-FR" b="1" dirty="0" smtClean="0"/>
              <a:t> a rate of </a:t>
            </a:r>
            <a:r>
              <a:rPr lang="fr-FR" b="1" dirty="0" smtClean="0">
                <a:solidFill>
                  <a:srgbClr val="FF0000"/>
                </a:solidFill>
              </a:rPr>
              <a:t>~10% /</a:t>
            </a:r>
            <a:r>
              <a:rPr lang="fr-FR" b="1" dirty="0" err="1" smtClean="0">
                <a:solidFill>
                  <a:srgbClr val="FF0000"/>
                </a:solidFill>
              </a:rPr>
              <a:t>year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L Talk template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SL Talk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L Talk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 Talk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Conception personnalisée">
  <a:themeElements>
    <a:clrScheme name="4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4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Modèle par défaut">
  <a:themeElements>
    <a:clrScheme name="2_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2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Modèle par défaut">
  <a:themeElements>
    <a:clrScheme name="3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23997</TotalTime>
  <Words>1070</Words>
  <Application>Microsoft Office PowerPoint</Application>
  <PresentationFormat>Affichage à l'écran (4:3)</PresentationFormat>
  <Paragraphs>270</Paragraphs>
  <Slides>11</Slides>
  <Notes>0</Notes>
  <HiddenSlides>2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Modèle par défaut</vt:lpstr>
      <vt:lpstr>SL Talk template</vt:lpstr>
      <vt:lpstr>4_Conception personnalisée</vt:lpstr>
      <vt:lpstr>2_Modèle par défaut</vt:lpstr>
      <vt:lpstr>3_Modèle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CEA/DSM/DAPNIA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</dc:creator>
  <cp:lastModifiedBy>Aleksan</cp:lastModifiedBy>
  <cp:revision>1023</cp:revision>
  <dcterms:created xsi:type="dcterms:W3CDTF">2002-09-23T10:15:47Z</dcterms:created>
  <dcterms:modified xsi:type="dcterms:W3CDTF">2011-11-28T12:06:06Z</dcterms:modified>
</cp:coreProperties>
</file>