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4"/>
  </p:notesMasterIdLst>
  <p:handoutMasterIdLst>
    <p:handoutMasterId r:id="rId35"/>
  </p:handoutMasterIdLst>
  <p:sldIdLst>
    <p:sldId id="789" r:id="rId5"/>
    <p:sldId id="970" r:id="rId6"/>
    <p:sldId id="976" r:id="rId7"/>
    <p:sldId id="977" r:id="rId8"/>
    <p:sldId id="1219" r:id="rId9"/>
    <p:sldId id="1111" r:id="rId10"/>
    <p:sldId id="1226" r:id="rId11"/>
    <p:sldId id="1235" r:id="rId12"/>
    <p:sldId id="1030" r:id="rId13"/>
    <p:sldId id="1113" r:id="rId14"/>
    <p:sldId id="1129" r:id="rId15"/>
    <p:sldId id="1233" r:id="rId16"/>
    <p:sldId id="1176" r:id="rId17"/>
    <p:sldId id="1119" r:id="rId18"/>
    <p:sldId id="1114" r:id="rId19"/>
    <p:sldId id="1241" r:id="rId20"/>
    <p:sldId id="1162" r:id="rId21"/>
    <p:sldId id="1168" r:id="rId22"/>
    <p:sldId id="1202" r:id="rId23"/>
    <p:sldId id="883" r:id="rId24"/>
    <p:sldId id="1243" r:id="rId25"/>
    <p:sldId id="1181" r:id="rId26"/>
    <p:sldId id="1242" r:id="rId27"/>
    <p:sldId id="1244" r:id="rId28"/>
    <p:sldId id="1245" r:id="rId29"/>
    <p:sldId id="1246" r:id="rId30"/>
    <p:sldId id="1203" r:id="rId31"/>
    <p:sldId id="1025" r:id="rId32"/>
    <p:sldId id="1195" r:id="rId33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CCFFCC"/>
    <a:srgbClr val="00FF00"/>
    <a:srgbClr val="FF00FF"/>
    <a:srgbClr val="6600FF"/>
    <a:srgbClr val="FFFF66"/>
    <a:srgbClr val="0066FF"/>
    <a:srgbClr val="000099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7" autoAdjust="0"/>
    <p:restoredTop sz="93792" autoAdjust="0"/>
  </p:normalViewPr>
  <p:slideViewPr>
    <p:cSldViewPr snapToObjects="1" showGuides="1">
      <p:cViewPr varScale="1">
        <p:scale>
          <a:sx n="82" d="100"/>
          <a:sy n="82" d="100"/>
        </p:scale>
        <p:origin x="1478" y="72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5" y="2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17/09/2025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7320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5" y="9377320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5" y="2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17/09/2025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22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7320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5" y="9377320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9148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2E661A-F3E7-A2D7-3E0B-B8A3351B52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0AFDCC-6B6D-8128-BCC2-4C56A536E0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8E7306-B3D9-56E9-7E6E-9E2D5B96EC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94BB67-B54F-FEB8-3C8D-358CEE7B19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04202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8987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8546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79601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3E821B-DDB3-651D-B231-778D03C2C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CA4CA3-8A4D-6801-C0FF-4C29B40016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80C886-A0F9-806E-79D7-66DFE45FAD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3B3CEF-C0EA-5E68-D3F0-73F9967FCF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29687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38481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52387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57829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10235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5430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9490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09605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10645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353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442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4757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7079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E238ED-BB4B-DC76-A7F5-5E17B36BD7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4F4676-A783-96E1-C349-0CF87546C4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ED8FC2-F318-CA85-1A7D-E19EF342F3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B4B816-321E-AAF0-94D2-3558D52AB0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3900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D349AF-46A5-C54E-8C57-23E3873A88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B26C88-B71A-8DB0-7D7A-8BB03CEDA6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BE6F58-DD2B-7BED-43F1-C37CB06BB2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A2595F-5E3C-4489-5274-BC2812D39C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43242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86626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926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85462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https://indico.cern.ch/event/1260584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374351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emf"/><Relationship Id="rId5" Type="http://schemas.openxmlformats.org/officeDocument/2006/relationships/hyperlink" Target="https://edms.cern.ch/document/2646046" TargetMode="External"/><Relationship Id="rId4" Type="http://schemas.openxmlformats.org/officeDocument/2006/relationships/image" Target="../media/image2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307049" TargetMode="External"/><Relationship Id="rId3" Type="http://schemas.openxmlformats.org/officeDocument/2006/relationships/hyperlink" Target="https://edms.cern.ch/document/3287144" TargetMode="External"/><Relationship Id="rId7" Type="http://schemas.openxmlformats.org/officeDocument/2006/relationships/hyperlink" Target="https://edms.cern.ch/document/3316609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3309424" TargetMode="External"/><Relationship Id="rId11" Type="http://schemas.openxmlformats.org/officeDocument/2006/relationships/hyperlink" Target="https://edms.cern.ch/document/3342393" TargetMode="External"/><Relationship Id="rId5" Type="http://schemas.openxmlformats.org/officeDocument/2006/relationships/hyperlink" Target="https://edms.cern.ch/document/3303248" TargetMode="External"/><Relationship Id="rId10" Type="http://schemas.openxmlformats.org/officeDocument/2006/relationships/hyperlink" Target="https://edms.cern.ch/document/3316613" TargetMode="External"/><Relationship Id="rId4" Type="http://schemas.openxmlformats.org/officeDocument/2006/relationships/hyperlink" Target="https://edms.cern.ch/document/2884016" TargetMode="External"/><Relationship Id="rId9" Type="http://schemas.openxmlformats.org/officeDocument/2006/relationships/hyperlink" Target="https://edms.cern.ch/document/3315433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hyperlink" Target="https://edms.cern.ch/document/331661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3307049" TargetMode="External"/><Relationship Id="rId5" Type="http://schemas.openxmlformats.org/officeDocument/2006/relationships/image" Target="../media/image31.png"/><Relationship Id="rId4" Type="http://schemas.openxmlformats.org/officeDocument/2006/relationships/hyperlink" Target="https://edms.cern.ch/document/3287144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s://edms.cern.ch/document/3315433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303248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4.png"/><Relationship Id="rId7" Type="http://schemas.openxmlformats.org/officeDocument/2006/relationships/image" Target="../media/image36.png"/><Relationship Id="rId2" Type="http://schemas.openxmlformats.org/officeDocument/2006/relationships/hyperlink" Target="https://edms.cern.ch/document/330942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cid:image002.png@01DBD462.75118E90" TargetMode="External"/><Relationship Id="rId5" Type="http://schemas.openxmlformats.org/officeDocument/2006/relationships/hyperlink" Target="https://edms.cern.ch/document/3316609" TargetMode="External"/><Relationship Id="rId10" Type="http://schemas.openxmlformats.org/officeDocument/2006/relationships/image" Target="../media/image38.png"/><Relationship Id="rId4" Type="http://schemas.openxmlformats.org/officeDocument/2006/relationships/image" Target="cid:image001.png@01DBD462.75118E90" TargetMode="External"/><Relationship Id="rId9" Type="http://schemas.microsoft.com/office/2007/relationships/hdphoto" Target="../media/hdphoto2.wdp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366192/" TargetMode="External"/><Relationship Id="rId13" Type="http://schemas.openxmlformats.org/officeDocument/2006/relationships/hyperlink" Target="https://indico.cern.ch/event/1549016/" TargetMode="External"/><Relationship Id="rId3" Type="http://schemas.openxmlformats.org/officeDocument/2006/relationships/hyperlink" Target="https://indico.cern.ch/event/941940/contributions/3957862/attachments/2086795/3505854/200811_BP2_InternalReview_CoilFabrication_v3.pdf" TargetMode="External"/><Relationship Id="rId7" Type="http://schemas.openxmlformats.org/officeDocument/2006/relationships/hyperlink" Target="https://indico.cern.ch/event/1307934/" TargetMode="External"/><Relationship Id="rId12" Type="http://schemas.openxmlformats.org/officeDocument/2006/relationships/hyperlink" Target="https://indico.cern.ch/event/1510575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269403/" TargetMode="External"/><Relationship Id="rId11" Type="http://schemas.openxmlformats.org/officeDocument/2006/relationships/hyperlink" Target="https://indico.cern.ch/event/1470347/" TargetMode="External"/><Relationship Id="rId5" Type="http://schemas.openxmlformats.org/officeDocument/2006/relationships/hyperlink" Target="https://indico.cern.ch/event/ehere" TargetMode="External"/><Relationship Id="rId10" Type="http://schemas.openxmlformats.org/officeDocument/2006/relationships/hyperlink" Target="https://indico.cern.ch/event/1431144/" TargetMode="External"/><Relationship Id="rId4" Type="http://schemas.openxmlformats.org/officeDocument/2006/relationships/hyperlink" Target="https://indico.cern.ch/event/964272/" TargetMode="External"/><Relationship Id="rId9" Type="http://schemas.openxmlformats.org/officeDocument/2006/relationships/hyperlink" Target="https://indico.cern.ch/event/141030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indico.cern.ch/event/1220226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2481808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Roboto"/>
              </a:rPr>
              <a:t>MQXFB11 Coils</a:t>
            </a: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: </a:t>
            </a:r>
            <a:br>
              <a:rPr lang="en-GB" b="1" i="0" dirty="0">
                <a:solidFill>
                  <a:schemeClr val="tx1"/>
                </a:solidFill>
                <a:effectLst/>
                <a:latin typeface="Roboto"/>
              </a:rPr>
            </a:b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Coil fabrication, manufacturing data and NC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4293096"/>
            <a:ext cx="6696744" cy="1498104"/>
          </a:xfrm>
        </p:spPr>
        <p:txBody>
          <a:bodyPr>
            <a:normAutofit/>
          </a:bodyPr>
          <a:lstStyle/>
          <a:p>
            <a:r>
              <a:rPr lang="en-GB" sz="1600" u="sng" dirty="0">
                <a:solidFill>
                  <a:schemeClr val="tx1"/>
                </a:solidFill>
              </a:rPr>
              <a:t>N. Lusa</a:t>
            </a:r>
            <a:r>
              <a:rPr lang="en-GB" sz="1600" dirty="0">
                <a:solidFill>
                  <a:schemeClr val="tx1"/>
                </a:solidFill>
              </a:rPr>
              <a:t>, </a:t>
            </a:r>
            <a:r>
              <a:rPr lang="en-GB" sz="1600" u="sng" dirty="0">
                <a:solidFill>
                  <a:schemeClr val="tx1"/>
                </a:solidFill>
              </a:rPr>
              <a:t>S. Izquierdo Bermudez</a:t>
            </a:r>
            <a:r>
              <a:rPr lang="en-GB" sz="1600" dirty="0">
                <a:solidFill>
                  <a:schemeClr val="tx1"/>
                </a:solidFill>
              </a:rPr>
              <a:t>, L. Baudin, A. Vieitez Suarez, J. M. Haack, L. Grand-Clement, R. Berthet</a:t>
            </a:r>
          </a:p>
          <a:p>
            <a:r>
              <a:rPr lang="en-GB" sz="1600" dirty="0">
                <a:solidFill>
                  <a:schemeClr val="tx1"/>
                </a:solidFill>
              </a:rPr>
              <a:t> </a:t>
            </a:r>
          </a:p>
          <a:p>
            <a:r>
              <a:rPr lang="en-GB" sz="1600" dirty="0">
                <a:solidFill>
                  <a:schemeClr val="tx1"/>
                </a:solidFill>
              </a:rPr>
              <a:t>On behalf of MQXFB Coil Fabrication and QA team</a:t>
            </a:r>
          </a:p>
          <a:p>
            <a:r>
              <a:rPr lang="en-US" sz="1600" u="sng" dirty="0">
                <a:hlinkClick r:id="rId3"/>
              </a:rPr>
              <a:t>https://indico.cern.ch/event/1585462/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259632" y="5899150"/>
            <a:ext cx="6480000" cy="349250"/>
          </a:xfrm>
        </p:spPr>
        <p:txBody>
          <a:bodyPr/>
          <a:lstStyle/>
          <a:p>
            <a:r>
              <a:rPr lang="en-GB" dirty="0"/>
              <a:t>17/09/2025</a:t>
            </a:r>
          </a:p>
        </p:txBody>
      </p:sp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E05DD-1440-B852-D96E-F846D2F03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894" y="188640"/>
            <a:ext cx="7848872" cy="801014"/>
          </a:xfrm>
        </p:spPr>
        <p:txBody>
          <a:bodyPr/>
          <a:lstStyle/>
          <a:p>
            <a:pPr algn="ctr"/>
            <a:r>
              <a:rPr lang="en-US" dirty="0"/>
              <a:t>Coil hump after reaction</a:t>
            </a:r>
            <a:endParaRPr lang="en-GB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FAEDB580-AAF1-BD27-1382-593F585A5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979EA9-5B16-2A6D-ED10-4ADA17968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760" y="969436"/>
            <a:ext cx="8892480" cy="5225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249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8EC98E9-A4F3-BBA7-F90E-E5F0E22FE9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764" y="1617239"/>
            <a:ext cx="8820472" cy="40129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8BF06D2-9198-E73D-440D-B0888879F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Impregnated coil geometry (Faro arm) - L+R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8EF771-7EDE-5FED-0F88-0134EFDBA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4CE53A-5968-F7CD-499B-400E12481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7130C3-D8EC-A199-7210-4D79391CBC4C}"/>
              </a:ext>
            </a:extLst>
          </p:cNvPr>
          <p:cNvSpPr/>
          <p:nvPr/>
        </p:nvSpPr>
        <p:spPr>
          <a:xfrm>
            <a:off x="8256808" y="2631369"/>
            <a:ext cx="550384" cy="1926931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468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E8B6BA-AC02-F757-1933-1C97542F49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3656D-9640-7E0A-1C39-281602358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Impregnated coil geometry (Faro arm) - L+R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C19DB6-FC21-0D1D-210D-B912129A8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5E3A2E-7390-83B5-AC04-11BDF4EFB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8CBF208-89E7-88BD-9253-73072051BB66}"/>
              </a:ext>
            </a:extLst>
          </p:cNvPr>
          <p:cNvSpPr txBox="1">
            <a:spLocks/>
          </p:cNvSpPr>
          <p:nvPr/>
        </p:nvSpPr>
        <p:spPr>
          <a:xfrm>
            <a:off x="589626" y="1124744"/>
            <a:ext cx="7920000" cy="15121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The coils do not have ‘belly’</a:t>
            </a:r>
          </a:p>
          <a:p>
            <a:endParaRPr lang="en-GB" sz="1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717D12-9CAB-233C-982F-B840E4529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760" y="1998743"/>
            <a:ext cx="8892480" cy="2860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318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9F44BA1F-1EF8-D83C-D461-3138CD081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" y="1772816"/>
            <a:ext cx="9046800" cy="437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8BF06D2-9198-E73D-440D-B0888879F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Impregnated coil geometry (Faro arm) – L-R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8EF771-7EDE-5FED-0F88-0134EFDBA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4CE53A-5968-F7CD-499B-400E12481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8CBF208-89E7-88BD-9253-73072051BB66}"/>
              </a:ext>
            </a:extLst>
          </p:cNvPr>
          <p:cNvSpPr txBox="1">
            <a:spLocks/>
          </p:cNvSpPr>
          <p:nvPr/>
        </p:nvSpPr>
        <p:spPr>
          <a:xfrm>
            <a:off x="589626" y="1124744"/>
            <a:ext cx="7920000" cy="15841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In terms of asymmetry, within specification (&lt;0.3 mm) </a:t>
            </a:r>
            <a:r>
              <a:rPr lang="en-US" sz="1600" dirty="0">
                <a:sym typeface="Wingdings" panose="05000000000000000000" pitchFamily="2" charset="2"/>
              </a:rPr>
              <a:t>→ no need of pole key machining</a:t>
            </a:r>
          </a:p>
          <a:p>
            <a:endParaRPr lang="en-GB" sz="16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51F7898-59C0-8DDC-8731-345D15CDBF49}"/>
              </a:ext>
            </a:extLst>
          </p:cNvPr>
          <p:cNvCxnSpPr>
            <a:cxnSpLocks/>
          </p:cNvCxnSpPr>
          <p:nvPr/>
        </p:nvCxnSpPr>
        <p:spPr>
          <a:xfrm>
            <a:off x="873912" y="3140968"/>
            <a:ext cx="7992888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9A2B20D8-AC8B-8FEF-F91D-BF785FE675E1}"/>
              </a:ext>
            </a:extLst>
          </p:cNvPr>
          <p:cNvSpPr/>
          <p:nvPr/>
        </p:nvSpPr>
        <p:spPr>
          <a:xfrm>
            <a:off x="8316416" y="3388801"/>
            <a:ext cx="613693" cy="1584176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5009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BEC4CF9-1B00-3927-706C-26F1AAC922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619" t="49483" r="34373" b="13164"/>
          <a:stretch/>
        </p:blipFill>
        <p:spPr>
          <a:xfrm>
            <a:off x="445557" y="2420888"/>
            <a:ext cx="3591289" cy="3591724"/>
          </a:xfrm>
          <a:prstGeom prst="rect">
            <a:avLst/>
          </a:prstGeom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1B7674-CDDB-116A-9943-849DFC76F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Impregnated coil geometry (Faro arm)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A7105-F720-C2C8-AACF-1F0EB3C46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854" y="1052736"/>
            <a:ext cx="8171594" cy="1440160"/>
          </a:xfrm>
        </p:spPr>
        <p:txBody>
          <a:bodyPr>
            <a:noAutofit/>
          </a:bodyPr>
          <a:lstStyle/>
          <a:p>
            <a:pPr algn="just"/>
            <a:r>
              <a:rPr lang="en-US" sz="1200" dirty="0"/>
              <a:t>Systematic behavior in terms of coil shape to previous coils without binder: mid-plane has a little ‘wedge’ (the coil covers 89.6 degrees instead of 90 degrees)</a:t>
            </a:r>
          </a:p>
          <a:p>
            <a:pPr algn="just"/>
            <a:r>
              <a:rPr lang="en-GB" sz="1200" dirty="0"/>
              <a:t>Based on FEM we expect ≈ 15 MPa increase in the mid-plane stress (inner edge) under conservative assumptions, confirmed with a mock-up test, see </a:t>
            </a:r>
            <a:r>
              <a:rPr lang="en-GB" sz="1200" dirty="0">
                <a:hlinkClick r:id="rId4"/>
              </a:rPr>
              <a:t>https://indico.cern.ch/event/1260584/</a:t>
            </a:r>
            <a:r>
              <a:rPr lang="en-GB" sz="1200" dirty="0"/>
              <a:t> </a:t>
            </a:r>
          </a:p>
          <a:p>
            <a:pPr algn="just"/>
            <a:endParaRPr lang="en-GB" sz="1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DDD9F3-55CC-B6E8-5B60-55EDD6BB4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DFE1B2-1691-A888-681D-92E8C461A9C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000" t="25778" r="64333" b="18889"/>
          <a:stretch/>
        </p:blipFill>
        <p:spPr>
          <a:xfrm>
            <a:off x="4775580" y="2565689"/>
            <a:ext cx="3750395" cy="35917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2C906C-4697-64F2-E6E4-B9CC96D5841F}"/>
              </a:ext>
            </a:extLst>
          </p:cNvPr>
          <p:cNvSpPr txBox="1"/>
          <p:nvPr/>
        </p:nvSpPr>
        <p:spPr>
          <a:xfrm>
            <a:off x="827584" y="2203936"/>
            <a:ext cx="2972952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400" i="1" dirty="0">
                <a:solidFill>
                  <a:prstClr val="black"/>
                </a:solidFill>
                <a:latin typeface="Arial"/>
              </a:rPr>
              <a:t>Typical cross-section standard coil</a:t>
            </a:r>
            <a:endParaRPr lang="en-GB" sz="1400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2C0DB6-FEE6-0B21-C29E-05972ECBD2FD}"/>
              </a:ext>
            </a:extLst>
          </p:cNvPr>
          <p:cNvSpPr txBox="1"/>
          <p:nvPr/>
        </p:nvSpPr>
        <p:spPr>
          <a:xfrm>
            <a:off x="5076056" y="2207378"/>
            <a:ext cx="2914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i="1" dirty="0">
                <a:solidFill>
                  <a:prstClr val="black"/>
                </a:solidFill>
                <a:latin typeface="Arial"/>
              </a:rPr>
              <a:t>Typical cross-section coil without binder in the OL</a:t>
            </a:r>
            <a:endParaRPr lang="en-GB" sz="1400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B0AB86-7767-9A00-E9A0-38437E6D821C}"/>
              </a:ext>
            </a:extLst>
          </p:cNvPr>
          <p:cNvSpPr txBox="1"/>
          <p:nvPr/>
        </p:nvSpPr>
        <p:spPr>
          <a:xfrm>
            <a:off x="3635896" y="2203936"/>
            <a:ext cx="701426" cy="4416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59C4CC-026B-9BFE-94F3-C8A09D305336}"/>
              </a:ext>
            </a:extLst>
          </p:cNvPr>
          <p:cNvSpPr txBox="1"/>
          <p:nvPr/>
        </p:nvSpPr>
        <p:spPr>
          <a:xfrm>
            <a:off x="146797" y="2135488"/>
            <a:ext cx="701426" cy="4416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95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C3DFF8B5-2ECD-E1BD-9943-D7D22C32EC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8" y="1371769"/>
            <a:ext cx="9017323" cy="411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478FAC-3711-CBCA-2814-C770484C0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Impregnated coil geometry (Faro arm) - OR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269C3C-93AE-E803-D6B3-1945EAE6C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22DBD7-100A-C510-2A5F-3B120540024D}"/>
              </a:ext>
            </a:extLst>
          </p:cNvPr>
          <p:cNvSpPr/>
          <p:nvPr/>
        </p:nvSpPr>
        <p:spPr>
          <a:xfrm>
            <a:off x="8360583" y="1770119"/>
            <a:ext cx="603906" cy="2016224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6694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FF59FA-7534-DC25-C038-B005EF3576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816BD57-3CE0-174A-CAE8-C488FCB44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450" y="1115384"/>
            <a:ext cx="8964488" cy="48726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FAFA0E-E6AD-47D7-4E7E-B607869EC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coil length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9AF13C-CEC6-FAA5-9645-61677D6FC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22259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91F0474-5BA1-15D6-5EA3-2C6D2E14F8BD}"/>
              </a:ext>
            </a:extLst>
          </p:cNvPr>
          <p:cNvSpPr/>
          <p:nvPr/>
        </p:nvSpPr>
        <p:spPr>
          <a:xfrm>
            <a:off x="644675" y="1760745"/>
            <a:ext cx="898478" cy="1870974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B05524-C56E-C819-62D9-8882343A01F6}"/>
              </a:ext>
            </a:extLst>
          </p:cNvPr>
          <p:cNvSpPr/>
          <p:nvPr/>
        </p:nvSpPr>
        <p:spPr>
          <a:xfrm>
            <a:off x="1593276" y="2715097"/>
            <a:ext cx="883636" cy="1145951"/>
          </a:xfrm>
          <a:prstGeom prst="rect">
            <a:avLst/>
          </a:prstGeom>
          <a:noFill/>
          <a:ln w="1905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1EA812-7007-51C4-4F5A-D79F9D8FB853}"/>
              </a:ext>
            </a:extLst>
          </p:cNvPr>
          <p:cNvSpPr/>
          <p:nvPr/>
        </p:nvSpPr>
        <p:spPr>
          <a:xfrm>
            <a:off x="2529277" y="3323432"/>
            <a:ext cx="883637" cy="812460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B4241A-52E4-801B-F06B-FFDAB0FDD427}"/>
              </a:ext>
            </a:extLst>
          </p:cNvPr>
          <p:cNvSpPr/>
          <p:nvPr/>
        </p:nvSpPr>
        <p:spPr>
          <a:xfrm>
            <a:off x="3469375" y="3605496"/>
            <a:ext cx="883637" cy="812456"/>
          </a:xfrm>
          <a:prstGeom prst="rect">
            <a:avLst/>
          </a:prstGeom>
          <a:noFill/>
          <a:ln w="19050">
            <a:solidFill>
              <a:srgbClr val="FF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52ADBC8-9690-C7CC-DB68-E5CC9368365C}"/>
              </a:ext>
            </a:extLst>
          </p:cNvPr>
          <p:cNvSpPr/>
          <p:nvPr/>
        </p:nvSpPr>
        <p:spPr>
          <a:xfrm>
            <a:off x="4394436" y="3315554"/>
            <a:ext cx="883638" cy="812456"/>
          </a:xfrm>
          <a:prstGeom prst="rect">
            <a:avLst/>
          </a:prstGeom>
          <a:noFill/>
          <a:ln w="19050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5D422EE-9A3D-CB39-F4AC-1B800D1F3FF3}"/>
              </a:ext>
            </a:extLst>
          </p:cNvPr>
          <p:cNvSpPr txBox="1"/>
          <p:nvPr/>
        </p:nvSpPr>
        <p:spPr>
          <a:xfrm>
            <a:off x="837191" y="1433218"/>
            <a:ext cx="504056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00B050"/>
                </a:solidFill>
              </a:rPr>
              <a:t>B03</a:t>
            </a:r>
            <a:endParaRPr lang="en-GB" sz="1200" b="1" dirty="0">
              <a:solidFill>
                <a:srgbClr val="00B05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69F666-F68E-7ED6-03BB-B599A319077C}"/>
              </a:ext>
            </a:extLst>
          </p:cNvPr>
          <p:cNvSpPr txBox="1"/>
          <p:nvPr/>
        </p:nvSpPr>
        <p:spPr>
          <a:xfrm>
            <a:off x="1866266" y="2397450"/>
            <a:ext cx="504056" cy="276999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FFC000"/>
                </a:solidFill>
              </a:rPr>
              <a:t>B04</a:t>
            </a:r>
            <a:endParaRPr lang="en-GB" sz="1200" b="1" dirty="0">
              <a:solidFill>
                <a:srgbClr val="FFC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ACE43BB-F4ED-48EC-786B-61B97B19DC9D}"/>
              </a:ext>
            </a:extLst>
          </p:cNvPr>
          <p:cNvSpPr txBox="1"/>
          <p:nvPr/>
        </p:nvSpPr>
        <p:spPr>
          <a:xfrm>
            <a:off x="2745363" y="2997177"/>
            <a:ext cx="522057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0000FF"/>
                </a:solidFill>
              </a:rPr>
              <a:t>B05</a:t>
            </a:r>
            <a:endParaRPr lang="en-GB" sz="1200" b="1" dirty="0">
              <a:solidFill>
                <a:srgbClr val="0000FF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CCDDDBD-A0F6-1E50-20DB-B1818AFF650A}"/>
              </a:ext>
            </a:extLst>
          </p:cNvPr>
          <p:cNvSpPr txBox="1"/>
          <p:nvPr/>
        </p:nvSpPr>
        <p:spPr>
          <a:xfrm>
            <a:off x="3686501" y="3290500"/>
            <a:ext cx="522057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FF00FF"/>
                </a:solidFill>
              </a:rPr>
              <a:t>B06</a:t>
            </a:r>
            <a:endParaRPr lang="en-GB" sz="1200" b="1" dirty="0">
              <a:solidFill>
                <a:srgbClr val="FF00FF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62CEC68-75CD-02BB-F749-7B2EA56A0D57}"/>
              </a:ext>
            </a:extLst>
          </p:cNvPr>
          <p:cNvSpPr txBox="1"/>
          <p:nvPr/>
        </p:nvSpPr>
        <p:spPr>
          <a:xfrm>
            <a:off x="4583073" y="2985273"/>
            <a:ext cx="522057" cy="276999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7030A0"/>
                </a:solidFill>
              </a:rPr>
              <a:t>B07 </a:t>
            </a:r>
            <a:endParaRPr lang="en-GB" sz="1200" b="1" dirty="0">
              <a:solidFill>
                <a:srgbClr val="7030A0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541395B-0E8A-0121-A2C9-85F588FC407F}"/>
              </a:ext>
            </a:extLst>
          </p:cNvPr>
          <p:cNvSpPr/>
          <p:nvPr/>
        </p:nvSpPr>
        <p:spPr>
          <a:xfrm>
            <a:off x="5317570" y="3328701"/>
            <a:ext cx="883636" cy="1085365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38B8AE6-9C3E-0790-078C-1651CC20EB28}"/>
              </a:ext>
            </a:extLst>
          </p:cNvPr>
          <p:cNvSpPr txBox="1"/>
          <p:nvPr/>
        </p:nvSpPr>
        <p:spPr>
          <a:xfrm>
            <a:off x="5537572" y="3011073"/>
            <a:ext cx="52205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chemeClr val="tx2"/>
                </a:solidFill>
              </a:rPr>
              <a:t>B08</a:t>
            </a:r>
            <a:endParaRPr lang="en-GB" sz="1200" b="1" dirty="0">
              <a:solidFill>
                <a:schemeClr val="tx2"/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D4EEA90-E584-066C-2558-04933C291C30}"/>
              </a:ext>
            </a:extLst>
          </p:cNvPr>
          <p:cNvCxnSpPr>
            <a:cxnSpLocks/>
          </p:cNvCxnSpPr>
          <p:nvPr/>
        </p:nvCxnSpPr>
        <p:spPr>
          <a:xfrm flipV="1">
            <a:off x="1812240" y="1725921"/>
            <a:ext cx="0" cy="3711546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05F6462-C61B-A48D-3BBA-5ECF08352C5C}"/>
              </a:ext>
            </a:extLst>
          </p:cNvPr>
          <p:cNvCxnSpPr>
            <a:cxnSpLocks/>
          </p:cNvCxnSpPr>
          <p:nvPr/>
        </p:nvCxnSpPr>
        <p:spPr>
          <a:xfrm flipV="1">
            <a:off x="5796136" y="1725921"/>
            <a:ext cx="0" cy="3711546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302653E6-EEE3-5B99-5BE9-638BDD426860}"/>
              </a:ext>
            </a:extLst>
          </p:cNvPr>
          <p:cNvSpPr txBox="1"/>
          <p:nvPr/>
        </p:nvSpPr>
        <p:spPr>
          <a:xfrm>
            <a:off x="2503247" y="1835607"/>
            <a:ext cx="274399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dirty="0"/>
              <a:t>Pole gap change: 1.5 mm → 1.1 mm</a:t>
            </a:r>
            <a:endParaRPr lang="en-GB" sz="1200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C8F784D-1CE9-9890-AAD6-57F73AE18102}"/>
              </a:ext>
            </a:extLst>
          </p:cNvPr>
          <p:cNvCxnSpPr>
            <a:cxnSpLocks/>
          </p:cNvCxnSpPr>
          <p:nvPr/>
        </p:nvCxnSpPr>
        <p:spPr>
          <a:xfrm>
            <a:off x="1866266" y="2209607"/>
            <a:ext cx="3929870" cy="0"/>
          </a:xfrm>
          <a:prstGeom prst="straightConnector1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8113FC1-B2BA-6A03-E321-4A48C8710A8A}"/>
              </a:ext>
            </a:extLst>
          </p:cNvPr>
          <p:cNvCxnSpPr>
            <a:cxnSpLocks/>
          </p:cNvCxnSpPr>
          <p:nvPr/>
        </p:nvCxnSpPr>
        <p:spPr>
          <a:xfrm>
            <a:off x="5868144" y="2583607"/>
            <a:ext cx="2958131" cy="0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49528795-FF02-D9B9-DA7C-884F39A1B188}"/>
              </a:ext>
            </a:extLst>
          </p:cNvPr>
          <p:cNvSpPr txBox="1"/>
          <p:nvPr/>
        </p:nvSpPr>
        <p:spPr>
          <a:xfrm>
            <a:off x="6793665" y="1996799"/>
            <a:ext cx="150664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dirty="0"/>
              <a:t>Pole gap change:</a:t>
            </a:r>
          </a:p>
          <a:p>
            <a:r>
              <a:rPr lang="it-IT" sz="1200" dirty="0"/>
              <a:t>1.1 mm → 1.2 mm</a:t>
            </a:r>
            <a:endParaRPr lang="en-GB" sz="12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27839E1-8C85-E190-350E-7E10A42E026F}"/>
              </a:ext>
            </a:extLst>
          </p:cNvPr>
          <p:cNvSpPr/>
          <p:nvPr/>
        </p:nvSpPr>
        <p:spPr>
          <a:xfrm>
            <a:off x="6231416" y="3016692"/>
            <a:ext cx="934346" cy="1119200"/>
          </a:xfrm>
          <a:prstGeom prst="rect">
            <a:avLst/>
          </a:prstGeom>
          <a:noFill/>
          <a:ln w="19050">
            <a:solidFill>
              <a:srgbClr val="00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A3DA1BF-7C2D-CD49-D2E6-E984E832CA8E}"/>
              </a:ext>
            </a:extLst>
          </p:cNvPr>
          <p:cNvSpPr txBox="1"/>
          <p:nvPr/>
        </p:nvSpPr>
        <p:spPr>
          <a:xfrm>
            <a:off x="6528289" y="2683317"/>
            <a:ext cx="530752" cy="276999"/>
          </a:xfrm>
          <a:prstGeom prst="rect">
            <a:avLst/>
          </a:prstGeom>
          <a:solidFill>
            <a:schemeClr val="bg1"/>
          </a:solidFill>
          <a:ln>
            <a:solidFill>
              <a:srgbClr val="00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00FF00"/>
                </a:solidFill>
              </a:rPr>
              <a:t>B09</a:t>
            </a:r>
            <a:endParaRPr lang="en-GB" sz="1200" b="1" dirty="0">
              <a:solidFill>
                <a:srgbClr val="00FF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28598F-32E7-C8E3-7A97-5A891ECCD174}"/>
              </a:ext>
            </a:extLst>
          </p:cNvPr>
          <p:cNvSpPr/>
          <p:nvPr/>
        </p:nvSpPr>
        <p:spPr>
          <a:xfrm>
            <a:off x="7195973" y="3565536"/>
            <a:ext cx="911544" cy="562474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34F5B3-D122-B608-2D2C-D95340A0ABE3}"/>
              </a:ext>
            </a:extLst>
          </p:cNvPr>
          <p:cNvSpPr txBox="1"/>
          <p:nvPr/>
        </p:nvSpPr>
        <p:spPr>
          <a:xfrm>
            <a:off x="7918134" y="4511638"/>
            <a:ext cx="116825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chemeClr val="tx2">
                    <a:lumMod val="50000"/>
                  </a:schemeClr>
                </a:solidFill>
              </a:rPr>
              <a:t>B11 proposal</a:t>
            </a:r>
            <a:endParaRPr lang="en-GB" sz="1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7F9E7A3-A17B-595F-5EDF-7EF1AD6D5856}"/>
              </a:ext>
            </a:extLst>
          </p:cNvPr>
          <p:cNvSpPr/>
          <p:nvPr/>
        </p:nvSpPr>
        <p:spPr>
          <a:xfrm>
            <a:off x="8130249" y="3072244"/>
            <a:ext cx="883637" cy="1362510"/>
          </a:xfrm>
          <a:prstGeom prst="rect">
            <a:avLst/>
          </a:prstGeom>
          <a:noFill/>
          <a:ln w="19050"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3A5FBB-8D25-EC84-811B-BBA3383DFF60}"/>
              </a:ext>
            </a:extLst>
          </p:cNvPr>
          <p:cNvSpPr txBox="1"/>
          <p:nvPr/>
        </p:nvSpPr>
        <p:spPr>
          <a:xfrm>
            <a:off x="7413412" y="3212686"/>
            <a:ext cx="46918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chemeClr val="accent6">
                    <a:lumMod val="50000"/>
                  </a:schemeClr>
                </a:solidFill>
              </a:rPr>
              <a:t>B10</a:t>
            </a:r>
            <a:endParaRPr lang="en-GB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409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F4B4C-E56A-467B-B4A8-871D91DB1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Dielectric strength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6410A2-8079-457D-A71B-B884E0EA2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077796-0C9B-4E99-9CC3-02BCAF200341}"/>
              </a:ext>
            </a:extLst>
          </p:cNvPr>
          <p:cNvSpPr txBox="1">
            <a:spLocks/>
          </p:cNvSpPr>
          <p:nvPr/>
        </p:nvSpPr>
        <p:spPr>
          <a:xfrm>
            <a:off x="527333" y="900000"/>
            <a:ext cx="4044667" cy="149294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/>
              <a:t>Coil to pole</a:t>
            </a:r>
          </a:p>
          <a:p>
            <a:r>
              <a:rPr lang="en-GB" sz="1400" dirty="0"/>
              <a:t>Since coil 114, coil to pole insulation always above the minimum desired</a:t>
            </a:r>
            <a:r>
              <a:rPr lang="en-US" sz="1400" dirty="0"/>
              <a:t> thanks to the reduction of ceramic binder and the use of heat cleaned fiber glass around the pole</a:t>
            </a:r>
            <a:endParaRPr lang="en-GB" sz="1400" dirty="0"/>
          </a:p>
          <a:p>
            <a:pPr lvl="1"/>
            <a:endParaRPr lang="en-GB" sz="1400" dirty="0">
              <a:solidFill>
                <a:srgbClr val="FF0000"/>
              </a:solidFill>
            </a:endParaRPr>
          </a:p>
          <a:p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FBECA7-4C82-4A20-A23B-A6AB300A221B}"/>
              </a:ext>
            </a:extLst>
          </p:cNvPr>
          <p:cNvSpPr txBox="1"/>
          <p:nvPr/>
        </p:nvSpPr>
        <p:spPr>
          <a:xfrm>
            <a:off x="5133951" y="6140906"/>
            <a:ext cx="331966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100" dirty="0"/>
              <a:t>From production performance monitoring plots </a:t>
            </a:r>
            <a:r>
              <a:rPr lang="en-GB" sz="1100" b="0" u="none" strike="noStrike" dirty="0">
                <a:solidFill>
                  <a:srgbClr val="0645AD"/>
                </a:solidFill>
                <a:effectLst/>
                <a:latin typeface="Helvetica Neue"/>
                <a:hlinkClick r:id="rId3"/>
              </a:rPr>
              <a:t>EDMS 2374351</a:t>
            </a:r>
            <a:endParaRPr lang="en-GB" sz="1100" b="0" u="none" strike="noStrike" dirty="0">
              <a:solidFill>
                <a:srgbClr val="0645AD"/>
              </a:solidFill>
              <a:effectLst/>
              <a:latin typeface="Helvetica Neue"/>
            </a:endParaRPr>
          </a:p>
        </p:txBody>
      </p:sp>
      <p:pic>
        <p:nvPicPr>
          <p:cNvPr id="8" name="Picture 7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63CBEBD5-28B8-4A51-A4EB-96A66919BF0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601" r="9051" b="19201"/>
          <a:stretch/>
        </p:blipFill>
        <p:spPr>
          <a:xfrm rot="5400000">
            <a:off x="5706118" y="3084795"/>
            <a:ext cx="3565058" cy="218135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90170F2-8235-4207-906F-8CC74005A14C}"/>
              </a:ext>
            </a:extLst>
          </p:cNvPr>
          <p:cNvSpPr txBox="1">
            <a:spLocks/>
          </p:cNvSpPr>
          <p:nvPr/>
        </p:nvSpPr>
        <p:spPr>
          <a:xfrm>
            <a:off x="5796136" y="1057989"/>
            <a:ext cx="3319663" cy="149294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/>
              <a:t>QH to coil</a:t>
            </a:r>
            <a:endParaRPr lang="en-GB" sz="1500" dirty="0"/>
          </a:p>
          <a:p>
            <a:r>
              <a:rPr lang="en-GB" sz="1400" dirty="0"/>
              <a:t>From coil 126, ‘mini-swap’ quench heaters with improved fabrication process and higher qualification test voltages (</a:t>
            </a:r>
            <a:r>
              <a:rPr lang="en-US" sz="1400" dirty="0"/>
              <a:t>see </a:t>
            </a:r>
            <a:r>
              <a:rPr lang="en-GB" sz="1400" b="0" u="none" strike="noStrike" dirty="0">
                <a:solidFill>
                  <a:srgbClr val="0645AD"/>
                </a:solidFill>
                <a:effectLst/>
                <a:latin typeface="Helvetica Neue"/>
                <a:hlinkClick r:id="rId5"/>
              </a:rPr>
              <a:t>EDMS 2646046</a:t>
            </a:r>
            <a:r>
              <a:rPr lang="en-GB" sz="1400" b="0" u="none" strike="noStrike" dirty="0">
                <a:effectLst/>
                <a:latin typeface="Helvetica Neue"/>
              </a:rPr>
              <a:t>)</a:t>
            </a:r>
            <a:endParaRPr lang="en-GB" sz="1400" dirty="0"/>
          </a:p>
          <a:p>
            <a:endParaRPr lang="en-GB" sz="15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8D2910-90DD-08E8-793A-D3C43EB38D0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30031"/>
          <a:stretch>
            <a:fillRect/>
          </a:stretch>
        </p:blipFill>
        <p:spPr>
          <a:xfrm>
            <a:off x="271799" y="2170826"/>
            <a:ext cx="4912269" cy="4588468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182BFC6-380A-DBCC-5575-E74651782787}"/>
              </a:ext>
            </a:extLst>
          </p:cNvPr>
          <p:cNvCxnSpPr>
            <a:cxnSpLocks/>
          </p:cNvCxnSpPr>
          <p:nvPr/>
        </p:nvCxnSpPr>
        <p:spPr>
          <a:xfrm>
            <a:off x="5176179" y="2170826"/>
            <a:ext cx="0" cy="4588468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99032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197E114-4276-FD28-7C68-40F96F9D388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0313"/>
          <a:stretch>
            <a:fillRect/>
          </a:stretch>
        </p:blipFill>
        <p:spPr>
          <a:xfrm>
            <a:off x="1979712" y="836712"/>
            <a:ext cx="6269683" cy="58796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2506E8-C71F-8537-0269-8DF8767E7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Dielectric strength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EA6E38-CE11-C7C0-7ED5-34C39869F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5AEE2EE-3D24-6DC0-2968-F0C1356B3D38}"/>
              </a:ext>
            </a:extLst>
          </p:cNvPr>
          <p:cNvCxnSpPr>
            <a:cxnSpLocks/>
          </p:cNvCxnSpPr>
          <p:nvPr/>
        </p:nvCxnSpPr>
        <p:spPr>
          <a:xfrm>
            <a:off x="8244408" y="836712"/>
            <a:ext cx="0" cy="5879638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08563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998EB8-F474-5E57-91C6-5E547F04BB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74A70-6789-DF65-DA29-E5B82FCF8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4412D0-408F-29E7-3A7A-2CE2D8D83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208472" cy="4906963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Manufacturing data</a:t>
            </a:r>
          </a:p>
          <a:p>
            <a:r>
              <a:rPr lang="en-GB" dirty="0"/>
              <a:t>Non-conformities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Conclusion/Proposal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CCC800-FCCB-389A-553E-A3BAA4E3B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9544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D2326-BDDA-44B8-A530-0986E58AA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Coils for MQXFB10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56C7CD-96BC-465B-A213-81F4BE62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70CB89A-553B-4160-A2AA-96144DD715EB}"/>
              </a:ext>
            </a:extLst>
          </p:cNvPr>
          <p:cNvSpPr txBox="1">
            <a:spLocks/>
          </p:cNvSpPr>
          <p:nvPr/>
        </p:nvSpPr>
        <p:spPr>
          <a:xfrm>
            <a:off x="395536" y="893217"/>
            <a:ext cx="8651264" cy="239176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Virgin coils available at the time of assembling MQXFB11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Coil 109: Spare coil of MQXFBP1 (no b</a:t>
            </a:r>
            <a:r>
              <a:rPr lang="en-GB" sz="1600" baseline="-25000" dirty="0"/>
              <a:t>6</a:t>
            </a:r>
            <a:r>
              <a:rPr lang="en-GB" sz="1600" dirty="0"/>
              <a:t> correction)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Coil 114: Quarantined, due to the electrical insulation issue QH to coil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Coil 116: Quarantined, due to conductor damage during handling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Coil 122: Conform previous generation coil </a:t>
            </a:r>
          </a:p>
          <a:p>
            <a:pPr lvl="1">
              <a:spcBef>
                <a:spcPts val="600"/>
              </a:spcBef>
            </a:pPr>
            <a:r>
              <a:rPr lang="en-GB" sz="1600" u="sng" dirty="0"/>
              <a:t>Coils 160-161-162-163: proposal for MQXFB11</a:t>
            </a:r>
          </a:p>
          <a:p>
            <a:pPr marL="457200" lvl="1" indent="0">
              <a:buNone/>
            </a:pPr>
            <a:endParaRPr lang="en-GB" sz="1600" u="sng" dirty="0"/>
          </a:p>
        </p:txBody>
      </p:sp>
      <p:pic>
        <p:nvPicPr>
          <p:cNvPr id="6" name="Picture 5" descr="Long shot of several tubes&#10;&#10;AI-generated content may be incorrect.">
            <a:extLst>
              <a:ext uri="{FF2B5EF4-FFF2-40B4-BE49-F238E27FC236}">
                <a16:creationId xmlns:a16="http://schemas.microsoft.com/office/drawing/2014/main" id="{F4A1059B-1029-BBA9-955D-5445D7E569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2870958"/>
            <a:ext cx="5256557" cy="3942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2444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5CC4D-06E8-41BB-9456-E0F1D3A61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Analysis of non-conformities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046E6F-557B-4B60-B611-7CA1FF8C8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3843DCD-262C-6517-15DC-91E613BE89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114030"/>
              </p:ext>
            </p:extLst>
          </p:nvPr>
        </p:nvGraphicFramePr>
        <p:xfrm>
          <a:off x="235766" y="5317958"/>
          <a:ext cx="5068486" cy="508635"/>
        </p:xfrm>
        <a:graphic>
          <a:graphicData uri="http://schemas.openxmlformats.org/drawingml/2006/table">
            <a:tbl>
              <a:tblPr/>
              <a:tblGrid>
                <a:gridCol w="5068486">
                  <a:extLst>
                    <a:ext uri="{9D8B030D-6E8A-4147-A177-3AD203B41FA5}">
                      <a16:colId xmlns:a16="http://schemas.microsoft.com/office/drawing/2014/main" val="2116018244"/>
                    </a:ext>
                  </a:extLst>
                </a:gridCol>
              </a:tblGrid>
              <a:tr h="1587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Very minor, not described in further detail in the slides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847469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</a:t>
                      </a: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escribed in detail in the next slides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0894106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b="0" i="0" u="none" strike="noStrike" dirty="0">
                          <a:effectLst/>
                          <a:latin typeface="Arial" panose="020B0604020202020204" pitchFamily="34" charset="0"/>
                        </a:rPr>
                        <a:t>Series of minor nonconformities in heat treatment, see next slides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8851378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AAD86DC-B775-2B77-711E-7978D25ADD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589258"/>
              </p:ext>
            </p:extLst>
          </p:nvPr>
        </p:nvGraphicFramePr>
        <p:xfrm>
          <a:off x="612331" y="1920259"/>
          <a:ext cx="8093178" cy="24991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1526">
                  <a:extLst>
                    <a:ext uri="{9D8B030D-6E8A-4147-A177-3AD203B41FA5}">
                      <a16:colId xmlns:a16="http://schemas.microsoft.com/office/drawing/2014/main" val="518676799"/>
                    </a:ext>
                  </a:extLst>
                </a:gridCol>
                <a:gridCol w="757238">
                  <a:extLst>
                    <a:ext uri="{9D8B030D-6E8A-4147-A177-3AD203B41FA5}">
                      <a16:colId xmlns:a16="http://schemas.microsoft.com/office/drawing/2014/main" val="2142949238"/>
                    </a:ext>
                  </a:extLst>
                </a:gridCol>
                <a:gridCol w="6302375">
                  <a:extLst>
                    <a:ext uri="{9D8B030D-6E8A-4147-A177-3AD203B41FA5}">
                      <a16:colId xmlns:a16="http://schemas.microsoft.com/office/drawing/2014/main" val="775987562"/>
                    </a:ext>
                  </a:extLst>
                </a:gridCol>
                <a:gridCol w="422039">
                  <a:extLst>
                    <a:ext uri="{9D8B030D-6E8A-4147-A177-3AD203B41FA5}">
                      <a16:colId xmlns:a16="http://schemas.microsoft.com/office/drawing/2014/main" val="1545312585"/>
                    </a:ext>
                  </a:extLst>
                </a:gridCol>
              </a:tblGrid>
              <a:tr h="210259">
                <a:tc rowSpan="4"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CR160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GB" sz="1400" u="sng" strike="noStrike" dirty="0">
                          <a:effectLst/>
                          <a:hlinkClick r:id="rId3"/>
                        </a:rPr>
                        <a:t>3287144</a:t>
                      </a:r>
                      <a:endParaRPr lang="en-GB" sz="1400" b="0" i="0" u="sng" strike="noStrike" dirty="0">
                        <a:solidFill>
                          <a:srgbClr val="46788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IR1 Spacer coating damaged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4603919"/>
                  </a:ext>
                </a:extLst>
              </a:tr>
              <a:tr h="2022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GB" sz="1400" u="sng" strike="noStrike">
                          <a:effectLst/>
                          <a:hlinkClick r:id="rId4"/>
                        </a:rPr>
                        <a:t>2884016</a:t>
                      </a:r>
                      <a:endParaRPr lang="en-GB" sz="1400" b="0" i="0" u="sng" strike="noStrike">
                        <a:solidFill>
                          <a:srgbClr val="46788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Dwell3 homogeneity out of range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5086508"/>
                  </a:ext>
                </a:extLst>
              </a:tr>
              <a:tr h="2022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GB" sz="1400" u="sng" strike="noStrike" dirty="0">
                          <a:effectLst/>
                          <a:hlinkClick r:id="rId5"/>
                        </a:rPr>
                        <a:t>3303248</a:t>
                      </a:r>
                      <a:endParaRPr lang="en-GB" sz="1400" b="0" i="0" u="sng" strike="noStrike" dirty="0">
                        <a:solidFill>
                          <a:srgbClr val="46788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Pairing issue between shims and mould during the preparation for impregnation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2157096"/>
                  </a:ext>
                </a:extLst>
              </a:tr>
              <a:tr h="2022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GB" sz="1400" u="sng" strike="noStrike">
                          <a:effectLst/>
                          <a:hlinkClick r:id="rId6"/>
                        </a:rPr>
                        <a:t>3309424</a:t>
                      </a:r>
                      <a:endParaRPr lang="en-GB" sz="1400" b="0" i="0" u="sng" strike="noStrike">
                        <a:solidFill>
                          <a:srgbClr val="46788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Impregnation defect repair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42184"/>
                  </a:ext>
                </a:extLst>
              </a:tr>
              <a:tr h="202249">
                <a:tc rowSpan="2"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CR161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GB" sz="1400" u="sng" strike="noStrike">
                          <a:effectLst/>
                          <a:hlinkClick r:id="rId4"/>
                        </a:rPr>
                        <a:t>2884016</a:t>
                      </a:r>
                      <a:endParaRPr lang="en-GB" sz="1400" b="0" i="0" u="sng" strike="noStrike">
                        <a:solidFill>
                          <a:srgbClr val="46788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Dwell3 homogeneity out of range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2665800"/>
                  </a:ext>
                </a:extLst>
              </a:tr>
              <a:tr h="2022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GB" sz="1400" u="sng" strike="noStrike">
                          <a:effectLst/>
                          <a:hlinkClick r:id="rId7"/>
                        </a:rPr>
                        <a:t>3316609</a:t>
                      </a:r>
                      <a:endParaRPr lang="en-GB" sz="1400" b="0" i="0" u="sng" strike="noStrike">
                        <a:solidFill>
                          <a:srgbClr val="46788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Impregnation defect repair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7065900"/>
                  </a:ext>
                </a:extLst>
              </a:tr>
              <a:tr h="270332">
                <a:tc rowSpan="2"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CR162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400" u="sng" strike="noStrike" dirty="0">
                          <a:effectLst/>
                          <a:hlinkClick r:id="rId8"/>
                        </a:rPr>
                        <a:t>3307049</a:t>
                      </a:r>
                      <a:endParaRPr lang="en-GB" sz="1400" b="0" i="0" u="sng" strike="noStrike" dirty="0">
                        <a:solidFill>
                          <a:srgbClr val="46788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Issue with the deformation slits of OR3 spacer after curing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9039549"/>
                  </a:ext>
                </a:extLst>
              </a:tr>
              <a:tr h="2022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400" u="sng" strike="noStrike" dirty="0">
                          <a:effectLst/>
                          <a:hlinkClick r:id="rId9"/>
                        </a:rPr>
                        <a:t>3315433</a:t>
                      </a:r>
                      <a:endParaRPr lang="en-GB" sz="1400" b="0" i="0" u="sng" strike="noStrike" dirty="0">
                        <a:solidFill>
                          <a:srgbClr val="46788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Unforeseen position of a pole key groove during reaction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1399620"/>
                  </a:ext>
                </a:extLst>
              </a:tr>
              <a:tr h="202249">
                <a:tc row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CR163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400" u="sng" strike="noStrike" dirty="0">
                          <a:effectLst/>
                          <a:hlinkClick r:id="rId10"/>
                        </a:rPr>
                        <a:t>3316613</a:t>
                      </a:r>
                      <a:endParaRPr lang="en-GB" sz="1400" b="0" i="0" u="sng" strike="noStrike" dirty="0">
                        <a:solidFill>
                          <a:srgbClr val="46788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Inner layer coil lead damaged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967091"/>
                  </a:ext>
                </a:extLst>
              </a:tr>
              <a:tr h="2022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400" u="sng" strike="noStrike" dirty="0">
                          <a:effectLst/>
                          <a:hlinkClick r:id="rId4"/>
                        </a:rPr>
                        <a:t>2884016</a:t>
                      </a:r>
                      <a:endParaRPr lang="en-GB" sz="1400" b="0" i="0" u="sng" strike="noStrike" dirty="0">
                        <a:solidFill>
                          <a:srgbClr val="46788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Dwell3 homogeneity out of range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886858"/>
                  </a:ext>
                </a:extLst>
              </a:tr>
              <a:tr h="2022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400" u="sng" strike="noStrike">
                          <a:effectLst/>
                          <a:hlinkClick r:id="rId11"/>
                        </a:rPr>
                        <a:t>3342393</a:t>
                      </a:r>
                      <a:endParaRPr lang="en-GB" sz="1400" b="0" i="0" u="sng" strike="noStrike">
                        <a:solidFill>
                          <a:srgbClr val="46788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Impregnation defect repair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576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17382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31BDE-7108-ECD6-B25A-EF4F38131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CR163: Conductor damage in the inner layer lead (NCR </a:t>
            </a:r>
            <a:r>
              <a:rPr lang="en-GB" u="sng" dirty="0">
                <a:hlinkClick r:id="rId2"/>
              </a:rPr>
              <a:t>3316613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67B480-B4DC-EF8C-592B-B529AE061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5" name="Picture 4" descr="A metal ruler and copper wire&#10;&#10;AI-generated content may be incorrect.">
            <a:extLst>
              <a:ext uri="{FF2B5EF4-FFF2-40B4-BE49-F238E27FC236}">
                <a16:creationId xmlns:a16="http://schemas.microsoft.com/office/drawing/2014/main" id="{B4CD0555-3438-A9DE-5A43-A69DC0DA2F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 t="42145"/>
          <a:stretch>
            <a:fillRect/>
          </a:stretch>
        </p:blipFill>
        <p:spPr>
          <a:xfrm>
            <a:off x="4817745" y="1219201"/>
            <a:ext cx="3869055" cy="1705744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077709E4-2CDA-8FF5-E23E-B95D56F8B0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796" y="3275774"/>
            <a:ext cx="1984346" cy="149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">
            <a:extLst>
              <a:ext uri="{FF2B5EF4-FFF2-40B4-BE49-F238E27FC236}">
                <a16:creationId xmlns:a16="http://schemas.microsoft.com/office/drawing/2014/main" id="{2C31F782-E96A-F952-9B27-7B3B23A2F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493" y="3244146"/>
            <a:ext cx="2026425" cy="1523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60C3628-410C-0A3F-6F70-5DCED05613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772816"/>
            <a:ext cx="4248472" cy="2736304"/>
          </a:xfrm>
        </p:spPr>
        <p:txBody>
          <a:bodyPr>
            <a:normAutofit fontScale="92500"/>
          </a:bodyPr>
          <a:lstStyle/>
          <a:p>
            <a:r>
              <a:rPr lang="en-US" sz="2000" dirty="0"/>
              <a:t>During the removal of the stainless-steel core, one superconducting strand was locally damaged</a:t>
            </a:r>
          </a:p>
          <a:p>
            <a:endParaRPr lang="en-US" sz="2000" dirty="0"/>
          </a:p>
          <a:p>
            <a:r>
              <a:rPr lang="en-US" sz="2000" dirty="0"/>
              <a:t>Even if the local damages was not severe, the splice Nb</a:t>
            </a:r>
            <a:r>
              <a:rPr lang="en-US" sz="2000" baseline="-25000" dirty="0"/>
              <a:t>3</a:t>
            </a:r>
            <a:r>
              <a:rPr lang="en-US" sz="2000" dirty="0"/>
              <a:t>Sn-NbTi was moved towards the end spacer to cover the defect (from 18mm to roughly 10 to 12 mm)</a:t>
            </a:r>
            <a:endParaRPr lang="en-GB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9788068-0EE0-668E-810F-5D49EB348C7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49212" t="27600" r="26497" b="40200"/>
          <a:stretch>
            <a:fillRect/>
          </a:stretch>
        </p:blipFill>
        <p:spPr>
          <a:xfrm>
            <a:off x="6601182" y="5021816"/>
            <a:ext cx="2221150" cy="165618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6B0156E-EC53-603F-2BEE-C6F3FF6DFBF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5259" t="63837" r="58754" b="12363"/>
          <a:stretch>
            <a:fillRect/>
          </a:stretch>
        </p:blipFill>
        <p:spPr>
          <a:xfrm>
            <a:off x="2542819" y="4954260"/>
            <a:ext cx="3956837" cy="2038371"/>
          </a:xfrm>
          <a:prstGeom prst="rect">
            <a:avLst/>
          </a:prstGeom>
        </p:spPr>
      </p:pic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FF7051A6-CF6E-6A53-9F36-A3C5EB4E812F}"/>
              </a:ext>
            </a:extLst>
          </p:cNvPr>
          <p:cNvSpPr txBox="1">
            <a:spLocks/>
          </p:cNvSpPr>
          <p:nvPr/>
        </p:nvSpPr>
        <p:spPr>
          <a:xfrm>
            <a:off x="4817745" y="2975746"/>
            <a:ext cx="1681911" cy="268400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Before RHT</a:t>
            </a:r>
            <a:endParaRPr lang="en-GB" sz="2000" dirty="0"/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266672FA-A376-EBAC-027A-CE79F2F0D9E9}"/>
              </a:ext>
            </a:extLst>
          </p:cNvPr>
          <p:cNvSpPr txBox="1">
            <a:spLocks/>
          </p:cNvSpPr>
          <p:nvPr/>
        </p:nvSpPr>
        <p:spPr>
          <a:xfrm>
            <a:off x="6980481" y="2950345"/>
            <a:ext cx="1681911" cy="268400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After RHT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670231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2074B-5AF6-5F29-C207-0D85D0680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72656D1-33F8-517C-13CA-6E34C7285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Coating of end spacers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5005AA-86EB-79CC-0368-8551AD943F4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501" t="43000" r="57087" b="19201"/>
          <a:stretch>
            <a:fillRect/>
          </a:stretch>
        </p:blipFill>
        <p:spPr>
          <a:xfrm>
            <a:off x="436629" y="2732369"/>
            <a:ext cx="3744416" cy="32612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1DB7BEE-61CA-4F39-66B4-E129710E19D2}"/>
              </a:ext>
            </a:extLst>
          </p:cNvPr>
          <p:cNvSpPr txBox="1"/>
          <p:nvPr/>
        </p:nvSpPr>
        <p:spPr>
          <a:xfrm>
            <a:off x="381141" y="1412776"/>
            <a:ext cx="385539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CR160 – </a:t>
            </a:r>
            <a:r>
              <a:rPr lang="en-US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IR1 spacer's coating damaged after IL curing (</a:t>
            </a:r>
            <a:r>
              <a:rPr lang="en-GB" sz="1600" u="sng" dirty="0">
                <a:hlinkClick r:id="rId4"/>
              </a:rPr>
              <a:t>3287144</a:t>
            </a:r>
            <a:r>
              <a:rPr lang="en-US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Use as is (insulation coil to spacer is not compromised)</a:t>
            </a:r>
            <a:endParaRPr lang="en-GB" sz="1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78DF264-F6E4-5C4B-34D5-80D575CA163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8738" t="51400" r="48425" b="17801"/>
          <a:stretch>
            <a:fillRect/>
          </a:stretch>
        </p:blipFill>
        <p:spPr>
          <a:xfrm>
            <a:off x="4738961" y="2836132"/>
            <a:ext cx="4025386" cy="305374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2D6B010-DB70-44A6-E7D7-96221C2A2E43}"/>
              </a:ext>
            </a:extLst>
          </p:cNvPr>
          <p:cNvSpPr txBox="1"/>
          <p:nvPr/>
        </p:nvSpPr>
        <p:spPr>
          <a:xfrm>
            <a:off x="4907467" y="1351418"/>
            <a:ext cx="38553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CR162 – </a:t>
            </a:r>
            <a:r>
              <a:rPr lang="en-US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Dirt on slits detected after curing (</a:t>
            </a:r>
            <a:r>
              <a:rPr lang="en-GB" sz="1600" u="sng" dirty="0">
                <a:hlinkClick r:id="rId6"/>
              </a:rPr>
              <a:t>3307049</a:t>
            </a:r>
            <a:r>
              <a:rPr lang="en-US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End part replaced after curing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226028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BD583-B2FA-93E8-66A0-19638E0BC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RHT NCR – dwell3</a:t>
            </a:r>
            <a:endParaRPr lang="en-GB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B4729C39-C7D0-86ED-C11A-D9838A3FF0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0900029"/>
              </p:ext>
            </p:extLst>
          </p:nvPr>
        </p:nvGraphicFramePr>
        <p:xfrm>
          <a:off x="1329847" y="1506067"/>
          <a:ext cx="6237541" cy="857130"/>
        </p:xfrm>
        <a:graphic>
          <a:graphicData uri="http://schemas.openxmlformats.org/drawingml/2006/table">
            <a:tbl>
              <a:tblPr/>
              <a:tblGrid>
                <a:gridCol w="413972">
                  <a:extLst>
                    <a:ext uri="{9D8B030D-6E8A-4147-A177-3AD203B41FA5}">
                      <a16:colId xmlns:a16="http://schemas.microsoft.com/office/drawing/2014/main" val="3006251745"/>
                    </a:ext>
                  </a:extLst>
                </a:gridCol>
                <a:gridCol w="367935">
                  <a:extLst>
                    <a:ext uri="{9D8B030D-6E8A-4147-A177-3AD203B41FA5}">
                      <a16:colId xmlns:a16="http://schemas.microsoft.com/office/drawing/2014/main" val="363199963"/>
                    </a:ext>
                  </a:extLst>
                </a:gridCol>
                <a:gridCol w="660035">
                  <a:extLst>
                    <a:ext uri="{9D8B030D-6E8A-4147-A177-3AD203B41FA5}">
                      <a16:colId xmlns:a16="http://schemas.microsoft.com/office/drawing/2014/main" val="2434505609"/>
                    </a:ext>
                  </a:extLst>
                </a:gridCol>
                <a:gridCol w="502274">
                  <a:extLst>
                    <a:ext uri="{9D8B030D-6E8A-4147-A177-3AD203B41FA5}">
                      <a16:colId xmlns:a16="http://schemas.microsoft.com/office/drawing/2014/main" val="2253539655"/>
                    </a:ext>
                  </a:extLst>
                </a:gridCol>
                <a:gridCol w="589561">
                  <a:extLst>
                    <a:ext uri="{9D8B030D-6E8A-4147-A177-3AD203B41FA5}">
                      <a16:colId xmlns:a16="http://schemas.microsoft.com/office/drawing/2014/main" val="3592765993"/>
                    </a:ext>
                  </a:extLst>
                </a:gridCol>
                <a:gridCol w="918797">
                  <a:extLst>
                    <a:ext uri="{9D8B030D-6E8A-4147-A177-3AD203B41FA5}">
                      <a16:colId xmlns:a16="http://schemas.microsoft.com/office/drawing/2014/main" val="3690035832"/>
                    </a:ext>
                  </a:extLst>
                </a:gridCol>
                <a:gridCol w="814022">
                  <a:extLst>
                    <a:ext uri="{9D8B030D-6E8A-4147-A177-3AD203B41FA5}">
                      <a16:colId xmlns:a16="http://schemas.microsoft.com/office/drawing/2014/main" val="1057423108"/>
                    </a:ext>
                  </a:extLst>
                </a:gridCol>
                <a:gridCol w="866410">
                  <a:extLst>
                    <a:ext uri="{9D8B030D-6E8A-4147-A177-3AD203B41FA5}">
                      <a16:colId xmlns:a16="http://schemas.microsoft.com/office/drawing/2014/main" val="1206797082"/>
                    </a:ext>
                  </a:extLst>
                </a:gridCol>
                <a:gridCol w="1104535">
                  <a:extLst>
                    <a:ext uri="{9D8B030D-6E8A-4147-A177-3AD203B41FA5}">
                      <a16:colId xmlns:a16="http://schemas.microsoft.com/office/drawing/2014/main" val="2774947688"/>
                    </a:ext>
                  </a:extLst>
                </a:gridCol>
              </a:tblGrid>
              <a:tr h="1370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ID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∆t [h]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Target [◦C]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Allowed Band [◦C]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T [◦C]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prec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mean | T [◦C]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mean H/2 [◦C]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mean Hasm/2 [◦C]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4375931"/>
                  </a:ext>
                </a:extLst>
              </a:tr>
              <a:tr h="7571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CR160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50.85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663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658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668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n.a.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662.6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3.4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3.2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2292226"/>
                  </a:ext>
                </a:extLst>
              </a:tr>
              <a:tr h="7571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CR161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51.07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663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658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668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n.a.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662.4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3.1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2.9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7535135"/>
                  </a:ext>
                </a:extLst>
              </a:tr>
              <a:tr h="7571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CR162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50.83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663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658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668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n.a.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662.3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2.8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3426998"/>
                  </a:ext>
                </a:extLst>
              </a:tr>
              <a:tr h="7571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CR163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50.93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663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658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668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n.a.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662.3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3.1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2.9</a:t>
                      </a:r>
                    </a:p>
                  </a:txBody>
                  <a:tcPr marL="3786" marR="3786" marT="37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572726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18787C-B6BA-47FC-2300-2DC7AA04D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609274-0D26-CD69-A38B-092AC505B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708" y="2636912"/>
            <a:ext cx="5931922" cy="2981202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A5A1CD0-E98B-C555-E91C-90E7E276754D}"/>
              </a:ext>
            </a:extLst>
          </p:cNvPr>
          <p:cNvSpPr txBox="1">
            <a:spLocks/>
          </p:cNvSpPr>
          <p:nvPr/>
        </p:nvSpPr>
        <p:spPr>
          <a:xfrm>
            <a:off x="612000" y="975519"/>
            <a:ext cx="8208472" cy="43725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+mj-lt"/>
              </a:rPr>
              <a:t>Homogeneity in dwell3 slightly above the +- 3°C</a:t>
            </a:r>
            <a:r>
              <a:rPr lang="en-GB" sz="2000" dirty="0">
                <a:solidFill>
                  <a:srgbClr val="000000"/>
                </a:solidFill>
                <a:latin typeface="+mj-lt"/>
              </a:rPr>
              <a:t> stablished limit</a:t>
            </a:r>
          </a:p>
        </p:txBody>
      </p:sp>
    </p:spTree>
    <p:extLst>
      <p:ext uri="{BB962C8B-B14F-4D97-AF65-F5344CB8AC3E}">
        <p14:creationId xmlns:p14="http://schemas.microsoft.com/office/powerpoint/2010/main" val="6817063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74C53-0816-9001-2D68-417E06734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CR162 – </a:t>
            </a:r>
            <a:r>
              <a:rPr lang="en-US" dirty="0"/>
              <a:t>unforeseen position of a pole key groove during reaction </a:t>
            </a:r>
            <a:r>
              <a:rPr lang="en-GB" u="sng" dirty="0">
                <a:hlinkClick r:id="rId2"/>
              </a:rPr>
              <a:t>NCR 3315433)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2A016-6285-0292-CE8C-30D61F5061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2785864"/>
          </a:xfrm>
        </p:spPr>
        <p:txBody>
          <a:bodyPr>
            <a:normAutofit/>
          </a:bodyPr>
          <a:lstStyle/>
          <a:p>
            <a:r>
              <a:rPr lang="en-US" sz="1600" dirty="0"/>
              <a:t>The pole key groove, located at 520cm from LE side(between pole part n</a:t>
            </a:r>
            <a:r>
              <a:rPr lang="en-US" sz="1600" dirty="0">
                <a:sym typeface="Symbol" panose="05050102010706020507" pitchFamily="18" charset="2"/>
              </a:rPr>
              <a:t></a:t>
            </a:r>
            <a:r>
              <a:rPr lang="en-US" sz="1600" dirty="0"/>
              <a:t>12 and pole part n</a:t>
            </a:r>
            <a:r>
              <a:rPr lang="en-US" sz="1600" dirty="0">
                <a:sym typeface="Symbol" panose="05050102010706020507" pitchFamily="18" charset="2"/>
              </a:rPr>
              <a:t></a:t>
            </a:r>
            <a:r>
              <a:rPr lang="en-US" sz="1600" dirty="0"/>
              <a:t>13), was found completely displaced on the part n</a:t>
            </a:r>
            <a:r>
              <a:rPr lang="en-US" sz="1600" dirty="0">
                <a:sym typeface="Symbol" panose="05050102010706020507" pitchFamily="18" charset="2"/>
              </a:rPr>
              <a:t></a:t>
            </a:r>
            <a:r>
              <a:rPr lang="en-US" sz="1600" dirty="0"/>
              <a:t>12 instead of being positioned at the junction between pole part n</a:t>
            </a:r>
            <a:r>
              <a:rPr lang="en-US" sz="1600" dirty="0">
                <a:sym typeface="Symbol" panose="05050102010706020507" pitchFamily="18" charset="2"/>
              </a:rPr>
              <a:t></a:t>
            </a:r>
            <a:r>
              <a:rPr lang="en-US" sz="1600" dirty="0"/>
              <a:t>12 and pole part n</a:t>
            </a:r>
            <a:r>
              <a:rPr lang="en-US" sz="1600" dirty="0">
                <a:sym typeface="Symbol" panose="05050102010706020507" pitchFamily="18" charset="2"/>
              </a:rPr>
              <a:t></a:t>
            </a:r>
            <a:r>
              <a:rPr lang="en-US" sz="1600" dirty="0"/>
              <a:t>13 </a:t>
            </a:r>
          </a:p>
          <a:p>
            <a:r>
              <a:rPr lang="en-GB" sz="1600" dirty="0"/>
              <a:t>The mis-alignment was introduced during the preparation for reaction, no indication of any anomaly during reaction or risk of conductor damage.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A5BC0D-928A-AE29-2AA9-B9287E997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5" name="Picture 4" descr="A metal object with holes&#10;&#10;AI-generated content may be incorrect.">
            <a:extLst>
              <a:ext uri="{FF2B5EF4-FFF2-40B4-BE49-F238E27FC236}">
                <a16:creationId xmlns:a16="http://schemas.microsoft.com/office/drawing/2014/main" id="{D89C6B10-AAD0-EAF1-6D73-6952A61042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2815590"/>
            <a:ext cx="5520690" cy="399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3885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064CB8-337F-791B-1D93-FB2457B3DD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2420888"/>
            <a:ext cx="7920000" cy="3705275"/>
          </a:xfrm>
        </p:spPr>
        <p:txBody>
          <a:bodyPr>
            <a:normAutofit/>
          </a:bodyPr>
          <a:lstStyle/>
          <a:p>
            <a:r>
              <a:rPr lang="en-GB" sz="1800" dirty="0"/>
              <a:t>Impregnation mould was closed at the first tightening pass at 60 Nm </a:t>
            </a:r>
          </a:p>
          <a:p>
            <a:pPr lvl="1"/>
            <a:r>
              <a:rPr lang="en-GB" sz="1800" dirty="0"/>
              <a:t>Typically, the mould closes at the 2nd tightening pass at 80 Nm</a:t>
            </a:r>
          </a:p>
          <a:p>
            <a:endParaRPr lang="en-GB" sz="1800" dirty="0"/>
          </a:p>
          <a:p>
            <a:r>
              <a:rPr lang="en-GB" sz="1800" dirty="0"/>
              <a:t>After checking the PFA coated metallic shims in contact with the midplane, it was noticed that there was a mismatch between the shim’s identifier (id: </a:t>
            </a:r>
            <a:r>
              <a:rPr lang="en-GB" sz="1800" b="1" dirty="0"/>
              <a:t>16XXXX</a:t>
            </a:r>
            <a:r>
              <a:rPr lang="en-GB" sz="1800" dirty="0"/>
              <a:t>) and the rest of the impregnation mould (id: </a:t>
            </a:r>
            <a:r>
              <a:rPr lang="en-GB" sz="1800" b="1" dirty="0"/>
              <a:t>15XXXX</a:t>
            </a:r>
            <a:r>
              <a:rPr lang="en-GB" sz="1800" dirty="0"/>
              <a:t>). </a:t>
            </a:r>
          </a:p>
          <a:p>
            <a:endParaRPr lang="en-GB" sz="1800" dirty="0"/>
          </a:p>
          <a:p>
            <a:r>
              <a:rPr lang="en-GB" sz="1800" dirty="0"/>
              <a:t>The mould was open and the shim was replaced by the correct one (15XXXX).</a:t>
            </a:r>
          </a:p>
          <a:p>
            <a:endParaRPr lang="en-GB" sz="1800" dirty="0"/>
          </a:p>
          <a:p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F5821C-BDCB-324F-F01A-7F7E3C656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473E8F2-446F-0A21-EE4A-1A3D729423DB}"/>
              </a:ext>
            </a:extLst>
          </p:cNvPr>
          <p:cNvSpPr txBox="1">
            <a:spLocks/>
          </p:cNvSpPr>
          <p:nvPr/>
        </p:nvSpPr>
        <p:spPr>
          <a:xfrm>
            <a:off x="764400" y="332400"/>
            <a:ext cx="7920000" cy="1368408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CR160: Pairing issue between shims and mould during the preparation for impregnation (</a:t>
            </a:r>
            <a:r>
              <a:rPr lang="en-GB" u="sng" dirty="0">
                <a:hlinkClick r:id="rId2"/>
              </a:rPr>
              <a:t>NCR 3303248)</a:t>
            </a: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86231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B352A-2EF7-9470-9547-FB4C0491E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Impregnation defects repair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64602F-9D63-19E2-6A3D-02F9D4125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1273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600" dirty="0">
                <a:latin typeface="Helvetica Neue"/>
              </a:rPr>
              <a:t>Defect after impregnation (non metallic trapped particle) </a:t>
            </a:r>
          </a:p>
          <a:p>
            <a:pPr marL="0" indent="0" algn="ctr">
              <a:buNone/>
            </a:pPr>
            <a:r>
              <a:rPr lang="en-GB" sz="1600" dirty="0">
                <a:latin typeface="Helvetica Neue"/>
              </a:rPr>
              <a:t>Very superficial, slight scratch of the surface was enough to remove it</a:t>
            </a:r>
          </a:p>
          <a:p>
            <a:pPr algn="ctr"/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AE7969-41FD-9C20-340F-1108257A5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428D49-BCD6-6BC0-3CB7-CEB8EBE06BC2}"/>
              </a:ext>
            </a:extLst>
          </p:cNvPr>
          <p:cNvSpPr txBox="1"/>
          <p:nvPr/>
        </p:nvSpPr>
        <p:spPr>
          <a:xfrm>
            <a:off x="3491880" y="842977"/>
            <a:ext cx="21602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  <a:buNone/>
            </a:pPr>
            <a:r>
              <a:rPr lang="en-GB" b="0" u="none" strike="noStrike" dirty="0">
                <a:solidFill>
                  <a:srgbClr val="0645AD"/>
                </a:solidFill>
                <a:effectLst/>
                <a:latin typeface="Helvetica Neue"/>
                <a:hlinkClick r:id="rId2"/>
              </a:rPr>
              <a:t>CR160</a:t>
            </a:r>
            <a:r>
              <a:rPr lang="en-GB" dirty="0">
                <a:solidFill>
                  <a:srgbClr val="0645AD"/>
                </a:solidFill>
                <a:latin typeface="Helvetica Neue"/>
                <a:hlinkClick r:id="rId2"/>
              </a:rPr>
              <a:t>: </a:t>
            </a:r>
            <a:r>
              <a:rPr lang="en-GB" b="0" u="none" strike="noStrike" dirty="0">
                <a:solidFill>
                  <a:srgbClr val="0645AD"/>
                </a:solidFill>
                <a:effectLst/>
                <a:latin typeface="Helvetica Neue"/>
                <a:hlinkClick r:id="rId2"/>
              </a:rPr>
              <a:t>3309424</a:t>
            </a:r>
            <a:br>
              <a:rPr lang="en-GB" b="0" dirty="0">
                <a:solidFill>
                  <a:srgbClr val="000000"/>
                </a:solidFill>
                <a:effectLst/>
                <a:latin typeface="Helvetica Neue"/>
              </a:rPr>
            </a:b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513F4D-43B5-F607-2198-9DAB72140AB6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434" y="1792061"/>
            <a:ext cx="1952048" cy="155831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90E95AB-9D69-33C0-A1F9-CF7CE3B291E7}"/>
              </a:ext>
            </a:extLst>
          </p:cNvPr>
          <p:cNvSpPr txBox="1"/>
          <p:nvPr/>
        </p:nvSpPr>
        <p:spPr>
          <a:xfrm>
            <a:off x="1723853" y="3538195"/>
            <a:ext cx="6048672" cy="11310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300"/>
              </a:spcAft>
              <a:buNone/>
            </a:pPr>
            <a:r>
              <a:rPr lang="en-GB" b="0" u="none" strike="noStrike" dirty="0">
                <a:solidFill>
                  <a:srgbClr val="0645AD"/>
                </a:solidFill>
                <a:effectLst/>
                <a:latin typeface="Helvetica Neue"/>
                <a:hlinkClick r:id="rId5"/>
              </a:rPr>
              <a:t>CR161: 3316609</a:t>
            </a:r>
            <a:r>
              <a:rPr lang="en-GB" b="0" u="none" strike="noStrike" dirty="0">
                <a:solidFill>
                  <a:srgbClr val="0645AD"/>
                </a:solidFill>
                <a:effectLst/>
                <a:latin typeface="Helvetica Neue"/>
              </a:rPr>
              <a:t> </a:t>
            </a:r>
          </a:p>
          <a:p>
            <a:pPr algn="ctr">
              <a:spcAft>
                <a:spcPts val="300"/>
              </a:spcAft>
              <a:buNone/>
            </a:pPr>
            <a:r>
              <a:rPr lang="en-GB" sz="1400" b="0" dirty="0">
                <a:effectLst/>
                <a:latin typeface="Helvetica Neue"/>
              </a:rPr>
              <a:t>Defect after impregnation (not clear if trapped particle).</a:t>
            </a:r>
          </a:p>
          <a:p>
            <a:pPr algn="ctr">
              <a:spcAft>
                <a:spcPts val="300"/>
              </a:spcAft>
              <a:buNone/>
            </a:pPr>
            <a:r>
              <a:rPr lang="en-GB" sz="1400" dirty="0">
                <a:latin typeface="Helvetica Neue"/>
              </a:rPr>
              <a:t>After scraping the surface, it was concluded it was dry spot</a:t>
            </a:r>
          </a:p>
          <a:p>
            <a:pPr algn="ctr">
              <a:spcAft>
                <a:spcPts val="300"/>
              </a:spcAft>
              <a:buNone/>
            </a:pPr>
            <a:r>
              <a:rPr lang="en-GB" sz="1400" b="0" dirty="0">
                <a:effectLst/>
                <a:latin typeface="Helvetica Neue"/>
              </a:rPr>
              <a:t>Repaired with </a:t>
            </a:r>
            <a:r>
              <a:rPr lang="en-US" sz="1400" dirty="0" err="1">
                <a:latin typeface="Helvetica Neue"/>
              </a:rPr>
              <a:t>Stycast</a:t>
            </a:r>
            <a:r>
              <a:rPr lang="en-US" sz="1400" dirty="0">
                <a:latin typeface="Helvetica Neue"/>
              </a:rPr>
              <a:t> 2850 FT + 23LV</a:t>
            </a:r>
            <a:endParaRPr lang="en-GB" sz="1400" dirty="0">
              <a:latin typeface="Helvetica Neue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8B8DC61-6FFD-44C4-927E-E874F78A10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5213" y="4623428"/>
            <a:ext cx="1978000" cy="17500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D37D03-4D97-D6A0-75B7-FFABE0C630F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2351" r="17024"/>
          <a:stretch>
            <a:fillRect/>
          </a:stretch>
        </p:blipFill>
        <p:spPr>
          <a:xfrm>
            <a:off x="6228184" y="4623429"/>
            <a:ext cx="1544341" cy="17500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0F16D9-3547-617A-40D5-B84DF2907A0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22568" t="9405" r="13474" b="27745"/>
          <a:stretch>
            <a:fillRect/>
          </a:stretch>
        </p:blipFill>
        <p:spPr>
          <a:xfrm>
            <a:off x="1782800" y="4620104"/>
            <a:ext cx="2160241" cy="17500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39DFC91-A085-9A65-6F4A-DD569FDAA09D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910" y="1755451"/>
            <a:ext cx="1694134" cy="15770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86835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32AA6E-A861-E737-3C48-DBDDC6312D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39678-AEFA-EA8D-192C-4E5CF3BB8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9E61A5-C9E9-5BDF-459E-479FD4F5B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208472" cy="4906963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Manufacturing data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Non-conformities</a:t>
            </a:r>
          </a:p>
          <a:p>
            <a:r>
              <a:rPr lang="en-GB" dirty="0"/>
              <a:t>Conclusion/Proposal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501B04-267E-180F-E228-907566E4D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93042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9C1E-544D-463C-9E5C-5C6F1F7AF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Conclusion/Proposal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A23EC-FD2D-4028-B1E9-E5F56010C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spcBef>
                <a:spcPts val="600"/>
              </a:spcBef>
            </a:pPr>
            <a:r>
              <a:rPr lang="en-US" sz="2000" dirty="0"/>
              <a:t>Use </a:t>
            </a:r>
            <a:r>
              <a:rPr lang="en-US" sz="2000" u="sng" dirty="0"/>
              <a:t>CR160 - CR161 - CR162 - CR163</a:t>
            </a:r>
            <a:r>
              <a:rPr lang="en-US" sz="2000" dirty="0"/>
              <a:t> for MQXFB11 assembly</a:t>
            </a:r>
          </a:p>
          <a:p>
            <a:pPr algn="just">
              <a:spcBef>
                <a:spcPts val="600"/>
              </a:spcBef>
            </a:pPr>
            <a:r>
              <a:rPr lang="en-US" sz="2000" dirty="0"/>
              <a:t>The coil instrumentation has begun this week, and the magnet loading is planned for the second half of October</a:t>
            </a:r>
            <a:endParaRPr lang="en-GB" sz="2000" baseline="30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070D95-9D4F-4CB7-AD4B-554685188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52410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9C1E-544D-463C-9E5C-5C6F1F7AF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6800" y="3069000"/>
            <a:ext cx="7920000" cy="720000"/>
          </a:xfrm>
        </p:spPr>
        <p:txBody>
          <a:bodyPr/>
          <a:lstStyle/>
          <a:p>
            <a:r>
              <a:rPr lang="en-US" dirty="0"/>
              <a:t>Thank you!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070D95-9D4F-4CB7-AD4B-554685188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37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521D0-8A71-4F25-B047-A3C5251C3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CEF3B-BA42-4053-ACED-EFEE00760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208472" cy="4906963"/>
          </a:xfrm>
        </p:spPr>
        <p:txBody>
          <a:bodyPr/>
          <a:lstStyle/>
          <a:p>
            <a:r>
              <a:rPr lang="en-GB" dirty="0"/>
              <a:t>Manufacturing data</a:t>
            </a:r>
          </a:p>
          <a:p>
            <a:r>
              <a:rPr lang="en-GB" dirty="0"/>
              <a:t>Non-conformities</a:t>
            </a:r>
          </a:p>
          <a:p>
            <a:r>
              <a:rPr lang="en-GB" dirty="0"/>
              <a:t>Conclusion/Proposal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B4109C-CEC8-4217-9F05-5548959C0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1478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521D0-8A71-4F25-B047-A3C5251C3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CEF3B-BA42-4053-ACED-EFEE00760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616624"/>
          </a:xfrm>
        </p:spPr>
        <p:txBody>
          <a:bodyPr>
            <a:normAutofit/>
          </a:bodyPr>
          <a:lstStyle/>
          <a:p>
            <a:r>
              <a:rPr lang="en-GB" sz="2400" dirty="0"/>
              <a:t>Manufacturing data</a:t>
            </a:r>
          </a:p>
          <a:p>
            <a:pPr lvl="1"/>
            <a:r>
              <a:rPr lang="en-GB" sz="1600" dirty="0"/>
              <a:t>Analysis of MQXFBP2 coils and comparison improvements with respect to MQXFBP1 available </a:t>
            </a:r>
            <a:r>
              <a:rPr lang="en-GB" sz="1600" dirty="0">
                <a:hlinkClick r:id="rId3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Analysis of MQXFBP3 coils and comparison improvements with respect to MQXFBP2 available </a:t>
            </a:r>
            <a:r>
              <a:rPr lang="en-GB" sz="1600" dirty="0">
                <a:hlinkClick r:id="rId4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Analysis of MQXFB02 coils and comparison improvements with respect to MQXFBP3 available </a:t>
            </a:r>
            <a:r>
              <a:rPr lang="en-GB" sz="1600" dirty="0">
                <a:hlinkClick r:id="rId5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Analysis of MQXFB03 coils and comparison improvements with respect to MQXFB02 available </a:t>
            </a:r>
            <a:r>
              <a:rPr lang="en-GB" sz="1600" dirty="0">
                <a:hlinkClick r:id="rId6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Coil fabrication data and non-conformities of MQXFB04 coils available </a:t>
            </a:r>
            <a:r>
              <a:rPr lang="en-GB" sz="1600" dirty="0">
                <a:hlinkClick r:id="rId7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Coil fabrication data and non-conformities of MQXFB05 coils available </a:t>
            </a:r>
            <a:r>
              <a:rPr lang="en-GB" sz="1600" dirty="0">
                <a:hlinkClick r:id="rId8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Coil fabrication data and non-conformities of MQXFB06 coils available </a:t>
            </a:r>
            <a:r>
              <a:rPr lang="en-GB" sz="1600" dirty="0">
                <a:hlinkClick r:id="rId9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Coil fabrication data and non-conformities of MQXFB07 coils available </a:t>
            </a:r>
            <a:r>
              <a:rPr lang="en-GB" sz="1600" dirty="0">
                <a:solidFill>
                  <a:schemeClr val="tx1"/>
                </a:solidFill>
                <a:hlinkClick r:id="rId10"/>
              </a:rPr>
              <a:t>here</a:t>
            </a:r>
            <a:endParaRPr lang="en-GB" sz="1600" dirty="0">
              <a:solidFill>
                <a:schemeClr val="tx1"/>
              </a:solidFill>
            </a:endParaRPr>
          </a:p>
          <a:p>
            <a:pPr lvl="1"/>
            <a:r>
              <a:rPr lang="en-GB" sz="1600" dirty="0"/>
              <a:t>Coil fabrication data and non-conformities of MQXFB08 coils available </a:t>
            </a:r>
            <a:r>
              <a:rPr lang="en-GB" sz="1600" dirty="0">
                <a:solidFill>
                  <a:schemeClr val="bg2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en-GB" sz="1600" dirty="0">
                <a:solidFill>
                  <a:schemeClr val="bg2"/>
                </a:solidFill>
              </a:rPr>
              <a:t>  </a:t>
            </a:r>
          </a:p>
          <a:p>
            <a:pPr lvl="1"/>
            <a:r>
              <a:rPr lang="en-GB" sz="1600" dirty="0"/>
              <a:t>Coil fabrication data and non-conformities of MQXFB09 coils available </a:t>
            </a:r>
            <a:r>
              <a:rPr lang="en-GB" sz="1600" dirty="0">
                <a:solidFill>
                  <a:schemeClr val="bg2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endParaRPr lang="en-GB" sz="1600" dirty="0">
              <a:solidFill>
                <a:schemeClr val="bg2"/>
              </a:solidFill>
            </a:endParaRPr>
          </a:p>
          <a:p>
            <a:pPr lvl="1"/>
            <a:r>
              <a:rPr lang="en-GB" sz="1600" dirty="0"/>
              <a:t>Coil fabrication data and non-conformities of MQXFB10 coils available </a:t>
            </a:r>
            <a:r>
              <a:rPr lang="en-GB" sz="1600" dirty="0">
                <a:solidFill>
                  <a:schemeClr val="bg2"/>
                </a:solidFill>
                <a:hlinkClick r:id="rId13"/>
              </a:rPr>
              <a:t>here</a:t>
            </a:r>
            <a:r>
              <a:rPr lang="en-GB" sz="1600" dirty="0">
                <a:solidFill>
                  <a:schemeClr val="bg2"/>
                </a:solidFill>
              </a:rPr>
              <a:t> </a:t>
            </a:r>
            <a:endParaRPr lang="en-GB" sz="1600" dirty="0"/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Non-conformities</a:t>
            </a: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Conclusion/Proposal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B4109C-CEC8-4217-9F05-5548959C0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690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1FA0CF-3B2E-1347-CB0D-5F090DCC5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495222"/>
            <a:ext cx="7389529" cy="48304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2FD04D-1024-9D17-DABA-4EF6DCBBC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 insulation thickness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8C55249-EB59-2331-E9FF-D9C563F7F7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45435"/>
          </a:xfrm>
        </p:spPr>
        <p:txBody>
          <a:bodyPr>
            <a:normAutofit/>
          </a:bodyPr>
          <a:lstStyle/>
          <a:p>
            <a:r>
              <a:rPr lang="it-IT" sz="2000" dirty="0"/>
              <a:t>Target insulation thickness is 145 (+0 </a:t>
            </a:r>
            <a:r>
              <a:rPr lang="en-GB" sz="2000" dirty="0"/>
              <a:t>µm/-10 µm)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F496F2-0BE3-F297-6F0B-CF2C32107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FC4EE2-4500-134C-6697-43CA77669A2E}"/>
              </a:ext>
            </a:extLst>
          </p:cNvPr>
          <p:cNvCxnSpPr>
            <a:cxnSpLocks/>
          </p:cNvCxnSpPr>
          <p:nvPr/>
        </p:nvCxnSpPr>
        <p:spPr>
          <a:xfrm flipV="1">
            <a:off x="5652120" y="1628800"/>
            <a:ext cx="0" cy="3880038"/>
          </a:xfrm>
          <a:prstGeom prst="line">
            <a:avLst/>
          </a:prstGeom>
          <a:ln>
            <a:solidFill>
              <a:srgbClr val="00B05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837BA1F-8A68-2A5C-041A-352C8E835A31}"/>
              </a:ext>
            </a:extLst>
          </p:cNvPr>
          <p:cNvCxnSpPr>
            <a:cxnSpLocks/>
          </p:cNvCxnSpPr>
          <p:nvPr/>
        </p:nvCxnSpPr>
        <p:spPr>
          <a:xfrm>
            <a:off x="5724128" y="2023340"/>
            <a:ext cx="2376265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7578004-2CAC-CDCC-EF95-3FE2B903BE8D}"/>
              </a:ext>
            </a:extLst>
          </p:cNvPr>
          <p:cNvSpPr txBox="1"/>
          <p:nvPr/>
        </p:nvSpPr>
        <p:spPr>
          <a:xfrm>
            <a:off x="6345499" y="1566038"/>
            <a:ext cx="1378893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dirty="0"/>
              <a:t>Fine tuning insulation thickness</a:t>
            </a:r>
            <a:endParaRPr lang="en-GB" sz="10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B140A77-7CE2-7D0E-9B8F-17B3CA8773F9}"/>
              </a:ext>
            </a:extLst>
          </p:cNvPr>
          <p:cNvSpPr/>
          <p:nvPr/>
        </p:nvSpPr>
        <p:spPr>
          <a:xfrm>
            <a:off x="7524328" y="3225471"/>
            <a:ext cx="480912" cy="792088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993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82FC32D4-2DB0-CD46-585A-EAAE10F92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298"/>
            <a:ext cx="8280480" cy="720000"/>
          </a:xfrm>
        </p:spPr>
        <p:txBody>
          <a:bodyPr/>
          <a:lstStyle/>
          <a:p>
            <a:pPr algn="ctr"/>
            <a:r>
              <a:rPr lang="en-US" dirty="0"/>
              <a:t>Coil elongation during reaction fixture opening</a:t>
            </a:r>
            <a:endParaRPr lang="en-GB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A841D2E2-E992-B989-2E66-910958D4C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ACFB58A9-63B6-48BC-1C3F-80D1335E15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626861"/>
              </p:ext>
            </p:extLst>
          </p:nvPr>
        </p:nvGraphicFramePr>
        <p:xfrm>
          <a:off x="780210" y="723298"/>
          <a:ext cx="7680221" cy="583525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27494">
                  <a:extLst>
                    <a:ext uri="{9D8B030D-6E8A-4147-A177-3AD203B41FA5}">
                      <a16:colId xmlns:a16="http://schemas.microsoft.com/office/drawing/2014/main" val="3018276019"/>
                    </a:ext>
                  </a:extLst>
                </a:gridCol>
                <a:gridCol w="1136151">
                  <a:extLst>
                    <a:ext uri="{9D8B030D-6E8A-4147-A177-3AD203B41FA5}">
                      <a16:colId xmlns:a16="http://schemas.microsoft.com/office/drawing/2014/main" val="1338354587"/>
                    </a:ext>
                  </a:extLst>
                </a:gridCol>
                <a:gridCol w="1131822">
                  <a:extLst>
                    <a:ext uri="{9D8B030D-6E8A-4147-A177-3AD203B41FA5}">
                      <a16:colId xmlns:a16="http://schemas.microsoft.com/office/drawing/2014/main" val="2159645163"/>
                    </a:ext>
                  </a:extLst>
                </a:gridCol>
                <a:gridCol w="1104165">
                  <a:extLst>
                    <a:ext uri="{9D8B030D-6E8A-4147-A177-3AD203B41FA5}">
                      <a16:colId xmlns:a16="http://schemas.microsoft.com/office/drawing/2014/main" val="2640443852"/>
                    </a:ext>
                  </a:extLst>
                </a:gridCol>
                <a:gridCol w="1020350">
                  <a:extLst>
                    <a:ext uri="{9D8B030D-6E8A-4147-A177-3AD203B41FA5}">
                      <a16:colId xmlns:a16="http://schemas.microsoft.com/office/drawing/2014/main" val="3948384824"/>
                    </a:ext>
                  </a:extLst>
                </a:gridCol>
                <a:gridCol w="1190107">
                  <a:extLst>
                    <a:ext uri="{9D8B030D-6E8A-4147-A177-3AD203B41FA5}">
                      <a16:colId xmlns:a16="http://schemas.microsoft.com/office/drawing/2014/main" val="1234284414"/>
                    </a:ext>
                  </a:extLst>
                </a:gridCol>
                <a:gridCol w="970132">
                  <a:extLst>
                    <a:ext uri="{9D8B030D-6E8A-4147-A177-3AD203B41FA5}">
                      <a16:colId xmlns:a16="http://schemas.microsoft.com/office/drawing/2014/main" val="3766528362"/>
                    </a:ext>
                  </a:extLst>
                </a:gridCol>
              </a:tblGrid>
              <a:tr h="385989">
                <a:tc gridSpan="7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Coil elongation during reaction fixture opening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3408074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/>
                        <a:t>Magnet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/>
                        <a:t>Coil #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1" u="sng" dirty="0">
                          <a:solidFill>
                            <a:schemeClr val="tx1"/>
                          </a:solidFill>
                        </a:rPr>
                        <a:t>CS [mm]</a:t>
                      </a:r>
                      <a:endParaRPr lang="en-GB" sz="11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1" u="sng" dirty="0">
                          <a:solidFill>
                            <a:schemeClr val="tx1"/>
                          </a:solidFill>
                        </a:rPr>
                        <a:t>NCS [mm]</a:t>
                      </a:r>
                      <a:endParaRPr lang="en-GB" sz="11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u="sng" dirty="0">
                          <a:solidFill>
                            <a:schemeClr val="tx1"/>
                          </a:solidFill>
                        </a:rPr>
                        <a:t>Total [mm]</a:t>
                      </a:r>
                      <a:endParaRPr lang="en-GB" sz="11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u="sng" dirty="0">
                          <a:solidFill>
                            <a:schemeClr val="tx1"/>
                          </a:solidFill>
                        </a:rPr>
                        <a:t>Total/L</a:t>
                      </a:r>
                      <a:r>
                        <a:rPr lang="it-IT" sz="1100" b="1" u="sng" baseline="-25000" dirty="0">
                          <a:solidFill>
                            <a:schemeClr val="tx1"/>
                          </a:solidFill>
                        </a:rPr>
                        <a:t>m </a:t>
                      </a:r>
                      <a:endParaRPr lang="en-GB" sz="11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u="sng" dirty="0">
                          <a:solidFill>
                            <a:schemeClr val="tx1"/>
                          </a:solidFill>
                        </a:rPr>
                        <a:t>Fab. Line</a:t>
                      </a:r>
                      <a:endParaRPr lang="en-GB" sz="11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7577231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/>
                          </a:solidFill>
                        </a:rPr>
                        <a:t>B03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CR128, 129, 130, 131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2.6 - 4.2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3.1 - 4.8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5.7 - 8.7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0.8 - 1.2 ‰</a:t>
                      </a:r>
                    </a:p>
                  </a:txBody>
                  <a:tcPr marL="5311" marR="5311" marT="5311" marB="0" anchor="ctr"/>
                </a:tc>
                <a:tc rowSpan="1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u="none" dirty="0">
                          <a:solidFill>
                            <a:schemeClr val="tx1"/>
                          </a:solidFill>
                        </a:rPr>
                        <a:t>CERN</a:t>
                      </a:r>
                      <a:endParaRPr lang="en-GB" sz="11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3549408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/>
                          </a:solidFill>
                        </a:rPr>
                        <a:t>B04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CR132, 133, 134, 135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2.1 - 4.3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2.9 - 3.8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5.1 - 8.0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0.7 - 1.1 ‰</a:t>
                      </a:r>
                    </a:p>
                  </a:txBody>
                  <a:tcPr marL="5311" marR="5311" marT="5311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9810051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/>
                          </a:solidFill>
                        </a:rPr>
                        <a:t>B05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CR136, 137, 139, 140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2.0 - 3.4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2.1 - 3.6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4.1 - 7.0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0.6 - 1.0 ‰</a:t>
                      </a:r>
                    </a:p>
                  </a:txBody>
                  <a:tcPr marL="5311" marR="5311" marT="5311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3506192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/>
                          </a:solidFill>
                        </a:rPr>
                        <a:t>B06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CR141, 142, 143, 144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2.9 - 3.4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2.8 - 3.7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5.8 - 6.6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0.8 - 0.9 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446366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/>
                          </a:solidFill>
                        </a:rPr>
                        <a:t>B07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solidFill>
                            <a:schemeClr val="tx1"/>
                          </a:solidFill>
                        </a:rPr>
                        <a:t>CR138, 145, 146, 147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2.0 - 3.4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2.6 - 3.5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4.6 - 6.9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0.6 - 1.0 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74274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/>
                          </a:solidFill>
                        </a:rPr>
                        <a:t>B08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solidFill>
                            <a:schemeClr val="tx1"/>
                          </a:solidFill>
                        </a:rPr>
                        <a:t>CR148, 149, 150, 151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1.6 - 2.8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2.0 - 2.9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3.6 - 5.6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0.5 - 0.8 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00548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/>
                          </a:solidFill>
                        </a:rPr>
                        <a:t>B09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solidFill>
                            <a:schemeClr val="tx1"/>
                          </a:solidFill>
                        </a:rPr>
                        <a:t>CR152, 153, 154, 155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2.3 - 2.9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2.3 - 3.3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4.6 - 6.2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0.6 - 0.9 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249970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dirty="0">
                          <a:solidFill>
                            <a:schemeClr val="tx1"/>
                          </a:solidFill>
                        </a:rPr>
                        <a:t>B10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dirty="0">
                          <a:solidFill>
                            <a:schemeClr val="tx1"/>
                          </a:solidFill>
                        </a:rPr>
                        <a:t>CR156, 157, 158, 159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2.0 - 2.7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2.2 - 3.5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4.5 - 6.2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0.6 - 0.9 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681385"/>
                  </a:ext>
                </a:extLst>
              </a:tr>
              <a:tr h="273369">
                <a:tc rowSpan="4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rgbClr val="0000FF"/>
                          </a:solidFill>
                        </a:rPr>
                        <a:t>B11</a:t>
                      </a:r>
                    </a:p>
                    <a:p>
                      <a:pPr algn="ctr"/>
                      <a:r>
                        <a:rPr lang="it-IT" sz="1100" b="1" dirty="0">
                          <a:solidFill>
                            <a:srgbClr val="0000FF"/>
                          </a:solidFill>
                        </a:rPr>
                        <a:t>(proposal)</a:t>
                      </a:r>
                      <a:endParaRPr lang="en-GB" sz="11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dirty="0">
                          <a:solidFill>
                            <a:srgbClr val="0000FF"/>
                          </a:solidFill>
                        </a:rPr>
                        <a:t>CR160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100" b="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100" b="0" kern="120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2.7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100" b="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5.3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buNone/>
                      </a:pPr>
                      <a:r>
                        <a:rPr lang="en-GB" sz="1100" b="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0.7 </a:t>
                      </a:r>
                      <a:r>
                        <a:rPr lang="en-GB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100" b="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7727421"/>
                  </a:ext>
                </a:extLst>
              </a:tr>
              <a:tr h="27336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dirty="0">
                          <a:solidFill>
                            <a:srgbClr val="0000FF"/>
                          </a:solidFill>
                        </a:rPr>
                        <a:t>CR161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100" b="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100" b="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100" b="0" kern="120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3.6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buNone/>
                      </a:pPr>
                      <a:r>
                        <a:rPr lang="en-GB" sz="1100" b="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0.5 </a:t>
                      </a:r>
                      <a:r>
                        <a:rPr lang="en-GB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100" b="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6939957"/>
                  </a:ext>
                </a:extLst>
              </a:tr>
              <a:tr h="27336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dirty="0">
                          <a:solidFill>
                            <a:srgbClr val="0000FF"/>
                          </a:solidFill>
                        </a:rPr>
                        <a:t>CR162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100" b="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100" b="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3.1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100" b="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5.6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buNone/>
                      </a:pPr>
                      <a:r>
                        <a:rPr lang="en-GB" sz="1100" b="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0.8 </a:t>
                      </a:r>
                      <a:r>
                        <a:rPr lang="en-GB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100" b="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545659"/>
                  </a:ext>
                </a:extLst>
              </a:tr>
              <a:tr h="273369"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dirty="0">
                          <a:solidFill>
                            <a:srgbClr val="0000FF"/>
                          </a:solidFill>
                        </a:rPr>
                        <a:t>CR163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100" b="0" kern="120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2.3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100" b="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100" b="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4.7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buNone/>
                      </a:pPr>
                      <a:r>
                        <a:rPr lang="en-GB" sz="1100" b="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0.6 </a:t>
                      </a:r>
                      <a:r>
                        <a:rPr lang="en-GB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100" b="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401180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dirty="0"/>
                        <a:t>AUP 146 -147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2.9 - 3.6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0.6 - 0.4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3.6 - 4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0.8 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 - 0.9 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FNAL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5524292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dirty="0"/>
                        <a:t>AUP 237 -238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1.6 - 2.1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1.6 - 2.1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3.1 - 4.1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0.7 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 - 1 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</a:rPr>
                        <a:t>BNL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8461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5373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DC4E92-4396-A683-DB94-55B0716618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89E9DCE-703C-88BC-9EA9-E54FF82B66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0462" y="3304061"/>
            <a:ext cx="5637019" cy="33847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67285EB-8437-D900-0F61-ADCD0EF95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0462" y="207959"/>
            <a:ext cx="5631896" cy="29776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503D60-6F2E-C7F8-234B-DEA098639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208" y="175232"/>
            <a:ext cx="2595517" cy="485018"/>
          </a:xfrm>
        </p:spPr>
        <p:txBody>
          <a:bodyPr/>
          <a:lstStyle/>
          <a:p>
            <a:r>
              <a:rPr lang="it-IT" dirty="0"/>
              <a:t>Pole gaps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0F2024-CA00-BC3C-BAE9-211E21284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5B06841-E944-5BDB-2406-D2CAC6ED9892}"/>
              </a:ext>
            </a:extLst>
          </p:cNvPr>
          <p:cNvSpPr txBox="1">
            <a:spLocks/>
          </p:cNvSpPr>
          <p:nvPr/>
        </p:nvSpPr>
        <p:spPr>
          <a:xfrm>
            <a:off x="267781" y="822131"/>
            <a:ext cx="2976373" cy="28802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/>
              <a:t>In new generation MQXFB coils pole gaps in the middle of the coil are not closed after reaction, as it is the case for AUP coils</a:t>
            </a:r>
            <a:endParaRPr lang="en-GB" sz="1800" dirty="0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84832AFC-FAD6-4C9E-B33F-E0BC4ACDDD7F}"/>
              </a:ext>
            </a:extLst>
          </p:cNvPr>
          <p:cNvSpPr/>
          <p:nvPr/>
        </p:nvSpPr>
        <p:spPr>
          <a:xfrm rot="16200000">
            <a:off x="5726817" y="3277405"/>
            <a:ext cx="145321" cy="2022906"/>
          </a:xfrm>
          <a:prstGeom prst="rightBrace">
            <a:avLst>
              <a:gd name="adj1" fmla="val 8333"/>
              <a:gd name="adj2" fmla="val 49283"/>
            </a:avLst>
          </a:prstGeom>
          <a:ln w="127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7C1346-D1C8-4347-A018-81BC2FEC59AB}"/>
              </a:ext>
            </a:extLst>
          </p:cNvPr>
          <p:cNvSpPr txBox="1"/>
          <p:nvPr/>
        </p:nvSpPr>
        <p:spPr>
          <a:xfrm>
            <a:off x="4002616" y="3429000"/>
            <a:ext cx="569384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700" b="1" dirty="0"/>
              <a:t>Pole gap </a:t>
            </a:r>
          </a:p>
          <a:p>
            <a:pPr algn="ctr"/>
            <a:r>
              <a:rPr lang="it-IT" sz="700" b="1" dirty="0"/>
              <a:t>1.5 mm</a:t>
            </a:r>
            <a:endParaRPr lang="en-GB" sz="7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648451-52B8-E838-B172-CEBDB8933940}"/>
              </a:ext>
            </a:extLst>
          </p:cNvPr>
          <p:cNvSpPr txBox="1"/>
          <p:nvPr/>
        </p:nvSpPr>
        <p:spPr>
          <a:xfrm>
            <a:off x="8463367" y="584590"/>
            <a:ext cx="43204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/>
              <a:t>LE</a:t>
            </a:r>
            <a:endParaRPr lang="en-GB" sz="12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9354D2-F4C1-717F-2A37-383322E71C58}"/>
              </a:ext>
            </a:extLst>
          </p:cNvPr>
          <p:cNvSpPr txBox="1"/>
          <p:nvPr/>
        </p:nvSpPr>
        <p:spPr>
          <a:xfrm>
            <a:off x="4033335" y="578605"/>
            <a:ext cx="43204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/>
              <a:t>RE</a:t>
            </a:r>
            <a:endParaRPr lang="en-GB" sz="12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868572D-142B-1B0C-7001-64ED58F3F8FA}"/>
              </a:ext>
            </a:extLst>
          </p:cNvPr>
          <p:cNvSpPr txBox="1"/>
          <p:nvPr/>
        </p:nvSpPr>
        <p:spPr>
          <a:xfrm>
            <a:off x="5514785" y="3790005"/>
            <a:ext cx="569384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700" b="1" dirty="0"/>
              <a:t>Pole gap </a:t>
            </a:r>
          </a:p>
          <a:p>
            <a:pPr algn="ctr"/>
            <a:r>
              <a:rPr lang="it-IT" sz="700" b="1" dirty="0"/>
              <a:t>1.1 mm</a:t>
            </a:r>
            <a:endParaRPr lang="en-GB" sz="7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81D27FE-4899-C88D-7CE5-258620704284}"/>
              </a:ext>
            </a:extLst>
          </p:cNvPr>
          <p:cNvSpPr txBox="1"/>
          <p:nvPr/>
        </p:nvSpPr>
        <p:spPr>
          <a:xfrm>
            <a:off x="7579108" y="3736777"/>
            <a:ext cx="569384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700" b="1" dirty="0"/>
              <a:t>Pole gap </a:t>
            </a:r>
          </a:p>
          <a:p>
            <a:pPr algn="ctr"/>
            <a:r>
              <a:rPr lang="it-IT" sz="700" b="1" dirty="0"/>
              <a:t>1.2 mm</a:t>
            </a:r>
            <a:endParaRPr lang="en-GB" sz="700" b="1" dirty="0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986AA43A-ECAC-D584-50C1-4EF6738A6C60}"/>
              </a:ext>
            </a:extLst>
          </p:cNvPr>
          <p:cNvSpPr/>
          <p:nvPr/>
        </p:nvSpPr>
        <p:spPr>
          <a:xfrm rot="16200000">
            <a:off x="7836961" y="3157743"/>
            <a:ext cx="118415" cy="1998492"/>
          </a:xfrm>
          <a:prstGeom prst="rightBrace">
            <a:avLst>
              <a:gd name="adj1" fmla="val 8333"/>
              <a:gd name="adj2" fmla="val 49283"/>
            </a:avLst>
          </a:prstGeom>
          <a:ln w="127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4643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7E63BF-A196-4212-4E70-A7DF8607E6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47898-E52D-8068-61A9-D510273B3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175232"/>
            <a:ext cx="7787208" cy="485018"/>
          </a:xfrm>
        </p:spPr>
        <p:txBody>
          <a:bodyPr/>
          <a:lstStyle/>
          <a:p>
            <a:r>
              <a:rPr lang="it-IT" dirty="0"/>
              <a:t>End spacers-copper wedges gaps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4032FFB-850E-6937-843D-54DC5EA490F1}"/>
              </a:ext>
            </a:extLst>
          </p:cNvPr>
          <p:cNvSpPr txBox="1">
            <a:spLocks/>
          </p:cNvSpPr>
          <p:nvPr/>
        </p:nvSpPr>
        <p:spPr>
          <a:xfrm>
            <a:off x="267781" y="980728"/>
            <a:ext cx="8419019" cy="9361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400" dirty="0"/>
              <a:t>Starting from coil CR152, a new measurement is performed prior to prepare the IL of the reacted coil for impregnation: the gap between the copper wedges and the end spacers</a:t>
            </a:r>
          </a:p>
          <a:p>
            <a:pPr algn="just"/>
            <a:r>
              <a:rPr lang="en-US" sz="1400" dirty="0"/>
              <a:t>The measurement is performed using a digital caliper and the result is the average of 3 measurements</a:t>
            </a:r>
            <a:r>
              <a:rPr lang="en-US" sz="1000" dirty="0"/>
              <a:t> </a:t>
            </a:r>
            <a:endParaRPr lang="en-GB" sz="7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9E16A23-AD48-08B8-F82E-4B791A21C4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701" y="5290212"/>
            <a:ext cx="2044323" cy="1527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8F47E43-9BCC-5A33-28E4-30F0379841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001" y="5290617"/>
            <a:ext cx="2044323" cy="153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BDE1583D-C57D-C2A3-9387-90BCD5601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21" name="TextBox 4">
            <a:extLst>
              <a:ext uri="{FF2B5EF4-FFF2-40B4-BE49-F238E27FC236}">
                <a16:creationId xmlns:a16="http://schemas.microsoft.com/office/drawing/2014/main" id="{0F00F66E-FBBE-8A22-EBB2-A466C3890694}"/>
              </a:ext>
            </a:extLst>
          </p:cNvPr>
          <p:cNvSpPr txBox="1"/>
          <p:nvPr/>
        </p:nvSpPr>
        <p:spPr>
          <a:xfrm>
            <a:off x="3688285" y="5348122"/>
            <a:ext cx="638480" cy="281737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/>
              <a:t>LE OLJ</a:t>
            </a:r>
          </a:p>
        </p:txBody>
      </p:sp>
      <p:sp>
        <p:nvSpPr>
          <p:cNvPr id="22" name="TextBox 4">
            <a:extLst>
              <a:ext uri="{FF2B5EF4-FFF2-40B4-BE49-F238E27FC236}">
                <a16:creationId xmlns:a16="http://schemas.microsoft.com/office/drawing/2014/main" id="{B18187F6-E17D-0DF3-DD08-012C980F095D}"/>
              </a:ext>
            </a:extLst>
          </p:cNvPr>
          <p:cNvSpPr txBox="1"/>
          <p:nvPr/>
        </p:nvSpPr>
        <p:spPr>
          <a:xfrm>
            <a:off x="3688285" y="6425967"/>
            <a:ext cx="638480" cy="281737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dirty="0"/>
              <a:t>LE LJ</a:t>
            </a:r>
          </a:p>
        </p:txBody>
      </p:sp>
      <p:sp>
        <p:nvSpPr>
          <p:cNvPr id="23" name="TextBox 4">
            <a:extLst>
              <a:ext uri="{FF2B5EF4-FFF2-40B4-BE49-F238E27FC236}">
                <a16:creationId xmlns:a16="http://schemas.microsoft.com/office/drawing/2014/main" id="{CD4ECBD1-0329-0F75-65EF-04FFB262654E}"/>
              </a:ext>
            </a:extLst>
          </p:cNvPr>
          <p:cNvSpPr txBox="1"/>
          <p:nvPr/>
        </p:nvSpPr>
        <p:spPr>
          <a:xfrm>
            <a:off x="5786260" y="6425966"/>
            <a:ext cx="638480" cy="281737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dirty="0"/>
              <a:t>RE LJ</a:t>
            </a:r>
          </a:p>
        </p:txBody>
      </p:sp>
      <p:sp>
        <p:nvSpPr>
          <p:cNvPr id="24" name="TextBox 4">
            <a:extLst>
              <a:ext uri="{FF2B5EF4-FFF2-40B4-BE49-F238E27FC236}">
                <a16:creationId xmlns:a16="http://schemas.microsoft.com/office/drawing/2014/main" id="{5E6D7DBF-BD64-0899-5654-12F8DE8C4F18}"/>
              </a:ext>
            </a:extLst>
          </p:cNvPr>
          <p:cNvSpPr txBox="1"/>
          <p:nvPr/>
        </p:nvSpPr>
        <p:spPr>
          <a:xfrm>
            <a:off x="5732608" y="5357611"/>
            <a:ext cx="729956" cy="281737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dirty="0"/>
              <a:t>RE OLJ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B562C6-0C4E-266B-F3B6-14539D04E9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5616" y="1741368"/>
            <a:ext cx="7315473" cy="3343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427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19C43207-65BF-F0DF-5853-0A90ADCEB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Pole gaps vs Coil elongation</a:t>
            </a:r>
            <a:endParaRPr lang="en-GB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2E988311-CA98-044B-5CD3-936274EF6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45435"/>
          </a:xfrm>
        </p:spPr>
        <p:txBody>
          <a:bodyPr>
            <a:normAutofit/>
          </a:bodyPr>
          <a:lstStyle/>
          <a:p>
            <a:pPr algn="just"/>
            <a:r>
              <a:rPr lang="it-IT" sz="2000" dirty="0"/>
              <a:t>The reacted coil gradually elongates on both ends during the mold opening and pole gap increases (</a:t>
            </a:r>
            <a:r>
              <a:rPr lang="it-IT" sz="2000" dirty="0">
                <a:hlinkClick r:id="rId2"/>
              </a:rPr>
              <a:t>indico 1220226</a:t>
            </a:r>
            <a:r>
              <a:rPr lang="it-IT" sz="2000" dirty="0"/>
              <a:t>)</a:t>
            </a:r>
          </a:p>
          <a:p>
            <a:r>
              <a:rPr lang="en-US" sz="2000" dirty="0"/>
              <a:t>From coil CR150 pole increased: 2.46 mm/m → 2.69 mm/m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7CCAC8-0803-2D70-7475-573185157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0200A03-119C-8C93-10AA-93D5BA26A7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64"/>
          <a:stretch/>
        </p:blipFill>
        <p:spPr>
          <a:xfrm>
            <a:off x="827583" y="2119451"/>
            <a:ext cx="1775170" cy="1330949"/>
          </a:xfrm>
          <a:prstGeom prst="rect">
            <a:avLst/>
          </a:prstGeom>
        </p:spPr>
      </p:pic>
      <p:pic>
        <p:nvPicPr>
          <p:cNvPr id="3" name="Image 26">
            <a:extLst>
              <a:ext uri="{FF2B5EF4-FFF2-40B4-BE49-F238E27FC236}">
                <a16:creationId xmlns:a16="http://schemas.microsoft.com/office/drawing/2014/main" id="{87B88352-1343-17BA-AD52-CFA10A0E5F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119451"/>
            <a:ext cx="1775170" cy="133221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4429945-FA13-57C0-7CCF-4E8B1396F6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104911"/>
              </p:ext>
            </p:extLst>
          </p:nvPr>
        </p:nvGraphicFramePr>
        <p:xfrm>
          <a:off x="5100739" y="2119451"/>
          <a:ext cx="3287685" cy="134187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092625">
                  <a:extLst>
                    <a:ext uri="{9D8B030D-6E8A-4147-A177-3AD203B41FA5}">
                      <a16:colId xmlns:a16="http://schemas.microsoft.com/office/drawing/2014/main" val="753599651"/>
                    </a:ext>
                  </a:extLst>
                </a:gridCol>
                <a:gridCol w="751180">
                  <a:extLst>
                    <a:ext uri="{9D8B030D-6E8A-4147-A177-3AD203B41FA5}">
                      <a16:colId xmlns:a16="http://schemas.microsoft.com/office/drawing/2014/main" val="152202044"/>
                    </a:ext>
                  </a:extLst>
                </a:gridCol>
                <a:gridCol w="1443880">
                  <a:extLst>
                    <a:ext uri="{9D8B030D-6E8A-4147-A177-3AD203B41FA5}">
                      <a16:colId xmlns:a16="http://schemas.microsoft.com/office/drawing/2014/main" val="2386801080"/>
                    </a:ext>
                  </a:extLst>
                </a:gridCol>
              </a:tblGrid>
              <a:tr h="368129">
                <a:tc>
                  <a:txBody>
                    <a:bodyPr/>
                    <a:lstStyle/>
                    <a:p>
                      <a:pPr algn="l"/>
                      <a:r>
                        <a:rPr lang="it-IT" sz="900" dirty="0"/>
                        <a:t>Coil #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Total /L</a:t>
                      </a:r>
                      <a:r>
                        <a:rPr lang="it-IT" sz="900" baseline="-25000" dirty="0"/>
                        <a:t>m</a:t>
                      </a:r>
                      <a:r>
                        <a:rPr lang="it-IT" sz="900" dirty="0"/>
                        <a:t> [‰]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Manufacturing line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extLst>
                  <a:ext uri="{0D108BD9-81ED-4DB2-BD59-A6C34878D82A}">
                    <a16:rowId xmlns:a16="http://schemas.microsoft.com/office/drawing/2014/main" val="1635070722"/>
                  </a:ext>
                </a:extLst>
              </a:tr>
              <a:tr h="273631">
                <a:tc>
                  <a:txBody>
                    <a:bodyPr/>
                    <a:lstStyle/>
                    <a:p>
                      <a:pPr algn="l"/>
                      <a:r>
                        <a:rPr lang="it-IT" sz="900" dirty="0"/>
                        <a:t>CR127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1.50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CERN w/ binder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extLst>
                  <a:ext uri="{0D108BD9-81ED-4DB2-BD59-A6C34878D82A}">
                    <a16:rowId xmlns:a16="http://schemas.microsoft.com/office/drawing/2014/main" val="1191073938"/>
                  </a:ext>
                </a:extLst>
              </a:tr>
              <a:tr h="245249">
                <a:tc>
                  <a:txBody>
                    <a:bodyPr/>
                    <a:lstStyle/>
                    <a:p>
                      <a:pPr algn="l"/>
                      <a:r>
                        <a:rPr lang="it-IT" sz="900" dirty="0"/>
                        <a:t>CR128 – CR163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0.79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CERN new gen. coils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extLst>
                  <a:ext uri="{0D108BD9-81ED-4DB2-BD59-A6C34878D82A}">
                    <a16:rowId xmlns:a16="http://schemas.microsoft.com/office/drawing/2014/main" val="1741564932"/>
                  </a:ext>
                </a:extLst>
              </a:tr>
              <a:tr h="227433">
                <a:tc>
                  <a:txBody>
                    <a:bodyPr/>
                    <a:lstStyle/>
                    <a:p>
                      <a:pPr algn="l"/>
                      <a:r>
                        <a:rPr lang="it-IT" sz="900" dirty="0"/>
                        <a:t>AUP 146 – 147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0.89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FNAL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extLst>
                  <a:ext uri="{0D108BD9-81ED-4DB2-BD59-A6C34878D82A}">
                    <a16:rowId xmlns:a16="http://schemas.microsoft.com/office/drawing/2014/main" val="4157981001"/>
                  </a:ext>
                </a:extLst>
              </a:tr>
              <a:tr h="227433">
                <a:tc>
                  <a:txBody>
                    <a:bodyPr/>
                    <a:lstStyle/>
                    <a:p>
                      <a:pPr algn="l"/>
                      <a:r>
                        <a:rPr lang="it-IT" sz="900" dirty="0"/>
                        <a:t>AUP 237 – 238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0.88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BNL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extLst>
                  <a:ext uri="{0D108BD9-81ED-4DB2-BD59-A6C34878D82A}">
                    <a16:rowId xmlns:a16="http://schemas.microsoft.com/office/drawing/2014/main" val="3709397084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97D087AA-950D-F118-A146-007A59395E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847" y="3553445"/>
            <a:ext cx="8964488" cy="325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2766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purl.org/dc/elements/1.1/"/>
    <ds:schemaRef ds:uri="http://purl.org/dc/terms/"/>
    <ds:schemaRef ds:uri="http://www.w3.org/XML/1998/namespace"/>
    <ds:schemaRef ds:uri="8946e33d-fd2f-4ae4-8ee9-d90c129cdf9e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93965</TotalTime>
  <Words>1685</Words>
  <Application>Microsoft Office PowerPoint</Application>
  <PresentationFormat>On-screen Show (4:3)</PresentationFormat>
  <Paragraphs>372</Paragraphs>
  <Slides>29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Calibri</vt:lpstr>
      <vt:lpstr>Helvetica Neue</vt:lpstr>
      <vt:lpstr>Roboto</vt:lpstr>
      <vt:lpstr>Symbol</vt:lpstr>
      <vt:lpstr>Wingdings</vt:lpstr>
      <vt:lpstr>Thème Office</vt:lpstr>
      <vt:lpstr>MQXFB11 Coils:  Coil fabrication, manufacturing data and NC</vt:lpstr>
      <vt:lpstr>Coils for MQXFB10</vt:lpstr>
      <vt:lpstr>Outline</vt:lpstr>
      <vt:lpstr>Outline</vt:lpstr>
      <vt:lpstr>Cable insulation thickness</vt:lpstr>
      <vt:lpstr>Coil elongation during reaction fixture opening</vt:lpstr>
      <vt:lpstr>Pole gaps</vt:lpstr>
      <vt:lpstr>End spacers-copper wedges gaps</vt:lpstr>
      <vt:lpstr>Pole gaps vs Coil elongation</vt:lpstr>
      <vt:lpstr>Coil hump after reaction</vt:lpstr>
      <vt:lpstr>Impregnated coil geometry (Faro arm) - L+R</vt:lpstr>
      <vt:lpstr>Impregnated coil geometry (Faro arm) - L+R</vt:lpstr>
      <vt:lpstr>Impregnated coil geometry (Faro arm) – L-R</vt:lpstr>
      <vt:lpstr>Impregnated coil geometry (Faro arm)</vt:lpstr>
      <vt:lpstr>Impregnated coil geometry (Faro arm) - OR</vt:lpstr>
      <vt:lpstr>Final coil length</vt:lpstr>
      <vt:lpstr>Dielectric strength </vt:lpstr>
      <vt:lpstr>Dielectric strength </vt:lpstr>
      <vt:lpstr>Outline</vt:lpstr>
      <vt:lpstr>Analysis of non-conformities</vt:lpstr>
      <vt:lpstr>CR163: Conductor damage in the inner layer lead (NCR 3316613)</vt:lpstr>
      <vt:lpstr>Coating of end spacers</vt:lpstr>
      <vt:lpstr>RHT NCR – dwell3</vt:lpstr>
      <vt:lpstr>CR162 – unforeseen position of a pole key groove during reaction NCR 3315433)</vt:lpstr>
      <vt:lpstr>PowerPoint Presentation</vt:lpstr>
      <vt:lpstr>Impregnation defects repair</vt:lpstr>
      <vt:lpstr>Outline</vt:lpstr>
      <vt:lpstr>Conclusion/Proposal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MQXFB01 Coils:  Coil fabrication, manufacturing data and NC</dc:title>
  <dc:creator>Susana Izquierdo Bermudez</dc:creator>
  <cp:lastModifiedBy>Nicholas Lusa</cp:lastModifiedBy>
  <cp:revision>481</cp:revision>
  <cp:lastPrinted>2024-10-30T12:54:35Z</cp:lastPrinted>
  <dcterms:created xsi:type="dcterms:W3CDTF">2020-10-16T13:36:16Z</dcterms:created>
  <dcterms:modified xsi:type="dcterms:W3CDTF">2025-09-17T14:45:04Z</dcterms:modified>
</cp:coreProperties>
</file>