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28" r:id="rId2"/>
    <p:sldId id="709" r:id="rId3"/>
    <p:sldId id="710" r:id="rId4"/>
    <p:sldId id="711" r:id="rId5"/>
    <p:sldId id="713" r:id="rId6"/>
  </p:sldIdLst>
  <p:sldSz cx="12192000" cy="6858000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CC"/>
    <a:srgbClr val="CCFF99"/>
    <a:srgbClr val="FF99FF"/>
    <a:srgbClr val="EAF4F8"/>
    <a:srgbClr val="FF5050"/>
    <a:srgbClr val="112E81"/>
    <a:srgbClr val="FFFF99"/>
    <a:srgbClr val="0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97386" autoAdjust="0"/>
  </p:normalViewPr>
  <p:slideViewPr>
    <p:cSldViewPr snapToObjects="1" showGuides="1">
      <p:cViewPr varScale="1">
        <p:scale>
          <a:sx n="159" d="100"/>
          <a:sy n="159" d="100"/>
        </p:scale>
        <p:origin x="612" y="138"/>
      </p:cViewPr>
      <p:guideLst>
        <p:guide orient="horz" pos="408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113" d="100"/>
          <a:sy n="113" d="100"/>
        </p:scale>
        <p:origin x="514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1689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19" y="5946774"/>
            <a:ext cx="734755" cy="7225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>
            <a:lvl1pPr algn="l"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9536" y="6213416"/>
            <a:ext cx="610064" cy="599960"/>
          </a:xfrm>
          <a:prstGeom prst="rect">
            <a:avLst/>
          </a:prstGeom>
        </p:spPr>
      </p:pic>
      <p:sp>
        <p:nvSpPr>
          <p:cNvPr id="14" name="Footer Placeholder 9"/>
          <p:cNvSpPr txBox="1">
            <a:spLocks/>
          </p:cNvSpPr>
          <p:nvPr userDrawn="1"/>
        </p:nvSpPr>
        <p:spPr>
          <a:xfrm>
            <a:off x="2707224" y="6381368"/>
            <a:ext cx="857335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lvl="0" algn="l"/>
            <a:r>
              <a:rPr lang="en-GB" sz="1100" dirty="0"/>
              <a:t>Coil Order Optimization for MQXFB11 regarding Voltage-to-Ground &amp; Hotspot Temperature </a:t>
            </a:r>
            <a:r>
              <a:rPr lang="fr-FR" sz="1100" dirty="0"/>
              <a:t>| E. Ravaioli &amp; D. Pracht</a:t>
            </a:r>
            <a:r>
              <a:rPr lang="fr-FR" sz="1100" baseline="0" dirty="0"/>
              <a:t> </a:t>
            </a:r>
            <a:r>
              <a:rPr lang="fr-FR" sz="1100" dirty="0"/>
              <a:t>| 17 Septembre 2025</a:t>
            </a:r>
            <a:endParaRPr lang="en-GB" sz="1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dirty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1" y="5946776"/>
            <a:ext cx="768544" cy="7558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1384" y="2420888"/>
            <a:ext cx="11089232" cy="1440160"/>
          </a:xfrm>
        </p:spPr>
        <p:txBody>
          <a:bodyPr anchor="ctr"/>
          <a:lstStyle/>
          <a:p>
            <a:pPr algn="ctr"/>
            <a:r>
              <a:rPr lang="en-GB" dirty="0"/>
              <a:t>Coil Order Optimization for MQXFB11 regarding Voltage-to-Ground &amp; Hotspot Temperature (CR160 – CR163)</a:t>
            </a:r>
            <a:endParaRPr lang="en-GB" b="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368" y="4221088"/>
            <a:ext cx="10801200" cy="1584176"/>
          </a:xfrm>
        </p:spPr>
        <p:txBody>
          <a:bodyPr>
            <a:noAutofit/>
          </a:bodyPr>
          <a:lstStyle/>
          <a:p>
            <a:r>
              <a:rPr lang="en-US" sz="1800" dirty="0"/>
              <a:t>E. Ravaioli &amp; </a:t>
            </a:r>
            <a:r>
              <a:rPr lang="en-US" sz="1800" u="sng" dirty="0"/>
              <a:t>D. Pracht</a:t>
            </a:r>
            <a:r>
              <a:rPr lang="en-US" sz="1800" dirty="0"/>
              <a:t> (CERN)</a:t>
            </a:r>
          </a:p>
          <a:p>
            <a:endParaRPr lang="en-US" sz="1800" dirty="0"/>
          </a:p>
          <a:p>
            <a:r>
              <a:rPr lang="en-US" sz="1800" u="sng" dirty="0"/>
              <a:t>Thanks to</a:t>
            </a:r>
            <a:r>
              <a:rPr lang="en-US" sz="1800" dirty="0"/>
              <a:t>:</a:t>
            </a:r>
          </a:p>
          <a:p>
            <a:r>
              <a:rPr lang="en-US" sz="1800" dirty="0"/>
              <a:t>S. Hopkins, S. Izquierdo Bermudez, A. Verweij</a:t>
            </a:r>
          </a:p>
          <a:p>
            <a:endParaRPr lang="en-US" sz="1800" dirty="0"/>
          </a:p>
          <a:p>
            <a:pPr algn="ctr"/>
            <a:r>
              <a:rPr lang="en-US" sz="1800" dirty="0"/>
              <a:t>17</a:t>
            </a:r>
            <a:r>
              <a:rPr lang="en-US" sz="1800" baseline="30000" dirty="0"/>
              <a:t>th</a:t>
            </a:r>
            <a:r>
              <a:rPr lang="en-US" sz="1800" dirty="0"/>
              <a:t> of September 2025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736" y="4221088"/>
            <a:ext cx="936104" cy="32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20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46273-61E2-41B8-D5F9-96EAB790E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&amp; Conductor Parameters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09275C4-91AC-DF3B-1F21-2060A23EA3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384" y="1772816"/>
            <a:ext cx="6058746" cy="202910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BC312C-C6A5-4AAF-6BA6-4305C606B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0F2E27-C51E-EACB-FA95-62BEFDCB088D}"/>
              </a:ext>
            </a:extLst>
          </p:cNvPr>
          <p:cNvSpPr txBox="1"/>
          <p:nvPr/>
        </p:nvSpPr>
        <p:spPr>
          <a:xfrm>
            <a:off x="7320136" y="1772816"/>
            <a:ext cx="43924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 candidate coils: #160–#163 with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Coil #163 stands out: RRR = 300 vs. ~225 for others.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Simulated with nominal current of </a:t>
            </a:r>
            <a:r>
              <a:rPr lang="en-US" dirty="0" err="1"/>
              <a:t>I_nom</a:t>
            </a:r>
            <a:r>
              <a:rPr lang="en-US" dirty="0"/>
              <a:t> = 16230 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coil order combinations simulated with and w/o different failure scenarios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Conductor Parameters kindly provided by Simon Hopkins</a:t>
            </a:r>
          </a:p>
        </p:txBody>
      </p:sp>
    </p:spTree>
    <p:extLst>
      <p:ext uri="{BB962C8B-B14F-4D97-AF65-F5344CB8AC3E}">
        <p14:creationId xmlns:p14="http://schemas.microsoft.com/office/powerpoint/2010/main" val="311181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53E88-98EE-0ED3-5BA7-A7277ACA7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Simulated Peak Voltage to Ground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82238DA-3449-E231-6D8D-DC54CA2C12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6000" y="1207063"/>
            <a:ext cx="4556465" cy="490696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FD5C1C-9670-C907-D401-F9A6778CD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43211BA-9791-7346-43DE-4106632A3F63}"/>
              </a:ext>
            </a:extLst>
          </p:cNvPr>
          <p:cNvSpPr/>
          <p:nvPr/>
        </p:nvSpPr>
        <p:spPr>
          <a:xfrm>
            <a:off x="1472142" y="2870984"/>
            <a:ext cx="183242" cy="41400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D5BA5DB-C208-2E40-1DF7-FC41EAF15D58}"/>
              </a:ext>
            </a:extLst>
          </p:cNvPr>
          <p:cNvSpPr/>
          <p:nvPr/>
        </p:nvSpPr>
        <p:spPr>
          <a:xfrm>
            <a:off x="1079504" y="5187272"/>
            <a:ext cx="175869" cy="79208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2854B7D-CDB9-0942-7A8C-83091CD49390}"/>
              </a:ext>
            </a:extLst>
          </p:cNvPr>
          <p:cNvSpPr/>
          <p:nvPr/>
        </p:nvSpPr>
        <p:spPr>
          <a:xfrm>
            <a:off x="1654072" y="4407216"/>
            <a:ext cx="193456" cy="79208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FF839A-052A-18AF-4355-4DFA99913A1E}"/>
              </a:ext>
            </a:extLst>
          </p:cNvPr>
          <p:cNvSpPr txBox="1"/>
          <p:nvPr/>
        </p:nvSpPr>
        <p:spPr>
          <a:xfrm>
            <a:off x="6456040" y="843677"/>
            <a:ext cx="460851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Design criterion: 670 V max, considering cases A-E: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u="sng" dirty="0"/>
              <a:t>Orders 1–3</a:t>
            </a:r>
            <a:r>
              <a:rPr lang="en-GB" dirty="0"/>
              <a:t>: best case ~617–633 V, safe margin.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u="sng" dirty="0"/>
              <a:t>Orders 7–9</a:t>
            </a:r>
            <a:r>
              <a:rPr lang="en-GB" dirty="0"/>
              <a:t>: close to E.D.C. (≈665 V).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u="sng" dirty="0"/>
              <a:t>Orders 19–24</a:t>
            </a:r>
            <a:r>
              <a:rPr lang="en-GB" dirty="0"/>
              <a:t>: worst case ~752–758 V, (+12–13%, related to E.D.C.).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Avoid putting coil #163 in </a:t>
            </a:r>
            <a:r>
              <a:rPr lang="en-GB" u="sng" dirty="0"/>
              <a:t>first</a:t>
            </a:r>
            <a:r>
              <a:rPr lang="en-GB" dirty="0"/>
              <a:t> or </a:t>
            </a:r>
            <a:r>
              <a:rPr lang="en-GB" u="sng" dirty="0"/>
              <a:t>last</a:t>
            </a:r>
            <a:r>
              <a:rPr lang="en-GB" dirty="0"/>
              <a:t> position. </a:t>
            </a:r>
          </a:p>
        </p:txBody>
      </p:sp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AC8DA080-19D2-121A-2B08-13C2630AE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064" y="3403448"/>
            <a:ext cx="3960440" cy="3193904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5054099-7F27-B7F9-B2D6-1921BD1BF062}"/>
              </a:ext>
            </a:extLst>
          </p:cNvPr>
          <p:cNvCxnSpPr/>
          <p:nvPr/>
        </p:nvCxnSpPr>
        <p:spPr>
          <a:xfrm>
            <a:off x="2870310" y="6244588"/>
            <a:ext cx="26873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D3E1720-61C3-2A67-0641-76C5DC10B429}"/>
              </a:ext>
            </a:extLst>
          </p:cNvPr>
          <p:cNvCxnSpPr/>
          <p:nvPr/>
        </p:nvCxnSpPr>
        <p:spPr>
          <a:xfrm>
            <a:off x="2870310" y="6368577"/>
            <a:ext cx="26873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03A94A70-B387-32E0-3A55-7989A8FEFC82}"/>
              </a:ext>
            </a:extLst>
          </p:cNvPr>
          <p:cNvSpPr txBox="1"/>
          <p:nvPr/>
        </p:nvSpPr>
        <p:spPr>
          <a:xfrm>
            <a:off x="3087358" y="6093296"/>
            <a:ext cx="18229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coil #163 at 2</a:t>
            </a:r>
            <a:r>
              <a:rPr lang="en-US" sz="1050" baseline="30000" dirty="0"/>
              <a:t>nd</a:t>
            </a:r>
            <a:r>
              <a:rPr lang="en-US" sz="1050" dirty="0"/>
              <a:t>/3</a:t>
            </a:r>
            <a:r>
              <a:rPr lang="en-US" sz="1050" baseline="30000" dirty="0"/>
              <a:t>rd</a:t>
            </a:r>
            <a:r>
              <a:rPr lang="en-US" sz="1050" dirty="0"/>
              <a:t> position</a:t>
            </a:r>
            <a:endParaRPr lang="en-GB" sz="105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044999B-C9BF-19A3-A256-23C7E1C062F4}"/>
              </a:ext>
            </a:extLst>
          </p:cNvPr>
          <p:cNvSpPr txBox="1"/>
          <p:nvPr/>
        </p:nvSpPr>
        <p:spPr>
          <a:xfrm>
            <a:off x="3091270" y="6232726"/>
            <a:ext cx="19094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coil #163 at first/last position</a:t>
            </a:r>
            <a:endParaRPr lang="en-GB" sz="1050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388BC9C3-A89D-03AD-4C41-3DB9BBA01953}"/>
              </a:ext>
            </a:extLst>
          </p:cNvPr>
          <p:cNvSpPr/>
          <p:nvPr/>
        </p:nvSpPr>
        <p:spPr>
          <a:xfrm>
            <a:off x="1472142" y="3519570"/>
            <a:ext cx="183242" cy="41400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CE106C94-6408-29C4-BA12-56E55CF48479}"/>
              </a:ext>
            </a:extLst>
          </p:cNvPr>
          <p:cNvSpPr/>
          <p:nvPr/>
        </p:nvSpPr>
        <p:spPr>
          <a:xfrm>
            <a:off x="1260928" y="3286233"/>
            <a:ext cx="183242" cy="239353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CD01315-024F-C7BF-6CD3-56507923A46B}"/>
              </a:ext>
            </a:extLst>
          </p:cNvPr>
          <p:cNvSpPr/>
          <p:nvPr/>
        </p:nvSpPr>
        <p:spPr>
          <a:xfrm>
            <a:off x="1271464" y="3923915"/>
            <a:ext cx="183242" cy="135109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44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A13C2-90F9-E187-C8DA-B7BE11D9C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</a:t>
            </a:r>
            <a:r>
              <a:rPr lang="en-GB" dirty="0"/>
              <a:t>Hot-Spot Temperature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548704F-01BB-B961-1340-D071914562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9416" y="1124744"/>
            <a:ext cx="4262968" cy="490696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8DBE7-5335-4197-E5C7-AC7F65B10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A447AC-06E7-AC8D-160B-D6BF26AE02D2}"/>
              </a:ext>
            </a:extLst>
          </p:cNvPr>
          <p:cNvSpPr txBox="1"/>
          <p:nvPr/>
        </p:nvSpPr>
        <p:spPr>
          <a:xfrm>
            <a:off x="6005179" y="782702"/>
            <a:ext cx="460851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All orders show worst-case ~396 K hotspot during quench.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Minor spread in pre-protection temps (252–263 K).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Case D &amp; E (CLIQ and QH failure) increase the Hotspot Temperature from ~250 K tup to ~ 400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Hotspot Temperatures results are effectively order-independent, but failure case dependent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C54925F-6F49-8E4D-491D-2AA1027FB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3605984"/>
            <a:ext cx="3672408" cy="2911731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4D69472-BC2D-E8F8-DA03-20783BF68CDD}"/>
              </a:ext>
            </a:extLst>
          </p:cNvPr>
          <p:cNvSpPr/>
          <p:nvPr/>
        </p:nvSpPr>
        <p:spPr>
          <a:xfrm>
            <a:off x="6816080" y="3717032"/>
            <a:ext cx="3137839" cy="144016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542C700-04C3-AFBC-1DCE-8C26F1E2253D}"/>
              </a:ext>
            </a:extLst>
          </p:cNvPr>
          <p:cNvSpPr/>
          <p:nvPr/>
        </p:nvSpPr>
        <p:spPr>
          <a:xfrm>
            <a:off x="6821225" y="5864543"/>
            <a:ext cx="3137839" cy="326763"/>
          </a:xfrm>
          <a:prstGeom prst="roundRect">
            <a:avLst/>
          </a:prstGeom>
          <a:noFill/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8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AB704-ECD2-2830-8B18-00D8204BA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CB4C4-8A7D-6EBA-5A5D-F8B43443AB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042317"/>
            <a:ext cx="10801200" cy="490696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Voltage-to-ground is the main design driver, since it varies strongly with coil order for the marked worst cases (617–758 V).</a:t>
            </a:r>
          </a:p>
          <a:p>
            <a:r>
              <a:rPr lang="en-GB" dirty="0"/>
              <a:t>Hot-spot temperature shows order-independence, but increases with protection failures:</a:t>
            </a:r>
          </a:p>
          <a:p>
            <a:pPr lvl="1"/>
            <a:r>
              <a:rPr lang="en-GB" dirty="0"/>
              <a:t>Case A (no failures) → ~250–260 K </a:t>
            </a:r>
          </a:p>
          <a:p>
            <a:pPr lvl="1"/>
            <a:r>
              <a:rPr lang="en-GB" dirty="0"/>
              <a:t>Case D/E (CLIQ + QH failures) → ~396 K worst case.</a:t>
            </a:r>
          </a:p>
          <a:p>
            <a:r>
              <a:rPr lang="en-GB" dirty="0"/>
              <a:t>Failure cases have a strong influence on peak voltage-to-ground</a:t>
            </a:r>
          </a:p>
          <a:p>
            <a:pPr lvl="1"/>
            <a:r>
              <a:rPr lang="en-GB" dirty="0"/>
              <a:t>For coil order [161 162 163 160]: increase from ~525 V (Case A) to ~617 V (Case D/E) + strong variation with respect to QH circuit failure location </a:t>
            </a:r>
          </a:p>
          <a:p>
            <a:pPr lvl="1"/>
            <a:r>
              <a:rPr lang="en-GB" dirty="0"/>
              <a:t>For coil order combinations no.19–24, voltage raises to ~752–758 V (&gt; E.D.C.)</a:t>
            </a:r>
          </a:p>
          <a:p>
            <a:r>
              <a:rPr lang="en-GB" dirty="0"/>
              <a:t>Recommendation: Using coil orders (1–3) to </a:t>
            </a:r>
          </a:p>
          <a:p>
            <a:pPr lvl="1"/>
            <a:r>
              <a:rPr lang="en-GB" dirty="0"/>
              <a:t>keep voltages ≤633 V → sufficient margin to 670 V and ~396 K across different QH+CLIQ failure condition combinations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6F5B0E-1ADF-E66F-A327-AB800066A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335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1711</TotalTime>
  <Words>419</Words>
  <Application>Microsoft Office PowerPoint</Application>
  <PresentationFormat>Widescreen</PresentationFormat>
  <Paragraphs>41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Coil Order Optimization for MQXFB11 regarding Voltage-to-Ground &amp; Hotspot Temperature (CR160 – CR163)</vt:lpstr>
      <vt:lpstr>Introduction &amp; Conductor Parameters</vt:lpstr>
      <vt:lpstr>Simulated Peak Voltage to Ground</vt:lpstr>
      <vt:lpstr>Simulated Hot-Spot Temperature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Emmanuele Ravaioli</dc:creator>
  <cp:lastModifiedBy>Dimitri Pracht</cp:lastModifiedBy>
  <cp:revision>3340</cp:revision>
  <cp:lastPrinted>2025-08-04T11:55:08Z</cp:lastPrinted>
  <dcterms:created xsi:type="dcterms:W3CDTF">2016-02-12T10:02:27Z</dcterms:created>
  <dcterms:modified xsi:type="dcterms:W3CDTF">2025-09-17T14:01:13Z</dcterms:modified>
</cp:coreProperties>
</file>