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3" r:id="rId2"/>
    <p:sldId id="598" r:id="rId3"/>
    <p:sldId id="594" r:id="rId4"/>
    <p:sldId id="596" r:id="rId5"/>
    <p:sldId id="597" r:id="rId6"/>
    <p:sldId id="563" r:id="rId7"/>
    <p:sldId id="590" r:id="rId8"/>
    <p:sldId id="592" r:id="rId9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0093BE"/>
    <a:srgbClr val="CC6600"/>
    <a:srgbClr val="FB963C"/>
    <a:srgbClr val="0000FF"/>
    <a:srgbClr val="000000"/>
    <a:srgbClr val="FEEAD8"/>
    <a:srgbClr val="5A5A5A"/>
    <a:srgbClr val="64BCD9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 snapToObjects="1" showGuides="1">
      <p:cViewPr varScale="1">
        <p:scale>
          <a:sx n="110" d="100"/>
          <a:sy n="110" d="100"/>
        </p:scale>
        <p:origin x="1500" y="102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5532"/>
    </p:cViewPr>
  </p:sorterViewPr>
  <p:gridSpacing cx="180000" cy="180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17/09/2025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17/09/2025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45034" y="1517468"/>
            <a:ext cx="2880000" cy="2160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245034" y="3862559"/>
            <a:ext cx="2880000" cy="2160000"/>
          </a:xfrm>
        </p:spPr>
        <p:txBody>
          <a:bodyPr/>
          <a:lstStyle/>
          <a:p>
            <a:endParaRPr lang="en-GB"/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3194775" y="1517468"/>
            <a:ext cx="2880000" cy="2160000"/>
          </a:xfrm>
        </p:spPr>
        <p:txBody>
          <a:bodyPr/>
          <a:lstStyle/>
          <a:p>
            <a:endParaRPr lang="en-GB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3194775" y="3862981"/>
            <a:ext cx="2880000" cy="2160000"/>
          </a:xfrm>
        </p:spPr>
        <p:txBody>
          <a:bodyPr/>
          <a:lstStyle/>
          <a:p>
            <a:endParaRPr lang="en-GB"/>
          </a:p>
        </p:txBody>
      </p:sp>
      <p:sp>
        <p:nvSpPr>
          <p:cNvPr id="20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6136720" y="2195558"/>
            <a:ext cx="2880000" cy="2160000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2938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9" r:id="rId3"/>
    <p:sldLayoutId id="2147483653" r:id="rId4"/>
    <p:sldLayoutId id="2147483654" r:id="rId5"/>
    <p:sldLayoutId id="2147483655" r:id="rId6"/>
    <p:sldLayoutId id="2147483657" r:id="rId7"/>
    <p:sldLayoutId id="2147483658" r:id="rId8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11.PNG"/><Relationship Id="rId7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782298" TargetMode="External"/><Relationship Id="rId2" Type="http://schemas.openxmlformats.org/officeDocument/2006/relationships/hyperlink" Target="https://indico.cern.ch/event/1119409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1305402/" TargetMode="External"/><Relationship Id="rId5" Type="http://schemas.openxmlformats.org/officeDocument/2006/relationships/hyperlink" Target="https://edms.cern.ch/document/2643444/0.1" TargetMode="External"/><Relationship Id="rId4" Type="http://schemas.openxmlformats.org/officeDocument/2006/relationships/hyperlink" Target="https://indico.cern.ch/event/950696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98163" y="2819400"/>
            <a:ext cx="7773437" cy="1388901"/>
          </a:xfrm>
        </p:spPr>
        <p:txBody>
          <a:bodyPr/>
          <a:lstStyle/>
          <a:p>
            <a:pPr algn="ctr"/>
            <a:r>
              <a:rPr lang="en-GB" dirty="0"/>
              <a:t>MQXFB11: Coil ordering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599" y="4722176"/>
            <a:ext cx="6653463" cy="1716933"/>
          </a:xfrm>
        </p:spPr>
        <p:txBody>
          <a:bodyPr>
            <a:normAutofit/>
          </a:bodyPr>
          <a:lstStyle/>
          <a:p>
            <a:r>
              <a:rPr lang="en-GB" dirty="0"/>
              <a:t> </a:t>
            </a:r>
          </a:p>
          <a:p>
            <a:endParaRPr lang="en-GB" dirty="0"/>
          </a:p>
          <a:p>
            <a:endParaRPr lang="en-GB" dirty="0"/>
          </a:p>
          <a:p>
            <a:endParaRPr lang="it-IT" sz="1000" dirty="0"/>
          </a:p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17/09/2025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3064FDA-F218-42D6-8F20-7994E0D8E826}"/>
              </a:ext>
            </a:extLst>
          </p:cNvPr>
          <p:cNvSpPr txBox="1"/>
          <p:nvPr/>
        </p:nvSpPr>
        <p:spPr>
          <a:xfrm>
            <a:off x="572400" y="4164885"/>
            <a:ext cx="7581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Julia Haack, Susana Izquierdo Bermudez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white background with black text&#10;&#10;AI-generated content may be incorrect.">
            <a:extLst>
              <a:ext uri="{FF2B5EF4-FFF2-40B4-BE49-F238E27FC236}">
                <a16:creationId xmlns:a16="http://schemas.microsoft.com/office/drawing/2014/main" id="{9EC5413E-593A-5113-0D1B-E5EB8382D4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037" y="1013919"/>
            <a:ext cx="5917155" cy="19878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5BC5CA4-7389-030F-69B9-61AF80DC79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Coil sorting according to coil material properties</a:t>
            </a:r>
            <a:br>
              <a:rPr lang="en-US" sz="2400" dirty="0"/>
            </a:br>
            <a:r>
              <a:rPr lang="en-US" sz="2400" dirty="0"/>
              <a:t>(RRR and Cu/Sc ratio)</a:t>
            </a:r>
            <a:endParaRPr lang="en-GB" sz="2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362700-BF72-76A2-F560-431F8D513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FDE5FD1-B48C-8B36-126D-4606CDADA56D}"/>
              </a:ext>
            </a:extLst>
          </p:cNvPr>
          <p:cNvSpPr txBox="1"/>
          <p:nvPr/>
        </p:nvSpPr>
        <p:spPr>
          <a:xfrm>
            <a:off x="0" y="5562064"/>
            <a:ext cx="313328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dirty="0"/>
              <a:t>Generated by D. Pracht and E. Ravaioli, TE-MPE-PE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A53517E-4336-E072-4AEF-E5A048AB08F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278909" y="2840758"/>
            <a:ext cx="5175874" cy="394641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D27D7CA-ACD4-38EA-124C-24C283421CAE}"/>
              </a:ext>
            </a:extLst>
          </p:cNvPr>
          <p:cNvSpPr/>
          <p:nvPr/>
        </p:nvSpPr>
        <p:spPr>
          <a:xfrm>
            <a:off x="3278911" y="3001819"/>
            <a:ext cx="5130204" cy="1399265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48669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1765E4BE-EB6B-BB6F-AD77-1DCD4DFE91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232" y="1207895"/>
            <a:ext cx="1876425" cy="49720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A6080C4-18AC-9927-EEB5-BA84C748D5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2516524" y="1437965"/>
            <a:ext cx="6350276" cy="362356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1A1FAEE-67F8-2B83-6E0D-392FDBBB90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Coil sorting according to QH resistance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7C85EA-FF0F-57D4-B5E2-BA2401925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B5E4E3A-1E94-3A38-D91B-EE1749CF5B64}"/>
              </a:ext>
            </a:extLst>
          </p:cNvPr>
          <p:cNvSpPr/>
          <p:nvPr/>
        </p:nvSpPr>
        <p:spPr>
          <a:xfrm>
            <a:off x="4082583" y="2577420"/>
            <a:ext cx="278867" cy="170316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03BE36D-E741-9B44-1097-13EF1406565C}"/>
              </a:ext>
            </a:extLst>
          </p:cNvPr>
          <p:cNvSpPr/>
          <p:nvPr/>
        </p:nvSpPr>
        <p:spPr>
          <a:xfrm rot="16200000">
            <a:off x="1183772" y="1332812"/>
            <a:ext cx="278868" cy="1866901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16613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21FD1C-9460-5963-6159-C9E730D569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Coil ordering history: B04-B10</a:t>
            </a:r>
            <a:endParaRPr lang="en-GB" sz="20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853083-338F-405C-67C4-F98CF8E54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24" name="Picture 23" descr="A graph with blue and black dots&#10;&#10;AI-generated content may be incorrect.">
            <a:extLst>
              <a:ext uri="{FF2B5EF4-FFF2-40B4-BE49-F238E27FC236}">
                <a16:creationId xmlns:a16="http://schemas.microsoft.com/office/drawing/2014/main" id="{A621A060-F65C-B408-C81C-86669C16E4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3167" y="3099200"/>
            <a:ext cx="2823633" cy="1559320"/>
          </a:xfrm>
          <a:prstGeom prst="rect">
            <a:avLst/>
          </a:prstGeom>
        </p:spPr>
      </p:pic>
      <p:pic>
        <p:nvPicPr>
          <p:cNvPr id="22" name="Picture 21" descr="A graph with numbers and dots&#10;&#10;AI-generated content may be incorrect.">
            <a:extLst>
              <a:ext uri="{FF2B5EF4-FFF2-40B4-BE49-F238E27FC236}">
                <a16:creationId xmlns:a16="http://schemas.microsoft.com/office/drawing/2014/main" id="{38DAFDE8-5415-E144-8191-043BA0F9A6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8099" y="3099200"/>
            <a:ext cx="2855717" cy="156205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C0C1AEF-E43C-A68C-884C-3F6DD1F33E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8976" y="4698928"/>
            <a:ext cx="2855717" cy="15598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FE42E50-C128-8888-EC9C-261A62BCBE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57192" y="4718166"/>
            <a:ext cx="2826624" cy="154062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EAD21C9-CC47-D479-3B3F-523F5A10E71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6315" y="4718166"/>
            <a:ext cx="2855717" cy="155932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97177BD-FF63-4895-29E5-46E72DABE0B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2596518" y="692348"/>
            <a:ext cx="3950964" cy="225448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F10188C-1960-CE97-32AB-071FD8A6291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2862" y="3099200"/>
            <a:ext cx="2855886" cy="1562059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12AEF8C9-306C-E4A5-E4ED-B5CF3D1E68D8}"/>
              </a:ext>
            </a:extLst>
          </p:cNvPr>
          <p:cNvSpPr/>
          <p:nvPr/>
        </p:nvSpPr>
        <p:spPr>
          <a:xfrm>
            <a:off x="3574036" y="1481072"/>
            <a:ext cx="143385" cy="866371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09157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E9283B-0A5D-91E4-0743-F32B064F7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8494BB-AFE5-8F7B-FFBB-4F74B598DB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The chosen electrical order results in coils in these positions:</a:t>
            </a:r>
            <a:endParaRPr lang="en-GB" sz="18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8B4D26-8CA0-0A50-4CCD-ABCA81360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78ED250-04B2-209D-C056-60213813ED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020739" y="1981828"/>
            <a:ext cx="3102521" cy="3373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371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273D1-6EDC-460F-BF8A-EF98B22A1F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A22CA8-1F4A-4CD2-B643-7F2FABD16B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b="0" i="0" dirty="0">
                <a:effectLst/>
                <a:latin typeface="+mj-lt"/>
              </a:rPr>
              <a:t>Quench heater parameters MQXF (</a:t>
            </a:r>
            <a:r>
              <a:rPr lang="en-GB" sz="2000" dirty="0"/>
              <a:t>22/01/2022) </a:t>
            </a:r>
            <a:r>
              <a:rPr lang="en-GB" sz="2000" dirty="0">
                <a:hlinkClick r:id="rId2"/>
              </a:rPr>
              <a:t>https://indico.cern.ch/event/1119409/</a:t>
            </a:r>
            <a:r>
              <a:rPr lang="en-GB" sz="2000" dirty="0"/>
              <a:t> </a:t>
            </a:r>
          </a:p>
          <a:p>
            <a:pPr algn="just"/>
            <a:r>
              <a:rPr lang="en-GB" sz="2000" dirty="0"/>
              <a:t>NCR MQXFBP3 QH resistance </a:t>
            </a:r>
            <a:r>
              <a:rPr lang="en-GB" sz="2000" b="0" u="none" strike="noStrike" dirty="0">
                <a:solidFill>
                  <a:srgbClr val="0645AD"/>
                </a:solidFill>
                <a:effectLst/>
                <a:latin typeface="Helvetica Neue"/>
                <a:hlinkClick r:id="rId3"/>
              </a:rPr>
              <a:t>EDMS 2782298</a:t>
            </a:r>
            <a:endParaRPr lang="en-GB" sz="2000" dirty="0"/>
          </a:p>
          <a:p>
            <a:r>
              <a:rPr lang="en-GB" sz="2000" b="0" i="0" dirty="0">
                <a:effectLst/>
                <a:latin typeface="+mj-lt"/>
              </a:rPr>
              <a:t>Quench heater parameters MQXF (09/07/2021) </a:t>
            </a:r>
            <a:r>
              <a:rPr lang="en-GB" sz="2000" dirty="0">
                <a:solidFill>
                  <a:srgbClr val="0093BE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https://indico.cern.ch/event/950696/</a:t>
            </a:r>
            <a:r>
              <a:rPr lang="en-GB" sz="2000" dirty="0"/>
              <a:t> </a:t>
            </a:r>
          </a:p>
          <a:p>
            <a:r>
              <a:rPr lang="en-GB" sz="2000" dirty="0"/>
              <a:t>NCR MQXFBP2 QH resistance </a:t>
            </a:r>
            <a:r>
              <a:rPr lang="en-GB" sz="2000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EDMS 2643444</a:t>
            </a:r>
            <a:endParaRPr lang="en-GB" sz="2000" dirty="0"/>
          </a:p>
          <a:p>
            <a:pPr algn="l"/>
            <a:r>
              <a:rPr lang="en-GB" sz="2000" dirty="0"/>
              <a:t>HL-MCF Meeting #121 Update on the MQXFB QH Resistances </a:t>
            </a:r>
            <a:r>
              <a:rPr lang="en-GB" sz="2000" dirty="0">
                <a:hlinkClick r:id="rId6"/>
              </a:rPr>
              <a:t>https://indico.cern.ch/event/1305402/</a:t>
            </a:r>
            <a:r>
              <a:rPr lang="en-GB" sz="2000" dirty="0"/>
              <a:t>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08CBF6-3479-4975-829E-9A812B41C0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42F147-EAF4-4901-B73C-95B2DE5B9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9322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D67E43-A202-CEDC-D611-45DE51FB8F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0AC3700-A771-CADF-FC94-5247C218A72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F741A5-E309-A2AA-928B-EC7A32DF078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7291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1304F6-B456-3062-E1AA-73FE8F8167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A8CD13-70E5-C310-96A5-0D3B01F6D8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5163" y="1218018"/>
            <a:ext cx="7920000" cy="4906963"/>
          </a:xfrm>
        </p:spPr>
        <p:txBody>
          <a:bodyPr>
            <a:normAutofit/>
          </a:bodyPr>
          <a:lstStyle/>
          <a:p>
            <a:r>
              <a:rPr lang="en-US" sz="1800" dirty="0"/>
              <a:t>With the introduction of the </a:t>
            </a:r>
            <a:r>
              <a:rPr lang="en-US" sz="1800" b="1" dirty="0"/>
              <a:t>mini-swap</a:t>
            </a:r>
            <a:r>
              <a:rPr lang="en-US" sz="1800" dirty="0"/>
              <a:t> in MQXFB magnets, there is a bit </a:t>
            </a:r>
            <a:r>
              <a:rPr lang="en-US" sz="1800" b="1" dirty="0"/>
              <a:t>less margin in the protection at low field to tolerate the spread on QH parameters</a:t>
            </a:r>
            <a:r>
              <a:rPr lang="en-US" sz="1800" dirty="0"/>
              <a:t> (circuit resistance, capacitance/voltage of the HFU…).</a:t>
            </a:r>
          </a:p>
          <a:p>
            <a:endParaRPr lang="en-US" sz="1800" dirty="0"/>
          </a:p>
          <a:p>
            <a:r>
              <a:rPr lang="en-US" sz="1800" dirty="0"/>
              <a:t>The established </a:t>
            </a:r>
            <a:r>
              <a:rPr lang="en-US" sz="1800" b="1" dirty="0"/>
              <a:t>requirements</a:t>
            </a:r>
            <a:r>
              <a:rPr lang="en-US" sz="1800" dirty="0"/>
              <a:t> for the </a:t>
            </a:r>
            <a:r>
              <a:rPr lang="en-US" sz="1800" b="1" dirty="0"/>
              <a:t>quench heater resistance </a:t>
            </a:r>
            <a:r>
              <a:rPr lang="en-US" sz="1800" dirty="0"/>
              <a:t>are:</a:t>
            </a:r>
          </a:p>
          <a:p>
            <a:pPr lvl="1"/>
            <a:r>
              <a:rPr lang="en-US" sz="1400" dirty="0"/>
              <a:t>Quench heater resistance at </a:t>
            </a:r>
            <a:r>
              <a:rPr lang="en-US" sz="1400" b="1" dirty="0"/>
              <a:t>293 K </a:t>
            </a:r>
            <a:r>
              <a:rPr lang="en-US" sz="1400" dirty="0"/>
              <a:t>between 5.6 and 7.3 Ω</a:t>
            </a:r>
          </a:p>
          <a:p>
            <a:pPr lvl="1"/>
            <a:r>
              <a:rPr lang="en-US" sz="1400" dirty="0"/>
              <a:t>Quench heater resistance at </a:t>
            </a:r>
            <a:r>
              <a:rPr lang="en-US" sz="1400" b="1" dirty="0"/>
              <a:t>nominal operation conditions</a:t>
            </a:r>
            <a:r>
              <a:rPr lang="en-US" sz="1400" dirty="0"/>
              <a:t> between 3.2 and 4.2 Ω</a:t>
            </a:r>
          </a:p>
          <a:p>
            <a:pPr lvl="1"/>
            <a:r>
              <a:rPr lang="en-US" sz="1400" dirty="0"/>
              <a:t>At least 6 quench heater circuits with at least 3.4 Ω resistance at </a:t>
            </a:r>
            <a:r>
              <a:rPr lang="en-US" sz="1400" b="1" dirty="0"/>
              <a:t>nominal operation conditions</a:t>
            </a:r>
          </a:p>
          <a:p>
            <a:pPr lvl="1"/>
            <a:endParaRPr lang="en-US" sz="1400" dirty="0"/>
          </a:p>
          <a:p>
            <a:r>
              <a:rPr lang="en-US" sz="1800" dirty="0"/>
              <a:t>To ensure fulfillment of the requirements with margin, in addition to the usual criteria to select coil ordering (RRR and Cu/Sc ratio), a </a:t>
            </a:r>
            <a:r>
              <a:rPr lang="en-US" sz="1800" b="1" dirty="0"/>
              <a:t>check on </a:t>
            </a:r>
            <a:r>
              <a:rPr lang="en-US" sz="1800" dirty="0"/>
              <a:t>the spread of the </a:t>
            </a:r>
            <a:r>
              <a:rPr lang="en-US" sz="1800" b="1" dirty="0"/>
              <a:t>QH </a:t>
            </a:r>
            <a:r>
              <a:rPr lang="en-US" sz="1800" b="1"/>
              <a:t>circuit resistance </a:t>
            </a:r>
            <a:r>
              <a:rPr lang="en-US" sz="1800"/>
              <a:t>is </a:t>
            </a:r>
            <a:r>
              <a:rPr lang="en-US" sz="1800" dirty="0"/>
              <a:t>performed systematically before the assembly of every magnets, </a:t>
            </a:r>
            <a:r>
              <a:rPr lang="en-US" sz="1800" b="1" dirty="0"/>
              <a:t>starting from MQXFB04</a:t>
            </a:r>
            <a:r>
              <a:rPr lang="en-US" sz="1800" dirty="0"/>
              <a:t>.</a:t>
            </a:r>
            <a:endParaRPr lang="en-GB" sz="1800" dirty="0"/>
          </a:p>
          <a:p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sz="18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sz="1800" dirty="0"/>
          </a:p>
          <a:p>
            <a:endParaRPr lang="en-GB" sz="18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17D1A3-5AE4-AA6C-6368-84295D78A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326624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4-3-CSR2016.pptx" id="{37610B82-38C5-4A79-9AD6-9055ADFB9289}" vid="{B895EA73-40B8-4DB4-B376-5DB62EC8AB97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HiLumi-Pres-Template-4-3-CSR2016</Template>
  <TotalTime>18192</TotalTime>
  <Words>284</Words>
  <Application>Microsoft Office PowerPoint</Application>
  <PresentationFormat>On-screen Show (4:3)</PresentationFormat>
  <Paragraphs>36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Helvetica Neue</vt:lpstr>
      <vt:lpstr>Wingdings</vt:lpstr>
      <vt:lpstr>Thème Office</vt:lpstr>
      <vt:lpstr>MQXFB11: Coil ordering</vt:lpstr>
      <vt:lpstr>Coil sorting according to coil material properties (RRR and Cu/Sc ratio)</vt:lpstr>
      <vt:lpstr>Coil sorting according to QH resistance</vt:lpstr>
      <vt:lpstr>Coil ordering history: B04-B10</vt:lpstr>
      <vt:lpstr>Conclusion </vt:lpstr>
      <vt:lpstr>References</vt:lpstr>
      <vt:lpstr>Thank you</vt:lpstr>
      <vt:lpstr>Background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Cost and Schedule Review 2016 WPxxx – Equipment / System</dc:title>
  <dc:creator>Cecile Noels</dc:creator>
  <cp:lastModifiedBy>Julia Mary Haack</cp:lastModifiedBy>
  <cp:revision>1403</cp:revision>
  <cp:lastPrinted>2021-10-20T08:27:01Z</cp:lastPrinted>
  <dcterms:created xsi:type="dcterms:W3CDTF">2016-08-24T12:27:25Z</dcterms:created>
  <dcterms:modified xsi:type="dcterms:W3CDTF">2025-09-17T14:59:26Z</dcterms:modified>
</cp:coreProperties>
</file>