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Lst>
  <p:notesMasterIdLst>
    <p:notesMasterId r:id="rId6"/>
  </p:notesMasterIdLst>
  <p:sldIdLst>
    <p:sldId id="259" r:id="rId2"/>
    <p:sldId id="258" r:id="rId3"/>
    <p:sldId id="261" r:id="rId4"/>
    <p:sldId id="260" r:id="rId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EE1BFC4-1B05-BA63-7EAA-CF3D4AA80557}" name="Leonard Sebastian Thiele" initials="LT" userId="S::leonard.sebastian.thiele@cern.ch::e0a7f1f0-02d2-4e4d-9843-da7b53e7df67"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95551"/>
    <a:srgbClr val="6C8EC0"/>
    <a:srgbClr val="27509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94660"/>
  </p:normalViewPr>
  <p:slideViewPr>
    <p:cSldViewPr snapToGrid="0">
      <p:cViewPr varScale="1">
        <p:scale>
          <a:sx n="107" d="100"/>
          <a:sy n="107" d="100"/>
        </p:scale>
        <p:origin x="138" y="390"/>
      </p:cViewPr>
      <p:guideLst/>
    </p:cSldViewPr>
  </p:slideViewPr>
  <p:notesTextViewPr>
    <p:cViewPr>
      <p:scale>
        <a:sx n="3" d="2"/>
        <a:sy n="3" d="2"/>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microsoft.com/office/2018/10/relationships/authors" Target="authors.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96E7A4D-F690-429A-9102-C372F5733126}" type="datetimeFigureOut">
              <a:rPr lang="en-GB" smtClean="0"/>
              <a:t>09/09/2025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F486CE9-1877-45A3-9ABE-42D28D769CEF}" type="slidenum">
              <a:rPr lang="en-GB" smtClean="0"/>
              <a:t>‹#›</a:t>
            </a:fld>
            <a:endParaRPr lang="en-GB"/>
          </a:p>
        </p:txBody>
      </p:sp>
    </p:spTree>
    <p:extLst>
      <p:ext uri="{BB962C8B-B14F-4D97-AF65-F5344CB8AC3E}">
        <p14:creationId xmlns:p14="http://schemas.microsoft.com/office/powerpoint/2010/main" val="35637063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Average HOM power </a:t>
            </a:r>
            <a:r>
              <a:rPr lang="en-US" dirty="0">
                <a:sym typeface="Wingdings" panose="05000000000000000000" pitchFamily="2" charset="2"/>
              </a:rPr>
              <a:t> corrected (most likely wrong time reference)</a:t>
            </a:r>
          </a:p>
          <a:p>
            <a:r>
              <a:rPr lang="en-US" dirty="0">
                <a:sym typeface="Wingdings" panose="05000000000000000000" pitchFamily="2" charset="2"/>
              </a:rPr>
              <a:t>Inst HOM power  calculated with extraction, was higher last time in RCS1  difference</a:t>
            </a:r>
          </a:p>
          <a:p>
            <a:r>
              <a:rPr lang="en-US" dirty="0">
                <a:sym typeface="Wingdings" panose="05000000000000000000" pitchFamily="2" charset="2"/>
              </a:rPr>
              <a:t>Average wall plug calculation was wrong  higher now</a:t>
            </a:r>
          </a:p>
          <a:p>
            <a:r>
              <a:rPr lang="en-US" dirty="0">
                <a:sym typeface="Wingdings" panose="05000000000000000000" pitchFamily="2" charset="2"/>
              </a:rPr>
              <a:t>Also: average rf power was including transfer losses </a:t>
            </a:r>
          </a:p>
        </p:txBody>
      </p:sp>
      <p:sp>
        <p:nvSpPr>
          <p:cNvPr id="4" name="Slide Number Placeholder 3"/>
          <p:cNvSpPr>
            <a:spLocks noGrp="1"/>
          </p:cNvSpPr>
          <p:nvPr>
            <p:ph type="sldNum" sz="quarter" idx="5"/>
          </p:nvPr>
        </p:nvSpPr>
        <p:spPr/>
        <p:txBody>
          <a:bodyPr/>
          <a:lstStyle/>
          <a:p>
            <a:fld id="{CF486CE9-1877-45A3-9ABE-42D28D769CEF}" type="slidenum">
              <a:rPr lang="en-GB" smtClean="0"/>
              <a:t>1</a:t>
            </a:fld>
            <a:endParaRPr lang="en-GB"/>
          </a:p>
        </p:txBody>
      </p:sp>
    </p:spTree>
    <p:extLst>
      <p:ext uri="{BB962C8B-B14F-4D97-AF65-F5344CB8AC3E}">
        <p14:creationId xmlns:p14="http://schemas.microsoft.com/office/powerpoint/2010/main" val="32396359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F486CE9-1877-45A3-9ABE-42D28D769CEF}" type="slidenum">
              <a:rPr lang="en-GB" smtClean="0"/>
              <a:t>3</a:t>
            </a:fld>
            <a:endParaRPr lang="en-GB"/>
          </a:p>
        </p:txBody>
      </p:sp>
    </p:spTree>
    <p:extLst>
      <p:ext uri="{BB962C8B-B14F-4D97-AF65-F5344CB8AC3E}">
        <p14:creationId xmlns:p14="http://schemas.microsoft.com/office/powerpoint/2010/main" val="99759642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8.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4.jpg"/><Relationship Id="rId2" Type="http://schemas.openxmlformats.org/officeDocument/2006/relationships/image" Target="../media/image6.emf"/><Relationship Id="rId1" Type="http://schemas.openxmlformats.org/officeDocument/2006/relationships/slideMaster" Target="../slideMasters/slideMaster1.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10.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PhAnim="0" preserve="1" userDrawn="1">
  <p:cSld name="Title Slide">
    <p:spTree>
      <p:nvGrpSpPr>
        <p:cNvPr id="1" name=""/>
        <p:cNvGrpSpPr/>
        <p:nvPr/>
      </p:nvGrpSpPr>
      <p:grpSpPr bwMode="auto">
        <a:xfrm>
          <a:off x="0" y="0"/>
          <a:ext cx="0" cy="0"/>
          <a:chOff x="0" y="0"/>
          <a:chExt cx="0" cy="0"/>
        </a:xfrm>
      </p:grpSpPr>
      <p:sp>
        <p:nvSpPr>
          <p:cNvPr id="2" name="Title 1"/>
          <p:cNvSpPr>
            <a:spLocks noGrp="1"/>
          </p:cNvSpPr>
          <p:nvPr>
            <p:ph type="ctrTitle"/>
          </p:nvPr>
        </p:nvSpPr>
        <p:spPr bwMode="auto">
          <a:xfrm>
            <a:off x="914400" y="1725348"/>
            <a:ext cx="10363200" cy="1829218"/>
          </a:xfrm>
          <a:prstGeom prst="rect">
            <a:avLst/>
          </a:prstGeom>
        </p:spPr>
        <p:txBody>
          <a:bodyPr anchor="b">
            <a:normAutofit/>
          </a:bodyPr>
          <a:lstStyle>
            <a:lvl1pPr algn="ctr">
              <a:defRPr sz="4400" b="0">
                <a:latin typeface="Arial"/>
                <a:cs typeface="Arial"/>
              </a:defRPr>
            </a:lvl1pPr>
          </a:lstStyle>
          <a:p>
            <a:pPr>
              <a:defRPr/>
            </a:pPr>
            <a:r>
              <a:rPr lang="en-US"/>
              <a:t>Click to edit Master title style</a:t>
            </a:r>
            <a:endParaRPr lang="en-GB"/>
          </a:p>
        </p:txBody>
      </p:sp>
      <p:sp>
        <p:nvSpPr>
          <p:cNvPr id="3" name="Subtitle 2"/>
          <p:cNvSpPr>
            <a:spLocks noGrp="1"/>
          </p:cNvSpPr>
          <p:nvPr>
            <p:ph type="subTitle" idx="1"/>
          </p:nvPr>
        </p:nvSpPr>
        <p:spPr bwMode="auto">
          <a:xfrm>
            <a:off x="1524000" y="3624340"/>
            <a:ext cx="9144000" cy="1297134"/>
          </a:xfrm>
        </p:spPr>
        <p:txBody>
          <a:bodyPr>
            <a:normAutofit/>
          </a:bodyPr>
          <a:lstStyle>
            <a:lvl1pPr marL="0" indent="0" algn="ctr">
              <a:buNone/>
              <a:defRPr sz="2800">
                <a:latin typeface="Arial"/>
                <a:cs typeface="Aria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US"/>
              <a:t>Click to edit Master subtitle style</a:t>
            </a:r>
            <a:endParaRPr lang="en-GB"/>
          </a:p>
        </p:txBody>
      </p:sp>
      <p:pic>
        <p:nvPicPr>
          <p:cNvPr id="12" name="Image 8"/>
          <p:cNvPicPr>
            <a:picLocks noChangeAspect="1"/>
          </p:cNvPicPr>
          <p:nvPr userDrawn="1"/>
        </p:nvPicPr>
        <p:blipFill>
          <a:blip r:embed="rId2"/>
          <a:stretch/>
        </p:blipFill>
        <p:spPr bwMode="auto">
          <a:xfrm flipV="1">
            <a:off x="-3" y="5648091"/>
            <a:ext cx="12192000" cy="1209909"/>
          </a:xfrm>
          <a:prstGeom prst="rect">
            <a:avLst/>
          </a:prstGeom>
        </p:spPr>
      </p:pic>
      <p:pic>
        <p:nvPicPr>
          <p:cNvPr id="13" name="Image 15"/>
          <p:cNvPicPr>
            <a:picLocks noChangeAspect="1"/>
          </p:cNvPicPr>
          <p:nvPr userDrawn="1"/>
        </p:nvPicPr>
        <p:blipFill>
          <a:blip r:embed="rId3"/>
          <a:stretch/>
        </p:blipFill>
        <p:spPr bwMode="auto">
          <a:xfrm>
            <a:off x="121709" y="5845679"/>
            <a:ext cx="3883465" cy="814732"/>
          </a:xfrm>
          <a:prstGeom prst="rect">
            <a:avLst/>
          </a:prstGeom>
        </p:spPr>
      </p:pic>
      <p:sp>
        <p:nvSpPr>
          <p:cNvPr id="15" name="Text Placeholder 14"/>
          <p:cNvSpPr>
            <a:spLocks noGrp="1"/>
          </p:cNvSpPr>
          <p:nvPr>
            <p:ph type="body" sz="quarter" idx="11" hasCustomPrompt="1"/>
          </p:nvPr>
        </p:nvSpPr>
        <p:spPr bwMode="auto">
          <a:xfrm>
            <a:off x="7344834" y="4971770"/>
            <a:ext cx="3932767" cy="606425"/>
          </a:xfrm>
        </p:spPr>
        <p:txBody>
          <a:bodyPr>
            <a:normAutofit/>
          </a:bodyPr>
          <a:lstStyle>
            <a:lvl1pPr marL="0" indent="0" algn="r">
              <a:buNone/>
              <a:defRPr sz="1600" i="1"/>
            </a:lvl1pPr>
          </a:lstStyle>
          <a:p>
            <a:pPr lvl="0">
              <a:defRPr/>
            </a:pPr>
            <a:r>
              <a:rPr lang="it-IT"/>
              <a:t>Author(s) Name(s) and Affiliation(s)</a:t>
            </a:r>
            <a:endParaRPr lang="en-GB"/>
          </a:p>
        </p:txBody>
      </p:sp>
      <p:sp>
        <p:nvSpPr>
          <p:cNvPr id="17" name="TextBox 16"/>
          <p:cNvSpPr txBox="1"/>
          <p:nvPr userDrawn="1"/>
        </p:nvSpPr>
        <p:spPr bwMode="auto">
          <a:xfrm>
            <a:off x="-78301" y="6680049"/>
            <a:ext cx="12471636" cy="207749"/>
          </a:xfrm>
          <a:prstGeom prst="rect">
            <a:avLst/>
          </a:prstGeom>
          <a:noFill/>
        </p:spPr>
        <p:txBody>
          <a:bodyPr wrap="square">
            <a:spAutoFit/>
          </a:bodyPr>
          <a:lstStyle/>
          <a:p>
            <a:pPr>
              <a:defRPr/>
            </a:pPr>
            <a:r>
              <a:rPr lang="en-US" sz="750" i="0" u="none" strike="noStrike" cap="none">
                <a:ln>
                  <a:noFill/>
                </a:ln>
                <a:solidFill>
                  <a:srgbClr val="FFFEEE"/>
                </a:solidFill>
                <a:latin typeface="Arial Narrow"/>
                <a:cs typeface="Arial"/>
              </a:rPr>
              <a:t>Funded by the European Union (EU). Views and opinions expressed are however those of the author only and do not necessarily reflect those of the EU or European Research Executive Agency (REA). Neither the EU nor the REA can be held responsible for them.</a:t>
            </a:r>
            <a:endParaRPr lang="en-GB" sz="750">
              <a:latin typeface="Arial Narrow"/>
              <a:cs typeface="Arial"/>
            </a:endParaRPr>
          </a:p>
        </p:txBody>
      </p:sp>
      <p:pic>
        <p:nvPicPr>
          <p:cNvPr id="7" name="Image 3"/>
          <p:cNvPicPr>
            <a:picLocks noChangeAspect="1"/>
          </p:cNvPicPr>
          <p:nvPr userDrawn="1"/>
        </p:nvPicPr>
        <p:blipFill>
          <a:blip r:embed="rId4"/>
          <a:stretch/>
        </p:blipFill>
        <p:spPr bwMode="auto">
          <a:xfrm>
            <a:off x="-3" y="1163988"/>
            <a:ext cx="12192000" cy="606547"/>
          </a:xfrm>
          <a:prstGeom prst="rect">
            <a:avLst/>
          </a:prstGeom>
          <a:effectLst>
            <a:outerShdw blurRad="305097" dist="228600" dir="5400000" sx="105000" sy="105000" algn="t" rotWithShape="0">
              <a:prstClr val="black">
                <a:alpha val="23000"/>
              </a:prstClr>
            </a:outerShdw>
          </a:effectLst>
        </p:spPr>
      </p:pic>
      <p:pic>
        <p:nvPicPr>
          <p:cNvPr id="8" name="Image 20"/>
          <p:cNvPicPr>
            <a:picLocks noChangeAspect="1"/>
          </p:cNvPicPr>
          <p:nvPr userDrawn="1"/>
        </p:nvPicPr>
        <p:blipFill>
          <a:blip r:embed="rId5"/>
          <a:srcRect b="6272"/>
          <a:stretch/>
        </p:blipFill>
        <p:spPr bwMode="auto">
          <a:xfrm>
            <a:off x="91440" y="155448"/>
            <a:ext cx="2263140" cy="1132578"/>
          </a:xfrm>
          <a:prstGeom prst="rect">
            <a:avLst/>
          </a:prstGeom>
          <a:noFill/>
        </p:spPr>
      </p:pic>
    </p:spTree>
    <p:extLst>
      <p:ext uri="{BB962C8B-B14F-4D97-AF65-F5344CB8AC3E}">
        <p14:creationId xmlns:p14="http://schemas.microsoft.com/office/powerpoint/2010/main" val="35047829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PhAnim="0" preserve="1" userDrawn="1">
  <p:cSld name="End slide">
    <p:spTree>
      <p:nvGrpSpPr>
        <p:cNvPr id="1" name=""/>
        <p:cNvGrpSpPr/>
        <p:nvPr/>
      </p:nvGrpSpPr>
      <p:grpSpPr bwMode="auto">
        <a:xfrm>
          <a:off x="0" y="0"/>
          <a:ext cx="0" cy="0"/>
          <a:chOff x="0" y="0"/>
          <a:chExt cx="0" cy="0"/>
        </a:xfrm>
      </p:grpSpPr>
      <p:pic>
        <p:nvPicPr>
          <p:cNvPr id="4" name="Image 5"/>
          <p:cNvPicPr>
            <a:picLocks noChangeAspect="1"/>
          </p:cNvPicPr>
          <p:nvPr userDrawn="1"/>
        </p:nvPicPr>
        <p:blipFill>
          <a:blip r:embed="rId2"/>
          <a:stretch/>
        </p:blipFill>
        <p:spPr bwMode="auto">
          <a:xfrm>
            <a:off x="0" y="0"/>
            <a:ext cx="12192000" cy="1892662"/>
          </a:xfrm>
          <a:prstGeom prst="rect">
            <a:avLst/>
          </a:prstGeom>
        </p:spPr>
      </p:pic>
      <p:sp>
        <p:nvSpPr>
          <p:cNvPr id="16" name="Rectangle 15"/>
          <p:cNvSpPr/>
          <p:nvPr userDrawn="1"/>
        </p:nvSpPr>
        <p:spPr bwMode="auto">
          <a:xfrm>
            <a:off x="11433717" y="6434254"/>
            <a:ext cx="758283" cy="42374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defRPr/>
            </a:pPr>
            <a:endParaRPr lang="en-GB" sz="1800"/>
          </a:p>
        </p:txBody>
      </p:sp>
      <p:pic>
        <p:nvPicPr>
          <p:cNvPr id="14" name="Image 12"/>
          <p:cNvPicPr>
            <a:picLocks noChangeAspect="1"/>
          </p:cNvPicPr>
          <p:nvPr userDrawn="1"/>
        </p:nvPicPr>
        <p:blipFill>
          <a:blip r:embed="rId3"/>
          <a:stretch/>
        </p:blipFill>
        <p:spPr bwMode="auto">
          <a:xfrm flipV="1">
            <a:off x="233858" y="6385196"/>
            <a:ext cx="11716980" cy="132418"/>
          </a:xfrm>
          <a:prstGeom prst="rect">
            <a:avLst/>
          </a:prstGeom>
        </p:spPr>
      </p:pic>
      <p:sp>
        <p:nvSpPr>
          <p:cNvPr id="18" name="Footer Placeholder 17"/>
          <p:cNvSpPr>
            <a:spLocks noGrp="1"/>
          </p:cNvSpPr>
          <p:nvPr>
            <p:ph type="ftr" sz="quarter" idx="11"/>
          </p:nvPr>
        </p:nvSpPr>
        <p:spPr bwMode="auto"/>
        <p:txBody>
          <a:bodyPr/>
          <a:lstStyle/>
          <a:p>
            <a:pPr>
              <a:defRPr/>
            </a:pPr>
            <a:r>
              <a:rPr lang="en-GB">
                <a:latin typeface="Arial Narrow"/>
                <a:cs typeface="Arial Narrow"/>
              </a:rPr>
              <a:t>RF parameters 2025 parameter report | Leonard Thiele | University of Rostock</a:t>
            </a:r>
            <a:endParaRPr lang="fr-FR">
              <a:latin typeface="Arial Narrow"/>
              <a:cs typeface="Arial Narrow"/>
            </a:endParaRPr>
          </a:p>
        </p:txBody>
      </p:sp>
      <p:sp>
        <p:nvSpPr>
          <p:cNvPr id="21" name="ZoneTexte 3"/>
          <p:cNvSpPr txBox="1"/>
          <p:nvPr userDrawn="1"/>
        </p:nvSpPr>
        <p:spPr bwMode="auto">
          <a:xfrm>
            <a:off x="588195" y="5445245"/>
            <a:ext cx="8724753" cy="692497"/>
          </a:xfrm>
          <a:prstGeom prst="rect">
            <a:avLst/>
          </a:prstGeom>
          <a:noFill/>
        </p:spPr>
        <p:txBody>
          <a:bodyPr wrap="square" rtlCol="0">
            <a:spAutoFit/>
          </a:bodyPr>
          <a:lstStyle/>
          <a:p>
            <a:pPr algn="just">
              <a:defRPr/>
            </a:pPr>
            <a:r>
              <a:rPr lang="fr-FR" sz="1300" i="1">
                <a:solidFill>
                  <a:srgbClr val="222222"/>
                </a:solidFill>
                <a:latin typeface="Arial Narrow"/>
                <a:cs typeface="Arial Narrow"/>
              </a:rPr>
              <a:t>Funded by the European Union (EU).Views and opinions expressed are however those of the author(s) only and do not necessarily reflect those of the EU or European Research Executive Agency (REA). Neither the EU nor the REA can be held responsible for them. </a:t>
            </a:r>
            <a:r>
              <a:rPr lang="en-GB" sz="1300" i="1">
                <a:solidFill>
                  <a:srgbClr val="222222"/>
                </a:solidFill>
                <a:latin typeface="Arial Narrow"/>
                <a:cs typeface="Arial Narrow"/>
              </a:rPr>
              <a:t>This work has been sponsored by the Wolfgang Gentner Programme of the German Federal Ministry of Education and Research (grant no. 13E18CHA)</a:t>
            </a:r>
            <a:endParaRPr lang="fr-FR" sz="1300" i="1">
              <a:latin typeface="Arial Narrow"/>
              <a:cs typeface="Arial Narrow"/>
            </a:endParaRPr>
          </a:p>
        </p:txBody>
      </p:sp>
      <p:pic>
        <p:nvPicPr>
          <p:cNvPr id="2" name="Picture 1"/>
          <p:cNvPicPr>
            <a:picLocks noChangeAspect="1"/>
          </p:cNvPicPr>
          <p:nvPr userDrawn="1"/>
        </p:nvPicPr>
        <p:blipFill>
          <a:blip r:embed="rId4"/>
          <a:stretch/>
        </p:blipFill>
        <p:spPr bwMode="auto">
          <a:xfrm>
            <a:off x="3204495" y="66415"/>
            <a:ext cx="5870957" cy="1603387"/>
          </a:xfrm>
          <a:prstGeom prst="rect">
            <a:avLst/>
          </a:prstGeom>
        </p:spPr>
      </p:pic>
      <p:grpSp>
        <p:nvGrpSpPr>
          <p:cNvPr id="9" name="Gruppieren 8"/>
          <p:cNvGrpSpPr/>
          <p:nvPr userDrawn="1"/>
        </p:nvGrpSpPr>
        <p:grpSpPr bwMode="auto">
          <a:xfrm>
            <a:off x="1883273" y="2361104"/>
            <a:ext cx="8418150" cy="2938011"/>
            <a:chOff x="1983850" y="2344594"/>
            <a:chExt cx="8418150" cy="2938011"/>
          </a:xfrm>
        </p:grpSpPr>
        <p:pic>
          <p:nvPicPr>
            <p:cNvPr id="3" name="Picture 2" descr="A blue flag with yellow stars&#10;&#10;Description automatically generated"/>
            <p:cNvPicPr>
              <a:picLocks noChangeAspect="1"/>
            </p:cNvPicPr>
            <p:nvPr userDrawn="1"/>
          </p:nvPicPr>
          <p:blipFill>
            <a:blip r:embed="rId5"/>
            <a:stretch/>
          </p:blipFill>
          <p:spPr bwMode="auto">
            <a:xfrm>
              <a:off x="7628314" y="2472343"/>
              <a:ext cx="2773686" cy="2810262"/>
            </a:xfrm>
            <a:prstGeom prst="rect">
              <a:avLst/>
            </a:prstGeom>
          </p:spPr>
        </p:pic>
        <p:pic>
          <p:nvPicPr>
            <p:cNvPr id="8" name="Grafik 7" descr="Ein Bild, das Grafiken, Grafikdesign, Schrift, Kunst enthält.&#10;&#10;Automatisch generierte Beschreibung"/>
            <p:cNvPicPr>
              <a:picLocks noChangeAspect="1"/>
            </p:cNvPicPr>
            <p:nvPr userDrawn="1"/>
          </p:nvPicPr>
          <p:blipFill>
            <a:blip r:embed="rId6"/>
            <a:stretch/>
          </p:blipFill>
          <p:spPr bwMode="auto">
            <a:xfrm>
              <a:off x="1983850" y="2344594"/>
              <a:ext cx="5406969" cy="2887349"/>
            </a:xfrm>
            <a:prstGeom prst="rect">
              <a:avLst/>
            </a:prstGeom>
          </p:spPr>
        </p:pic>
      </p:grpSp>
      <p:pic>
        <p:nvPicPr>
          <p:cNvPr id="11" name="Grafik 10" descr="Ein Bild, das Text, Schrift, Design enthält.&#10;&#10;Automatisch generierte Beschreibung"/>
          <p:cNvPicPr>
            <a:picLocks noChangeAspect="1"/>
          </p:cNvPicPr>
          <p:nvPr userDrawn="1"/>
        </p:nvPicPr>
        <p:blipFill>
          <a:blip r:embed="rId7"/>
          <a:stretch/>
        </p:blipFill>
        <p:spPr bwMode="auto">
          <a:xfrm>
            <a:off x="9312948" y="5141940"/>
            <a:ext cx="1568743" cy="1200568"/>
          </a:xfrm>
          <a:prstGeom prst="rect">
            <a:avLst/>
          </a:prstGeom>
        </p:spPr>
      </p:pic>
    </p:spTree>
    <p:extLst>
      <p:ext uri="{BB962C8B-B14F-4D97-AF65-F5344CB8AC3E}">
        <p14:creationId xmlns:p14="http://schemas.microsoft.com/office/powerpoint/2010/main" val="20080073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PhAnim="0" userDrawn="1">
  <p:cSld name="Titel und Inhalt">
    <p:spTree>
      <p:nvGrpSpPr>
        <p:cNvPr id="1" name=""/>
        <p:cNvGrpSpPr/>
        <p:nvPr/>
      </p:nvGrpSpPr>
      <p:grpSpPr bwMode="auto">
        <a:xfrm>
          <a:off x="0" y="0"/>
          <a:ext cx="0" cy="0"/>
          <a:chOff x="0" y="0"/>
          <a:chExt cx="0" cy="0"/>
        </a:xfrm>
      </p:grpSpPr>
      <p:sp>
        <p:nvSpPr>
          <p:cNvPr id="3" name="Content Placeholder 2"/>
          <p:cNvSpPr>
            <a:spLocks noGrp="1"/>
          </p:cNvSpPr>
          <p:nvPr>
            <p:ph idx="1"/>
          </p:nvPr>
        </p:nvSpPr>
        <p:spPr bwMode="auto"/>
        <p:txBody>
          <a:bodyPr/>
          <a:lstStyle>
            <a:lvl1pPr>
              <a:defRPr sz="2400">
                <a:latin typeface="Arial"/>
                <a:cs typeface="Arial"/>
              </a:defRPr>
            </a:lvl1pPr>
            <a:lvl2pPr>
              <a:defRPr sz="2000">
                <a:latin typeface="Arial"/>
                <a:cs typeface="Arial"/>
              </a:defRPr>
            </a:lvl2pPr>
            <a:lvl3pPr>
              <a:defRPr sz="1800">
                <a:latin typeface="Arial"/>
                <a:cs typeface="Arial"/>
              </a:defRPr>
            </a:lvl3pPr>
            <a:lvl4pPr>
              <a:defRPr sz="1600">
                <a:latin typeface="Arial"/>
                <a:cs typeface="Arial"/>
              </a:defRPr>
            </a:lvl4pPr>
            <a:lvl5pPr>
              <a:defRPr sz="1400">
                <a:latin typeface="Arial"/>
                <a:cs typeface="Arial"/>
              </a:defRPr>
            </a:lvl5pPr>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lang="en-US"/>
          </a:p>
        </p:txBody>
      </p:sp>
      <p:sp>
        <p:nvSpPr>
          <p:cNvPr id="4" name="Titel 3"/>
          <p:cNvSpPr>
            <a:spLocks noGrp="1"/>
          </p:cNvSpPr>
          <p:nvPr>
            <p:ph type="title"/>
          </p:nvPr>
        </p:nvSpPr>
        <p:spPr bwMode="auto"/>
        <p:txBody>
          <a:bodyPr/>
          <a:lstStyle/>
          <a:p>
            <a:pPr>
              <a:defRPr/>
            </a:pPr>
            <a:r>
              <a:rPr lang="de-DE"/>
              <a:t>Mastertitelformat bearbeiten</a:t>
            </a:r>
            <a:endParaRPr lang="en-GB"/>
          </a:p>
        </p:txBody>
      </p:sp>
      <p:sp>
        <p:nvSpPr>
          <p:cNvPr id="8" name="Datumsplatzhalter 7"/>
          <p:cNvSpPr>
            <a:spLocks noGrp="1"/>
          </p:cNvSpPr>
          <p:nvPr>
            <p:ph type="dt" sz="half" idx="11"/>
          </p:nvPr>
        </p:nvSpPr>
        <p:spPr bwMode="auto"/>
        <p:txBody>
          <a:bodyPr/>
          <a:lstStyle/>
          <a:p>
            <a:pPr>
              <a:defRPr/>
            </a:pPr>
            <a:r>
              <a:rPr lang="en-US"/>
              <a:t>09/09/2025</a:t>
            </a:r>
            <a:endParaRPr lang="en-GB"/>
          </a:p>
        </p:txBody>
      </p:sp>
      <p:sp>
        <p:nvSpPr>
          <p:cNvPr id="10" name="Fußzeilenplatzhalter 9"/>
          <p:cNvSpPr>
            <a:spLocks noGrp="1"/>
          </p:cNvSpPr>
          <p:nvPr>
            <p:ph type="ftr" sz="quarter" idx="12"/>
          </p:nvPr>
        </p:nvSpPr>
        <p:spPr bwMode="auto"/>
        <p:txBody>
          <a:bodyPr/>
          <a:lstStyle/>
          <a:p>
            <a:pPr>
              <a:defRPr/>
            </a:pPr>
            <a:r>
              <a:rPr lang="en-GB"/>
              <a:t>RF parameters 2025 parameter report | Leonard Thiele | University of Rostock</a:t>
            </a:r>
            <a:endParaRPr/>
          </a:p>
        </p:txBody>
      </p:sp>
      <p:sp>
        <p:nvSpPr>
          <p:cNvPr id="11" name="Foliennummernplatzhalter 10"/>
          <p:cNvSpPr>
            <a:spLocks noGrp="1"/>
          </p:cNvSpPr>
          <p:nvPr>
            <p:ph type="sldNum" sz="quarter" idx="13"/>
          </p:nvPr>
        </p:nvSpPr>
        <p:spPr bwMode="auto"/>
        <p:txBody>
          <a:bodyPr/>
          <a:lstStyle/>
          <a:p>
            <a:pPr>
              <a:defRPr/>
            </a:pPr>
            <a:fld id="{A522B42D-59C7-4903-9B34-7FA65D46D399}" type="slidenum">
              <a:rPr lang="en-GB"/>
              <a:t>‹#›</a:t>
            </a:fld>
            <a:endParaRPr lang="en-GB"/>
          </a:p>
        </p:txBody>
      </p:sp>
      <p:pic>
        <p:nvPicPr>
          <p:cNvPr id="12" name="Image 20"/>
          <p:cNvPicPr>
            <a:picLocks noChangeAspect="1"/>
          </p:cNvPicPr>
          <p:nvPr/>
        </p:nvPicPr>
        <p:blipFill>
          <a:blip r:embed="rId2"/>
          <a:stretch/>
        </p:blipFill>
        <p:spPr bwMode="auto">
          <a:xfrm>
            <a:off x="91440" y="155448"/>
            <a:ext cx="2263140" cy="1208380"/>
          </a:xfrm>
          <a:prstGeom prst="rect">
            <a:avLst/>
          </a:prstGeom>
          <a:noFill/>
        </p:spPr>
      </p:pic>
    </p:spTree>
    <p:extLst>
      <p:ext uri="{BB962C8B-B14F-4D97-AF65-F5344CB8AC3E}">
        <p14:creationId xmlns:p14="http://schemas.microsoft.com/office/powerpoint/2010/main" val="17949466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PhAnim="0" preserve="1" userDrawn="1">
  <p:cSld name="Title and Content">
    <p:spTree>
      <p:nvGrpSpPr>
        <p:cNvPr id="1" name=""/>
        <p:cNvGrpSpPr/>
        <p:nvPr/>
      </p:nvGrpSpPr>
      <p:grpSpPr bwMode="auto">
        <a:xfrm>
          <a:off x="0" y="0"/>
          <a:ext cx="0" cy="0"/>
          <a:chOff x="0" y="0"/>
          <a:chExt cx="0" cy="0"/>
        </a:xfrm>
      </p:grpSpPr>
      <p:sp>
        <p:nvSpPr>
          <p:cNvPr id="3" name="Content Placeholder 2"/>
          <p:cNvSpPr>
            <a:spLocks noGrp="1"/>
          </p:cNvSpPr>
          <p:nvPr>
            <p:ph idx="1"/>
          </p:nvPr>
        </p:nvSpPr>
        <p:spPr bwMode="auto"/>
        <p:txBody>
          <a:bodyPr/>
          <a:lstStyle>
            <a:lvl1pPr>
              <a:defRPr sz="2400">
                <a:latin typeface="Arial"/>
                <a:cs typeface="Arial"/>
              </a:defRPr>
            </a:lvl1pPr>
            <a:lvl2pPr>
              <a:defRPr sz="2000">
                <a:latin typeface="Arial"/>
                <a:cs typeface="Arial"/>
              </a:defRPr>
            </a:lvl2pPr>
            <a:lvl3pPr>
              <a:defRPr sz="1800">
                <a:latin typeface="Arial"/>
                <a:cs typeface="Arial"/>
              </a:defRPr>
            </a:lvl3pPr>
            <a:lvl4pPr>
              <a:defRPr sz="1600">
                <a:latin typeface="Arial"/>
                <a:cs typeface="Arial"/>
              </a:defRPr>
            </a:lvl4pPr>
            <a:lvl5pPr>
              <a:defRPr sz="1400">
                <a:latin typeface="Arial"/>
                <a:cs typeface="Aria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
        <p:nvSpPr>
          <p:cNvPr id="4" name="Titel 3"/>
          <p:cNvSpPr>
            <a:spLocks noGrp="1"/>
          </p:cNvSpPr>
          <p:nvPr>
            <p:ph type="title"/>
          </p:nvPr>
        </p:nvSpPr>
        <p:spPr bwMode="auto"/>
        <p:txBody>
          <a:bodyPr/>
          <a:lstStyle/>
          <a:p>
            <a:pPr>
              <a:defRPr/>
            </a:pPr>
            <a:r>
              <a:rPr lang="de-DE"/>
              <a:t>Mastertitelformat bearbeiten</a:t>
            </a:r>
            <a:endParaRPr lang="en-GB"/>
          </a:p>
        </p:txBody>
      </p:sp>
      <p:sp>
        <p:nvSpPr>
          <p:cNvPr id="8" name="Datumsplatzhalter 7"/>
          <p:cNvSpPr>
            <a:spLocks noGrp="1"/>
          </p:cNvSpPr>
          <p:nvPr>
            <p:ph type="dt" sz="half" idx="11"/>
          </p:nvPr>
        </p:nvSpPr>
        <p:spPr bwMode="auto"/>
        <p:txBody>
          <a:bodyPr/>
          <a:lstStyle/>
          <a:p>
            <a:pPr>
              <a:defRPr/>
            </a:pPr>
            <a:r>
              <a:rPr lang="en-US"/>
              <a:t>09/09/2025</a:t>
            </a:r>
            <a:endParaRPr lang="en-GB"/>
          </a:p>
        </p:txBody>
      </p:sp>
      <p:sp>
        <p:nvSpPr>
          <p:cNvPr id="10" name="Fußzeilenplatzhalter 9"/>
          <p:cNvSpPr>
            <a:spLocks noGrp="1"/>
          </p:cNvSpPr>
          <p:nvPr>
            <p:ph type="ftr" sz="quarter" idx="12"/>
          </p:nvPr>
        </p:nvSpPr>
        <p:spPr bwMode="auto"/>
        <p:txBody>
          <a:bodyPr/>
          <a:lstStyle/>
          <a:p>
            <a:pPr>
              <a:defRPr/>
            </a:pPr>
            <a:r>
              <a:rPr lang="en-GB">
                <a:latin typeface="Arial Narrow"/>
                <a:cs typeface="Arial Narrow"/>
              </a:rPr>
              <a:t>RF parameters 2025 parameter report | Leonard Thiele | University of Rostock</a:t>
            </a:r>
            <a:endParaRPr lang="fr-FR">
              <a:latin typeface="Arial Narrow"/>
              <a:cs typeface="Arial Narrow"/>
            </a:endParaRPr>
          </a:p>
        </p:txBody>
      </p:sp>
      <p:sp>
        <p:nvSpPr>
          <p:cNvPr id="11" name="Foliennummernplatzhalter 10"/>
          <p:cNvSpPr>
            <a:spLocks noGrp="1"/>
          </p:cNvSpPr>
          <p:nvPr>
            <p:ph type="sldNum" sz="quarter" idx="13"/>
          </p:nvPr>
        </p:nvSpPr>
        <p:spPr bwMode="auto"/>
        <p:txBody>
          <a:bodyPr/>
          <a:lstStyle/>
          <a:p>
            <a:pPr>
              <a:defRPr/>
            </a:pPr>
            <a:fld id="{005C7FBA-D4E9-46CA-9321-3ADA2E368FCD}" type="slidenum">
              <a:rPr lang="en-GB"/>
              <a:t>‹#›</a:t>
            </a:fld>
            <a:endParaRPr lang="en-GB"/>
          </a:p>
        </p:txBody>
      </p:sp>
      <p:pic>
        <p:nvPicPr>
          <p:cNvPr id="12" name="Image 20"/>
          <p:cNvPicPr>
            <a:picLocks noChangeAspect="1"/>
          </p:cNvPicPr>
          <p:nvPr userDrawn="1"/>
        </p:nvPicPr>
        <p:blipFill>
          <a:blip r:embed="rId2"/>
          <a:stretch/>
        </p:blipFill>
        <p:spPr bwMode="auto">
          <a:xfrm>
            <a:off x="91440" y="155448"/>
            <a:ext cx="2263140" cy="1208380"/>
          </a:xfrm>
          <a:prstGeom prst="rect">
            <a:avLst/>
          </a:prstGeom>
          <a:noFill/>
        </p:spPr>
      </p:pic>
    </p:spTree>
    <p:extLst>
      <p:ext uri="{BB962C8B-B14F-4D97-AF65-F5344CB8AC3E}">
        <p14:creationId xmlns:p14="http://schemas.microsoft.com/office/powerpoint/2010/main" val="39993781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PhAnim="0" preserve="1" userDrawn="1">
  <p:cSld name="Section Header">
    <p:spTree>
      <p:nvGrpSpPr>
        <p:cNvPr id="1" name=""/>
        <p:cNvGrpSpPr/>
        <p:nvPr/>
      </p:nvGrpSpPr>
      <p:grpSpPr bwMode="auto">
        <a:xfrm>
          <a:off x="0" y="0"/>
          <a:ext cx="0" cy="0"/>
          <a:chOff x="0" y="0"/>
          <a:chExt cx="0" cy="0"/>
        </a:xfrm>
      </p:grpSpPr>
      <p:sp>
        <p:nvSpPr>
          <p:cNvPr id="2" name="Title 1"/>
          <p:cNvSpPr>
            <a:spLocks noGrp="1"/>
          </p:cNvSpPr>
          <p:nvPr>
            <p:ph type="title"/>
          </p:nvPr>
        </p:nvSpPr>
        <p:spPr bwMode="auto">
          <a:xfrm>
            <a:off x="838195" y="1735554"/>
            <a:ext cx="10515600" cy="2386250"/>
          </a:xfrm>
          <a:prstGeom prst="rect">
            <a:avLst/>
          </a:prstGeom>
        </p:spPr>
        <p:txBody>
          <a:bodyPr anchor="b">
            <a:normAutofit/>
          </a:bodyPr>
          <a:lstStyle>
            <a:lvl1pPr algn="ctr">
              <a:defRPr sz="4000"/>
            </a:lvl1pPr>
          </a:lstStyle>
          <a:p>
            <a:pPr>
              <a:defRPr/>
            </a:pPr>
            <a:r>
              <a:rPr lang="en-US"/>
              <a:t>Click to edit Master title style</a:t>
            </a:r>
          </a:p>
        </p:txBody>
      </p:sp>
      <p:sp>
        <p:nvSpPr>
          <p:cNvPr id="3" name="Text Placeholder 2"/>
          <p:cNvSpPr>
            <a:spLocks noGrp="1"/>
          </p:cNvSpPr>
          <p:nvPr>
            <p:ph type="body" idx="1"/>
          </p:nvPr>
        </p:nvSpPr>
        <p:spPr bwMode="auto">
          <a:xfrm>
            <a:off x="838195" y="4130257"/>
            <a:ext cx="10515600" cy="1500187"/>
          </a:xfrm>
        </p:spPr>
        <p:txBody>
          <a:bodyPr>
            <a:normAutofit/>
          </a:bodyPr>
          <a:lstStyle>
            <a:lvl1pPr marL="0" indent="0" algn="ctr">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defRPr/>
            </a:pPr>
            <a:r>
              <a:rPr lang="en-US"/>
              <a:t>Click to edit Master text styles</a:t>
            </a:r>
            <a:endParaRPr/>
          </a:p>
        </p:txBody>
      </p:sp>
      <p:pic>
        <p:nvPicPr>
          <p:cNvPr id="9" name="Image 3"/>
          <p:cNvPicPr>
            <a:picLocks noChangeAspect="1"/>
          </p:cNvPicPr>
          <p:nvPr userDrawn="1"/>
        </p:nvPicPr>
        <p:blipFill>
          <a:blip r:embed="rId2"/>
          <a:stretch/>
        </p:blipFill>
        <p:spPr bwMode="auto">
          <a:xfrm>
            <a:off x="0" y="1024551"/>
            <a:ext cx="12192000" cy="606547"/>
          </a:xfrm>
          <a:prstGeom prst="rect">
            <a:avLst/>
          </a:prstGeom>
          <a:effectLst>
            <a:outerShdw blurRad="305097" dist="228600" dir="5400000" sx="105000" sy="105000" algn="t" rotWithShape="0">
              <a:prstClr val="black">
                <a:alpha val="16000"/>
              </a:prstClr>
            </a:outerShdw>
          </a:effectLst>
        </p:spPr>
      </p:pic>
      <p:sp>
        <p:nvSpPr>
          <p:cNvPr id="14" name="Rectangle 13"/>
          <p:cNvSpPr/>
          <p:nvPr userDrawn="1"/>
        </p:nvSpPr>
        <p:spPr bwMode="auto">
          <a:xfrm>
            <a:off x="2393795" y="865736"/>
            <a:ext cx="9798207" cy="18032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defRPr/>
            </a:pPr>
            <a:endParaRPr lang="en-GB" sz="1800"/>
          </a:p>
        </p:txBody>
      </p:sp>
      <p:pic>
        <p:nvPicPr>
          <p:cNvPr id="17" name="Image 14"/>
          <p:cNvPicPr>
            <a:picLocks noChangeAspect="1"/>
          </p:cNvPicPr>
          <p:nvPr userDrawn="1"/>
        </p:nvPicPr>
        <p:blipFill>
          <a:blip r:embed="rId3"/>
          <a:stretch/>
        </p:blipFill>
        <p:spPr bwMode="auto">
          <a:xfrm>
            <a:off x="0" y="5760000"/>
            <a:ext cx="12192000" cy="400550"/>
          </a:xfrm>
          <a:prstGeom prst="rect">
            <a:avLst/>
          </a:prstGeom>
        </p:spPr>
      </p:pic>
      <p:sp>
        <p:nvSpPr>
          <p:cNvPr id="18" name="Rectangle 17"/>
          <p:cNvSpPr/>
          <p:nvPr userDrawn="1"/>
        </p:nvSpPr>
        <p:spPr bwMode="auto">
          <a:xfrm>
            <a:off x="-5" y="6169003"/>
            <a:ext cx="12192001" cy="68899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defRPr/>
            </a:pPr>
            <a:endParaRPr lang="en-GB" sz="1800"/>
          </a:p>
        </p:txBody>
      </p:sp>
      <p:pic>
        <p:nvPicPr>
          <p:cNvPr id="16" name="Image 4"/>
          <p:cNvPicPr>
            <a:picLocks noChangeAspect="1"/>
          </p:cNvPicPr>
          <p:nvPr userDrawn="1"/>
        </p:nvPicPr>
        <p:blipFill>
          <a:blip r:embed="rId4"/>
          <a:stretch/>
        </p:blipFill>
        <p:spPr bwMode="auto">
          <a:xfrm>
            <a:off x="428256" y="6198905"/>
            <a:ext cx="2889510" cy="579121"/>
          </a:xfrm>
          <a:prstGeom prst="rect">
            <a:avLst/>
          </a:prstGeom>
        </p:spPr>
      </p:pic>
      <p:pic>
        <p:nvPicPr>
          <p:cNvPr id="4" name="Image 20"/>
          <p:cNvPicPr>
            <a:picLocks noChangeAspect="1"/>
          </p:cNvPicPr>
          <p:nvPr userDrawn="1"/>
        </p:nvPicPr>
        <p:blipFill>
          <a:blip r:embed="rId5"/>
          <a:stretch/>
        </p:blipFill>
        <p:spPr bwMode="auto">
          <a:xfrm>
            <a:off x="91440" y="155448"/>
            <a:ext cx="2263140" cy="1208380"/>
          </a:xfrm>
          <a:prstGeom prst="rect">
            <a:avLst/>
          </a:prstGeom>
          <a:noFill/>
        </p:spPr>
      </p:pic>
    </p:spTree>
    <p:extLst>
      <p:ext uri="{BB962C8B-B14F-4D97-AF65-F5344CB8AC3E}">
        <p14:creationId xmlns:p14="http://schemas.microsoft.com/office/powerpoint/2010/main" val="30587235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PhAnim="0" preserve="1" userDrawn="1">
  <p:cSld name="Two Content">
    <p:spTree>
      <p:nvGrpSpPr>
        <p:cNvPr id="1" name=""/>
        <p:cNvGrpSpPr/>
        <p:nvPr/>
      </p:nvGrpSpPr>
      <p:grpSpPr bwMode="auto">
        <a:xfrm>
          <a:off x="0" y="0"/>
          <a:ext cx="0" cy="0"/>
          <a:chOff x="0" y="0"/>
          <a:chExt cx="0" cy="0"/>
        </a:xfrm>
      </p:grpSpPr>
      <p:sp>
        <p:nvSpPr>
          <p:cNvPr id="3" name="Content Placeholder 2"/>
          <p:cNvSpPr>
            <a:spLocks noGrp="1"/>
          </p:cNvSpPr>
          <p:nvPr>
            <p:ph sz="half" idx="1"/>
          </p:nvPr>
        </p:nvSpPr>
        <p:spPr bwMode="auto">
          <a:xfrm>
            <a:off x="838200" y="1825625"/>
            <a:ext cx="5181600" cy="4351338"/>
          </a:xfrm>
        </p:spPr>
        <p:txBody>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p>
        </p:txBody>
      </p:sp>
      <p:sp>
        <p:nvSpPr>
          <p:cNvPr id="4" name="Content Placeholder 3"/>
          <p:cNvSpPr>
            <a:spLocks noGrp="1"/>
          </p:cNvSpPr>
          <p:nvPr>
            <p:ph sz="half" idx="2"/>
          </p:nvPr>
        </p:nvSpPr>
        <p:spPr bwMode="auto">
          <a:xfrm>
            <a:off x="6172200" y="1825625"/>
            <a:ext cx="5181600" cy="4351338"/>
          </a:xfrm>
        </p:spPr>
        <p:txBody>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p>
        </p:txBody>
      </p:sp>
      <p:sp>
        <p:nvSpPr>
          <p:cNvPr id="6" name="Footer Placeholder 5"/>
          <p:cNvSpPr>
            <a:spLocks noGrp="1"/>
          </p:cNvSpPr>
          <p:nvPr>
            <p:ph type="ftr" sz="quarter" idx="11"/>
          </p:nvPr>
        </p:nvSpPr>
        <p:spPr bwMode="auto"/>
        <p:txBody>
          <a:bodyPr/>
          <a:lstStyle/>
          <a:p>
            <a:pPr>
              <a:defRPr/>
            </a:pPr>
            <a:r>
              <a:rPr lang="en-GB">
                <a:latin typeface="Arial Narrow"/>
                <a:cs typeface="Arial Narrow"/>
              </a:rPr>
              <a:t>RF parameters 2025 parameter report | Leonard Thiele | University of Rostock</a:t>
            </a:r>
            <a:endParaRPr lang="fr-FR">
              <a:latin typeface="Arial Narrow"/>
              <a:cs typeface="Arial Narrow"/>
            </a:endParaRPr>
          </a:p>
        </p:txBody>
      </p:sp>
      <p:sp>
        <p:nvSpPr>
          <p:cNvPr id="7" name="Slide Number Placeholder 6"/>
          <p:cNvSpPr>
            <a:spLocks noGrp="1"/>
          </p:cNvSpPr>
          <p:nvPr>
            <p:ph type="sldNum" sz="quarter" idx="12"/>
          </p:nvPr>
        </p:nvSpPr>
        <p:spPr bwMode="auto"/>
        <p:txBody>
          <a:bodyPr/>
          <a:lstStyle/>
          <a:p>
            <a:pPr>
              <a:defRPr/>
            </a:pPr>
            <a:fld id="{005C7FBA-D4E9-46CA-9321-3ADA2E368FCD}" type="slidenum">
              <a:rPr lang="en-GB"/>
              <a:t>‹#›</a:t>
            </a:fld>
            <a:endParaRPr lang="en-GB"/>
          </a:p>
        </p:txBody>
      </p:sp>
      <p:sp>
        <p:nvSpPr>
          <p:cNvPr id="10" name="Title 1"/>
          <p:cNvSpPr>
            <a:spLocks noGrp="1"/>
          </p:cNvSpPr>
          <p:nvPr>
            <p:ph type="title"/>
          </p:nvPr>
        </p:nvSpPr>
        <p:spPr bwMode="auto">
          <a:xfrm>
            <a:off x="2355696" y="152484"/>
            <a:ext cx="7408824" cy="1325563"/>
          </a:xfrm>
          <a:prstGeom prst="rect">
            <a:avLst/>
          </a:prstGeom>
        </p:spPr>
        <p:txBody>
          <a:bodyPr>
            <a:normAutofit/>
          </a:bodyPr>
          <a:lstStyle>
            <a:lvl1pPr algn="ctr">
              <a:defRPr sz="3600">
                <a:latin typeface="Arial"/>
                <a:cs typeface="Arial"/>
              </a:defRPr>
            </a:lvl1pPr>
          </a:lstStyle>
          <a:p>
            <a:pPr>
              <a:defRPr/>
            </a:pPr>
            <a:r>
              <a:rPr lang="en-US"/>
              <a:t>Click to edit Master title style</a:t>
            </a:r>
            <a:endParaRPr/>
          </a:p>
        </p:txBody>
      </p:sp>
    </p:spTree>
    <p:extLst>
      <p:ext uri="{BB962C8B-B14F-4D97-AF65-F5344CB8AC3E}">
        <p14:creationId xmlns:p14="http://schemas.microsoft.com/office/powerpoint/2010/main" val="40721724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PhAnim="0" preserve="1" userDrawn="1">
  <p:cSld name="Comparison">
    <p:spTree>
      <p:nvGrpSpPr>
        <p:cNvPr id="1" name=""/>
        <p:cNvGrpSpPr/>
        <p:nvPr/>
      </p:nvGrpSpPr>
      <p:grpSpPr bwMode="auto">
        <a:xfrm>
          <a:off x="0" y="0"/>
          <a:ext cx="0" cy="0"/>
          <a:chOff x="0" y="0"/>
          <a:chExt cx="0" cy="0"/>
        </a:xfrm>
      </p:grpSpPr>
      <p:sp>
        <p:nvSpPr>
          <p:cNvPr id="3" name="Text Placeholder 2"/>
          <p:cNvSpPr>
            <a:spLocks noGrp="1"/>
          </p:cNvSpPr>
          <p:nvPr>
            <p:ph type="body" idx="1"/>
          </p:nvPr>
        </p:nvSpPr>
        <p:spPr bwMode="auto">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endParaRPr/>
          </a:p>
        </p:txBody>
      </p:sp>
      <p:sp>
        <p:nvSpPr>
          <p:cNvPr id="4" name="Content Placeholder 3"/>
          <p:cNvSpPr>
            <a:spLocks noGrp="1"/>
          </p:cNvSpPr>
          <p:nvPr>
            <p:ph sz="half" idx="2"/>
          </p:nvPr>
        </p:nvSpPr>
        <p:spPr bwMode="auto">
          <a:xfrm>
            <a:off x="839789" y="2505074"/>
            <a:ext cx="5157787" cy="3684588"/>
          </a:xfrm>
        </p:spPr>
        <p:txBody>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p>
        </p:txBody>
      </p:sp>
      <p:sp>
        <p:nvSpPr>
          <p:cNvPr id="5" name="Text Placeholder 4"/>
          <p:cNvSpPr>
            <a:spLocks noGrp="1"/>
          </p:cNvSpPr>
          <p:nvPr>
            <p:ph type="body" sz="quarter" idx="3"/>
          </p:nvPr>
        </p:nvSpPr>
        <p:spPr bwMode="auto">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endParaRPr/>
          </a:p>
        </p:txBody>
      </p:sp>
      <p:sp>
        <p:nvSpPr>
          <p:cNvPr id="6" name="Content Placeholder 5"/>
          <p:cNvSpPr>
            <a:spLocks noGrp="1"/>
          </p:cNvSpPr>
          <p:nvPr>
            <p:ph sz="quarter" idx="4"/>
          </p:nvPr>
        </p:nvSpPr>
        <p:spPr bwMode="auto">
          <a:xfrm>
            <a:off x="6172201" y="2505074"/>
            <a:ext cx="5183188" cy="3684588"/>
          </a:xfrm>
        </p:spPr>
        <p:txBody>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p>
        </p:txBody>
      </p:sp>
      <p:sp>
        <p:nvSpPr>
          <p:cNvPr id="8" name="Footer Placeholder 7"/>
          <p:cNvSpPr>
            <a:spLocks noGrp="1"/>
          </p:cNvSpPr>
          <p:nvPr>
            <p:ph type="ftr" sz="quarter" idx="11"/>
          </p:nvPr>
        </p:nvSpPr>
        <p:spPr bwMode="auto"/>
        <p:txBody>
          <a:bodyPr/>
          <a:lstStyle/>
          <a:p>
            <a:pPr>
              <a:defRPr/>
            </a:pPr>
            <a:r>
              <a:rPr lang="en-GB">
                <a:latin typeface="Arial Narrow"/>
                <a:cs typeface="Arial Narrow"/>
              </a:rPr>
              <a:t>RF parameters 2025 parameter report | Leonard Thiele | University of Rostock</a:t>
            </a:r>
            <a:endParaRPr lang="fr-FR">
              <a:latin typeface="Arial Narrow"/>
              <a:cs typeface="Arial Narrow"/>
            </a:endParaRPr>
          </a:p>
        </p:txBody>
      </p:sp>
      <p:sp>
        <p:nvSpPr>
          <p:cNvPr id="9" name="Slide Number Placeholder 8"/>
          <p:cNvSpPr>
            <a:spLocks noGrp="1"/>
          </p:cNvSpPr>
          <p:nvPr>
            <p:ph type="sldNum" sz="quarter" idx="12"/>
          </p:nvPr>
        </p:nvSpPr>
        <p:spPr bwMode="auto"/>
        <p:txBody>
          <a:bodyPr/>
          <a:lstStyle/>
          <a:p>
            <a:pPr>
              <a:defRPr/>
            </a:pPr>
            <a:fld id="{005C7FBA-D4E9-46CA-9321-3ADA2E368FCD}" type="slidenum">
              <a:rPr lang="en-GB"/>
              <a:t>‹#›</a:t>
            </a:fld>
            <a:endParaRPr lang="en-GB"/>
          </a:p>
        </p:txBody>
      </p:sp>
      <p:sp>
        <p:nvSpPr>
          <p:cNvPr id="11" name="Title 1"/>
          <p:cNvSpPr>
            <a:spLocks noGrp="1"/>
          </p:cNvSpPr>
          <p:nvPr>
            <p:ph type="title"/>
          </p:nvPr>
        </p:nvSpPr>
        <p:spPr bwMode="auto">
          <a:xfrm>
            <a:off x="2355696" y="152484"/>
            <a:ext cx="7408824" cy="1325563"/>
          </a:xfrm>
          <a:prstGeom prst="rect">
            <a:avLst/>
          </a:prstGeom>
        </p:spPr>
        <p:txBody>
          <a:bodyPr>
            <a:normAutofit/>
          </a:bodyPr>
          <a:lstStyle>
            <a:lvl1pPr algn="ctr">
              <a:defRPr sz="3600">
                <a:latin typeface="Arial"/>
                <a:cs typeface="Arial"/>
              </a:defRPr>
            </a:lvl1pPr>
          </a:lstStyle>
          <a:p>
            <a:pPr>
              <a:defRPr/>
            </a:pPr>
            <a:r>
              <a:rPr lang="en-US"/>
              <a:t>Click to edit Master title style</a:t>
            </a:r>
          </a:p>
        </p:txBody>
      </p:sp>
      <p:sp>
        <p:nvSpPr>
          <p:cNvPr id="7" name="Picture Placeholder 4"/>
          <p:cNvSpPr>
            <a:spLocks noGrp="1"/>
          </p:cNvSpPr>
          <p:nvPr>
            <p:ph type="pic" sz="quarter" idx="10" hasCustomPrompt="1"/>
          </p:nvPr>
        </p:nvSpPr>
        <p:spPr bwMode="auto">
          <a:xfrm>
            <a:off x="10678501" y="201335"/>
            <a:ext cx="1122012" cy="806436"/>
          </a:xfrm>
        </p:spPr>
        <p:txBody>
          <a:bodyPr>
            <a:normAutofit/>
          </a:bodyPr>
          <a:lstStyle>
            <a:lvl1pPr marL="0" indent="0">
              <a:buNone/>
              <a:defRPr sz="1200"/>
            </a:lvl1pPr>
          </a:lstStyle>
          <a:p>
            <a:pPr>
              <a:defRPr/>
            </a:pPr>
            <a:r>
              <a:rPr lang="it-IT"/>
              <a:t>Your logo</a:t>
            </a:r>
            <a:endParaRPr lang="en-GB"/>
          </a:p>
        </p:txBody>
      </p:sp>
    </p:spTree>
    <p:extLst>
      <p:ext uri="{BB962C8B-B14F-4D97-AF65-F5344CB8AC3E}">
        <p14:creationId xmlns:p14="http://schemas.microsoft.com/office/powerpoint/2010/main" val="27397735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PhAnim="0" preserve="1" userDrawn="1">
  <p:cSld name="1_Comparison">
    <p:spTree>
      <p:nvGrpSpPr>
        <p:cNvPr id="1" name=""/>
        <p:cNvGrpSpPr/>
        <p:nvPr/>
      </p:nvGrpSpPr>
      <p:grpSpPr bwMode="auto">
        <a:xfrm>
          <a:off x="0" y="0"/>
          <a:ext cx="0" cy="0"/>
          <a:chOff x="0" y="0"/>
          <a:chExt cx="0" cy="0"/>
        </a:xfrm>
      </p:grpSpPr>
      <p:sp>
        <p:nvSpPr>
          <p:cNvPr id="3" name="Text Placeholder 2"/>
          <p:cNvSpPr>
            <a:spLocks noGrp="1"/>
          </p:cNvSpPr>
          <p:nvPr>
            <p:ph type="body" idx="1"/>
          </p:nvPr>
        </p:nvSpPr>
        <p:spPr bwMode="auto">
          <a:xfrm>
            <a:off x="839790" y="1681163"/>
            <a:ext cx="1051242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endParaRPr/>
          </a:p>
        </p:txBody>
      </p:sp>
      <p:sp>
        <p:nvSpPr>
          <p:cNvPr id="4" name="Content Placeholder 3"/>
          <p:cNvSpPr>
            <a:spLocks noGrp="1"/>
          </p:cNvSpPr>
          <p:nvPr>
            <p:ph sz="half" idx="2"/>
          </p:nvPr>
        </p:nvSpPr>
        <p:spPr bwMode="auto">
          <a:xfrm>
            <a:off x="839789" y="2505074"/>
            <a:ext cx="10512420" cy="3684588"/>
          </a:xfrm>
        </p:spPr>
        <p:txBody>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p>
        </p:txBody>
      </p:sp>
      <p:sp>
        <p:nvSpPr>
          <p:cNvPr id="8" name="Footer Placeholder 7"/>
          <p:cNvSpPr>
            <a:spLocks noGrp="1"/>
          </p:cNvSpPr>
          <p:nvPr>
            <p:ph type="ftr" sz="quarter" idx="11"/>
          </p:nvPr>
        </p:nvSpPr>
        <p:spPr bwMode="auto"/>
        <p:txBody>
          <a:bodyPr/>
          <a:lstStyle/>
          <a:p>
            <a:pPr>
              <a:defRPr/>
            </a:pPr>
            <a:r>
              <a:rPr lang="en-GB">
                <a:latin typeface="Arial Narrow"/>
                <a:cs typeface="Arial Narrow"/>
              </a:rPr>
              <a:t>RF parameters 2025 parameter report | Leonard Thiele | University of Rostock</a:t>
            </a:r>
            <a:endParaRPr lang="fr-FR">
              <a:latin typeface="Arial Narrow"/>
              <a:cs typeface="Arial Narrow"/>
            </a:endParaRPr>
          </a:p>
        </p:txBody>
      </p:sp>
      <p:sp>
        <p:nvSpPr>
          <p:cNvPr id="9" name="Slide Number Placeholder 8"/>
          <p:cNvSpPr>
            <a:spLocks noGrp="1"/>
          </p:cNvSpPr>
          <p:nvPr>
            <p:ph type="sldNum" sz="quarter" idx="12"/>
          </p:nvPr>
        </p:nvSpPr>
        <p:spPr bwMode="auto"/>
        <p:txBody>
          <a:bodyPr/>
          <a:lstStyle/>
          <a:p>
            <a:pPr>
              <a:defRPr/>
            </a:pPr>
            <a:fld id="{005C7FBA-D4E9-46CA-9321-3ADA2E368FCD}" type="slidenum">
              <a:rPr lang="en-GB"/>
              <a:t>‹#›</a:t>
            </a:fld>
            <a:endParaRPr lang="en-GB"/>
          </a:p>
        </p:txBody>
      </p:sp>
      <p:sp>
        <p:nvSpPr>
          <p:cNvPr id="11" name="Title 1"/>
          <p:cNvSpPr>
            <a:spLocks noGrp="1"/>
          </p:cNvSpPr>
          <p:nvPr>
            <p:ph type="title"/>
          </p:nvPr>
        </p:nvSpPr>
        <p:spPr bwMode="auto">
          <a:xfrm>
            <a:off x="2355696" y="152484"/>
            <a:ext cx="7408824" cy="1325563"/>
          </a:xfrm>
          <a:prstGeom prst="rect">
            <a:avLst/>
          </a:prstGeom>
        </p:spPr>
        <p:txBody>
          <a:bodyPr>
            <a:normAutofit/>
          </a:bodyPr>
          <a:lstStyle>
            <a:lvl1pPr algn="ctr">
              <a:defRPr sz="3600">
                <a:latin typeface="Arial"/>
                <a:cs typeface="Arial"/>
              </a:defRPr>
            </a:lvl1pPr>
          </a:lstStyle>
          <a:p>
            <a:pPr>
              <a:defRPr/>
            </a:pPr>
            <a:r>
              <a:rPr lang="en-US"/>
              <a:t>Click to edit Master title style</a:t>
            </a:r>
          </a:p>
        </p:txBody>
      </p:sp>
    </p:spTree>
    <p:extLst>
      <p:ext uri="{BB962C8B-B14F-4D97-AF65-F5344CB8AC3E}">
        <p14:creationId xmlns:p14="http://schemas.microsoft.com/office/powerpoint/2010/main" val="25388102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PhAnim="0" preserve="1" userDrawn="1">
  <p:cSld name="Blank">
    <p:spTree>
      <p:nvGrpSpPr>
        <p:cNvPr id="1" name=""/>
        <p:cNvGrpSpPr/>
        <p:nvPr/>
      </p:nvGrpSpPr>
      <p:grpSpPr bwMode="auto">
        <a:xfrm>
          <a:off x="0" y="0"/>
          <a:ext cx="0" cy="0"/>
          <a:chOff x="0" y="0"/>
          <a:chExt cx="0" cy="0"/>
        </a:xfrm>
      </p:grpSpPr>
      <p:sp>
        <p:nvSpPr>
          <p:cNvPr id="3" name="Footer Placeholder 2"/>
          <p:cNvSpPr>
            <a:spLocks noGrp="1"/>
          </p:cNvSpPr>
          <p:nvPr>
            <p:ph type="ftr" sz="quarter" idx="11"/>
          </p:nvPr>
        </p:nvSpPr>
        <p:spPr bwMode="auto"/>
        <p:txBody>
          <a:bodyPr/>
          <a:lstStyle/>
          <a:p>
            <a:pPr>
              <a:defRPr/>
            </a:pPr>
            <a:r>
              <a:rPr lang="en-GB">
                <a:latin typeface="Arial Narrow"/>
                <a:cs typeface="Arial Narrow"/>
              </a:rPr>
              <a:t>RF parameters 2025 parameter report | Leonard Thiele | University of Rostock</a:t>
            </a:r>
            <a:endParaRPr lang="fr-FR">
              <a:latin typeface="Arial Narrow"/>
              <a:cs typeface="Arial Narrow"/>
            </a:endParaRPr>
          </a:p>
        </p:txBody>
      </p:sp>
      <p:sp>
        <p:nvSpPr>
          <p:cNvPr id="4" name="Slide Number Placeholder 3"/>
          <p:cNvSpPr>
            <a:spLocks noGrp="1"/>
          </p:cNvSpPr>
          <p:nvPr>
            <p:ph type="sldNum" sz="quarter" idx="12"/>
          </p:nvPr>
        </p:nvSpPr>
        <p:spPr bwMode="auto"/>
        <p:txBody>
          <a:bodyPr/>
          <a:lstStyle/>
          <a:p>
            <a:pPr>
              <a:defRPr/>
            </a:pPr>
            <a:fld id="{005C7FBA-D4E9-46CA-9321-3ADA2E368FCD}" type="slidenum">
              <a:rPr lang="en-GB"/>
              <a:t>‹#›</a:t>
            </a:fld>
            <a:endParaRPr lang="en-GB"/>
          </a:p>
        </p:txBody>
      </p:sp>
      <p:sp>
        <p:nvSpPr>
          <p:cNvPr id="5" name="Title 1"/>
          <p:cNvSpPr>
            <a:spLocks noGrp="1"/>
          </p:cNvSpPr>
          <p:nvPr>
            <p:ph type="title"/>
          </p:nvPr>
        </p:nvSpPr>
        <p:spPr bwMode="auto">
          <a:xfrm>
            <a:off x="2355696" y="152484"/>
            <a:ext cx="7408824" cy="1325563"/>
          </a:xfrm>
          <a:prstGeom prst="rect">
            <a:avLst/>
          </a:prstGeom>
        </p:spPr>
        <p:txBody>
          <a:bodyPr>
            <a:normAutofit/>
          </a:bodyPr>
          <a:lstStyle>
            <a:lvl1pPr algn="ctr">
              <a:defRPr sz="3600">
                <a:latin typeface="Arial"/>
                <a:cs typeface="Arial"/>
              </a:defRPr>
            </a:lvl1pPr>
          </a:lstStyle>
          <a:p>
            <a:pPr>
              <a:defRPr/>
            </a:pPr>
            <a:r>
              <a:rPr lang="en-US"/>
              <a:t>Click to edit Master title style</a:t>
            </a:r>
          </a:p>
        </p:txBody>
      </p:sp>
    </p:spTree>
    <p:extLst>
      <p:ext uri="{BB962C8B-B14F-4D97-AF65-F5344CB8AC3E}">
        <p14:creationId xmlns:p14="http://schemas.microsoft.com/office/powerpoint/2010/main" val="39850836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PhAnim="0" preserve="1" userDrawn="1">
  <p:cSld name="Content with Caption">
    <p:spTree>
      <p:nvGrpSpPr>
        <p:cNvPr id="1" name=""/>
        <p:cNvGrpSpPr/>
        <p:nvPr/>
      </p:nvGrpSpPr>
      <p:grpSpPr bwMode="auto">
        <a:xfrm>
          <a:off x="0" y="0"/>
          <a:ext cx="0" cy="0"/>
          <a:chOff x="0" y="0"/>
          <a:chExt cx="0" cy="0"/>
        </a:xfrm>
      </p:grpSpPr>
      <p:sp>
        <p:nvSpPr>
          <p:cNvPr id="3" name="Content Placeholder 2"/>
          <p:cNvSpPr>
            <a:spLocks noGrp="1"/>
          </p:cNvSpPr>
          <p:nvPr>
            <p:ph idx="1"/>
          </p:nvPr>
        </p:nvSpPr>
        <p:spPr bwMode="auto">
          <a:xfrm>
            <a:off x="5180012" y="1482726"/>
            <a:ext cx="6172200" cy="4873625"/>
          </a:xfrm>
        </p:spPr>
        <p:txBody>
          <a:bodyPr/>
          <a:lstStyle>
            <a:lvl1pPr>
              <a:defRPr sz="24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p>
        </p:txBody>
      </p:sp>
      <p:sp>
        <p:nvSpPr>
          <p:cNvPr id="6" name="Footer Placeholder 5"/>
          <p:cNvSpPr>
            <a:spLocks noGrp="1"/>
          </p:cNvSpPr>
          <p:nvPr>
            <p:ph type="ftr" sz="quarter" idx="11"/>
          </p:nvPr>
        </p:nvSpPr>
        <p:spPr bwMode="auto"/>
        <p:txBody>
          <a:bodyPr/>
          <a:lstStyle/>
          <a:p>
            <a:pPr>
              <a:defRPr/>
            </a:pPr>
            <a:r>
              <a:rPr lang="en-GB">
                <a:latin typeface="Arial Narrow"/>
                <a:cs typeface="Arial Narrow"/>
              </a:rPr>
              <a:t>RF parameters 2025 parameter report | Leonard Thiele | University of Rostock</a:t>
            </a:r>
            <a:endParaRPr lang="fr-FR">
              <a:latin typeface="Arial Narrow"/>
              <a:cs typeface="Arial Narrow"/>
            </a:endParaRPr>
          </a:p>
        </p:txBody>
      </p:sp>
      <p:sp>
        <p:nvSpPr>
          <p:cNvPr id="7" name="Slide Number Placeholder 6"/>
          <p:cNvSpPr>
            <a:spLocks noGrp="1"/>
          </p:cNvSpPr>
          <p:nvPr>
            <p:ph type="sldNum" sz="quarter" idx="12"/>
          </p:nvPr>
        </p:nvSpPr>
        <p:spPr bwMode="auto"/>
        <p:txBody>
          <a:bodyPr/>
          <a:lstStyle/>
          <a:p>
            <a:pPr>
              <a:defRPr/>
            </a:pPr>
            <a:fld id="{005C7FBA-D4E9-46CA-9321-3ADA2E368FCD}" type="slidenum">
              <a:rPr lang="en-GB"/>
              <a:t>‹#›</a:t>
            </a:fld>
            <a:endParaRPr lang="en-GB"/>
          </a:p>
        </p:txBody>
      </p:sp>
      <p:sp>
        <p:nvSpPr>
          <p:cNvPr id="8" name="Title 1"/>
          <p:cNvSpPr>
            <a:spLocks noGrp="1"/>
          </p:cNvSpPr>
          <p:nvPr>
            <p:ph type="title"/>
          </p:nvPr>
        </p:nvSpPr>
        <p:spPr bwMode="auto">
          <a:xfrm>
            <a:off x="838200" y="1482726"/>
            <a:ext cx="3932237" cy="1062037"/>
          </a:xfrm>
          <a:prstGeom prst="rect">
            <a:avLst/>
          </a:prstGeom>
        </p:spPr>
        <p:txBody>
          <a:bodyPr anchor="b">
            <a:normAutofit/>
          </a:bodyPr>
          <a:lstStyle>
            <a:lvl1pPr>
              <a:defRPr sz="2000" b="1"/>
            </a:lvl1pPr>
          </a:lstStyle>
          <a:p>
            <a:pPr>
              <a:defRPr/>
            </a:pPr>
            <a:r>
              <a:rPr lang="en-US"/>
              <a:t>Click to edit Master title style</a:t>
            </a:r>
          </a:p>
        </p:txBody>
      </p:sp>
      <p:sp>
        <p:nvSpPr>
          <p:cNvPr id="9" name="Text Placeholder 3"/>
          <p:cNvSpPr>
            <a:spLocks noGrp="1"/>
          </p:cNvSpPr>
          <p:nvPr>
            <p:ph type="body" sz="half" idx="2"/>
          </p:nvPr>
        </p:nvSpPr>
        <p:spPr bwMode="auto">
          <a:xfrm>
            <a:off x="838200" y="2544762"/>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defRPr/>
            </a:pPr>
            <a:r>
              <a:rPr lang="en-US"/>
              <a:t>Click to edit Master text styles</a:t>
            </a:r>
            <a:endParaRPr/>
          </a:p>
        </p:txBody>
      </p:sp>
      <p:sp>
        <p:nvSpPr>
          <p:cNvPr id="11" name="Text Placeholder 4"/>
          <p:cNvSpPr>
            <a:spLocks noGrp="1"/>
          </p:cNvSpPr>
          <p:nvPr>
            <p:ph type="body" sz="quarter" idx="13" hasCustomPrompt="1"/>
          </p:nvPr>
        </p:nvSpPr>
        <p:spPr bwMode="auto">
          <a:xfrm>
            <a:off x="2355696" y="152483"/>
            <a:ext cx="7408824" cy="1325563"/>
          </a:xfrm>
        </p:spPr>
        <p:txBody>
          <a:bodyPr>
            <a:normAutofit/>
          </a:bodyPr>
          <a:lstStyle>
            <a:lvl1pPr marL="0" indent="0" algn="ctr">
              <a:buNone/>
              <a:defRPr sz="3600"/>
            </a:lvl1pPr>
            <a:lvl4pPr marL="1371600" indent="0" algn="ctr">
              <a:buNone/>
              <a:defRPr sz="3600"/>
            </a:lvl4pPr>
          </a:lstStyle>
          <a:p>
            <a:pPr lvl="0">
              <a:defRPr/>
            </a:pPr>
            <a:r>
              <a:rPr lang="it-IT"/>
              <a:t>Slide Title</a:t>
            </a:r>
            <a:endParaRPr lang="en-GB"/>
          </a:p>
        </p:txBody>
      </p:sp>
    </p:spTree>
    <p:extLst>
      <p:ext uri="{BB962C8B-B14F-4D97-AF65-F5344CB8AC3E}">
        <p14:creationId xmlns:p14="http://schemas.microsoft.com/office/powerpoint/2010/main" val="23579880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PhAnim="0" preserve="1" userDrawn="1">
  <p:cSld name="Picture with Caption">
    <p:spTree>
      <p:nvGrpSpPr>
        <p:cNvPr id="1" name=""/>
        <p:cNvGrpSpPr/>
        <p:nvPr/>
      </p:nvGrpSpPr>
      <p:grpSpPr bwMode="auto">
        <a:xfrm>
          <a:off x="0" y="0"/>
          <a:ext cx="0" cy="0"/>
          <a:chOff x="0" y="0"/>
          <a:chExt cx="0" cy="0"/>
        </a:xfrm>
      </p:grpSpPr>
      <p:sp>
        <p:nvSpPr>
          <p:cNvPr id="2" name="Title 1"/>
          <p:cNvSpPr>
            <a:spLocks noGrp="1"/>
          </p:cNvSpPr>
          <p:nvPr>
            <p:ph type="title"/>
          </p:nvPr>
        </p:nvSpPr>
        <p:spPr bwMode="auto">
          <a:xfrm>
            <a:off x="838200" y="1482726"/>
            <a:ext cx="3932237" cy="1062037"/>
          </a:xfrm>
          <a:prstGeom prst="rect">
            <a:avLst/>
          </a:prstGeom>
        </p:spPr>
        <p:txBody>
          <a:bodyPr anchor="b">
            <a:normAutofit/>
          </a:bodyPr>
          <a:lstStyle>
            <a:lvl1pPr>
              <a:defRPr sz="2000" b="1"/>
            </a:lvl1pPr>
          </a:lstStyle>
          <a:p>
            <a:pPr>
              <a:defRPr/>
            </a:pPr>
            <a:r>
              <a:rPr lang="en-US"/>
              <a:t>Click to edit Master title style</a:t>
            </a:r>
          </a:p>
        </p:txBody>
      </p:sp>
      <p:sp>
        <p:nvSpPr>
          <p:cNvPr id="3" name="Picture Placeholder 2"/>
          <p:cNvSpPr>
            <a:spLocks noGrp="1" noChangeAspect="1"/>
          </p:cNvSpPr>
          <p:nvPr>
            <p:ph type="pic" idx="1"/>
          </p:nvPr>
        </p:nvSpPr>
        <p:spPr bwMode="auto">
          <a:xfrm>
            <a:off x="5180012" y="1482726"/>
            <a:ext cx="6172200" cy="4873625"/>
          </a:xfrm>
        </p:spPr>
        <p:txBody>
          <a:bodyPr anchor="t">
            <a:normAutofit/>
          </a:bodyPr>
          <a:lstStyle>
            <a:lvl1pPr marL="0" indent="0">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a:defRPr/>
            </a:pPr>
            <a:r>
              <a:rPr lang="en-US"/>
              <a:t>Click icon to add picture</a:t>
            </a:r>
          </a:p>
        </p:txBody>
      </p:sp>
      <p:sp>
        <p:nvSpPr>
          <p:cNvPr id="4" name="Text Placeholder 3"/>
          <p:cNvSpPr>
            <a:spLocks noGrp="1"/>
          </p:cNvSpPr>
          <p:nvPr>
            <p:ph type="body" sz="half" idx="2"/>
          </p:nvPr>
        </p:nvSpPr>
        <p:spPr bwMode="auto">
          <a:xfrm>
            <a:off x="838200" y="2544762"/>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defRPr/>
            </a:pPr>
            <a:r>
              <a:rPr lang="en-US"/>
              <a:t>Click to edit Master text styles</a:t>
            </a:r>
            <a:endParaRPr/>
          </a:p>
        </p:txBody>
      </p:sp>
      <p:sp>
        <p:nvSpPr>
          <p:cNvPr id="6" name="Footer Placeholder 5"/>
          <p:cNvSpPr>
            <a:spLocks noGrp="1"/>
          </p:cNvSpPr>
          <p:nvPr>
            <p:ph type="ftr" sz="quarter" idx="11"/>
          </p:nvPr>
        </p:nvSpPr>
        <p:spPr bwMode="auto"/>
        <p:txBody>
          <a:bodyPr/>
          <a:lstStyle/>
          <a:p>
            <a:pPr>
              <a:defRPr/>
            </a:pPr>
            <a:r>
              <a:rPr lang="en-GB">
                <a:latin typeface="Arial Narrow"/>
                <a:cs typeface="Arial Narrow"/>
              </a:rPr>
              <a:t>RF parameters 2025 parameter report | Leonard Thiele | University of Rostock</a:t>
            </a:r>
            <a:endParaRPr lang="fr-FR">
              <a:latin typeface="Arial Narrow"/>
              <a:cs typeface="Arial Narrow"/>
            </a:endParaRPr>
          </a:p>
        </p:txBody>
      </p:sp>
      <p:sp>
        <p:nvSpPr>
          <p:cNvPr id="7" name="Slide Number Placeholder 6"/>
          <p:cNvSpPr>
            <a:spLocks noGrp="1"/>
          </p:cNvSpPr>
          <p:nvPr>
            <p:ph type="sldNum" sz="quarter" idx="12"/>
          </p:nvPr>
        </p:nvSpPr>
        <p:spPr bwMode="auto"/>
        <p:txBody>
          <a:bodyPr/>
          <a:lstStyle/>
          <a:p>
            <a:pPr>
              <a:defRPr/>
            </a:pPr>
            <a:fld id="{005C7FBA-D4E9-46CA-9321-3ADA2E368FCD}" type="slidenum">
              <a:rPr lang="en-GB"/>
              <a:t>‹#›</a:t>
            </a:fld>
            <a:endParaRPr lang="en-GB"/>
          </a:p>
        </p:txBody>
      </p:sp>
      <p:sp>
        <p:nvSpPr>
          <p:cNvPr id="9" name="Text Placeholder 4"/>
          <p:cNvSpPr>
            <a:spLocks noGrp="1"/>
          </p:cNvSpPr>
          <p:nvPr>
            <p:ph type="body" sz="quarter" idx="13" hasCustomPrompt="1"/>
          </p:nvPr>
        </p:nvSpPr>
        <p:spPr bwMode="auto">
          <a:xfrm>
            <a:off x="2355696" y="152483"/>
            <a:ext cx="7408824" cy="1325563"/>
          </a:xfrm>
        </p:spPr>
        <p:txBody>
          <a:bodyPr>
            <a:normAutofit/>
          </a:bodyPr>
          <a:lstStyle>
            <a:lvl1pPr marL="0" indent="0" algn="ctr">
              <a:buNone/>
              <a:defRPr sz="3600"/>
            </a:lvl1pPr>
            <a:lvl4pPr marL="1371600" indent="0" algn="ctr">
              <a:buNone/>
              <a:defRPr sz="3600"/>
            </a:lvl4pPr>
          </a:lstStyle>
          <a:p>
            <a:pPr lvl="0">
              <a:defRPr/>
            </a:pPr>
            <a:r>
              <a:rPr lang="it-IT"/>
              <a:t>Slide Title</a:t>
            </a:r>
            <a:endParaRPr lang="en-GB"/>
          </a:p>
        </p:txBody>
      </p:sp>
    </p:spTree>
    <p:extLst>
      <p:ext uri="{BB962C8B-B14F-4D97-AF65-F5344CB8AC3E}">
        <p14:creationId xmlns:p14="http://schemas.microsoft.com/office/powerpoint/2010/main" val="40638454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5.png"/><Relationship Id="rId2" Type="http://schemas.openxmlformats.org/officeDocument/2006/relationships/slideLayout" Target="../slideLayouts/slideLayout2.xml"/><Relationship Id="rId16" Type="http://schemas.openxmlformats.org/officeDocument/2006/relationships/image" Target="../media/image4.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bwMode="auto">
        <a:xfrm>
          <a:off x="0" y="0"/>
          <a:ext cx="0" cy="0"/>
          <a:chOff x="0" y="0"/>
          <a:chExt cx="0" cy="0"/>
        </a:xfrm>
      </p:grpSpPr>
      <p:sp>
        <p:nvSpPr>
          <p:cNvPr id="2" name="Title Placeholder 1"/>
          <p:cNvSpPr>
            <a:spLocks noGrp="1"/>
          </p:cNvSpPr>
          <p:nvPr>
            <p:ph type="title"/>
          </p:nvPr>
        </p:nvSpPr>
        <p:spPr bwMode="auto">
          <a:xfrm>
            <a:off x="2409710" y="193330"/>
            <a:ext cx="7365780" cy="1267554"/>
          </a:xfrm>
          <a:prstGeom prst="rect">
            <a:avLst/>
          </a:prstGeom>
        </p:spPr>
        <p:txBody>
          <a:bodyPr vert="horz" lIns="91440" tIns="45720" rIns="91440" bIns="45720" rtlCol="0" anchor="ctr">
            <a:normAutofit/>
          </a:bodyPr>
          <a:lstStyle/>
          <a:p>
            <a:pPr>
              <a:defRPr/>
            </a:pPr>
            <a:r>
              <a:rPr lang="en-US"/>
              <a:t>Click to edit Master title style</a:t>
            </a:r>
            <a:endParaRPr/>
          </a:p>
        </p:txBody>
      </p:sp>
      <p:sp>
        <p:nvSpPr>
          <p:cNvPr id="3" name="Text Placeholder 2"/>
          <p:cNvSpPr>
            <a:spLocks noGrp="1"/>
          </p:cNvSpPr>
          <p:nvPr>
            <p:ph type="body" idx="1"/>
          </p:nvPr>
        </p:nvSpPr>
        <p:spPr bwMode="auto">
          <a:xfrm>
            <a:off x="838200" y="1825625"/>
            <a:ext cx="10515600" cy="4351338"/>
          </a:xfrm>
          <a:prstGeom prst="rect">
            <a:avLst/>
          </a:prstGeom>
        </p:spPr>
        <p:txBody>
          <a:bodyPr vert="horz" lIns="91440" tIns="45720" rIns="91440" bIns="45720" rtlCol="0">
            <a:normAutofit/>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p>
        </p:txBody>
      </p:sp>
      <p:sp>
        <p:nvSpPr>
          <p:cNvPr id="4" name="Date Placeholder 3"/>
          <p:cNvSpPr>
            <a:spLocks noGrp="1"/>
          </p:cNvSpPr>
          <p:nvPr>
            <p:ph type="dt" sz="half" idx="2"/>
          </p:nvPr>
        </p:nvSpPr>
        <p:spPr bwMode="auto">
          <a:xfrm>
            <a:off x="79917" y="6490164"/>
            <a:ext cx="1392044" cy="365125"/>
          </a:xfrm>
          <a:prstGeom prst="rect">
            <a:avLst/>
          </a:prstGeom>
        </p:spPr>
        <p:txBody>
          <a:bodyPr vert="horz" lIns="91440" tIns="45720" rIns="91440" bIns="45720" rtlCol="0" anchor="ctr"/>
          <a:lstStyle>
            <a:lvl1pPr algn="l">
              <a:defRPr sz="1200">
                <a:solidFill>
                  <a:schemeClr val="tx1">
                    <a:tint val="75000"/>
                  </a:schemeClr>
                </a:solidFill>
                <a:latin typeface="Arial Narrow"/>
              </a:defRPr>
            </a:lvl1pPr>
          </a:lstStyle>
          <a:p>
            <a:pPr>
              <a:defRPr/>
            </a:pPr>
            <a:r>
              <a:rPr lang="en-US"/>
              <a:t>09/09/2025</a:t>
            </a:r>
            <a:endParaRPr lang="en-GB"/>
          </a:p>
        </p:txBody>
      </p:sp>
      <p:sp>
        <p:nvSpPr>
          <p:cNvPr id="5" name="Footer Placeholder 4"/>
          <p:cNvSpPr>
            <a:spLocks noGrp="1"/>
          </p:cNvSpPr>
          <p:nvPr>
            <p:ph type="ftr" sz="quarter" idx="3"/>
          </p:nvPr>
        </p:nvSpPr>
        <p:spPr bwMode="auto">
          <a:xfrm>
            <a:off x="1748305" y="6470573"/>
            <a:ext cx="8623609" cy="365125"/>
          </a:xfrm>
          <a:prstGeom prst="rect">
            <a:avLst/>
          </a:prstGeom>
        </p:spPr>
        <p:txBody>
          <a:bodyPr vert="horz" lIns="91440" tIns="45720" rIns="91440" bIns="45720" rtlCol="0" anchor="ctr"/>
          <a:lstStyle>
            <a:lvl1pPr algn="ctr">
              <a:defRPr sz="1200">
                <a:solidFill>
                  <a:schemeClr val="tx1">
                    <a:lumMod val="75000"/>
                    <a:lumOff val="25000"/>
                  </a:schemeClr>
                </a:solidFill>
                <a:latin typeface="Arial Narrow"/>
                <a:cs typeface="Arial"/>
              </a:defRPr>
            </a:lvl1pPr>
          </a:lstStyle>
          <a:p>
            <a:pPr>
              <a:defRPr/>
            </a:pPr>
            <a:r>
              <a:rPr lang="en-GB"/>
              <a:t>RF parameters 2025 parameter report | Leonard Thiele | University of Rostock</a:t>
            </a:r>
            <a:endParaRPr lang="fr-FR">
              <a:latin typeface="Arial Narrow"/>
              <a:cs typeface="Arial Narrow"/>
            </a:endParaRPr>
          </a:p>
        </p:txBody>
      </p:sp>
      <p:sp>
        <p:nvSpPr>
          <p:cNvPr id="6" name="Slide Number Placeholder 5"/>
          <p:cNvSpPr>
            <a:spLocks noGrp="1"/>
          </p:cNvSpPr>
          <p:nvPr>
            <p:ph type="sldNum" sz="quarter" idx="4"/>
          </p:nvPr>
        </p:nvSpPr>
        <p:spPr bwMode="auto">
          <a:xfrm>
            <a:off x="10891955" y="6465458"/>
            <a:ext cx="1064941" cy="365125"/>
          </a:xfrm>
          <a:prstGeom prst="rect">
            <a:avLst/>
          </a:prstGeom>
        </p:spPr>
        <p:txBody>
          <a:bodyPr vert="horz" lIns="91440" tIns="45720" rIns="91440" bIns="45720" rtlCol="0" anchor="ctr"/>
          <a:lstStyle>
            <a:lvl1pPr algn="r">
              <a:defRPr sz="1200">
                <a:solidFill>
                  <a:schemeClr val="tx1">
                    <a:lumMod val="75000"/>
                    <a:lumOff val="25000"/>
                  </a:schemeClr>
                </a:solidFill>
                <a:latin typeface="Arial Narrow"/>
                <a:cs typeface="Arial"/>
              </a:defRPr>
            </a:lvl1pPr>
          </a:lstStyle>
          <a:p>
            <a:pPr>
              <a:defRPr/>
            </a:pPr>
            <a:fld id="{005C7FBA-D4E9-46CA-9321-3ADA2E368FCD}" type="slidenum">
              <a:rPr lang="en-GB"/>
              <a:t>‹#›</a:t>
            </a:fld>
            <a:endParaRPr lang="en-GB"/>
          </a:p>
        </p:txBody>
      </p:sp>
      <p:pic>
        <p:nvPicPr>
          <p:cNvPr id="9" name="Image 9"/>
          <p:cNvPicPr>
            <a:picLocks noChangeAspect="1"/>
          </p:cNvPicPr>
          <p:nvPr userDrawn="1"/>
        </p:nvPicPr>
        <p:blipFill>
          <a:blip r:embed="rId13"/>
          <a:stretch/>
        </p:blipFill>
        <p:spPr bwMode="auto">
          <a:xfrm flipV="1">
            <a:off x="234111" y="1308111"/>
            <a:ext cx="11716980" cy="132418"/>
          </a:xfrm>
          <a:prstGeom prst="rect">
            <a:avLst/>
          </a:prstGeom>
        </p:spPr>
      </p:pic>
      <p:pic>
        <p:nvPicPr>
          <p:cNvPr id="10" name="Image 6"/>
          <p:cNvPicPr/>
          <p:nvPr userDrawn="1"/>
        </p:nvPicPr>
        <p:blipFill>
          <a:blip r:embed="rId13"/>
          <a:stretch/>
        </p:blipFill>
        <p:spPr bwMode="auto">
          <a:xfrm flipV="1">
            <a:off x="233861" y="6423216"/>
            <a:ext cx="11125200" cy="125730"/>
          </a:xfrm>
          <a:prstGeom prst="rect">
            <a:avLst/>
          </a:prstGeom>
        </p:spPr>
      </p:pic>
      <p:pic>
        <p:nvPicPr>
          <p:cNvPr id="11" name="Image 3"/>
          <p:cNvPicPr>
            <a:picLocks noChangeAspect="1"/>
          </p:cNvPicPr>
          <p:nvPr userDrawn="1"/>
        </p:nvPicPr>
        <p:blipFill>
          <a:blip r:embed="rId14"/>
          <a:stretch/>
        </p:blipFill>
        <p:spPr bwMode="auto">
          <a:xfrm rot="21067063" flipH="1">
            <a:off x="11453129" y="6370168"/>
            <a:ext cx="694266" cy="533400"/>
          </a:xfrm>
          <a:prstGeom prst="rect">
            <a:avLst/>
          </a:prstGeom>
        </p:spPr>
      </p:pic>
      <p:pic>
        <p:nvPicPr>
          <p:cNvPr id="13" name="Grafik 12" descr="Ein Bild, das Grafiken, Schrift, Grafikdesign, Kreis enthält.&#10;&#10;Automatisch generierte Beschreibung"/>
          <p:cNvPicPr>
            <a:picLocks noChangeAspect="1"/>
          </p:cNvPicPr>
          <p:nvPr userDrawn="1"/>
        </p:nvPicPr>
        <p:blipFill>
          <a:blip r:embed="rId15"/>
          <a:stretch/>
        </p:blipFill>
        <p:spPr bwMode="auto">
          <a:xfrm>
            <a:off x="10636417" y="223781"/>
            <a:ext cx="930047" cy="930047"/>
          </a:xfrm>
          <a:prstGeom prst="rect">
            <a:avLst/>
          </a:prstGeom>
        </p:spPr>
      </p:pic>
      <p:pic>
        <p:nvPicPr>
          <p:cNvPr id="8" name="Image 5"/>
          <p:cNvPicPr>
            <a:picLocks noChangeAspect="1"/>
          </p:cNvPicPr>
          <p:nvPr userDrawn="1"/>
        </p:nvPicPr>
        <p:blipFill>
          <a:blip r:embed="rId16"/>
          <a:stretch/>
        </p:blipFill>
        <p:spPr bwMode="auto">
          <a:xfrm>
            <a:off x="91440" y="155448"/>
            <a:ext cx="2263140" cy="1208380"/>
          </a:xfrm>
          <a:prstGeom prst="rect">
            <a:avLst/>
          </a:prstGeom>
          <a:noFill/>
        </p:spPr>
      </p:pic>
      <p:pic>
        <p:nvPicPr>
          <p:cNvPr id="7" name="Picture 6" descr="A blue circular logo with a black background&#10;&#10;Description automatically generated">
            <a:extLst>
              <a:ext uri="{FF2B5EF4-FFF2-40B4-BE49-F238E27FC236}">
                <a16:creationId xmlns:a16="http://schemas.microsoft.com/office/drawing/2014/main" id="{69CCE805-98B6-1740-6BA8-61DE6E03728E}"/>
              </a:ext>
            </a:extLst>
          </p:cNvPr>
          <p:cNvPicPr>
            <a:picLocks noChangeAspect="1"/>
          </p:cNvPicPr>
          <p:nvPr userDrawn="1"/>
        </p:nvPicPr>
        <p:blipFill>
          <a:blip r:embed="rId17" cstate="print">
            <a:extLst>
              <a:ext uri="{28A0092B-C50C-407E-A947-70E740481C1C}">
                <a14:useLocalDpi xmlns:a14="http://schemas.microsoft.com/office/drawing/2010/main" val="0"/>
              </a:ext>
            </a:extLst>
          </a:blip>
          <a:srcRect l="46991" r="31116"/>
          <a:stretch/>
        </p:blipFill>
        <p:spPr bwMode="auto">
          <a:xfrm>
            <a:off x="9372498" y="178195"/>
            <a:ext cx="1071797" cy="1005684"/>
          </a:xfrm>
          <a:prstGeom prst="rect">
            <a:avLst/>
          </a:prstGeom>
        </p:spPr>
      </p:pic>
    </p:spTree>
    <p:extLst>
      <p:ext uri="{BB962C8B-B14F-4D97-AF65-F5344CB8AC3E}">
        <p14:creationId xmlns:p14="http://schemas.microsoft.com/office/powerpoint/2010/main" val="289970295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p:txStyles>
    <p:titleStyle>
      <a:lvl1pPr algn="ctr" defTabSz="914400">
        <a:lnSpc>
          <a:spcPct val="90000"/>
        </a:lnSpc>
        <a:spcBef>
          <a:spcPts val="0"/>
        </a:spcBef>
        <a:buNone/>
        <a:defRPr sz="3600">
          <a:solidFill>
            <a:schemeClr val="tx1"/>
          </a:solidFill>
          <a:latin typeface="Arial"/>
          <a:ea typeface="+mj-ea"/>
          <a:cs typeface="Arial"/>
        </a:defRPr>
      </a:lvl1pPr>
    </p:titleStyle>
    <p:bodyStyle>
      <a:lvl1pPr marL="228600" indent="-228600" algn="l" defTabSz="914400">
        <a:lnSpc>
          <a:spcPct val="90000"/>
        </a:lnSpc>
        <a:spcBef>
          <a:spcPts val="1000"/>
        </a:spcBef>
        <a:buFont typeface="Arial"/>
        <a:buChar char="•"/>
        <a:defRPr sz="2400">
          <a:solidFill>
            <a:schemeClr val="tx1"/>
          </a:solidFill>
          <a:latin typeface="Arial"/>
          <a:ea typeface="+mn-ea"/>
          <a:cs typeface="Arial"/>
        </a:defRPr>
      </a:lvl1pPr>
      <a:lvl2pPr marL="685800" indent="-228600" algn="l" defTabSz="914400">
        <a:lnSpc>
          <a:spcPct val="90000"/>
        </a:lnSpc>
        <a:spcBef>
          <a:spcPts val="500"/>
        </a:spcBef>
        <a:buFont typeface="Arial"/>
        <a:buChar char="•"/>
        <a:defRPr sz="2000">
          <a:solidFill>
            <a:schemeClr val="tx1"/>
          </a:solidFill>
          <a:latin typeface="Arial"/>
          <a:ea typeface="+mn-ea"/>
          <a:cs typeface="Arial"/>
        </a:defRPr>
      </a:lvl2pPr>
      <a:lvl3pPr marL="1143000" indent="-228600" algn="l" defTabSz="914400">
        <a:lnSpc>
          <a:spcPct val="90000"/>
        </a:lnSpc>
        <a:spcBef>
          <a:spcPts val="500"/>
        </a:spcBef>
        <a:buFont typeface="Arial"/>
        <a:buChar char="•"/>
        <a:defRPr sz="1800">
          <a:solidFill>
            <a:schemeClr val="tx1"/>
          </a:solidFill>
          <a:latin typeface="Arial"/>
          <a:ea typeface="+mn-ea"/>
          <a:cs typeface="Arial"/>
        </a:defRPr>
      </a:lvl3pPr>
      <a:lvl4pPr marL="1600200" indent="-228600" algn="l" defTabSz="914400">
        <a:lnSpc>
          <a:spcPct val="90000"/>
        </a:lnSpc>
        <a:spcBef>
          <a:spcPts val="500"/>
        </a:spcBef>
        <a:buFont typeface="Arial"/>
        <a:buChar char="•"/>
        <a:defRPr sz="1600">
          <a:solidFill>
            <a:schemeClr val="tx1"/>
          </a:solidFill>
          <a:latin typeface="Arial"/>
          <a:ea typeface="+mn-ea"/>
          <a:cs typeface="Arial"/>
        </a:defRPr>
      </a:lvl4pPr>
      <a:lvl5pPr marL="2057400" indent="-228600" algn="l" defTabSz="914400">
        <a:lnSpc>
          <a:spcPct val="90000"/>
        </a:lnSpc>
        <a:spcBef>
          <a:spcPts val="500"/>
        </a:spcBef>
        <a:buFont typeface="Arial"/>
        <a:buChar char="•"/>
        <a:defRPr sz="1400">
          <a:solidFill>
            <a:schemeClr val="tx1"/>
          </a:solidFill>
          <a:latin typeface="Arial"/>
          <a:ea typeface="+mn-ea"/>
          <a:cs typeface="Arial"/>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p:bodyStyle>
    <p:other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926394-E806-A998-C900-ECE137433A6E}"/>
            </a:ext>
          </a:extLst>
        </p:cNvPr>
        <p:cNvGrpSpPr/>
        <p:nvPr/>
      </p:nvGrpSpPr>
      <p:grpSpPr>
        <a:xfrm>
          <a:off x="0" y="0"/>
          <a:ext cx="0" cy="0"/>
          <a:chOff x="0" y="0"/>
          <a:chExt cx="0" cy="0"/>
        </a:xfrm>
      </p:grpSpPr>
      <p:pic>
        <p:nvPicPr>
          <p:cNvPr id="18" name="Picture 17">
            <a:extLst>
              <a:ext uri="{FF2B5EF4-FFF2-40B4-BE49-F238E27FC236}">
                <a16:creationId xmlns:a16="http://schemas.microsoft.com/office/drawing/2014/main" id="{F8B01D41-6FBD-B416-8933-A99001EC3292}"/>
              </a:ext>
            </a:extLst>
          </p:cNvPr>
          <p:cNvPicPr>
            <a:picLocks noChangeAspect="1"/>
          </p:cNvPicPr>
          <p:nvPr/>
        </p:nvPicPr>
        <p:blipFill>
          <a:blip r:embed="rId3"/>
          <a:srcRect r="7239"/>
          <a:stretch>
            <a:fillRect/>
          </a:stretch>
        </p:blipFill>
        <p:spPr>
          <a:xfrm>
            <a:off x="6198175" y="1513648"/>
            <a:ext cx="6042269" cy="5076136"/>
          </a:xfrm>
          <a:prstGeom prst="rect">
            <a:avLst/>
          </a:prstGeom>
        </p:spPr>
      </p:pic>
      <p:pic>
        <p:nvPicPr>
          <p:cNvPr id="14" name="Picture 13">
            <a:extLst>
              <a:ext uri="{FF2B5EF4-FFF2-40B4-BE49-F238E27FC236}">
                <a16:creationId xmlns:a16="http://schemas.microsoft.com/office/drawing/2014/main" id="{11190144-C4D6-8220-6A8D-5D88214F79DD}"/>
              </a:ext>
            </a:extLst>
          </p:cNvPr>
          <p:cNvPicPr>
            <a:picLocks noChangeAspect="1"/>
          </p:cNvPicPr>
          <p:nvPr/>
        </p:nvPicPr>
        <p:blipFill>
          <a:blip r:embed="rId4"/>
          <a:srcRect r="10280"/>
          <a:stretch>
            <a:fillRect/>
          </a:stretch>
        </p:blipFill>
        <p:spPr>
          <a:xfrm>
            <a:off x="268920" y="1389322"/>
            <a:ext cx="5823680" cy="5005345"/>
          </a:xfrm>
          <a:prstGeom prst="rect">
            <a:avLst/>
          </a:prstGeom>
        </p:spPr>
      </p:pic>
      <p:sp>
        <p:nvSpPr>
          <p:cNvPr id="3" name="Title 2">
            <a:extLst>
              <a:ext uri="{FF2B5EF4-FFF2-40B4-BE49-F238E27FC236}">
                <a16:creationId xmlns:a16="http://schemas.microsoft.com/office/drawing/2014/main" id="{2D06705C-42EE-5103-D882-9FB6A514CCF4}"/>
              </a:ext>
            </a:extLst>
          </p:cNvPr>
          <p:cNvSpPr>
            <a:spLocks noGrp="1"/>
          </p:cNvSpPr>
          <p:nvPr>
            <p:ph type="title"/>
          </p:nvPr>
        </p:nvSpPr>
        <p:spPr/>
        <p:txBody>
          <a:bodyPr/>
          <a:lstStyle/>
          <a:p>
            <a:r>
              <a:rPr lang="en-US" dirty="0"/>
              <a:t>RF parameters for 2025</a:t>
            </a:r>
            <a:br>
              <a:rPr lang="en-US" dirty="0"/>
            </a:br>
            <a:r>
              <a:rPr lang="en-US" dirty="0"/>
              <a:t>greenfield</a:t>
            </a:r>
            <a:endParaRPr lang="en-GB" dirty="0"/>
          </a:p>
        </p:txBody>
      </p:sp>
      <p:sp>
        <p:nvSpPr>
          <p:cNvPr id="4" name="Date Placeholder 3">
            <a:extLst>
              <a:ext uri="{FF2B5EF4-FFF2-40B4-BE49-F238E27FC236}">
                <a16:creationId xmlns:a16="http://schemas.microsoft.com/office/drawing/2014/main" id="{79F6377C-F4B4-9F6B-8E0A-7FC955B9943F}"/>
              </a:ext>
            </a:extLst>
          </p:cNvPr>
          <p:cNvSpPr>
            <a:spLocks noGrp="1"/>
          </p:cNvSpPr>
          <p:nvPr>
            <p:ph type="dt" sz="half" idx="11"/>
          </p:nvPr>
        </p:nvSpPr>
        <p:spPr/>
        <p:txBody>
          <a:bodyPr/>
          <a:lstStyle/>
          <a:p>
            <a:pPr>
              <a:defRPr/>
            </a:pPr>
            <a:r>
              <a:rPr lang="en-US"/>
              <a:t>09/09/2025</a:t>
            </a:r>
            <a:endParaRPr lang="en-GB"/>
          </a:p>
        </p:txBody>
      </p:sp>
      <p:sp>
        <p:nvSpPr>
          <p:cNvPr id="5" name="Footer Placeholder 4">
            <a:extLst>
              <a:ext uri="{FF2B5EF4-FFF2-40B4-BE49-F238E27FC236}">
                <a16:creationId xmlns:a16="http://schemas.microsoft.com/office/drawing/2014/main" id="{CC7E0B2D-C327-B223-F1C5-8A3A920703E2}"/>
              </a:ext>
            </a:extLst>
          </p:cNvPr>
          <p:cNvSpPr>
            <a:spLocks noGrp="1"/>
          </p:cNvSpPr>
          <p:nvPr>
            <p:ph type="ftr" sz="quarter" idx="12"/>
          </p:nvPr>
        </p:nvSpPr>
        <p:spPr/>
        <p:txBody>
          <a:bodyPr/>
          <a:lstStyle/>
          <a:p>
            <a:pPr>
              <a:defRPr/>
            </a:pPr>
            <a:r>
              <a:rPr lang="en-GB">
                <a:latin typeface="Arial Narrow"/>
                <a:cs typeface="Arial Narrow"/>
              </a:rPr>
              <a:t>RF parameters 2025 parameter report | Leonard Thiele | University of Rostock</a:t>
            </a:r>
            <a:endParaRPr lang="fr-FR">
              <a:latin typeface="Arial Narrow"/>
              <a:cs typeface="Arial Narrow"/>
            </a:endParaRPr>
          </a:p>
        </p:txBody>
      </p:sp>
      <p:sp>
        <p:nvSpPr>
          <p:cNvPr id="6" name="Slide Number Placeholder 5">
            <a:extLst>
              <a:ext uri="{FF2B5EF4-FFF2-40B4-BE49-F238E27FC236}">
                <a16:creationId xmlns:a16="http://schemas.microsoft.com/office/drawing/2014/main" id="{94A3C52B-132B-E0F4-BA9B-5C67189FAD1E}"/>
              </a:ext>
            </a:extLst>
          </p:cNvPr>
          <p:cNvSpPr>
            <a:spLocks noGrp="1"/>
          </p:cNvSpPr>
          <p:nvPr>
            <p:ph type="sldNum" sz="quarter" idx="13"/>
          </p:nvPr>
        </p:nvSpPr>
        <p:spPr/>
        <p:txBody>
          <a:bodyPr/>
          <a:lstStyle/>
          <a:p>
            <a:pPr>
              <a:defRPr/>
            </a:pPr>
            <a:fld id="{005C7FBA-D4E9-46CA-9321-3ADA2E368FCD}" type="slidenum">
              <a:rPr lang="en-GB" smtClean="0"/>
              <a:t>1</a:t>
            </a:fld>
            <a:endParaRPr lang="en-GB"/>
          </a:p>
        </p:txBody>
      </p:sp>
      <p:sp>
        <p:nvSpPr>
          <p:cNvPr id="2" name="Rectangle 1">
            <a:extLst>
              <a:ext uri="{FF2B5EF4-FFF2-40B4-BE49-F238E27FC236}">
                <a16:creationId xmlns:a16="http://schemas.microsoft.com/office/drawing/2014/main" id="{D65880B8-CAEA-C139-C8CA-062411B434C1}"/>
              </a:ext>
            </a:extLst>
          </p:cNvPr>
          <p:cNvSpPr/>
          <p:nvPr/>
        </p:nvSpPr>
        <p:spPr>
          <a:xfrm>
            <a:off x="377687" y="3236181"/>
            <a:ext cx="11814314" cy="604299"/>
          </a:xfrm>
          <a:prstGeom prst="rect">
            <a:avLst/>
          </a:pr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98E4FBE0-7F95-ACDA-7D4A-D6D9104F0EF4}"/>
              </a:ext>
            </a:extLst>
          </p:cNvPr>
          <p:cNvSpPr/>
          <p:nvPr/>
        </p:nvSpPr>
        <p:spPr>
          <a:xfrm>
            <a:off x="377685" y="1758563"/>
            <a:ext cx="11814316" cy="222636"/>
          </a:xfrm>
          <a:prstGeom prst="rect">
            <a:avLst/>
          </a:prstGeom>
          <a:noFill/>
          <a:ln w="3810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0BE6E599-59A5-B1D6-7782-CD47006AB825}"/>
              </a:ext>
            </a:extLst>
          </p:cNvPr>
          <p:cNvSpPr/>
          <p:nvPr/>
        </p:nvSpPr>
        <p:spPr>
          <a:xfrm>
            <a:off x="377685" y="2362199"/>
            <a:ext cx="11814315" cy="826273"/>
          </a:xfrm>
          <a:prstGeom prst="rect">
            <a:avLst/>
          </a:prstGeom>
          <a:noFill/>
          <a:ln w="3810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9043366F-CD44-4661-FD6C-A905917056A6}"/>
              </a:ext>
            </a:extLst>
          </p:cNvPr>
          <p:cNvSpPr/>
          <p:nvPr/>
        </p:nvSpPr>
        <p:spPr>
          <a:xfrm>
            <a:off x="377686" y="3840480"/>
            <a:ext cx="5714914" cy="846797"/>
          </a:xfrm>
          <a:prstGeom prst="rect">
            <a:avLst/>
          </a:prstGeom>
          <a:noFill/>
          <a:ln w="38100">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687E8A00-DD7D-A78A-456C-0FB7DACFA9D0}"/>
              </a:ext>
            </a:extLst>
          </p:cNvPr>
          <p:cNvSpPr/>
          <p:nvPr/>
        </p:nvSpPr>
        <p:spPr>
          <a:xfrm>
            <a:off x="6240016" y="4118776"/>
            <a:ext cx="5951984" cy="817291"/>
          </a:xfrm>
          <a:prstGeom prst="rect">
            <a:avLst/>
          </a:prstGeom>
          <a:noFill/>
          <a:ln w="38100">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A8ED0BCD-FB08-0537-1097-4356621C4412}"/>
              </a:ext>
            </a:extLst>
          </p:cNvPr>
          <p:cNvSpPr/>
          <p:nvPr/>
        </p:nvSpPr>
        <p:spPr>
          <a:xfrm>
            <a:off x="377686" y="4882068"/>
            <a:ext cx="5714915" cy="206399"/>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E10C567F-59E8-E2E1-CEAB-9F2D2B317664}"/>
              </a:ext>
            </a:extLst>
          </p:cNvPr>
          <p:cNvSpPr/>
          <p:nvPr/>
        </p:nvSpPr>
        <p:spPr>
          <a:xfrm>
            <a:off x="377685" y="5130702"/>
            <a:ext cx="5714915" cy="800972"/>
          </a:xfrm>
          <a:prstGeom prst="rect">
            <a:avLst/>
          </a:prstGeom>
          <a:noFill/>
          <a:ln w="3810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97958B7D-845E-F8C3-114D-A5D55A6EA3BE}"/>
              </a:ext>
            </a:extLst>
          </p:cNvPr>
          <p:cNvSpPr/>
          <p:nvPr/>
        </p:nvSpPr>
        <p:spPr>
          <a:xfrm>
            <a:off x="6240018" y="4971766"/>
            <a:ext cx="5951982" cy="1198445"/>
          </a:xfrm>
          <a:prstGeom prst="rect">
            <a:avLst/>
          </a:prstGeom>
          <a:noFill/>
          <a:ln w="3810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C0F71E26-C22D-F274-3633-D3649F0FDF3D}"/>
              </a:ext>
            </a:extLst>
          </p:cNvPr>
          <p:cNvSpPr/>
          <p:nvPr/>
        </p:nvSpPr>
        <p:spPr>
          <a:xfrm>
            <a:off x="377685" y="5931937"/>
            <a:ext cx="5714915" cy="443162"/>
          </a:xfrm>
          <a:prstGeom prst="rect">
            <a:avLst/>
          </a:prstGeom>
          <a:noFill/>
          <a:ln w="38100">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A389E2AC-BE55-5454-E61B-1FA30BAE0901}"/>
              </a:ext>
            </a:extLst>
          </p:cNvPr>
          <p:cNvSpPr/>
          <p:nvPr/>
        </p:nvSpPr>
        <p:spPr>
          <a:xfrm>
            <a:off x="6240016" y="6178162"/>
            <a:ext cx="5951983" cy="413469"/>
          </a:xfrm>
          <a:prstGeom prst="rect">
            <a:avLst/>
          </a:prstGeom>
          <a:noFill/>
          <a:ln w="38100">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762569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2"/>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5"/>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animBg="1"/>
      <p:bldP spid="8" grpId="0" animBg="1"/>
      <p:bldP spid="9" grpId="0" animBg="1"/>
      <p:bldP spid="10" grpId="0" animBg="1"/>
      <p:bldP spid="11" grpId="0" animBg="1"/>
      <p:bldP spid="12" grpId="0" animBg="1"/>
      <p:bldP spid="13" grpId="0" animBg="1"/>
      <p:bldP spid="15" grpId="0" animBg="1"/>
      <p:bldP spid="1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39034647-5FA5-A6A3-1559-778C600C928E}"/>
              </a:ext>
            </a:extLst>
          </p:cNvPr>
          <p:cNvPicPr>
            <a:picLocks noChangeAspect="1"/>
          </p:cNvPicPr>
          <p:nvPr/>
        </p:nvPicPr>
        <p:blipFill>
          <a:blip r:embed="rId2"/>
          <a:stretch>
            <a:fillRect/>
          </a:stretch>
        </p:blipFill>
        <p:spPr>
          <a:xfrm>
            <a:off x="-102963" y="1460884"/>
            <a:ext cx="6490951" cy="5005345"/>
          </a:xfrm>
          <a:prstGeom prst="rect">
            <a:avLst/>
          </a:prstGeom>
        </p:spPr>
      </p:pic>
      <p:sp>
        <p:nvSpPr>
          <p:cNvPr id="3" name="Title 2">
            <a:extLst>
              <a:ext uri="{FF2B5EF4-FFF2-40B4-BE49-F238E27FC236}">
                <a16:creationId xmlns:a16="http://schemas.microsoft.com/office/drawing/2014/main" id="{5E2AF92F-7EA9-0647-28AD-AC5AFCA826F7}"/>
              </a:ext>
            </a:extLst>
          </p:cNvPr>
          <p:cNvSpPr>
            <a:spLocks noGrp="1"/>
          </p:cNvSpPr>
          <p:nvPr>
            <p:ph type="title"/>
          </p:nvPr>
        </p:nvSpPr>
        <p:spPr/>
        <p:txBody>
          <a:bodyPr/>
          <a:lstStyle/>
          <a:p>
            <a:r>
              <a:rPr lang="en-US" dirty="0"/>
              <a:t>RF parameters for 2025</a:t>
            </a:r>
            <a:br>
              <a:rPr lang="en-US" dirty="0"/>
            </a:br>
            <a:r>
              <a:rPr lang="en-US" dirty="0"/>
              <a:t>greenfield</a:t>
            </a:r>
            <a:endParaRPr lang="en-GB" dirty="0"/>
          </a:p>
        </p:txBody>
      </p:sp>
      <p:sp>
        <p:nvSpPr>
          <p:cNvPr id="4" name="Date Placeholder 3">
            <a:extLst>
              <a:ext uri="{FF2B5EF4-FFF2-40B4-BE49-F238E27FC236}">
                <a16:creationId xmlns:a16="http://schemas.microsoft.com/office/drawing/2014/main" id="{E20A7C99-C2FD-1159-F06B-DD6C16688018}"/>
              </a:ext>
            </a:extLst>
          </p:cNvPr>
          <p:cNvSpPr>
            <a:spLocks noGrp="1"/>
          </p:cNvSpPr>
          <p:nvPr>
            <p:ph type="dt" sz="half" idx="11"/>
          </p:nvPr>
        </p:nvSpPr>
        <p:spPr/>
        <p:txBody>
          <a:bodyPr/>
          <a:lstStyle/>
          <a:p>
            <a:pPr>
              <a:defRPr/>
            </a:pPr>
            <a:r>
              <a:rPr lang="en-US"/>
              <a:t>09/09/2025</a:t>
            </a:r>
            <a:endParaRPr lang="en-GB"/>
          </a:p>
        </p:txBody>
      </p:sp>
      <p:sp>
        <p:nvSpPr>
          <p:cNvPr id="5" name="Footer Placeholder 4">
            <a:extLst>
              <a:ext uri="{FF2B5EF4-FFF2-40B4-BE49-F238E27FC236}">
                <a16:creationId xmlns:a16="http://schemas.microsoft.com/office/drawing/2014/main" id="{137B1807-44B6-EC2B-F5E3-36FA2DA6B358}"/>
              </a:ext>
            </a:extLst>
          </p:cNvPr>
          <p:cNvSpPr>
            <a:spLocks noGrp="1"/>
          </p:cNvSpPr>
          <p:nvPr>
            <p:ph type="ftr" sz="quarter" idx="12"/>
          </p:nvPr>
        </p:nvSpPr>
        <p:spPr/>
        <p:txBody>
          <a:bodyPr/>
          <a:lstStyle/>
          <a:p>
            <a:pPr>
              <a:defRPr/>
            </a:pPr>
            <a:r>
              <a:rPr lang="en-GB">
                <a:latin typeface="Arial Narrow"/>
                <a:cs typeface="Arial Narrow"/>
              </a:rPr>
              <a:t>RF parameters 2025 parameter report | Leonard Thiele | University of Rostock</a:t>
            </a:r>
            <a:endParaRPr lang="fr-FR">
              <a:latin typeface="Arial Narrow"/>
              <a:cs typeface="Arial Narrow"/>
            </a:endParaRPr>
          </a:p>
        </p:txBody>
      </p:sp>
      <p:sp>
        <p:nvSpPr>
          <p:cNvPr id="6" name="Slide Number Placeholder 5">
            <a:extLst>
              <a:ext uri="{FF2B5EF4-FFF2-40B4-BE49-F238E27FC236}">
                <a16:creationId xmlns:a16="http://schemas.microsoft.com/office/drawing/2014/main" id="{FBCD8390-FFC7-C50F-8FD8-8F33A7AF22EF}"/>
              </a:ext>
            </a:extLst>
          </p:cNvPr>
          <p:cNvSpPr>
            <a:spLocks noGrp="1"/>
          </p:cNvSpPr>
          <p:nvPr>
            <p:ph type="sldNum" sz="quarter" idx="13"/>
          </p:nvPr>
        </p:nvSpPr>
        <p:spPr/>
        <p:txBody>
          <a:bodyPr/>
          <a:lstStyle/>
          <a:p>
            <a:pPr>
              <a:defRPr/>
            </a:pPr>
            <a:fld id="{005C7FBA-D4E9-46CA-9321-3ADA2E368FCD}" type="slidenum">
              <a:rPr lang="en-GB" smtClean="0"/>
              <a:t>2</a:t>
            </a:fld>
            <a:endParaRPr lang="en-GB"/>
          </a:p>
        </p:txBody>
      </p:sp>
      <p:pic>
        <p:nvPicPr>
          <p:cNvPr id="20" name="Picture 19">
            <a:extLst>
              <a:ext uri="{FF2B5EF4-FFF2-40B4-BE49-F238E27FC236}">
                <a16:creationId xmlns:a16="http://schemas.microsoft.com/office/drawing/2014/main" id="{00EF8687-1F9A-1648-5043-DB5E646B1049}"/>
              </a:ext>
            </a:extLst>
          </p:cNvPr>
          <p:cNvPicPr>
            <a:picLocks noChangeAspect="1"/>
          </p:cNvPicPr>
          <p:nvPr/>
        </p:nvPicPr>
        <p:blipFill>
          <a:blip r:embed="rId3"/>
          <a:stretch>
            <a:fillRect/>
          </a:stretch>
        </p:blipFill>
        <p:spPr>
          <a:xfrm>
            <a:off x="6240758" y="1915017"/>
            <a:ext cx="5863374" cy="4097078"/>
          </a:xfrm>
          <a:prstGeom prst="rect">
            <a:avLst/>
          </a:prstGeom>
        </p:spPr>
      </p:pic>
    </p:spTree>
    <p:extLst>
      <p:ext uri="{BB962C8B-B14F-4D97-AF65-F5344CB8AC3E}">
        <p14:creationId xmlns:p14="http://schemas.microsoft.com/office/powerpoint/2010/main" val="24564103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9B8CA9-7D4C-3D2A-C332-43EF2D692707}"/>
            </a:ext>
          </a:extLst>
        </p:cNvPr>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D0988A24-3B4D-C57E-9D89-24120ECB4F19}"/>
              </a:ext>
            </a:extLst>
          </p:cNvPr>
          <p:cNvPicPr>
            <a:picLocks noGrp="1" noChangeAspect="1"/>
          </p:cNvPicPr>
          <p:nvPr>
            <p:ph idx="1"/>
          </p:nvPr>
        </p:nvPicPr>
        <p:blipFill>
          <a:blip r:embed="rId3"/>
          <a:srcRect r="8937"/>
          <a:stretch>
            <a:fillRect/>
          </a:stretch>
        </p:blipFill>
        <p:spPr>
          <a:xfrm>
            <a:off x="113473" y="1413545"/>
            <a:ext cx="5570564" cy="4568461"/>
          </a:xfrm>
        </p:spPr>
      </p:pic>
      <p:sp>
        <p:nvSpPr>
          <p:cNvPr id="3" name="Title 2">
            <a:extLst>
              <a:ext uri="{FF2B5EF4-FFF2-40B4-BE49-F238E27FC236}">
                <a16:creationId xmlns:a16="http://schemas.microsoft.com/office/drawing/2014/main" id="{EF035DE4-2B4A-41D9-E743-FC45D6DD9C2E}"/>
              </a:ext>
            </a:extLst>
          </p:cNvPr>
          <p:cNvSpPr>
            <a:spLocks noGrp="1"/>
          </p:cNvSpPr>
          <p:nvPr>
            <p:ph type="title"/>
          </p:nvPr>
        </p:nvSpPr>
        <p:spPr/>
        <p:txBody>
          <a:bodyPr/>
          <a:lstStyle/>
          <a:p>
            <a:r>
              <a:rPr lang="en-US" dirty="0"/>
              <a:t>RF parameters 2025</a:t>
            </a:r>
            <a:br>
              <a:rPr lang="en-US" dirty="0"/>
            </a:br>
            <a:r>
              <a:rPr lang="en-US" dirty="0"/>
              <a:t>CERN-siting</a:t>
            </a:r>
            <a:endParaRPr lang="en-GB" dirty="0"/>
          </a:p>
        </p:txBody>
      </p:sp>
      <p:sp>
        <p:nvSpPr>
          <p:cNvPr id="4" name="Date Placeholder 3">
            <a:extLst>
              <a:ext uri="{FF2B5EF4-FFF2-40B4-BE49-F238E27FC236}">
                <a16:creationId xmlns:a16="http://schemas.microsoft.com/office/drawing/2014/main" id="{B78675B9-4ECE-5B50-A803-A63888C83640}"/>
              </a:ext>
            </a:extLst>
          </p:cNvPr>
          <p:cNvSpPr>
            <a:spLocks noGrp="1"/>
          </p:cNvSpPr>
          <p:nvPr>
            <p:ph type="dt" sz="half" idx="11"/>
          </p:nvPr>
        </p:nvSpPr>
        <p:spPr/>
        <p:txBody>
          <a:bodyPr/>
          <a:lstStyle/>
          <a:p>
            <a:pPr>
              <a:defRPr/>
            </a:pPr>
            <a:r>
              <a:rPr lang="en-US"/>
              <a:t>09/09/2025</a:t>
            </a:r>
            <a:endParaRPr lang="en-GB"/>
          </a:p>
        </p:txBody>
      </p:sp>
      <p:sp>
        <p:nvSpPr>
          <p:cNvPr id="5" name="Footer Placeholder 4">
            <a:extLst>
              <a:ext uri="{FF2B5EF4-FFF2-40B4-BE49-F238E27FC236}">
                <a16:creationId xmlns:a16="http://schemas.microsoft.com/office/drawing/2014/main" id="{02B1A30F-7244-A88F-74D7-1A2A0DD41309}"/>
              </a:ext>
            </a:extLst>
          </p:cNvPr>
          <p:cNvSpPr>
            <a:spLocks noGrp="1"/>
          </p:cNvSpPr>
          <p:nvPr>
            <p:ph type="ftr" sz="quarter" idx="12"/>
          </p:nvPr>
        </p:nvSpPr>
        <p:spPr/>
        <p:txBody>
          <a:bodyPr/>
          <a:lstStyle/>
          <a:p>
            <a:pPr>
              <a:defRPr/>
            </a:pPr>
            <a:r>
              <a:rPr lang="en-GB">
                <a:latin typeface="Arial Narrow"/>
                <a:cs typeface="Arial Narrow"/>
              </a:rPr>
              <a:t>RF parameters 2025 parameter report | Leonard Thiele | University of Rostock</a:t>
            </a:r>
            <a:endParaRPr lang="fr-FR">
              <a:latin typeface="Arial Narrow"/>
              <a:cs typeface="Arial Narrow"/>
            </a:endParaRPr>
          </a:p>
        </p:txBody>
      </p:sp>
      <p:sp>
        <p:nvSpPr>
          <p:cNvPr id="6" name="Slide Number Placeholder 5">
            <a:extLst>
              <a:ext uri="{FF2B5EF4-FFF2-40B4-BE49-F238E27FC236}">
                <a16:creationId xmlns:a16="http://schemas.microsoft.com/office/drawing/2014/main" id="{80200BA7-AF47-C2C0-93A0-148C7E525AEE}"/>
              </a:ext>
            </a:extLst>
          </p:cNvPr>
          <p:cNvSpPr>
            <a:spLocks noGrp="1"/>
          </p:cNvSpPr>
          <p:nvPr>
            <p:ph type="sldNum" sz="quarter" idx="13"/>
          </p:nvPr>
        </p:nvSpPr>
        <p:spPr/>
        <p:txBody>
          <a:bodyPr/>
          <a:lstStyle/>
          <a:p>
            <a:pPr>
              <a:defRPr/>
            </a:pPr>
            <a:fld id="{005C7FBA-D4E9-46CA-9321-3ADA2E368FCD}" type="slidenum">
              <a:rPr lang="en-GB" smtClean="0"/>
              <a:t>3</a:t>
            </a:fld>
            <a:endParaRPr lang="en-GB"/>
          </a:p>
        </p:txBody>
      </p:sp>
      <p:pic>
        <p:nvPicPr>
          <p:cNvPr id="12" name="Picture 11">
            <a:extLst>
              <a:ext uri="{FF2B5EF4-FFF2-40B4-BE49-F238E27FC236}">
                <a16:creationId xmlns:a16="http://schemas.microsoft.com/office/drawing/2014/main" id="{F7F061D4-B335-BE84-5E53-64CA4C20BB8A}"/>
              </a:ext>
            </a:extLst>
          </p:cNvPr>
          <p:cNvPicPr>
            <a:picLocks noChangeAspect="1"/>
          </p:cNvPicPr>
          <p:nvPr/>
        </p:nvPicPr>
        <p:blipFill>
          <a:blip r:embed="rId4"/>
          <a:srcRect r="8949"/>
          <a:stretch>
            <a:fillRect/>
          </a:stretch>
        </p:blipFill>
        <p:spPr>
          <a:xfrm>
            <a:off x="5738754" y="1510953"/>
            <a:ext cx="6339773" cy="4568461"/>
          </a:xfrm>
          <a:prstGeom prst="rect">
            <a:avLst/>
          </a:prstGeom>
        </p:spPr>
      </p:pic>
      <mc:AlternateContent xmlns:mc="http://schemas.openxmlformats.org/markup-compatibility/2006">
        <mc:Choice xmlns:a14="http://schemas.microsoft.com/office/drawing/2010/main" Requires="a14">
          <p:sp>
            <p:nvSpPr>
              <p:cNvPr id="2" name="TextBox 1">
                <a:extLst>
                  <a:ext uri="{FF2B5EF4-FFF2-40B4-BE49-F238E27FC236}">
                    <a16:creationId xmlns:a16="http://schemas.microsoft.com/office/drawing/2014/main" id="{F1F60EB8-2100-C3B9-6052-EC91AC331414}"/>
                  </a:ext>
                </a:extLst>
              </p:cNvPr>
              <p:cNvSpPr txBox="1"/>
              <p:nvPr/>
            </p:nvSpPr>
            <p:spPr>
              <a:xfrm>
                <a:off x="113473" y="6023232"/>
                <a:ext cx="8179266" cy="461665"/>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Bunch length was only available for injection last year </a:t>
                </a:r>
                <a:r>
                  <a:rPr lang="en-US" sz="1200" dirty="0">
                    <a:latin typeface="Arial" panose="020B0604020202020204" pitchFamily="34" charset="0"/>
                    <a:cs typeface="Arial" panose="020B0604020202020204" pitchFamily="34" charset="0"/>
                    <a:sym typeface="Wingdings" panose="05000000000000000000" pitchFamily="2" charset="2"/>
                  </a:rPr>
                  <a:t> this year, extraction  worst case</a:t>
                </a:r>
              </a:p>
              <a:p>
                <a:r>
                  <a:rPr lang="en-US" sz="1200" dirty="0">
                    <a:latin typeface="Arial" panose="020B0604020202020204" pitchFamily="34" charset="0"/>
                    <a:cs typeface="Arial" panose="020B0604020202020204" pitchFamily="34" charset="0"/>
                    <a:sym typeface="Wingdings" panose="05000000000000000000" pitchFamily="2" charset="2"/>
                  </a:rPr>
                  <a:t>Peak beam power was missing </a:t>
                </a:r>
                <a14:m>
                  <m:oMath xmlns:m="http://schemas.openxmlformats.org/officeDocument/2006/math">
                    <m:r>
                      <m:rPr>
                        <m:sty m:val="p"/>
                      </m:rPr>
                      <a:rPr lang="en-US" sz="1200" i="1" dirty="0" smtClean="0">
                        <a:latin typeface="Cambria Math" panose="02040503050406030204" pitchFamily="18" charset="0"/>
                        <a:cs typeface="Arial" panose="020B0604020202020204" pitchFamily="34" charset="0"/>
                        <a:sym typeface="Wingdings" panose="05000000000000000000" pitchFamily="2" charset="2"/>
                      </a:rPr>
                      <m:t>sin</m:t>
                    </m:r>
                    <m:r>
                      <a:rPr lang="en-US" sz="1200" i="1" dirty="0" smtClean="0">
                        <a:latin typeface="Cambria Math" panose="02040503050406030204" pitchFamily="18" charset="0"/>
                        <a:cs typeface="Arial" panose="020B0604020202020204" pitchFamily="34" charset="0"/>
                        <a:sym typeface="Wingdings" panose="05000000000000000000" pitchFamily="2" charset="2"/>
                      </a:rPr>
                      <m:t>⁡(</m:t>
                    </m:r>
                    <m:sSub>
                      <m:sSubPr>
                        <m:ctrlPr>
                          <a:rPr lang="en-US" sz="1200" i="1" dirty="0" err="1" smtClean="0">
                            <a:latin typeface="Cambria Math" panose="02040503050406030204" pitchFamily="18" charset="0"/>
                            <a:cs typeface="Arial" panose="020B0604020202020204" pitchFamily="34" charset="0"/>
                            <a:sym typeface="Wingdings" panose="05000000000000000000" pitchFamily="2" charset="2"/>
                          </a:rPr>
                        </m:ctrlPr>
                      </m:sSubPr>
                      <m:e>
                        <m:r>
                          <a:rPr lang="en-US" sz="1200" b="0" i="1" dirty="0" smtClean="0">
                            <a:latin typeface="Cambria Math" panose="02040503050406030204" pitchFamily="18" charset="0"/>
                            <a:cs typeface="Arial" panose="020B0604020202020204" pitchFamily="34" charset="0"/>
                            <a:sym typeface="Wingdings" panose="05000000000000000000" pitchFamily="2" charset="2"/>
                          </a:rPr>
                          <m:t>𝜙</m:t>
                        </m:r>
                      </m:e>
                      <m:sub>
                        <m:r>
                          <a:rPr lang="en-US" sz="1200" i="1" dirty="0" err="1" smtClean="0">
                            <a:latin typeface="Cambria Math" panose="02040503050406030204" pitchFamily="18" charset="0"/>
                            <a:cs typeface="Arial" panose="020B0604020202020204" pitchFamily="34" charset="0"/>
                            <a:sym typeface="Wingdings" panose="05000000000000000000" pitchFamily="2" charset="2"/>
                          </a:rPr>
                          <m:t>𝑠</m:t>
                        </m:r>
                      </m:sub>
                    </m:sSub>
                    <m:r>
                      <a:rPr lang="en-US" sz="1200" i="1" dirty="0" smtClean="0">
                        <a:latin typeface="Cambria Math" panose="02040503050406030204" pitchFamily="18" charset="0"/>
                        <a:cs typeface="Arial" panose="020B0604020202020204" pitchFamily="34" charset="0"/>
                        <a:sym typeface="Wingdings" panose="05000000000000000000" pitchFamily="2" charset="2"/>
                      </a:rPr>
                      <m:t>)</m:t>
                    </m:r>
                    <m:r>
                      <a:rPr lang="en-US" sz="1200" i="1" dirty="0">
                        <a:latin typeface="Cambria Math" panose="02040503050406030204" pitchFamily="18" charset="0"/>
                        <a:cs typeface="Arial" panose="020B0604020202020204" pitchFamily="34" charset="0"/>
                        <a:sym typeface="Wingdings" panose="05000000000000000000" pitchFamily="2" charset="2"/>
                      </a:rPr>
                      <m:t> </m:t>
                    </m:r>
                  </m:oMath>
                </a14:m>
                <a:r>
                  <a:rPr lang="en-US" sz="1200" dirty="0">
                    <a:latin typeface="Arial" panose="020B0604020202020204" pitchFamily="34" charset="0"/>
                    <a:cs typeface="Arial" panose="020B0604020202020204" pitchFamily="34" charset="0"/>
                    <a:sym typeface="Wingdings" panose="05000000000000000000" pitchFamily="2" charset="2"/>
                  </a:rPr>
                  <a:t> which definition do we use? Currently: </a:t>
                </a:r>
                <a14:m>
                  <m:oMath xmlns:m="http://schemas.openxmlformats.org/officeDocument/2006/math">
                    <m:sSub>
                      <m:sSubPr>
                        <m:ctrlPr>
                          <a:rPr lang="en-US" sz="1200" b="0" i="1" smtClean="0">
                            <a:latin typeface="Cambria Math" panose="02040503050406030204" pitchFamily="18" charset="0"/>
                            <a:cs typeface="Arial" panose="020B0604020202020204" pitchFamily="34" charset="0"/>
                            <a:sym typeface="Wingdings" panose="05000000000000000000" pitchFamily="2" charset="2"/>
                          </a:rPr>
                        </m:ctrlPr>
                      </m:sSubPr>
                      <m:e>
                        <m:r>
                          <a:rPr lang="en-US" sz="1200" b="0" i="1" smtClean="0">
                            <a:latin typeface="Cambria Math" panose="02040503050406030204" pitchFamily="18" charset="0"/>
                            <a:cs typeface="Arial" panose="020B0604020202020204" pitchFamily="34" charset="0"/>
                            <a:sym typeface="Wingdings" panose="05000000000000000000" pitchFamily="2" charset="2"/>
                          </a:rPr>
                          <m:t>𝐼</m:t>
                        </m:r>
                      </m:e>
                      <m:sub>
                        <m:r>
                          <a:rPr lang="en-US" sz="1200" b="0" i="1" smtClean="0">
                            <a:latin typeface="Cambria Math" panose="02040503050406030204" pitchFamily="18" charset="0"/>
                            <a:cs typeface="Arial" panose="020B0604020202020204" pitchFamily="34" charset="0"/>
                            <a:sym typeface="Wingdings" panose="05000000000000000000" pitchFamily="2" charset="2"/>
                          </a:rPr>
                          <m:t>𝑏𝑒𝑎𝑚</m:t>
                        </m:r>
                      </m:sub>
                    </m:sSub>
                    <m:r>
                      <a:rPr lang="en-US" sz="1200" b="0" i="1" smtClean="0">
                        <a:latin typeface="Cambria Math" panose="02040503050406030204" pitchFamily="18" charset="0"/>
                        <a:cs typeface="Arial" panose="020B0604020202020204" pitchFamily="34" charset="0"/>
                        <a:sym typeface="Wingdings" panose="05000000000000000000" pitchFamily="2" charset="2"/>
                      </a:rPr>
                      <m:t>∗</m:t>
                    </m:r>
                    <m:sSub>
                      <m:sSubPr>
                        <m:ctrlPr>
                          <a:rPr lang="en-US" sz="1200" b="0" i="1" smtClean="0">
                            <a:latin typeface="Cambria Math" panose="02040503050406030204" pitchFamily="18" charset="0"/>
                            <a:cs typeface="Arial" panose="020B0604020202020204" pitchFamily="34" charset="0"/>
                            <a:sym typeface="Wingdings" panose="05000000000000000000" pitchFamily="2" charset="2"/>
                          </a:rPr>
                        </m:ctrlPr>
                      </m:sSubPr>
                      <m:e>
                        <m:r>
                          <a:rPr lang="en-US" sz="1200" b="0" i="1" smtClean="0">
                            <a:latin typeface="Cambria Math" panose="02040503050406030204" pitchFamily="18" charset="0"/>
                            <a:cs typeface="Arial" panose="020B0604020202020204" pitchFamily="34" charset="0"/>
                            <a:sym typeface="Wingdings" panose="05000000000000000000" pitchFamily="2" charset="2"/>
                          </a:rPr>
                          <m:t>𝑉</m:t>
                        </m:r>
                      </m:e>
                      <m:sub>
                        <m:r>
                          <a:rPr lang="en-US" sz="1200" b="0" i="1" smtClean="0">
                            <a:latin typeface="Cambria Math" panose="02040503050406030204" pitchFamily="18" charset="0"/>
                            <a:cs typeface="Arial" panose="020B0604020202020204" pitchFamily="34" charset="0"/>
                            <a:sym typeface="Wingdings" panose="05000000000000000000" pitchFamily="2" charset="2"/>
                          </a:rPr>
                          <m:t>𝑡𝑜𝑡𝑎𝑙</m:t>
                        </m:r>
                      </m:sub>
                    </m:sSub>
                    <m:r>
                      <a:rPr lang="en-US" sz="1200" b="0" i="1" smtClean="0">
                        <a:latin typeface="Cambria Math" panose="02040503050406030204" pitchFamily="18" charset="0"/>
                        <a:cs typeface="Arial" panose="020B0604020202020204" pitchFamily="34" charset="0"/>
                        <a:sym typeface="Wingdings" panose="05000000000000000000" pitchFamily="2" charset="2"/>
                      </a:rPr>
                      <m:t>∗</m:t>
                    </m:r>
                    <m:r>
                      <m:rPr>
                        <m:sty m:val="p"/>
                      </m:rPr>
                      <a:rPr lang="en-US" sz="1200" b="0" i="0" smtClean="0">
                        <a:latin typeface="Cambria Math" panose="02040503050406030204" pitchFamily="18" charset="0"/>
                        <a:cs typeface="Arial" panose="020B0604020202020204" pitchFamily="34" charset="0"/>
                        <a:sym typeface="Wingdings" panose="05000000000000000000" pitchFamily="2" charset="2"/>
                      </a:rPr>
                      <m:t>sin</m:t>
                    </m:r>
                    <m:r>
                      <a:rPr lang="en-US" sz="1200" b="0" i="1" smtClean="0">
                        <a:latin typeface="Cambria Math" panose="02040503050406030204" pitchFamily="18" charset="0"/>
                        <a:cs typeface="Arial" panose="020B0604020202020204" pitchFamily="34" charset="0"/>
                        <a:sym typeface="Wingdings" panose="05000000000000000000" pitchFamily="2" charset="2"/>
                      </a:rPr>
                      <m:t>⁡(</m:t>
                    </m:r>
                    <m:sSub>
                      <m:sSubPr>
                        <m:ctrlPr>
                          <a:rPr lang="en-US" sz="1200" b="0" i="1" smtClean="0">
                            <a:latin typeface="Cambria Math" panose="02040503050406030204" pitchFamily="18" charset="0"/>
                            <a:cs typeface="Arial" panose="020B0604020202020204" pitchFamily="34" charset="0"/>
                            <a:sym typeface="Wingdings" panose="05000000000000000000" pitchFamily="2" charset="2"/>
                          </a:rPr>
                        </m:ctrlPr>
                      </m:sSubPr>
                      <m:e>
                        <m:r>
                          <a:rPr lang="en-US" sz="1200" b="0" i="1" smtClean="0">
                            <a:latin typeface="Cambria Math" panose="02040503050406030204" pitchFamily="18" charset="0"/>
                            <a:cs typeface="Arial" panose="020B0604020202020204" pitchFamily="34" charset="0"/>
                            <a:sym typeface="Wingdings" panose="05000000000000000000" pitchFamily="2" charset="2"/>
                          </a:rPr>
                          <m:t>𝜙</m:t>
                        </m:r>
                      </m:e>
                      <m:sub>
                        <m:r>
                          <a:rPr lang="en-US" sz="1200" b="0" i="1" smtClean="0">
                            <a:latin typeface="Cambria Math" panose="02040503050406030204" pitchFamily="18" charset="0"/>
                            <a:cs typeface="Arial" panose="020B0604020202020204" pitchFamily="34" charset="0"/>
                            <a:sym typeface="Wingdings" panose="05000000000000000000" pitchFamily="2" charset="2"/>
                          </a:rPr>
                          <m:t>𝑠</m:t>
                        </m:r>
                      </m:sub>
                    </m:sSub>
                    <m:r>
                      <a:rPr lang="en-US" sz="1200" b="0" i="1" smtClean="0">
                        <a:latin typeface="Cambria Math" panose="02040503050406030204" pitchFamily="18" charset="0"/>
                        <a:cs typeface="Arial" panose="020B0604020202020204" pitchFamily="34" charset="0"/>
                        <a:sym typeface="Wingdings" panose="05000000000000000000" pitchFamily="2" charset="2"/>
                      </a:rPr>
                      <m:t>)</m:t>
                    </m:r>
                  </m:oMath>
                </a14:m>
                <a:endParaRPr lang="en-GB" sz="1200" dirty="0">
                  <a:latin typeface="Arial" panose="020B0604020202020204" pitchFamily="34" charset="0"/>
                  <a:cs typeface="Arial" panose="020B0604020202020204" pitchFamily="34" charset="0"/>
                </a:endParaRPr>
              </a:p>
            </p:txBody>
          </p:sp>
        </mc:Choice>
        <mc:Fallback>
          <p:sp>
            <p:nvSpPr>
              <p:cNvPr id="2" name="TextBox 1">
                <a:extLst>
                  <a:ext uri="{FF2B5EF4-FFF2-40B4-BE49-F238E27FC236}">
                    <a16:creationId xmlns:a16="http://schemas.microsoft.com/office/drawing/2014/main" id="{F1F60EB8-2100-C3B9-6052-EC91AC331414}"/>
                  </a:ext>
                </a:extLst>
              </p:cNvPr>
              <p:cNvSpPr txBox="1">
                <a:spLocks noRot="1" noChangeAspect="1" noMove="1" noResize="1" noEditPoints="1" noAdjustHandles="1" noChangeArrowheads="1" noChangeShapeType="1" noTextEdit="1"/>
              </p:cNvSpPr>
              <p:nvPr/>
            </p:nvSpPr>
            <p:spPr>
              <a:xfrm>
                <a:off x="113473" y="6023232"/>
                <a:ext cx="8179266" cy="461665"/>
              </a:xfrm>
              <a:prstGeom prst="rect">
                <a:avLst/>
              </a:prstGeom>
              <a:blipFill>
                <a:blip r:embed="rId5"/>
                <a:stretch>
                  <a:fillRect l="-75" t="-1316" b="-9211"/>
                </a:stretch>
              </a:blipFill>
            </p:spPr>
            <p:txBody>
              <a:bodyPr/>
              <a:lstStyle/>
              <a:p>
                <a:r>
                  <a:rPr lang="en-GB">
                    <a:noFill/>
                  </a:rPr>
                  <a:t> </a:t>
                </a:r>
              </a:p>
            </p:txBody>
          </p:sp>
        </mc:Fallback>
      </mc:AlternateContent>
      <p:sp>
        <p:nvSpPr>
          <p:cNvPr id="9" name="Rectangle 8">
            <a:extLst>
              <a:ext uri="{FF2B5EF4-FFF2-40B4-BE49-F238E27FC236}">
                <a16:creationId xmlns:a16="http://schemas.microsoft.com/office/drawing/2014/main" id="{D0F8D7FA-B607-359B-E1E2-F5B965BE53B4}"/>
              </a:ext>
            </a:extLst>
          </p:cNvPr>
          <p:cNvSpPr/>
          <p:nvPr/>
        </p:nvSpPr>
        <p:spPr>
          <a:xfrm>
            <a:off x="120482" y="1674361"/>
            <a:ext cx="11836414" cy="222636"/>
          </a:xfrm>
          <a:prstGeom prst="rect">
            <a:avLst/>
          </a:prstGeom>
          <a:noFill/>
          <a:ln w="3810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2700900D-1ACB-DA16-A266-7CEE7D3DFB39}"/>
              </a:ext>
            </a:extLst>
          </p:cNvPr>
          <p:cNvSpPr/>
          <p:nvPr/>
        </p:nvSpPr>
        <p:spPr>
          <a:xfrm>
            <a:off x="120484" y="2275844"/>
            <a:ext cx="11836411" cy="765546"/>
          </a:xfrm>
          <a:prstGeom prst="rect">
            <a:avLst/>
          </a:prstGeom>
          <a:noFill/>
          <a:ln w="3810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Rectangle 12">
            <a:extLst>
              <a:ext uri="{FF2B5EF4-FFF2-40B4-BE49-F238E27FC236}">
                <a16:creationId xmlns:a16="http://schemas.microsoft.com/office/drawing/2014/main" id="{2EAAD59A-A97C-5D90-8B24-D02BF8F00CD1}"/>
              </a:ext>
            </a:extLst>
          </p:cNvPr>
          <p:cNvSpPr/>
          <p:nvPr/>
        </p:nvSpPr>
        <p:spPr>
          <a:xfrm>
            <a:off x="120484" y="4582863"/>
            <a:ext cx="5512724" cy="221969"/>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EC8F56C6-7613-92CF-A62E-93C35FA67B4F}"/>
              </a:ext>
            </a:extLst>
          </p:cNvPr>
          <p:cNvSpPr/>
          <p:nvPr/>
        </p:nvSpPr>
        <p:spPr>
          <a:xfrm>
            <a:off x="120483" y="4804832"/>
            <a:ext cx="5512724" cy="746252"/>
          </a:xfrm>
          <a:prstGeom prst="rect">
            <a:avLst/>
          </a:prstGeom>
          <a:noFill/>
          <a:ln w="3810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80826AB7-0FD3-ADB1-CE84-195F62A6DDA4}"/>
              </a:ext>
            </a:extLst>
          </p:cNvPr>
          <p:cNvSpPr/>
          <p:nvPr/>
        </p:nvSpPr>
        <p:spPr>
          <a:xfrm>
            <a:off x="120482" y="5549130"/>
            <a:ext cx="5522630" cy="393113"/>
          </a:xfrm>
          <a:prstGeom prst="rect">
            <a:avLst/>
          </a:prstGeom>
          <a:noFill/>
          <a:ln w="38100">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2217494A-69BB-3D86-4B5E-6535322F8E6E}"/>
              </a:ext>
            </a:extLst>
          </p:cNvPr>
          <p:cNvSpPr/>
          <p:nvPr/>
        </p:nvSpPr>
        <p:spPr>
          <a:xfrm>
            <a:off x="120482" y="3041391"/>
            <a:ext cx="11836414" cy="565110"/>
          </a:xfrm>
          <a:prstGeom prst="rect">
            <a:avLst/>
          </a:pr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BFE41E68-9323-1961-AFE4-21573E4529E8}"/>
              </a:ext>
            </a:extLst>
          </p:cNvPr>
          <p:cNvSpPr/>
          <p:nvPr/>
        </p:nvSpPr>
        <p:spPr>
          <a:xfrm>
            <a:off x="120484" y="3645689"/>
            <a:ext cx="5512723" cy="728221"/>
          </a:xfrm>
          <a:prstGeom prst="rect">
            <a:avLst/>
          </a:prstGeom>
          <a:noFill/>
          <a:ln w="38100">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17AB6F72-F554-508A-EE6B-44BFB9D3324D}"/>
              </a:ext>
            </a:extLst>
          </p:cNvPr>
          <p:cNvSpPr/>
          <p:nvPr/>
        </p:nvSpPr>
        <p:spPr>
          <a:xfrm>
            <a:off x="5761002" y="3798182"/>
            <a:ext cx="6195893" cy="814969"/>
          </a:xfrm>
          <a:prstGeom prst="rect">
            <a:avLst/>
          </a:prstGeom>
          <a:noFill/>
          <a:ln w="38100">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CF968F34-9A1D-94FD-608D-E630D88B20DD}"/>
              </a:ext>
            </a:extLst>
          </p:cNvPr>
          <p:cNvSpPr/>
          <p:nvPr/>
        </p:nvSpPr>
        <p:spPr>
          <a:xfrm>
            <a:off x="5761003" y="5721486"/>
            <a:ext cx="6195893" cy="365125"/>
          </a:xfrm>
          <a:prstGeom prst="rect">
            <a:avLst/>
          </a:prstGeom>
          <a:noFill/>
          <a:ln w="38100">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401EB1E8-FCD3-44B9-3CD3-7C32387CFD2A}"/>
              </a:ext>
            </a:extLst>
          </p:cNvPr>
          <p:cNvSpPr/>
          <p:nvPr/>
        </p:nvSpPr>
        <p:spPr>
          <a:xfrm>
            <a:off x="5761002" y="4613151"/>
            <a:ext cx="6195893" cy="1090302"/>
          </a:xfrm>
          <a:prstGeom prst="rect">
            <a:avLst/>
          </a:prstGeom>
          <a:noFill/>
          <a:ln w="3810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5220202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4"/>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5"/>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7"/>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 grpId="0" animBg="1"/>
      <p:bldP spid="10" grpId="0" animBg="1"/>
      <p:bldP spid="13" grpId="0" animBg="1"/>
      <p:bldP spid="14" grpId="0" animBg="1"/>
      <p:bldP spid="15" grpId="0" animBg="1"/>
      <p:bldP spid="7" grpId="0" animBg="1"/>
      <p:bldP spid="11" grpId="0" animBg="1"/>
      <p:bldP spid="16" grpId="0" animBg="1"/>
      <p:bldP spid="17" grpId="0" animBg="1"/>
      <p:bldP spid="1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7BE574D6-9710-71F2-378F-E759CFDE4F02}"/>
              </a:ext>
            </a:extLst>
          </p:cNvPr>
          <p:cNvPicPr>
            <a:picLocks noGrp="1" noChangeAspect="1"/>
          </p:cNvPicPr>
          <p:nvPr>
            <p:ph idx="1"/>
          </p:nvPr>
        </p:nvPicPr>
        <p:blipFill>
          <a:blip r:embed="rId2"/>
          <a:stretch>
            <a:fillRect/>
          </a:stretch>
        </p:blipFill>
        <p:spPr>
          <a:xfrm>
            <a:off x="79917" y="1790059"/>
            <a:ext cx="5826481" cy="4351338"/>
          </a:xfrm>
        </p:spPr>
      </p:pic>
      <p:sp>
        <p:nvSpPr>
          <p:cNvPr id="3" name="Title 2">
            <a:extLst>
              <a:ext uri="{FF2B5EF4-FFF2-40B4-BE49-F238E27FC236}">
                <a16:creationId xmlns:a16="http://schemas.microsoft.com/office/drawing/2014/main" id="{D29827B9-9929-694B-CF34-4B228B28E497}"/>
              </a:ext>
            </a:extLst>
          </p:cNvPr>
          <p:cNvSpPr>
            <a:spLocks noGrp="1"/>
          </p:cNvSpPr>
          <p:nvPr>
            <p:ph type="title"/>
          </p:nvPr>
        </p:nvSpPr>
        <p:spPr/>
        <p:txBody>
          <a:bodyPr/>
          <a:lstStyle/>
          <a:p>
            <a:r>
              <a:rPr lang="en-US" dirty="0"/>
              <a:t>RF parameters 2025</a:t>
            </a:r>
            <a:br>
              <a:rPr lang="en-US" dirty="0"/>
            </a:br>
            <a:r>
              <a:rPr lang="en-US" dirty="0"/>
              <a:t>CERN-siting</a:t>
            </a:r>
            <a:endParaRPr lang="en-GB" dirty="0"/>
          </a:p>
        </p:txBody>
      </p:sp>
      <p:sp>
        <p:nvSpPr>
          <p:cNvPr id="4" name="Date Placeholder 3">
            <a:extLst>
              <a:ext uri="{FF2B5EF4-FFF2-40B4-BE49-F238E27FC236}">
                <a16:creationId xmlns:a16="http://schemas.microsoft.com/office/drawing/2014/main" id="{37BCCA9A-BD3C-85DE-15DA-A2BC3660CE76}"/>
              </a:ext>
            </a:extLst>
          </p:cNvPr>
          <p:cNvSpPr>
            <a:spLocks noGrp="1"/>
          </p:cNvSpPr>
          <p:nvPr>
            <p:ph type="dt" sz="half" idx="11"/>
          </p:nvPr>
        </p:nvSpPr>
        <p:spPr/>
        <p:txBody>
          <a:bodyPr/>
          <a:lstStyle/>
          <a:p>
            <a:pPr>
              <a:defRPr/>
            </a:pPr>
            <a:r>
              <a:rPr lang="en-US"/>
              <a:t>09/09/2025</a:t>
            </a:r>
            <a:endParaRPr lang="en-GB"/>
          </a:p>
        </p:txBody>
      </p:sp>
      <p:sp>
        <p:nvSpPr>
          <p:cNvPr id="5" name="Footer Placeholder 4">
            <a:extLst>
              <a:ext uri="{FF2B5EF4-FFF2-40B4-BE49-F238E27FC236}">
                <a16:creationId xmlns:a16="http://schemas.microsoft.com/office/drawing/2014/main" id="{52A501AD-2F4F-CAD4-048F-A303E2D858F8}"/>
              </a:ext>
            </a:extLst>
          </p:cNvPr>
          <p:cNvSpPr>
            <a:spLocks noGrp="1"/>
          </p:cNvSpPr>
          <p:nvPr>
            <p:ph type="ftr" sz="quarter" idx="12"/>
          </p:nvPr>
        </p:nvSpPr>
        <p:spPr/>
        <p:txBody>
          <a:bodyPr/>
          <a:lstStyle/>
          <a:p>
            <a:pPr>
              <a:defRPr/>
            </a:pPr>
            <a:r>
              <a:rPr lang="en-GB">
                <a:latin typeface="Arial Narrow"/>
                <a:cs typeface="Arial Narrow"/>
              </a:rPr>
              <a:t>RF parameters 2025 parameter report | Leonard Thiele | University of Rostock</a:t>
            </a:r>
            <a:endParaRPr lang="fr-FR">
              <a:latin typeface="Arial Narrow"/>
              <a:cs typeface="Arial Narrow"/>
            </a:endParaRPr>
          </a:p>
        </p:txBody>
      </p:sp>
      <p:sp>
        <p:nvSpPr>
          <p:cNvPr id="6" name="Slide Number Placeholder 5">
            <a:extLst>
              <a:ext uri="{FF2B5EF4-FFF2-40B4-BE49-F238E27FC236}">
                <a16:creationId xmlns:a16="http://schemas.microsoft.com/office/drawing/2014/main" id="{00140CC1-1EC0-06F2-2D1D-DDD6C0D3CA56}"/>
              </a:ext>
            </a:extLst>
          </p:cNvPr>
          <p:cNvSpPr>
            <a:spLocks noGrp="1"/>
          </p:cNvSpPr>
          <p:nvPr>
            <p:ph type="sldNum" sz="quarter" idx="13"/>
          </p:nvPr>
        </p:nvSpPr>
        <p:spPr/>
        <p:txBody>
          <a:bodyPr/>
          <a:lstStyle/>
          <a:p>
            <a:pPr>
              <a:defRPr/>
            </a:pPr>
            <a:fld id="{005C7FBA-D4E9-46CA-9321-3ADA2E368FCD}" type="slidenum">
              <a:rPr lang="en-GB" smtClean="0"/>
              <a:t>4</a:t>
            </a:fld>
            <a:endParaRPr lang="en-GB"/>
          </a:p>
        </p:txBody>
      </p:sp>
      <p:pic>
        <p:nvPicPr>
          <p:cNvPr id="12" name="Picture 11">
            <a:extLst>
              <a:ext uri="{FF2B5EF4-FFF2-40B4-BE49-F238E27FC236}">
                <a16:creationId xmlns:a16="http://schemas.microsoft.com/office/drawing/2014/main" id="{B3420233-EF0B-0803-21B9-2C9D1ABA6E01}"/>
              </a:ext>
            </a:extLst>
          </p:cNvPr>
          <p:cNvPicPr>
            <a:picLocks noChangeAspect="1"/>
          </p:cNvPicPr>
          <p:nvPr/>
        </p:nvPicPr>
        <p:blipFill>
          <a:blip r:embed="rId3"/>
          <a:stretch>
            <a:fillRect/>
          </a:stretch>
        </p:blipFill>
        <p:spPr>
          <a:xfrm>
            <a:off x="5975234" y="2111647"/>
            <a:ext cx="5981662" cy="3836148"/>
          </a:xfrm>
          <a:prstGeom prst="rect">
            <a:avLst/>
          </a:prstGeom>
        </p:spPr>
      </p:pic>
    </p:spTree>
    <p:extLst>
      <p:ext uri="{BB962C8B-B14F-4D97-AF65-F5344CB8AC3E}">
        <p14:creationId xmlns:p14="http://schemas.microsoft.com/office/powerpoint/2010/main" val="1142920488"/>
      </p:ext>
    </p:extLst>
  </p:cSld>
  <p:clrMapOvr>
    <a:masterClrMapping/>
  </p:clrMapOvr>
</p:sld>
</file>

<file path=ppt/theme/theme1.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Arial"/>
        <a:cs typeface="Arial"/>
      </a:majorFont>
      <a:minorFont>
        <a:latin typeface="Calibri"/>
        <a:ea typeface="Arial"/>
        <a:cs typeface="Arial"/>
      </a:minorFont>
    </a:fontScheme>
    <a:fmtScheme name="Office Them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MuCol PPT template - 2024</Template>
  <TotalTime>829</TotalTime>
  <Words>171</Words>
  <Application>Microsoft Office PowerPoint</Application>
  <PresentationFormat>Widescreen</PresentationFormat>
  <Paragraphs>24</Paragraphs>
  <Slides>4</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vt:i4>
      </vt:variant>
    </vt:vector>
  </HeadingPairs>
  <TitlesOfParts>
    <vt:vector size="10" baseType="lpstr">
      <vt:lpstr>Arial</vt:lpstr>
      <vt:lpstr>Arial Narrow</vt:lpstr>
      <vt:lpstr>Calibri</vt:lpstr>
      <vt:lpstr>Cambria Math</vt:lpstr>
      <vt:lpstr>Wingdings</vt:lpstr>
      <vt:lpstr>1_Office Theme</vt:lpstr>
      <vt:lpstr>RF parameters for 2025 greenfield</vt:lpstr>
      <vt:lpstr>RF parameters for 2025 greenfield</vt:lpstr>
      <vt:lpstr>RF parameters 2025 CERN-siting</vt:lpstr>
      <vt:lpstr>RF parameters 2025 CERN-siting</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Michela Lancellotti</dc:creator>
  <cp:lastModifiedBy>Leonard Sebastian Thiele</cp:lastModifiedBy>
  <cp:revision>199</cp:revision>
  <dcterms:created xsi:type="dcterms:W3CDTF">2024-02-26T13:42:26Z</dcterms:created>
  <dcterms:modified xsi:type="dcterms:W3CDTF">2025-09-09T12:18:42Z</dcterms:modified>
</cp:coreProperties>
</file>