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89" r:id="rId3"/>
    <p:sldId id="1936" r:id="rId4"/>
    <p:sldId id="1937" r:id="rId5"/>
    <p:sldId id="1938" r:id="rId6"/>
    <p:sldId id="379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03030"/>
    <a:srgbClr val="2F2F2F"/>
    <a:srgbClr val="FF00FF"/>
    <a:srgbClr val="4D0099"/>
    <a:srgbClr val="5289FF"/>
    <a:srgbClr val="8797BA"/>
    <a:srgbClr val="6786A9"/>
    <a:srgbClr val="E0FD99"/>
    <a:srgbClr val="5F0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2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HI-ECN3 WP4 - Coordination meeting #16 ¦ EN-HE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HI-ECN3 WP4 - Coordination meeting #16 ¦ EN-HE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EN-HE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HI-ECN3 WP4 - Coordination meeting #16 – </a:t>
            </a:r>
            <a:r>
              <a:rPr lang="fr-CH" sz="1800" dirty="0"/>
              <a:t>C. Duran Gutierrez, R. Rinaldesi </a:t>
            </a:r>
            <a:r>
              <a:rPr lang="en-US" sz="1800" dirty="0"/>
              <a:t>– EN-HE</a:t>
            </a:r>
          </a:p>
          <a:p>
            <a:pPr algn="l"/>
            <a:r>
              <a:rPr lang="en-US" sz="1800" dirty="0"/>
              <a:t>08/10/2025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523F2D-FA18-B522-8F5C-350552ED0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New TCC8 crane (PR623)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ECR – ECN3 </a:t>
            </a:r>
            <a:r>
              <a:rPr lang="fr-CH" sz="1600" dirty="0" err="1"/>
              <a:t>transfer</a:t>
            </a:r>
            <a:r>
              <a:rPr lang="fr-CH" sz="1600" dirty="0"/>
              <a:t> trolleys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TCC8 mezzanine transport volume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 err="1"/>
              <a:t>Ongoing</a:t>
            </a:r>
            <a:r>
              <a:rPr lang="fr-CH" sz="1600" dirty="0"/>
              <a:t> and future </a:t>
            </a:r>
            <a:r>
              <a:rPr lang="fr-CH" sz="1600" dirty="0" err="1"/>
              <a:t>assessments</a:t>
            </a:r>
            <a:endParaRPr lang="fr-CH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2B5AF9-4C2C-E013-A1FF-12FB2B5F2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4607"/>
          </a:xfrm>
        </p:spPr>
        <p:txBody>
          <a:bodyPr/>
          <a:lstStyle/>
          <a:p>
            <a:r>
              <a:rPr lang="fr-CH" dirty="0"/>
              <a:t>Content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84D82A-E372-1DA1-8428-E2AE75DF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84596-1B24-177A-432B-BD6ACE06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9CA921-AB53-1B82-E363-C087C4E92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8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9EFA9-EDAA-D401-819D-3CFD9D8C1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AC8BDB-5E21-6103-B6E2-417D7B6E6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65E7C-87B8-0834-3A18-8E42AD7E3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EEA77-F602-4506-7DE1-EFB5D0E1E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B4DCDE1-0D87-1AF3-7B70-AA526EB11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55" y="373593"/>
            <a:ext cx="11376025" cy="510441"/>
          </a:xfrm>
        </p:spPr>
        <p:txBody>
          <a:bodyPr/>
          <a:lstStyle/>
          <a:p>
            <a:r>
              <a:rPr lang="fr-CH" dirty="0"/>
              <a:t>New TCC8 crane (PR623)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1EC5DE-4873-EF13-5C9A-9956F066A1CF}"/>
              </a:ext>
            </a:extLst>
          </p:cNvPr>
          <p:cNvSpPr txBox="1"/>
          <p:nvPr/>
        </p:nvSpPr>
        <p:spPr>
          <a:xfrm>
            <a:off x="391595" y="3352800"/>
            <a:ext cx="5957119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The contractor shared a preliminary 3D model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Some modifications to be addressed: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Auxiliary hoist towards TCC8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Relocate the access to the maintenance walkway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Add main hook and optimize lateral approach and height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Crane coverage will be modified accordingly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Some adjustments to the trolley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2F2F2F"/>
                </a:solidFill>
              </a:rPr>
              <a:t>Next visit – 15/10/2025. </a:t>
            </a:r>
            <a:r>
              <a:rPr lang="en-US" sz="1300" dirty="0">
                <a:solidFill>
                  <a:srgbClr val="2F2F2F"/>
                </a:solidFill>
              </a:rPr>
              <a:t>Access to TCC8 (upstream) and define control panel location and cable routing (TA851)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Contractual schedule for onsite intervention: 31/08/26 – 27/11/26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2F2F2F"/>
                </a:solidFill>
              </a:rPr>
              <a:t>Waiting for a definitive schedule from the dismantling and installation coordination team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9DB01E7-56E7-16AC-5A13-D3975FE42305}"/>
              </a:ext>
            </a:extLst>
          </p:cNvPr>
          <p:cNvGrpSpPr/>
          <p:nvPr/>
        </p:nvGrpSpPr>
        <p:grpSpPr>
          <a:xfrm>
            <a:off x="6487446" y="1614115"/>
            <a:ext cx="5293252" cy="3629771"/>
            <a:chOff x="5984348" y="1614115"/>
            <a:chExt cx="5293252" cy="362977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E799577-69E5-BFBE-5F8E-1BB7E01C7A49}"/>
                </a:ext>
              </a:extLst>
            </p:cNvPr>
            <p:cNvGrpSpPr/>
            <p:nvPr/>
          </p:nvGrpSpPr>
          <p:grpSpPr>
            <a:xfrm>
              <a:off x="5984348" y="1614115"/>
              <a:ext cx="5293252" cy="3629771"/>
              <a:chOff x="5984348" y="1614115"/>
              <a:chExt cx="5293252" cy="3629771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89730B5-7359-C336-A074-DE01B511EB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91" r="14237"/>
              <a:stretch>
                <a:fillRect/>
              </a:stretch>
            </p:blipFill>
            <p:spPr bwMode="auto">
              <a:xfrm>
                <a:off x="5984348" y="1614115"/>
                <a:ext cx="5293252" cy="362977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6F56A7-95A4-B116-6CAD-4752C1FEC380}"/>
                  </a:ext>
                </a:extLst>
              </p:cNvPr>
              <p:cNvSpPr/>
              <p:nvPr/>
            </p:nvSpPr>
            <p:spPr>
              <a:xfrm>
                <a:off x="8041747" y="3976316"/>
                <a:ext cx="286950" cy="368936"/>
              </a:xfrm>
              <a:prstGeom prst="rect">
                <a:avLst/>
              </a:prstGeom>
              <a:noFill/>
              <a:ln w="28575">
                <a:solidFill>
                  <a:srgbClr val="00FF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D8E3CA5-46EB-536C-4BD5-C476894A3C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51347" y="2985716"/>
                <a:ext cx="0" cy="121920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7A713C34-E716-D0FF-8CC8-239DD8ED72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3400" y="2540578"/>
                <a:ext cx="0" cy="1435738"/>
              </a:xfrm>
              <a:prstGeom prst="line">
                <a:avLst/>
              </a:prstGeom>
              <a:ln w="28575">
                <a:solidFill>
                  <a:srgbClr val="00FF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936431A-673A-2FFF-2FE4-A0E0EBB9B06D}"/>
                </a:ext>
              </a:extLst>
            </p:cNvPr>
            <p:cNvSpPr/>
            <p:nvPr/>
          </p:nvSpPr>
          <p:spPr>
            <a:xfrm>
              <a:off x="6096001" y="2057400"/>
              <a:ext cx="2743196" cy="2286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/>
                <a:t>Auxiliary hoist towards TCC8</a:t>
              </a:r>
              <a:endParaRPr lang="en-GB" sz="14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97F78CBA-296E-C2B5-574E-BCF14066AC74}"/>
                </a:ext>
              </a:extLst>
            </p:cNvPr>
            <p:cNvCxnSpPr>
              <a:cxnSpLocks/>
            </p:cNvCxnSpPr>
            <p:nvPr/>
          </p:nvCxnSpPr>
          <p:spPr>
            <a:xfrm>
              <a:off x="8142035" y="4472517"/>
              <a:ext cx="526499" cy="0"/>
            </a:xfrm>
            <a:prstGeom prst="straightConnector1">
              <a:avLst/>
            </a:prstGeom>
            <a:ln w="38100">
              <a:solidFill>
                <a:srgbClr val="00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C43C240-923C-BCC4-B476-9D6277084995}"/>
                </a:ext>
              </a:extLst>
            </p:cNvPr>
            <p:cNvSpPr txBox="1"/>
            <p:nvPr/>
          </p:nvSpPr>
          <p:spPr>
            <a:xfrm>
              <a:off x="8235365" y="4528532"/>
              <a:ext cx="33983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00FF00"/>
                  </a:solidFill>
                </a:rPr>
                <a:t>2100</a:t>
              </a:r>
              <a:endParaRPr lang="en-GB" sz="1200" dirty="0">
                <a:solidFill>
                  <a:srgbClr val="00FF00"/>
                </a:solidFill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43E8EBF-4AF6-1B7A-F175-130355BA0B59}"/>
                </a:ext>
              </a:extLst>
            </p:cNvPr>
            <p:cNvCxnSpPr>
              <a:cxnSpLocks/>
            </p:cNvCxnSpPr>
            <p:nvPr/>
          </p:nvCxnSpPr>
          <p:spPr>
            <a:xfrm>
              <a:off x="10515600" y="2590800"/>
              <a:ext cx="0" cy="1614116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3F427DC-580E-E290-8D89-E8C04F7FF4E9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653" y="2540578"/>
              <a:ext cx="0" cy="1726622"/>
            </a:xfrm>
            <a:prstGeom prst="line">
              <a:avLst/>
            </a:prstGeom>
            <a:ln w="28575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FA3F32D-786B-F69D-C4E8-9E7DD7EE68DC}"/>
                </a:ext>
              </a:extLst>
            </p:cNvPr>
            <p:cNvCxnSpPr>
              <a:cxnSpLocks/>
            </p:cNvCxnSpPr>
            <p:nvPr/>
          </p:nvCxnSpPr>
          <p:spPr>
            <a:xfrm>
              <a:off x="8153400" y="2680914"/>
              <a:ext cx="1864253" cy="0"/>
            </a:xfrm>
            <a:prstGeom prst="straightConnector1">
              <a:avLst/>
            </a:prstGeom>
            <a:noFill/>
            <a:ln w="28575">
              <a:solidFill>
                <a:srgbClr val="00FF00"/>
              </a:solidFill>
              <a:prstDash val="solid"/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EEA3B95-50AD-AB44-060A-9079306078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6" t="6024" r="10942" b="3550"/>
          <a:stretch>
            <a:fillRect/>
          </a:stretch>
        </p:blipFill>
        <p:spPr bwMode="auto">
          <a:xfrm>
            <a:off x="685799" y="806384"/>
            <a:ext cx="3854693" cy="255910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4074B5A-243D-F9EC-64A0-A93C0C4E37B4}"/>
              </a:ext>
            </a:extLst>
          </p:cNvPr>
          <p:cNvSpPr txBox="1"/>
          <p:nvPr/>
        </p:nvSpPr>
        <p:spPr>
          <a:xfrm>
            <a:off x="2810800" y="2719047"/>
            <a:ext cx="14484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1400" b="1" i="0" dirty="0">
                <a:effectLst/>
                <a:latin typeface="Roboto" panose="02000000000000000000" pitchFamily="2" charset="0"/>
              </a:rPr>
              <a:t>ST1A83373_01</a:t>
            </a:r>
          </a:p>
        </p:txBody>
      </p:sp>
    </p:spTree>
    <p:extLst>
      <p:ext uri="{BB962C8B-B14F-4D97-AF65-F5344CB8AC3E}">
        <p14:creationId xmlns:p14="http://schemas.microsoft.com/office/powerpoint/2010/main" val="3547477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AD643-E44C-5795-EBD5-2294768D3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A83F-8DC8-A59E-C769-B68A6C29E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999580-20FA-FF97-868A-A14758E20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A167B-E5F6-19BB-A509-D5756F623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A86E96-B502-1890-BA66-8100563BA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55" y="373593"/>
            <a:ext cx="11376025" cy="510441"/>
          </a:xfrm>
        </p:spPr>
        <p:txBody>
          <a:bodyPr/>
          <a:lstStyle/>
          <a:p>
            <a:r>
              <a:rPr lang="fr-CH" dirty="0"/>
              <a:t>ECR – ECN3 </a:t>
            </a:r>
            <a:r>
              <a:rPr lang="fr-CH" dirty="0" err="1"/>
              <a:t>transfer</a:t>
            </a:r>
            <a:r>
              <a:rPr lang="fr-CH" dirty="0"/>
              <a:t> trolleys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428945-89EB-9D07-F9CB-9C5C14073D2C}"/>
              </a:ext>
            </a:extLst>
          </p:cNvPr>
          <p:cNvSpPr txBox="1"/>
          <p:nvPr/>
        </p:nvSpPr>
        <p:spPr>
          <a:xfrm>
            <a:off x="443682" y="1981200"/>
            <a:ext cx="5545817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ECR approved and released on 08/09/2025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Refurbished trolleys currently stored in building 947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Works planned for YETS 2025/2026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Exact execution date to be defined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u="sng" dirty="0">
                <a:solidFill>
                  <a:srgbClr val="2F2F2F"/>
                </a:solidFill>
              </a:rPr>
              <a:t>First proposal </a:t>
            </a:r>
            <a:r>
              <a:rPr lang="en-US" sz="1400" u="sng" dirty="0">
                <a:solidFill>
                  <a:srgbClr val="2F2F2F"/>
                </a:solidFill>
                <a:sym typeface="Wingdings" panose="05000000000000000000" pitchFamily="2" charset="2"/>
              </a:rPr>
              <a:t> </a:t>
            </a:r>
            <a:r>
              <a:rPr lang="en-US" sz="1400" u="sng" dirty="0">
                <a:solidFill>
                  <a:srgbClr val="2F2F2F"/>
                </a:solidFill>
              </a:rPr>
              <a:t>02/02/2026 – 06/02/2026 (5 days)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algn="l"/>
            <a:endParaRPr lang="en-US" sz="1400" b="1" dirty="0">
              <a:solidFill>
                <a:srgbClr val="2F2F2F"/>
              </a:solidFill>
            </a:endParaRPr>
          </a:p>
          <a:p>
            <a:pPr algn="l"/>
            <a:r>
              <a:rPr lang="en-US" sz="1400" b="1" dirty="0">
                <a:solidFill>
                  <a:srgbClr val="2F2F2F"/>
                </a:solidFill>
              </a:rPr>
              <a:t>Thank you very much for your feedback and comments!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5EB05A-97BA-AC52-8886-454046BED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918" y="507251"/>
            <a:ext cx="4397400" cy="558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23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AF6C9-5C20-BB38-F5C1-98B138BE5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B24AB-2AD5-134B-530B-A981D05E8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99CFC-416E-D6FB-0116-D01BA9348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65389-A1A6-E74F-B9D4-D13E4F9EF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E8F4571-F3C9-89C9-4819-68FF05736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55" y="373593"/>
            <a:ext cx="11376025" cy="510441"/>
          </a:xfrm>
        </p:spPr>
        <p:txBody>
          <a:bodyPr/>
          <a:lstStyle/>
          <a:p>
            <a:r>
              <a:rPr lang="fr-CH" dirty="0"/>
              <a:t>TCC8 mezzanine transport volume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C4909DC-7B47-F3C1-4233-A7A4C1378530}"/>
              </a:ext>
            </a:extLst>
          </p:cNvPr>
          <p:cNvSpPr txBox="1"/>
          <p:nvPr/>
        </p:nvSpPr>
        <p:spPr>
          <a:xfrm>
            <a:off x="443682" y="1164645"/>
            <a:ext cx="5734705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2F2F2F"/>
                </a:solidFill>
              </a:rPr>
              <a:t>The reserved transport volume has been updated based on a transport study evaluating the potential dismantling of the largest section of the ECN3 AHU unit located on the mezzanine.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r>
              <a:rPr lang="en-GB" sz="1400" b="1" dirty="0">
                <a:solidFill>
                  <a:srgbClr val="303030"/>
                </a:solidFill>
                <a:cs typeface="Arial"/>
              </a:rPr>
              <a:t>Procedure</a:t>
            </a:r>
          </a:p>
          <a:p>
            <a:pPr marL="228600" indent="-228600">
              <a:buAutoNum type="arabicPeriod"/>
            </a:pPr>
            <a:r>
              <a:rPr lang="en-GB" sz="1400" b="1" dirty="0">
                <a:solidFill>
                  <a:srgbClr val="303030"/>
                </a:solidFill>
              </a:rPr>
              <a:t>Lowering through the opening</a:t>
            </a:r>
            <a:endParaRPr lang="en-GB" sz="1400" b="1" dirty="0">
              <a:solidFill>
                <a:srgbClr val="303030"/>
              </a:solidFill>
              <a:cs typeface="Arial"/>
            </a:endParaRPr>
          </a:p>
          <a:p>
            <a:pPr marL="228600" indent="-228600">
              <a:buAutoNum type="arabicPeriod"/>
            </a:pPr>
            <a:r>
              <a:rPr lang="en-GB" sz="1400" b="1" dirty="0">
                <a:solidFill>
                  <a:srgbClr val="303030"/>
                </a:solidFill>
              </a:rPr>
              <a:t>Stop before reaching the muon shield </a:t>
            </a:r>
            <a:r>
              <a:rPr lang="en-GB" sz="1400" dirty="0">
                <a:solidFill>
                  <a:srgbClr val="303030"/>
                </a:solidFill>
              </a:rPr>
              <a:t>(leaving a safety clearance. 280mm considered for this study)</a:t>
            </a:r>
            <a:endParaRPr lang="en-GB" sz="1400" b="1" dirty="0">
              <a:solidFill>
                <a:srgbClr val="303030"/>
              </a:solidFill>
              <a:cs typeface="Arial"/>
            </a:endParaRPr>
          </a:p>
          <a:p>
            <a:pPr marL="228600" indent="-228600">
              <a:buAutoNum type="arabicPeriod"/>
            </a:pPr>
            <a:r>
              <a:rPr lang="en-GB" sz="1400" b="1" dirty="0">
                <a:solidFill>
                  <a:srgbClr val="303030"/>
                </a:solidFill>
              </a:rPr>
              <a:t>Translate along the monorail towards the Jura side</a:t>
            </a:r>
            <a:endParaRPr lang="en-GB" sz="1400" b="1" dirty="0">
              <a:solidFill>
                <a:srgbClr val="303030"/>
              </a:solidFill>
              <a:cs typeface="Arial"/>
            </a:endParaRPr>
          </a:p>
          <a:p>
            <a:pPr marL="228600" indent="-228600">
              <a:buFontTx/>
              <a:buAutoNum type="arabicPeriod"/>
            </a:pPr>
            <a:r>
              <a:rPr lang="en-GB" sz="1400" b="1" dirty="0">
                <a:solidFill>
                  <a:srgbClr val="303030"/>
                </a:solidFill>
                <a:cs typeface="Arial"/>
              </a:rPr>
              <a:t>Continue lowering until reaching the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3016B2-7A7B-0637-1A90-845A3D74980B}"/>
              </a:ext>
            </a:extLst>
          </p:cNvPr>
          <p:cNvGrpSpPr/>
          <p:nvPr/>
        </p:nvGrpSpPr>
        <p:grpSpPr>
          <a:xfrm>
            <a:off x="2392458" y="3733800"/>
            <a:ext cx="2027304" cy="2435691"/>
            <a:chOff x="461097" y="1423122"/>
            <a:chExt cx="2647976" cy="31813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A4E145D-48C0-5BDE-5F6A-85CB76562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6513" t="14208" r="29026" b="13479"/>
            <a:stretch>
              <a:fillRect/>
            </a:stretch>
          </p:blipFill>
          <p:spPr>
            <a:xfrm>
              <a:off x="461097" y="1423122"/>
              <a:ext cx="2647976" cy="3181393"/>
            </a:xfrm>
            <a:prstGeom prst="rect">
              <a:avLst/>
            </a:prstGeom>
          </p:spPr>
        </p:pic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B989420D-06F7-CAEC-71B5-94A33FB321CB}"/>
                </a:ext>
              </a:extLst>
            </p:cNvPr>
            <p:cNvSpPr/>
            <p:nvPr/>
          </p:nvSpPr>
          <p:spPr>
            <a:xfrm rot="-5400000">
              <a:off x="1983640" y="3299695"/>
              <a:ext cx="215432" cy="368560"/>
            </a:xfrm>
            <a:prstGeom prst="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2A166541-B8DB-D6CC-B969-F14757195A4C}"/>
                </a:ext>
              </a:extLst>
            </p:cNvPr>
            <p:cNvSpPr/>
            <p:nvPr/>
          </p:nvSpPr>
          <p:spPr>
            <a:xfrm>
              <a:off x="2162381" y="3958213"/>
              <a:ext cx="215432" cy="368560"/>
            </a:xfrm>
            <a:prstGeom prst="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44C594EB-7D33-8A18-B1AF-3C35D48C8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676" y="3733800"/>
            <a:ext cx="1625711" cy="243569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A8C7336-B1B0-FE88-975A-8E17EFD5E5A8}"/>
              </a:ext>
            </a:extLst>
          </p:cNvPr>
          <p:cNvGrpSpPr/>
          <p:nvPr/>
        </p:nvGrpSpPr>
        <p:grpSpPr>
          <a:xfrm>
            <a:off x="496253" y="3733800"/>
            <a:ext cx="1763291" cy="2489909"/>
            <a:chOff x="496253" y="3733800"/>
            <a:chExt cx="1763291" cy="248990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A91769E-4758-28D7-4CC9-7909D3765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5644" t="13692" r="30078" b="347"/>
            <a:stretch>
              <a:fillRect/>
            </a:stretch>
          </p:blipFill>
          <p:spPr>
            <a:xfrm>
              <a:off x="496253" y="3733800"/>
              <a:ext cx="1763291" cy="2489909"/>
            </a:xfrm>
            <a:prstGeom prst="rect">
              <a:avLst/>
            </a:prstGeom>
          </p:spPr>
        </p:pic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F82DC044-849D-154C-2A91-7ABE6F28EB22}"/>
                </a:ext>
              </a:extLst>
            </p:cNvPr>
            <p:cNvSpPr/>
            <p:nvPr/>
          </p:nvSpPr>
          <p:spPr>
            <a:xfrm>
              <a:off x="1600200" y="4238556"/>
              <a:ext cx="164936" cy="282171"/>
            </a:xfrm>
            <a:prstGeom prst="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row: Down 23">
              <a:extLst>
                <a:ext uri="{FF2B5EF4-FFF2-40B4-BE49-F238E27FC236}">
                  <a16:creationId xmlns:a16="http://schemas.microsoft.com/office/drawing/2014/main" id="{8AD9F4A6-2A6F-B5D2-A57D-A251C2DA095E}"/>
                </a:ext>
              </a:extLst>
            </p:cNvPr>
            <p:cNvSpPr/>
            <p:nvPr/>
          </p:nvSpPr>
          <p:spPr>
            <a:xfrm>
              <a:off x="1600200" y="4761896"/>
              <a:ext cx="164936" cy="282171"/>
            </a:xfrm>
            <a:prstGeom prst="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A36AA28-F59B-28F6-7E50-73C6158163EA}"/>
              </a:ext>
            </a:extLst>
          </p:cNvPr>
          <p:cNvSpPr/>
          <p:nvPr/>
        </p:nvSpPr>
        <p:spPr>
          <a:xfrm>
            <a:off x="496252" y="3733800"/>
            <a:ext cx="494348" cy="228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1 - 2</a:t>
            </a:r>
            <a:endParaRPr lang="en-GB" sz="12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60AE205-0D0D-7DA3-FCE1-5950D0645948}"/>
              </a:ext>
            </a:extLst>
          </p:cNvPr>
          <p:cNvSpPr/>
          <p:nvPr/>
        </p:nvSpPr>
        <p:spPr>
          <a:xfrm>
            <a:off x="2392458" y="3733800"/>
            <a:ext cx="579342" cy="228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 – 4</a:t>
            </a:r>
            <a:endParaRPr lang="en-GB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E17AF6-E8A8-D3EF-AE95-43D9F223C6C3}"/>
              </a:ext>
            </a:extLst>
          </p:cNvPr>
          <p:cNvSpPr/>
          <p:nvPr/>
        </p:nvSpPr>
        <p:spPr>
          <a:xfrm>
            <a:off x="4552676" y="3733800"/>
            <a:ext cx="1625710" cy="228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First transport volume</a:t>
            </a:r>
            <a:endParaRPr lang="en-GB" sz="10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EC10EDC-9EFD-71E9-1BA5-2F573EA6A8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9148" y="1216491"/>
            <a:ext cx="3494349" cy="4953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0302D9E-0F5A-1EE9-059B-66EFE97B8053}"/>
              </a:ext>
            </a:extLst>
          </p:cNvPr>
          <p:cNvSpPr/>
          <p:nvPr/>
        </p:nvSpPr>
        <p:spPr>
          <a:xfrm>
            <a:off x="8279148" y="1187697"/>
            <a:ext cx="1931652" cy="228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Modified transport volume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58507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6B915D-7E1A-D609-2E49-8639BC41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Ongoing</a:t>
            </a:r>
            <a:r>
              <a:rPr lang="fr-CH" dirty="0"/>
              <a:t> and future </a:t>
            </a:r>
            <a:r>
              <a:rPr lang="fr-CH" dirty="0" err="1"/>
              <a:t>assessments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F94AA-F09C-B33B-8991-E6571081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2675F-FC4A-C5C3-9B19-A2BFCF59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#16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7CD5C-E719-1B74-2996-C9DC6E71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4D0A83-A3D3-A23F-3986-B0C892C908EF}"/>
              </a:ext>
            </a:extLst>
          </p:cNvPr>
          <p:cNvSpPr txBox="1"/>
          <p:nvPr/>
        </p:nvSpPr>
        <p:spPr>
          <a:xfrm>
            <a:off x="407988" y="1831538"/>
            <a:ext cx="11376025" cy="2154436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ECN3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Visit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to ECN3 to check lifting </a:t>
            </a: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equipment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and </a:t>
            </a: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dismantling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activities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– 15/10/2025</a:t>
            </a:r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TCC8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TCC8 </a:t>
            </a: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Dismantling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– </a:t>
            </a:r>
            <a:r>
              <a:rPr lang="fr-CH" sz="1400" i="1" dirty="0" err="1">
                <a:solidFill>
                  <a:schemeClr val="tx2"/>
                </a:solidFill>
                <a:sym typeface="Wingdings" panose="05000000000000000000" pitchFamily="2" charset="2"/>
              </a:rPr>
              <a:t>Ongoing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Needed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containers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Special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tooling</a:t>
            </a:r>
            <a:r>
              <a:rPr lang="fr-CH" sz="1400" dirty="0">
                <a:solidFill>
                  <a:schemeClr val="tx2"/>
                </a:solidFill>
                <a:sym typeface="Wingdings" panose="05000000000000000000" pitchFamily="2" charset="2"/>
              </a:rPr>
              <a:t> identification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Visit on-site with the new crane contractor (15/10/2025)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BDF target and shielding cask handling requirements</a:t>
            </a:r>
          </a:p>
          <a:p>
            <a:endParaRPr lang="en-GB" sz="1400" b="1" dirty="0">
              <a:solidFill>
                <a:schemeClr val="tx2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82582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73003</TotalTime>
  <Words>371</Words>
  <Application>Microsoft Office PowerPoint</Application>
  <PresentationFormat>Widescreen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Roboto</vt:lpstr>
      <vt:lpstr>Wingdings</vt:lpstr>
      <vt:lpstr>Office Theme</vt:lpstr>
      <vt:lpstr>EN-HE Updates</vt:lpstr>
      <vt:lpstr>Content</vt:lpstr>
      <vt:lpstr>New TCC8 crane (PR623)</vt:lpstr>
      <vt:lpstr>ECR – ECN3 transfer trolleys</vt:lpstr>
      <vt:lpstr>TCC8 mezzanine transport volume</vt:lpstr>
      <vt:lpstr>Ongoing and future assessments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Roberto Rinaldesi</dc:creator>
  <cp:lastModifiedBy>Cristina Duran Gutierrez</cp:lastModifiedBy>
  <cp:revision>514</cp:revision>
  <cp:lastPrinted>2020-01-30T13:49:18Z</cp:lastPrinted>
  <dcterms:created xsi:type="dcterms:W3CDTF">2024-06-05T11:21:03Z</dcterms:created>
  <dcterms:modified xsi:type="dcterms:W3CDTF">2025-10-07T16:09:26Z</dcterms:modified>
</cp:coreProperties>
</file>