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16"/>
  </p:notesMasterIdLst>
  <p:handoutMasterIdLst>
    <p:handoutMasterId r:id="rId17"/>
  </p:handoutMasterIdLst>
  <p:sldIdLst>
    <p:sldId id="579" r:id="rId2"/>
    <p:sldId id="823" r:id="rId3"/>
    <p:sldId id="814" r:id="rId4"/>
    <p:sldId id="810" r:id="rId5"/>
    <p:sldId id="802" r:id="rId6"/>
    <p:sldId id="803" r:id="rId7"/>
    <p:sldId id="818" r:id="rId8"/>
    <p:sldId id="819" r:id="rId9"/>
    <p:sldId id="815" r:id="rId10"/>
    <p:sldId id="816" r:id="rId11"/>
    <p:sldId id="817" r:id="rId12"/>
    <p:sldId id="821" r:id="rId13"/>
    <p:sldId id="256" r:id="rId14"/>
    <p:sldId id="824" r:id="rId15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FF4A51"/>
    <a:srgbClr val="F4CFEF"/>
    <a:srgbClr val="FF6700"/>
    <a:srgbClr val="EFB5ED"/>
    <a:srgbClr val="E785E9"/>
    <a:srgbClr val="DF8A2D"/>
    <a:srgbClr val="E05314"/>
    <a:srgbClr val="456487"/>
    <a:srgbClr val="7A28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DBED569-4797-4DF1-A0F4-6AAB3CD982D8}" styleName="Light Style 3 –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1" autoAdjust="0"/>
    <p:restoredTop sz="93819" autoAdjust="0"/>
  </p:normalViewPr>
  <p:slideViewPr>
    <p:cSldViewPr>
      <p:cViewPr varScale="1">
        <p:scale>
          <a:sx n="133" d="100"/>
          <a:sy n="133" d="100"/>
        </p:scale>
        <p:origin x="296" y="176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BCE1D49-A6C3-BC9D-D58B-574B7532F1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C48513-06DE-A2C7-5954-5CC5583501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ABB1F-B7E4-A44C-8820-8553A7EE637B}" type="datetimeFigureOut">
              <a:rPr lang="en-GB" smtClean="0"/>
              <a:t>12/09/2025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A600EA-D850-E580-3322-750FD60CDC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C16770-A533-38B1-36F8-3D1BCECBCB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A764A-9AE1-A14C-98A2-B16A3DF7A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411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12/09/2025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7678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6141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7552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5235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21BAF0-EA7B-204E-8B3A-F050B3063D67}" type="slidenum">
              <a:rPr lang="en-US" altLang="de-DE" smtClean="0"/>
              <a:pPr/>
              <a:t>4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724042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318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180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35365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131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BC699F-DBFB-4FA7-9A20-949047200EDB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2249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21/04/2023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815004" y="5714820"/>
            <a:ext cx="5163672" cy="3222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Pre-Injector: CHART collaboration meeting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80099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tutel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21/04/2023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815004" y="5714820"/>
            <a:ext cx="5163672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Pre-Injector: CHART collaboration meeting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591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21/04/2023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650083" y="5714820"/>
            <a:ext cx="5400600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Pre-Injector: CHART collaboration meeting (LNF-INFN, Frascati)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8255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070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F8A32C-29E0-CD41-A58A-E4E760EB2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5776A9-8B68-534F-ADDB-E23F12721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1B49C-D0BC-A943-A13D-67032C50F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5012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3C491D-5D61-49B1-A655-32DCBD8D18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6597" y="991680"/>
            <a:ext cx="8079581" cy="2109600"/>
          </a:xfrm>
        </p:spPr>
        <p:txBody>
          <a:bodyPr anchor="b"/>
          <a:lstStyle>
            <a:lvl1pPr algn="ctr">
              <a:defRPr sz="5302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C4AB984-DF33-48A4-A75D-8364568344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6597" y="3182634"/>
            <a:ext cx="8079581" cy="1462973"/>
          </a:xfrm>
        </p:spPr>
        <p:txBody>
          <a:bodyPr/>
          <a:lstStyle>
            <a:lvl1pPr marL="0" indent="0" algn="ctr">
              <a:buNone/>
              <a:defRPr sz="2121"/>
            </a:lvl1pPr>
            <a:lvl2pPr marL="403982" indent="0" algn="ctr">
              <a:buNone/>
              <a:defRPr sz="1767"/>
            </a:lvl2pPr>
            <a:lvl3pPr marL="807964" indent="0" algn="ctr">
              <a:buNone/>
              <a:defRPr sz="1590"/>
            </a:lvl3pPr>
            <a:lvl4pPr marL="1211946" indent="0" algn="ctr">
              <a:buNone/>
              <a:defRPr sz="1414"/>
            </a:lvl4pPr>
            <a:lvl5pPr marL="1615928" indent="0" algn="ctr">
              <a:buNone/>
              <a:defRPr sz="1414"/>
            </a:lvl5pPr>
            <a:lvl6pPr marL="2019910" indent="0" algn="ctr">
              <a:buNone/>
              <a:defRPr sz="1414"/>
            </a:lvl6pPr>
            <a:lvl7pPr marL="2423892" indent="0" algn="ctr">
              <a:buNone/>
              <a:defRPr sz="1414"/>
            </a:lvl7pPr>
            <a:lvl8pPr marL="2827873" indent="0" algn="ctr">
              <a:buNone/>
              <a:defRPr sz="1414"/>
            </a:lvl8pPr>
            <a:lvl9pPr marL="3231855" indent="0" algn="ctr">
              <a:buNone/>
              <a:defRPr sz="1414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B3ECFD-72A2-4833-A490-8E26EEAEC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5DD9-CA77-41CF-9894-0C72149E5A04}" type="datetimeFigureOut">
              <a:rPr lang="fr-FR" smtClean="0"/>
              <a:t>12/09/2025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835E75-0233-497E-B9D2-4D542F11D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2DF192-AFBF-4564-9A48-0167A8C9A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AA02D-EDFB-4F63-BE39-4DBD92CF98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235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4" y="5616575"/>
            <a:ext cx="2196752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21/04/2023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82131" y="5616575"/>
            <a:ext cx="5256584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Pre-Injector: CHART collaboration meeting (LNF-INFN, Frascati)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6747" y="5616575"/>
            <a:ext cx="1404666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2" r:id="rId2"/>
    <p:sldLayoutId id="2147483713" r:id="rId3"/>
    <p:sldLayoutId id="2147483711" r:id="rId4"/>
    <p:sldLayoutId id="2147483714" r:id="rId5"/>
    <p:sldLayoutId id="2147483715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E16DCF-7B33-A144-9278-842D42D8BA7F}"/>
              </a:ext>
            </a:extLst>
          </p:cNvPr>
          <p:cNvSpPr txBox="1"/>
          <p:nvPr/>
        </p:nvSpPr>
        <p:spPr>
          <a:xfrm>
            <a:off x="561851" y="2525688"/>
            <a:ext cx="93970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Joint Discussion on positron production and DR acceptance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1F36CCC9-44AC-21CA-4B3F-7EA2611FE0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12/09/2025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0227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E16DCF-7B33-A144-9278-842D42D8BA7F}"/>
              </a:ext>
            </a:extLst>
          </p:cNvPr>
          <p:cNvSpPr txBox="1"/>
          <p:nvPr/>
        </p:nvSpPr>
        <p:spPr>
          <a:xfrm>
            <a:off x="561851" y="2525688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Towards TDR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1F36CCC9-44AC-21CA-4B3F-7EA2611FE0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12/09/2025</a:t>
            </a:fld>
            <a:endParaRPr lang="fr-FR" dirty="0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3E895E42-9386-7387-EF72-5CE1D5BD0020}"/>
              </a:ext>
            </a:extLst>
          </p:cNvPr>
          <p:cNvSpPr>
            <a:spLocks noGrp="1"/>
          </p:cNvSpPr>
          <p:nvPr/>
        </p:nvSpPr>
        <p:spPr>
          <a:xfrm>
            <a:off x="4594299" y="1401762"/>
            <a:ext cx="5976664" cy="350019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Realistic acceptance of the DR (to be fixed, at least for the first phase)</a:t>
            </a:r>
          </a:p>
          <a:p>
            <a:r>
              <a:rPr lang="en-GB" dirty="0"/>
              <a:t>RF frequency: 3.006 GHz or 1.504 GHz ?</a:t>
            </a:r>
          </a:p>
          <a:p>
            <a:r>
              <a:rPr lang="en-GB" dirty="0"/>
              <a:t>Impact on the layout/performance. Design studies. </a:t>
            </a:r>
          </a:p>
          <a:p>
            <a:r>
              <a:rPr lang="en-GB" dirty="0"/>
              <a:t>Start-to-end simulations and optimizations. Misalignment/error studies (jitters).</a:t>
            </a:r>
          </a:p>
          <a:p>
            <a:r>
              <a:rPr lang="en-GB" dirty="0"/>
              <a:t>Hardware specs and tolerances (e.g. for e- beam on the target)</a:t>
            </a:r>
          </a:p>
          <a:p>
            <a:r>
              <a:rPr lang="en-GB" dirty="0"/>
              <a:t>Diagnostics</a:t>
            </a:r>
          </a:p>
          <a:p>
            <a:r>
              <a:rPr lang="en-GB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655800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2C8B83-9B61-8BFA-8683-AF577D34C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8" name="Title 5">
            <a:extLst>
              <a:ext uri="{FF2B5EF4-FFF2-40B4-BE49-F238E27FC236}">
                <a16:creationId xmlns:a16="http://schemas.microsoft.com/office/drawing/2014/main" id="{53B3D157-F850-4272-8DE8-AAB69756A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5"/>
            <a:ext cx="6840759" cy="432047"/>
          </a:xfrm>
        </p:spPr>
        <p:txBody>
          <a:bodyPr>
            <a:normAutofit/>
          </a:bodyPr>
          <a:lstStyle/>
          <a:p>
            <a:r>
              <a:rPr lang="en-GB" dirty="0"/>
              <a:t>Discussion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6B9727C-85F7-D5BA-FBDD-B4437C7E2D2F}"/>
              </a:ext>
            </a:extLst>
          </p:cNvPr>
          <p:cNvCxnSpPr>
            <a:cxnSpLocks/>
          </p:cNvCxnSpPr>
          <p:nvPr/>
        </p:nvCxnSpPr>
        <p:spPr>
          <a:xfrm>
            <a:off x="1209923" y="1301597"/>
            <a:ext cx="7901007" cy="22422"/>
          </a:xfrm>
          <a:prstGeom prst="line">
            <a:avLst/>
          </a:prstGeom>
          <a:ln w="1905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47B68C4-D901-71B0-2EC1-6974F8158663}"/>
              </a:ext>
            </a:extLst>
          </p:cNvPr>
          <p:cNvSpPr/>
          <p:nvPr/>
        </p:nvSpPr>
        <p:spPr>
          <a:xfrm>
            <a:off x="3785513" y="1165952"/>
            <a:ext cx="1220961" cy="235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B45281A-43C7-A6E9-6B19-D803D15C9B34}"/>
              </a:ext>
            </a:extLst>
          </p:cNvPr>
          <p:cNvSpPr/>
          <p:nvPr/>
        </p:nvSpPr>
        <p:spPr>
          <a:xfrm>
            <a:off x="5685655" y="1166522"/>
            <a:ext cx="2345155" cy="2351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40314C3-CEC3-7435-5649-636B519D6FEC}"/>
              </a:ext>
            </a:extLst>
          </p:cNvPr>
          <p:cNvSpPr/>
          <p:nvPr/>
        </p:nvSpPr>
        <p:spPr>
          <a:xfrm>
            <a:off x="5152324" y="1170430"/>
            <a:ext cx="430214" cy="235672"/>
          </a:xfrm>
          <a:prstGeom prst="rect">
            <a:avLst/>
          </a:prstGeom>
          <a:solidFill>
            <a:srgbClr val="FF4A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F68B5E-F343-4971-7B73-8F8D411409BA}"/>
              </a:ext>
            </a:extLst>
          </p:cNvPr>
          <p:cNvSpPr txBox="1"/>
          <p:nvPr/>
        </p:nvSpPr>
        <p:spPr>
          <a:xfrm>
            <a:off x="8076327" y="1035526"/>
            <a:ext cx="1054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n-lt"/>
              </a:rPr>
              <a:t>TL + ECS to DR</a:t>
            </a:r>
          </a:p>
          <a:p>
            <a:r>
              <a:rPr lang="en-US" sz="1600" dirty="0">
                <a:latin typeface="+mn-lt"/>
              </a:rPr>
              <a:t>2.86 GeV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78F4410-B94A-838A-B97B-DA7E2AC707A0}"/>
              </a:ext>
            </a:extLst>
          </p:cNvPr>
          <p:cNvSpPr/>
          <p:nvPr/>
        </p:nvSpPr>
        <p:spPr>
          <a:xfrm>
            <a:off x="2342178" y="1170430"/>
            <a:ext cx="936291" cy="23567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30C8ECA-07B9-D7D9-7F0E-6D19CE1088A7}"/>
              </a:ext>
            </a:extLst>
          </p:cNvPr>
          <p:cNvSpPr/>
          <p:nvPr/>
        </p:nvSpPr>
        <p:spPr>
          <a:xfrm>
            <a:off x="3357378" y="1186697"/>
            <a:ext cx="363215" cy="2298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CH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28F1CC81-544B-CC29-5369-6623ACAAC6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12/09/2025</a:t>
            </a:fld>
            <a:endParaRPr lang="fr-F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2D2BDB-10D6-E998-88FD-081DD5BFFEC9}"/>
              </a:ext>
            </a:extLst>
          </p:cNvPr>
          <p:cNvSpPr txBox="1"/>
          <p:nvPr/>
        </p:nvSpPr>
        <p:spPr>
          <a:xfrm>
            <a:off x="354864" y="739133"/>
            <a:ext cx="37655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i="0" dirty="0">
                <a:effectLst/>
                <a:latin typeface="+mj-lt"/>
              </a:rPr>
              <a:t>Start-to-end simulation (from target to the DR)</a:t>
            </a:r>
            <a:endParaRPr lang="en-GB" sz="1400" b="1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BC06C44-15F7-31A6-D91E-CDB34B05CCC9}"/>
              </a:ext>
            </a:extLst>
          </p:cNvPr>
          <p:cNvSpPr/>
          <p:nvPr/>
        </p:nvSpPr>
        <p:spPr>
          <a:xfrm>
            <a:off x="9130802" y="1005316"/>
            <a:ext cx="720081" cy="656276"/>
          </a:xfrm>
          <a:prstGeom prst="ellipse">
            <a:avLst/>
          </a:prstGeom>
          <a:solidFill>
            <a:srgbClr val="F4CFEF"/>
          </a:solidFill>
          <a:ln w="38100">
            <a:solidFill>
              <a:srgbClr val="6600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D6A8BC-36EC-D430-5A3A-62262CF5D72D}"/>
              </a:ext>
            </a:extLst>
          </p:cNvPr>
          <p:cNvSpPr/>
          <p:nvPr/>
        </p:nvSpPr>
        <p:spPr>
          <a:xfrm>
            <a:off x="1721655" y="1188488"/>
            <a:ext cx="136340" cy="229801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394F7A1-B2EB-EB2D-B0D2-B06B738AD7EA}"/>
              </a:ext>
            </a:extLst>
          </p:cNvPr>
          <p:cNvSpPr/>
          <p:nvPr/>
        </p:nvSpPr>
        <p:spPr>
          <a:xfrm>
            <a:off x="1867104" y="1182730"/>
            <a:ext cx="422939" cy="23567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7B1BF2-F24C-2AAF-3806-CEE8A76501A9}"/>
              </a:ext>
            </a:extLst>
          </p:cNvPr>
          <p:cNvSpPr txBox="1"/>
          <p:nvPr/>
        </p:nvSpPr>
        <p:spPr>
          <a:xfrm>
            <a:off x="354864" y="2405479"/>
            <a:ext cx="913597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Start with the capture section + chicane. Alternative layouts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MD + capture </a:t>
            </a:r>
            <a:r>
              <a:rPr lang="en-GB" sz="1800" b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800" b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+ NC vs. SC solenoidal focusing?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MD + capture </a:t>
            </a:r>
            <a:r>
              <a:rPr lang="en-GB" sz="1800" b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800" b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+ downstream quadrupole focusing (becomes more like </a:t>
            </a:r>
            <a:r>
              <a:rPr lang="en-GB" sz="1800" b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SuperKEKB</a:t>
            </a:r>
            <a:r>
              <a:rPr lang="en-GB" sz="1800" b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MD + subharmonic RF frequency Buncher + capture </a:t>
            </a:r>
            <a:r>
              <a:rPr lang="en-GB" sz="1800" b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800" b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+….. ????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6622B4-F0F6-CC4C-653A-0062BFE8A8FD}"/>
              </a:ext>
            </a:extLst>
          </p:cNvPr>
          <p:cNvSpPr txBox="1"/>
          <p:nvPr/>
        </p:nvSpPr>
        <p:spPr>
          <a:xfrm>
            <a:off x="369735" y="1652881"/>
            <a:ext cx="76336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Choice of RF frequency 3.006 GHz (e+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and 2GHz and 1.504 GHz (capture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=&gt; we should know the starting parameters: exact frequency, mode, aperture, gradient. </a:t>
            </a:r>
            <a:r>
              <a:rPr lang="en-GB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Fieldmap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to start?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156CA53-1F40-E35E-B0FC-4CDAC0521405}"/>
              </a:ext>
            </a:extLst>
          </p:cNvPr>
          <p:cNvSpPr txBox="1"/>
          <p:nvPr/>
        </p:nvSpPr>
        <p:spPr>
          <a:xfrm>
            <a:off x="369735" y="3784664"/>
            <a:ext cx="538581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Positron </a:t>
            </a:r>
            <a:r>
              <a:rPr lang="en-GB" sz="1800" b="1" dirty="0" err="1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endParaRPr lang="en-GB" sz="1800" b="1" dirty="0">
              <a:solidFill>
                <a:srgbClr val="0070C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 err="1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Reoptimization</a:t>
            </a:r>
            <a:r>
              <a:rPr lang="en-GB" sz="1800" b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for a new RF 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Solenoid till ~900 MeV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Quadrupole focusing starting from chicane ? One single section (PL)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59493F1-808D-DAF2-9C6E-0B26839FF68D}"/>
              </a:ext>
            </a:extLst>
          </p:cNvPr>
          <p:cNvSpPr txBox="1"/>
          <p:nvPr/>
        </p:nvSpPr>
        <p:spPr>
          <a:xfrm>
            <a:off x="5729810" y="3959192"/>
            <a:ext cx="48965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66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TL+ ECS + 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66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Start from the matrix/analytical treatment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66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Realistic design of the TL and ECS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5679331-409A-43EE-31A2-AA664B8FD090}"/>
              </a:ext>
            </a:extLst>
          </p:cNvPr>
          <p:cNvSpPr txBox="1"/>
          <p:nvPr/>
        </p:nvSpPr>
        <p:spPr>
          <a:xfrm>
            <a:off x="2613367" y="5120300"/>
            <a:ext cx="61573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u="sng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</a:t>
            </a:r>
            <a:r>
              <a:rPr lang="en-GB" sz="2000" b="1" i="1" u="sng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all studies we need “fixed/reliable” DR acceptance</a:t>
            </a:r>
          </a:p>
        </p:txBody>
      </p:sp>
    </p:spTree>
    <p:extLst>
      <p:ext uri="{BB962C8B-B14F-4D97-AF65-F5344CB8AC3E}">
        <p14:creationId xmlns:p14="http://schemas.microsoft.com/office/powerpoint/2010/main" val="3666191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E8CD194A-088F-B9BF-3185-BF6F5AEA9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of the e- drive beam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BCF6E6-6A15-E03F-902C-B6143E1D7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DBEC87A7-A539-A957-0B87-DF148A767A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12/09/2025</a:t>
            </a:fld>
            <a:endParaRPr lang="fr-FR" dirty="0"/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6DA6DEAC-9E4D-881E-DA72-3AB3A5856ADE}"/>
              </a:ext>
            </a:extLst>
          </p:cNvPr>
          <p:cNvSpPr txBox="1">
            <a:spLocks/>
          </p:cNvSpPr>
          <p:nvPr/>
        </p:nvSpPr>
        <p:spPr>
          <a:xfrm>
            <a:off x="345827" y="1655256"/>
            <a:ext cx="10236105" cy="12323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5113" indent="-255113" algn="just" fontAlgn="auto">
              <a:lnSpc>
                <a:spcPct val="80000"/>
              </a:lnSpc>
              <a:spcAft>
                <a:spcPts val="679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Improving DR acceptance =&gt; high priority !</a:t>
            </a:r>
          </a:p>
          <a:p>
            <a:pPr marL="255113" indent="-255113" algn="just" fontAlgn="auto">
              <a:lnSpc>
                <a:spcPct val="80000"/>
              </a:lnSpc>
              <a:spcAft>
                <a:spcPts val="679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addition to above item, increase the energy of the e- drive beam ? Add RF sections upstream the target or TL from HEL ? </a:t>
            </a:r>
          </a:p>
          <a:p>
            <a:pPr marL="255113" indent="-255113" algn="just" fontAlgn="auto">
              <a:lnSpc>
                <a:spcPct val="80000"/>
              </a:lnSpc>
              <a:spcAft>
                <a:spcPts val="679"/>
              </a:spcAft>
              <a:buSzPct val="80000"/>
              <a:buFont typeface=".PingFang SC Regular"/>
              <a:buChar char="－"/>
            </a:pPr>
            <a:endParaRPr lang="en-US" sz="18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662D933-06C0-94A6-799B-F319678CB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971" y="2516266"/>
            <a:ext cx="7160801" cy="310576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0CBABA8-EC3F-2911-86EA-89B23E4EB5AF}"/>
              </a:ext>
            </a:extLst>
          </p:cNvPr>
          <p:cNvSpPr txBox="1"/>
          <p:nvPr/>
        </p:nvSpPr>
        <p:spPr>
          <a:xfrm>
            <a:off x="432110" y="731471"/>
            <a:ext cx="990855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How can we increase the accepted e+ yield to relax constraints on the e- drive beam ?</a:t>
            </a:r>
          </a:p>
        </p:txBody>
      </p:sp>
    </p:spTree>
    <p:extLst>
      <p:ext uri="{BB962C8B-B14F-4D97-AF65-F5344CB8AC3E}">
        <p14:creationId xmlns:p14="http://schemas.microsoft.com/office/powerpoint/2010/main" val="1570566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èche : droite 9">
            <a:extLst>
              <a:ext uri="{FF2B5EF4-FFF2-40B4-BE49-F238E27FC236}">
                <a16:creationId xmlns:a16="http://schemas.microsoft.com/office/drawing/2014/main" id="{645BB9C4-91F1-42DD-9FC5-421044F6926E}"/>
              </a:ext>
            </a:extLst>
          </p:cNvPr>
          <p:cNvSpPr/>
          <p:nvPr/>
        </p:nvSpPr>
        <p:spPr>
          <a:xfrm>
            <a:off x="4162251" y="2019550"/>
            <a:ext cx="4067760" cy="21989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67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FF582F19-5DC1-44A3-AC9E-9E9BA0CFF0BE}"/>
              </a:ext>
            </a:extLst>
          </p:cNvPr>
          <p:cNvSpPr/>
          <p:nvPr/>
        </p:nvSpPr>
        <p:spPr>
          <a:xfrm>
            <a:off x="705867" y="2012026"/>
            <a:ext cx="2838299" cy="1953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67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58AB760-A46E-452B-8430-6B839B487A98}"/>
              </a:ext>
            </a:extLst>
          </p:cNvPr>
          <p:cNvSpPr txBox="1"/>
          <p:nvPr/>
        </p:nvSpPr>
        <p:spPr>
          <a:xfrm>
            <a:off x="273819" y="1208454"/>
            <a:ext cx="4840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Phase space after a e+ target</a:t>
            </a:r>
            <a:endParaRPr lang="fr-FR" sz="2400" b="1" dirty="0">
              <a:solidFill>
                <a:schemeClr val="accent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071CEDAE-9B51-4910-8CA9-5538D4CE3435}"/>
              </a:ext>
            </a:extLst>
          </p:cNvPr>
          <p:cNvSpPr/>
          <p:nvPr/>
        </p:nvSpPr>
        <p:spPr>
          <a:xfrm>
            <a:off x="8698755" y="2561297"/>
            <a:ext cx="1108857" cy="8459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67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346B1DC-C0F4-4A07-83E7-EDA5CDBF2F40}"/>
              </a:ext>
            </a:extLst>
          </p:cNvPr>
          <p:cNvSpPr txBox="1"/>
          <p:nvPr/>
        </p:nvSpPr>
        <p:spPr>
          <a:xfrm>
            <a:off x="7211026" y="987137"/>
            <a:ext cx="3287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Needed phase space before HEL</a:t>
            </a:r>
            <a:endParaRPr lang="fr-FR" sz="2400" b="1" dirty="0">
              <a:solidFill>
                <a:schemeClr val="accent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465A6F1-78BD-4429-8202-DEDDC47FB49E}"/>
              </a:ext>
            </a:extLst>
          </p:cNvPr>
          <p:cNvSpPr txBox="1"/>
          <p:nvPr/>
        </p:nvSpPr>
        <p:spPr>
          <a:xfrm>
            <a:off x="4162251" y="2588756"/>
            <a:ext cx="356192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To make system unconservative:</a:t>
            </a:r>
          </a:p>
          <a:p>
            <a:pPr marL="252489" indent="-252489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Accelerate before DR: 1/</a:t>
            </a:r>
            <a:r>
              <a:rPr lang="en-US" sz="1400" dirty="0" err="1">
                <a:solidFill>
                  <a:schemeClr val="bg1"/>
                </a:solidFill>
              </a:rPr>
              <a:t>γ</a:t>
            </a:r>
            <a:endParaRPr lang="en-US" sz="1400" dirty="0">
              <a:solidFill>
                <a:schemeClr val="bg1"/>
              </a:solidFill>
            </a:endParaRPr>
          </a:p>
          <a:p>
            <a:pPr marL="252489" indent="-252489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Lose particles</a:t>
            </a:r>
          </a:p>
          <a:p>
            <a:pPr marL="252489" indent="-252489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</a:rPr>
              <a:t>Increase DR acceptance &amp; Damping rate/time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5EF806-C4F7-3AF1-23F8-48BA34395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971" y="134799"/>
            <a:ext cx="7704855" cy="432048"/>
          </a:xfrm>
        </p:spPr>
        <p:txBody>
          <a:bodyPr>
            <a:normAutofit fontScale="90000"/>
          </a:bodyPr>
          <a:lstStyle/>
          <a:p>
            <a:r>
              <a:rPr lang="en-US" dirty="0"/>
              <a:t>Fundamental constrain. How to trick the Liouville theorem?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1D6BDB-F121-7FEB-36E9-80AE3E435B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12/09/2025</a:t>
            </a:fld>
            <a:endParaRPr lang="fr-FR" dirty="0"/>
          </a:p>
        </p:txBody>
      </p:sp>
      <p:sp>
        <p:nvSpPr>
          <p:cNvPr id="11" name="ZoneTexte 5">
            <a:extLst>
              <a:ext uri="{FF2B5EF4-FFF2-40B4-BE49-F238E27FC236}">
                <a16:creationId xmlns:a16="http://schemas.microsoft.com/office/drawing/2014/main" id="{84EE28C0-932E-614E-7839-0F24885AC774}"/>
              </a:ext>
            </a:extLst>
          </p:cNvPr>
          <p:cNvSpPr txBox="1"/>
          <p:nvPr/>
        </p:nvSpPr>
        <p:spPr>
          <a:xfrm>
            <a:off x="2318031" y="4389370"/>
            <a:ext cx="63527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Brute force: increase phase space density by putting more e+ in the same phase space &lt;= Increase e- drive beam energy</a:t>
            </a:r>
            <a:endParaRPr lang="fr-FR" sz="2400" b="1" dirty="0">
              <a:solidFill>
                <a:schemeClr val="accent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974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96B4C-478A-46F9-AD22-E0939FA5D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FC9E441-6AA9-46BF-A894-BA80F4BDA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1969" y="148993"/>
            <a:ext cx="4104455" cy="432048"/>
          </a:xfrm>
        </p:spPr>
        <p:txBody>
          <a:bodyPr>
            <a:normAutofit/>
          </a:bodyPr>
          <a:lstStyle/>
          <a:p>
            <a:r>
              <a:rPr lang="en-GB" dirty="0"/>
              <a:t>Polarization (FS report)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5469B0-5FAB-4E03-B63D-F3BA9B93A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114" y="1760401"/>
            <a:ext cx="3990654" cy="19722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97840A-BFCC-4998-AD27-3588DE2850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672" y="3720008"/>
            <a:ext cx="2988564" cy="183001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A5C92F2-B165-4C01-A550-25677AD1D269}"/>
              </a:ext>
            </a:extLst>
          </p:cNvPr>
          <p:cNvSpPr txBox="1"/>
          <p:nvPr/>
        </p:nvSpPr>
        <p:spPr>
          <a:xfrm>
            <a:off x="8050683" y="3742549"/>
            <a:ext cx="16561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FF0000"/>
                </a:solidFill>
              </a:rPr>
              <a:t>t = 20 mm/c, </a:t>
            </a:r>
            <a:r>
              <a:rPr lang="en-US" altLang="zh-CN" sz="800" dirty="0" err="1">
                <a:solidFill>
                  <a:srgbClr val="FF0000"/>
                </a:solidFill>
              </a:rPr>
              <a:t>δE</a:t>
            </a:r>
            <a:r>
              <a:rPr lang="en-US" altLang="zh-CN" sz="800" dirty="0">
                <a:solidFill>
                  <a:srgbClr val="FF0000"/>
                </a:solidFill>
              </a:rPr>
              <a:t>/E = ±1%</a:t>
            </a:r>
            <a:endParaRPr lang="en-GB" sz="800" dirty="0">
              <a:solidFill>
                <a:srgbClr val="FF0000"/>
              </a:solidFill>
            </a:endParaRP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EF90B0F5-DF04-41A9-A898-41E4AE284E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333052"/>
              </p:ext>
            </p:extLst>
          </p:nvPr>
        </p:nvGraphicFramePr>
        <p:xfrm>
          <a:off x="6263664" y="676103"/>
          <a:ext cx="4213218" cy="1074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956">
                  <a:extLst>
                    <a:ext uri="{9D8B030D-6E8A-4147-A177-3AD203B41FA5}">
                      <a16:colId xmlns:a16="http://schemas.microsoft.com/office/drawing/2014/main" val="687828996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660937112"/>
                    </a:ext>
                  </a:extLst>
                </a:gridCol>
                <a:gridCol w="936102">
                  <a:extLst>
                    <a:ext uri="{9D8B030D-6E8A-4147-A177-3AD203B41FA5}">
                      <a16:colId xmlns:a16="http://schemas.microsoft.com/office/drawing/2014/main" val="2336846793"/>
                    </a:ext>
                  </a:extLst>
                </a:gridCol>
              </a:tblGrid>
              <a:tr h="245171">
                <a:tc>
                  <a:txBody>
                    <a:bodyPr/>
                    <a:lstStyle/>
                    <a:p>
                      <a:pPr algn="ctr"/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Yield [Ne+/Ne-]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err="1"/>
                        <a:t>Pz</a:t>
                      </a:r>
                      <a:r>
                        <a:rPr lang="en-GB" sz="1050" dirty="0"/>
                        <a:t> [%]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0344227"/>
                  </a:ext>
                </a:extLst>
              </a:tr>
              <a:tr h="3754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/>
                        <a:t>Cut window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>
                          <a:solidFill>
                            <a:srgbClr val="FF0000"/>
                          </a:solidFill>
                        </a:rPr>
                        <a:t>t = 20 mm/c, </a:t>
                      </a:r>
                      <a:r>
                        <a:rPr lang="en-US" altLang="zh-CN" sz="1050" dirty="0" err="1">
                          <a:solidFill>
                            <a:srgbClr val="FF0000"/>
                          </a:solidFill>
                        </a:rPr>
                        <a:t>δE</a:t>
                      </a:r>
                      <a:r>
                        <a:rPr lang="en-US" altLang="zh-CN" sz="1050" dirty="0">
                          <a:solidFill>
                            <a:srgbClr val="FF0000"/>
                          </a:solidFill>
                        </a:rPr>
                        <a:t>/E = ±1%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2.15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3.73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8470478"/>
                  </a:ext>
                </a:extLst>
              </a:tr>
              <a:tr h="375494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Cut window</a:t>
                      </a:r>
                    </a:p>
                    <a:p>
                      <a:pPr algn="ctr"/>
                      <a:r>
                        <a:rPr lang="en-GB" sz="1050" dirty="0">
                          <a:solidFill>
                            <a:srgbClr val="FF0000"/>
                          </a:solidFill>
                        </a:rPr>
                        <a:t>t = 20 mm/c, </a:t>
                      </a:r>
                      <a:r>
                        <a:rPr lang="en-US" altLang="zh-CN" sz="1050" dirty="0" err="1">
                          <a:solidFill>
                            <a:srgbClr val="FF0000"/>
                          </a:solidFill>
                        </a:rPr>
                        <a:t>δE</a:t>
                      </a:r>
                      <a:r>
                        <a:rPr lang="en-US" altLang="zh-CN" sz="1050" dirty="0">
                          <a:solidFill>
                            <a:srgbClr val="FF0000"/>
                          </a:solidFill>
                        </a:rPr>
                        <a:t>/E = ±2%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3.01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3.43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748797"/>
                  </a:ext>
                </a:extLst>
              </a:tr>
            </a:tbl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id="{1931BA1B-8458-4A67-A3A3-A65DB27CE0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123" y="3533800"/>
            <a:ext cx="3312368" cy="1571562"/>
          </a:xfrm>
          <a:prstGeom prst="rect">
            <a:avLst/>
          </a:prstGeom>
        </p:spPr>
      </p:pic>
      <p:graphicFrame>
        <p:nvGraphicFramePr>
          <p:cNvPr id="22" name="Table 22">
            <a:extLst>
              <a:ext uri="{FF2B5EF4-FFF2-40B4-BE49-F238E27FC236}">
                <a16:creationId xmlns:a16="http://schemas.microsoft.com/office/drawing/2014/main" id="{27A1796B-AF62-499A-914C-331727387C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197959"/>
              </p:ext>
            </p:extLst>
          </p:nvPr>
        </p:nvGraphicFramePr>
        <p:xfrm>
          <a:off x="629578" y="1699002"/>
          <a:ext cx="3158876" cy="1601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9438">
                  <a:extLst>
                    <a:ext uri="{9D8B030D-6E8A-4147-A177-3AD203B41FA5}">
                      <a16:colId xmlns:a16="http://schemas.microsoft.com/office/drawing/2014/main" val="922277645"/>
                    </a:ext>
                  </a:extLst>
                </a:gridCol>
                <a:gridCol w="1579438">
                  <a:extLst>
                    <a:ext uri="{9D8B030D-6E8A-4147-A177-3AD203B41FA5}">
                      <a16:colId xmlns:a16="http://schemas.microsoft.com/office/drawing/2014/main" val="4268125673"/>
                    </a:ext>
                  </a:extLst>
                </a:gridCol>
              </a:tblGrid>
              <a:tr h="29366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Px, </a:t>
                      </a:r>
                      <a:r>
                        <a:rPr lang="en-GB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Py</a:t>
                      </a:r>
                      <a:r>
                        <a:rPr lang="en-GB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GB" sz="11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Pz</a:t>
                      </a:r>
                      <a:endParaRPr lang="en-GB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GB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(incoming electron)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0, 0, 0.9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4604094"/>
                  </a:ext>
                </a:extLst>
              </a:tr>
              <a:tr h="29366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Target thickness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842531"/>
                  </a:ext>
                </a:extLst>
              </a:tr>
              <a:tr h="29366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Target material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1710466"/>
                  </a:ext>
                </a:extLst>
              </a:tr>
              <a:tr h="29366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energy [GeV]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0632408"/>
                  </a:ext>
                </a:extLst>
              </a:tr>
              <a:tr h="29366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spot x/y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650642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CAF570DE-0849-4191-BE56-A3C3172CAB50}"/>
              </a:ext>
            </a:extLst>
          </p:cNvPr>
          <p:cNvSpPr txBox="1"/>
          <p:nvPr/>
        </p:nvSpPr>
        <p:spPr>
          <a:xfrm>
            <a:off x="1569962" y="1265525"/>
            <a:ext cx="1278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4A51"/>
                </a:solidFill>
              </a:rPr>
              <a:t>GEANT 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66844B-9C9F-49D3-809C-EB9EF7DB340D}"/>
              </a:ext>
            </a:extLst>
          </p:cNvPr>
          <p:cNvSpPr txBox="1"/>
          <p:nvPr/>
        </p:nvSpPr>
        <p:spPr>
          <a:xfrm>
            <a:off x="3335987" y="675626"/>
            <a:ext cx="29931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4A51"/>
                </a:solidFill>
              </a:rPr>
              <a:t>RF-Track</a:t>
            </a:r>
          </a:p>
          <a:p>
            <a:r>
              <a:rPr lang="en-GB" dirty="0">
                <a:solidFill>
                  <a:srgbClr val="FF4A51"/>
                </a:solidFill>
              </a:rPr>
              <a:t>with polarization tracking</a:t>
            </a: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17CA3BBF-9522-41CA-9B97-8CAC9BE149B0}"/>
              </a:ext>
            </a:extLst>
          </p:cNvPr>
          <p:cNvSpPr/>
          <p:nvPr/>
        </p:nvSpPr>
        <p:spPr>
          <a:xfrm>
            <a:off x="4147017" y="2453680"/>
            <a:ext cx="1974686" cy="15577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Geant4 output files were used as input for RF-Track</a:t>
            </a: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24418F1A-3C0D-3E32-0CE7-74E87EBCE5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12/09/2025</a:t>
            </a:fld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0293E0-34B2-FBA5-27F4-FA660E7162BA}"/>
              </a:ext>
            </a:extLst>
          </p:cNvPr>
          <p:cNvSpPr txBox="1"/>
          <p:nvPr/>
        </p:nvSpPr>
        <p:spPr>
          <a:xfrm>
            <a:off x="345827" y="5245950"/>
            <a:ext cx="2044149" cy="370999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defTabSz="1034826">
              <a:defRPr/>
            </a:pPr>
            <a:r>
              <a:rPr lang="en-US" sz="1811" kern="0" dirty="0">
                <a:solidFill>
                  <a:prstClr val="black"/>
                </a:solidFill>
                <a:latin typeface="Calibri" panose="020F0502020204030204"/>
              </a:rPr>
              <a:t>F. </a:t>
            </a:r>
            <a:r>
              <a:rPr lang="en-US" sz="1811" kern="0" dirty="0" err="1">
                <a:solidFill>
                  <a:prstClr val="black"/>
                </a:solidFill>
                <a:latin typeface="Calibri" panose="020F0502020204030204"/>
              </a:rPr>
              <a:t>Alharthi</a:t>
            </a:r>
            <a:r>
              <a:rPr lang="en-US" sz="1811" kern="0" dirty="0">
                <a:solidFill>
                  <a:prstClr val="black"/>
                </a:solidFill>
                <a:latin typeface="Calibri" panose="020F0502020204030204"/>
              </a:rPr>
              <a:t>, Y. Wang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A6D10C04-9872-3607-3D51-85CF038029B9}"/>
              </a:ext>
            </a:extLst>
          </p:cNvPr>
          <p:cNvSpPr>
            <a:spLocks noGrp="1"/>
          </p:cNvSpPr>
          <p:nvPr/>
        </p:nvSpPr>
        <p:spPr>
          <a:xfrm>
            <a:off x="3066799" y="5224591"/>
            <a:ext cx="4639175" cy="37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/>
              <a:t>Next step: results with 6D DR acceptance </a:t>
            </a:r>
          </a:p>
        </p:txBody>
      </p:sp>
    </p:spTree>
    <p:extLst>
      <p:ext uri="{BB962C8B-B14F-4D97-AF65-F5344CB8AC3E}">
        <p14:creationId xmlns:p14="http://schemas.microsoft.com/office/powerpoint/2010/main" val="4047320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E16DCF-7B33-A144-9278-842D42D8BA7F}"/>
              </a:ext>
            </a:extLst>
          </p:cNvPr>
          <p:cNvSpPr txBox="1"/>
          <p:nvPr/>
        </p:nvSpPr>
        <p:spPr>
          <a:xfrm>
            <a:off x="561851" y="2525688"/>
            <a:ext cx="93970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Positron production @FS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1F36CCC9-44AC-21CA-4B3F-7EA2611FE0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12/09/2025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3330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3" y="149425"/>
            <a:ext cx="5869363" cy="458138"/>
          </a:xfrm>
        </p:spPr>
        <p:txBody>
          <a:bodyPr>
            <a:normAutofit fontScale="90000"/>
          </a:bodyPr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positron source: current requirements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40714-A4CF-CA45-8C00-2DEB69A5F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E09B87-984A-E308-CD18-022ACC166786}"/>
              </a:ext>
            </a:extLst>
          </p:cNvPr>
          <p:cNvSpPr/>
          <p:nvPr/>
        </p:nvSpPr>
        <p:spPr>
          <a:xfrm>
            <a:off x="1857995" y="3173760"/>
            <a:ext cx="55855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en-GB" sz="2400" b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e-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⨯ </a:t>
            </a:r>
            <a:r>
              <a:rPr lang="en-GB" sz="2400" b="1" i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η</a:t>
            </a:r>
            <a:r>
              <a:rPr lang="en-GB" sz="2400" b="1" i="1" baseline="30000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</a:t>
            </a:r>
            <a:r>
              <a:rPr lang="en-GB" sz="2400" b="1" i="1" baseline="-25000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Accepted</a:t>
            </a:r>
            <a:r>
              <a:rPr lang="en-GB" sz="2400" b="1" i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≥ 5 </a:t>
            </a:r>
            <a:r>
              <a:rPr lang="en-GB" sz="2400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</a:t>
            </a:r>
            <a:r>
              <a:rPr lang="en-GB" sz="2400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⨯ 2.6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36E306-00ED-D1B0-6942-09CCE25B7018}"/>
              </a:ext>
            </a:extLst>
          </p:cNvPr>
          <p:cNvSpPr txBox="1"/>
          <p:nvPr/>
        </p:nvSpPr>
        <p:spPr>
          <a:xfrm>
            <a:off x="408056" y="724898"/>
            <a:ext cx="99061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707"/>
              </a:spcBef>
            </a:pP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complete filling for Z running =&gt; Requirement ∼ 3 ⨯ 10</a:t>
            </a:r>
            <a:r>
              <a:rPr lang="en-GB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</a:t>
            </a:r>
            <a:r>
              <a:rPr lang="en-GB" baseline="300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/bunch (4.8 </a:t>
            </a:r>
            <a:r>
              <a:rPr lang="en-GB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at the </a:t>
            </a:r>
            <a:r>
              <a:rPr lang="en-GB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end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EDA8FF-9F43-688E-9BD0-4336785F34E2}"/>
              </a:ext>
            </a:extLst>
          </p:cNvPr>
          <p:cNvSpPr/>
          <p:nvPr/>
        </p:nvSpPr>
        <p:spPr>
          <a:xfrm>
            <a:off x="7431682" y="3788418"/>
            <a:ext cx="29836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2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</a:t>
            </a:r>
            <a:r>
              <a:rPr lang="en-GB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safety margin of 2.6 is currently applied for the whole studies (~50% losses for injection in the DR + ~20 % losses from target up to the end of the e+ </a:t>
            </a:r>
            <a:r>
              <a:rPr lang="en-GB" sz="1200" i="1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200" i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AD63615-22CB-E68A-5E1A-11FDF7A49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461" y="2957736"/>
            <a:ext cx="2426804" cy="7621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8B6085C-647D-AADF-633E-3F2DF935B4D9}"/>
              </a:ext>
            </a:extLst>
          </p:cNvPr>
          <p:cNvSpPr txBox="1"/>
          <p:nvPr/>
        </p:nvSpPr>
        <p:spPr>
          <a:xfrm>
            <a:off x="338329" y="4943946"/>
            <a:ext cx="102225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0" u="sng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Accepted e</a:t>
            </a:r>
            <a:r>
              <a:rPr lang="en-GB" sz="1800" b="1" i="0" u="sng" strike="noStrike" baseline="30000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+</a:t>
            </a:r>
            <a:r>
              <a:rPr lang="en-GB" sz="1800" b="1" i="0" u="sng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 yield</a:t>
            </a:r>
            <a:r>
              <a:rPr lang="en-GB" sz="1800" b="1" i="0" u="none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 is a function of </a:t>
            </a:r>
            <a:r>
              <a:rPr lang="en-GB" sz="1800" b="1" i="0" u="none" strike="noStrike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alibri" panose="020F0502020204030204" pitchFamily="34" charset="0"/>
              </a:rPr>
              <a:t>primary beam characteristics </a:t>
            </a:r>
            <a:r>
              <a:rPr lang="en-GB" sz="1800" b="1" i="0" u="none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+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1800" b="1" i="0" u="none" strike="noStrike" dirty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target +</a:t>
            </a:r>
            <a:r>
              <a:rPr lang="en-GB" sz="1800" b="1" i="0" u="none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1800" b="1" i="0" u="none" strike="noStrike" dirty="0">
                <a:solidFill>
                  <a:srgbClr val="92D050"/>
                </a:solidFill>
                <a:effectLst/>
                <a:latin typeface="Calibri" panose="020F0502020204030204" pitchFamily="34" charset="0"/>
              </a:rPr>
              <a:t>capture system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 </a:t>
            </a:r>
            <a:r>
              <a:rPr lang="en-GB" sz="1800" b="1" i="0" u="none" strike="noStrike" dirty="0">
                <a:solidFill>
                  <a:srgbClr val="595959"/>
                </a:solidFill>
                <a:effectLst/>
                <a:latin typeface="Calibri" panose="020F0502020204030204" pitchFamily="34" charset="0"/>
              </a:rPr>
              <a:t>+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1800" b="1" i="0" u="none" strike="noStrike" dirty="0">
                <a:solidFill>
                  <a:srgbClr val="7030A0"/>
                </a:solidFill>
                <a:effectLst/>
                <a:latin typeface="Calibri" panose="020F0502020204030204" pitchFamily="34" charset="0"/>
              </a:rPr>
              <a:t>DR acceptance</a:t>
            </a:r>
            <a:endParaRPr lang="en-FR" sz="1800" dirty="0">
              <a:solidFill>
                <a:srgbClr val="7030A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16F69D-DE87-232C-DD32-90B3790C63FF}"/>
              </a:ext>
            </a:extLst>
          </p:cNvPr>
          <p:cNvSpPr txBox="1"/>
          <p:nvPr/>
        </p:nvSpPr>
        <p:spPr>
          <a:xfrm>
            <a:off x="3694482" y="1043425"/>
            <a:ext cx="36010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5 </a:t>
            </a:r>
            <a:r>
              <a:rPr lang="en-GB" sz="1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accepted in the DR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4FED5E0-29E2-A13C-8F92-83113341710D}"/>
              </a:ext>
            </a:extLst>
          </p:cNvPr>
          <p:cNvGraphicFramePr>
            <a:graphicFrameLocks noGrp="1"/>
          </p:cNvGraphicFramePr>
          <p:nvPr/>
        </p:nvGraphicFramePr>
        <p:xfrm>
          <a:off x="1569963" y="1590351"/>
          <a:ext cx="3635534" cy="121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27419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1708115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Beam energy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2.86 GeV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2534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Bunch charge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∼5 </a:t>
                      </a:r>
                      <a:r>
                        <a:rPr lang="en-US" sz="14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nC</a:t>
                      </a:r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(max)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Bunch length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Bunch transverse size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≳ 0.5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D72DC82-B6ED-C0E7-05C7-3EB8B9AE4307}"/>
              </a:ext>
            </a:extLst>
          </p:cNvPr>
          <p:cNvGraphicFramePr>
            <a:graphicFrameLocks noGrp="1"/>
          </p:cNvGraphicFramePr>
          <p:nvPr/>
        </p:nvGraphicFramePr>
        <p:xfrm>
          <a:off x="5892023" y="1590351"/>
          <a:ext cx="3833201" cy="121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214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1800987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Nb of bunches per pulse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2534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Bunch separation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25 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Repetition rate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100 Hz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2417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Beam power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∼5.7 kW (max)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CDC6F2CD-E36F-597E-B0CE-23D5936BC2F8}"/>
              </a:ext>
            </a:extLst>
          </p:cNvPr>
          <p:cNvSpPr txBox="1"/>
          <p:nvPr/>
        </p:nvSpPr>
        <p:spPr>
          <a:xfrm rot="16200000">
            <a:off x="383512" y="1893585"/>
            <a:ext cx="17281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  <a:sym typeface="Symbol" panose="05050102010706020507" pitchFamily="18" charset="2"/>
              </a:rPr>
              <a:t>e</a:t>
            </a:r>
            <a:r>
              <a:rPr lang="en-US" sz="2000" b="1" baseline="30000" dirty="0">
                <a:solidFill>
                  <a:schemeClr val="accent1">
                    <a:lumMod val="75000"/>
                  </a:schemeClr>
                </a:solidFill>
                <a:latin typeface="+mj-lt"/>
                <a:sym typeface="Symbol" panose="05050102010706020507" pitchFamily="18" charset="2"/>
              </a:rPr>
              <a:t>-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lt"/>
                <a:sym typeface="Symbol" panose="05050102010706020507" pitchFamily="18" charset="2"/>
              </a:rPr>
              <a:t> drive beam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1" name="Left Brace 20">
            <a:extLst>
              <a:ext uri="{FF2B5EF4-FFF2-40B4-BE49-F238E27FC236}">
                <a16:creationId xmlns:a16="http://schemas.microsoft.com/office/drawing/2014/main" id="{1EA466F0-3174-E1F5-A538-4781DEC68A3E}"/>
              </a:ext>
            </a:extLst>
          </p:cNvPr>
          <p:cNvSpPr/>
          <p:nvPr/>
        </p:nvSpPr>
        <p:spPr>
          <a:xfrm rot="16200000">
            <a:off x="6148422" y="2447831"/>
            <a:ext cx="277000" cy="2523652"/>
          </a:xfrm>
          <a:prstGeom prst="leftBrace">
            <a:avLst>
              <a:gd name="adj1" fmla="val 8333"/>
              <a:gd name="adj2" fmla="val 49477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C715DD-4E02-46F4-EE3E-23A175E4C22F}"/>
              </a:ext>
            </a:extLst>
          </p:cNvPr>
          <p:cNvSpPr txBox="1"/>
          <p:nvPr/>
        </p:nvSpPr>
        <p:spPr>
          <a:xfrm>
            <a:off x="5696789" y="3882454"/>
            <a:ext cx="11802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+mn-lt"/>
              </a:rPr>
              <a:t>~ 13 </a:t>
            </a:r>
            <a:r>
              <a:rPr lang="en-US" b="1" dirty="0" err="1">
                <a:solidFill>
                  <a:srgbClr val="FF0000"/>
                </a:solidFill>
                <a:latin typeface="+mn-lt"/>
              </a:rPr>
              <a:t>nC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DB0B68B2-7168-A46C-7F9C-41FEC27206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12/09/2025</a:t>
            </a:fld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D137A9-2686-7756-41D8-0CF40C509F22}"/>
              </a:ext>
            </a:extLst>
          </p:cNvPr>
          <p:cNvSpPr txBox="1"/>
          <p:nvPr/>
        </p:nvSpPr>
        <p:spPr>
          <a:xfrm>
            <a:off x="6942466" y="5355272"/>
            <a:ext cx="380060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00" dirty="0">
                <a:latin typeface="Calibri" panose="020F0502020204030204" pitchFamily="34" charset="0"/>
                <a:cs typeface="Calibri" panose="020F0502020204030204" pitchFamily="34" charset="0"/>
              </a:rPr>
              <a:t>DR acceptance window: (Energy : 2.86</a:t>
            </a:r>
            <a:r>
              <a:rPr lang="en-CH" altLang="zh-CN" sz="1000">
                <a:latin typeface="Calibri" panose="020F0502020204030204" pitchFamily="34" charset="0"/>
                <a:cs typeface="Calibri" panose="020F0502020204030204" pitchFamily="34" charset="0"/>
              </a:rPr>
              <a:t> GeV </a:t>
            </a:r>
            <a:r>
              <a:rPr lang="en-CH" altLang="zh-CN" sz="1000" b="1">
                <a:latin typeface="Calibri" panose="020F0502020204030204" pitchFamily="34" charset="0"/>
                <a:cs typeface="Calibri" panose="020F0502020204030204" pitchFamily="34" charset="0"/>
              </a:rPr>
              <a:t>± </a:t>
            </a:r>
            <a:r>
              <a:rPr lang="en-US" altLang="zh-CN" sz="1000" b="1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CH" altLang="zh-CN" sz="1000" b="1"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r>
              <a:rPr lang="en-US" altLang="zh-CN" sz="1000" b="1" dirty="0">
                <a:latin typeface="Calibri" panose="020F0502020204030204" pitchFamily="34" charset="0"/>
                <a:cs typeface="Calibri" panose="020F0502020204030204" pitchFamily="34" charset="0"/>
              </a:rPr>
              <a:t> ;</a:t>
            </a:r>
            <a:r>
              <a:rPr lang="en-CH" altLang="zh-CN" sz="1000">
                <a:latin typeface="Calibri" panose="020F0502020204030204" pitchFamily="34" charset="0"/>
                <a:cs typeface="Calibri" panose="020F0502020204030204" pitchFamily="34" charset="0"/>
              </a:rPr>
              <a:t> Time : </a:t>
            </a:r>
            <a:r>
              <a:rPr lang="en-US" altLang="zh-CN" sz="1000" b="1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r>
              <a:rPr lang="en-CH" altLang="zh-CN" sz="1000" b="1">
                <a:latin typeface="Calibri" panose="020F0502020204030204" pitchFamily="34" charset="0"/>
                <a:cs typeface="Calibri" panose="020F0502020204030204" pitchFamily="34" charset="0"/>
              </a:rPr>
              <a:t> mm/c</a:t>
            </a:r>
            <a:r>
              <a:rPr lang="en-US" altLang="zh-CN" sz="1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8F4977-B931-8853-7DE6-665FF2CFA15C}"/>
              </a:ext>
            </a:extLst>
          </p:cNvPr>
          <p:cNvSpPr txBox="1"/>
          <p:nvPr/>
        </p:nvSpPr>
        <p:spPr>
          <a:xfrm>
            <a:off x="1280702" y="3998489"/>
            <a:ext cx="37326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with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en-GB" b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e-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~5 </a:t>
            </a:r>
            <a:r>
              <a:rPr lang="en-GB" b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➔</a:t>
            </a:r>
            <a:r>
              <a:rPr lang="en-GB" b="1" i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b="1" i="1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η</a:t>
            </a:r>
            <a:r>
              <a:rPr lang="en-GB" b="1" i="1" baseline="30000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</a:t>
            </a:r>
            <a:r>
              <a:rPr lang="en-GB" b="1" i="1" baseline="-25000" dirty="0" err="1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Accepted</a:t>
            </a:r>
            <a:r>
              <a:rPr lang="en-GB" b="1" i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b="1" i="1" baseline="-25000" dirty="0">
                <a:solidFill>
                  <a:srgbClr val="FF6700"/>
                </a:solidFill>
                <a:latin typeface="+mn-lt"/>
                <a:cs typeface="+mn-cs"/>
              </a:rPr>
              <a:t> </a:t>
            </a:r>
            <a:r>
              <a:rPr lang="en-US" b="1" kern="1200" dirty="0">
                <a:solidFill>
                  <a:srgbClr val="FF6700"/>
                </a:solidFill>
                <a:latin typeface="+mn-lt"/>
                <a:ea typeface="+mn-ea"/>
                <a:cs typeface="+mn-cs"/>
              </a:rPr>
              <a:t>≳ 2.6</a:t>
            </a:r>
            <a:r>
              <a:rPr lang="en-GB" b="1" i="1" baseline="-25000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GB" b="1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54ED878-D948-4274-30CF-F9EE6259B990}"/>
              </a:ext>
            </a:extLst>
          </p:cNvPr>
          <p:cNvSpPr/>
          <p:nvPr/>
        </p:nvSpPr>
        <p:spPr>
          <a:xfrm>
            <a:off x="8796208" y="4904645"/>
            <a:ext cx="1718129" cy="45332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177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7" name="AutoShape 126">
            <a:extLst>
              <a:ext uri="{FF2B5EF4-FFF2-40B4-BE49-F238E27FC236}">
                <a16:creationId xmlns:a16="http://schemas.microsoft.com/office/drawing/2014/main" id="{617AF7D0-F2B9-97B9-FEAD-C11FB228F26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32400" y="1814782"/>
            <a:ext cx="393311" cy="179989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308" name="AutoShape 127">
            <a:extLst>
              <a:ext uri="{FF2B5EF4-FFF2-40B4-BE49-F238E27FC236}">
                <a16:creationId xmlns:a16="http://schemas.microsoft.com/office/drawing/2014/main" id="{CBA9B671-74EA-2EA8-AFDC-F45A009B555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47569" y="1798667"/>
            <a:ext cx="381128" cy="200036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309" name="Line 153">
            <a:extLst>
              <a:ext uri="{FF2B5EF4-FFF2-40B4-BE49-F238E27FC236}">
                <a16:creationId xmlns:a16="http://schemas.microsoft.com/office/drawing/2014/main" id="{DA1C389D-EA14-CE5B-F0A8-83054D27FCA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31643" y="1886161"/>
            <a:ext cx="353237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314" name="Rectangle 159">
            <a:extLst>
              <a:ext uri="{FF2B5EF4-FFF2-40B4-BE49-F238E27FC236}">
                <a16:creationId xmlns:a16="http://schemas.microsoft.com/office/drawing/2014/main" id="{F3D45CE1-92A1-55D1-4B2B-91BDDC00E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4410" y="1311217"/>
            <a:ext cx="1220207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Target &amp; cryostat</a:t>
            </a:r>
          </a:p>
        </p:txBody>
      </p:sp>
      <p:sp>
        <p:nvSpPr>
          <p:cNvPr id="2315" name="Rectangle 159">
            <a:extLst>
              <a:ext uri="{FF2B5EF4-FFF2-40B4-BE49-F238E27FC236}">
                <a16:creationId xmlns:a16="http://schemas.microsoft.com/office/drawing/2014/main" id="{2243A6C5-C4E8-67C6-00A2-9DC745E3B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2296" y="922917"/>
            <a:ext cx="2553904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Positron linac 2 GHz, 13.3 (12.8)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100 Hz, 20+52 RF structures</a:t>
            </a:r>
          </a:p>
        </p:txBody>
      </p:sp>
      <p:sp>
        <p:nvSpPr>
          <p:cNvPr id="2054" name="AutoShape 72">
            <a:extLst>
              <a:ext uri="{FF2B5EF4-FFF2-40B4-BE49-F238E27FC236}">
                <a16:creationId xmlns:a16="http://schemas.microsoft.com/office/drawing/2014/main" id="{BEFA671F-EEB1-B60A-0924-A293B34BB08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362608" y="1791176"/>
            <a:ext cx="127474" cy="231133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578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2DEA373-8639-1505-022E-A1213C436830}"/>
              </a:ext>
            </a:extLst>
          </p:cNvPr>
          <p:cNvGrpSpPr/>
          <p:nvPr/>
        </p:nvGrpSpPr>
        <p:grpSpPr>
          <a:xfrm>
            <a:off x="8191180" y="1703855"/>
            <a:ext cx="980177" cy="884185"/>
            <a:chOff x="9575167" y="5268215"/>
            <a:chExt cx="927144" cy="877733"/>
          </a:xfrm>
        </p:grpSpPr>
        <p:sp>
          <p:nvSpPr>
            <p:cNvPr id="2095" name="AutoShape 72">
              <a:extLst>
                <a:ext uri="{FF2B5EF4-FFF2-40B4-BE49-F238E27FC236}">
                  <a16:creationId xmlns:a16="http://schemas.microsoft.com/office/drawing/2014/main" id="{707E2DC1-6784-CAF8-5469-0170E05775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446417" y="5911053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2097" name="AutoShape 72">
              <a:extLst>
                <a:ext uri="{FF2B5EF4-FFF2-40B4-BE49-F238E27FC236}">
                  <a16:creationId xmlns:a16="http://schemas.microsoft.com/office/drawing/2014/main" id="{3D1590BF-D923-9F5F-D38D-F448BB98DB0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322296" y="584642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2098" name="AutoShape 72">
              <a:extLst>
                <a:ext uri="{FF2B5EF4-FFF2-40B4-BE49-F238E27FC236}">
                  <a16:creationId xmlns:a16="http://schemas.microsoft.com/office/drawing/2014/main" id="{88456E6F-8F15-939A-E5B5-04998C89270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213805" y="576366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2099" name="AutoShape 72">
              <a:extLst>
                <a:ext uri="{FF2B5EF4-FFF2-40B4-BE49-F238E27FC236}">
                  <a16:creationId xmlns:a16="http://schemas.microsoft.com/office/drawing/2014/main" id="{611D10E5-ABCD-D7DB-45CC-8B3256174FE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099290" y="565639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2101" name="AutoShape 68">
              <a:extLst>
                <a:ext uri="{FF2B5EF4-FFF2-40B4-BE49-F238E27FC236}">
                  <a16:creationId xmlns:a16="http://schemas.microsoft.com/office/drawing/2014/main" id="{EDAB0285-C3A8-7D38-5791-78AA691DB87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953009" y="551470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102" name="AutoShape 68">
              <a:extLst>
                <a:ext uri="{FF2B5EF4-FFF2-40B4-BE49-F238E27FC236}">
                  <a16:creationId xmlns:a16="http://schemas.microsoft.com/office/drawing/2014/main" id="{86B188C1-41E3-D52D-8D36-2121EFD0FC6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834512" y="542149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103" name="AutoShape 68">
              <a:extLst>
                <a:ext uri="{FF2B5EF4-FFF2-40B4-BE49-F238E27FC236}">
                  <a16:creationId xmlns:a16="http://schemas.microsoft.com/office/drawing/2014/main" id="{6B6A662A-8CA8-4F71-AF79-2C069A7E79E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707707" y="5334916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104" name="AutoShape 68">
              <a:extLst>
                <a:ext uri="{FF2B5EF4-FFF2-40B4-BE49-F238E27FC236}">
                  <a16:creationId xmlns:a16="http://schemas.microsoft.com/office/drawing/2014/main" id="{E2B07DC9-CFDA-F2A7-AE60-56AB02878FF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575167" y="526821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grpSp>
        <p:nvGrpSpPr>
          <p:cNvPr id="2174" name="Group 2173">
            <a:extLst>
              <a:ext uri="{FF2B5EF4-FFF2-40B4-BE49-F238E27FC236}">
                <a16:creationId xmlns:a16="http://schemas.microsoft.com/office/drawing/2014/main" id="{E88C9A2D-05D5-7E30-7899-AFF45BDBA7C8}"/>
              </a:ext>
            </a:extLst>
          </p:cNvPr>
          <p:cNvGrpSpPr/>
          <p:nvPr/>
        </p:nvGrpSpPr>
        <p:grpSpPr>
          <a:xfrm rot="1271968">
            <a:off x="981703" y="1484790"/>
            <a:ext cx="107060" cy="267486"/>
            <a:chOff x="2060159" y="969287"/>
            <a:chExt cx="169647" cy="423857"/>
          </a:xfrm>
        </p:grpSpPr>
        <p:grpSp>
          <p:nvGrpSpPr>
            <p:cNvPr id="2175" name="Group 23">
              <a:extLst>
                <a:ext uri="{FF2B5EF4-FFF2-40B4-BE49-F238E27FC236}">
                  <a16:creationId xmlns:a16="http://schemas.microsoft.com/office/drawing/2014/main" id="{6F033CF5-D84C-9E1A-B0B4-B8C28958B8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180" name="Line 24">
                <a:extLst>
                  <a:ext uri="{FF2B5EF4-FFF2-40B4-BE49-F238E27FC236}">
                    <a16:creationId xmlns:a16="http://schemas.microsoft.com/office/drawing/2014/main" id="{5C173C30-BA42-63AA-90C6-F4AE6B3AB8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81" name="Line 25">
                <a:extLst>
                  <a:ext uri="{FF2B5EF4-FFF2-40B4-BE49-F238E27FC236}">
                    <a16:creationId xmlns:a16="http://schemas.microsoft.com/office/drawing/2014/main" id="{C9219EA5-14CF-406C-CB98-180481795F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82" name="Line 26">
                <a:extLst>
                  <a:ext uri="{FF2B5EF4-FFF2-40B4-BE49-F238E27FC236}">
                    <a16:creationId xmlns:a16="http://schemas.microsoft.com/office/drawing/2014/main" id="{BEEA8D1C-23A2-BFAB-9525-7FB108E632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2176" name="Group 23">
              <a:extLst>
                <a:ext uri="{FF2B5EF4-FFF2-40B4-BE49-F238E27FC236}">
                  <a16:creationId xmlns:a16="http://schemas.microsoft.com/office/drawing/2014/main" id="{9EDB8125-06C4-A803-287D-5CE524D8B4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177" name="Line 24">
                <a:extLst>
                  <a:ext uri="{FF2B5EF4-FFF2-40B4-BE49-F238E27FC236}">
                    <a16:creationId xmlns:a16="http://schemas.microsoft.com/office/drawing/2014/main" id="{308C24AE-D4D1-33BC-7633-7E45E1C8FC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78" name="Line 25">
                <a:extLst>
                  <a:ext uri="{FF2B5EF4-FFF2-40B4-BE49-F238E27FC236}">
                    <a16:creationId xmlns:a16="http://schemas.microsoft.com/office/drawing/2014/main" id="{843892F5-8722-BA50-A50A-FAFF0FCB5C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79" name="Line 26">
                <a:extLst>
                  <a:ext uri="{FF2B5EF4-FFF2-40B4-BE49-F238E27FC236}">
                    <a16:creationId xmlns:a16="http://schemas.microsoft.com/office/drawing/2014/main" id="{F5EB51CC-45BB-11C6-37D2-8F8708CC3B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2184" name="AutoShape 126">
            <a:extLst>
              <a:ext uri="{FF2B5EF4-FFF2-40B4-BE49-F238E27FC236}">
                <a16:creationId xmlns:a16="http://schemas.microsoft.com/office/drawing/2014/main" id="{DBA2C6E7-CACE-6C70-677E-DEE730701D3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139571" y="1807027"/>
            <a:ext cx="373189" cy="200037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185" name="AutoShape 126">
            <a:extLst>
              <a:ext uri="{FF2B5EF4-FFF2-40B4-BE49-F238E27FC236}">
                <a16:creationId xmlns:a16="http://schemas.microsoft.com/office/drawing/2014/main" id="{9C7236B2-2E85-973C-9C70-205D3F3A37E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722783" y="1786801"/>
            <a:ext cx="373188" cy="214332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grpSp>
        <p:nvGrpSpPr>
          <p:cNvPr id="2187" name="Group 2186">
            <a:extLst>
              <a:ext uri="{FF2B5EF4-FFF2-40B4-BE49-F238E27FC236}">
                <a16:creationId xmlns:a16="http://schemas.microsoft.com/office/drawing/2014/main" id="{7C93E9C2-F3A3-E006-F950-AD983E6A6226}"/>
              </a:ext>
            </a:extLst>
          </p:cNvPr>
          <p:cNvGrpSpPr/>
          <p:nvPr/>
        </p:nvGrpSpPr>
        <p:grpSpPr>
          <a:xfrm>
            <a:off x="6619110" y="1716866"/>
            <a:ext cx="107060" cy="267486"/>
            <a:chOff x="2060159" y="969287"/>
            <a:chExt cx="169647" cy="423857"/>
          </a:xfrm>
        </p:grpSpPr>
        <p:grpSp>
          <p:nvGrpSpPr>
            <p:cNvPr id="2188" name="Group 23">
              <a:extLst>
                <a:ext uri="{FF2B5EF4-FFF2-40B4-BE49-F238E27FC236}">
                  <a16:creationId xmlns:a16="http://schemas.microsoft.com/office/drawing/2014/main" id="{443D727C-C303-5603-9348-3A7669DFE0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193" name="Line 24">
                <a:extLst>
                  <a:ext uri="{FF2B5EF4-FFF2-40B4-BE49-F238E27FC236}">
                    <a16:creationId xmlns:a16="http://schemas.microsoft.com/office/drawing/2014/main" id="{B59AC80A-51EF-828E-E4BC-9201D77B1E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94" name="Line 25">
                <a:extLst>
                  <a:ext uri="{FF2B5EF4-FFF2-40B4-BE49-F238E27FC236}">
                    <a16:creationId xmlns:a16="http://schemas.microsoft.com/office/drawing/2014/main" id="{B2A8955B-D9E9-7119-C9DC-90546E028B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95" name="Line 26">
                <a:extLst>
                  <a:ext uri="{FF2B5EF4-FFF2-40B4-BE49-F238E27FC236}">
                    <a16:creationId xmlns:a16="http://schemas.microsoft.com/office/drawing/2014/main" id="{80578029-6CC7-364A-D0CE-28BF1F7F4A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2189" name="Group 23">
              <a:extLst>
                <a:ext uri="{FF2B5EF4-FFF2-40B4-BE49-F238E27FC236}">
                  <a16:creationId xmlns:a16="http://schemas.microsoft.com/office/drawing/2014/main" id="{F6D8BCFE-CDD4-6608-85B8-4A8D1B129A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190" name="Line 24">
                <a:extLst>
                  <a:ext uri="{FF2B5EF4-FFF2-40B4-BE49-F238E27FC236}">
                    <a16:creationId xmlns:a16="http://schemas.microsoft.com/office/drawing/2014/main" id="{5E5F5099-7E85-68E6-B216-E759FD0B96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91" name="Line 25">
                <a:extLst>
                  <a:ext uri="{FF2B5EF4-FFF2-40B4-BE49-F238E27FC236}">
                    <a16:creationId xmlns:a16="http://schemas.microsoft.com/office/drawing/2014/main" id="{2FDFF0E9-A1CA-C20E-6F44-9FB3D9BDD9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192" name="Line 26">
                <a:extLst>
                  <a:ext uri="{FF2B5EF4-FFF2-40B4-BE49-F238E27FC236}">
                    <a16:creationId xmlns:a16="http://schemas.microsoft.com/office/drawing/2014/main" id="{D0382319-45F7-43A7-1478-E64EA8BCBD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grpSp>
        <p:nvGrpSpPr>
          <p:cNvPr id="2196" name="Group 2195">
            <a:extLst>
              <a:ext uri="{FF2B5EF4-FFF2-40B4-BE49-F238E27FC236}">
                <a16:creationId xmlns:a16="http://schemas.microsoft.com/office/drawing/2014/main" id="{EFFB20A9-E1B1-D340-8D30-E6759DCCCA5A}"/>
              </a:ext>
            </a:extLst>
          </p:cNvPr>
          <p:cNvGrpSpPr/>
          <p:nvPr/>
        </p:nvGrpSpPr>
        <p:grpSpPr>
          <a:xfrm>
            <a:off x="4922503" y="1511542"/>
            <a:ext cx="597109" cy="478505"/>
            <a:chOff x="9394041" y="2815344"/>
            <a:chExt cx="352949" cy="394423"/>
          </a:xfrm>
        </p:grpSpPr>
        <p:sp>
          <p:nvSpPr>
            <p:cNvPr id="2197" name="AutoShape 72">
              <a:extLst>
                <a:ext uri="{FF2B5EF4-FFF2-40B4-BE49-F238E27FC236}">
                  <a16:creationId xmlns:a16="http://schemas.microsoft.com/office/drawing/2014/main" id="{92DAAFDE-018D-DDCE-250B-D72B004731D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198" name="AutoShape 72">
              <a:extLst>
                <a:ext uri="{FF2B5EF4-FFF2-40B4-BE49-F238E27FC236}">
                  <a16:creationId xmlns:a16="http://schemas.microsoft.com/office/drawing/2014/main" id="{2FE9796F-3136-79E2-B0A6-EEC39FEC9D3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199" name="AutoShape 68">
              <a:extLst>
                <a:ext uri="{FF2B5EF4-FFF2-40B4-BE49-F238E27FC236}">
                  <a16:creationId xmlns:a16="http://schemas.microsoft.com/office/drawing/2014/main" id="{A023FEEE-C971-BA9D-8F12-B8F387893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200" name="AutoShape 68">
              <a:extLst>
                <a:ext uri="{FF2B5EF4-FFF2-40B4-BE49-F238E27FC236}">
                  <a16:creationId xmlns:a16="http://schemas.microsoft.com/office/drawing/2014/main" id="{A676D24C-25CC-B338-FFD7-79BDE4997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sp>
        <p:nvSpPr>
          <p:cNvPr id="2214" name="Line 67">
            <a:extLst>
              <a:ext uri="{FF2B5EF4-FFF2-40B4-BE49-F238E27FC236}">
                <a16:creationId xmlns:a16="http://schemas.microsoft.com/office/drawing/2014/main" id="{5E08D276-BE46-AEC0-8795-A9353951DCCD}"/>
              </a:ext>
            </a:extLst>
          </p:cNvPr>
          <p:cNvSpPr>
            <a:spLocks noChangeShapeType="1"/>
          </p:cNvSpPr>
          <p:nvPr/>
        </p:nvSpPr>
        <p:spPr bwMode="auto">
          <a:xfrm>
            <a:off x="886743" y="1486605"/>
            <a:ext cx="88117" cy="693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215" name="Line 67">
            <a:extLst>
              <a:ext uri="{FF2B5EF4-FFF2-40B4-BE49-F238E27FC236}">
                <a16:creationId xmlns:a16="http://schemas.microsoft.com/office/drawing/2014/main" id="{CA4A837A-8067-EAFD-3F8A-3BD07D3AC08A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0781" y="1674282"/>
            <a:ext cx="192615" cy="13216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381" name="Rectangle 159">
            <a:extLst>
              <a:ext uri="{FF2B5EF4-FFF2-40B4-BE49-F238E27FC236}">
                <a16:creationId xmlns:a16="http://schemas.microsoft.com/office/drawing/2014/main" id="{6B0E1DAE-A271-F1DB-0C5A-7E4FA8A95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913" y="1133338"/>
            <a:ext cx="1577676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Positron/Electron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Separation at 170 MeV</a:t>
            </a:r>
          </a:p>
        </p:txBody>
      </p:sp>
      <p:sp>
        <p:nvSpPr>
          <p:cNvPr id="2382" name="Rectangle 159">
            <a:extLst>
              <a:ext uri="{FF2B5EF4-FFF2-40B4-BE49-F238E27FC236}">
                <a16:creationId xmlns:a16="http://schemas.microsoft.com/office/drawing/2014/main" id="{0126A96B-9784-2B3C-68B8-77E58E96A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7966" y="2084222"/>
            <a:ext cx="1273105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Energy collimator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and compressor</a:t>
            </a:r>
          </a:p>
        </p:txBody>
      </p:sp>
      <p:sp>
        <p:nvSpPr>
          <p:cNvPr id="2459" name="Rectangle 101">
            <a:extLst>
              <a:ext uri="{FF2B5EF4-FFF2-40B4-BE49-F238E27FC236}">
                <a16:creationId xmlns:a16="http://schemas.microsoft.com/office/drawing/2014/main" id="{A454A6C1-9E3A-ACBB-30D5-E10AB95C9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512" y="967004"/>
            <a:ext cx="1659429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2.86 GeV electron beam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from e- linac </a:t>
            </a:r>
          </a:p>
        </p:txBody>
      </p:sp>
      <p:sp>
        <p:nvSpPr>
          <p:cNvPr id="2472" name="Rectangle 159">
            <a:extLst>
              <a:ext uri="{FF2B5EF4-FFF2-40B4-BE49-F238E27FC236}">
                <a16:creationId xmlns:a16="http://schemas.microsoft.com/office/drawing/2014/main" id="{773234A9-56A8-84EE-C330-2E1DD98EE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4057" y="1583823"/>
            <a:ext cx="1159293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Injection section</a:t>
            </a:r>
          </a:p>
        </p:txBody>
      </p:sp>
      <p:sp>
        <p:nvSpPr>
          <p:cNvPr id="2525" name="Line 153">
            <a:extLst>
              <a:ext uri="{FF2B5EF4-FFF2-40B4-BE49-F238E27FC236}">
                <a16:creationId xmlns:a16="http://schemas.microsoft.com/office/drawing/2014/main" id="{12EFEE4A-12B2-CF14-6472-52BB86F172D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21236" y="1883294"/>
            <a:ext cx="294096" cy="85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543" name="Rectangle 101">
            <a:extLst>
              <a:ext uri="{FF2B5EF4-FFF2-40B4-BE49-F238E27FC236}">
                <a16:creationId xmlns:a16="http://schemas.microsoft.com/office/drawing/2014/main" id="{7A6D24A4-ADEB-363C-9AB2-C3EEE00C9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8989" y="658108"/>
            <a:ext cx="2361730" cy="74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b="1" dirty="0">
                <a:solidFill>
                  <a:srgbClr val="FF0000"/>
                </a:solidFill>
              </a:rPr>
              <a:t>Q = 13 nC </a:t>
            </a:r>
            <a:r>
              <a:rPr lang="en-US" altLang="de-DE" sz="1060" dirty="0"/>
              <a:t>(considering 60% losses for transport, collimation and injection into DR)</a:t>
            </a:r>
          </a:p>
        </p:txBody>
      </p:sp>
      <p:sp>
        <p:nvSpPr>
          <p:cNvPr id="2544" name="Line 169">
            <a:extLst>
              <a:ext uri="{FF2B5EF4-FFF2-40B4-BE49-F238E27FC236}">
                <a16:creationId xmlns:a16="http://schemas.microsoft.com/office/drawing/2014/main" id="{C9A280A2-BDF9-6C77-F22A-33133A195A2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845180" y="1118229"/>
            <a:ext cx="461398" cy="393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546" name="Rectangle 101">
            <a:extLst>
              <a:ext uri="{FF2B5EF4-FFF2-40B4-BE49-F238E27FC236}">
                <a16:creationId xmlns:a16="http://schemas.microsoft.com/office/drawing/2014/main" id="{D6881D64-91A1-8265-81C8-6C6342A85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446" y="1906326"/>
            <a:ext cx="1141158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b="1" dirty="0">
                <a:solidFill>
                  <a:srgbClr val="FF0000"/>
                </a:solidFill>
              </a:rPr>
              <a:t>Q = ~3.8 nC</a:t>
            </a:r>
          </a:p>
        </p:txBody>
      </p:sp>
      <p:sp>
        <p:nvSpPr>
          <p:cNvPr id="40" name="AutoShape 126">
            <a:extLst>
              <a:ext uri="{FF2B5EF4-FFF2-40B4-BE49-F238E27FC236}">
                <a16:creationId xmlns:a16="http://schemas.microsoft.com/office/drawing/2014/main" id="{887E5335-A922-72E5-D7DB-B4106C270A5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72609" y="1787493"/>
            <a:ext cx="393311" cy="161923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62" name="AutoShape 127">
            <a:extLst>
              <a:ext uri="{FF2B5EF4-FFF2-40B4-BE49-F238E27FC236}">
                <a16:creationId xmlns:a16="http://schemas.microsoft.com/office/drawing/2014/main" id="{3E16EDEB-45A8-7973-47C2-C2F30B1B955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02927" y="1782581"/>
            <a:ext cx="393311" cy="17701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41" name="AutoShape 126">
            <a:extLst>
              <a:ext uri="{FF2B5EF4-FFF2-40B4-BE49-F238E27FC236}">
                <a16:creationId xmlns:a16="http://schemas.microsoft.com/office/drawing/2014/main" id="{47E42B8D-4654-25D9-9E9B-C891A7E6A5C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006593" y="1777147"/>
            <a:ext cx="393311" cy="22584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42" name="Cube 2241">
            <a:extLst>
              <a:ext uri="{FF2B5EF4-FFF2-40B4-BE49-F238E27FC236}">
                <a16:creationId xmlns:a16="http://schemas.microsoft.com/office/drawing/2014/main" id="{41792FA1-4443-232C-2051-1D7831C1E9A5}"/>
              </a:ext>
            </a:extLst>
          </p:cNvPr>
          <p:cNvSpPr/>
          <p:nvPr/>
        </p:nvSpPr>
        <p:spPr>
          <a:xfrm rot="16200000">
            <a:off x="1736561" y="1707678"/>
            <a:ext cx="560257" cy="315591"/>
          </a:xfrm>
          <a:prstGeom prst="cube">
            <a:avLst>
              <a:gd name="adj" fmla="val 2512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2243" name="Line 153">
            <a:extLst>
              <a:ext uri="{FF2B5EF4-FFF2-40B4-BE49-F238E27FC236}">
                <a16:creationId xmlns:a16="http://schemas.microsoft.com/office/drawing/2014/main" id="{6EDB8CCE-7073-CC29-25B5-6C842B7BE5DF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2082" y="1868236"/>
            <a:ext cx="353237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2244" name="Line 153">
            <a:extLst>
              <a:ext uri="{FF2B5EF4-FFF2-40B4-BE49-F238E27FC236}">
                <a16:creationId xmlns:a16="http://schemas.microsoft.com/office/drawing/2014/main" id="{0A74C369-2063-D34E-2B8B-FF20A7B24714}"/>
              </a:ext>
            </a:extLst>
          </p:cNvPr>
          <p:cNvSpPr>
            <a:spLocks noChangeShapeType="1"/>
          </p:cNvSpPr>
          <p:nvPr/>
        </p:nvSpPr>
        <p:spPr bwMode="auto">
          <a:xfrm>
            <a:off x="5577591" y="1847564"/>
            <a:ext cx="353237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grpSp>
        <p:nvGrpSpPr>
          <p:cNvPr id="2245" name="Group 2244">
            <a:extLst>
              <a:ext uri="{FF2B5EF4-FFF2-40B4-BE49-F238E27FC236}">
                <a16:creationId xmlns:a16="http://schemas.microsoft.com/office/drawing/2014/main" id="{0D7D89B1-3E5F-6CE5-EE47-84D98F13F976}"/>
              </a:ext>
            </a:extLst>
          </p:cNvPr>
          <p:cNvGrpSpPr/>
          <p:nvPr/>
        </p:nvGrpSpPr>
        <p:grpSpPr>
          <a:xfrm>
            <a:off x="6836373" y="1541460"/>
            <a:ext cx="597109" cy="478505"/>
            <a:chOff x="9394041" y="2815344"/>
            <a:chExt cx="352949" cy="394423"/>
          </a:xfrm>
        </p:grpSpPr>
        <p:sp>
          <p:nvSpPr>
            <p:cNvPr id="2246" name="AutoShape 72">
              <a:extLst>
                <a:ext uri="{FF2B5EF4-FFF2-40B4-BE49-F238E27FC236}">
                  <a16:creationId xmlns:a16="http://schemas.microsoft.com/office/drawing/2014/main" id="{C62ED3F7-248E-0F4D-D50A-43C65E129E1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247" name="AutoShape 72">
              <a:extLst>
                <a:ext uri="{FF2B5EF4-FFF2-40B4-BE49-F238E27FC236}">
                  <a16:creationId xmlns:a16="http://schemas.microsoft.com/office/drawing/2014/main" id="{7140AE76-C90D-D598-B7A3-69A4D4564B1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248" name="AutoShape 68">
              <a:extLst>
                <a:ext uri="{FF2B5EF4-FFF2-40B4-BE49-F238E27FC236}">
                  <a16:creationId xmlns:a16="http://schemas.microsoft.com/office/drawing/2014/main" id="{B705C2B1-DC4A-133B-5E68-77DABB953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249" name="AutoShape 68">
              <a:extLst>
                <a:ext uri="{FF2B5EF4-FFF2-40B4-BE49-F238E27FC236}">
                  <a16:creationId xmlns:a16="http://schemas.microsoft.com/office/drawing/2014/main" id="{488C419C-D0D8-5D93-78F7-F627541BA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sp>
        <p:nvSpPr>
          <p:cNvPr id="2250" name="AutoShape 126">
            <a:extLst>
              <a:ext uri="{FF2B5EF4-FFF2-40B4-BE49-F238E27FC236}">
                <a16:creationId xmlns:a16="http://schemas.microsoft.com/office/drawing/2014/main" id="{0C2ED64A-E024-129D-C30F-BA249898AC2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665659" y="1797154"/>
            <a:ext cx="393311" cy="161923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51" name="AutoShape 127">
            <a:extLst>
              <a:ext uri="{FF2B5EF4-FFF2-40B4-BE49-F238E27FC236}">
                <a16:creationId xmlns:a16="http://schemas.microsoft.com/office/drawing/2014/main" id="{1ADECE63-DBB9-CECC-B2F1-A7CA402F5F9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415961" y="1801617"/>
            <a:ext cx="393311" cy="17701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253" name="Terminator 2252">
            <a:extLst>
              <a:ext uri="{FF2B5EF4-FFF2-40B4-BE49-F238E27FC236}">
                <a16:creationId xmlns:a16="http://schemas.microsoft.com/office/drawing/2014/main" id="{EE67CCD0-0F57-E024-8814-0889E877D744}"/>
              </a:ext>
            </a:extLst>
          </p:cNvPr>
          <p:cNvSpPr/>
          <p:nvPr/>
        </p:nvSpPr>
        <p:spPr>
          <a:xfrm>
            <a:off x="2478645" y="1441633"/>
            <a:ext cx="2108982" cy="206869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2254" name="Terminator 2253">
            <a:extLst>
              <a:ext uri="{FF2B5EF4-FFF2-40B4-BE49-F238E27FC236}">
                <a16:creationId xmlns:a16="http://schemas.microsoft.com/office/drawing/2014/main" id="{9CFB883C-323E-301E-D350-947B6F5096F2}"/>
              </a:ext>
            </a:extLst>
          </p:cNvPr>
          <p:cNvSpPr/>
          <p:nvPr/>
        </p:nvSpPr>
        <p:spPr>
          <a:xfrm>
            <a:off x="2497746" y="2153127"/>
            <a:ext cx="2108982" cy="206869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2255" name="Rectangle 159">
            <a:extLst>
              <a:ext uri="{FF2B5EF4-FFF2-40B4-BE49-F238E27FC236}">
                <a16:creationId xmlns:a16="http://schemas.microsoft.com/office/drawing/2014/main" id="{ECC09FF6-EDB6-3F01-E53E-9A9D4443D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311" y="2139435"/>
            <a:ext cx="92365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2256" name="Rectangle 159">
            <a:extLst>
              <a:ext uri="{FF2B5EF4-FFF2-40B4-BE49-F238E27FC236}">
                <a16:creationId xmlns:a16="http://schemas.microsoft.com/office/drawing/2014/main" id="{43CF0CE7-FE8A-479D-72DE-D7653510B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2603" y="1411497"/>
            <a:ext cx="92365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2257" name="Rectangle 159">
            <a:extLst>
              <a:ext uri="{FF2B5EF4-FFF2-40B4-BE49-F238E27FC236}">
                <a16:creationId xmlns:a16="http://schemas.microsoft.com/office/drawing/2014/main" id="{29973D24-44D7-6313-3669-A83FF3581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436" y="2135738"/>
            <a:ext cx="1598515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Electron/Photon dumps</a:t>
            </a:r>
          </a:p>
        </p:txBody>
      </p:sp>
      <p:grpSp>
        <p:nvGrpSpPr>
          <p:cNvPr id="2264" name="Group 2263">
            <a:extLst>
              <a:ext uri="{FF2B5EF4-FFF2-40B4-BE49-F238E27FC236}">
                <a16:creationId xmlns:a16="http://schemas.microsoft.com/office/drawing/2014/main" id="{9B2CAD06-A395-8D47-F344-FBA76634A4BE}"/>
              </a:ext>
            </a:extLst>
          </p:cNvPr>
          <p:cNvGrpSpPr/>
          <p:nvPr/>
        </p:nvGrpSpPr>
        <p:grpSpPr>
          <a:xfrm>
            <a:off x="5925953" y="1727017"/>
            <a:ext cx="107060" cy="267486"/>
            <a:chOff x="2060159" y="969287"/>
            <a:chExt cx="169647" cy="423857"/>
          </a:xfrm>
        </p:grpSpPr>
        <p:grpSp>
          <p:nvGrpSpPr>
            <p:cNvPr id="2265" name="Group 23">
              <a:extLst>
                <a:ext uri="{FF2B5EF4-FFF2-40B4-BE49-F238E27FC236}">
                  <a16:creationId xmlns:a16="http://schemas.microsoft.com/office/drawing/2014/main" id="{3FD575B4-B5BC-EAC7-557B-6EE6340EF7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271" name="Line 24">
                <a:extLst>
                  <a:ext uri="{FF2B5EF4-FFF2-40B4-BE49-F238E27FC236}">
                    <a16:creationId xmlns:a16="http://schemas.microsoft.com/office/drawing/2014/main" id="{65538CD4-716E-4C20-6040-FDBB7C0D37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73" name="Line 25">
                <a:extLst>
                  <a:ext uri="{FF2B5EF4-FFF2-40B4-BE49-F238E27FC236}">
                    <a16:creationId xmlns:a16="http://schemas.microsoft.com/office/drawing/2014/main" id="{C414210A-ADE8-919D-CDD9-518A82D565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75" name="Line 26">
                <a:extLst>
                  <a:ext uri="{FF2B5EF4-FFF2-40B4-BE49-F238E27FC236}">
                    <a16:creationId xmlns:a16="http://schemas.microsoft.com/office/drawing/2014/main" id="{A096602D-7B39-A54B-BC63-B46A7C5E4F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2266" name="Group 23">
              <a:extLst>
                <a:ext uri="{FF2B5EF4-FFF2-40B4-BE49-F238E27FC236}">
                  <a16:creationId xmlns:a16="http://schemas.microsoft.com/office/drawing/2014/main" id="{2982C1CE-0DB7-35AC-12CC-623FA0F1A9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267" name="Line 24">
                <a:extLst>
                  <a:ext uri="{FF2B5EF4-FFF2-40B4-BE49-F238E27FC236}">
                    <a16:creationId xmlns:a16="http://schemas.microsoft.com/office/drawing/2014/main" id="{E90F79A0-5F7C-EF26-9D68-2A651B9273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69" name="Line 25">
                <a:extLst>
                  <a:ext uri="{FF2B5EF4-FFF2-40B4-BE49-F238E27FC236}">
                    <a16:creationId xmlns:a16="http://schemas.microsoft.com/office/drawing/2014/main" id="{D27633A4-AA2D-825E-E16B-05AC50D088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270" name="Line 26">
                <a:extLst>
                  <a:ext uri="{FF2B5EF4-FFF2-40B4-BE49-F238E27FC236}">
                    <a16:creationId xmlns:a16="http://schemas.microsoft.com/office/drawing/2014/main" id="{6D23BFB2-9A5B-1D59-D43C-491EC8F0B4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2324" name="AutoShape 126">
            <a:extLst>
              <a:ext uri="{FF2B5EF4-FFF2-40B4-BE49-F238E27FC236}">
                <a16:creationId xmlns:a16="http://schemas.microsoft.com/office/drawing/2014/main" id="{961E03D4-46E9-4C58-12B7-C9DBF892602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38413" y="1816541"/>
            <a:ext cx="393311" cy="121876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328" name="Rectangle 2327">
            <a:extLst>
              <a:ext uri="{FF2B5EF4-FFF2-40B4-BE49-F238E27FC236}">
                <a16:creationId xmlns:a16="http://schemas.microsoft.com/office/drawing/2014/main" id="{04206C1C-9A3A-E2F4-C506-55BA77D5BB41}"/>
              </a:ext>
            </a:extLst>
          </p:cNvPr>
          <p:cNvSpPr/>
          <p:nvPr/>
        </p:nvSpPr>
        <p:spPr>
          <a:xfrm>
            <a:off x="140748" y="4397906"/>
            <a:ext cx="9384932" cy="93076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Separator chicane </a:t>
            </a:r>
            <a:r>
              <a:rPr lang="en-GB" sz="1237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Rectangular beampipe and hor./vert. collimators, Dipole peak field: ~0.2 T</a:t>
            </a:r>
          </a:p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Section 1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up to ~ 930 MeV. Same RF structure as that of the Capture </a:t>
            </a:r>
            <a:r>
              <a:rPr lang="en-GB" sz="1237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(CL). 20 structures. G = 13.3 MV/m </a:t>
            </a:r>
          </a:p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Matching section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5 quadrupoles (0.4 m long) </a:t>
            </a:r>
          </a:p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Section 2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up to 2.86 GeV. Same RF structure as that of the CL. 52 structures. Quadrupole (0.4 m long), 2 structures per FODO cell. G = 12.8 MV/m</a:t>
            </a:r>
            <a:endParaRPr lang="el-GR" sz="1237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2B4F31-DA2C-DDEC-3957-00FE6AB8E5EB}"/>
              </a:ext>
            </a:extLst>
          </p:cNvPr>
          <p:cNvSpPr txBox="1"/>
          <p:nvPr/>
        </p:nvSpPr>
        <p:spPr>
          <a:xfrm>
            <a:off x="196260" y="4081214"/>
            <a:ext cx="2671585" cy="337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59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Positron </a:t>
            </a:r>
            <a:r>
              <a:rPr lang="en-GB" sz="1590" b="1" u="sng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sz="159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(~ 280 meters)</a:t>
            </a:r>
          </a:p>
        </p:txBody>
      </p:sp>
      <p:sp>
        <p:nvSpPr>
          <p:cNvPr id="4" name="Rectangle 159">
            <a:extLst>
              <a:ext uri="{FF2B5EF4-FFF2-40B4-BE49-F238E27FC236}">
                <a16:creationId xmlns:a16="http://schemas.microsoft.com/office/drawing/2014/main" id="{D6E7B98B-FE9D-E735-8B74-2C857A910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2179" y="996404"/>
            <a:ext cx="2145139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Capture linac 2 GHz, 13.3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100 Hz, 6 RF structures </a:t>
            </a:r>
          </a:p>
        </p:txBody>
      </p:sp>
      <p:sp>
        <p:nvSpPr>
          <p:cNvPr id="5" name="Rectangle 101">
            <a:extLst>
              <a:ext uri="{FF2B5EF4-FFF2-40B4-BE49-F238E27FC236}">
                <a16:creationId xmlns:a16="http://schemas.microsoft.com/office/drawing/2014/main" id="{E530ACB2-4C0D-A82B-D944-CC2160B78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6395" y="1818401"/>
            <a:ext cx="1083951" cy="58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Damping Ring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b="1" dirty="0" err="1">
                <a:solidFill>
                  <a:srgbClr val="FF0000"/>
                </a:solidFill>
              </a:rPr>
              <a:t>Q</a:t>
            </a:r>
            <a:r>
              <a:rPr lang="en-US" altLang="de-DE" sz="1060" b="1" baseline="-25000" dirty="0" err="1">
                <a:solidFill>
                  <a:srgbClr val="FF0000"/>
                </a:solidFill>
              </a:rPr>
              <a:t>b</a:t>
            </a:r>
            <a:r>
              <a:rPr lang="en-US" altLang="de-DE" sz="1060" b="1" dirty="0">
                <a:solidFill>
                  <a:srgbClr val="FF0000"/>
                </a:solidFill>
              </a:rPr>
              <a:t> = 5 nC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4792255-31DB-6E35-8A71-1D63128CE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1" name="AutoShape 126">
            <a:extLst>
              <a:ext uri="{FF2B5EF4-FFF2-40B4-BE49-F238E27FC236}">
                <a16:creationId xmlns:a16="http://schemas.microsoft.com/office/drawing/2014/main" id="{38831CFD-A30E-47B3-6729-4E0A444CF33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27603" y="1807027"/>
            <a:ext cx="373189" cy="200037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29" name="Date Placeholder 2">
            <a:extLst>
              <a:ext uri="{FF2B5EF4-FFF2-40B4-BE49-F238E27FC236}">
                <a16:creationId xmlns:a16="http://schemas.microsoft.com/office/drawing/2014/main" id="{C450DBEB-C56C-6E49-9555-FCAD337C2F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12/09/2025</a:t>
            </a:fld>
            <a:endParaRPr lang="fr-FR" dirty="0"/>
          </a:p>
        </p:txBody>
      </p:sp>
      <p:sp>
        <p:nvSpPr>
          <p:cNvPr id="32" name="Title 5">
            <a:extLst>
              <a:ext uri="{FF2B5EF4-FFF2-40B4-BE49-F238E27FC236}">
                <a16:creationId xmlns:a16="http://schemas.microsoft.com/office/drawing/2014/main" id="{AD8D4E24-820E-A4EF-E874-95A59ED3F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6691118" cy="432048"/>
          </a:xfrm>
        </p:spPr>
        <p:txBody>
          <a:bodyPr>
            <a:normAutofit/>
          </a:bodyPr>
          <a:lstStyle/>
          <a:p>
            <a:r>
              <a:rPr lang="en-GB" dirty="0"/>
              <a:t>Positron production: FS baseline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DE1CF37-28E4-59BD-F77D-AAF53F71AF98}"/>
              </a:ext>
            </a:extLst>
          </p:cNvPr>
          <p:cNvSpPr/>
          <p:nvPr/>
        </p:nvSpPr>
        <p:spPr>
          <a:xfrm>
            <a:off x="140748" y="2984968"/>
            <a:ext cx="10189636" cy="93076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Positron production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conventional scheme (e- beam size on target = 1 mm rms ). Target exit located at 40 mm </a:t>
            </a:r>
            <a:r>
              <a:rPr lang="en-GB" sz="1237" dirty="0" err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w.r.t.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HTS solenoid peak field.</a:t>
            </a:r>
          </a:p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Matching device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based on the SC solenoid (5 HTS coils, 72 mm bore, </a:t>
            </a:r>
            <a:r>
              <a:rPr lang="en-US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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60 mm including shielding)</a:t>
            </a:r>
          </a:p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Capture </a:t>
            </a:r>
            <a:r>
              <a:rPr lang="en-GB" sz="1237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based on the 6 L-band TW RF structures ( 2 GHz, </a:t>
            </a:r>
            <a:r>
              <a:rPr lang="en-US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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60 mm, 3-m long)</a:t>
            </a:r>
          </a:p>
          <a:p>
            <a:pPr>
              <a:spcBef>
                <a:spcPts val="177"/>
              </a:spcBef>
            </a:pPr>
            <a:r>
              <a:rPr lang="en-GB" sz="1237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NC solenoid 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 = 0.5 T (realistic conventional design based on the short coils B = 0.31 T) + short “tuning” solenoid B = 0.25 T before the 1</a:t>
            </a:r>
            <a:r>
              <a:rPr lang="en-GB" sz="1237" baseline="300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</a:t>
            </a:r>
            <a:r>
              <a:rPr lang="en-GB" sz="1237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RF structure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17FD52-04B9-9348-CA5B-C057742BDF5E}"/>
              </a:ext>
            </a:extLst>
          </p:cNvPr>
          <p:cNvSpPr txBox="1"/>
          <p:nvPr/>
        </p:nvSpPr>
        <p:spPr>
          <a:xfrm>
            <a:off x="140748" y="2652392"/>
            <a:ext cx="2925478" cy="337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590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Capture system (~ 20 meters)</a:t>
            </a:r>
          </a:p>
        </p:txBody>
      </p:sp>
    </p:spTree>
    <p:extLst>
      <p:ext uri="{BB962C8B-B14F-4D97-AF65-F5344CB8AC3E}">
        <p14:creationId xmlns:p14="http://schemas.microsoft.com/office/powerpoint/2010/main" val="2022344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2C8B83-9B61-8BFA-8683-AF577D34C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056B84-0132-8C21-3F09-908CE4EC2B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462" y="1287427"/>
            <a:ext cx="7344815" cy="3862025"/>
          </a:xfrm>
          <a:prstGeom prst="rect">
            <a:avLst/>
          </a:prstGeom>
        </p:spPr>
      </p:pic>
      <p:sp>
        <p:nvSpPr>
          <p:cNvPr id="8" name="Title 5">
            <a:extLst>
              <a:ext uri="{FF2B5EF4-FFF2-40B4-BE49-F238E27FC236}">
                <a16:creationId xmlns:a16="http://schemas.microsoft.com/office/drawing/2014/main" id="{53B3D157-F850-4272-8DE8-AAB69756A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5"/>
            <a:ext cx="6840759" cy="432047"/>
          </a:xfrm>
        </p:spPr>
        <p:txBody>
          <a:bodyPr>
            <a:normAutofit fontScale="90000"/>
          </a:bodyPr>
          <a:lstStyle/>
          <a:p>
            <a:r>
              <a:rPr lang="en-GB" dirty="0"/>
              <a:t>Positron capture and </a:t>
            </a:r>
            <a:r>
              <a:rPr lang="en-GB" dirty="0" err="1"/>
              <a:t>linac</a:t>
            </a:r>
            <a:r>
              <a:rPr lang="en-GB" dirty="0"/>
              <a:t> overall efficiency (FS baseline)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222BB63-1F92-D431-D9E5-FE5B3C5756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3681" y="1301552"/>
            <a:ext cx="3190736" cy="222870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907A187-637B-B89C-BCAB-4678ACC97D2D}"/>
              </a:ext>
            </a:extLst>
          </p:cNvPr>
          <p:cNvSpPr txBox="1"/>
          <p:nvPr/>
        </p:nvSpPr>
        <p:spPr>
          <a:xfrm>
            <a:off x="7941989" y="3533800"/>
            <a:ext cx="280064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*Simulations include collective effects </a:t>
            </a:r>
          </a:p>
          <a:p>
            <a:r>
              <a:rPr lang="en-US" sz="11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(space charge and short-range </a:t>
            </a:r>
            <a:r>
              <a:rPr lang="en-US" sz="11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wakefield</a:t>
            </a:r>
            <a:r>
              <a:rPr lang="en-US" sz="11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GB" sz="11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2F1B0C-0990-8311-61FE-88C065948A06}"/>
              </a:ext>
            </a:extLst>
          </p:cNvPr>
          <p:cNvSpPr txBox="1"/>
          <p:nvPr/>
        </p:nvSpPr>
        <p:spPr>
          <a:xfrm>
            <a:off x="8986787" y="2486431"/>
            <a:ext cx="1436191" cy="50783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+mn-lt"/>
              </a:rPr>
              <a:t>e</a:t>
            </a:r>
            <a:r>
              <a:rPr lang="en-US" sz="900" baseline="30000" dirty="0">
                <a:latin typeface="+mn-lt"/>
              </a:rPr>
              <a:t>+</a:t>
            </a:r>
            <a:r>
              <a:rPr lang="en-US" sz="900" dirty="0">
                <a:latin typeface="+mn-lt"/>
              </a:rPr>
              <a:t> yield ~ 3.4</a:t>
            </a:r>
          </a:p>
          <a:p>
            <a:pPr algn="ctr"/>
            <a:r>
              <a:rPr lang="en-US" sz="900" dirty="0">
                <a:latin typeface="+mn-lt"/>
              </a:rPr>
              <a:t>Accepted yield @ DR ~ 3.0</a:t>
            </a:r>
          </a:p>
          <a:p>
            <a:pPr algn="ctr"/>
            <a:r>
              <a:rPr lang="en-GB" sz="9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(</a:t>
            </a:r>
            <a:r>
              <a:rPr lang="el-GR" sz="9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Δ</a:t>
            </a:r>
            <a:r>
              <a:rPr lang="en-GB" sz="9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E: </a:t>
            </a:r>
            <a:r>
              <a:rPr lang="en-GB" sz="900" dirty="0">
                <a:solidFill>
                  <a:schemeClr val="accent5">
                    <a:lumMod val="75000"/>
                  </a:schemeClr>
                </a:solidFill>
                <a:latin typeface="+mn-lt"/>
                <a:sym typeface="Symbol" panose="05050102010706020507" pitchFamily="18" charset="2"/>
              </a:rPr>
              <a:t></a:t>
            </a:r>
            <a:r>
              <a:rPr lang="en-GB" sz="9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2%, </a:t>
            </a:r>
            <a:r>
              <a:rPr lang="el-GR" sz="9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Δ</a:t>
            </a:r>
            <a:r>
              <a:rPr lang="en-GB" sz="9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t: 20 mm/c)</a:t>
            </a:r>
            <a:endParaRPr lang="en-US" sz="9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6B9727C-85F7-D5BA-FBDD-B4437C7E2D2F}"/>
              </a:ext>
            </a:extLst>
          </p:cNvPr>
          <p:cNvCxnSpPr>
            <a:cxnSpLocks/>
          </p:cNvCxnSpPr>
          <p:nvPr/>
        </p:nvCxnSpPr>
        <p:spPr>
          <a:xfrm>
            <a:off x="1766114" y="968724"/>
            <a:ext cx="7344816" cy="22421"/>
          </a:xfrm>
          <a:prstGeom prst="line">
            <a:avLst/>
          </a:prstGeom>
          <a:ln w="1905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47B68C4-D901-71B0-2EC1-6974F8158663}"/>
              </a:ext>
            </a:extLst>
          </p:cNvPr>
          <p:cNvSpPr/>
          <p:nvPr/>
        </p:nvSpPr>
        <p:spPr>
          <a:xfrm>
            <a:off x="3785513" y="833078"/>
            <a:ext cx="1220961" cy="235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B45281A-43C7-A6E9-6B19-D803D15C9B34}"/>
              </a:ext>
            </a:extLst>
          </p:cNvPr>
          <p:cNvSpPr/>
          <p:nvPr/>
        </p:nvSpPr>
        <p:spPr>
          <a:xfrm>
            <a:off x="5685655" y="833648"/>
            <a:ext cx="2345155" cy="2351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PL2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40314C3-CEC3-7435-5649-636B519D6FEC}"/>
              </a:ext>
            </a:extLst>
          </p:cNvPr>
          <p:cNvSpPr/>
          <p:nvPr/>
        </p:nvSpPr>
        <p:spPr>
          <a:xfrm>
            <a:off x="5152324" y="837556"/>
            <a:ext cx="430214" cy="23567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F68B5E-F343-4971-7B73-8F8D411409BA}"/>
              </a:ext>
            </a:extLst>
          </p:cNvPr>
          <p:cNvSpPr txBox="1"/>
          <p:nvPr/>
        </p:nvSpPr>
        <p:spPr>
          <a:xfrm>
            <a:off x="8008288" y="702652"/>
            <a:ext cx="1054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n-lt"/>
              </a:rPr>
              <a:t>to DR</a:t>
            </a:r>
          </a:p>
          <a:p>
            <a:r>
              <a:rPr lang="en-US" sz="1600" dirty="0">
                <a:latin typeface="+mn-lt"/>
              </a:rPr>
              <a:t>2.86 GeV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78F4410-B94A-838A-B97B-DA7E2AC707A0}"/>
              </a:ext>
            </a:extLst>
          </p:cNvPr>
          <p:cNvSpPr/>
          <p:nvPr/>
        </p:nvSpPr>
        <p:spPr>
          <a:xfrm>
            <a:off x="2342178" y="837556"/>
            <a:ext cx="936291" cy="235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30C8ECA-07B9-D7D9-7F0E-6D19CE1088A7}"/>
              </a:ext>
            </a:extLst>
          </p:cNvPr>
          <p:cNvSpPr/>
          <p:nvPr/>
        </p:nvSpPr>
        <p:spPr>
          <a:xfrm>
            <a:off x="3422298" y="849743"/>
            <a:ext cx="142144" cy="23567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28F1CC81-544B-CC29-5369-6623ACAAC6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12/09/2025</a:t>
            </a:fld>
            <a:endParaRPr lang="fr-F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2D2BDB-10D6-E998-88FD-081DD5BFFEC9}"/>
              </a:ext>
            </a:extLst>
          </p:cNvPr>
          <p:cNvSpPr txBox="1"/>
          <p:nvPr/>
        </p:nvSpPr>
        <p:spPr>
          <a:xfrm>
            <a:off x="3788389" y="4291130"/>
            <a:ext cx="35256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effectLst/>
                <a:latin typeface="+mj-lt"/>
              </a:rPr>
              <a:t>Start-to-end simulation (from target to the DR)</a:t>
            </a:r>
            <a:endParaRPr lang="en-GB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A94A80-CB74-C086-B1F3-67C1730A26FC}"/>
              </a:ext>
            </a:extLst>
          </p:cNvPr>
          <p:cNvSpPr txBox="1"/>
          <p:nvPr/>
        </p:nvSpPr>
        <p:spPr>
          <a:xfrm>
            <a:off x="83262" y="5181700"/>
            <a:ext cx="1031281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FS design ensures reliable e</a:t>
            </a:r>
            <a:r>
              <a:rPr lang="en-US" sz="1500" b="1" baseline="300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US" sz="15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production and meets the requirements set by FCC-</a:t>
            </a:r>
            <a:r>
              <a:rPr lang="en-US" sz="1500" b="1" dirty="0" err="1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US" sz="1500" b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(Z-pole) with the safety margins</a:t>
            </a:r>
            <a:endParaRPr lang="en-GB" sz="1500" b="1" dirty="0">
              <a:solidFill>
                <a:schemeClr val="accent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13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023356-FC6D-852F-4EB8-56C934F40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D5625050-E34C-D8B4-F843-4D35B459C3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12/09/2025</a:t>
            </a:fld>
            <a:endParaRPr lang="fr-FR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322103D-0A46-0F84-027C-B4062F7E3289}"/>
              </a:ext>
            </a:extLst>
          </p:cNvPr>
          <p:cNvGraphicFramePr>
            <a:graphicFrameLocks noGrp="1"/>
          </p:cNvGraphicFramePr>
          <p:nvPr/>
        </p:nvGraphicFramePr>
        <p:xfrm>
          <a:off x="6004954" y="1195274"/>
          <a:ext cx="2812404" cy="13882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75275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637129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34706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Thickness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3470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Production rate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e+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/N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e-</a:t>
                      </a:r>
                      <a:r>
                        <a:rPr lang="en-US" sz="1400" dirty="0"/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7.07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34706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Deposited power [kW]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34706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PEDD [J/g]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80894BD-E33A-4EDD-1FDC-6603D63204C5}"/>
              </a:ext>
            </a:extLst>
          </p:cNvPr>
          <p:cNvGraphicFramePr>
            <a:graphicFrameLocks noGrp="1"/>
          </p:cNvGraphicFramePr>
          <p:nvPr/>
        </p:nvGraphicFramePr>
        <p:xfrm>
          <a:off x="883842" y="1013520"/>
          <a:ext cx="2946694" cy="23245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79142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667552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Beam energy [GeV]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2.86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Repetition rate [Hz]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Number of bunches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Bunch charge [</a:t>
                      </a:r>
                      <a:r>
                        <a:rPr lang="en-US" sz="1400" dirty="0" err="1"/>
                        <a:t>nC</a:t>
                      </a:r>
                      <a:r>
                        <a:rPr lang="en-US" sz="1400" dirty="0"/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Bunch length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238156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Beam size @Target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7822168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Beam power [kW]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8267721"/>
                  </a:ext>
                </a:extLst>
              </a:tr>
            </a:tbl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16C03321-9830-3AA4-4176-B40E84B5C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3" y="149425"/>
            <a:ext cx="6264695" cy="432048"/>
          </a:xfrm>
        </p:spPr>
        <p:txBody>
          <a:bodyPr>
            <a:normAutofit/>
          </a:bodyPr>
          <a:lstStyle/>
          <a:p>
            <a:r>
              <a:rPr lang="en-GB" dirty="0"/>
              <a:t>Summary of the simulation results (FS baseline)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F8EC498-A74E-E828-E87A-5F5FBA96A1D1}"/>
              </a:ext>
            </a:extLst>
          </p:cNvPr>
          <p:cNvGraphicFramePr>
            <a:graphicFrameLocks noGrp="1"/>
          </p:cNvGraphicFramePr>
          <p:nvPr/>
        </p:nvGraphicFramePr>
        <p:xfrm>
          <a:off x="883842" y="3893840"/>
          <a:ext cx="3096344" cy="16604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94890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701454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AMD peak field [T]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15 (12)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Solenoid strength [T]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AMD/CS aperture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Average energy [MeV]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238156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Positron yield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e+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/N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e-</a:t>
                      </a:r>
                      <a:r>
                        <a:rPr lang="en-US" sz="1400" dirty="0"/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782216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EEEFB7F-6108-4273-AD46-15CD2782EA06}"/>
              </a:ext>
            </a:extLst>
          </p:cNvPr>
          <p:cNvGraphicFramePr>
            <a:graphicFrameLocks noGrp="1"/>
          </p:cNvGraphicFramePr>
          <p:nvPr/>
        </p:nvGraphicFramePr>
        <p:xfrm>
          <a:off x="5608608" y="3229670"/>
          <a:ext cx="4076604" cy="23245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53079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923525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Average energy [GeV]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2.87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Positron yield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e+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/N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e-</a:t>
                      </a:r>
                      <a:r>
                        <a:rPr lang="en-US" sz="1400" dirty="0"/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Accepted positron yield @DR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e+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/N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e-</a:t>
                      </a:r>
                      <a:r>
                        <a:rPr lang="en-US" sz="1400" dirty="0"/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Bunch length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Energy spread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238156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Spots size [mm]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5.3/2.8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7822168"/>
                  </a:ext>
                </a:extLst>
              </a:tr>
              <a:tr h="3320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Normalized emittance [</a:t>
                      </a:r>
                      <a:r>
                        <a:rPr lang="en-US" sz="1400" dirty="0" err="1"/>
                        <a:t>mm∙rad</a:t>
                      </a:r>
                      <a:r>
                        <a:rPr lang="en-US" sz="1400" dirty="0"/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~13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8267721"/>
                  </a:ext>
                </a:extLst>
              </a:tr>
            </a:tbl>
          </a:graphicData>
        </a:graphic>
      </p:graphicFrame>
      <p:sp>
        <p:nvSpPr>
          <p:cNvPr id="16" name="Rettangolo con angoli arrotondati 2181">
            <a:extLst>
              <a:ext uri="{FF2B5EF4-FFF2-40B4-BE49-F238E27FC236}">
                <a16:creationId xmlns:a16="http://schemas.microsoft.com/office/drawing/2014/main" id="{AFB20863-0FFC-B64D-FEFC-5BB59AD31A05}"/>
              </a:ext>
            </a:extLst>
          </p:cNvPr>
          <p:cNvSpPr/>
          <p:nvPr/>
        </p:nvSpPr>
        <p:spPr>
          <a:xfrm>
            <a:off x="703822" y="718958"/>
            <a:ext cx="3456384" cy="2789037"/>
          </a:xfrm>
          <a:prstGeom prst="roundRect">
            <a:avLst>
              <a:gd name="adj" fmla="val 15458"/>
            </a:avLst>
          </a:prstGeom>
          <a:solidFill>
            <a:schemeClr val="accent1">
              <a:lumMod val="40000"/>
              <a:lumOff val="60000"/>
              <a:alpha val="4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707"/>
              </a:spcBef>
            </a:pPr>
            <a:endParaRPr lang="en-GB" sz="1600" b="1" dirty="0">
              <a:solidFill>
                <a:srgbClr val="FF67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CFCDC4-FE1E-5EB5-C56A-79339389FE72}"/>
              </a:ext>
            </a:extLst>
          </p:cNvPr>
          <p:cNvSpPr txBox="1"/>
          <p:nvPr/>
        </p:nvSpPr>
        <p:spPr>
          <a:xfrm>
            <a:off x="935217" y="664419"/>
            <a:ext cx="1655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GB" sz="2000" b="1" baseline="30000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GB" sz="2000" b="1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Drive beam</a:t>
            </a:r>
          </a:p>
        </p:txBody>
      </p:sp>
      <p:sp>
        <p:nvSpPr>
          <p:cNvPr id="18" name="Rettangolo con angoli arrotondati 2181">
            <a:extLst>
              <a:ext uri="{FF2B5EF4-FFF2-40B4-BE49-F238E27FC236}">
                <a16:creationId xmlns:a16="http://schemas.microsoft.com/office/drawing/2014/main" id="{A0D97C61-53F0-0D5D-3E3E-981D421C1631}"/>
              </a:ext>
            </a:extLst>
          </p:cNvPr>
          <p:cNvSpPr/>
          <p:nvPr/>
        </p:nvSpPr>
        <p:spPr>
          <a:xfrm>
            <a:off x="5581674" y="868765"/>
            <a:ext cx="3456384" cy="1800498"/>
          </a:xfrm>
          <a:prstGeom prst="roundRect">
            <a:avLst>
              <a:gd name="adj" fmla="val 15458"/>
            </a:avLst>
          </a:prstGeom>
          <a:solidFill>
            <a:schemeClr val="bg1">
              <a:lumMod val="75000"/>
              <a:alpha val="4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707"/>
              </a:spcBef>
            </a:pPr>
            <a:endParaRPr lang="en-GB" sz="1600" b="1" dirty="0">
              <a:solidFill>
                <a:srgbClr val="FF67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A206AC-A881-8285-A8FE-5629438CE256}"/>
              </a:ext>
            </a:extLst>
          </p:cNvPr>
          <p:cNvSpPr txBox="1"/>
          <p:nvPr/>
        </p:nvSpPr>
        <p:spPr>
          <a:xfrm>
            <a:off x="5915614" y="845073"/>
            <a:ext cx="1964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Target-converter</a:t>
            </a:r>
            <a:endParaRPr lang="en-GB" sz="2000" b="1" dirty="0">
              <a:solidFill>
                <a:srgbClr val="FF67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" name="Rettangolo con angoli arrotondati 2181">
            <a:extLst>
              <a:ext uri="{FF2B5EF4-FFF2-40B4-BE49-F238E27FC236}">
                <a16:creationId xmlns:a16="http://schemas.microsoft.com/office/drawing/2014/main" id="{B97AA485-4748-979A-6747-7CDD4C8994AB}"/>
              </a:ext>
            </a:extLst>
          </p:cNvPr>
          <p:cNvSpPr/>
          <p:nvPr/>
        </p:nvSpPr>
        <p:spPr>
          <a:xfrm>
            <a:off x="711716" y="3589995"/>
            <a:ext cx="3456384" cy="2042824"/>
          </a:xfrm>
          <a:prstGeom prst="roundRect">
            <a:avLst>
              <a:gd name="adj" fmla="val 15458"/>
            </a:avLst>
          </a:prstGeom>
          <a:solidFill>
            <a:schemeClr val="accent2">
              <a:lumMod val="40000"/>
              <a:lumOff val="60000"/>
              <a:alpha val="4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707"/>
              </a:spcBef>
            </a:pPr>
            <a:endParaRPr lang="en-GB" sz="1600" b="1" dirty="0">
              <a:solidFill>
                <a:srgbClr val="FF67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0A85576-E202-E9B3-1529-58708664E2AF}"/>
              </a:ext>
            </a:extLst>
          </p:cNvPr>
          <p:cNvSpPr txBox="1"/>
          <p:nvPr/>
        </p:nvSpPr>
        <p:spPr>
          <a:xfrm>
            <a:off x="888241" y="3519500"/>
            <a:ext cx="2097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GB" b="1" baseline="30000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 </a:t>
            </a:r>
            <a:r>
              <a:rPr lang="en-GB" b="1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Capture system</a:t>
            </a:r>
            <a:endParaRPr lang="en-GB" sz="2000" b="1" dirty="0">
              <a:solidFill>
                <a:srgbClr val="FF67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" name="Rettangolo con angoli arrotondati 2181">
            <a:extLst>
              <a:ext uri="{FF2B5EF4-FFF2-40B4-BE49-F238E27FC236}">
                <a16:creationId xmlns:a16="http://schemas.microsoft.com/office/drawing/2014/main" id="{11EB936D-A2E1-F4B3-1E4A-44AF352BF0CA}"/>
              </a:ext>
            </a:extLst>
          </p:cNvPr>
          <p:cNvSpPr/>
          <p:nvPr/>
        </p:nvSpPr>
        <p:spPr>
          <a:xfrm>
            <a:off x="5388753" y="2891711"/>
            <a:ext cx="4523655" cy="2737392"/>
          </a:xfrm>
          <a:prstGeom prst="roundRect">
            <a:avLst>
              <a:gd name="adj" fmla="val 15458"/>
            </a:avLst>
          </a:prstGeom>
          <a:solidFill>
            <a:schemeClr val="accent4">
              <a:lumMod val="40000"/>
              <a:lumOff val="60000"/>
              <a:alpha val="4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707"/>
              </a:spcBef>
            </a:pPr>
            <a:endParaRPr lang="en-GB" sz="1600" b="1" dirty="0">
              <a:solidFill>
                <a:srgbClr val="FF67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4BDEE94-3238-7937-2686-7D191E01F52B}"/>
              </a:ext>
            </a:extLst>
          </p:cNvPr>
          <p:cNvSpPr txBox="1"/>
          <p:nvPr/>
        </p:nvSpPr>
        <p:spPr>
          <a:xfrm>
            <a:off x="5744295" y="2829818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GB" b="1" baseline="30000" dirty="0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 </a:t>
            </a:r>
            <a:r>
              <a:rPr lang="en-GB" b="1" dirty="0" err="1">
                <a:solidFill>
                  <a:srgbClr val="FF67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endParaRPr lang="en-GB" sz="2000" b="1" dirty="0">
              <a:solidFill>
                <a:srgbClr val="FF67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13461FB-4B94-DA63-39D6-8DD0E8566A13}"/>
              </a:ext>
            </a:extLst>
          </p:cNvPr>
          <p:cNvSpPr/>
          <p:nvPr/>
        </p:nvSpPr>
        <p:spPr>
          <a:xfrm>
            <a:off x="777875" y="1949624"/>
            <a:ext cx="3202311" cy="4320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69F28D-2745-BF08-6E94-356F9A94AB0A}"/>
              </a:ext>
            </a:extLst>
          </p:cNvPr>
          <p:cNvSpPr/>
          <p:nvPr/>
        </p:nvSpPr>
        <p:spPr>
          <a:xfrm>
            <a:off x="5530403" y="5166958"/>
            <a:ext cx="4197201" cy="400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37AE69-219F-C94E-FD5A-919AA9BD9CEA}"/>
              </a:ext>
            </a:extLst>
          </p:cNvPr>
          <p:cNvSpPr/>
          <p:nvPr/>
        </p:nvSpPr>
        <p:spPr>
          <a:xfrm>
            <a:off x="5548309" y="3533800"/>
            <a:ext cx="4197201" cy="400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601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E16DCF-7B33-A144-9278-842D42D8BA7F}"/>
              </a:ext>
            </a:extLst>
          </p:cNvPr>
          <p:cNvSpPr txBox="1"/>
          <p:nvPr/>
        </p:nvSpPr>
        <p:spPr>
          <a:xfrm>
            <a:off x="687865" y="1949624"/>
            <a:ext cx="93970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Positron production @FS </a:t>
            </a:r>
            <a:r>
              <a:rPr lang="en-GB" sz="4000" b="1" dirty="0">
                <a:solidFill>
                  <a:srgbClr val="C00000"/>
                </a:solidFill>
                <a:latin typeface="+mn-lt"/>
              </a:rPr>
              <a:t>with 6D Damping Ring acceptance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1F36CCC9-44AC-21CA-4B3F-7EA2611FE0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12/09/2025</a:t>
            </a:fld>
            <a:endParaRPr lang="fr-FR" dirty="0"/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DFC9EDCA-2B37-16F9-06D9-AB62BDA400B1}"/>
              </a:ext>
            </a:extLst>
          </p:cNvPr>
          <p:cNvSpPr>
            <a:spLocks noGrp="1"/>
          </p:cNvSpPr>
          <p:nvPr/>
        </p:nvSpPr>
        <p:spPr>
          <a:xfrm>
            <a:off x="4666307" y="3533800"/>
            <a:ext cx="5616624" cy="15258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Transfer Line simulation via 6D matrix element in RF-Track</a:t>
            </a:r>
          </a:p>
          <a:p>
            <a:r>
              <a:rPr lang="en-GB" dirty="0"/>
              <a:t>ECS via analytical transformation</a:t>
            </a:r>
          </a:p>
        </p:txBody>
      </p:sp>
    </p:spTree>
    <p:extLst>
      <p:ext uri="{BB962C8B-B14F-4D97-AF65-F5344CB8AC3E}">
        <p14:creationId xmlns:p14="http://schemas.microsoft.com/office/powerpoint/2010/main" val="1213943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BD2752FB-1559-F1AA-4A28-7BEB51E04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for the FS design</a:t>
            </a:r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E0713345-FFAD-71C8-123F-08E19E398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66485-1F8C-49AD-A5D5-E767E4406627}" type="datetime1">
              <a:rPr lang="fr-FR" smtClean="0"/>
              <a:t>12/09/2025</a:t>
            </a:fld>
            <a:endParaRPr lang="fr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766888-8414-AAE0-C5AE-92AECE4A8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5C8C80-38A6-05D3-CB63-05C5B0714AAA}"/>
              </a:ext>
            </a:extLst>
          </p:cNvPr>
          <p:cNvSpPr txBox="1"/>
          <p:nvPr/>
        </p:nvSpPr>
        <p:spPr>
          <a:xfrm>
            <a:off x="286200" y="797496"/>
            <a:ext cx="99057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Start-to-end simulation including the DR (using the FS layout + TL + ECS).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DR acceptance is based on the linear tracking without errors. The realistic acceptance will probably be even smaller.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44614BF0-79FE-782A-82A7-106CDCB03F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635346"/>
              </p:ext>
            </p:extLst>
          </p:nvPr>
        </p:nvGraphicFramePr>
        <p:xfrm>
          <a:off x="286200" y="1809055"/>
          <a:ext cx="5973693" cy="3505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91570">
                  <a:extLst>
                    <a:ext uri="{9D8B030D-6E8A-4147-A177-3AD203B41FA5}">
                      <a16:colId xmlns:a16="http://schemas.microsoft.com/office/drawing/2014/main" val="2377063132"/>
                    </a:ext>
                  </a:extLst>
                </a:gridCol>
                <a:gridCol w="1882123">
                  <a:extLst>
                    <a:ext uri="{9D8B030D-6E8A-4147-A177-3AD203B41FA5}">
                      <a16:colId xmlns:a16="http://schemas.microsoft.com/office/drawing/2014/main" val="716074497"/>
                    </a:ext>
                  </a:extLst>
                </a:gridCol>
              </a:tblGrid>
              <a:tr h="273630">
                <a:tc>
                  <a:txBody>
                    <a:bodyPr/>
                    <a:lstStyle/>
                    <a:p>
                      <a:pPr algn="ctr"/>
                      <a:endParaRPr lang="en-US" sz="14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Main Bucket (95 %)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935401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400" b="1" kern="1200" baseline="30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yield @ </a:t>
                      </a:r>
                      <a:r>
                        <a:rPr lang="en-US" sz="1400" b="1" kern="1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Linac</a:t>
                      </a: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end [N</a:t>
                      </a:r>
                      <a:r>
                        <a:rPr lang="en-US" sz="1400" b="1" kern="12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e+</a:t>
                      </a: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/N</a:t>
                      </a:r>
                      <a:r>
                        <a:rPr lang="en-US" sz="1400" b="1" kern="12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e-</a:t>
                      </a: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3.3 (3.4 FULL)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068712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400" b="1" kern="1200" baseline="30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yield @DR [N</a:t>
                      </a:r>
                      <a:r>
                        <a:rPr lang="en-US" sz="1400" b="1" kern="12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e+</a:t>
                      </a: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/N</a:t>
                      </a:r>
                      <a:r>
                        <a:rPr lang="en-US" sz="1400" b="1" kern="1200" baseline="-250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e-</a:t>
                      </a: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r>
                        <a:rPr lang="en-US" sz="1400" b="1" kern="1200" dirty="0">
                          <a:solidFill>
                            <a:srgbClr val="6600CC"/>
                          </a:solidFill>
                          <a:latin typeface="+mn-lt"/>
                          <a:ea typeface="+mn-ea"/>
                          <a:cs typeface="+mn-cs"/>
                        </a:rPr>
                        <a:t>6D acceptance</a:t>
                      </a:r>
                      <a:endParaRPr lang="en-US" sz="14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rgbClr val="6600CC"/>
                          </a:solidFill>
                          <a:latin typeface="+mn-lt"/>
                          <a:ea typeface="+mn-ea"/>
                          <a:cs typeface="+mn-cs"/>
                        </a:rPr>
                        <a:t>1.05</a:t>
                      </a: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en-US" sz="1400" b="1" kern="1200" dirty="0">
                          <a:solidFill>
                            <a:srgbClr val="FF6700"/>
                          </a:solidFill>
                          <a:latin typeface="+mn-lt"/>
                          <a:ea typeface="+mn-ea"/>
                          <a:cs typeface="+mn-cs"/>
                        </a:rPr>
                        <a:t>(≲ 2.6*)</a:t>
                      </a:r>
                      <a:endParaRPr lang="en-US" sz="14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8599381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Norm. emittance @ECS  [mm*rad]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rgbClr val="6600CC"/>
                          </a:solidFill>
                          <a:latin typeface="+mn-lt"/>
                          <a:ea typeface="+mn-ea"/>
                          <a:cs typeface="+mn-cs"/>
                        </a:rPr>
                        <a:t>Within 6D acceptance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14.1/13.2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rgbClr val="6600CC"/>
                          </a:solidFill>
                          <a:latin typeface="+mn-lt"/>
                          <a:ea typeface="+mn-ea"/>
                          <a:cs typeface="+mn-cs"/>
                        </a:rPr>
                        <a:t>5.0/6.1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51432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Geom. emittance @ECS [mm*</a:t>
                      </a:r>
                      <a:r>
                        <a:rPr lang="en-US" sz="1400" b="1" kern="1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mrad</a:t>
                      </a:r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rgbClr val="6600CC"/>
                          </a:solidFill>
                          <a:latin typeface="+mn-lt"/>
                          <a:ea typeface="+mn-ea"/>
                          <a:cs typeface="+mn-cs"/>
                        </a:rPr>
                        <a:t>Within 6D acceptance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2.54/2.40</a:t>
                      </a:r>
                    </a:p>
                    <a:p>
                      <a:pPr algn="ctr"/>
                      <a:r>
                        <a:rPr lang="en-US" sz="1400" b="1" kern="1200" dirty="0">
                          <a:solidFill>
                            <a:srgbClr val="6600CC"/>
                          </a:solidFill>
                          <a:latin typeface="+mn-lt"/>
                          <a:ea typeface="+mn-ea"/>
                          <a:cs typeface="+mn-cs"/>
                        </a:rPr>
                        <a:t>0.89/1.09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145875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Energy spread @ECS (RMS) [%]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rgbClr val="6600CC"/>
                          </a:solidFill>
                          <a:latin typeface="+mn-lt"/>
                          <a:ea typeface="+mn-ea"/>
                          <a:cs typeface="+mn-cs"/>
                        </a:rPr>
                        <a:t>Within 6D acceptance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2.5 % </a:t>
                      </a:r>
                    </a:p>
                    <a:p>
                      <a:pPr algn="ctr"/>
                      <a:r>
                        <a:rPr lang="en-US" sz="1400" b="1" kern="1200" dirty="0">
                          <a:solidFill>
                            <a:srgbClr val="6600CC"/>
                          </a:solidFill>
                          <a:latin typeface="+mn-lt"/>
                          <a:ea typeface="+mn-ea"/>
                          <a:cs typeface="+mn-cs"/>
                        </a:rPr>
                        <a:t>0.18 %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959736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Bunch length @ECS (RMS) [mm]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rgbClr val="6600CC"/>
                          </a:solidFill>
                          <a:latin typeface="+mn-lt"/>
                          <a:ea typeface="+mn-ea"/>
                          <a:cs typeface="+mn-cs"/>
                        </a:rPr>
                        <a:t>Within 6D acceptance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24.2 mm</a:t>
                      </a:r>
                    </a:p>
                    <a:p>
                      <a:pPr algn="ctr"/>
                      <a:r>
                        <a:rPr lang="en-US" sz="1400" b="1" kern="1200" dirty="0">
                          <a:solidFill>
                            <a:srgbClr val="6600CC"/>
                          </a:solidFill>
                          <a:latin typeface="+mn-lt"/>
                          <a:ea typeface="+mn-ea"/>
                          <a:cs typeface="+mn-cs"/>
                        </a:rPr>
                        <a:t>3.3 mm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80023"/>
                  </a:ext>
                </a:extLst>
              </a:tr>
              <a:tr h="273630"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Beam size @ECS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rgbClr val="6600CC"/>
                          </a:solidFill>
                          <a:latin typeface="+mn-lt"/>
                          <a:ea typeface="+mn-ea"/>
                          <a:cs typeface="+mn-cs"/>
                        </a:rPr>
                        <a:t>Within 6D acceptance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2.6/2.2</a:t>
                      </a:r>
                    </a:p>
                    <a:p>
                      <a:pPr algn="ctr"/>
                      <a:r>
                        <a:rPr lang="en-US" sz="1400" b="1" kern="1200" dirty="0">
                          <a:solidFill>
                            <a:srgbClr val="6600CC"/>
                          </a:solidFill>
                          <a:latin typeface="+mn-lt"/>
                          <a:ea typeface="+mn-ea"/>
                          <a:cs typeface="+mn-cs"/>
                        </a:rPr>
                        <a:t>1.6/1.2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8041638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9C837AFC-0469-4B3B-793A-3A3452F55117}"/>
              </a:ext>
            </a:extLst>
          </p:cNvPr>
          <p:cNvSpPr/>
          <p:nvPr/>
        </p:nvSpPr>
        <p:spPr>
          <a:xfrm>
            <a:off x="453128" y="5314255"/>
            <a:ext cx="50052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07"/>
              </a:spcBef>
            </a:pPr>
            <a:r>
              <a:rPr lang="en-GB" sz="1400" b="1" dirty="0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*Minimum required e⁺ yield for an e⁻ bunch charge of 5 </a:t>
            </a:r>
            <a:r>
              <a:rPr lang="en-GB" sz="1400" b="1" dirty="0" err="1">
                <a:solidFill>
                  <a:srgbClr val="E0531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endParaRPr lang="en-GB" sz="1400" b="1" i="1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2446126-EDA4-12CC-A97C-E5799E65D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655" y="1891026"/>
            <a:ext cx="4226682" cy="258816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4A21F07-DE2C-5CA0-3DF9-CBCBD9221D6F}"/>
              </a:ext>
            </a:extLst>
          </p:cNvPr>
          <p:cNvSpPr txBox="1"/>
          <p:nvPr/>
        </p:nvSpPr>
        <p:spPr>
          <a:xfrm>
            <a:off x="9653267" y="714529"/>
            <a:ext cx="958917" cy="370999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defTabSz="1034826">
              <a:defRPr/>
            </a:pPr>
            <a:r>
              <a:rPr lang="en-US" sz="1811" kern="0" dirty="0">
                <a:solidFill>
                  <a:prstClr val="black"/>
                </a:solidFill>
                <a:latin typeface="Calibri" panose="020F0502020204030204"/>
              </a:rPr>
              <a:t>Y. Wang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FE0433-0AC0-143A-49F1-A0AF7FFB6C45}"/>
              </a:ext>
            </a:extLst>
          </p:cNvPr>
          <p:cNvSpPr txBox="1"/>
          <p:nvPr/>
        </p:nvSpPr>
        <p:spPr>
          <a:xfrm>
            <a:off x="6668678" y="4760184"/>
            <a:ext cx="38557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Work in progress to quantify the losses in transverse and longitudinal planes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97FB23-02E8-B13C-F21F-E4DAC6D9726A}"/>
              </a:ext>
            </a:extLst>
          </p:cNvPr>
          <p:cNvSpPr/>
          <p:nvPr/>
        </p:nvSpPr>
        <p:spPr>
          <a:xfrm>
            <a:off x="201812" y="2398390"/>
            <a:ext cx="6120679" cy="84737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748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595178-32E4-E2C9-5A55-2EE5DDAA4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D49122D5-6DB2-7AE6-E0F4-B84D5A022C23}"/>
              </a:ext>
            </a:extLst>
          </p:cNvPr>
          <p:cNvSpPr txBox="1">
            <a:spLocks/>
          </p:cNvSpPr>
          <p:nvPr/>
        </p:nvSpPr>
        <p:spPr>
          <a:xfrm>
            <a:off x="351312" y="941512"/>
            <a:ext cx="10070149" cy="40502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5113" indent="-255113" algn="just" fontAlgn="auto">
              <a:lnSpc>
                <a:spcPct val="80000"/>
              </a:lnSpc>
              <a:spcAft>
                <a:spcPts val="679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Accepted </a:t>
            </a:r>
            <a:r>
              <a:rPr lang="en-US" sz="1800" b="1" dirty="0">
                <a:solidFill>
                  <a:srgbClr val="66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US" sz="1800" b="1" baseline="30000" dirty="0">
                <a:solidFill>
                  <a:srgbClr val="66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r>
              <a:rPr lang="en-US" sz="1800" b="1" dirty="0">
                <a:solidFill>
                  <a:srgbClr val="66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yield: ~1 N</a:t>
            </a:r>
            <a:r>
              <a:rPr lang="en-US" sz="1800" b="1" baseline="-25000" dirty="0">
                <a:solidFill>
                  <a:srgbClr val="66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</a:t>
            </a:r>
            <a:r>
              <a:rPr lang="en-US" sz="1800" b="1" dirty="0">
                <a:solidFill>
                  <a:srgbClr val="66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/N</a:t>
            </a:r>
            <a:r>
              <a:rPr lang="en-US" sz="1800" b="1" baseline="-25000" dirty="0">
                <a:solidFill>
                  <a:srgbClr val="6600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e-</a:t>
            </a:r>
            <a:r>
              <a:rPr lang="en-US" sz="1800" b="1" baseline="-250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when taking into account the 6D DR acceptance.</a:t>
            </a:r>
          </a:p>
          <a:p>
            <a:pPr marL="255113" indent="-255113" algn="just" fontAlgn="auto">
              <a:lnSpc>
                <a:spcPct val="80000"/>
              </a:lnSpc>
              <a:spcAft>
                <a:spcPts val="679"/>
              </a:spcAft>
              <a:buSzPct val="80000"/>
              <a:buFont typeface=".PingFang SC Regular"/>
              <a:buChar char="－"/>
            </a:pPr>
            <a:r>
              <a:rPr lang="en-US" sz="18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With safety margins, an e⁻ drive beam charge of 6.7 </a:t>
            </a:r>
            <a:r>
              <a:rPr lang="en-US" sz="1800" b="1" dirty="0" err="1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US" sz="18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required to meet FCC-</a:t>
            </a:r>
            <a:r>
              <a:rPr lang="en-US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ee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specifications (exceeding the current e- source limit  5 </a:t>
            </a:r>
            <a:r>
              <a:rPr lang="en-US" sz="18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). Thermionic e- gun ? Modulation of the bunch intensity for top-up ?  Studies and cross-checks are still ongoing.</a:t>
            </a:r>
          </a:p>
          <a:p>
            <a:pPr marL="255113" indent="-255113" algn="just" fontAlgn="auto">
              <a:lnSpc>
                <a:spcPct val="80000"/>
              </a:lnSpc>
              <a:spcAft>
                <a:spcPts val="679"/>
              </a:spcAft>
              <a:buSzPct val="80000"/>
              <a:buFont typeface=".PingFang SC Regular"/>
              <a:buChar char="－"/>
            </a:pPr>
            <a:r>
              <a:rPr lang="en-US" sz="1800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e+ production chain (FS layout): already defined and optimized 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=&gt; can be tested against different DR versions. </a:t>
            </a:r>
            <a:r>
              <a:rPr lang="en-US" sz="1800" b="1" u="sng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Next step: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quantify room for improvement in DR acceptance and evaluate the impact on the accepted e+ yield for current baseline. </a:t>
            </a:r>
          </a:p>
          <a:p>
            <a:pPr marL="255113" indent="-255113" algn="just" fontAlgn="auto">
              <a:lnSpc>
                <a:spcPct val="80000"/>
              </a:lnSpc>
              <a:spcAft>
                <a:spcPts val="679"/>
              </a:spcAft>
              <a:buSzPct val="80000"/>
              <a:buFont typeface=".PingFang SC Regular"/>
              <a:buChar char="－"/>
            </a:pPr>
            <a:r>
              <a:rPr lang="en-US" sz="1800" b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Once the DR design (and its acceptance is “fixed” as a intermediate milestone), 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we could re-optimize the current baseline (only parameter space) for e+ production, if needed.</a:t>
            </a:r>
          </a:p>
          <a:p>
            <a:pPr marL="255113" indent="-255113" algn="just" fontAlgn="auto">
              <a:lnSpc>
                <a:spcPct val="80000"/>
              </a:lnSpc>
              <a:spcAft>
                <a:spcPts val="679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 be done: confirm the accepted e+ yield with 1.54 GeV DR (previous design). </a:t>
            </a:r>
            <a:r>
              <a:rPr lang="en-US" sz="18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We need the DR lattice.</a:t>
            </a: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The e+ beam in this case will be taken at 1.54 GeV.</a:t>
            </a:r>
          </a:p>
          <a:p>
            <a:pPr marL="255113" indent="-255113" algn="just" fontAlgn="auto">
              <a:lnSpc>
                <a:spcPct val="80000"/>
              </a:lnSpc>
              <a:spcAft>
                <a:spcPts val="679"/>
              </a:spcAft>
              <a:buSzPct val="80000"/>
              <a:buFont typeface=".PingFang SC Regular"/>
              <a:buChar char="－"/>
            </a:pPr>
            <a:r>
              <a:rPr lang="en-US" sz="18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How now to proceed with the ”Towards TDR” studies ?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43FB41F-AAD0-3AF0-B75D-80B32EF23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/>
          <a:lstStyle/>
          <a:p>
            <a:r>
              <a:rPr lang="en-GB" dirty="0"/>
              <a:t>Discussion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751AFDD6-084B-288E-EB7D-DCC0B17FE4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fld id="{29266485-1F8C-49AD-A5D5-E767E4406627}" type="datetime1">
              <a:rPr lang="fr-FR" smtClean="0"/>
              <a:t>12/09/2025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0249760"/>
      </p:ext>
    </p:extLst>
  </p:cSld>
  <p:clrMapOvr>
    <a:masterClrMapping/>
  </p:clrMapOvr>
</p:sld>
</file>

<file path=ppt/theme/theme1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73487</TotalTime>
  <Words>1723</Words>
  <Application>Microsoft Macintosh PowerPoint</Application>
  <PresentationFormat>Custom</PresentationFormat>
  <Paragraphs>274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-webkit-standard</vt:lpstr>
      <vt:lpstr>.PingFang SC Regular</vt:lpstr>
      <vt:lpstr>Arial</vt:lpstr>
      <vt:lpstr>Calibri</vt:lpstr>
      <vt:lpstr>Calibri Light</vt:lpstr>
      <vt:lpstr>Times New Roman</vt:lpstr>
      <vt:lpstr>1_modele-IJCLAb-powerpoint</vt:lpstr>
      <vt:lpstr>PowerPoint Presentation</vt:lpstr>
      <vt:lpstr>PowerPoint Presentation</vt:lpstr>
      <vt:lpstr>FCC-ee positron source: current requirements </vt:lpstr>
      <vt:lpstr>Positron production: FS baseline</vt:lpstr>
      <vt:lpstr>Positron capture and linac overall efficiency (FS baseline)</vt:lpstr>
      <vt:lpstr>Summary of the simulation results (FS baseline)</vt:lpstr>
      <vt:lpstr>PowerPoint Presentation</vt:lpstr>
      <vt:lpstr>Results for the FS design</vt:lpstr>
      <vt:lpstr>Discussion</vt:lpstr>
      <vt:lpstr>PowerPoint Presentation</vt:lpstr>
      <vt:lpstr>Discussion </vt:lpstr>
      <vt:lpstr>Energy of the e- drive beam</vt:lpstr>
      <vt:lpstr>Fundamental constrain. How to trick the Liouville theorem?</vt:lpstr>
      <vt:lpstr>Polarization (FS report)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Iryna Chaikovska</cp:lastModifiedBy>
  <cp:revision>3849</cp:revision>
  <cp:lastPrinted>2024-06-07T14:08:59Z</cp:lastPrinted>
  <dcterms:created xsi:type="dcterms:W3CDTF">2011-03-09T16:37:49Z</dcterms:created>
  <dcterms:modified xsi:type="dcterms:W3CDTF">2025-09-12T15:36:38Z</dcterms:modified>
</cp:coreProperties>
</file>