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60" r:id="rId5"/>
    <p:sldId id="275" r:id="rId6"/>
    <p:sldId id="274" r:id="rId7"/>
    <p:sldId id="276" r:id="rId8"/>
    <p:sldId id="265" r:id="rId9"/>
    <p:sldId id="266" r:id="rId10"/>
    <p:sldId id="269" r:id="rId11"/>
    <p:sldId id="268" r:id="rId12"/>
    <p:sldId id="271" r:id="rId13"/>
    <p:sldId id="273" r:id="rId14"/>
    <p:sldId id="278" r:id="rId15"/>
    <p:sldId id="270" r:id="rId16"/>
    <p:sldId id="272" r:id="rId17"/>
    <p:sldId id="264" r:id="rId18"/>
    <p:sldId id="277" r:id="rId19"/>
    <p:sldId id="267" r:id="rId20"/>
    <p:sldId id="279" r:id="rId21"/>
    <p:sldId id="280" r:id="rId22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onel Marques Antunes Ferreira" initials="LMAF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9"/>
    <a:srgbClr val="FFFFAB"/>
    <a:srgbClr val="E5201B"/>
    <a:srgbClr val="A35A0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629" autoAdjust="0"/>
  </p:normalViewPr>
  <p:slideViewPr>
    <p:cSldViewPr>
      <p:cViewPr varScale="1">
        <p:scale>
          <a:sx n="107" d="100"/>
          <a:sy n="107" d="100"/>
        </p:scale>
        <p:origin x="-99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744" y="-7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41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41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AFE5B-A074-4F1D-8A18-7F5D900D9C7A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78"/>
            <a:ext cx="2946400" cy="4941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6978"/>
            <a:ext cx="2946400" cy="4941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ED53D-9D7F-434F-903A-191E6F8EFA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616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DC4966-96A7-43E7-AE0F-C092CD2A7A88}" type="datetimeFigureOut">
              <a:rPr lang="en-US" smtClean="0"/>
              <a:pPr/>
              <a:t>12/9/2011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9E7BA-7C18-4655-96F4-7BE70A975A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981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0"/>
            <a:ext cx="7596336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836712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7584" y="6597352"/>
            <a:ext cx="1475656" cy="260648"/>
          </a:xfrm>
        </p:spPr>
        <p:txBody>
          <a:bodyPr/>
          <a:lstStyle>
            <a:lvl1pPr>
              <a:defRPr sz="1000"/>
            </a:lvl1pPr>
          </a:lstStyle>
          <a:p>
            <a:fld id="{FD3AE88B-4D2B-466A-8725-47D76968F456}" type="datetime3">
              <a:rPr lang="en-GB" smtClean="0"/>
              <a:pPr/>
              <a:t>9 December,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sz="1000" dirty="0" smtClean="0"/>
              <a:t>TE-VSC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97352"/>
            <a:ext cx="2133600" cy="260648"/>
          </a:xfrm>
        </p:spPr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9 December,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848872" cy="1323439"/>
          </a:xfrm>
        </p:spPr>
        <p:txBody>
          <a:bodyPr anchor="t"/>
          <a:lstStyle>
            <a:lvl1pPr algn="l">
              <a:defRPr sz="4000" b="1" cap="all" baseline="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608" y="2492896"/>
            <a:ext cx="7848872" cy="367240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771E2-B0E1-42AF-89DE-F933ABDF0A76}" type="datetime3">
              <a:rPr lang="en-GB" smtClean="0"/>
              <a:pPr/>
              <a:t>9 December,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9592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4048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BA65-1483-4A5A-A939-5CD3575456E0}" type="datetime3">
              <a:rPr lang="en-GB" smtClean="0"/>
              <a:pPr/>
              <a:t>9 December,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9592" y="83671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556792"/>
            <a:ext cx="4040188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4048" y="83671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04048" y="1556792"/>
            <a:ext cx="4041775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97F89-8955-41A2-8CB5-BEBA2ED029AF}" type="datetime3">
              <a:rPr lang="en-GB" smtClean="0"/>
              <a:pPr/>
              <a:t>9 December, 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0"/>
            <a:ext cx="7560840" cy="769441"/>
          </a:xfrm>
        </p:spPr>
        <p:txBody>
          <a:bodyPr wrap="square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6B19-2E61-4E52-9502-A3C5EDF8CD49}" type="datetime3">
              <a:rPr lang="en-GB" smtClean="0"/>
              <a:pPr/>
              <a:t>9 December, 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C56BA-AAE9-4297-A43C-4B1B6FD4D91A}" type="datetime3">
              <a:rPr lang="en-GB" smtClean="0"/>
              <a:pPr/>
              <a:t>9 December, 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"/>
            <a:ext cx="7344816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836712"/>
            <a:ext cx="5472608" cy="547260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6216" y="836712"/>
            <a:ext cx="2520280" cy="547260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73EB-1656-4BB6-85A7-C597CA4E96FD}" type="datetime3">
              <a:rPr lang="en-GB" smtClean="0"/>
              <a:pPr/>
              <a:t>9 December,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0"/>
            <a:ext cx="6480720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3848" y="206084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600" y="908720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26DCB-7D04-4CA5-B6EF-B1E35C2FC0A1}" type="datetime3">
              <a:rPr lang="en-GB" smtClean="0"/>
              <a:pPr/>
              <a:t>9 December,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1"/>
            <a:ext cx="8275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3568" y="0"/>
            <a:ext cx="8460432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836712"/>
            <a:ext cx="8229600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7584" y="6597352"/>
            <a:ext cx="194421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FA0E2-A17A-4745-9C19-30D0355EA218}" type="datetime3">
              <a:rPr lang="en-GB" smtClean="0"/>
              <a:pPr/>
              <a:t>9 December,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5816" y="6597352"/>
            <a:ext cx="410445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6424" y="6597352"/>
            <a:ext cx="191757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7584" y="-279366"/>
            <a:ext cx="7560840" cy="1323439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836713"/>
            <a:ext cx="827584" cy="544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88424" y="0"/>
            <a:ext cx="755576" cy="74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788354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marL="0" algn="ctr" defTabSz="914400" rtl="0" eaLnBrk="1" latinLnBrk="0" hangingPunct="1">
        <a:spcBef>
          <a:spcPct val="0"/>
        </a:spcBef>
        <a:buNone/>
        <a:defRPr sz="4000" b="1" i="1" kern="1200" baseline="0">
          <a:solidFill>
            <a:srgbClr val="FFFFAB"/>
          </a:solidFill>
          <a:latin typeface="Arial Black"/>
          <a:ea typeface="+mj-ea"/>
          <a:cs typeface="Arial Black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000" b="1" kern="1200" baseline="0">
          <a:solidFill>
            <a:schemeClr val="accent2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i="1" kern="1200" baseline="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8409"/>
            <a:ext cx="7596336" cy="707886"/>
          </a:xfrm>
        </p:spPr>
        <p:txBody>
          <a:bodyPr/>
          <a:lstStyle/>
          <a:p>
            <a:r>
              <a:rPr lang="en-GB" dirty="0" smtClean="0"/>
              <a:t>Building107 Update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980728"/>
            <a:ext cx="6400800" cy="1752600"/>
          </a:xfrm>
        </p:spPr>
        <p:txBody>
          <a:bodyPr/>
          <a:lstStyle/>
          <a:p>
            <a:r>
              <a:rPr lang="en-GB" dirty="0" smtClean="0"/>
              <a:t>New surface finishing workshop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9 December,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000" dirty="0" smtClean="0"/>
              <a:t>TE-VSC _ Seminar</a:t>
            </a:r>
            <a:endParaRPr lang="en-GB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 t="14709" r="10518" b="12231"/>
          <a:stretch>
            <a:fillRect/>
          </a:stretch>
        </p:blipFill>
        <p:spPr bwMode="auto">
          <a:xfrm>
            <a:off x="1259632" y="1628096"/>
            <a:ext cx="7416824" cy="4844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107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5976664" cy="5740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8409"/>
            <a:ext cx="7596336" cy="707886"/>
          </a:xfrm>
        </p:spPr>
        <p:txBody>
          <a:bodyPr/>
          <a:lstStyle/>
          <a:p>
            <a:r>
              <a:rPr lang="en-GB" dirty="0"/>
              <a:t>Building107 Update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9 December,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TE-VSC _ Seminar</a:t>
            </a:r>
          </a:p>
          <a:p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691680" y="908720"/>
            <a:ext cx="6400800" cy="720080"/>
          </a:xfrm>
        </p:spPr>
        <p:txBody>
          <a:bodyPr>
            <a:normAutofit/>
          </a:bodyPr>
          <a:lstStyle/>
          <a:p>
            <a:r>
              <a:rPr lang="en-GB" dirty="0" smtClean="0"/>
              <a:t>Into the details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355976" y="1697103"/>
            <a:ext cx="4680520" cy="338554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Access</a:t>
            </a:r>
            <a:endParaRPr lang="en-GB" sz="1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419872" y="3429000"/>
            <a:ext cx="1224136" cy="0"/>
          </a:xfrm>
          <a:prstGeom prst="straightConnector1">
            <a:avLst/>
          </a:prstGeom>
          <a:ln w="2540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395208" y="2780928"/>
            <a:ext cx="0" cy="432048"/>
          </a:xfrm>
          <a:prstGeom prst="straightConnector1">
            <a:avLst/>
          </a:prstGeom>
          <a:ln w="2540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1475656" y="3429000"/>
            <a:ext cx="1656184" cy="0"/>
          </a:xfrm>
          <a:prstGeom prst="straightConnector1">
            <a:avLst/>
          </a:prstGeom>
          <a:ln w="2540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459104" y="1916832"/>
            <a:ext cx="0" cy="1113410"/>
          </a:xfrm>
          <a:prstGeom prst="straightConnector1">
            <a:avLst/>
          </a:prstGeom>
          <a:ln w="2540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523000" y="2204864"/>
            <a:ext cx="0" cy="825378"/>
          </a:xfrm>
          <a:prstGeom prst="straightConnector1">
            <a:avLst/>
          </a:prstGeom>
          <a:ln w="2540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475656" y="3573016"/>
            <a:ext cx="0" cy="2160240"/>
          </a:xfrm>
          <a:prstGeom prst="straightConnector1">
            <a:avLst/>
          </a:prstGeom>
          <a:ln w="2540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2504972" y="3634853"/>
            <a:ext cx="0" cy="1450331"/>
          </a:xfrm>
          <a:prstGeom prst="straightConnector1">
            <a:avLst/>
          </a:prstGeom>
          <a:ln w="2540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131840" y="3634853"/>
            <a:ext cx="0" cy="1450331"/>
          </a:xfrm>
          <a:prstGeom prst="straightConnector1">
            <a:avLst/>
          </a:prstGeom>
          <a:ln w="2540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1475656" y="5157192"/>
            <a:ext cx="1584176" cy="0"/>
          </a:xfrm>
          <a:prstGeom prst="straightConnector1">
            <a:avLst/>
          </a:prstGeom>
          <a:ln w="2540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2339752" y="5157192"/>
            <a:ext cx="0" cy="432048"/>
          </a:xfrm>
          <a:prstGeom prst="straightConnector1">
            <a:avLst/>
          </a:prstGeom>
          <a:ln w="2540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2627784" y="5157192"/>
            <a:ext cx="0" cy="432048"/>
          </a:xfrm>
          <a:prstGeom prst="straightConnector1">
            <a:avLst/>
          </a:prstGeom>
          <a:ln w="2540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876256" y="2134983"/>
            <a:ext cx="2286996" cy="338554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Parts</a:t>
            </a:r>
            <a:endParaRPr lang="en-GB" sz="1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83171" y="2442374"/>
            <a:ext cx="2286996" cy="338554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Emergency exits</a:t>
            </a:r>
            <a:endParaRPr lang="en-GB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475656" y="6072955"/>
            <a:ext cx="0" cy="432048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331640" y="1477270"/>
            <a:ext cx="0" cy="432048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389773" y="1473461"/>
            <a:ext cx="0" cy="432048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580112" y="2996952"/>
            <a:ext cx="0" cy="432048"/>
          </a:xfrm>
          <a:prstGeom prst="straightConnector1">
            <a:avLst/>
          </a:prstGeom>
          <a:ln w="25400">
            <a:solidFill>
              <a:schemeClr val="accent3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3779912" y="5229200"/>
            <a:ext cx="324036" cy="0"/>
          </a:xfrm>
          <a:prstGeom prst="straightConnector1">
            <a:avLst/>
          </a:prstGeom>
          <a:ln w="25400">
            <a:solidFill>
              <a:schemeClr val="accent3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3779912" y="3789040"/>
            <a:ext cx="324036" cy="0"/>
          </a:xfrm>
          <a:prstGeom prst="straightConnector1">
            <a:avLst/>
          </a:prstGeom>
          <a:ln w="25400">
            <a:solidFill>
              <a:schemeClr val="accent3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3779912" y="3645463"/>
            <a:ext cx="324036" cy="0"/>
          </a:xfrm>
          <a:prstGeom prst="straightConnector1">
            <a:avLst/>
          </a:prstGeom>
          <a:ln w="25400">
            <a:solidFill>
              <a:schemeClr val="accent3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857004" y="2827675"/>
            <a:ext cx="2286996" cy="338554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Persons</a:t>
            </a:r>
            <a:endParaRPr lang="en-GB" sz="16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493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5976664" cy="5740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8409"/>
            <a:ext cx="7596336" cy="707886"/>
          </a:xfrm>
        </p:spPr>
        <p:txBody>
          <a:bodyPr/>
          <a:lstStyle/>
          <a:p>
            <a:r>
              <a:rPr lang="en-GB" dirty="0"/>
              <a:t>Building107 Update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9 December,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TE-VSC _ Seminar</a:t>
            </a:r>
          </a:p>
          <a:p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691680" y="908720"/>
            <a:ext cx="6400800" cy="720080"/>
          </a:xfrm>
        </p:spPr>
        <p:txBody>
          <a:bodyPr>
            <a:normAutofit/>
          </a:bodyPr>
          <a:lstStyle/>
          <a:p>
            <a:r>
              <a:rPr lang="en-GB" dirty="0" smtClean="0"/>
              <a:t>Into the details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355976" y="1697103"/>
            <a:ext cx="4680520" cy="338554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Access</a:t>
            </a:r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3743907" y="2358708"/>
            <a:ext cx="756085" cy="0"/>
          </a:xfrm>
          <a:prstGeom prst="straightConnector1">
            <a:avLst/>
          </a:prstGeom>
          <a:ln w="2540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>
            <a:off x="3203848" y="1532938"/>
            <a:ext cx="8384" cy="502719"/>
          </a:xfrm>
          <a:prstGeom prst="straightConnector1">
            <a:avLst/>
          </a:prstGeom>
          <a:ln w="2540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30" name="Elbow Connector 9229"/>
          <p:cNvCxnSpPr/>
          <p:nvPr/>
        </p:nvCxnSpPr>
        <p:spPr>
          <a:xfrm rot="5400000">
            <a:off x="2766429" y="2451521"/>
            <a:ext cx="1054859" cy="900099"/>
          </a:xfrm>
          <a:prstGeom prst="bentConnector3">
            <a:avLst>
              <a:gd name="adj1" fmla="val 99654"/>
            </a:avLst>
          </a:prstGeom>
          <a:ln w="2540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2843809" y="2852936"/>
            <a:ext cx="1278140" cy="0"/>
          </a:xfrm>
          <a:prstGeom prst="straightConnector1">
            <a:avLst/>
          </a:prstGeom>
          <a:ln w="25400">
            <a:solidFill>
              <a:srgbClr val="00B05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876256" y="2132856"/>
            <a:ext cx="2176030" cy="338554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Chemicals path</a:t>
            </a:r>
          </a:p>
        </p:txBody>
      </p:sp>
    </p:spTree>
    <p:extLst>
      <p:ext uri="{BB962C8B-B14F-4D97-AF65-F5344CB8AC3E}">
        <p14:creationId xmlns:p14="http://schemas.microsoft.com/office/powerpoint/2010/main" val="487919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5976664" cy="5740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8409"/>
            <a:ext cx="7596336" cy="707886"/>
          </a:xfrm>
        </p:spPr>
        <p:txBody>
          <a:bodyPr/>
          <a:lstStyle/>
          <a:p>
            <a:r>
              <a:rPr lang="en-GB" dirty="0"/>
              <a:t>Building107 Update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9 December,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TE-VSC _ Seminar</a:t>
            </a:r>
          </a:p>
          <a:p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691680" y="908720"/>
            <a:ext cx="6400800" cy="720080"/>
          </a:xfrm>
        </p:spPr>
        <p:txBody>
          <a:bodyPr>
            <a:normAutofit/>
          </a:bodyPr>
          <a:lstStyle/>
          <a:p>
            <a:r>
              <a:rPr lang="en-GB" dirty="0" smtClean="0"/>
              <a:t>Into the details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355976" y="1697103"/>
            <a:ext cx="4680520" cy="338554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Floor levels + Basins/Retentions</a:t>
            </a:r>
            <a:endParaRPr lang="en-GB" sz="1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76256" y="2082535"/>
            <a:ext cx="2235932" cy="584775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Coated</a:t>
            </a:r>
            <a:endParaRPr lang="en-GB" sz="1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GB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GB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oncrete</a:t>
            </a:r>
            <a:endParaRPr lang="en-GB" sz="1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987824" y="1697103"/>
            <a:ext cx="432048" cy="723986"/>
          </a:xfrm>
          <a:prstGeom prst="rect">
            <a:avLst/>
          </a:prstGeom>
          <a:solidFill>
            <a:srgbClr val="00206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2987824" y="2421088"/>
            <a:ext cx="900100" cy="3456183"/>
          </a:xfrm>
          <a:prstGeom prst="rect">
            <a:avLst/>
          </a:prstGeom>
          <a:solidFill>
            <a:srgbClr val="00206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pt-PT" dirty="0" smtClean="0">
                <a:latin typeface="Arial" pitchFamily="34" charset="0"/>
                <a:cs typeface="Arial" pitchFamily="34" charset="0"/>
              </a:rPr>
              <a:t>0.0 m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98771" y="2573489"/>
            <a:ext cx="432048" cy="495471"/>
          </a:xfrm>
          <a:prstGeom prst="rect">
            <a:avLst/>
          </a:prstGeom>
          <a:solidFill>
            <a:srgbClr val="00206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1043609" y="3212975"/>
            <a:ext cx="1944216" cy="421877"/>
          </a:xfrm>
          <a:prstGeom prst="rect">
            <a:avLst/>
          </a:prstGeom>
          <a:solidFill>
            <a:srgbClr val="00206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5508104" y="3212974"/>
            <a:ext cx="936104" cy="2160241"/>
          </a:xfrm>
          <a:prstGeom prst="rect">
            <a:avLst/>
          </a:prstGeom>
          <a:solidFill>
            <a:srgbClr val="00206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6908068" y="2667310"/>
            <a:ext cx="2235932" cy="338554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Grated </a:t>
            </a:r>
            <a:r>
              <a:rPr lang="en-GB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floor</a:t>
            </a:r>
            <a:endParaRPr lang="en-GB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015716" y="2088528"/>
            <a:ext cx="900099" cy="1124446"/>
          </a:xfrm>
          <a:prstGeom prst="rect">
            <a:avLst/>
          </a:prstGeom>
          <a:solidFill>
            <a:schemeClr val="accent3">
              <a:lumMod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-1.2 m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1043609" y="5301208"/>
            <a:ext cx="900099" cy="908422"/>
          </a:xfrm>
          <a:prstGeom prst="rect">
            <a:avLst/>
          </a:prstGeom>
          <a:solidFill>
            <a:schemeClr val="accent3">
              <a:lumMod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-1.2 m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1078114" y="2088528"/>
            <a:ext cx="900099" cy="1124446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- 4 m</a:t>
            </a:r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1078113" y="3634853"/>
            <a:ext cx="900099" cy="1594347"/>
          </a:xfrm>
          <a:prstGeom prst="rect">
            <a:avLst/>
          </a:prstGeom>
          <a:solidFill>
            <a:schemeClr val="accent2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-1.2 m</a:t>
            </a: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2015717" y="3634852"/>
            <a:ext cx="900099" cy="1594347"/>
          </a:xfrm>
          <a:prstGeom prst="rect">
            <a:avLst/>
          </a:prstGeom>
          <a:solidFill>
            <a:schemeClr val="accent2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-1.2 m</a:t>
            </a:r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2046539" y="5288664"/>
            <a:ext cx="869275" cy="876640"/>
          </a:xfrm>
          <a:prstGeom prst="rect">
            <a:avLst/>
          </a:prstGeom>
          <a:solidFill>
            <a:srgbClr val="00206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3430721" y="1752398"/>
            <a:ext cx="457204" cy="622524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t-PT" sz="1200" dirty="0" smtClean="0"/>
              <a:t>-0.2 m</a:t>
            </a:r>
            <a:endParaRPr lang="en-GB" sz="1200" dirty="0"/>
          </a:p>
        </p:txBody>
      </p:sp>
      <p:sp>
        <p:nvSpPr>
          <p:cNvPr id="30" name="Rectangle 29"/>
          <p:cNvSpPr/>
          <p:nvPr/>
        </p:nvSpPr>
        <p:spPr>
          <a:xfrm>
            <a:off x="3926390" y="2204863"/>
            <a:ext cx="404429" cy="368625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GB" sz="12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9592" y="2650751"/>
            <a:ext cx="367240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0988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  <p:bldP spid="13" grpId="1" animBg="1"/>
      <p:bldP spid="8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19" grpId="1" animBg="1"/>
      <p:bldP spid="20" grpId="0" animBg="1"/>
      <p:bldP spid="21" grpId="0" animBg="1"/>
      <p:bldP spid="23" grpId="0" animBg="1"/>
      <p:bldP spid="24" grpId="0" animBg="1"/>
      <p:bldP spid="26" grpId="0" animBg="1"/>
      <p:bldP spid="27" grpId="0" animBg="1"/>
      <p:bldP spid="29" grpId="0" animBg="1"/>
      <p:bldP spid="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8409"/>
            <a:ext cx="7596336" cy="707886"/>
          </a:xfrm>
        </p:spPr>
        <p:txBody>
          <a:bodyPr/>
          <a:lstStyle/>
          <a:p>
            <a:r>
              <a:rPr lang="en-GB" dirty="0"/>
              <a:t>Building107 Update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9 December,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TE-VSC _ Seminar</a:t>
            </a:r>
          </a:p>
          <a:p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2" name="Subtitle 6"/>
          <p:cNvSpPr>
            <a:spLocks noGrp="1"/>
          </p:cNvSpPr>
          <p:nvPr>
            <p:ph type="subTitle" idx="1"/>
          </p:nvPr>
        </p:nvSpPr>
        <p:spPr>
          <a:xfrm>
            <a:off x="1691680" y="908720"/>
            <a:ext cx="6400800" cy="720080"/>
          </a:xfrm>
        </p:spPr>
        <p:txBody>
          <a:bodyPr>
            <a:normAutofit/>
          </a:bodyPr>
          <a:lstStyle/>
          <a:p>
            <a:r>
              <a:rPr lang="en-GB" dirty="0" smtClean="0"/>
              <a:t>Into details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355976" y="1697103"/>
            <a:ext cx="4680520" cy="338554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Floor levels + Basins/Retentions</a:t>
            </a:r>
            <a:endParaRPr lang="en-GB" sz="1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69441"/>
            <a:ext cx="42672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873" y="2033931"/>
            <a:ext cx="3762623" cy="3255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3203848" y="3212976"/>
            <a:ext cx="216024" cy="21602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>
            <a:stCxn id="3" idx="4"/>
          </p:cNvCxnSpPr>
          <p:nvPr/>
        </p:nvCxnSpPr>
        <p:spPr>
          <a:xfrm>
            <a:off x="3311860" y="3429000"/>
            <a:ext cx="2124236" cy="14401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235" y="4205702"/>
            <a:ext cx="4449862" cy="2168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Straight Arrow Connector 17"/>
          <p:cNvCxnSpPr/>
          <p:nvPr/>
        </p:nvCxnSpPr>
        <p:spPr>
          <a:xfrm>
            <a:off x="3311860" y="3212976"/>
            <a:ext cx="324036" cy="129614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2498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8409"/>
            <a:ext cx="7596336" cy="707886"/>
          </a:xfrm>
        </p:spPr>
        <p:txBody>
          <a:bodyPr/>
          <a:lstStyle/>
          <a:p>
            <a:r>
              <a:rPr lang="en-GB" dirty="0"/>
              <a:t>Building107 Update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9 December,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TE-VSC _ Seminar</a:t>
            </a:r>
          </a:p>
          <a:p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2" name="Subtitle 6"/>
          <p:cNvSpPr>
            <a:spLocks noGrp="1"/>
          </p:cNvSpPr>
          <p:nvPr>
            <p:ph type="subTitle" idx="1"/>
          </p:nvPr>
        </p:nvSpPr>
        <p:spPr>
          <a:xfrm>
            <a:off x="1691680" y="908720"/>
            <a:ext cx="6400800" cy="720080"/>
          </a:xfrm>
        </p:spPr>
        <p:txBody>
          <a:bodyPr>
            <a:normAutofit/>
          </a:bodyPr>
          <a:lstStyle/>
          <a:p>
            <a:r>
              <a:rPr lang="en-GB" dirty="0" smtClean="0"/>
              <a:t>Into details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355976" y="1697103"/>
            <a:ext cx="4680520" cy="338554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Floor levels + Basins/Retentions</a:t>
            </a:r>
            <a:endParaRPr lang="en-GB" sz="1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76256" y="2082535"/>
            <a:ext cx="2235932" cy="338554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Tanks concept</a:t>
            </a:r>
            <a:endParaRPr lang="en-GB" sz="1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2348880"/>
            <a:ext cx="3588793" cy="3477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5" descr="\\cern.ch\dfs\Users\l\lferreir\Desktop\New Folder (2)\ZWorking folder\B107\TSB107\Consultant\Tank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63" t="27206" r="35623" b="10670"/>
          <a:stretch/>
        </p:blipFill>
        <p:spPr bwMode="auto">
          <a:xfrm>
            <a:off x="4870344" y="2636911"/>
            <a:ext cx="4011823" cy="3466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311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5976664" cy="5740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8409"/>
            <a:ext cx="7596336" cy="707886"/>
          </a:xfrm>
        </p:spPr>
        <p:txBody>
          <a:bodyPr/>
          <a:lstStyle/>
          <a:p>
            <a:r>
              <a:rPr lang="en-GB" dirty="0"/>
              <a:t>Building107 Update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9 December,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TE-VSC _ Seminar</a:t>
            </a:r>
          </a:p>
          <a:p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691680" y="908720"/>
            <a:ext cx="6400800" cy="720080"/>
          </a:xfrm>
        </p:spPr>
        <p:txBody>
          <a:bodyPr>
            <a:normAutofit/>
          </a:bodyPr>
          <a:lstStyle/>
          <a:p>
            <a:r>
              <a:rPr lang="en-GB" dirty="0" smtClean="0"/>
              <a:t>Into details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283968" y="1697103"/>
            <a:ext cx="4752528" cy="338554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Extraction networks</a:t>
            </a:r>
            <a:endParaRPr lang="en-GB" sz="1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76256" y="2082535"/>
            <a:ext cx="2235932" cy="338554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Acid/Cr/Alkaline</a:t>
            </a:r>
            <a:endParaRPr lang="en-GB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78225" y="1927579"/>
            <a:ext cx="72008" cy="205277"/>
          </a:xfrm>
          <a:prstGeom prst="rect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1115616" y="2172450"/>
            <a:ext cx="792088" cy="392454"/>
          </a:xfrm>
          <a:prstGeom prst="rect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1115616" y="3625794"/>
            <a:ext cx="792088" cy="1315374"/>
          </a:xfrm>
          <a:prstGeom prst="rect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2060104" y="3625794"/>
            <a:ext cx="396044" cy="1459390"/>
          </a:xfrm>
          <a:prstGeom prst="rect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555776" y="4093367"/>
            <a:ext cx="296416" cy="152434"/>
          </a:xfrm>
          <a:prstGeom prst="rect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5796136" y="3813142"/>
            <a:ext cx="81873" cy="196227"/>
          </a:xfrm>
          <a:prstGeom prst="rect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5508104" y="3536739"/>
            <a:ext cx="81873" cy="196227"/>
          </a:xfrm>
          <a:prstGeom prst="rect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5811083" y="3385621"/>
            <a:ext cx="66926" cy="49057"/>
          </a:xfrm>
          <a:prstGeom prst="rect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5812041" y="3434678"/>
            <a:ext cx="66926" cy="49057"/>
          </a:xfrm>
          <a:prstGeom prst="rect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5803144" y="4046055"/>
            <a:ext cx="81873" cy="123530"/>
          </a:xfrm>
          <a:prstGeom prst="rect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5483447" y="4581128"/>
            <a:ext cx="81873" cy="196227"/>
          </a:xfrm>
          <a:prstGeom prst="rect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1115616" y="2717304"/>
            <a:ext cx="792088" cy="392454"/>
          </a:xfrm>
          <a:prstGeom prst="rect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1115616" y="5301208"/>
            <a:ext cx="792088" cy="792088"/>
          </a:xfrm>
          <a:prstGeom prst="rect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2060104" y="2251812"/>
            <a:ext cx="792088" cy="914347"/>
          </a:xfrm>
          <a:prstGeom prst="rect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2555776" y="3911254"/>
            <a:ext cx="296416" cy="116051"/>
          </a:xfrm>
          <a:prstGeom prst="rect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2555776" y="4343188"/>
            <a:ext cx="272126" cy="392454"/>
          </a:xfrm>
          <a:prstGeom prst="rect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2580080" y="3726528"/>
            <a:ext cx="296416" cy="116051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2060104" y="5445224"/>
            <a:ext cx="296416" cy="648071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 rot="16200000">
            <a:off x="2023180" y="1176899"/>
            <a:ext cx="296416" cy="141022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1516463" y="4956458"/>
            <a:ext cx="296416" cy="116051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 rot="16200000">
            <a:off x="3259778" y="5030562"/>
            <a:ext cx="148209" cy="11605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 rot="10800000">
            <a:off x="3197099" y="2369355"/>
            <a:ext cx="126515" cy="72008"/>
          </a:xfrm>
          <a:prstGeom prst="rect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6908068" y="2539708"/>
            <a:ext cx="2235932" cy="338554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Cyanide</a:t>
            </a:r>
            <a:endParaRPr lang="en-GB" sz="16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908068" y="2996882"/>
            <a:ext cx="2235932" cy="338554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n>
                  <a:solidFill>
                    <a:schemeClr val="accent1">
                      <a:shade val="50000"/>
                    </a:schemeClr>
                  </a:solidFill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Solvent</a:t>
            </a:r>
            <a:endParaRPr lang="en-GB" sz="1600" b="1" dirty="0">
              <a:ln>
                <a:solidFill>
                  <a:schemeClr val="accent1">
                    <a:shade val="50000"/>
                  </a:schemeClr>
                </a:solidFill>
              </a:ln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 rot="16200000">
            <a:off x="2950972" y="2321827"/>
            <a:ext cx="126515" cy="72008"/>
          </a:xfrm>
          <a:prstGeom prst="rect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5414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9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1" animBg="1"/>
      <p:bldP spid="41" grpId="1" animBg="1"/>
      <p:bldP spid="4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8409"/>
            <a:ext cx="7596336" cy="707886"/>
          </a:xfrm>
        </p:spPr>
        <p:txBody>
          <a:bodyPr/>
          <a:lstStyle/>
          <a:p>
            <a:r>
              <a:rPr lang="en-GB" dirty="0"/>
              <a:t>Building107 Update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9 December,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TE-VSC _ Seminar</a:t>
            </a:r>
          </a:p>
          <a:p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2" name="Subtitle 6"/>
          <p:cNvSpPr>
            <a:spLocks noGrp="1"/>
          </p:cNvSpPr>
          <p:nvPr>
            <p:ph type="subTitle" idx="1"/>
          </p:nvPr>
        </p:nvSpPr>
        <p:spPr>
          <a:xfrm>
            <a:off x="1691680" y="908720"/>
            <a:ext cx="6400800" cy="720080"/>
          </a:xfrm>
        </p:spPr>
        <p:txBody>
          <a:bodyPr>
            <a:normAutofit/>
          </a:bodyPr>
          <a:lstStyle/>
          <a:p>
            <a:r>
              <a:rPr lang="en-GB" dirty="0" smtClean="0"/>
              <a:t>Into details</a:t>
            </a:r>
            <a:endParaRPr lang="en-GB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521" y="1484784"/>
            <a:ext cx="7883761" cy="4999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283968" y="1697103"/>
            <a:ext cx="4752528" cy="338554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Extraction networks</a:t>
            </a:r>
            <a:endParaRPr lang="en-GB" sz="1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61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8409"/>
            <a:ext cx="7596336" cy="707886"/>
          </a:xfrm>
        </p:spPr>
        <p:txBody>
          <a:bodyPr/>
          <a:lstStyle/>
          <a:p>
            <a:r>
              <a:rPr lang="en-GB" dirty="0"/>
              <a:t>Building107 Update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9 December,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TE-VSC _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691680" y="908720"/>
            <a:ext cx="6400800" cy="720080"/>
          </a:xfrm>
        </p:spPr>
        <p:txBody>
          <a:bodyPr>
            <a:normAutofit/>
          </a:bodyPr>
          <a:lstStyle/>
          <a:p>
            <a:r>
              <a:rPr lang="en-GB" dirty="0"/>
              <a:t>Into details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701" y="1556792"/>
            <a:ext cx="7419975" cy="494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283968" y="1697103"/>
            <a:ext cx="4752528" cy="338554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Extraction networks</a:t>
            </a:r>
            <a:endParaRPr lang="en-GB" sz="1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73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8409"/>
            <a:ext cx="7596336" cy="707886"/>
          </a:xfrm>
        </p:spPr>
        <p:txBody>
          <a:bodyPr/>
          <a:lstStyle/>
          <a:p>
            <a:r>
              <a:rPr lang="en-GB" dirty="0"/>
              <a:t>Building107 Update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9 December,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TE-VSC _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691680" y="908720"/>
            <a:ext cx="6400800" cy="720080"/>
          </a:xfrm>
        </p:spPr>
        <p:txBody>
          <a:bodyPr>
            <a:normAutofit/>
          </a:bodyPr>
          <a:lstStyle/>
          <a:p>
            <a:r>
              <a:rPr lang="en-GB" dirty="0"/>
              <a:t>Into details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83968" y="1697103"/>
            <a:ext cx="4752528" cy="338554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Extraction networks</a:t>
            </a:r>
            <a:endParaRPr lang="en-GB" sz="1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635" y="2440079"/>
            <a:ext cx="2088232" cy="2294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228" y="2441066"/>
            <a:ext cx="2066732" cy="2302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876256" y="2082535"/>
            <a:ext cx="2235932" cy="338554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Tanks concept</a:t>
            </a:r>
            <a:endParaRPr lang="en-GB" sz="1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227" y="4639447"/>
            <a:ext cx="2066733" cy="1895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725" y="4312286"/>
            <a:ext cx="2093218" cy="222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867" y="3140967"/>
            <a:ext cx="3297361" cy="2787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75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5976664" cy="5740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8409"/>
            <a:ext cx="7596336" cy="707886"/>
          </a:xfrm>
        </p:spPr>
        <p:txBody>
          <a:bodyPr/>
          <a:lstStyle/>
          <a:p>
            <a:r>
              <a:rPr lang="en-GB" dirty="0"/>
              <a:t>Building107 Update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9 December,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TE-VSC _ Seminar</a:t>
            </a:r>
          </a:p>
          <a:p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691680" y="908720"/>
            <a:ext cx="6400800" cy="720080"/>
          </a:xfrm>
        </p:spPr>
        <p:txBody>
          <a:bodyPr>
            <a:normAutofit/>
          </a:bodyPr>
          <a:lstStyle/>
          <a:p>
            <a:r>
              <a:rPr lang="en-GB" dirty="0" smtClean="0"/>
              <a:t>Into details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283968" y="1697103"/>
            <a:ext cx="4752528" cy="338554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Space for maintenance</a:t>
            </a:r>
            <a:endParaRPr lang="en-GB" sz="1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43608" y="1697103"/>
            <a:ext cx="144016" cy="4540209"/>
          </a:xfrm>
          <a:prstGeom prst="rect">
            <a:avLst/>
          </a:prstGeom>
          <a:solidFill>
            <a:srgbClr val="FFC00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835696" y="3634853"/>
            <a:ext cx="144016" cy="2530451"/>
          </a:xfrm>
          <a:prstGeom prst="rect">
            <a:avLst/>
          </a:prstGeom>
          <a:solidFill>
            <a:srgbClr val="FFC000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799403" y="1697103"/>
            <a:ext cx="144016" cy="3599916"/>
          </a:xfrm>
          <a:prstGeom prst="rect">
            <a:avLst/>
          </a:prstGeom>
          <a:solidFill>
            <a:srgbClr val="FFC000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019408" y="3634854"/>
            <a:ext cx="104319" cy="1414974"/>
          </a:xfrm>
          <a:prstGeom prst="rect">
            <a:avLst/>
          </a:prstGeom>
          <a:solidFill>
            <a:srgbClr val="FFC000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1199718" y="1697103"/>
            <a:ext cx="1599684" cy="75713"/>
          </a:xfrm>
          <a:prstGeom prst="rect">
            <a:avLst/>
          </a:prstGeom>
          <a:solidFill>
            <a:srgbClr val="FFC00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2019408" y="2082087"/>
            <a:ext cx="104319" cy="1130889"/>
          </a:xfrm>
          <a:prstGeom prst="rect">
            <a:avLst/>
          </a:prstGeom>
          <a:solidFill>
            <a:srgbClr val="FFC000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324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  <p:bldP spid="14" grpId="0" animBg="1"/>
      <p:bldP spid="17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8409"/>
            <a:ext cx="7596336" cy="707886"/>
          </a:xfrm>
        </p:spPr>
        <p:txBody>
          <a:bodyPr/>
          <a:lstStyle/>
          <a:p>
            <a:r>
              <a:rPr lang="en-GB" dirty="0"/>
              <a:t>Building107 Update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9 December,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TE-VSC _ Seminar</a:t>
            </a:r>
          </a:p>
          <a:p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763688" y="2467508"/>
            <a:ext cx="6408712" cy="2952328"/>
          </a:xfrm>
        </p:spPr>
        <p:txBody>
          <a:bodyPr>
            <a:normAutofit/>
          </a:bodyPr>
          <a:lstStyle/>
          <a:p>
            <a:pPr algn="l"/>
            <a:r>
              <a:rPr lang="en-GB" sz="3200" dirty="0" smtClean="0"/>
              <a:t>Goals to be achieved</a:t>
            </a:r>
            <a:endParaRPr lang="en-GB" dirty="0" smtClean="0"/>
          </a:p>
          <a:p>
            <a:pPr marL="457200" indent="-457200" algn="l">
              <a:buFontTx/>
              <a:buChar char="-"/>
            </a:pPr>
            <a:endParaRPr lang="en-GB" dirty="0" smtClean="0"/>
          </a:p>
          <a:p>
            <a:pPr algn="l"/>
            <a:r>
              <a:rPr lang="en-GB" dirty="0" smtClean="0"/>
              <a:t>General overview (of the building)</a:t>
            </a:r>
          </a:p>
          <a:p>
            <a:pPr marL="457200" indent="-457200" algn="l">
              <a:buFontTx/>
              <a:buChar char="-"/>
            </a:pPr>
            <a:endParaRPr lang="en-GB" dirty="0" smtClean="0"/>
          </a:p>
          <a:p>
            <a:pPr algn="l"/>
            <a:r>
              <a:rPr lang="en-GB" dirty="0" smtClean="0"/>
              <a:t>Into the details </a:t>
            </a:r>
            <a:endParaRPr lang="en-GB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 t="14709" r="10518" b="12231"/>
          <a:stretch>
            <a:fillRect/>
          </a:stretch>
        </p:blipFill>
        <p:spPr bwMode="auto">
          <a:xfrm>
            <a:off x="7164288" y="1412776"/>
            <a:ext cx="1614766" cy="105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063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8409"/>
            <a:ext cx="7596336" cy="707886"/>
          </a:xfrm>
        </p:spPr>
        <p:txBody>
          <a:bodyPr/>
          <a:lstStyle/>
          <a:p>
            <a:r>
              <a:rPr lang="en-GB" dirty="0"/>
              <a:t>Building107 Update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9 December,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TE-VSC _ Seminar</a:t>
            </a:r>
          </a:p>
          <a:p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691680" y="908720"/>
            <a:ext cx="6400800" cy="720080"/>
          </a:xfrm>
        </p:spPr>
        <p:txBody>
          <a:bodyPr>
            <a:normAutofit/>
          </a:bodyPr>
          <a:lstStyle/>
          <a:p>
            <a:r>
              <a:rPr lang="en-GB" dirty="0" smtClean="0"/>
              <a:t>Into details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283968" y="1697103"/>
            <a:ext cx="4752528" cy="338554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Space for maintenance</a:t>
            </a:r>
            <a:endParaRPr lang="en-GB" sz="1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307" y="2354694"/>
            <a:ext cx="2509838" cy="239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717" y="4941168"/>
            <a:ext cx="3341018" cy="1005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909" y="2348880"/>
            <a:ext cx="3446646" cy="2401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338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 t="14709" r="10518" b="12231"/>
          <a:stretch>
            <a:fillRect/>
          </a:stretch>
        </p:blipFill>
        <p:spPr bwMode="auto">
          <a:xfrm>
            <a:off x="1259632" y="1628096"/>
            <a:ext cx="7416824" cy="4844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8409"/>
            <a:ext cx="7596336" cy="707886"/>
          </a:xfrm>
        </p:spPr>
        <p:txBody>
          <a:bodyPr/>
          <a:lstStyle/>
          <a:p>
            <a:r>
              <a:rPr lang="en-GB" dirty="0"/>
              <a:t>Building107 Update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9 December,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TE-VSC _ Seminar</a:t>
            </a:r>
          </a:p>
          <a:p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1" name="Subtitle 6"/>
          <p:cNvSpPr txBox="1">
            <a:spLocks/>
          </p:cNvSpPr>
          <p:nvPr/>
        </p:nvSpPr>
        <p:spPr>
          <a:xfrm>
            <a:off x="1259632" y="3140968"/>
            <a:ext cx="7416824" cy="720080"/>
          </a:xfrm>
          <a:prstGeom prst="rect">
            <a:avLst/>
          </a:prstGeom>
          <a:solidFill>
            <a:srgbClr val="FFFFC9">
              <a:alpha val="52000"/>
            </a:srgb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000" b="1" kern="1200" baseline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i="1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Questions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2639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8409"/>
            <a:ext cx="7596336" cy="707886"/>
          </a:xfrm>
        </p:spPr>
        <p:txBody>
          <a:bodyPr/>
          <a:lstStyle/>
          <a:p>
            <a:r>
              <a:rPr lang="en-GB" dirty="0"/>
              <a:t>Building107 Update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9 December,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TE-VSC _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691680" y="908720"/>
            <a:ext cx="6400800" cy="720080"/>
          </a:xfrm>
        </p:spPr>
        <p:txBody>
          <a:bodyPr>
            <a:normAutofit/>
          </a:bodyPr>
          <a:lstStyle/>
          <a:p>
            <a:r>
              <a:rPr lang="en-GB" dirty="0" smtClean="0"/>
              <a:t>Goals to be achieved </a:t>
            </a:r>
            <a:endParaRPr lang="en-GB" dirty="0"/>
          </a:p>
        </p:txBody>
      </p:sp>
      <p:sp>
        <p:nvSpPr>
          <p:cNvPr id="9" name="Subtitle 6"/>
          <p:cNvSpPr txBox="1">
            <a:spLocks/>
          </p:cNvSpPr>
          <p:nvPr/>
        </p:nvSpPr>
        <p:spPr>
          <a:xfrm>
            <a:off x="1187624" y="1988840"/>
            <a:ext cx="7560840" cy="4392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000" b="1" kern="1200" baseline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i="1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Tx/>
              <a:buChar char="-"/>
            </a:pPr>
            <a:r>
              <a:rPr lang="en-GB" sz="2000" dirty="0" smtClean="0"/>
              <a:t>Safety:</a:t>
            </a:r>
          </a:p>
          <a:p>
            <a:pPr marL="914400" lvl="1" indent="-457200" algn="l">
              <a:buFontTx/>
              <a:buChar char="-"/>
            </a:pP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Space for maintenance;</a:t>
            </a:r>
          </a:p>
          <a:p>
            <a:pPr marL="914400" lvl="1" indent="-457200" algn="l">
              <a:buFontTx/>
              <a:buChar char="-"/>
            </a:pP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Avoid workshop air contamination (extraction);</a:t>
            </a:r>
          </a:p>
          <a:p>
            <a:pPr marL="914400" lvl="1" indent="-457200" algn="l">
              <a:buFontTx/>
              <a:buChar char="-"/>
            </a:pP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Containment of chemicals. </a:t>
            </a:r>
          </a:p>
          <a:p>
            <a:pPr marL="457200" indent="-457200" algn="l">
              <a:buFontTx/>
              <a:buChar char="-"/>
            </a:pPr>
            <a:r>
              <a:rPr lang="en-GB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Environmental:</a:t>
            </a:r>
          </a:p>
          <a:p>
            <a:pPr marL="914400" lvl="1" indent="-457200" algn="l">
              <a:buFontTx/>
              <a:buChar char="-"/>
            </a:pP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Avoid water and soil pollution;</a:t>
            </a:r>
          </a:p>
          <a:p>
            <a:pPr marL="914400" lvl="1" indent="-457200" algn="l">
              <a:buFontTx/>
              <a:buChar char="-"/>
            </a:pP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Avoid outside air pollution;</a:t>
            </a:r>
          </a:p>
          <a:p>
            <a:pPr marL="914400" lvl="1" indent="-457200" algn="l">
              <a:buFontTx/>
              <a:buChar char="-"/>
            </a:pP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Reduce water consumption.</a:t>
            </a:r>
          </a:p>
          <a:p>
            <a:pPr marL="457200" indent="-457200" algn="l">
              <a:buFontTx/>
              <a:buChar char="-"/>
            </a:pPr>
            <a:r>
              <a:rPr lang="en-GB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Centralisation of activities:</a:t>
            </a:r>
          </a:p>
          <a:p>
            <a:pPr marL="914400" lvl="1" indent="-457200" algn="l">
              <a:buFontTx/>
              <a:buChar char="-"/>
            </a:pPr>
            <a:r>
              <a:rPr lang="en-GB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Move B867 cleaning workshop &amp; electrochemical laboratory into the new facility.</a:t>
            </a:r>
          </a:p>
          <a:p>
            <a:pPr algn="l"/>
            <a:endParaRPr lang="en-GB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 t="14709" r="10518" b="12231"/>
          <a:stretch>
            <a:fillRect/>
          </a:stretch>
        </p:blipFill>
        <p:spPr bwMode="auto">
          <a:xfrm>
            <a:off x="7164288" y="1412776"/>
            <a:ext cx="1614766" cy="105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9397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8409"/>
            <a:ext cx="7596336" cy="707886"/>
          </a:xfrm>
        </p:spPr>
        <p:txBody>
          <a:bodyPr/>
          <a:lstStyle/>
          <a:p>
            <a:r>
              <a:rPr lang="en-GB" dirty="0"/>
              <a:t>Building107 Update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9 December,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 smtClean="0"/>
              <a:t>TE-VSC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691680" y="908720"/>
            <a:ext cx="6400800" cy="720080"/>
          </a:xfrm>
        </p:spPr>
        <p:txBody>
          <a:bodyPr>
            <a:normAutofit/>
          </a:bodyPr>
          <a:lstStyle/>
          <a:p>
            <a:r>
              <a:rPr lang="en-GB" dirty="0"/>
              <a:t>General Overview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 t="14709" r="10518" b="12231"/>
          <a:stretch>
            <a:fillRect/>
          </a:stretch>
        </p:blipFill>
        <p:spPr bwMode="auto">
          <a:xfrm>
            <a:off x="1259632" y="1628096"/>
            <a:ext cx="7416824" cy="4844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2793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8409"/>
            <a:ext cx="7596336" cy="707886"/>
          </a:xfrm>
        </p:spPr>
        <p:txBody>
          <a:bodyPr/>
          <a:lstStyle/>
          <a:p>
            <a:r>
              <a:rPr lang="en-GB" dirty="0"/>
              <a:t>Building107 Update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9 December,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 smtClean="0"/>
              <a:t>TE-VSC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691680" y="908720"/>
            <a:ext cx="6400800" cy="720080"/>
          </a:xfrm>
        </p:spPr>
        <p:txBody>
          <a:bodyPr>
            <a:normAutofit/>
          </a:bodyPr>
          <a:lstStyle/>
          <a:p>
            <a:r>
              <a:rPr lang="en-GB" dirty="0"/>
              <a:t>General Overview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417190"/>
            <a:ext cx="7258351" cy="3486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76639" y="192320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Salève</a:t>
            </a:r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side</a:t>
            </a:r>
            <a:endParaRPr lang="en-GB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02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8409"/>
            <a:ext cx="7596336" cy="707886"/>
          </a:xfrm>
        </p:spPr>
        <p:txBody>
          <a:bodyPr/>
          <a:lstStyle/>
          <a:p>
            <a:r>
              <a:rPr lang="en-GB" dirty="0"/>
              <a:t>Building107 Update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9 December,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 smtClean="0"/>
              <a:t>TE-VSC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691680" y="908720"/>
            <a:ext cx="6400800" cy="720080"/>
          </a:xfrm>
        </p:spPr>
        <p:txBody>
          <a:bodyPr>
            <a:normAutofit/>
          </a:bodyPr>
          <a:lstStyle/>
          <a:p>
            <a:r>
              <a:rPr lang="en-GB" dirty="0"/>
              <a:t>General Overview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539" y="2636912"/>
            <a:ext cx="7128793" cy="2410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376639" y="192320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B. 29 side </a:t>
            </a:r>
            <a:endParaRPr lang="en-GB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08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8409"/>
            <a:ext cx="7596336" cy="707886"/>
          </a:xfrm>
        </p:spPr>
        <p:txBody>
          <a:bodyPr/>
          <a:lstStyle/>
          <a:p>
            <a:r>
              <a:rPr lang="en-GB" dirty="0"/>
              <a:t>Building107 Update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9 December,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 smtClean="0"/>
              <a:t>TE-VSC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691680" y="908720"/>
            <a:ext cx="6400800" cy="720080"/>
          </a:xfrm>
        </p:spPr>
        <p:txBody>
          <a:bodyPr>
            <a:normAutofit/>
          </a:bodyPr>
          <a:lstStyle/>
          <a:p>
            <a:r>
              <a:rPr lang="en-GB" dirty="0"/>
              <a:t>General Overview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76639" y="192320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Jura side </a:t>
            </a:r>
            <a:endParaRPr lang="en-GB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24599"/>
            <a:ext cx="7367136" cy="410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86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8409"/>
            <a:ext cx="7596336" cy="707886"/>
          </a:xfrm>
        </p:spPr>
        <p:txBody>
          <a:bodyPr/>
          <a:lstStyle/>
          <a:p>
            <a:r>
              <a:rPr lang="en-GB" dirty="0"/>
              <a:t>Building107 Update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9 December,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TE-VSC _ Seminar</a:t>
            </a:r>
          </a:p>
          <a:p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691680" y="908720"/>
            <a:ext cx="6400800" cy="720080"/>
          </a:xfrm>
        </p:spPr>
        <p:txBody>
          <a:bodyPr>
            <a:normAutofit/>
          </a:bodyPr>
          <a:lstStyle/>
          <a:p>
            <a:r>
              <a:rPr lang="en-GB" dirty="0"/>
              <a:t>General Overview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16832"/>
            <a:ext cx="7740352" cy="4601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3394392" y="1438870"/>
            <a:ext cx="3168352" cy="369332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Layout</a:t>
            </a:r>
            <a:endParaRPr lang="en-GB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76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5976664" cy="5740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8409"/>
            <a:ext cx="7596336" cy="707886"/>
          </a:xfrm>
        </p:spPr>
        <p:txBody>
          <a:bodyPr/>
          <a:lstStyle/>
          <a:p>
            <a:r>
              <a:rPr lang="en-GB" dirty="0"/>
              <a:t>Building107 Update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9 December,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TE-VSC _ Seminar</a:t>
            </a:r>
          </a:p>
          <a:p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691680" y="908720"/>
            <a:ext cx="6400800" cy="720080"/>
          </a:xfrm>
        </p:spPr>
        <p:txBody>
          <a:bodyPr>
            <a:normAutofit/>
          </a:bodyPr>
          <a:lstStyle/>
          <a:p>
            <a:r>
              <a:rPr lang="en-GB" dirty="0" smtClean="0"/>
              <a:t>Into the details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355976" y="1697103"/>
            <a:ext cx="4680520" cy="338554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Functional Areas</a:t>
            </a:r>
            <a:endParaRPr lang="en-GB" sz="1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32" name="Rectangle 9231"/>
          <p:cNvSpPr/>
          <p:nvPr/>
        </p:nvSpPr>
        <p:spPr>
          <a:xfrm>
            <a:off x="2987824" y="1697103"/>
            <a:ext cx="900100" cy="723785"/>
          </a:xfrm>
          <a:prstGeom prst="rect">
            <a:avLst/>
          </a:prstGeom>
          <a:solidFill>
            <a:srgbClr val="00B050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3887925" y="2204864"/>
            <a:ext cx="468051" cy="1008112"/>
          </a:xfrm>
          <a:prstGeom prst="rect">
            <a:avLst/>
          </a:prstGeom>
          <a:solidFill>
            <a:srgbClr val="00B050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/>
          <p:cNvSpPr txBox="1"/>
          <p:nvPr/>
        </p:nvSpPr>
        <p:spPr>
          <a:xfrm>
            <a:off x="6876254" y="2058995"/>
            <a:ext cx="2267746" cy="338554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Chemicals Storage</a:t>
            </a:r>
            <a:endParaRPr lang="en-GB" sz="16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33" name="Rectangle 9232"/>
          <p:cNvSpPr/>
          <p:nvPr/>
        </p:nvSpPr>
        <p:spPr>
          <a:xfrm>
            <a:off x="2987824" y="2420889"/>
            <a:ext cx="900100" cy="1296144"/>
          </a:xfrm>
          <a:prstGeom prst="rect">
            <a:avLst/>
          </a:prstGeom>
          <a:solidFill>
            <a:schemeClr val="accent4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/>
          <p:cNvSpPr txBox="1"/>
          <p:nvPr/>
        </p:nvSpPr>
        <p:spPr>
          <a:xfrm>
            <a:off x="6876252" y="2539643"/>
            <a:ext cx="2267746" cy="338554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Parts Storage</a:t>
            </a:r>
            <a:endParaRPr lang="en-GB" sz="16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916686" y="3042539"/>
            <a:ext cx="2186881" cy="338554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Preparation</a:t>
            </a:r>
            <a:endParaRPr lang="en-GB" sz="16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34" name="Rectangle 9233"/>
          <p:cNvSpPr/>
          <p:nvPr/>
        </p:nvSpPr>
        <p:spPr>
          <a:xfrm>
            <a:off x="2987824" y="3717033"/>
            <a:ext cx="360040" cy="1584175"/>
          </a:xfrm>
          <a:prstGeom prst="rect">
            <a:avLst/>
          </a:prstGeom>
          <a:solidFill>
            <a:schemeClr val="accent6">
              <a:lumMod val="7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xtBox 66"/>
          <p:cNvSpPr txBox="1"/>
          <p:nvPr/>
        </p:nvSpPr>
        <p:spPr>
          <a:xfrm>
            <a:off x="6876252" y="3617515"/>
            <a:ext cx="2267743" cy="338554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Workshop</a:t>
            </a:r>
            <a:endParaRPr lang="en-GB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35" name="Rectangle 9234"/>
          <p:cNvSpPr/>
          <p:nvPr/>
        </p:nvSpPr>
        <p:spPr>
          <a:xfrm>
            <a:off x="2123728" y="1772817"/>
            <a:ext cx="720080" cy="1440160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867</a:t>
            </a:r>
            <a:endParaRPr lang="en-GB" dirty="0"/>
          </a:p>
        </p:txBody>
      </p:sp>
      <p:sp>
        <p:nvSpPr>
          <p:cNvPr id="69" name="Rectangle 68"/>
          <p:cNvSpPr/>
          <p:nvPr/>
        </p:nvSpPr>
        <p:spPr>
          <a:xfrm>
            <a:off x="1403648" y="1772817"/>
            <a:ext cx="720080" cy="286178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1115616" y="2073100"/>
            <a:ext cx="792088" cy="1139876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err="1" smtClean="0"/>
              <a:t>Poly</a:t>
            </a:r>
            <a:endParaRPr lang="en-GB" dirty="0"/>
          </a:p>
        </p:txBody>
      </p:sp>
      <p:sp>
        <p:nvSpPr>
          <p:cNvPr id="71" name="Rectangle 70"/>
          <p:cNvSpPr/>
          <p:nvPr/>
        </p:nvSpPr>
        <p:spPr>
          <a:xfrm>
            <a:off x="1115616" y="3634852"/>
            <a:ext cx="792088" cy="1450331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err="1" smtClean="0"/>
              <a:t>Acid</a:t>
            </a:r>
            <a:endParaRPr lang="en-GB" dirty="0"/>
          </a:p>
        </p:txBody>
      </p:sp>
      <p:sp>
        <p:nvSpPr>
          <p:cNvPr id="72" name="Rectangle 71"/>
          <p:cNvSpPr/>
          <p:nvPr/>
        </p:nvSpPr>
        <p:spPr>
          <a:xfrm>
            <a:off x="2051720" y="3630169"/>
            <a:ext cx="792088" cy="1450331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err="1" smtClean="0"/>
              <a:t>Prep</a:t>
            </a:r>
            <a:r>
              <a:rPr lang="pt-PT" dirty="0" smtClean="0"/>
              <a:t>.</a:t>
            </a:r>
            <a:endParaRPr lang="en-GB" dirty="0"/>
          </a:p>
        </p:txBody>
      </p:sp>
      <p:sp>
        <p:nvSpPr>
          <p:cNvPr id="73" name="Rectangle 72"/>
          <p:cNvSpPr/>
          <p:nvPr/>
        </p:nvSpPr>
        <p:spPr>
          <a:xfrm>
            <a:off x="1043608" y="5301208"/>
            <a:ext cx="864096" cy="874267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err="1" smtClean="0"/>
              <a:t>Cyanide</a:t>
            </a:r>
            <a:endParaRPr lang="en-GB" sz="1400" dirty="0"/>
          </a:p>
        </p:txBody>
      </p:sp>
      <p:sp>
        <p:nvSpPr>
          <p:cNvPr id="74" name="Rectangle 73"/>
          <p:cNvSpPr/>
          <p:nvPr/>
        </p:nvSpPr>
        <p:spPr>
          <a:xfrm>
            <a:off x="1951098" y="5301207"/>
            <a:ext cx="964718" cy="725166"/>
          </a:xfrm>
          <a:prstGeom prst="rect">
            <a:avLst/>
          </a:prstGeom>
          <a:solidFill>
            <a:srgbClr val="FF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/>
              <a:t>Sol/</a:t>
            </a:r>
            <a:r>
              <a:rPr lang="pt-PT" sz="1400" dirty="0" err="1" smtClean="0"/>
              <a:t>Blast</a:t>
            </a:r>
            <a:endParaRPr lang="en-GB" sz="1400" dirty="0"/>
          </a:p>
        </p:txBody>
      </p:sp>
      <p:sp>
        <p:nvSpPr>
          <p:cNvPr id="75" name="TextBox 74"/>
          <p:cNvSpPr txBox="1"/>
          <p:nvPr/>
        </p:nvSpPr>
        <p:spPr>
          <a:xfrm>
            <a:off x="6876254" y="4170566"/>
            <a:ext cx="2267744" cy="338554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Electrochemical lab</a:t>
            </a:r>
            <a:endParaRPr lang="en-GB" sz="16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36" name="Rectangle 9235"/>
          <p:cNvSpPr/>
          <p:nvPr/>
        </p:nvSpPr>
        <p:spPr>
          <a:xfrm>
            <a:off x="5508104" y="3356992"/>
            <a:ext cx="368422" cy="1368152"/>
          </a:xfrm>
          <a:prstGeom prst="rect">
            <a:avLst/>
          </a:prstGeom>
          <a:solidFill>
            <a:schemeClr val="tx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2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876256" y="4576772"/>
            <a:ext cx="2235932" cy="584775"/>
          </a:xfrm>
          <a:prstGeom prst="rect">
            <a:avLst/>
          </a:prstGeom>
          <a:solidFill>
            <a:srgbClr val="FFFF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Offices/CR/Meeting room</a:t>
            </a:r>
            <a:endParaRPr lang="en-GB" sz="16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37" name="Rectangle 9236"/>
          <p:cNvSpPr/>
          <p:nvPr/>
        </p:nvSpPr>
        <p:spPr>
          <a:xfrm>
            <a:off x="3491880" y="3861048"/>
            <a:ext cx="396044" cy="1008112"/>
          </a:xfrm>
          <a:prstGeom prst="rect">
            <a:avLst/>
          </a:prstGeom>
          <a:solidFill>
            <a:schemeClr val="tx1">
              <a:lumMod val="95000"/>
              <a:lumOff val="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/>
          <p:cNvSpPr/>
          <p:nvPr/>
        </p:nvSpPr>
        <p:spPr>
          <a:xfrm>
            <a:off x="3491881" y="5301207"/>
            <a:ext cx="396044" cy="504056"/>
          </a:xfrm>
          <a:prstGeom prst="rect">
            <a:avLst/>
          </a:prstGeom>
          <a:solidFill>
            <a:schemeClr val="tx1">
              <a:lumMod val="95000"/>
              <a:lumOff val="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/>
          <p:cNvSpPr/>
          <p:nvPr/>
        </p:nvSpPr>
        <p:spPr>
          <a:xfrm>
            <a:off x="6012160" y="3218252"/>
            <a:ext cx="396044" cy="1137081"/>
          </a:xfrm>
          <a:prstGeom prst="rect">
            <a:avLst/>
          </a:prstGeom>
          <a:solidFill>
            <a:schemeClr val="tx1">
              <a:lumMod val="95000"/>
              <a:lumOff val="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5944343" y="4655677"/>
            <a:ext cx="531677" cy="645530"/>
          </a:xfrm>
          <a:prstGeom prst="rect">
            <a:avLst/>
          </a:prstGeom>
          <a:solidFill>
            <a:schemeClr val="tx1">
              <a:lumMod val="95000"/>
              <a:lumOff val="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478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232" grpId="0" animBg="1"/>
      <p:bldP spid="60" grpId="0" animBg="1"/>
      <p:bldP spid="61" grpId="1" animBg="1"/>
      <p:bldP spid="9233" grpId="0" animBg="1"/>
      <p:bldP spid="64" grpId="2" animBg="1"/>
      <p:bldP spid="65" grpId="0" animBg="1"/>
      <p:bldP spid="9234" grpId="0" animBg="1"/>
      <p:bldP spid="67" grpId="1" animBg="1"/>
      <p:bldP spid="9235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9236" grpId="0" animBg="1"/>
      <p:bldP spid="77" grpId="0" animBg="1"/>
      <p:bldP spid="9237" grpId="0" animBg="1"/>
      <p:bldP spid="79" grpId="0" animBg="1"/>
      <p:bldP spid="80" grpId="0" animBg="1"/>
      <p:bldP spid="81" grpId="0" animBg="1"/>
    </p:bldLst>
  </p:timing>
</p:sld>
</file>

<file path=ppt/theme/theme1.xml><?xml version="1.0" encoding="utf-8"?>
<a:theme xmlns:a="http://schemas.openxmlformats.org/drawingml/2006/main" name="te-vsc-tes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te-vsc-test</Template>
  <TotalTime>4130</TotalTime>
  <Words>343</Words>
  <Application>Microsoft Office PowerPoint</Application>
  <PresentationFormat>On-screen Show (4:3)</PresentationFormat>
  <Paragraphs>166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te-vsc-test</vt:lpstr>
      <vt:lpstr>Building107 Update</vt:lpstr>
      <vt:lpstr>Building107 Update</vt:lpstr>
      <vt:lpstr>Building107 Update</vt:lpstr>
      <vt:lpstr>Building107 Update</vt:lpstr>
      <vt:lpstr>Building107 Update</vt:lpstr>
      <vt:lpstr>Building107 Update</vt:lpstr>
      <vt:lpstr>Building107 Update</vt:lpstr>
      <vt:lpstr>Building107 Update</vt:lpstr>
      <vt:lpstr>Building107 Update</vt:lpstr>
      <vt:lpstr>Building107 Update</vt:lpstr>
      <vt:lpstr>Building107 Update</vt:lpstr>
      <vt:lpstr>Building107 Update</vt:lpstr>
      <vt:lpstr>Building107 Update</vt:lpstr>
      <vt:lpstr>Building107 Update</vt:lpstr>
      <vt:lpstr>Building107 Update</vt:lpstr>
      <vt:lpstr>Building107 Update</vt:lpstr>
      <vt:lpstr>Building107 Update</vt:lpstr>
      <vt:lpstr>Building107 Update</vt:lpstr>
      <vt:lpstr>Building107 Update</vt:lpstr>
      <vt:lpstr>Building107 Update</vt:lpstr>
      <vt:lpstr>Building107 Update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sjuvet</dc:creator>
  <cp:lastModifiedBy>Leonel Marques Antunes Ferreira</cp:lastModifiedBy>
  <cp:revision>102</cp:revision>
  <cp:lastPrinted>2011-12-08T12:46:36Z</cp:lastPrinted>
  <dcterms:created xsi:type="dcterms:W3CDTF">2011-06-15T12:28:07Z</dcterms:created>
  <dcterms:modified xsi:type="dcterms:W3CDTF">2011-12-09T09:52:23Z</dcterms:modified>
</cp:coreProperties>
</file>