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414" r:id="rId3"/>
    <p:sldId id="415" r:id="rId4"/>
    <p:sldId id="416" r:id="rId5"/>
    <p:sldId id="417" r:id="rId6"/>
    <p:sldId id="418" r:id="rId7"/>
    <p:sldId id="419"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p:cViewPr varScale="1">
        <p:scale>
          <a:sx n="125" d="100"/>
          <a:sy n="125" d="100"/>
        </p:scale>
        <p:origin x="5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1DD8BA-B852-185A-B888-AD14F1BF647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57CA1639-92D7-326B-AA4C-12C52D7508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6C2F9A8B-336B-9246-F49E-D54248D89C64}"/>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5" name="Espace réservé du pied de page 4">
            <a:extLst>
              <a:ext uri="{FF2B5EF4-FFF2-40B4-BE49-F238E27FC236}">
                <a16:creationId xmlns:a16="http://schemas.microsoft.com/office/drawing/2014/main" id="{F308B3DA-A615-2F6D-2652-8C3910650587}"/>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AADACCCF-211D-F0E9-E646-469B6E087796}"/>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2781370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2FCF62-7B61-D8B7-EE1F-2E55E90AEBF1}"/>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2EB39C54-FB1D-A87A-4B06-A5E1857C66C2}"/>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4457A8AD-E52A-BE0F-BDAB-3233D8C2689F}"/>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5" name="Espace réservé du pied de page 4">
            <a:extLst>
              <a:ext uri="{FF2B5EF4-FFF2-40B4-BE49-F238E27FC236}">
                <a16:creationId xmlns:a16="http://schemas.microsoft.com/office/drawing/2014/main" id="{849199D4-F721-191F-FBC7-169D6EFBDC04}"/>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2BE4667B-00A9-0FED-F15E-138F469C08E9}"/>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34584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0B7E76A-3240-4A3C-AA48-CF4E316AB45A}"/>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6673197B-194C-C270-65B6-A8A3545C6D3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39C64A60-95C2-C35E-140F-7EFC8DDDDF86}"/>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5" name="Espace réservé du pied de page 4">
            <a:extLst>
              <a:ext uri="{FF2B5EF4-FFF2-40B4-BE49-F238E27FC236}">
                <a16:creationId xmlns:a16="http://schemas.microsoft.com/office/drawing/2014/main" id="{B4B024D2-2AEA-D7DD-0CC9-26B3339C5723}"/>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AB359AB1-A2CE-19BF-3CB3-D101F0071AB2}"/>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3243363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032398-8355-8FBD-9836-521D649F72BA}"/>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167B0FD0-159A-D00C-4389-50101BFE7B7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1B381D41-CCC2-C209-3788-4E4CBC3CDD43}"/>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5" name="Espace réservé du pied de page 4">
            <a:extLst>
              <a:ext uri="{FF2B5EF4-FFF2-40B4-BE49-F238E27FC236}">
                <a16:creationId xmlns:a16="http://schemas.microsoft.com/office/drawing/2014/main" id="{005AA1EC-E9CD-310B-428D-522E2874C44D}"/>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2941AAB1-F82D-D98B-F8E0-A9D56804ED0A}"/>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1901211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A86373-439C-9932-13CE-072D8DA36F05}"/>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786A9B75-4E73-0291-366A-5C30F33C22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7B2A89D-1C27-DA2C-3374-1DD3BB6DEDEB}"/>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5" name="Espace réservé du pied de page 4">
            <a:extLst>
              <a:ext uri="{FF2B5EF4-FFF2-40B4-BE49-F238E27FC236}">
                <a16:creationId xmlns:a16="http://schemas.microsoft.com/office/drawing/2014/main" id="{9FEC5FAA-194B-31BA-0517-FEFFFD88A315}"/>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47A1BB31-2A1B-775C-311A-9738D0CB19E6}"/>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1477828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68D35C-ACC9-F2E2-79C4-5F2272FD4312}"/>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E977D517-2340-9DD3-92F2-31740119780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5DF7B2BD-28FA-7E00-8361-4ECD6605B34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9236B82F-3D27-38B7-0681-FC0373A123C2}"/>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6" name="Espace réservé du pied de page 5">
            <a:extLst>
              <a:ext uri="{FF2B5EF4-FFF2-40B4-BE49-F238E27FC236}">
                <a16:creationId xmlns:a16="http://schemas.microsoft.com/office/drawing/2014/main" id="{108B911E-3029-4E06-AD49-D7B1000806C1}"/>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39099F3C-E938-4A8E-98A0-F6616880C5F0}"/>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1159435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762557-81CC-1643-0377-BB2D377AAAA2}"/>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AC7D3F3F-56BB-EA4D-0C92-9C340CA1D4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1D2CC5B-AA25-A5B1-D65C-FB1F1509DE8B}"/>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35F7DF7E-60F2-1208-1524-05F7092D70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218CA59-8B37-84E3-D307-780CCC08DC44}"/>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68D001B7-3BC4-664F-A1ED-262F0EF5669F}"/>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8" name="Espace réservé du pied de page 7">
            <a:extLst>
              <a:ext uri="{FF2B5EF4-FFF2-40B4-BE49-F238E27FC236}">
                <a16:creationId xmlns:a16="http://schemas.microsoft.com/office/drawing/2014/main" id="{F32791F4-EB3E-5E17-5C64-B9F5363A44F3}"/>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2AAF0FF6-4B2F-181D-EB71-78838A96F24C}"/>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2640527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689019-8E95-DF6B-AEDD-156DEABDC098}"/>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33369A6B-12C2-AA4E-9817-9E45351D4EF5}"/>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4" name="Espace réservé du pied de page 3">
            <a:extLst>
              <a:ext uri="{FF2B5EF4-FFF2-40B4-BE49-F238E27FC236}">
                <a16:creationId xmlns:a16="http://schemas.microsoft.com/office/drawing/2014/main" id="{D7EDFB7C-2D97-A6B7-ED42-EB1BFED4141B}"/>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66ED974F-A7E2-898F-B707-AA0EC8CDBE2C}"/>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1220558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E240BAA-D22C-F286-1590-FA3DC7095D7B}"/>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3" name="Espace réservé du pied de page 2">
            <a:extLst>
              <a:ext uri="{FF2B5EF4-FFF2-40B4-BE49-F238E27FC236}">
                <a16:creationId xmlns:a16="http://schemas.microsoft.com/office/drawing/2014/main" id="{368F8805-EC8C-61E9-80E8-39910D104DEC}"/>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EA0DA39A-9E0C-87C3-DC40-AC7ECBF3B39B}"/>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1892184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965A13-60F6-456E-703C-8DE1AF64706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C05490C6-2F17-1E5E-BAAB-72A4BE138B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A05F7B31-7783-01AB-ABBF-74E71D528B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8F5CA6C-B0BF-3058-76B1-BA1E307B5A0C}"/>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6" name="Espace réservé du pied de page 5">
            <a:extLst>
              <a:ext uri="{FF2B5EF4-FFF2-40B4-BE49-F238E27FC236}">
                <a16:creationId xmlns:a16="http://schemas.microsoft.com/office/drawing/2014/main" id="{26C4709F-9424-BCF4-336F-6B868EA269AA}"/>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83357D4B-DEE7-2135-9822-DC988E5D479F}"/>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3196264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E0C003-C5F9-5BE2-B34C-2E237864D62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3C8792DE-0E27-A6CE-1142-50224512EA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3A4E5F9B-4E96-B3C6-F473-F2B4346C33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BDF8A1E-1C8C-3BA3-608F-A5C9D5B92B35}"/>
              </a:ext>
            </a:extLst>
          </p:cNvPr>
          <p:cNvSpPr>
            <a:spLocks noGrp="1"/>
          </p:cNvSpPr>
          <p:nvPr>
            <p:ph type="dt" sz="half" idx="10"/>
          </p:nvPr>
        </p:nvSpPr>
        <p:spPr/>
        <p:txBody>
          <a:bodyPr/>
          <a:lstStyle/>
          <a:p>
            <a:fld id="{245FA364-4951-594C-9843-82FCEFF451D6}" type="datetimeFigureOut">
              <a:rPr lang="en-GB" smtClean="0"/>
              <a:t>09/09/2025</a:t>
            </a:fld>
            <a:endParaRPr lang="en-GB"/>
          </a:p>
        </p:txBody>
      </p:sp>
      <p:sp>
        <p:nvSpPr>
          <p:cNvPr id="6" name="Espace réservé du pied de page 5">
            <a:extLst>
              <a:ext uri="{FF2B5EF4-FFF2-40B4-BE49-F238E27FC236}">
                <a16:creationId xmlns:a16="http://schemas.microsoft.com/office/drawing/2014/main" id="{85E787BF-FC2E-655D-B0B3-802A37923C53}"/>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1663652A-4040-FDF2-22A2-BF8844942E7A}"/>
              </a:ext>
            </a:extLst>
          </p:cNvPr>
          <p:cNvSpPr>
            <a:spLocks noGrp="1"/>
          </p:cNvSpPr>
          <p:nvPr>
            <p:ph type="sldNum" sz="quarter" idx="12"/>
          </p:nvPr>
        </p:nvSpPr>
        <p:spPr/>
        <p:txBody>
          <a:bodyPr/>
          <a:lstStyle/>
          <a:p>
            <a:fld id="{C8E18FC5-26A9-6E4D-AE2B-5F5618CDF861}" type="slidenum">
              <a:rPr lang="en-GB" smtClean="0"/>
              <a:t>‹N°›</a:t>
            </a:fld>
            <a:endParaRPr lang="en-GB"/>
          </a:p>
        </p:txBody>
      </p:sp>
    </p:spTree>
    <p:extLst>
      <p:ext uri="{BB962C8B-B14F-4D97-AF65-F5344CB8AC3E}">
        <p14:creationId xmlns:p14="http://schemas.microsoft.com/office/powerpoint/2010/main" val="141111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7C6FED8-7996-8C44-0B28-5D42DB6283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C0E3AAD5-938B-8A3A-A2DE-63D04CBBA1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9C4B9BD0-BEB6-5C36-5A1E-48AC1BF346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FA364-4951-594C-9843-82FCEFF451D6}" type="datetimeFigureOut">
              <a:rPr lang="en-GB" smtClean="0"/>
              <a:t>09/09/2025</a:t>
            </a:fld>
            <a:endParaRPr lang="en-GB"/>
          </a:p>
        </p:txBody>
      </p:sp>
      <p:sp>
        <p:nvSpPr>
          <p:cNvPr id="5" name="Espace réservé du pied de page 4">
            <a:extLst>
              <a:ext uri="{FF2B5EF4-FFF2-40B4-BE49-F238E27FC236}">
                <a16:creationId xmlns:a16="http://schemas.microsoft.com/office/drawing/2014/main" id="{6C506A12-3056-044C-12D3-B2C2DE0D60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1634A56A-B411-9056-00BF-E70BE8E2A5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E18FC5-26A9-6E4D-AE2B-5F5618CDF861}" type="slidenum">
              <a:rPr lang="en-GB" smtClean="0"/>
              <a:t>‹N°›</a:t>
            </a:fld>
            <a:endParaRPr lang="en-GB"/>
          </a:p>
        </p:txBody>
      </p:sp>
    </p:spTree>
    <p:extLst>
      <p:ext uri="{BB962C8B-B14F-4D97-AF65-F5344CB8AC3E}">
        <p14:creationId xmlns:p14="http://schemas.microsoft.com/office/powerpoint/2010/main" val="3608475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web.infn.it/photondetectors2025/"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7371D0-1A5D-38DB-FF10-79396F6CC84B}"/>
              </a:ext>
            </a:extLst>
          </p:cNvPr>
          <p:cNvSpPr>
            <a:spLocks noGrp="1"/>
          </p:cNvSpPr>
          <p:nvPr>
            <p:ph type="ctrTitle"/>
          </p:nvPr>
        </p:nvSpPr>
        <p:spPr/>
        <p:txBody>
          <a:bodyPr/>
          <a:lstStyle/>
          <a:p>
            <a:r>
              <a:rPr lang="en-GB" dirty="0"/>
              <a:t>WP4.2</a:t>
            </a:r>
          </a:p>
        </p:txBody>
      </p:sp>
      <p:sp>
        <p:nvSpPr>
          <p:cNvPr id="3" name="Sous-titre 2">
            <a:extLst>
              <a:ext uri="{FF2B5EF4-FFF2-40B4-BE49-F238E27FC236}">
                <a16:creationId xmlns:a16="http://schemas.microsoft.com/office/drawing/2014/main" id="{2DD70837-311D-E0E7-8765-AB6B64877B58}"/>
              </a:ext>
            </a:extLst>
          </p:cNvPr>
          <p:cNvSpPr>
            <a:spLocks noGrp="1"/>
          </p:cNvSpPr>
          <p:nvPr>
            <p:ph type="subTitle" idx="1"/>
          </p:nvPr>
        </p:nvSpPr>
        <p:spPr/>
        <p:txBody>
          <a:bodyPr/>
          <a:lstStyle/>
          <a:p>
            <a:r>
              <a:rPr lang="en-GB" dirty="0" err="1"/>
              <a:t>I.Laktineh</a:t>
            </a:r>
            <a:endParaRPr lang="en-GB" dirty="0"/>
          </a:p>
        </p:txBody>
      </p:sp>
      <p:pic>
        <p:nvPicPr>
          <p:cNvPr id="4" name="Picture 2">
            <a:extLst>
              <a:ext uri="{FF2B5EF4-FFF2-40B4-BE49-F238E27FC236}">
                <a16:creationId xmlns:a16="http://schemas.microsoft.com/office/drawing/2014/main" id="{4B41B592-E55C-8B7D-7CD1-DC095D6F867A}"/>
              </a:ext>
            </a:extLst>
          </p:cNvPr>
          <p:cNvPicPr>
            <a:picLocks noChangeAspect="1"/>
          </p:cNvPicPr>
          <p:nvPr/>
        </p:nvPicPr>
        <p:blipFill>
          <a:blip r:embed="rId2"/>
          <a:stretch>
            <a:fillRect/>
          </a:stretch>
        </p:blipFill>
        <p:spPr>
          <a:xfrm>
            <a:off x="5011420" y="280081"/>
            <a:ext cx="2016224" cy="1133985"/>
          </a:xfrm>
          <a:prstGeom prst="rect">
            <a:avLst/>
          </a:prstGeom>
        </p:spPr>
      </p:pic>
    </p:spTree>
    <p:extLst>
      <p:ext uri="{BB962C8B-B14F-4D97-AF65-F5344CB8AC3E}">
        <p14:creationId xmlns:p14="http://schemas.microsoft.com/office/powerpoint/2010/main" val="3056298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0B0D2DEF-ADFC-2D05-7F59-D8EF13CF663E}"/>
              </a:ext>
            </a:extLst>
          </p:cNvPr>
          <p:cNvSpPr>
            <a:spLocks noGrp="1"/>
          </p:cNvSpPr>
          <p:nvPr>
            <p:ph type="ftr" sz="quarter" idx="11"/>
          </p:nvPr>
        </p:nvSpPr>
        <p:spPr/>
        <p:txBody>
          <a:bodyPr/>
          <a:lstStyle/>
          <a:p>
            <a:r>
              <a:rPr lang="en-US"/>
              <a:t>I. Laktineh</a:t>
            </a:r>
          </a:p>
        </p:txBody>
      </p:sp>
      <p:sp>
        <p:nvSpPr>
          <p:cNvPr id="3" name="Espace réservé du numéro de diapositive 2">
            <a:extLst>
              <a:ext uri="{FF2B5EF4-FFF2-40B4-BE49-F238E27FC236}">
                <a16:creationId xmlns:a16="http://schemas.microsoft.com/office/drawing/2014/main" id="{46B0D60A-C7E2-5119-574B-1C8435E9C479}"/>
              </a:ext>
            </a:extLst>
          </p:cNvPr>
          <p:cNvSpPr>
            <a:spLocks noGrp="1"/>
          </p:cNvSpPr>
          <p:nvPr>
            <p:ph type="sldNum" sz="quarter" idx="12"/>
          </p:nvPr>
        </p:nvSpPr>
        <p:spPr/>
        <p:txBody>
          <a:bodyPr/>
          <a:lstStyle/>
          <a:p>
            <a:fld id="{69C4849A-3939-C14A-B332-2DCE56CB8D0A}" type="slidenum">
              <a:rPr lang="en-US" smtClean="0"/>
              <a:t>2</a:t>
            </a:fld>
            <a:endParaRPr lang="en-US"/>
          </a:p>
        </p:txBody>
      </p:sp>
      <p:sp>
        <p:nvSpPr>
          <p:cNvPr id="4" name="ZoneTexte 3">
            <a:extLst>
              <a:ext uri="{FF2B5EF4-FFF2-40B4-BE49-F238E27FC236}">
                <a16:creationId xmlns:a16="http://schemas.microsoft.com/office/drawing/2014/main" id="{B16F86DA-A766-CBD5-8B5B-E5A6F2780134}"/>
              </a:ext>
            </a:extLst>
          </p:cNvPr>
          <p:cNvSpPr txBox="1"/>
          <p:nvPr/>
        </p:nvSpPr>
        <p:spPr>
          <a:xfrm>
            <a:off x="3978697" y="544374"/>
            <a:ext cx="3720891" cy="707886"/>
          </a:xfrm>
          <a:prstGeom prst="rect">
            <a:avLst/>
          </a:prstGeom>
          <a:noFill/>
        </p:spPr>
        <p:txBody>
          <a:bodyPr wrap="none" rtlCol="0">
            <a:spAutoFit/>
          </a:bodyPr>
          <a:lstStyle/>
          <a:p>
            <a:pPr algn="ctr"/>
            <a:r>
              <a:rPr lang="en-GB" sz="2000" b="1" dirty="0">
                <a:solidFill>
                  <a:srgbClr val="FF0000"/>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WP4.2</a:t>
            </a:r>
          </a:p>
          <a:p>
            <a:pPr algn="ctr"/>
            <a:r>
              <a:rPr lang="en-GB" sz="2000" b="1" dirty="0">
                <a:solidFill>
                  <a:srgbClr val="FF0000"/>
                </a:solidFill>
                <a:effectLst>
                  <a:outerShdw blurRad="50800" dist="38100" dir="2700000" algn="tl" rotWithShape="0">
                    <a:prstClr val="black">
                      <a:alpha val="40000"/>
                    </a:prstClr>
                  </a:outerShdw>
                </a:effectLst>
                <a:latin typeface="Verdana" panose="020B0604030504040204" pitchFamily="34" charset="0"/>
                <a:ea typeface="Verdana" panose="020B0604030504040204" pitchFamily="34" charset="0"/>
                <a:cs typeface="Verdana" panose="020B0604030504040204" pitchFamily="34" charset="0"/>
              </a:rPr>
              <a:t>Vacuum Photo-Detector </a:t>
            </a:r>
          </a:p>
        </p:txBody>
      </p:sp>
      <p:sp>
        <p:nvSpPr>
          <p:cNvPr id="5" name="Content Placeholder 2">
            <a:extLst>
              <a:ext uri="{FF2B5EF4-FFF2-40B4-BE49-F238E27FC236}">
                <a16:creationId xmlns:a16="http://schemas.microsoft.com/office/drawing/2014/main" id="{79C7DCBC-FE65-FD2F-814F-4BB2FFE2E3D0}"/>
              </a:ext>
            </a:extLst>
          </p:cNvPr>
          <p:cNvSpPr txBox="1">
            <a:spLocks/>
          </p:cNvSpPr>
          <p:nvPr/>
        </p:nvSpPr>
        <p:spPr>
          <a:xfrm>
            <a:off x="1238210" y="1494434"/>
            <a:ext cx="10313709" cy="4957898"/>
          </a:xfrm>
          <a:prstGeom prst="rect">
            <a:avLst/>
          </a:prstGeom>
        </p:spPr>
        <p:txBody>
          <a:bodyPr>
            <a:norm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r>
              <a:rPr lang="en-GB" sz="1600" b="1" dirty="0">
                <a:solidFill>
                  <a:srgbClr val="FF0000"/>
                </a:solidFill>
              </a:rPr>
              <a:t>4.2.1: VPD: New material, new coatings, longevity and rate capability study</a:t>
            </a:r>
          </a:p>
          <a:p>
            <a:pPr marL="282575" lvl="1" indent="0">
              <a:buNone/>
            </a:pPr>
            <a:r>
              <a:rPr lang="en-GB" sz="1600" b="1" dirty="0">
                <a:solidFill>
                  <a:schemeClr val="tx1"/>
                </a:solidFill>
              </a:rPr>
              <a:t>D4.2.1: Production and characterisation of a new generation of MCP-PMT using innovative techniques. We will develop new MCP either with low resistivity lead glass or other materials (alumina, silicon, etc) with smaller pitch to reach better spatial and time resolution. ALD techniques will be tested to prolong the lifetime of the new MCP</a:t>
            </a:r>
          </a:p>
          <a:p>
            <a:r>
              <a:rPr lang="en-GB" sz="1600" b="1" dirty="0">
                <a:solidFill>
                  <a:srgbClr val="FF0000"/>
                </a:solidFill>
              </a:rPr>
              <a:t>4.2.2: VPD-PMT: New photocathode materials, structure and high quantum efficiency  VPD</a:t>
            </a:r>
          </a:p>
          <a:p>
            <a:pPr marL="295275" lvl="1" indent="0">
              <a:buNone/>
            </a:pPr>
            <a:endParaRPr lang="en-GB" sz="1600" b="1" dirty="0">
              <a:solidFill>
                <a:schemeClr val="tx1"/>
              </a:solidFill>
            </a:endParaRPr>
          </a:p>
          <a:p>
            <a:pPr marL="295275" lvl="1" indent="0">
              <a:buNone/>
            </a:pPr>
            <a:r>
              <a:rPr lang="en-GB" sz="1600" b="1" dirty="0">
                <a:solidFill>
                  <a:schemeClr val="tx1"/>
                </a:solidFill>
              </a:rPr>
              <a:t>D4.2.2:Production and characterisation of photocathodes either transmissive or reflective made of different materials using different structures and in particular a granular one to improve on the spatial resolution</a:t>
            </a:r>
          </a:p>
          <a:p>
            <a:r>
              <a:rPr lang="en-GB" sz="1600" b="1" dirty="0">
                <a:solidFill>
                  <a:srgbClr val="FF0000"/>
                </a:solidFill>
              </a:rPr>
              <a:t>4.2.3: VPD time and spatial resolution performance</a:t>
            </a:r>
          </a:p>
          <a:p>
            <a:pPr marL="295275" lvl="1" indent="0">
              <a:buNone/>
            </a:pPr>
            <a:r>
              <a:rPr lang="en-GB" sz="1600" b="1" dirty="0">
                <a:solidFill>
                  <a:schemeClr val="tx1"/>
                </a:solidFill>
              </a:rPr>
              <a:t>D4.2.3: Production and test of read-out system demonstrators able to fully exploit simultaneously timing and spatial resolution of the MCPs (tens of microns and tens of </a:t>
            </a:r>
            <a:r>
              <a:rPr lang="en-GB" sz="1600" b="1" dirty="0" err="1">
                <a:solidFill>
                  <a:schemeClr val="tx1"/>
                </a:solidFill>
              </a:rPr>
              <a:t>ps</a:t>
            </a:r>
            <a:r>
              <a:rPr lang="en-GB" sz="1600" b="1" dirty="0">
                <a:solidFill>
                  <a:schemeClr val="tx1"/>
                </a:solidFill>
              </a:rPr>
              <a:t>). The development will use the PICMIC and </a:t>
            </a:r>
            <a:r>
              <a:rPr lang="en-GB" sz="1600" b="1" dirty="0" err="1">
                <a:solidFill>
                  <a:schemeClr val="tx1"/>
                </a:solidFill>
              </a:rPr>
              <a:t>Timepix</a:t>
            </a:r>
            <a:r>
              <a:rPr lang="en-GB" sz="1600" b="1" dirty="0">
                <a:solidFill>
                  <a:schemeClr val="tx1"/>
                </a:solidFill>
              </a:rPr>
              <a:t> concepts as baseline to advance the state of the art.</a:t>
            </a:r>
          </a:p>
          <a:p>
            <a:pPr marL="0" indent="0">
              <a:buNone/>
            </a:pPr>
            <a:endParaRPr lang="en-GB" sz="1600" b="1" dirty="0">
              <a:solidFill>
                <a:schemeClr val="tx1"/>
              </a:solidFill>
            </a:endParaRPr>
          </a:p>
          <a:p>
            <a:pPr marL="0" indent="0">
              <a:buNone/>
            </a:pPr>
            <a:endParaRPr lang="en-GB" sz="1600" dirty="0">
              <a:solidFill>
                <a:schemeClr val="tx1"/>
              </a:solidFill>
            </a:endParaRPr>
          </a:p>
          <a:p>
            <a:pPr lvl="1"/>
            <a:endParaRPr lang="en-GB" sz="1600" dirty="0">
              <a:solidFill>
                <a:schemeClr val="tx1"/>
              </a:solidFill>
              <a:highlight>
                <a:srgbClr val="FFFF00"/>
              </a:highlight>
            </a:endParaRPr>
          </a:p>
          <a:p>
            <a:pPr lvl="1"/>
            <a:endParaRPr lang="en-GB" sz="1600" dirty="0">
              <a:solidFill>
                <a:schemeClr val="tx1"/>
              </a:solidFill>
              <a:highlight>
                <a:srgbClr val="FFFF00"/>
              </a:highlight>
            </a:endParaRPr>
          </a:p>
          <a:p>
            <a:pPr lvl="1"/>
            <a:endParaRPr lang="en-GB" sz="1600" dirty="0">
              <a:solidFill>
                <a:schemeClr val="tx1"/>
              </a:solidFill>
              <a:highlight>
                <a:srgbClr val="FFFF00"/>
              </a:highlight>
            </a:endParaRPr>
          </a:p>
          <a:p>
            <a:pPr lvl="1"/>
            <a:endParaRPr lang="en-GB" sz="1600" dirty="0">
              <a:solidFill>
                <a:schemeClr val="tx1"/>
              </a:solidFill>
            </a:endParaRPr>
          </a:p>
          <a:p>
            <a:pPr lvl="1"/>
            <a:endParaRPr lang="en-IT" sz="1600">
              <a:solidFill>
                <a:schemeClr val="tx1"/>
              </a:solidFill>
            </a:endParaRPr>
          </a:p>
          <a:p>
            <a:pPr lvl="1"/>
            <a:endParaRPr lang="en-GB" sz="1600" dirty="0">
              <a:solidFill>
                <a:schemeClr val="tx1"/>
              </a:solidFill>
            </a:endParaRPr>
          </a:p>
          <a:p>
            <a:pPr lvl="1"/>
            <a:endParaRPr lang="en-IT" sz="1600">
              <a:solidFill>
                <a:schemeClr val="tx1"/>
              </a:solidFill>
            </a:endParaRPr>
          </a:p>
          <a:p>
            <a:endParaRPr lang="en-IT" sz="1600" dirty="0">
              <a:solidFill>
                <a:schemeClr val="tx1"/>
              </a:solidFill>
            </a:endParaRPr>
          </a:p>
        </p:txBody>
      </p:sp>
    </p:spTree>
    <p:extLst>
      <p:ext uri="{BB962C8B-B14F-4D97-AF65-F5344CB8AC3E}">
        <p14:creationId xmlns:p14="http://schemas.microsoft.com/office/powerpoint/2010/main" val="3819185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D18D0AD-4FBA-3F88-C68B-080AA1FE189D}"/>
              </a:ext>
            </a:extLst>
          </p:cNvPr>
          <p:cNvSpPr txBox="1"/>
          <p:nvPr/>
        </p:nvSpPr>
        <p:spPr>
          <a:xfrm>
            <a:off x="328593" y="261143"/>
            <a:ext cx="11534814" cy="2400657"/>
          </a:xfrm>
          <a:prstGeom prst="rect">
            <a:avLst/>
          </a:prstGeom>
          <a:noFill/>
        </p:spPr>
        <p:txBody>
          <a:bodyPr wrap="square" rtlCol="0">
            <a:spAutoFit/>
          </a:bodyPr>
          <a:lstStyle/>
          <a:p>
            <a:r>
              <a:rPr lang="en-GB" sz="2400" b="1" dirty="0">
                <a:solidFill>
                  <a:srgbClr val="FF0000"/>
                </a:solidFill>
              </a:rPr>
              <a:t>Simulation team:</a:t>
            </a:r>
          </a:p>
          <a:p>
            <a:r>
              <a:rPr lang="en-GB" dirty="0"/>
              <a:t>IP2I: H. Abreu, G. </a:t>
            </a:r>
            <a:r>
              <a:rPr lang="en-GB" dirty="0" err="1"/>
              <a:t>Garillot</a:t>
            </a:r>
            <a:r>
              <a:rPr lang="en-GB" dirty="0"/>
              <a:t> and Th. </a:t>
            </a:r>
            <a:r>
              <a:rPr lang="en-GB" dirty="0" err="1"/>
              <a:t>Dimov</a:t>
            </a:r>
            <a:endParaRPr lang="en-GB" dirty="0"/>
          </a:p>
          <a:p>
            <a:r>
              <a:rPr lang="en-GB" dirty="0" err="1"/>
              <a:t>XiOPM</a:t>
            </a:r>
            <a:r>
              <a:rPr lang="en-GB" dirty="0"/>
              <a:t>: X. Zhang</a:t>
            </a:r>
          </a:p>
          <a:p>
            <a:r>
              <a:rPr lang="en-GB" dirty="0"/>
              <a:t>IHEP: L. Chen, X. Li and x. Wang.</a:t>
            </a:r>
          </a:p>
          <a:p>
            <a:endParaRPr lang="en-GB" dirty="0"/>
          </a:p>
          <a:p>
            <a:r>
              <a:rPr lang="en-GB" dirty="0"/>
              <a:t>Objective: Develop the needed tools to simulate the response of new MCPs and the different kinds of photocathode</a:t>
            </a:r>
          </a:p>
          <a:p>
            <a:r>
              <a:rPr lang="en-GB" dirty="0"/>
              <a:t>If you are interested to join you are welcome.</a:t>
            </a:r>
          </a:p>
          <a:p>
            <a:endParaRPr lang="en-GB" dirty="0"/>
          </a:p>
        </p:txBody>
      </p:sp>
      <p:pic>
        <p:nvPicPr>
          <p:cNvPr id="3" name="图片 4">
            <a:extLst>
              <a:ext uri="{FF2B5EF4-FFF2-40B4-BE49-F238E27FC236}">
                <a16:creationId xmlns:a16="http://schemas.microsoft.com/office/drawing/2014/main" id="{F565B93D-6494-12E3-3375-296F970EFEAC}"/>
              </a:ext>
            </a:extLst>
          </p:cNvPr>
          <p:cNvPicPr>
            <a:picLocks noChangeAspect="1"/>
          </p:cNvPicPr>
          <p:nvPr/>
        </p:nvPicPr>
        <p:blipFill>
          <a:blip r:embed="rId2">
            <a:extLst>
              <a:ext uri="{28A0092B-C50C-407E-A947-70E740481C1C}">
                <a14:useLocalDpi xmlns:a14="http://schemas.microsoft.com/office/drawing/2010/main" val="0"/>
              </a:ext>
            </a:extLst>
          </a:blip>
          <a:srcRect l="27525" r="33446"/>
          <a:stretch>
            <a:fillRect/>
          </a:stretch>
        </p:blipFill>
        <p:spPr>
          <a:xfrm>
            <a:off x="7291895" y="2982899"/>
            <a:ext cx="3354853" cy="3497800"/>
          </a:xfrm>
          <a:prstGeom prst="rect">
            <a:avLst/>
          </a:prstGeom>
        </p:spPr>
      </p:pic>
      <p:pic>
        <p:nvPicPr>
          <p:cNvPr id="4" name="图片 15">
            <a:extLst>
              <a:ext uri="{FF2B5EF4-FFF2-40B4-BE49-F238E27FC236}">
                <a16:creationId xmlns:a16="http://schemas.microsoft.com/office/drawing/2014/main" id="{0FDC3DBB-243C-B996-49E1-34A1D8705E9A}"/>
              </a:ext>
            </a:extLst>
          </p:cNvPr>
          <p:cNvPicPr>
            <a:picLocks noChangeAspect="1"/>
          </p:cNvPicPr>
          <p:nvPr/>
        </p:nvPicPr>
        <p:blipFill>
          <a:blip r:embed="rId3"/>
          <a:stretch>
            <a:fillRect/>
          </a:stretch>
        </p:blipFill>
        <p:spPr>
          <a:xfrm>
            <a:off x="328593" y="2846372"/>
            <a:ext cx="6348029" cy="3690715"/>
          </a:xfrm>
          <a:prstGeom prst="rect">
            <a:avLst/>
          </a:prstGeom>
        </p:spPr>
      </p:pic>
      <p:sp>
        <p:nvSpPr>
          <p:cNvPr id="5" name="矩形 17">
            <a:extLst>
              <a:ext uri="{FF2B5EF4-FFF2-40B4-BE49-F238E27FC236}">
                <a16:creationId xmlns:a16="http://schemas.microsoft.com/office/drawing/2014/main" id="{0E7A40B4-B228-95F7-E417-99227F0684C8}"/>
              </a:ext>
            </a:extLst>
          </p:cNvPr>
          <p:cNvSpPr/>
          <p:nvPr/>
        </p:nvSpPr>
        <p:spPr>
          <a:xfrm>
            <a:off x="9085119" y="4464358"/>
            <a:ext cx="2064755" cy="45474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Cambria Math" panose="02040503050406030204" pitchFamily="18" charset="0"/>
                <a:ea typeface="Cambria Math" panose="02040503050406030204" pitchFamily="18" charset="0"/>
                <a:cs typeface="Times New Roman" panose="02020603050405020304" pitchFamily="18" charset="0"/>
              </a:rPr>
              <a:t>0eV</a:t>
            </a:r>
            <a:endParaRPr lang="zh-CN" altLang="en-US" sz="2400" b="1" dirty="0">
              <a:solidFill>
                <a:schemeClr val="bg1"/>
              </a:solidFill>
              <a:latin typeface="Cambria Math" panose="02040503050406030204" pitchFamily="18" charset="0"/>
              <a:cs typeface="Times New Roman" panose="02020603050405020304" pitchFamily="18" charset="0"/>
            </a:endParaRPr>
          </a:p>
        </p:txBody>
      </p:sp>
      <p:sp>
        <p:nvSpPr>
          <p:cNvPr id="6" name="ZoneTexte 5">
            <a:extLst>
              <a:ext uri="{FF2B5EF4-FFF2-40B4-BE49-F238E27FC236}">
                <a16:creationId xmlns:a16="http://schemas.microsoft.com/office/drawing/2014/main" id="{617D60CB-64D2-5A40-EA3A-5A058E375326}"/>
              </a:ext>
            </a:extLst>
          </p:cNvPr>
          <p:cNvSpPr txBox="1"/>
          <p:nvPr/>
        </p:nvSpPr>
        <p:spPr>
          <a:xfrm>
            <a:off x="7036386" y="2873851"/>
            <a:ext cx="4097465" cy="369332"/>
          </a:xfrm>
          <a:prstGeom prst="rect">
            <a:avLst/>
          </a:prstGeom>
          <a:noFill/>
        </p:spPr>
        <p:txBody>
          <a:bodyPr wrap="square" rtlCol="0">
            <a:spAutoFit/>
          </a:bodyPr>
          <a:lstStyle/>
          <a:p>
            <a:r>
              <a:rPr lang="en-GB" dirty="0"/>
              <a:t>Simulation based on  CST by X. Zhang</a:t>
            </a:r>
          </a:p>
        </p:txBody>
      </p:sp>
    </p:spTree>
    <p:extLst>
      <p:ext uri="{BB962C8B-B14F-4D97-AF65-F5344CB8AC3E}">
        <p14:creationId xmlns:p14="http://schemas.microsoft.com/office/powerpoint/2010/main" val="1927967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32E0C83-DC8B-B826-D474-664FAB102B81}"/>
              </a:ext>
            </a:extLst>
          </p:cNvPr>
          <p:cNvSpPr txBox="1"/>
          <p:nvPr/>
        </p:nvSpPr>
        <p:spPr>
          <a:xfrm>
            <a:off x="325120" y="396240"/>
            <a:ext cx="5496560" cy="369332"/>
          </a:xfrm>
          <a:prstGeom prst="rect">
            <a:avLst/>
          </a:prstGeom>
          <a:noFill/>
        </p:spPr>
        <p:txBody>
          <a:bodyPr wrap="square" rtlCol="0">
            <a:spAutoFit/>
          </a:bodyPr>
          <a:lstStyle/>
          <a:p>
            <a:r>
              <a:rPr lang="en-GB" b="1" dirty="0">
                <a:solidFill>
                  <a:srgbClr val="FF0000"/>
                </a:solidFill>
              </a:rPr>
              <a:t>New industrial partner : </a:t>
            </a:r>
            <a:r>
              <a:rPr lang="en-GB" b="1" dirty="0" err="1">
                <a:solidFill>
                  <a:srgbClr val="FF0000"/>
                </a:solidFill>
              </a:rPr>
              <a:t>CBMA@Beijing</a:t>
            </a:r>
            <a:endParaRPr lang="en-GB" b="1" dirty="0">
              <a:solidFill>
                <a:srgbClr val="FF0000"/>
              </a:solidFill>
            </a:endParaRPr>
          </a:p>
        </p:txBody>
      </p:sp>
      <p:pic>
        <p:nvPicPr>
          <p:cNvPr id="11" name="Image 10">
            <a:extLst>
              <a:ext uri="{FF2B5EF4-FFF2-40B4-BE49-F238E27FC236}">
                <a16:creationId xmlns:a16="http://schemas.microsoft.com/office/drawing/2014/main" id="{592CB269-0607-002A-79FB-6B5EB89AA73D}"/>
              </a:ext>
            </a:extLst>
          </p:cNvPr>
          <p:cNvPicPr>
            <a:picLocks noChangeAspect="1"/>
          </p:cNvPicPr>
          <p:nvPr/>
        </p:nvPicPr>
        <p:blipFill>
          <a:blip r:embed="rId2"/>
          <a:stretch>
            <a:fillRect/>
          </a:stretch>
        </p:blipFill>
        <p:spPr>
          <a:xfrm>
            <a:off x="325120" y="1532490"/>
            <a:ext cx="6075680" cy="4348195"/>
          </a:xfrm>
          <a:prstGeom prst="rect">
            <a:avLst/>
          </a:prstGeom>
        </p:spPr>
      </p:pic>
      <p:pic>
        <p:nvPicPr>
          <p:cNvPr id="12" name="Image 11">
            <a:extLst>
              <a:ext uri="{FF2B5EF4-FFF2-40B4-BE49-F238E27FC236}">
                <a16:creationId xmlns:a16="http://schemas.microsoft.com/office/drawing/2014/main" id="{7CC5E669-7ED0-C73F-C2C1-0B4C349CE052}"/>
              </a:ext>
            </a:extLst>
          </p:cNvPr>
          <p:cNvPicPr>
            <a:picLocks noChangeAspect="1"/>
          </p:cNvPicPr>
          <p:nvPr/>
        </p:nvPicPr>
        <p:blipFill>
          <a:blip r:embed="rId3"/>
          <a:stretch>
            <a:fillRect/>
          </a:stretch>
        </p:blipFill>
        <p:spPr>
          <a:xfrm>
            <a:off x="6786880" y="1532490"/>
            <a:ext cx="4754880" cy="4268870"/>
          </a:xfrm>
          <a:prstGeom prst="rect">
            <a:avLst/>
          </a:prstGeom>
        </p:spPr>
      </p:pic>
    </p:spTree>
    <p:extLst>
      <p:ext uri="{BB962C8B-B14F-4D97-AF65-F5344CB8AC3E}">
        <p14:creationId xmlns:p14="http://schemas.microsoft.com/office/powerpoint/2010/main" val="1183619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32E0C83-DC8B-B826-D474-664FAB102B81}"/>
              </a:ext>
            </a:extLst>
          </p:cNvPr>
          <p:cNvSpPr txBox="1"/>
          <p:nvPr/>
        </p:nvSpPr>
        <p:spPr>
          <a:xfrm>
            <a:off x="325120" y="396240"/>
            <a:ext cx="5496560" cy="369332"/>
          </a:xfrm>
          <a:prstGeom prst="rect">
            <a:avLst/>
          </a:prstGeom>
          <a:noFill/>
        </p:spPr>
        <p:txBody>
          <a:bodyPr wrap="square" rtlCol="0">
            <a:spAutoFit/>
          </a:bodyPr>
          <a:lstStyle/>
          <a:p>
            <a:r>
              <a:rPr lang="en-GB" dirty="0"/>
              <a:t>Industrial partners : </a:t>
            </a:r>
            <a:r>
              <a:rPr lang="en-GB" dirty="0" err="1"/>
              <a:t>CBMA@Beijing</a:t>
            </a:r>
            <a:endParaRPr lang="en-GB" dirty="0"/>
          </a:p>
        </p:txBody>
      </p:sp>
      <p:pic>
        <p:nvPicPr>
          <p:cNvPr id="4" name="Image 3">
            <a:extLst>
              <a:ext uri="{FF2B5EF4-FFF2-40B4-BE49-F238E27FC236}">
                <a16:creationId xmlns:a16="http://schemas.microsoft.com/office/drawing/2014/main" id="{6F89F178-4029-E1B0-C258-974BEB73CABA}"/>
              </a:ext>
            </a:extLst>
          </p:cNvPr>
          <p:cNvPicPr>
            <a:picLocks noChangeAspect="1"/>
          </p:cNvPicPr>
          <p:nvPr/>
        </p:nvPicPr>
        <p:blipFill>
          <a:blip r:embed="rId2"/>
          <a:stretch>
            <a:fillRect/>
          </a:stretch>
        </p:blipFill>
        <p:spPr>
          <a:xfrm>
            <a:off x="50800" y="1394922"/>
            <a:ext cx="6482080" cy="4386118"/>
          </a:xfrm>
          <a:prstGeom prst="rect">
            <a:avLst/>
          </a:prstGeom>
        </p:spPr>
      </p:pic>
      <p:pic>
        <p:nvPicPr>
          <p:cNvPr id="8" name="Image 7">
            <a:extLst>
              <a:ext uri="{FF2B5EF4-FFF2-40B4-BE49-F238E27FC236}">
                <a16:creationId xmlns:a16="http://schemas.microsoft.com/office/drawing/2014/main" id="{2210139E-5C59-55B0-B080-575C1D307AD6}"/>
              </a:ext>
            </a:extLst>
          </p:cNvPr>
          <p:cNvPicPr>
            <a:picLocks noChangeAspect="1"/>
          </p:cNvPicPr>
          <p:nvPr/>
        </p:nvPicPr>
        <p:blipFill>
          <a:blip r:embed="rId3"/>
          <a:stretch>
            <a:fillRect/>
          </a:stretch>
        </p:blipFill>
        <p:spPr>
          <a:xfrm>
            <a:off x="6532880" y="1503680"/>
            <a:ext cx="5476240" cy="4277360"/>
          </a:xfrm>
          <a:prstGeom prst="rect">
            <a:avLst/>
          </a:prstGeom>
        </p:spPr>
      </p:pic>
    </p:spTree>
    <p:extLst>
      <p:ext uri="{BB962C8B-B14F-4D97-AF65-F5344CB8AC3E}">
        <p14:creationId xmlns:p14="http://schemas.microsoft.com/office/powerpoint/2010/main" val="3475720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1918F98-2F4A-D288-B647-7469F4008978}"/>
              </a:ext>
            </a:extLst>
          </p:cNvPr>
          <p:cNvPicPr>
            <a:picLocks noChangeAspect="1"/>
          </p:cNvPicPr>
          <p:nvPr/>
        </p:nvPicPr>
        <p:blipFill>
          <a:blip r:embed="rId2"/>
          <a:stretch>
            <a:fillRect/>
          </a:stretch>
        </p:blipFill>
        <p:spPr>
          <a:xfrm>
            <a:off x="1513840" y="715321"/>
            <a:ext cx="7772400" cy="2738530"/>
          </a:xfrm>
          <a:prstGeom prst="rect">
            <a:avLst/>
          </a:prstGeom>
        </p:spPr>
      </p:pic>
      <p:sp>
        <p:nvSpPr>
          <p:cNvPr id="5" name="ZoneTexte 4">
            <a:extLst>
              <a:ext uri="{FF2B5EF4-FFF2-40B4-BE49-F238E27FC236}">
                <a16:creationId xmlns:a16="http://schemas.microsoft.com/office/drawing/2014/main" id="{839011C0-0101-8DF2-7343-56966998286E}"/>
              </a:ext>
            </a:extLst>
          </p:cNvPr>
          <p:cNvSpPr txBox="1"/>
          <p:nvPr/>
        </p:nvSpPr>
        <p:spPr>
          <a:xfrm>
            <a:off x="1320800" y="4013200"/>
            <a:ext cx="9316720" cy="2308324"/>
          </a:xfrm>
          <a:prstGeom prst="rect">
            <a:avLst/>
          </a:prstGeom>
          <a:noFill/>
        </p:spPr>
        <p:txBody>
          <a:bodyPr wrap="square" rtlCol="0">
            <a:spAutoFit/>
          </a:bodyPr>
          <a:lstStyle/>
          <a:p>
            <a:r>
              <a:rPr lang="en-GB" dirty="0"/>
              <a:t>There will be a  dedicated session for vacuum photodetectors</a:t>
            </a:r>
          </a:p>
          <a:p>
            <a:r>
              <a:rPr lang="en-GB" dirty="0"/>
              <a:t>Please submit your work as as possible</a:t>
            </a:r>
          </a:p>
          <a:p>
            <a:endParaRPr lang="en-GB" dirty="0"/>
          </a:p>
          <a:p>
            <a:r>
              <a:rPr lang="en-GB" dirty="0">
                <a:hlinkClick r:id="rId3"/>
              </a:rPr>
              <a:t>https://web.infn.it/photondetectors2025/</a:t>
            </a:r>
            <a:endParaRPr lang="en-GB" dirty="0"/>
          </a:p>
          <a:p>
            <a:endParaRPr lang="en-GB" dirty="0"/>
          </a:p>
          <a:p>
            <a:r>
              <a:rPr lang="en-GB" dirty="0"/>
              <a:t>Deadline for abstract submission</a:t>
            </a:r>
            <a:r>
              <a:rPr lang="en-GB"/>
              <a:t>: TODAY (10/09/2025)</a:t>
            </a:r>
            <a:endParaRPr lang="en-GB" dirty="0"/>
          </a:p>
          <a:p>
            <a:endParaRPr lang="en-GB" dirty="0"/>
          </a:p>
          <a:p>
            <a:endParaRPr lang="en-GB" dirty="0"/>
          </a:p>
        </p:txBody>
      </p:sp>
    </p:spTree>
    <p:extLst>
      <p:ext uri="{BB962C8B-B14F-4D97-AF65-F5344CB8AC3E}">
        <p14:creationId xmlns:p14="http://schemas.microsoft.com/office/powerpoint/2010/main" val="2830972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D5D588A-0B55-684E-54BF-91A5E9D23296}"/>
              </a:ext>
            </a:extLst>
          </p:cNvPr>
          <p:cNvSpPr txBox="1"/>
          <p:nvPr/>
        </p:nvSpPr>
        <p:spPr>
          <a:xfrm>
            <a:off x="914400" y="769035"/>
            <a:ext cx="10444480" cy="4524315"/>
          </a:xfrm>
          <a:prstGeom prst="rect">
            <a:avLst/>
          </a:prstGeom>
          <a:noFill/>
        </p:spPr>
        <p:txBody>
          <a:bodyPr wrap="square">
            <a:spAutoFit/>
          </a:bodyPr>
          <a:lstStyle/>
          <a:p>
            <a:r>
              <a:rPr lang="en-GB" sz="1800" b="1" dirty="0">
                <a:solidFill>
                  <a:srgbClr val="FF0000"/>
                </a:solidFill>
              </a:rPr>
              <a:t>4.2.1: VPD: New material, new coatings, longevity and rate capability study</a:t>
            </a:r>
          </a:p>
          <a:p>
            <a:endParaRPr lang="en-GB" dirty="0"/>
          </a:p>
          <a:p>
            <a:r>
              <a:rPr lang="en-GB" sz="1800" dirty="0"/>
              <a:t>Some progress on NCP based on AAO and Silicon: to be presented in October</a:t>
            </a:r>
          </a:p>
          <a:p>
            <a:endParaRPr lang="en-GB" dirty="0"/>
          </a:p>
          <a:p>
            <a:r>
              <a:rPr lang="en-GB" sz="1800" b="1" dirty="0">
                <a:solidFill>
                  <a:srgbClr val="FF0000"/>
                </a:solidFill>
              </a:rPr>
              <a:t>VPD-PMT: New photocathode materials, structure and high  quantum efficiency  VPD</a:t>
            </a:r>
          </a:p>
          <a:p>
            <a:endParaRPr lang="en-GB" sz="1800" dirty="0"/>
          </a:p>
          <a:p>
            <a:r>
              <a:rPr lang="en-GB" dirty="0"/>
              <a:t>Some progress on nanostructure production but coating with photocathodic material and transport are issues to fix: t be discussed in October</a:t>
            </a:r>
          </a:p>
          <a:p>
            <a:endParaRPr lang="en-GB" dirty="0"/>
          </a:p>
          <a:p>
            <a:r>
              <a:rPr lang="en-GB" sz="1800" b="1" dirty="0">
                <a:solidFill>
                  <a:srgbClr val="FF0000"/>
                </a:solidFill>
              </a:rPr>
              <a:t>4.2.3: VPD time and spatial resolution performance</a:t>
            </a:r>
          </a:p>
          <a:p>
            <a:endParaRPr lang="en-GB" dirty="0"/>
          </a:p>
          <a:p>
            <a:r>
              <a:rPr lang="en-GB" dirty="0"/>
              <a:t>Very good progress both in using Timepix4 and PICMIC. We need to extend the use of these electronics readout systems and adapt them to several applications</a:t>
            </a:r>
          </a:p>
          <a:p>
            <a:endParaRPr lang="en-GB" sz="1800" dirty="0"/>
          </a:p>
          <a:p>
            <a:endParaRPr lang="en-GB" dirty="0"/>
          </a:p>
          <a:p>
            <a:endParaRPr lang="en-GB" sz="1800" dirty="0"/>
          </a:p>
        </p:txBody>
      </p:sp>
    </p:spTree>
    <p:extLst>
      <p:ext uri="{BB962C8B-B14F-4D97-AF65-F5344CB8AC3E}">
        <p14:creationId xmlns:p14="http://schemas.microsoft.com/office/powerpoint/2010/main" val="375512775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407</Words>
  <Application>Microsoft Macintosh PowerPoint</Application>
  <PresentationFormat>Grand écran</PresentationFormat>
  <Paragraphs>50</Paragraphs>
  <Slides>7</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7</vt:i4>
      </vt:variant>
    </vt:vector>
  </HeadingPairs>
  <TitlesOfParts>
    <vt:vector size="14" baseType="lpstr">
      <vt:lpstr>Arial</vt:lpstr>
      <vt:lpstr>Calibri</vt:lpstr>
      <vt:lpstr>Calibri Light</vt:lpstr>
      <vt:lpstr>Cambria Math</vt:lpstr>
      <vt:lpstr>Verdana</vt:lpstr>
      <vt:lpstr>Wingdings 2</vt:lpstr>
      <vt:lpstr>Thème Office</vt:lpstr>
      <vt:lpstr>WP4.2</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WP4.2</dc:title>
  <dc:creator>laktineh imad</dc:creator>
  <cp:lastModifiedBy>laktineh imad</cp:lastModifiedBy>
  <cp:revision>10</cp:revision>
  <dcterms:created xsi:type="dcterms:W3CDTF">2025-09-09T18:34:40Z</dcterms:created>
  <dcterms:modified xsi:type="dcterms:W3CDTF">2025-09-10T07:39:04Z</dcterms:modified>
</cp:coreProperties>
</file>