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2.xml" ContentType="application/vnd.openxmlformats-officedocument.drawingml.diagramLayout+xml"/>
  <Default Extension="xlsx" ContentType="application/vnd.openxmlformats-officedocument.spreadsheetml.sheet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3" d="100"/>
          <a:sy n="33" d="100"/>
        </p:scale>
        <p:origin x="-90" y="-12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96E3BD0-DA86-CD47-B8D7-23383A9081F8}" type="doc">
      <dgm:prSet loTypeId="urn:microsoft.com/office/officeart/2005/8/layout/hierarchy1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2409FF1-5DD8-FB4C-A14A-799CEEC72441}">
      <dgm:prSet phldrT="[Text]"/>
      <dgm:spPr/>
      <dgm:t>
        <a:bodyPr/>
        <a:lstStyle/>
        <a:p>
          <a:r>
            <a:rPr kumimoji="0" lang="en-US" altLang="ja-JP" b="0" i="0" u="none" strike="noStrike" cap="none" normalizeH="0" baseline="0" dirty="0" smtClean="0">
              <a:ln/>
              <a:effectLst/>
              <a:latin typeface="+mn-lt"/>
              <a:ea typeface="ＭＳ Ｐゴシック" charset="0"/>
              <a:cs typeface="ＭＳ Ｐゴシック" charset="0"/>
            </a:rPr>
            <a:t>CLIC/CTF3 </a:t>
          </a:r>
          <a:r>
            <a:rPr kumimoji="0" lang="en-US" altLang="ja-JP" b="0" i="0" u="none" strike="noStrike" cap="none" normalizeH="0" baseline="0" dirty="0" err="1" smtClean="0">
              <a:ln/>
              <a:effectLst/>
              <a:latin typeface="+mn-lt"/>
              <a:ea typeface="ＭＳ Ｐゴシック" charset="0"/>
              <a:cs typeface="ＭＳ Ｐゴシック" charset="0"/>
            </a:rPr>
            <a:t>Collab</a:t>
          </a:r>
          <a:r>
            <a:rPr kumimoji="0" lang="en-US" altLang="ja-JP" b="0" i="0" u="none" strike="noStrike" cap="none" normalizeH="0" baseline="0" dirty="0" smtClean="0">
              <a:ln/>
              <a:effectLst/>
              <a:latin typeface="+mn-lt"/>
              <a:ea typeface="ＭＳ Ｐゴシック" charset="0"/>
              <a:cs typeface="ＭＳ Ｐゴシック" charset="0"/>
            </a:rPr>
            <a:t>. Board</a:t>
          </a:r>
        </a:p>
      </dgm:t>
    </dgm:pt>
    <dgm:pt modelId="{03499098-CABC-C940-9CF9-94480A8B6C97}" type="parTrans" cxnId="{CC12B0DE-263A-0443-8FE3-18F8BEF68259}">
      <dgm:prSet/>
      <dgm:spPr/>
      <dgm:t>
        <a:bodyPr/>
        <a:lstStyle/>
        <a:p>
          <a:endParaRPr lang="en-US"/>
        </a:p>
      </dgm:t>
    </dgm:pt>
    <dgm:pt modelId="{0BE3E8D0-47A9-8C4D-B521-3FC6C0E0024A}" type="sibTrans" cxnId="{CC12B0DE-263A-0443-8FE3-18F8BEF68259}">
      <dgm:prSet/>
      <dgm:spPr/>
      <dgm:t>
        <a:bodyPr/>
        <a:lstStyle/>
        <a:p>
          <a:endParaRPr lang="en-US"/>
        </a:p>
      </dgm:t>
    </dgm:pt>
    <dgm:pt modelId="{35E9728D-720F-B14E-A5FE-8101529922A3}">
      <dgm:prSet phldrT="[Text]"/>
      <dgm:spPr/>
      <dgm:t>
        <a:bodyPr/>
        <a:lstStyle/>
        <a:p>
          <a:r>
            <a:rPr lang="en-US" dirty="0" smtClean="0"/>
            <a:t>CLIC  Steering Committee</a:t>
          </a:r>
        </a:p>
        <a:p>
          <a:r>
            <a:rPr lang="en-US" dirty="0" err="1" smtClean="0"/>
            <a:t>Repr</a:t>
          </a:r>
          <a:r>
            <a:rPr lang="en-US" dirty="0" smtClean="0"/>
            <a:t>. from accelerator and detector/physics management structures</a:t>
          </a:r>
          <a:endParaRPr lang="en-US" dirty="0"/>
        </a:p>
      </dgm:t>
    </dgm:pt>
    <dgm:pt modelId="{1B9F6EC0-F401-4B49-82AF-229652BE0B16}" type="parTrans" cxnId="{E6EA97EC-ADCB-E645-A5C1-DC00A43D1905}">
      <dgm:prSet/>
      <dgm:spPr/>
      <dgm:t>
        <a:bodyPr/>
        <a:lstStyle/>
        <a:p>
          <a:endParaRPr lang="en-US"/>
        </a:p>
      </dgm:t>
    </dgm:pt>
    <dgm:pt modelId="{5DAE294A-D7F1-774F-BFCB-7536854D7D97}" type="sibTrans" cxnId="{E6EA97EC-ADCB-E645-A5C1-DC00A43D1905}">
      <dgm:prSet/>
      <dgm:spPr/>
      <dgm:t>
        <a:bodyPr/>
        <a:lstStyle/>
        <a:p>
          <a:endParaRPr lang="en-US"/>
        </a:p>
      </dgm:t>
    </dgm:pt>
    <dgm:pt modelId="{2BF8B303-2613-2340-9559-7998558C07C2}">
      <dgm:prSet phldrT="[Text]"/>
      <dgm:spPr/>
      <dgm:t>
        <a:bodyPr/>
        <a:lstStyle/>
        <a:p>
          <a:r>
            <a:rPr lang="en-US" dirty="0" smtClean="0"/>
            <a:t>CLIC accelerator activities and management</a:t>
          </a:r>
        </a:p>
      </dgm:t>
    </dgm:pt>
    <dgm:pt modelId="{D2973D6D-0565-E94D-AF66-0782F59CA0A2}" type="parTrans" cxnId="{D188B639-497E-C942-A498-D703F4028151}">
      <dgm:prSet/>
      <dgm:spPr/>
      <dgm:t>
        <a:bodyPr/>
        <a:lstStyle/>
        <a:p>
          <a:endParaRPr lang="en-US"/>
        </a:p>
      </dgm:t>
    </dgm:pt>
    <dgm:pt modelId="{6A01CAFD-B6D4-064A-979E-8D3DF4315253}" type="sibTrans" cxnId="{D188B639-497E-C942-A498-D703F4028151}">
      <dgm:prSet/>
      <dgm:spPr/>
      <dgm:t>
        <a:bodyPr/>
        <a:lstStyle/>
        <a:p>
          <a:endParaRPr lang="en-US"/>
        </a:p>
      </dgm:t>
    </dgm:pt>
    <dgm:pt modelId="{8D06DCFE-4941-1649-B4DC-DDA0F5D65205}">
      <dgm:prSet phldrT="[Text]"/>
      <dgm:spPr/>
      <dgm:t>
        <a:bodyPr/>
        <a:lstStyle/>
        <a:p>
          <a:r>
            <a:rPr lang="en-US" dirty="0" smtClean="0"/>
            <a:t>Detector/Physics activities and management </a:t>
          </a:r>
          <a:endParaRPr lang="en-US" dirty="0"/>
        </a:p>
      </dgm:t>
    </dgm:pt>
    <dgm:pt modelId="{766EFD4B-FDEE-6748-ACE7-03818968E9E6}" type="parTrans" cxnId="{3127FAE9-4DFD-1446-8C91-D8EBA2B30D34}">
      <dgm:prSet/>
      <dgm:spPr/>
      <dgm:t>
        <a:bodyPr/>
        <a:lstStyle/>
        <a:p>
          <a:endParaRPr lang="en-US"/>
        </a:p>
      </dgm:t>
    </dgm:pt>
    <dgm:pt modelId="{99A1FAEE-24FE-7842-9541-1C88E387E9CF}" type="sibTrans" cxnId="{3127FAE9-4DFD-1446-8C91-D8EBA2B30D34}">
      <dgm:prSet/>
      <dgm:spPr/>
      <dgm:t>
        <a:bodyPr/>
        <a:lstStyle/>
        <a:p>
          <a:endParaRPr lang="en-US"/>
        </a:p>
      </dgm:t>
    </dgm:pt>
    <dgm:pt modelId="{F77A62DE-CCD5-3F46-A6CC-12C9D6A97105}" type="pres">
      <dgm:prSet presAssocID="{D96E3BD0-DA86-CD47-B8D7-23383A9081F8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AB16C4AB-2F0C-D441-B98C-C43E1F828949}" type="pres">
      <dgm:prSet presAssocID="{E2409FF1-5DD8-FB4C-A14A-799CEEC72441}" presName="hierRoot1" presStyleCnt="0"/>
      <dgm:spPr/>
    </dgm:pt>
    <dgm:pt modelId="{26AF7CF9-D93A-8747-8E16-938A97708997}" type="pres">
      <dgm:prSet presAssocID="{E2409FF1-5DD8-FB4C-A14A-799CEEC72441}" presName="composite" presStyleCnt="0"/>
      <dgm:spPr/>
    </dgm:pt>
    <dgm:pt modelId="{4BD75C4A-9786-F343-9233-BCD93F410485}" type="pres">
      <dgm:prSet presAssocID="{E2409FF1-5DD8-FB4C-A14A-799CEEC72441}" presName="background" presStyleLbl="node0" presStyleIdx="0" presStyleCnt="1"/>
      <dgm:spPr/>
    </dgm:pt>
    <dgm:pt modelId="{DF4919E6-0BAC-3B42-85AE-C3F8A0D0B861}" type="pres">
      <dgm:prSet presAssocID="{E2409FF1-5DD8-FB4C-A14A-799CEEC72441}" presName="text" presStyleLbl="fgAcc0" presStyleIdx="0" presStyleCnt="1" custScaleX="183736" custScaleY="5499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3BDB461-6571-4E43-A7A0-08C9B3BF7459}" type="pres">
      <dgm:prSet presAssocID="{E2409FF1-5DD8-FB4C-A14A-799CEEC72441}" presName="hierChild2" presStyleCnt="0"/>
      <dgm:spPr/>
    </dgm:pt>
    <dgm:pt modelId="{8C497324-9CD3-6A41-B6CA-50BA02AA468C}" type="pres">
      <dgm:prSet presAssocID="{1B9F6EC0-F401-4B49-82AF-229652BE0B16}" presName="Name10" presStyleLbl="parChTrans1D2" presStyleIdx="0" presStyleCnt="1"/>
      <dgm:spPr/>
      <dgm:t>
        <a:bodyPr/>
        <a:lstStyle/>
        <a:p>
          <a:endParaRPr lang="en-US"/>
        </a:p>
      </dgm:t>
    </dgm:pt>
    <dgm:pt modelId="{732A7653-98F9-6340-B236-045DBACA3928}" type="pres">
      <dgm:prSet presAssocID="{35E9728D-720F-B14E-A5FE-8101529922A3}" presName="hierRoot2" presStyleCnt="0"/>
      <dgm:spPr/>
    </dgm:pt>
    <dgm:pt modelId="{B8F8166F-91B2-D948-9562-1850A8E8EA81}" type="pres">
      <dgm:prSet presAssocID="{35E9728D-720F-B14E-A5FE-8101529922A3}" presName="composite2" presStyleCnt="0"/>
      <dgm:spPr/>
    </dgm:pt>
    <dgm:pt modelId="{68320FC2-B0D7-7F44-9D3D-0CB1601BD416}" type="pres">
      <dgm:prSet presAssocID="{35E9728D-720F-B14E-A5FE-8101529922A3}" presName="background2" presStyleLbl="node2" presStyleIdx="0" presStyleCnt="1"/>
      <dgm:spPr/>
    </dgm:pt>
    <dgm:pt modelId="{B0F3E6CD-9717-F140-A6DF-DF84CC7C3B53}" type="pres">
      <dgm:prSet presAssocID="{35E9728D-720F-B14E-A5FE-8101529922A3}" presName="text2" presStyleLbl="fgAcc2" presStyleIdx="0" presStyleCnt="1" custScaleX="126105" custScaleY="78979" custLinFactNeighborX="-8635" custLinFactNeighborY="-1255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B2E2990-2168-FC45-8D0B-954978AD6BB6}" type="pres">
      <dgm:prSet presAssocID="{35E9728D-720F-B14E-A5FE-8101529922A3}" presName="hierChild3" presStyleCnt="0"/>
      <dgm:spPr/>
    </dgm:pt>
    <dgm:pt modelId="{9ED300AC-7C41-EC45-B3EC-C3D49D0042A6}" type="pres">
      <dgm:prSet presAssocID="{D2973D6D-0565-E94D-AF66-0782F59CA0A2}" presName="Name17" presStyleLbl="parChTrans1D3" presStyleIdx="0" presStyleCnt="2"/>
      <dgm:spPr/>
      <dgm:t>
        <a:bodyPr/>
        <a:lstStyle/>
        <a:p>
          <a:endParaRPr lang="en-US"/>
        </a:p>
      </dgm:t>
    </dgm:pt>
    <dgm:pt modelId="{29F535E2-18D6-5946-A1C5-2A1411FE573A}" type="pres">
      <dgm:prSet presAssocID="{2BF8B303-2613-2340-9559-7998558C07C2}" presName="hierRoot3" presStyleCnt="0"/>
      <dgm:spPr/>
    </dgm:pt>
    <dgm:pt modelId="{8F63CE77-D944-094F-A21D-0DE4D885EC25}" type="pres">
      <dgm:prSet presAssocID="{2BF8B303-2613-2340-9559-7998558C07C2}" presName="composite3" presStyleCnt="0"/>
      <dgm:spPr/>
    </dgm:pt>
    <dgm:pt modelId="{60A1D363-98CE-B941-ACED-BC900C2E453B}" type="pres">
      <dgm:prSet presAssocID="{2BF8B303-2613-2340-9559-7998558C07C2}" presName="background3" presStyleLbl="node3" presStyleIdx="0" presStyleCnt="2"/>
      <dgm:spPr/>
    </dgm:pt>
    <dgm:pt modelId="{689D2854-F14B-CE4B-BAE5-4971C5C87B2F}" type="pres">
      <dgm:prSet presAssocID="{2BF8B303-2613-2340-9559-7998558C07C2}" presName="text3" presStyleLbl="fgAcc3" presStyleIdx="0" presStyleCnt="2" custScaleX="136278" custLinFactNeighborX="-46951" custLinFactNeighborY="-1958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AC45621-398B-1746-B23B-CA666853C13C}" type="pres">
      <dgm:prSet presAssocID="{2BF8B303-2613-2340-9559-7998558C07C2}" presName="hierChild4" presStyleCnt="0"/>
      <dgm:spPr/>
    </dgm:pt>
    <dgm:pt modelId="{4755E20F-C610-394C-BCFF-0CDE3CDC7238}" type="pres">
      <dgm:prSet presAssocID="{766EFD4B-FDEE-6748-ACE7-03818968E9E6}" presName="Name17" presStyleLbl="parChTrans1D3" presStyleIdx="1" presStyleCnt="2"/>
      <dgm:spPr/>
      <dgm:t>
        <a:bodyPr/>
        <a:lstStyle/>
        <a:p>
          <a:endParaRPr lang="en-US"/>
        </a:p>
      </dgm:t>
    </dgm:pt>
    <dgm:pt modelId="{B05E22CA-05EF-CA40-815B-D893B870E150}" type="pres">
      <dgm:prSet presAssocID="{8D06DCFE-4941-1649-B4DC-DDA0F5D65205}" presName="hierRoot3" presStyleCnt="0"/>
      <dgm:spPr/>
    </dgm:pt>
    <dgm:pt modelId="{DB2D851C-93C6-7447-9974-65B241C96A4A}" type="pres">
      <dgm:prSet presAssocID="{8D06DCFE-4941-1649-B4DC-DDA0F5D65205}" presName="composite3" presStyleCnt="0"/>
      <dgm:spPr/>
    </dgm:pt>
    <dgm:pt modelId="{C99A2C0A-9D90-2746-AAC3-965B672CBC98}" type="pres">
      <dgm:prSet presAssocID="{8D06DCFE-4941-1649-B4DC-DDA0F5D65205}" presName="background3" presStyleLbl="node3" presStyleIdx="1" presStyleCnt="2"/>
      <dgm:spPr/>
    </dgm:pt>
    <dgm:pt modelId="{6B01B0D5-C1E9-4A49-AFE8-D2E799268C5B}" type="pres">
      <dgm:prSet presAssocID="{8D06DCFE-4941-1649-B4DC-DDA0F5D65205}" presName="text3" presStyleLbl="fgAcc3" presStyleIdx="1" presStyleCnt="2" custScaleX="116278" custScaleY="84636" custLinFactNeighborX="43930" custLinFactNeighborY="-1955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1697D43-20BA-6748-8024-77ED482C3DCD}" type="pres">
      <dgm:prSet presAssocID="{8D06DCFE-4941-1649-B4DC-DDA0F5D65205}" presName="hierChild4" presStyleCnt="0"/>
      <dgm:spPr/>
    </dgm:pt>
  </dgm:ptLst>
  <dgm:cxnLst>
    <dgm:cxn modelId="{D188B639-497E-C942-A498-D703F4028151}" srcId="{35E9728D-720F-B14E-A5FE-8101529922A3}" destId="{2BF8B303-2613-2340-9559-7998558C07C2}" srcOrd="0" destOrd="0" parTransId="{D2973D6D-0565-E94D-AF66-0782F59CA0A2}" sibTransId="{6A01CAFD-B6D4-064A-979E-8D3DF4315253}"/>
    <dgm:cxn modelId="{E6EA97EC-ADCB-E645-A5C1-DC00A43D1905}" srcId="{E2409FF1-5DD8-FB4C-A14A-799CEEC72441}" destId="{35E9728D-720F-B14E-A5FE-8101529922A3}" srcOrd="0" destOrd="0" parTransId="{1B9F6EC0-F401-4B49-82AF-229652BE0B16}" sibTransId="{5DAE294A-D7F1-774F-BFCB-7536854D7D97}"/>
    <dgm:cxn modelId="{BB2D6058-C716-47EA-8C9F-DBE94A29B49F}" type="presOf" srcId="{E2409FF1-5DD8-FB4C-A14A-799CEEC72441}" destId="{DF4919E6-0BAC-3B42-85AE-C3F8A0D0B861}" srcOrd="0" destOrd="0" presId="urn:microsoft.com/office/officeart/2005/8/layout/hierarchy1"/>
    <dgm:cxn modelId="{10547667-E85F-46AE-BA83-F96C9729F5B2}" type="presOf" srcId="{35E9728D-720F-B14E-A5FE-8101529922A3}" destId="{B0F3E6CD-9717-F140-A6DF-DF84CC7C3B53}" srcOrd="0" destOrd="0" presId="urn:microsoft.com/office/officeart/2005/8/layout/hierarchy1"/>
    <dgm:cxn modelId="{324382F1-6B13-45CA-9375-9AEE14878A2C}" type="presOf" srcId="{D96E3BD0-DA86-CD47-B8D7-23383A9081F8}" destId="{F77A62DE-CCD5-3F46-A6CC-12C9D6A97105}" srcOrd="0" destOrd="0" presId="urn:microsoft.com/office/officeart/2005/8/layout/hierarchy1"/>
    <dgm:cxn modelId="{700BE1FF-8AE6-41EB-AD49-CB9AE858F61A}" type="presOf" srcId="{D2973D6D-0565-E94D-AF66-0782F59CA0A2}" destId="{9ED300AC-7C41-EC45-B3EC-C3D49D0042A6}" srcOrd="0" destOrd="0" presId="urn:microsoft.com/office/officeart/2005/8/layout/hierarchy1"/>
    <dgm:cxn modelId="{F7295D97-E97B-4009-8D9A-2698F249E7C0}" type="presOf" srcId="{1B9F6EC0-F401-4B49-82AF-229652BE0B16}" destId="{8C497324-9CD3-6A41-B6CA-50BA02AA468C}" srcOrd="0" destOrd="0" presId="urn:microsoft.com/office/officeart/2005/8/layout/hierarchy1"/>
    <dgm:cxn modelId="{FC2C01C7-5F35-40DB-865F-A9DB4435C41D}" type="presOf" srcId="{8D06DCFE-4941-1649-B4DC-DDA0F5D65205}" destId="{6B01B0D5-C1E9-4A49-AFE8-D2E799268C5B}" srcOrd="0" destOrd="0" presId="urn:microsoft.com/office/officeart/2005/8/layout/hierarchy1"/>
    <dgm:cxn modelId="{AC8773B4-E1C5-4E63-B7AD-02B3E8F24968}" type="presOf" srcId="{2BF8B303-2613-2340-9559-7998558C07C2}" destId="{689D2854-F14B-CE4B-BAE5-4971C5C87B2F}" srcOrd="0" destOrd="0" presId="urn:microsoft.com/office/officeart/2005/8/layout/hierarchy1"/>
    <dgm:cxn modelId="{CC12B0DE-263A-0443-8FE3-18F8BEF68259}" srcId="{D96E3BD0-DA86-CD47-B8D7-23383A9081F8}" destId="{E2409FF1-5DD8-FB4C-A14A-799CEEC72441}" srcOrd="0" destOrd="0" parTransId="{03499098-CABC-C940-9CF9-94480A8B6C97}" sibTransId="{0BE3E8D0-47A9-8C4D-B521-3FC6C0E0024A}"/>
    <dgm:cxn modelId="{88FB6670-58F1-4672-96FC-79E106A962E4}" type="presOf" srcId="{766EFD4B-FDEE-6748-ACE7-03818968E9E6}" destId="{4755E20F-C610-394C-BCFF-0CDE3CDC7238}" srcOrd="0" destOrd="0" presId="urn:microsoft.com/office/officeart/2005/8/layout/hierarchy1"/>
    <dgm:cxn modelId="{3127FAE9-4DFD-1446-8C91-D8EBA2B30D34}" srcId="{35E9728D-720F-B14E-A5FE-8101529922A3}" destId="{8D06DCFE-4941-1649-B4DC-DDA0F5D65205}" srcOrd="1" destOrd="0" parTransId="{766EFD4B-FDEE-6748-ACE7-03818968E9E6}" sibTransId="{99A1FAEE-24FE-7842-9541-1C88E387E9CF}"/>
    <dgm:cxn modelId="{7D3210CB-7231-40FC-B79C-6B5C0ACAD7D7}" type="presParOf" srcId="{F77A62DE-CCD5-3F46-A6CC-12C9D6A97105}" destId="{AB16C4AB-2F0C-D441-B98C-C43E1F828949}" srcOrd="0" destOrd="0" presId="urn:microsoft.com/office/officeart/2005/8/layout/hierarchy1"/>
    <dgm:cxn modelId="{FD897F42-9B2A-4D43-B61D-8F2F4A3F348A}" type="presParOf" srcId="{AB16C4AB-2F0C-D441-B98C-C43E1F828949}" destId="{26AF7CF9-D93A-8747-8E16-938A97708997}" srcOrd="0" destOrd="0" presId="urn:microsoft.com/office/officeart/2005/8/layout/hierarchy1"/>
    <dgm:cxn modelId="{A70D7222-3C67-4D8C-A888-D76AB065C1A5}" type="presParOf" srcId="{26AF7CF9-D93A-8747-8E16-938A97708997}" destId="{4BD75C4A-9786-F343-9233-BCD93F410485}" srcOrd="0" destOrd="0" presId="urn:microsoft.com/office/officeart/2005/8/layout/hierarchy1"/>
    <dgm:cxn modelId="{C215386A-508C-4483-A186-34BC302B2AC9}" type="presParOf" srcId="{26AF7CF9-D93A-8747-8E16-938A97708997}" destId="{DF4919E6-0BAC-3B42-85AE-C3F8A0D0B861}" srcOrd="1" destOrd="0" presId="urn:microsoft.com/office/officeart/2005/8/layout/hierarchy1"/>
    <dgm:cxn modelId="{BC4AF62D-5CE8-4E4F-95B1-36E92EBAF2A8}" type="presParOf" srcId="{AB16C4AB-2F0C-D441-B98C-C43E1F828949}" destId="{F3BDB461-6571-4E43-A7A0-08C9B3BF7459}" srcOrd="1" destOrd="0" presId="urn:microsoft.com/office/officeart/2005/8/layout/hierarchy1"/>
    <dgm:cxn modelId="{1C324753-72CE-4E88-BF83-E281D2BE9258}" type="presParOf" srcId="{F3BDB461-6571-4E43-A7A0-08C9B3BF7459}" destId="{8C497324-9CD3-6A41-B6CA-50BA02AA468C}" srcOrd="0" destOrd="0" presId="urn:microsoft.com/office/officeart/2005/8/layout/hierarchy1"/>
    <dgm:cxn modelId="{F1440D80-682E-4AA6-9D9E-34FBDC9137DB}" type="presParOf" srcId="{F3BDB461-6571-4E43-A7A0-08C9B3BF7459}" destId="{732A7653-98F9-6340-B236-045DBACA3928}" srcOrd="1" destOrd="0" presId="urn:microsoft.com/office/officeart/2005/8/layout/hierarchy1"/>
    <dgm:cxn modelId="{3EF36A94-FBB7-4C77-A94F-307CBE22B682}" type="presParOf" srcId="{732A7653-98F9-6340-B236-045DBACA3928}" destId="{B8F8166F-91B2-D948-9562-1850A8E8EA81}" srcOrd="0" destOrd="0" presId="urn:microsoft.com/office/officeart/2005/8/layout/hierarchy1"/>
    <dgm:cxn modelId="{E6CB0138-AC82-4013-8569-CBD37D208462}" type="presParOf" srcId="{B8F8166F-91B2-D948-9562-1850A8E8EA81}" destId="{68320FC2-B0D7-7F44-9D3D-0CB1601BD416}" srcOrd="0" destOrd="0" presId="urn:microsoft.com/office/officeart/2005/8/layout/hierarchy1"/>
    <dgm:cxn modelId="{8D59C0B8-E1D3-480B-939E-516F6F75A953}" type="presParOf" srcId="{B8F8166F-91B2-D948-9562-1850A8E8EA81}" destId="{B0F3E6CD-9717-F140-A6DF-DF84CC7C3B53}" srcOrd="1" destOrd="0" presId="urn:microsoft.com/office/officeart/2005/8/layout/hierarchy1"/>
    <dgm:cxn modelId="{8AA0EEEF-659F-46D5-8BAA-6B6D3DC1EDBA}" type="presParOf" srcId="{732A7653-98F9-6340-B236-045DBACA3928}" destId="{FB2E2990-2168-FC45-8D0B-954978AD6BB6}" srcOrd="1" destOrd="0" presId="urn:microsoft.com/office/officeart/2005/8/layout/hierarchy1"/>
    <dgm:cxn modelId="{3BA44F5D-67A0-4353-9C44-AC3B2AF7EEA9}" type="presParOf" srcId="{FB2E2990-2168-FC45-8D0B-954978AD6BB6}" destId="{9ED300AC-7C41-EC45-B3EC-C3D49D0042A6}" srcOrd="0" destOrd="0" presId="urn:microsoft.com/office/officeart/2005/8/layout/hierarchy1"/>
    <dgm:cxn modelId="{2FBA15AB-B965-41AB-9FE1-31690AD86802}" type="presParOf" srcId="{FB2E2990-2168-FC45-8D0B-954978AD6BB6}" destId="{29F535E2-18D6-5946-A1C5-2A1411FE573A}" srcOrd="1" destOrd="0" presId="urn:microsoft.com/office/officeart/2005/8/layout/hierarchy1"/>
    <dgm:cxn modelId="{67A8F9F2-4AAA-4EFB-A376-9419FDE3362D}" type="presParOf" srcId="{29F535E2-18D6-5946-A1C5-2A1411FE573A}" destId="{8F63CE77-D944-094F-A21D-0DE4D885EC25}" srcOrd="0" destOrd="0" presId="urn:microsoft.com/office/officeart/2005/8/layout/hierarchy1"/>
    <dgm:cxn modelId="{C0539F65-2D38-4E12-ACCF-0E3E75CBE95E}" type="presParOf" srcId="{8F63CE77-D944-094F-A21D-0DE4D885EC25}" destId="{60A1D363-98CE-B941-ACED-BC900C2E453B}" srcOrd="0" destOrd="0" presId="urn:microsoft.com/office/officeart/2005/8/layout/hierarchy1"/>
    <dgm:cxn modelId="{B21163A0-2914-47C5-9E56-FCAAF00F2BAD}" type="presParOf" srcId="{8F63CE77-D944-094F-A21D-0DE4D885EC25}" destId="{689D2854-F14B-CE4B-BAE5-4971C5C87B2F}" srcOrd="1" destOrd="0" presId="urn:microsoft.com/office/officeart/2005/8/layout/hierarchy1"/>
    <dgm:cxn modelId="{1994EA8A-635F-499D-9988-922767DD2BF4}" type="presParOf" srcId="{29F535E2-18D6-5946-A1C5-2A1411FE573A}" destId="{3AC45621-398B-1746-B23B-CA666853C13C}" srcOrd="1" destOrd="0" presId="urn:microsoft.com/office/officeart/2005/8/layout/hierarchy1"/>
    <dgm:cxn modelId="{DD3CD189-5478-4E5A-B0B5-AE0B36762648}" type="presParOf" srcId="{FB2E2990-2168-FC45-8D0B-954978AD6BB6}" destId="{4755E20F-C610-394C-BCFF-0CDE3CDC7238}" srcOrd="2" destOrd="0" presId="urn:microsoft.com/office/officeart/2005/8/layout/hierarchy1"/>
    <dgm:cxn modelId="{F20F6165-A5D8-4EE2-96C5-70219FED5891}" type="presParOf" srcId="{FB2E2990-2168-FC45-8D0B-954978AD6BB6}" destId="{B05E22CA-05EF-CA40-815B-D893B870E150}" srcOrd="3" destOrd="0" presId="urn:microsoft.com/office/officeart/2005/8/layout/hierarchy1"/>
    <dgm:cxn modelId="{CC14A24A-9D00-4B37-906C-2CD51F3F467A}" type="presParOf" srcId="{B05E22CA-05EF-CA40-815B-D893B870E150}" destId="{DB2D851C-93C6-7447-9974-65B241C96A4A}" srcOrd="0" destOrd="0" presId="urn:microsoft.com/office/officeart/2005/8/layout/hierarchy1"/>
    <dgm:cxn modelId="{4D108E0E-D5C0-454E-846F-B10A1AA85448}" type="presParOf" srcId="{DB2D851C-93C6-7447-9974-65B241C96A4A}" destId="{C99A2C0A-9D90-2746-AAC3-965B672CBC98}" srcOrd="0" destOrd="0" presId="urn:microsoft.com/office/officeart/2005/8/layout/hierarchy1"/>
    <dgm:cxn modelId="{BB174557-D6E1-4C57-B1AE-12D9148A1D9A}" type="presParOf" srcId="{DB2D851C-93C6-7447-9974-65B241C96A4A}" destId="{6B01B0D5-C1E9-4A49-AFE8-D2E799268C5B}" srcOrd="1" destOrd="0" presId="urn:microsoft.com/office/officeart/2005/8/layout/hierarchy1"/>
    <dgm:cxn modelId="{C9D3E78A-08E7-4134-A4EF-744B352D4B02}" type="presParOf" srcId="{B05E22CA-05EF-CA40-815B-D893B870E150}" destId="{E1697D43-20BA-6748-8024-77ED482C3DCD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96E3BD0-DA86-CD47-B8D7-23383A9081F8}" type="doc">
      <dgm:prSet loTypeId="urn:microsoft.com/office/officeart/2005/8/layout/hierarchy3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2409FF1-5DD8-FB4C-A14A-799CEEC72441}">
      <dgm:prSet phldrT="[Text]" custT="1"/>
      <dgm:spPr/>
      <dgm:t>
        <a:bodyPr/>
        <a:lstStyle/>
        <a:p>
          <a:r>
            <a:rPr kumimoji="0" lang="en-US" altLang="ja-JP" sz="1000" b="0" i="0" u="none" strike="noStrike" cap="none" normalizeH="0" baseline="0" dirty="0" smtClean="0">
              <a:ln/>
              <a:effectLst/>
              <a:latin typeface="+mn-lt"/>
              <a:ea typeface="ＭＳ Ｐゴシック" charset="0"/>
              <a:cs typeface="ＭＳ Ｐゴシック" charset="0"/>
            </a:rPr>
            <a:t>CASC (weekly – 1 hour)</a:t>
          </a:r>
        </a:p>
        <a:p>
          <a:r>
            <a:rPr kumimoji="0" lang="en-US" altLang="ja-JP" sz="1000" b="0" i="0" u="none" strike="noStrike" cap="none" normalizeH="0" baseline="0" dirty="0" smtClean="0">
              <a:ln/>
              <a:effectLst/>
              <a:latin typeface="+mn-lt"/>
              <a:ea typeface="ＭＳ Ｐゴシック" charset="0"/>
              <a:cs typeface="ＭＳ Ｐゴシック" charset="0"/>
            </a:rPr>
            <a:t>Focus on links to WPs and the activity managers for these work-packages</a:t>
          </a:r>
        </a:p>
        <a:p>
          <a:r>
            <a:rPr lang="en-US" sz="1000" dirty="0" smtClean="0"/>
            <a:t>2-3 more with major work-package responsibilities (</a:t>
          </a:r>
          <a:r>
            <a:rPr lang="en-US" sz="1000" dirty="0" err="1" smtClean="0"/>
            <a:t>Doebert</a:t>
          </a:r>
          <a:r>
            <a:rPr lang="en-US" sz="1000" dirty="0" smtClean="0"/>
            <a:t>, </a:t>
          </a:r>
          <a:r>
            <a:rPr lang="en-US" sz="1000" dirty="0" err="1" smtClean="0"/>
            <a:t>Riddone</a:t>
          </a:r>
          <a:r>
            <a:rPr lang="en-US" sz="1000" dirty="0" smtClean="0"/>
            <a:t>)</a:t>
          </a:r>
        </a:p>
        <a:p>
          <a:r>
            <a:rPr lang="en-US" sz="1000" dirty="0" smtClean="0"/>
            <a:t>2 representatives from line management (group level) – from July if possible (</a:t>
          </a:r>
          <a:r>
            <a:rPr lang="en-US" sz="1000" dirty="0" err="1" smtClean="0"/>
            <a:t>Erk</a:t>
          </a:r>
          <a:r>
            <a:rPr lang="en-US" sz="1000" dirty="0" smtClean="0"/>
            <a:t> Jensen and Olivier </a:t>
          </a:r>
          <a:r>
            <a:rPr lang="en-US" sz="1000" dirty="0" err="1" smtClean="0"/>
            <a:t>Bruning</a:t>
          </a:r>
          <a:r>
            <a:rPr lang="en-US" sz="1000" dirty="0" smtClean="0"/>
            <a:t>)</a:t>
          </a:r>
        </a:p>
        <a:p>
          <a:r>
            <a:rPr lang="en-US" sz="1000" dirty="0" smtClean="0"/>
            <a:t>Tech. Secretary for </a:t>
          </a:r>
          <a:r>
            <a:rPr lang="en-US" sz="1000" dirty="0" err="1" smtClean="0"/>
            <a:t>Proj</a:t>
          </a:r>
          <a:r>
            <a:rPr lang="en-US" sz="1000" dirty="0" smtClean="0"/>
            <a:t>. meetings when needed (</a:t>
          </a:r>
          <a:r>
            <a:rPr lang="en-US" sz="1000" dirty="0" err="1" smtClean="0"/>
            <a:t>Tecker</a:t>
          </a:r>
          <a:r>
            <a:rPr lang="en-US" sz="1000" dirty="0" smtClean="0"/>
            <a:t>) </a:t>
          </a:r>
        </a:p>
        <a:p>
          <a:r>
            <a:rPr lang="en-US" sz="1000" dirty="0" smtClean="0"/>
            <a:t>Augier as secretary</a:t>
          </a:r>
          <a:r>
            <a:rPr kumimoji="0" lang="en-US" altLang="ja-JP" sz="1000" b="0" i="0" u="none" strike="noStrike" cap="none" normalizeH="0" baseline="0" dirty="0" smtClean="0">
              <a:ln/>
              <a:effectLst/>
              <a:latin typeface="+mn-lt"/>
              <a:ea typeface="ＭＳ Ｐゴシック" charset="0"/>
              <a:cs typeface="ＭＳ Ｐゴシック" charset="0"/>
            </a:rPr>
            <a:t> for CASC </a:t>
          </a:r>
        </a:p>
        <a:p>
          <a:endParaRPr lang="en-US" sz="900" b="0" dirty="0">
            <a:latin typeface="+mn-lt"/>
          </a:endParaRPr>
        </a:p>
      </dgm:t>
    </dgm:pt>
    <dgm:pt modelId="{03499098-CABC-C940-9CF9-94480A8B6C97}" type="parTrans" cxnId="{CC12B0DE-263A-0443-8FE3-18F8BEF68259}">
      <dgm:prSet/>
      <dgm:spPr/>
      <dgm:t>
        <a:bodyPr/>
        <a:lstStyle/>
        <a:p>
          <a:endParaRPr lang="en-US"/>
        </a:p>
      </dgm:t>
    </dgm:pt>
    <dgm:pt modelId="{0BE3E8D0-47A9-8C4D-B521-3FC6C0E0024A}" type="sibTrans" cxnId="{CC12B0DE-263A-0443-8FE3-18F8BEF68259}">
      <dgm:prSet/>
      <dgm:spPr/>
      <dgm:t>
        <a:bodyPr/>
        <a:lstStyle/>
        <a:p>
          <a:endParaRPr lang="en-US"/>
        </a:p>
      </dgm:t>
    </dgm:pt>
    <dgm:pt modelId="{35E9728D-720F-B14E-A5FE-8101529922A3}">
      <dgm:prSet phldrT="[Text]"/>
      <dgm:spPr/>
      <dgm:t>
        <a:bodyPr/>
        <a:lstStyle/>
        <a:p>
          <a:r>
            <a:rPr lang="en-US" dirty="0" smtClean="0"/>
            <a:t>LC implementation issues (Lebrun) – e.g. cost, schedule, power, interface to site and civil engineering (incl. conv. facilities?) WPs in GS, ILC-CLIC common issues and industrial studies   </a:t>
          </a:r>
          <a:endParaRPr lang="en-US" dirty="0"/>
        </a:p>
      </dgm:t>
    </dgm:pt>
    <dgm:pt modelId="{1B9F6EC0-F401-4B49-82AF-229652BE0B16}" type="parTrans" cxnId="{E6EA97EC-ADCB-E645-A5C1-DC00A43D1905}">
      <dgm:prSet/>
      <dgm:spPr/>
      <dgm:t>
        <a:bodyPr/>
        <a:lstStyle/>
        <a:p>
          <a:endParaRPr lang="en-US"/>
        </a:p>
      </dgm:t>
    </dgm:pt>
    <dgm:pt modelId="{5DAE294A-D7F1-774F-BFCB-7536854D7D97}" type="sibTrans" cxnId="{E6EA97EC-ADCB-E645-A5C1-DC00A43D1905}">
      <dgm:prSet/>
      <dgm:spPr/>
      <dgm:t>
        <a:bodyPr/>
        <a:lstStyle/>
        <a:p>
          <a:endParaRPr lang="en-US"/>
        </a:p>
      </dgm:t>
    </dgm:pt>
    <dgm:pt modelId="{2BF8B303-2613-2340-9559-7998558C07C2}">
      <dgm:prSet phldrT="[Text]"/>
      <dgm:spPr/>
      <dgm:t>
        <a:bodyPr/>
        <a:lstStyle/>
        <a:p>
          <a:r>
            <a:rPr lang="en-US" dirty="0" smtClean="0"/>
            <a:t>Beam physics and machine parameters (Schulte) – work-packages formulated, specific studies urgent, as a staged approach for volume 3 </a:t>
          </a:r>
          <a:endParaRPr lang="en-US" dirty="0"/>
        </a:p>
      </dgm:t>
    </dgm:pt>
    <dgm:pt modelId="{D2973D6D-0565-E94D-AF66-0782F59CA0A2}" type="parTrans" cxnId="{D188B639-497E-C942-A498-D703F4028151}">
      <dgm:prSet/>
      <dgm:spPr/>
      <dgm:t>
        <a:bodyPr/>
        <a:lstStyle/>
        <a:p>
          <a:endParaRPr lang="en-US"/>
        </a:p>
      </dgm:t>
    </dgm:pt>
    <dgm:pt modelId="{6A01CAFD-B6D4-064A-979E-8D3DF4315253}" type="sibTrans" cxnId="{D188B639-497E-C942-A498-D703F4028151}">
      <dgm:prSet/>
      <dgm:spPr/>
      <dgm:t>
        <a:bodyPr/>
        <a:lstStyle/>
        <a:p>
          <a:endParaRPr lang="en-US"/>
        </a:p>
      </dgm:t>
    </dgm:pt>
    <dgm:pt modelId="{1E209F0C-006A-D549-AC9E-DF45E2A362D5}">
      <dgm:prSet phldrT="[Text]"/>
      <dgm:spPr/>
      <dgm:t>
        <a:bodyPr/>
        <a:lstStyle/>
        <a:p>
          <a:r>
            <a:rPr lang="en-US" dirty="0" err="1" smtClean="0"/>
            <a:t>Systemtests</a:t>
          </a:r>
          <a:r>
            <a:rPr lang="en-US" dirty="0" smtClean="0"/>
            <a:t> (e.g. CFT3+) including preparation of CLIC 0 (</a:t>
          </a:r>
          <a:r>
            <a:rPr lang="en-US" dirty="0" err="1" smtClean="0"/>
            <a:t>Corsini</a:t>
          </a:r>
          <a:r>
            <a:rPr lang="en-US" dirty="0" smtClean="0"/>
            <a:t>) – work-packages formulated</a:t>
          </a:r>
        </a:p>
      </dgm:t>
    </dgm:pt>
    <dgm:pt modelId="{3247309A-68C3-624F-ADE3-98B0F3AD2035}" type="parTrans" cxnId="{79AFEFD0-1013-3A4B-8974-80F184B3E0C6}">
      <dgm:prSet/>
      <dgm:spPr/>
      <dgm:t>
        <a:bodyPr/>
        <a:lstStyle/>
        <a:p>
          <a:endParaRPr lang="en-US"/>
        </a:p>
      </dgm:t>
    </dgm:pt>
    <dgm:pt modelId="{DF8A57B1-F1B7-BA44-A11E-F107FD37410D}" type="sibTrans" cxnId="{79AFEFD0-1013-3A4B-8974-80F184B3E0C6}">
      <dgm:prSet/>
      <dgm:spPr/>
      <dgm:t>
        <a:bodyPr/>
        <a:lstStyle/>
        <a:p>
          <a:endParaRPr lang="en-US"/>
        </a:p>
      </dgm:t>
    </dgm:pt>
    <dgm:pt modelId="{22CC6D1E-0B9A-F747-8308-B23576A1E39F}">
      <dgm:prSet phldrT="[Text]"/>
      <dgm:spPr/>
      <dgm:t>
        <a:bodyPr/>
        <a:lstStyle/>
        <a:p>
          <a:r>
            <a:rPr lang="en-US" dirty="0" smtClean="0"/>
            <a:t>RF structure development (</a:t>
          </a:r>
          <a:r>
            <a:rPr lang="en-US" dirty="0" err="1" smtClean="0"/>
            <a:t>Wuensch</a:t>
          </a:r>
          <a:r>
            <a:rPr lang="en-US" dirty="0" smtClean="0"/>
            <a:t>) – work-packages formulated</a:t>
          </a:r>
          <a:endParaRPr lang="en-US" dirty="0"/>
        </a:p>
      </dgm:t>
    </dgm:pt>
    <dgm:pt modelId="{734225FA-D162-304A-AFC4-C0B880AA3692}" type="parTrans" cxnId="{45D687B1-1D53-8045-9358-9FC3AFD82AFF}">
      <dgm:prSet/>
      <dgm:spPr/>
      <dgm:t>
        <a:bodyPr/>
        <a:lstStyle/>
        <a:p>
          <a:endParaRPr lang="en-US"/>
        </a:p>
      </dgm:t>
    </dgm:pt>
    <dgm:pt modelId="{2ED36002-7C21-BF42-8D73-C46A0F33D02D}" type="sibTrans" cxnId="{45D687B1-1D53-8045-9358-9FC3AFD82AFF}">
      <dgm:prSet/>
      <dgm:spPr/>
      <dgm:t>
        <a:bodyPr/>
        <a:lstStyle/>
        <a:p>
          <a:endParaRPr lang="en-US"/>
        </a:p>
      </dgm:t>
    </dgm:pt>
    <dgm:pt modelId="{BCE2A915-0D3A-DE4B-ADE0-AEAFCCDF4904}">
      <dgm:prSet phldrT="[Text]"/>
      <dgm:spPr/>
      <dgm:t>
        <a:bodyPr/>
        <a:lstStyle/>
        <a:p>
          <a:r>
            <a:rPr lang="en-US" dirty="0" smtClean="0"/>
            <a:t>Technical developments and integration (</a:t>
          </a:r>
          <a:r>
            <a:rPr lang="en-US" dirty="0" err="1" smtClean="0"/>
            <a:t>Schmickler</a:t>
          </a:r>
          <a:r>
            <a:rPr lang="en-US" dirty="0" smtClean="0"/>
            <a:t>) – work-packages formulated </a:t>
          </a:r>
          <a:endParaRPr lang="en-US" dirty="0"/>
        </a:p>
      </dgm:t>
    </dgm:pt>
    <dgm:pt modelId="{B43F6528-F79B-0546-A590-970353B8F3F7}" type="parTrans" cxnId="{C9633327-FE0A-974A-B4FE-ED7D403EF1F5}">
      <dgm:prSet/>
      <dgm:spPr/>
      <dgm:t>
        <a:bodyPr/>
        <a:lstStyle/>
        <a:p>
          <a:endParaRPr lang="en-US"/>
        </a:p>
      </dgm:t>
    </dgm:pt>
    <dgm:pt modelId="{38A9E71E-CE6E-5B40-8AC8-7A2D09EF89E2}" type="sibTrans" cxnId="{C9633327-FE0A-974A-B4FE-ED7D403EF1F5}">
      <dgm:prSet/>
      <dgm:spPr/>
      <dgm:t>
        <a:bodyPr/>
        <a:lstStyle/>
        <a:p>
          <a:endParaRPr lang="en-US"/>
        </a:p>
      </dgm:t>
    </dgm:pt>
    <dgm:pt modelId="{DFB40E01-E727-D144-8829-BA0239C42320}" type="pres">
      <dgm:prSet presAssocID="{D96E3BD0-DA86-CD47-B8D7-23383A9081F8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5F665EDB-DE19-D44A-B176-76EA191AD27A}" type="pres">
      <dgm:prSet presAssocID="{E2409FF1-5DD8-FB4C-A14A-799CEEC72441}" presName="root" presStyleCnt="0"/>
      <dgm:spPr/>
    </dgm:pt>
    <dgm:pt modelId="{6DD2B91E-2350-F841-B7CC-368B36EBC8E1}" type="pres">
      <dgm:prSet presAssocID="{E2409FF1-5DD8-FB4C-A14A-799CEEC72441}" presName="rootComposite" presStyleCnt="0"/>
      <dgm:spPr/>
    </dgm:pt>
    <dgm:pt modelId="{ABA5B77B-E96A-C64B-AC82-7E5FF24DD323}" type="pres">
      <dgm:prSet presAssocID="{E2409FF1-5DD8-FB4C-A14A-799CEEC72441}" presName="rootText" presStyleLbl="node1" presStyleIdx="0" presStyleCnt="1" custScaleX="230037" custScaleY="157615" custLinFactNeighborX="-91729" custLinFactNeighborY="14957"/>
      <dgm:spPr/>
      <dgm:t>
        <a:bodyPr/>
        <a:lstStyle/>
        <a:p>
          <a:endParaRPr lang="en-US"/>
        </a:p>
      </dgm:t>
    </dgm:pt>
    <dgm:pt modelId="{8CAEA336-C69B-DE46-876E-02A5FF6D9444}" type="pres">
      <dgm:prSet presAssocID="{E2409FF1-5DD8-FB4C-A14A-799CEEC72441}" presName="rootConnector" presStyleLbl="node1" presStyleIdx="0" presStyleCnt="1"/>
      <dgm:spPr/>
      <dgm:t>
        <a:bodyPr/>
        <a:lstStyle/>
        <a:p>
          <a:endParaRPr lang="en-US"/>
        </a:p>
      </dgm:t>
    </dgm:pt>
    <dgm:pt modelId="{99DF6C9A-C690-3D45-A727-CA82951553B6}" type="pres">
      <dgm:prSet presAssocID="{E2409FF1-5DD8-FB4C-A14A-799CEEC72441}" presName="childShape" presStyleCnt="0"/>
      <dgm:spPr/>
    </dgm:pt>
    <dgm:pt modelId="{215EB382-F75E-1843-9983-637D003EC5B2}" type="pres">
      <dgm:prSet presAssocID="{1B9F6EC0-F401-4B49-82AF-229652BE0B16}" presName="Name13" presStyleLbl="parChTrans1D2" presStyleIdx="0" presStyleCnt="5"/>
      <dgm:spPr/>
      <dgm:t>
        <a:bodyPr/>
        <a:lstStyle/>
        <a:p>
          <a:endParaRPr lang="en-US"/>
        </a:p>
      </dgm:t>
    </dgm:pt>
    <dgm:pt modelId="{54F241F7-E176-C443-8849-B8117A31ED2C}" type="pres">
      <dgm:prSet presAssocID="{35E9728D-720F-B14E-A5FE-8101529922A3}" presName="childText" presStyleLbl="bgAcc1" presStyleIdx="0" presStyleCnt="5" custScaleX="240040" custScaleY="66670" custLinFactX="29002" custLinFactNeighborX="100000" custLinFactNeighborY="-954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2EF716F-47C8-6142-87E3-0DA83DF4008A}" type="pres">
      <dgm:prSet presAssocID="{D2973D6D-0565-E94D-AF66-0782F59CA0A2}" presName="Name13" presStyleLbl="parChTrans1D2" presStyleIdx="1" presStyleCnt="5"/>
      <dgm:spPr/>
      <dgm:t>
        <a:bodyPr/>
        <a:lstStyle/>
        <a:p>
          <a:endParaRPr lang="en-US"/>
        </a:p>
      </dgm:t>
    </dgm:pt>
    <dgm:pt modelId="{7EE59FFF-88F4-4340-BC51-DB73D2A2F16C}" type="pres">
      <dgm:prSet presAssocID="{2BF8B303-2613-2340-9559-7998558C07C2}" presName="childText" presStyleLbl="bgAcc1" presStyleIdx="1" presStyleCnt="5" custScaleX="240465" custScaleY="74851" custLinFactX="29002" custLinFactNeighborX="100000" custLinFactNeighborY="-1839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C21E3FB-AA7D-764A-8FAF-BF5D6E868624}" type="pres">
      <dgm:prSet presAssocID="{3247309A-68C3-624F-ADE3-98B0F3AD2035}" presName="Name13" presStyleLbl="parChTrans1D2" presStyleIdx="2" presStyleCnt="5"/>
      <dgm:spPr/>
      <dgm:t>
        <a:bodyPr/>
        <a:lstStyle/>
        <a:p>
          <a:endParaRPr lang="en-US"/>
        </a:p>
      </dgm:t>
    </dgm:pt>
    <dgm:pt modelId="{A224BC89-FC6A-3E40-98A7-2AF7D363F4BF}" type="pres">
      <dgm:prSet presAssocID="{1E209F0C-006A-D549-AC9E-DF45E2A362D5}" presName="childText" presStyleLbl="bgAcc1" presStyleIdx="2" presStyleCnt="5" custScaleX="240423" custScaleY="52635" custLinFactX="29002" custLinFactNeighborX="100000" custLinFactNeighborY="-2789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0534167-133B-0546-AEFE-ABC1B1CC6FD0}" type="pres">
      <dgm:prSet presAssocID="{B43F6528-F79B-0546-A590-970353B8F3F7}" presName="Name13" presStyleLbl="parChTrans1D2" presStyleIdx="3" presStyleCnt="5"/>
      <dgm:spPr/>
      <dgm:t>
        <a:bodyPr/>
        <a:lstStyle/>
        <a:p>
          <a:endParaRPr lang="en-US"/>
        </a:p>
      </dgm:t>
    </dgm:pt>
    <dgm:pt modelId="{EBE2B92D-6BBD-D448-80EB-1440F964599B}" type="pres">
      <dgm:prSet presAssocID="{BCE2A915-0D3A-DE4B-ADE0-AEAFCCDF4904}" presName="childText" presStyleLbl="bgAcc1" presStyleIdx="3" presStyleCnt="5" custScaleX="240610" custScaleY="52344" custLinFactX="29002" custLinFactNeighborX="100000" custLinFactNeighborY="-3776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A05B71C-3527-B74B-BE5D-F89BBCC94B6F}" type="pres">
      <dgm:prSet presAssocID="{734225FA-D162-304A-AFC4-C0B880AA3692}" presName="Name13" presStyleLbl="parChTrans1D2" presStyleIdx="4" presStyleCnt="5"/>
      <dgm:spPr/>
      <dgm:t>
        <a:bodyPr/>
        <a:lstStyle/>
        <a:p>
          <a:endParaRPr lang="en-US"/>
        </a:p>
      </dgm:t>
    </dgm:pt>
    <dgm:pt modelId="{15EC56B2-E6F6-6740-B4E0-C890CAEFADEE}" type="pres">
      <dgm:prSet presAssocID="{22CC6D1E-0B9A-F747-8308-B23576A1E39F}" presName="childText" presStyleLbl="bgAcc1" presStyleIdx="4" presStyleCnt="5" custScaleX="241572" custScaleY="42909" custLinFactX="29002" custLinFactNeighborX="100000" custLinFactNeighborY="-4734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188B639-497E-C942-A498-D703F4028151}" srcId="{E2409FF1-5DD8-FB4C-A14A-799CEEC72441}" destId="{2BF8B303-2613-2340-9559-7998558C07C2}" srcOrd="1" destOrd="0" parTransId="{D2973D6D-0565-E94D-AF66-0782F59CA0A2}" sibTransId="{6A01CAFD-B6D4-064A-979E-8D3DF4315253}"/>
    <dgm:cxn modelId="{74BC3C6B-64FD-412B-A3D7-E147AB4E3FED}" type="presOf" srcId="{D96E3BD0-DA86-CD47-B8D7-23383A9081F8}" destId="{DFB40E01-E727-D144-8829-BA0239C42320}" srcOrd="0" destOrd="0" presId="urn:microsoft.com/office/officeart/2005/8/layout/hierarchy3"/>
    <dgm:cxn modelId="{E6EA97EC-ADCB-E645-A5C1-DC00A43D1905}" srcId="{E2409FF1-5DD8-FB4C-A14A-799CEEC72441}" destId="{35E9728D-720F-B14E-A5FE-8101529922A3}" srcOrd="0" destOrd="0" parTransId="{1B9F6EC0-F401-4B49-82AF-229652BE0B16}" sibTransId="{5DAE294A-D7F1-774F-BFCB-7536854D7D97}"/>
    <dgm:cxn modelId="{8489FB83-C4E0-41B6-A146-1BB09C1A5DDA}" type="presOf" srcId="{734225FA-D162-304A-AFC4-C0B880AA3692}" destId="{FA05B71C-3527-B74B-BE5D-F89BBCC94B6F}" srcOrd="0" destOrd="0" presId="urn:microsoft.com/office/officeart/2005/8/layout/hierarchy3"/>
    <dgm:cxn modelId="{5E7B4823-D394-43B7-83A9-84B5D4F175A1}" type="presOf" srcId="{1B9F6EC0-F401-4B49-82AF-229652BE0B16}" destId="{215EB382-F75E-1843-9983-637D003EC5B2}" srcOrd="0" destOrd="0" presId="urn:microsoft.com/office/officeart/2005/8/layout/hierarchy3"/>
    <dgm:cxn modelId="{45D687B1-1D53-8045-9358-9FC3AFD82AFF}" srcId="{E2409FF1-5DD8-FB4C-A14A-799CEEC72441}" destId="{22CC6D1E-0B9A-F747-8308-B23576A1E39F}" srcOrd="4" destOrd="0" parTransId="{734225FA-D162-304A-AFC4-C0B880AA3692}" sibTransId="{2ED36002-7C21-BF42-8D73-C46A0F33D02D}"/>
    <dgm:cxn modelId="{1DF4C3FE-2D5C-4A4C-BA7D-7BA566E7AF1C}" type="presOf" srcId="{D2973D6D-0565-E94D-AF66-0782F59CA0A2}" destId="{72EF716F-47C8-6142-87E3-0DA83DF4008A}" srcOrd="0" destOrd="0" presId="urn:microsoft.com/office/officeart/2005/8/layout/hierarchy3"/>
    <dgm:cxn modelId="{A2767AB8-3D30-4391-BFB9-C154A6F227A3}" type="presOf" srcId="{35E9728D-720F-B14E-A5FE-8101529922A3}" destId="{54F241F7-E176-C443-8849-B8117A31ED2C}" srcOrd="0" destOrd="0" presId="urn:microsoft.com/office/officeart/2005/8/layout/hierarchy3"/>
    <dgm:cxn modelId="{C9633327-FE0A-974A-B4FE-ED7D403EF1F5}" srcId="{E2409FF1-5DD8-FB4C-A14A-799CEEC72441}" destId="{BCE2A915-0D3A-DE4B-ADE0-AEAFCCDF4904}" srcOrd="3" destOrd="0" parTransId="{B43F6528-F79B-0546-A590-970353B8F3F7}" sibTransId="{38A9E71E-CE6E-5B40-8AC8-7A2D09EF89E2}"/>
    <dgm:cxn modelId="{79AFEFD0-1013-3A4B-8974-80F184B3E0C6}" srcId="{E2409FF1-5DD8-FB4C-A14A-799CEEC72441}" destId="{1E209F0C-006A-D549-AC9E-DF45E2A362D5}" srcOrd="2" destOrd="0" parTransId="{3247309A-68C3-624F-ADE3-98B0F3AD2035}" sibTransId="{DF8A57B1-F1B7-BA44-A11E-F107FD37410D}"/>
    <dgm:cxn modelId="{F0E7CB22-64DA-4D35-B5F7-4D7608F077C4}" type="presOf" srcId="{BCE2A915-0D3A-DE4B-ADE0-AEAFCCDF4904}" destId="{EBE2B92D-6BBD-D448-80EB-1440F964599B}" srcOrd="0" destOrd="0" presId="urn:microsoft.com/office/officeart/2005/8/layout/hierarchy3"/>
    <dgm:cxn modelId="{76F33400-239A-4BC8-AFCD-1CEF5435CA43}" type="presOf" srcId="{1E209F0C-006A-D549-AC9E-DF45E2A362D5}" destId="{A224BC89-FC6A-3E40-98A7-2AF7D363F4BF}" srcOrd="0" destOrd="0" presId="urn:microsoft.com/office/officeart/2005/8/layout/hierarchy3"/>
    <dgm:cxn modelId="{AC28016A-3045-4AF0-8DC6-F2EC510B13DB}" type="presOf" srcId="{3247309A-68C3-624F-ADE3-98B0F3AD2035}" destId="{FC21E3FB-AA7D-764A-8FAF-BF5D6E868624}" srcOrd="0" destOrd="0" presId="urn:microsoft.com/office/officeart/2005/8/layout/hierarchy3"/>
    <dgm:cxn modelId="{D7B6C23A-BCC7-4026-B8F3-4C282BB5EA95}" type="presOf" srcId="{22CC6D1E-0B9A-F747-8308-B23576A1E39F}" destId="{15EC56B2-E6F6-6740-B4E0-C890CAEFADEE}" srcOrd="0" destOrd="0" presId="urn:microsoft.com/office/officeart/2005/8/layout/hierarchy3"/>
    <dgm:cxn modelId="{810AD8FC-04D7-41DA-8E20-E352D58400C9}" type="presOf" srcId="{E2409FF1-5DD8-FB4C-A14A-799CEEC72441}" destId="{8CAEA336-C69B-DE46-876E-02A5FF6D9444}" srcOrd="1" destOrd="0" presId="urn:microsoft.com/office/officeart/2005/8/layout/hierarchy3"/>
    <dgm:cxn modelId="{D32559B1-23FD-433C-B88B-AA1989708171}" type="presOf" srcId="{E2409FF1-5DD8-FB4C-A14A-799CEEC72441}" destId="{ABA5B77B-E96A-C64B-AC82-7E5FF24DD323}" srcOrd="0" destOrd="0" presId="urn:microsoft.com/office/officeart/2005/8/layout/hierarchy3"/>
    <dgm:cxn modelId="{8ECFDED6-A22B-414A-A81E-25EA2F9895A9}" type="presOf" srcId="{2BF8B303-2613-2340-9559-7998558C07C2}" destId="{7EE59FFF-88F4-4340-BC51-DB73D2A2F16C}" srcOrd="0" destOrd="0" presId="urn:microsoft.com/office/officeart/2005/8/layout/hierarchy3"/>
    <dgm:cxn modelId="{16FA6F39-DC2A-4509-850E-FDD73EE335E3}" type="presOf" srcId="{B43F6528-F79B-0546-A590-970353B8F3F7}" destId="{50534167-133B-0546-AEFE-ABC1B1CC6FD0}" srcOrd="0" destOrd="0" presId="urn:microsoft.com/office/officeart/2005/8/layout/hierarchy3"/>
    <dgm:cxn modelId="{CC12B0DE-263A-0443-8FE3-18F8BEF68259}" srcId="{D96E3BD0-DA86-CD47-B8D7-23383A9081F8}" destId="{E2409FF1-5DD8-FB4C-A14A-799CEEC72441}" srcOrd="0" destOrd="0" parTransId="{03499098-CABC-C940-9CF9-94480A8B6C97}" sibTransId="{0BE3E8D0-47A9-8C4D-B521-3FC6C0E0024A}"/>
    <dgm:cxn modelId="{99FF189A-03DE-4908-9755-768241E7AE3E}" type="presParOf" srcId="{DFB40E01-E727-D144-8829-BA0239C42320}" destId="{5F665EDB-DE19-D44A-B176-76EA191AD27A}" srcOrd="0" destOrd="0" presId="urn:microsoft.com/office/officeart/2005/8/layout/hierarchy3"/>
    <dgm:cxn modelId="{961B7B66-D4B1-4CEE-8115-30DB68C71BEF}" type="presParOf" srcId="{5F665EDB-DE19-D44A-B176-76EA191AD27A}" destId="{6DD2B91E-2350-F841-B7CC-368B36EBC8E1}" srcOrd="0" destOrd="0" presId="urn:microsoft.com/office/officeart/2005/8/layout/hierarchy3"/>
    <dgm:cxn modelId="{DA6B6136-892C-4D3A-A3AB-5D53DA7B843B}" type="presParOf" srcId="{6DD2B91E-2350-F841-B7CC-368B36EBC8E1}" destId="{ABA5B77B-E96A-C64B-AC82-7E5FF24DD323}" srcOrd="0" destOrd="0" presId="urn:microsoft.com/office/officeart/2005/8/layout/hierarchy3"/>
    <dgm:cxn modelId="{B3533EBE-7F1A-4B1D-8668-55FB9A22ED78}" type="presParOf" srcId="{6DD2B91E-2350-F841-B7CC-368B36EBC8E1}" destId="{8CAEA336-C69B-DE46-876E-02A5FF6D9444}" srcOrd="1" destOrd="0" presId="urn:microsoft.com/office/officeart/2005/8/layout/hierarchy3"/>
    <dgm:cxn modelId="{B83A112B-DFDF-4883-8532-54CFF16420F0}" type="presParOf" srcId="{5F665EDB-DE19-D44A-B176-76EA191AD27A}" destId="{99DF6C9A-C690-3D45-A727-CA82951553B6}" srcOrd="1" destOrd="0" presId="urn:microsoft.com/office/officeart/2005/8/layout/hierarchy3"/>
    <dgm:cxn modelId="{47201233-EC55-4094-877C-A87A51DD0BAE}" type="presParOf" srcId="{99DF6C9A-C690-3D45-A727-CA82951553B6}" destId="{215EB382-F75E-1843-9983-637D003EC5B2}" srcOrd="0" destOrd="0" presId="urn:microsoft.com/office/officeart/2005/8/layout/hierarchy3"/>
    <dgm:cxn modelId="{DD34609D-9D47-4713-B3CE-F711AE126F5E}" type="presParOf" srcId="{99DF6C9A-C690-3D45-A727-CA82951553B6}" destId="{54F241F7-E176-C443-8849-B8117A31ED2C}" srcOrd="1" destOrd="0" presId="urn:microsoft.com/office/officeart/2005/8/layout/hierarchy3"/>
    <dgm:cxn modelId="{D99A6612-78C6-496F-8845-B323DE2C976D}" type="presParOf" srcId="{99DF6C9A-C690-3D45-A727-CA82951553B6}" destId="{72EF716F-47C8-6142-87E3-0DA83DF4008A}" srcOrd="2" destOrd="0" presId="urn:microsoft.com/office/officeart/2005/8/layout/hierarchy3"/>
    <dgm:cxn modelId="{C2BA0D41-F556-428A-A7E3-1013A1E25C88}" type="presParOf" srcId="{99DF6C9A-C690-3D45-A727-CA82951553B6}" destId="{7EE59FFF-88F4-4340-BC51-DB73D2A2F16C}" srcOrd="3" destOrd="0" presId="urn:microsoft.com/office/officeart/2005/8/layout/hierarchy3"/>
    <dgm:cxn modelId="{41357B33-F4C8-4BB8-8340-E3F0C725D641}" type="presParOf" srcId="{99DF6C9A-C690-3D45-A727-CA82951553B6}" destId="{FC21E3FB-AA7D-764A-8FAF-BF5D6E868624}" srcOrd="4" destOrd="0" presId="urn:microsoft.com/office/officeart/2005/8/layout/hierarchy3"/>
    <dgm:cxn modelId="{88C4274D-DAF1-4CF8-B04B-0760FC00B877}" type="presParOf" srcId="{99DF6C9A-C690-3D45-A727-CA82951553B6}" destId="{A224BC89-FC6A-3E40-98A7-2AF7D363F4BF}" srcOrd="5" destOrd="0" presId="urn:microsoft.com/office/officeart/2005/8/layout/hierarchy3"/>
    <dgm:cxn modelId="{FB519C6D-E62A-4A3D-AD42-CAA6CECF639F}" type="presParOf" srcId="{99DF6C9A-C690-3D45-A727-CA82951553B6}" destId="{50534167-133B-0546-AEFE-ABC1B1CC6FD0}" srcOrd="6" destOrd="0" presId="urn:microsoft.com/office/officeart/2005/8/layout/hierarchy3"/>
    <dgm:cxn modelId="{6FB080F2-253D-4722-BCF5-B00CD637E0C0}" type="presParOf" srcId="{99DF6C9A-C690-3D45-A727-CA82951553B6}" destId="{EBE2B92D-6BBD-D448-80EB-1440F964599B}" srcOrd="7" destOrd="0" presId="urn:microsoft.com/office/officeart/2005/8/layout/hierarchy3"/>
    <dgm:cxn modelId="{792C81EE-B241-4831-B4CB-83884AD96FF2}" type="presParOf" srcId="{99DF6C9A-C690-3D45-A727-CA82951553B6}" destId="{FA05B71C-3527-B74B-BE5D-F89BBCC94B6F}" srcOrd="8" destOrd="0" presId="urn:microsoft.com/office/officeart/2005/8/layout/hierarchy3"/>
    <dgm:cxn modelId="{9788C3BC-1DA6-4156-8F3D-989C748134E7}" type="presParOf" srcId="{99DF6C9A-C690-3D45-A727-CA82951553B6}" destId="{15EC56B2-E6F6-6740-B4E0-C890CAEFADEE}" srcOrd="9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755E20F-C610-394C-BCFF-0CDE3CDC7238}">
      <dsp:nvSpPr>
        <dsp:cNvPr id="0" name=""/>
        <dsp:cNvSpPr/>
      </dsp:nvSpPr>
      <dsp:spPr>
        <a:xfrm>
          <a:off x="3077981" y="2333226"/>
          <a:ext cx="2180664" cy="5409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7560"/>
              </a:lnTo>
              <a:lnTo>
                <a:pt x="2180664" y="337560"/>
              </a:lnTo>
              <a:lnTo>
                <a:pt x="2180664" y="54095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ED300AC-7C41-EC45-B3EC-C3D49D0042A6}">
      <dsp:nvSpPr>
        <dsp:cNvPr id="0" name=""/>
        <dsp:cNvSpPr/>
      </dsp:nvSpPr>
      <dsp:spPr>
        <a:xfrm>
          <a:off x="1252100" y="2333226"/>
          <a:ext cx="1825880" cy="540525"/>
        </a:xfrm>
        <a:custGeom>
          <a:avLst/>
          <a:gdLst/>
          <a:ahLst/>
          <a:cxnLst/>
          <a:rect l="0" t="0" r="0" b="0"/>
          <a:pathLst>
            <a:path>
              <a:moveTo>
                <a:pt x="1825880" y="0"/>
              </a:moveTo>
              <a:lnTo>
                <a:pt x="1825880" y="337128"/>
              </a:lnTo>
              <a:lnTo>
                <a:pt x="0" y="337128"/>
              </a:lnTo>
              <a:lnTo>
                <a:pt x="0" y="54052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C497324-9CD3-6A41-B6CA-50BA02AA468C}">
      <dsp:nvSpPr>
        <dsp:cNvPr id="0" name=""/>
        <dsp:cNvSpPr/>
      </dsp:nvSpPr>
      <dsp:spPr>
        <a:xfrm>
          <a:off x="3077981" y="768576"/>
          <a:ext cx="189589" cy="463523"/>
        </a:xfrm>
        <a:custGeom>
          <a:avLst/>
          <a:gdLst/>
          <a:ahLst/>
          <a:cxnLst/>
          <a:rect l="0" t="0" r="0" b="0"/>
          <a:pathLst>
            <a:path>
              <a:moveTo>
                <a:pt x="189589" y="0"/>
              </a:moveTo>
              <a:lnTo>
                <a:pt x="189589" y="260126"/>
              </a:lnTo>
              <a:lnTo>
                <a:pt x="0" y="260126"/>
              </a:lnTo>
              <a:lnTo>
                <a:pt x="0" y="46352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BD75C4A-9786-F343-9233-BCD93F410485}">
      <dsp:nvSpPr>
        <dsp:cNvPr id="0" name=""/>
        <dsp:cNvSpPr/>
      </dsp:nvSpPr>
      <dsp:spPr>
        <a:xfrm>
          <a:off x="1250523" y="1835"/>
          <a:ext cx="4034094" cy="76674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F4919E6-0BAC-3B42-85AE-C3F8A0D0B861}">
      <dsp:nvSpPr>
        <dsp:cNvPr id="0" name=""/>
        <dsp:cNvSpPr/>
      </dsp:nvSpPr>
      <dsp:spPr>
        <a:xfrm>
          <a:off x="1494478" y="233592"/>
          <a:ext cx="4034094" cy="76674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en-US" altLang="ja-JP" sz="1500" b="0" i="0" u="none" strike="noStrike" kern="1200" cap="none" normalizeH="0" baseline="0" dirty="0" smtClean="0">
              <a:ln/>
              <a:effectLst/>
              <a:latin typeface="+mn-lt"/>
              <a:ea typeface="ＭＳ Ｐゴシック" charset="0"/>
              <a:cs typeface="ＭＳ Ｐゴシック" charset="0"/>
            </a:rPr>
            <a:t>CLIC/CTF3 </a:t>
          </a:r>
          <a:r>
            <a:rPr kumimoji="0" lang="en-US" altLang="ja-JP" sz="1500" b="0" i="0" u="none" strike="noStrike" kern="1200" cap="none" normalizeH="0" baseline="0" dirty="0" err="1" smtClean="0">
              <a:ln/>
              <a:effectLst/>
              <a:latin typeface="+mn-lt"/>
              <a:ea typeface="ＭＳ Ｐゴシック" charset="0"/>
              <a:cs typeface="ＭＳ Ｐゴシック" charset="0"/>
            </a:rPr>
            <a:t>Collab</a:t>
          </a:r>
          <a:r>
            <a:rPr kumimoji="0" lang="en-US" altLang="ja-JP" sz="1500" b="0" i="0" u="none" strike="noStrike" kern="1200" cap="none" normalizeH="0" baseline="0" dirty="0" smtClean="0">
              <a:ln/>
              <a:effectLst/>
              <a:latin typeface="+mn-lt"/>
              <a:ea typeface="ＭＳ Ｐゴシック" charset="0"/>
              <a:cs typeface="ＭＳ Ｐゴシック" charset="0"/>
            </a:rPr>
            <a:t>. Board</a:t>
          </a:r>
        </a:p>
      </dsp:txBody>
      <dsp:txXfrm>
        <a:off x="1494478" y="233592"/>
        <a:ext cx="4034094" cy="766741"/>
      </dsp:txXfrm>
    </dsp:sp>
    <dsp:sp modelId="{68320FC2-B0D7-7F44-9D3D-0CB1601BD416}">
      <dsp:nvSpPr>
        <dsp:cNvPr id="0" name=""/>
        <dsp:cNvSpPr/>
      </dsp:nvSpPr>
      <dsp:spPr>
        <a:xfrm>
          <a:off x="1693604" y="1232100"/>
          <a:ext cx="2768752" cy="11011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0F3E6CD-9717-F140-A6DF-DF84CC7C3B53}">
      <dsp:nvSpPr>
        <dsp:cNvPr id="0" name=""/>
        <dsp:cNvSpPr/>
      </dsp:nvSpPr>
      <dsp:spPr>
        <a:xfrm>
          <a:off x="1937559" y="1463857"/>
          <a:ext cx="2768752" cy="11011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CLIC  Steering Committee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err="1" smtClean="0"/>
            <a:t>Repr</a:t>
          </a:r>
          <a:r>
            <a:rPr lang="en-US" sz="1500" kern="1200" dirty="0" smtClean="0"/>
            <a:t>. from accelerator and detector/physics management structures</a:t>
          </a:r>
          <a:endParaRPr lang="en-US" sz="1500" kern="1200" dirty="0"/>
        </a:p>
      </dsp:txBody>
      <dsp:txXfrm>
        <a:off x="1937559" y="1463857"/>
        <a:ext cx="2768752" cy="1101126"/>
      </dsp:txXfrm>
    </dsp:sp>
    <dsp:sp modelId="{60A1D363-98CE-B941-ACED-BC900C2E453B}">
      <dsp:nvSpPr>
        <dsp:cNvPr id="0" name=""/>
        <dsp:cNvSpPr/>
      </dsp:nvSpPr>
      <dsp:spPr>
        <a:xfrm>
          <a:off x="-243954" y="2873751"/>
          <a:ext cx="2992110" cy="139420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89D2854-F14B-CE4B-BAE5-4971C5C87B2F}">
      <dsp:nvSpPr>
        <dsp:cNvPr id="0" name=""/>
        <dsp:cNvSpPr/>
      </dsp:nvSpPr>
      <dsp:spPr>
        <a:xfrm>
          <a:off x="0" y="3105508"/>
          <a:ext cx="2992110" cy="139420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CLIC accelerator activities and management</a:t>
          </a:r>
        </a:p>
      </dsp:txBody>
      <dsp:txXfrm>
        <a:off x="0" y="3105508"/>
        <a:ext cx="2992110" cy="1394201"/>
      </dsp:txXfrm>
    </dsp:sp>
    <dsp:sp modelId="{C99A2C0A-9D90-2746-AAC3-965B672CBC98}">
      <dsp:nvSpPr>
        <dsp:cNvPr id="0" name=""/>
        <dsp:cNvSpPr/>
      </dsp:nvSpPr>
      <dsp:spPr>
        <a:xfrm>
          <a:off x="3982149" y="2874183"/>
          <a:ext cx="2552991" cy="117999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B01B0D5-C1E9-4A49-AFE8-D2E799268C5B}">
      <dsp:nvSpPr>
        <dsp:cNvPr id="0" name=""/>
        <dsp:cNvSpPr/>
      </dsp:nvSpPr>
      <dsp:spPr>
        <a:xfrm>
          <a:off x="4226104" y="3105940"/>
          <a:ext cx="2552991" cy="117999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Detector/Physics activities and management </a:t>
          </a:r>
          <a:endParaRPr lang="en-US" sz="1500" kern="1200" dirty="0"/>
        </a:p>
      </dsp:txBody>
      <dsp:txXfrm>
        <a:off x="4226104" y="3105940"/>
        <a:ext cx="2552991" cy="1179996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BA5B77B-E96A-C64B-AC82-7E5FF24DD323}">
      <dsp:nvSpPr>
        <dsp:cNvPr id="0" name=""/>
        <dsp:cNvSpPr/>
      </dsp:nvSpPr>
      <dsp:spPr>
        <a:xfrm>
          <a:off x="72006" y="144016"/>
          <a:ext cx="4400007" cy="150738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en-US" altLang="ja-JP" sz="1000" b="0" i="0" u="none" strike="noStrike" kern="1200" cap="none" normalizeH="0" baseline="0" dirty="0" smtClean="0">
              <a:ln/>
              <a:effectLst/>
              <a:latin typeface="+mn-lt"/>
              <a:ea typeface="ＭＳ Ｐゴシック" charset="0"/>
              <a:cs typeface="ＭＳ Ｐゴシック" charset="0"/>
            </a:rPr>
            <a:t>CASC (weekly – 1 hour)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en-US" altLang="ja-JP" sz="1000" b="0" i="0" u="none" strike="noStrike" kern="1200" cap="none" normalizeH="0" baseline="0" dirty="0" smtClean="0">
              <a:ln/>
              <a:effectLst/>
              <a:latin typeface="+mn-lt"/>
              <a:ea typeface="ＭＳ Ｐゴシック" charset="0"/>
              <a:cs typeface="ＭＳ Ｐゴシック" charset="0"/>
            </a:rPr>
            <a:t>Focus on links to WPs and the activity managers for these work-packages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2-3 more with major work-package responsibilities (</a:t>
          </a:r>
          <a:r>
            <a:rPr lang="en-US" sz="1000" kern="1200" dirty="0" err="1" smtClean="0"/>
            <a:t>Doebert</a:t>
          </a:r>
          <a:r>
            <a:rPr lang="en-US" sz="1000" kern="1200" dirty="0" smtClean="0"/>
            <a:t>, </a:t>
          </a:r>
          <a:r>
            <a:rPr lang="en-US" sz="1000" kern="1200" dirty="0" err="1" smtClean="0"/>
            <a:t>Riddone</a:t>
          </a:r>
          <a:r>
            <a:rPr lang="en-US" sz="1000" kern="1200" dirty="0" smtClean="0"/>
            <a:t>)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2 representatives from line management (group level) – from July if possible (</a:t>
          </a:r>
          <a:r>
            <a:rPr lang="en-US" sz="1000" kern="1200" dirty="0" err="1" smtClean="0"/>
            <a:t>Erk</a:t>
          </a:r>
          <a:r>
            <a:rPr lang="en-US" sz="1000" kern="1200" dirty="0" smtClean="0"/>
            <a:t> Jensen and Olivier </a:t>
          </a:r>
          <a:r>
            <a:rPr lang="en-US" sz="1000" kern="1200" dirty="0" err="1" smtClean="0"/>
            <a:t>Bruning</a:t>
          </a:r>
          <a:r>
            <a:rPr lang="en-US" sz="1000" kern="1200" dirty="0" smtClean="0"/>
            <a:t>)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Tech. Secretary for </a:t>
          </a:r>
          <a:r>
            <a:rPr lang="en-US" sz="1000" kern="1200" dirty="0" err="1" smtClean="0"/>
            <a:t>Proj</a:t>
          </a:r>
          <a:r>
            <a:rPr lang="en-US" sz="1000" kern="1200" dirty="0" smtClean="0"/>
            <a:t>. meetings when needed (</a:t>
          </a:r>
          <a:r>
            <a:rPr lang="en-US" sz="1000" kern="1200" dirty="0" err="1" smtClean="0"/>
            <a:t>Tecker</a:t>
          </a:r>
          <a:r>
            <a:rPr lang="en-US" sz="1000" kern="1200" dirty="0" smtClean="0"/>
            <a:t>) 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Augier as secretary</a:t>
          </a:r>
          <a:r>
            <a:rPr kumimoji="0" lang="en-US" altLang="ja-JP" sz="1000" b="0" i="0" u="none" strike="noStrike" kern="1200" cap="none" normalizeH="0" baseline="0" dirty="0" smtClean="0">
              <a:ln/>
              <a:effectLst/>
              <a:latin typeface="+mn-lt"/>
              <a:ea typeface="ＭＳ Ｐゴシック" charset="0"/>
              <a:cs typeface="ＭＳ Ｐゴシック" charset="0"/>
            </a:rPr>
            <a:t> for CASC 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b="0" kern="1200" dirty="0">
            <a:latin typeface="+mn-lt"/>
          </a:endParaRPr>
        </a:p>
      </dsp:txBody>
      <dsp:txXfrm>
        <a:off x="72006" y="144016"/>
        <a:ext cx="4400007" cy="1507381"/>
      </dsp:txXfrm>
    </dsp:sp>
    <dsp:sp modelId="{215EB382-F75E-1843-9983-637D003EC5B2}">
      <dsp:nvSpPr>
        <dsp:cNvPr id="0" name=""/>
        <dsp:cNvSpPr/>
      </dsp:nvSpPr>
      <dsp:spPr>
        <a:xfrm>
          <a:off x="512006" y="1651398"/>
          <a:ext cx="4044522" cy="3235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3587"/>
              </a:lnTo>
              <a:lnTo>
                <a:pt x="4044522" y="32358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4F241F7-E176-C443-8849-B8117A31ED2C}">
      <dsp:nvSpPr>
        <dsp:cNvPr id="0" name=""/>
        <dsp:cNvSpPr/>
      </dsp:nvSpPr>
      <dsp:spPr>
        <a:xfrm>
          <a:off x="4556528" y="1656180"/>
          <a:ext cx="3673071" cy="63761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LC implementation issues (Lebrun) – e.g. cost, schedule, power, interface to site and civil engineering (incl. conv. facilities?) WPs in GS, ILC-CLIC common issues and industrial studies   </a:t>
          </a:r>
          <a:endParaRPr lang="en-US" sz="1000" kern="1200" dirty="0"/>
        </a:p>
      </dsp:txBody>
      <dsp:txXfrm>
        <a:off x="4556528" y="1656180"/>
        <a:ext cx="3673071" cy="637611"/>
      </dsp:txXfrm>
    </dsp:sp>
    <dsp:sp modelId="{72EF716F-47C8-6142-87E3-0DA83DF4008A}">
      <dsp:nvSpPr>
        <dsp:cNvPr id="0" name=""/>
        <dsp:cNvSpPr/>
      </dsp:nvSpPr>
      <dsp:spPr>
        <a:xfrm>
          <a:off x="512006" y="1651398"/>
          <a:ext cx="4038018" cy="115479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54792"/>
              </a:lnTo>
              <a:lnTo>
                <a:pt x="4038018" y="115479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E59FFF-88F4-4340-BC51-DB73D2A2F16C}">
      <dsp:nvSpPr>
        <dsp:cNvPr id="0" name=""/>
        <dsp:cNvSpPr/>
      </dsp:nvSpPr>
      <dsp:spPr>
        <a:xfrm>
          <a:off x="4550025" y="2448264"/>
          <a:ext cx="3679574" cy="71585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Beam physics and machine parameters (Schulte) – work-packages formulated, specific studies urgent, as a staged approach for volume 3 </a:t>
          </a:r>
          <a:endParaRPr lang="en-US" sz="1000" kern="1200" dirty="0"/>
        </a:p>
      </dsp:txBody>
      <dsp:txXfrm>
        <a:off x="4550025" y="2448264"/>
        <a:ext cx="3679574" cy="715852"/>
      </dsp:txXfrm>
    </dsp:sp>
    <dsp:sp modelId="{FC21E3FB-AA7D-764A-8FAF-BF5D6E868624}">
      <dsp:nvSpPr>
        <dsp:cNvPr id="0" name=""/>
        <dsp:cNvSpPr/>
      </dsp:nvSpPr>
      <dsp:spPr>
        <a:xfrm>
          <a:off x="512006" y="1651398"/>
          <a:ext cx="4038661" cy="19126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12657"/>
              </a:lnTo>
              <a:lnTo>
                <a:pt x="4038661" y="191265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24BC89-FC6A-3E40-98A7-2AF7D363F4BF}">
      <dsp:nvSpPr>
        <dsp:cNvPr id="0" name=""/>
        <dsp:cNvSpPr/>
      </dsp:nvSpPr>
      <dsp:spPr>
        <a:xfrm>
          <a:off x="4550668" y="3312363"/>
          <a:ext cx="3678931" cy="50338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err="1" smtClean="0"/>
            <a:t>Systemtests</a:t>
          </a:r>
          <a:r>
            <a:rPr lang="en-US" sz="1000" kern="1200" dirty="0" smtClean="0"/>
            <a:t> (e.g. CFT3+) including preparation of CLIC 0 (</a:t>
          </a:r>
          <a:r>
            <a:rPr lang="en-US" sz="1000" kern="1200" dirty="0" err="1" smtClean="0"/>
            <a:t>Corsini</a:t>
          </a:r>
          <a:r>
            <a:rPr lang="en-US" sz="1000" kern="1200" dirty="0" smtClean="0"/>
            <a:t>) – work-packages formulated</a:t>
          </a:r>
        </a:p>
      </dsp:txBody>
      <dsp:txXfrm>
        <a:off x="4550668" y="3312363"/>
        <a:ext cx="3678931" cy="503385"/>
      </dsp:txXfrm>
    </dsp:sp>
    <dsp:sp modelId="{50534167-133B-0546-AEFE-ABC1B1CC6FD0}">
      <dsp:nvSpPr>
        <dsp:cNvPr id="0" name=""/>
        <dsp:cNvSpPr/>
      </dsp:nvSpPr>
      <dsp:spPr>
        <a:xfrm>
          <a:off x="512006" y="1651398"/>
          <a:ext cx="4035800" cy="25593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59340"/>
              </a:lnTo>
              <a:lnTo>
                <a:pt x="4035800" y="255934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BE2B92D-6BBD-D448-80EB-1440F964599B}">
      <dsp:nvSpPr>
        <dsp:cNvPr id="0" name=""/>
        <dsp:cNvSpPr/>
      </dsp:nvSpPr>
      <dsp:spPr>
        <a:xfrm>
          <a:off x="4547806" y="3960437"/>
          <a:ext cx="3681793" cy="50060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Technical developments and integration (</a:t>
          </a:r>
          <a:r>
            <a:rPr lang="en-US" sz="1000" kern="1200" dirty="0" err="1" smtClean="0"/>
            <a:t>Schmickler</a:t>
          </a:r>
          <a:r>
            <a:rPr lang="en-US" sz="1000" kern="1200" dirty="0" smtClean="0"/>
            <a:t>) – work-packages formulated </a:t>
          </a:r>
          <a:endParaRPr lang="en-US" sz="1000" kern="1200" dirty="0"/>
        </a:p>
      </dsp:txBody>
      <dsp:txXfrm>
        <a:off x="4547806" y="3960437"/>
        <a:ext cx="3681793" cy="500602"/>
      </dsp:txXfrm>
    </dsp:sp>
    <dsp:sp modelId="{FA05B71C-3527-B74B-BE5D-F89BBCC94B6F}">
      <dsp:nvSpPr>
        <dsp:cNvPr id="0" name=""/>
        <dsp:cNvSpPr/>
      </dsp:nvSpPr>
      <dsp:spPr>
        <a:xfrm>
          <a:off x="512006" y="1651398"/>
          <a:ext cx="4021079" cy="31622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62298"/>
              </a:lnTo>
              <a:lnTo>
                <a:pt x="4021079" y="316229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5EC56B2-E6F6-6740-B4E0-C890CAEFADEE}">
      <dsp:nvSpPr>
        <dsp:cNvPr id="0" name=""/>
        <dsp:cNvSpPr/>
      </dsp:nvSpPr>
      <dsp:spPr>
        <a:xfrm>
          <a:off x="4533086" y="4608512"/>
          <a:ext cx="3696513" cy="41036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RF structure development (</a:t>
          </a:r>
          <a:r>
            <a:rPr lang="en-US" sz="1000" kern="1200" dirty="0" err="1" smtClean="0"/>
            <a:t>Wuensch</a:t>
          </a:r>
          <a:r>
            <a:rPr lang="en-US" sz="1000" kern="1200" dirty="0" smtClean="0"/>
            <a:t>) – work-packages formulated</a:t>
          </a:r>
          <a:endParaRPr lang="en-US" sz="1000" kern="1200" dirty="0"/>
        </a:p>
      </dsp:txBody>
      <dsp:txXfrm>
        <a:off x="4533086" y="4608512"/>
        <a:ext cx="3696513" cy="4103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044829-7E10-475C-86CA-3EABE77B4314}" type="datetimeFigureOut">
              <a:rPr lang="en-US" smtClean="0"/>
              <a:t>11/22/2011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9F5F2E-6EA3-4191-A996-6115F49E256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smtClean="0"/>
              <a:t>Need to define fly</a:t>
            </a:r>
            <a:r>
              <a:rPr lang="en-US" baseline="0" dirty="0" smtClean="0"/>
              <a:t> ins </a:t>
            </a:r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E583C-CE19-7B4C-99F7-363C7A94972E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623374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124B83-6DBD-014C-844E-8BD18F37FD4E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790744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ACE</a:t>
            </a:r>
            <a:r>
              <a:rPr lang="en-US" baseline="0" dirty="0" smtClean="0"/>
              <a:t> 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C37EA9-54F7-794F-83B1-5D56308BD45C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830268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B475B-E8AB-4F8B-84DF-D01F531BC50C}" type="datetimeFigureOut">
              <a:rPr lang="en-US" smtClean="0"/>
              <a:t>11/22/2011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6F6A7-E30D-4EF8-9539-A36E335280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B475B-E8AB-4F8B-84DF-D01F531BC50C}" type="datetimeFigureOut">
              <a:rPr lang="en-US" smtClean="0"/>
              <a:t>11/22/2011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6F6A7-E30D-4EF8-9539-A36E335280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B475B-E8AB-4F8B-84DF-D01F531BC50C}" type="datetimeFigureOut">
              <a:rPr lang="en-US" smtClean="0"/>
              <a:t>11/22/2011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6F6A7-E30D-4EF8-9539-A36E335280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B475B-E8AB-4F8B-84DF-D01F531BC50C}" type="datetimeFigureOut">
              <a:rPr lang="en-US" smtClean="0"/>
              <a:t>11/22/2011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6F6A7-E30D-4EF8-9539-A36E335280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B475B-E8AB-4F8B-84DF-D01F531BC50C}" type="datetimeFigureOut">
              <a:rPr lang="en-US" smtClean="0"/>
              <a:t>11/22/2011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6F6A7-E30D-4EF8-9539-A36E335280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B475B-E8AB-4F8B-84DF-D01F531BC50C}" type="datetimeFigureOut">
              <a:rPr lang="en-US" smtClean="0"/>
              <a:t>11/22/2011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6F6A7-E30D-4EF8-9539-A36E335280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B475B-E8AB-4F8B-84DF-D01F531BC50C}" type="datetimeFigureOut">
              <a:rPr lang="en-US" smtClean="0"/>
              <a:t>11/22/2011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6F6A7-E30D-4EF8-9539-A36E335280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B475B-E8AB-4F8B-84DF-D01F531BC50C}" type="datetimeFigureOut">
              <a:rPr lang="en-US" smtClean="0"/>
              <a:t>11/22/2011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6F6A7-E30D-4EF8-9539-A36E335280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B475B-E8AB-4F8B-84DF-D01F531BC50C}" type="datetimeFigureOut">
              <a:rPr lang="en-US" smtClean="0"/>
              <a:t>11/22/2011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6F6A7-E30D-4EF8-9539-A36E335280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B475B-E8AB-4F8B-84DF-D01F531BC50C}" type="datetimeFigureOut">
              <a:rPr lang="en-US" smtClean="0"/>
              <a:t>11/22/2011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6F6A7-E30D-4EF8-9539-A36E335280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B475B-E8AB-4F8B-84DF-D01F531BC50C}" type="datetimeFigureOut">
              <a:rPr lang="en-US" smtClean="0"/>
              <a:t>11/22/2011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6F6A7-E30D-4EF8-9539-A36E335280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CB475B-E8AB-4F8B-84DF-D01F531BC50C}" type="datetimeFigureOut">
              <a:rPr lang="en-US" smtClean="0"/>
              <a:t>11/22/2011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26F6A7-E30D-4EF8-9539-A36E335280A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.xml"/><Relationship Id="rId1" Type="http://schemas.openxmlformats.org/officeDocument/2006/relationships/vmlDrawing" Target="../drawings/vmlDrawing1.vml"/><Relationship Id="rId5" Type="http://schemas.openxmlformats.org/officeDocument/2006/relationships/package" Target="../embeddings/Microsoft_Office_Excel_Worksheet1.xlsx"/><Relationship Id="rId4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MPO 20111006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sz="3600" dirty="0" smtClean="0"/>
              <a:t>Part 2</a:t>
            </a:r>
          </a:p>
          <a:p>
            <a:r>
              <a:rPr lang="en-GB" dirty="0" err="1" smtClean="0"/>
              <a:t>M.Jonker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836712"/>
          </a:xfrm>
        </p:spPr>
        <p:txBody>
          <a:bodyPr>
            <a:noAutofit/>
          </a:bodyPr>
          <a:lstStyle/>
          <a:p>
            <a:r>
              <a:rPr lang="en-US" sz="3600" b="1" dirty="0" smtClean="0"/>
              <a:t>Generic Tasks for each Area</a:t>
            </a:r>
            <a:endParaRPr lang="en-US" sz="3600" b="1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251520" y="764704"/>
          <a:ext cx="8568952" cy="31846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2238"/>
                <a:gridCol w="3258362"/>
                <a:gridCol w="1728192"/>
                <a:gridCol w="1440160"/>
              </a:tblGrid>
              <a:tr h="432048">
                <a:tc>
                  <a:txBody>
                    <a:bodyPr/>
                    <a:lstStyle/>
                    <a:p>
                      <a:pPr algn="l"/>
                      <a:r>
                        <a:rPr lang="en-US" sz="1200" b="1" baseline="0" dirty="0" smtClean="0">
                          <a:solidFill>
                            <a:srgbClr val="FFFFFF"/>
                          </a:solidFill>
                          <a:latin typeface="Arial" pitchFamily="34" charset="0"/>
                          <a:cs typeface="Arial" pitchFamily="34" charset="0"/>
                        </a:rPr>
                        <a:t>BPH-generic</a:t>
                      </a:r>
                    </a:p>
                  </a:txBody>
                  <a:tcPr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1" baseline="0" dirty="0" smtClean="0">
                          <a:solidFill>
                            <a:srgbClr val="FFFFFF"/>
                          </a:solidFill>
                          <a:latin typeface="Arial" pitchFamily="34" charset="0"/>
                          <a:cs typeface="Arial" pitchFamily="34" charset="0"/>
                        </a:rPr>
                        <a:t>Purpose/Objectives/Goals</a:t>
                      </a:r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1" baseline="0" dirty="0" smtClean="0">
                          <a:solidFill>
                            <a:srgbClr val="FFFFFF"/>
                          </a:solidFill>
                          <a:latin typeface="Arial" pitchFamily="34" charset="0"/>
                          <a:cs typeface="Arial" pitchFamily="34" charset="0"/>
                        </a:rPr>
                        <a:t>Deliverables</a:t>
                      </a:r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1" baseline="0" dirty="0" smtClean="0">
                          <a:solidFill>
                            <a:srgbClr val="FFFFFF"/>
                          </a:solidFill>
                          <a:latin typeface="Arial" pitchFamily="34" charset="0"/>
                          <a:cs typeface="Arial" pitchFamily="34" charset="0"/>
                        </a:rPr>
                        <a:t>Schedule</a:t>
                      </a:r>
                      <a:endParaRPr 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48072">
                <a:tc>
                  <a:txBody>
                    <a:bodyPr/>
                    <a:lstStyle/>
                    <a:p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Performance studies</a:t>
                      </a:r>
                      <a:endParaRPr 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kern="120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Objectives: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Provide the evidence that the area can reach the performance target by supporting studies</a:t>
                      </a:r>
                      <a:endParaRPr 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kern="1200" baseline="0" dirty="0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Reports</a:t>
                      </a:r>
                      <a:endParaRPr 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kern="1200" baseline="0" dirty="0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2011 – 2016</a:t>
                      </a:r>
                      <a:endParaRPr 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1022514">
                <a:tc>
                  <a:txBody>
                    <a:bodyPr/>
                    <a:lstStyle/>
                    <a:p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Experimental </a:t>
                      </a:r>
                      <a:r>
                        <a:rPr lang="en-US" sz="1200" kern="1200" baseline="0" dirty="0" err="1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programme</a:t>
                      </a:r>
                      <a:endParaRPr 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Objectives:</a:t>
                      </a:r>
                    </a:p>
                    <a:p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Define the experiments required to support the claimed performance</a:t>
                      </a:r>
                    </a:p>
                    <a:p>
                      <a:pPr>
                        <a:spcBef>
                          <a:spcPts val="600"/>
                        </a:spcBef>
                      </a:pPr>
                      <a:r>
                        <a:rPr lang="en-US" sz="1200" kern="1200" baseline="0" dirty="0" err="1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Analyse</a:t>
                      </a: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the experimental results and their impact on the design validation</a:t>
                      </a:r>
                      <a:endParaRPr 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Experiment</a:t>
                      </a:r>
                    </a:p>
                    <a:p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proposals</a:t>
                      </a:r>
                    </a:p>
                    <a:p>
                      <a:pPr>
                        <a:spcBef>
                          <a:spcPts val="600"/>
                        </a:spcBef>
                      </a:pP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Reports on experimental results</a:t>
                      </a:r>
                      <a:endParaRPr 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baseline="0" dirty="0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2011 – 2016</a:t>
                      </a:r>
                    </a:p>
                  </a:txBody>
                  <a:tcPr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1022514">
                <a:tc>
                  <a:txBody>
                    <a:bodyPr/>
                    <a:lstStyle/>
                    <a:p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Integrated studies</a:t>
                      </a:r>
                      <a:endParaRPr 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Objectives:</a:t>
                      </a:r>
                    </a:p>
                    <a:p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Contribute to integrated studies, in particular for the overall parameter and design </a:t>
                      </a:r>
                      <a:r>
                        <a:rPr lang="en-US" sz="1200" kern="1200" baseline="0" dirty="0" err="1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optimisation</a:t>
                      </a: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, the machine protection and operation, feedback studies</a:t>
                      </a:r>
                    </a:p>
                  </a:txBody>
                  <a:tcPr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Bef>
                          <a:spcPts val="600"/>
                        </a:spcBef>
                      </a:pPr>
                      <a:endParaRPr lang="en-US" sz="1200" kern="1200" baseline="0" dirty="0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algn="l" defTabSz="914400" rtl="0" eaLnBrk="1" latinLnBrk="0" hangingPunct="1">
                        <a:spcBef>
                          <a:spcPts val="0"/>
                        </a:spcBef>
                      </a:pP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Reports and models</a:t>
                      </a:r>
                    </a:p>
                  </a:txBody>
                  <a:tcPr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2011 – 2016</a:t>
                      </a:r>
                    </a:p>
                  </a:txBody>
                  <a:tcPr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908720"/>
          </a:xfrm>
        </p:spPr>
        <p:txBody>
          <a:bodyPr/>
          <a:lstStyle/>
          <a:p>
            <a:r>
              <a:rPr lang="en-GB" dirty="0" smtClean="0"/>
              <a:t>MP packages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764704"/>
            <a:ext cx="8424936" cy="5904656"/>
          </a:xfrm>
        </p:spPr>
        <p:txBody>
          <a:bodyPr>
            <a:normAutofit/>
          </a:bodyPr>
          <a:lstStyle/>
          <a:p>
            <a:pPr>
              <a:spcBef>
                <a:spcPts val="200"/>
              </a:spcBef>
              <a:buNone/>
            </a:pPr>
            <a:r>
              <a:rPr lang="en-GB" sz="2400" dirty="0" smtClean="0"/>
              <a:t>Simulation</a:t>
            </a:r>
          </a:p>
          <a:p>
            <a:pPr>
              <a:spcBef>
                <a:spcPts val="200"/>
              </a:spcBef>
            </a:pPr>
            <a:r>
              <a:rPr lang="en-GB" sz="1800" dirty="0" smtClean="0"/>
              <a:t>Carlos (failure effects)</a:t>
            </a:r>
          </a:p>
          <a:p>
            <a:pPr>
              <a:spcBef>
                <a:spcPts val="200"/>
              </a:spcBef>
            </a:pPr>
            <a:r>
              <a:rPr lang="en-GB" sz="1800" dirty="0" err="1" smtClean="0"/>
              <a:t>tbd</a:t>
            </a:r>
            <a:r>
              <a:rPr lang="en-GB" sz="1800" dirty="0" smtClean="0"/>
              <a:t> (halo &amp; tail generation)</a:t>
            </a:r>
          </a:p>
          <a:p>
            <a:pPr>
              <a:spcBef>
                <a:spcPts val="1200"/>
              </a:spcBef>
              <a:buNone/>
            </a:pPr>
            <a:r>
              <a:rPr lang="en-GB" sz="2400" dirty="0" smtClean="0"/>
              <a:t>Radiation, effects and protection</a:t>
            </a:r>
          </a:p>
          <a:p>
            <a:pPr>
              <a:spcBef>
                <a:spcPts val="200"/>
              </a:spcBef>
            </a:pPr>
            <a:r>
              <a:rPr lang="en-GB" sz="1800" dirty="0" smtClean="0"/>
              <a:t>Sophie, Joachim, Marcus</a:t>
            </a:r>
            <a:endParaRPr lang="en-GB" sz="1800" dirty="0"/>
          </a:p>
          <a:p>
            <a:pPr>
              <a:spcBef>
                <a:spcPts val="1200"/>
              </a:spcBef>
              <a:buNone/>
            </a:pPr>
            <a:r>
              <a:rPr lang="en-GB" sz="2400" dirty="0"/>
              <a:t>Extraction </a:t>
            </a:r>
            <a:r>
              <a:rPr lang="en-GB" sz="2400" dirty="0" smtClean="0"/>
              <a:t>protection</a:t>
            </a:r>
            <a:r>
              <a:rPr lang="en-GB" sz="2400" dirty="0"/>
              <a:t>, mask design, materials</a:t>
            </a:r>
          </a:p>
          <a:p>
            <a:pPr>
              <a:spcBef>
                <a:spcPts val="200"/>
              </a:spcBef>
            </a:pPr>
            <a:r>
              <a:rPr lang="en-GB" sz="1800" dirty="0" smtClean="0"/>
              <a:t>Jan, </a:t>
            </a:r>
            <a:r>
              <a:rPr lang="en-GB" sz="1800" dirty="0" err="1" smtClean="0"/>
              <a:t>tbd</a:t>
            </a:r>
            <a:endParaRPr lang="en-GB" sz="1800" dirty="0"/>
          </a:p>
          <a:p>
            <a:pPr>
              <a:spcBef>
                <a:spcPts val="1200"/>
              </a:spcBef>
              <a:buNone/>
            </a:pPr>
            <a:r>
              <a:rPr lang="en-GB" sz="2400" dirty="0"/>
              <a:t>Fault catalogue, failure modes</a:t>
            </a:r>
          </a:p>
          <a:p>
            <a:pPr>
              <a:spcBef>
                <a:spcPts val="200"/>
              </a:spcBef>
            </a:pPr>
            <a:r>
              <a:rPr lang="en-GB" sz="1800" dirty="0" err="1" smtClean="0"/>
              <a:t>tbd</a:t>
            </a:r>
            <a:endParaRPr lang="en-GB" sz="1800" dirty="0" smtClean="0"/>
          </a:p>
          <a:p>
            <a:pPr>
              <a:spcBef>
                <a:spcPts val="1200"/>
              </a:spcBef>
              <a:buNone/>
            </a:pPr>
            <a:r>
              <a:rPr lang="en-GB" sz="2400" dirty="0" smtClean="0"/>
              <a:t>Specification, Prototyping</a:t>
            </a:r>
            <a:endParaRPr lang="en-GB" sz="2400" dirty="0"/>
          </a:p>
          <a:p>
            <a:pPr>
              <a:spcBef>
                <a:spcPts val="200"/>
              </a:spcBef>
            </a:pPr>
            <a:r>
              <a:rPr lang="en-GB" sz="1800" dirty="0" smtClean="0"/>
              <a:t>Patrice, ...</a:t>
            </a:r>
          </a:p>
          <a:p>
            <a:pPr>
              <a:spcBef>
                <a:spcPts val="1200"/>
              </a:spcBef>
              <a:buNone/>
            </a:pPr>
            <a:r>
              <a:rPr lang="en-GB" sz="2400" dirty="0"/>
              <a:t>Operational aspects</a:t>
            </a:r>
          </a:p>
          <a:p>
            <a:pPr>
              <a:spcBef>
                <a:spcPts val="200"/>
              </a:spcBef>
            </a:pPr>
            <a:r>
              <a:rPr lang="en-GB" sz="1800" dirty="0" smtClean="0"/>
              <a:t>Ramp procedures, </a:t>
            </a:r>
            <a:r>
              <a:rPr lang="en-GB" sz="1800" dirty="0" err="1" smtClean="0"/>
              <a:t>tbd</a:t>
            </a:r>
            <a:endParaRPr lang="en-GB" sz="1800" dirty="0" smtClean="0"/>
          </a:p>
          <a:p>
            <a:pPr>
              <a:spcBef>
                <a:spcPts val="200"/>
              </a:spcBef>
            </a:pPr>
            <a:r>
              <a:rPr lang="en-GB" sz="1800" dirty="0" smtClean="0"/>
              <a:t>Luminosity prediction, </a:t>
            </a:r>
            <a:r>
              <a:rPr lang="en-GB" sz="1800" dirty="0" err="1" smtClean="0"/>
              <a:t>tbd</a:t>
            </a:r>
            <a:endParaRPr lang="en-GB" sz="1800" dirty="0" smtClean="0"/>
          </a:p>
          <a:p>
            <a:pPr>
              <a:spcBef>
                <a:spcPts val="200"/>
              </a:spcBef>
            </a:pPr>
            <a:r>
              <a:rPr lang="en-GB" sz="1800" dirty="0" smtClean="0"/>
              <a:t>Availability, </a:t>
            </a:r>
            <a:r>
              <a:rPr lang="en-GB" sz="1800" dirty="0" err="1" smtClean="0"/>
              <a:t>tbd</a:t>
            </a:r>
            <a:endParaRPr lang="en-GB" sz="1800" dirty="0" smtClean="0"/>
          </a:p>
          <a:p>
            <a:pPr>
              <a:spcBef>
                <a:spcPts val="200"/>
              </a:spcBef>
            </a:pPr>
            <a:endParaRPr lang="en-GB" sz="1800" dirty="0" smtClean="0"/>
          </a:p>
          <a:p>
            <a:pPr>
              <a:spcBef>
                <a:spcPts val="200"/>
              </a:spcBef>
              <a:buNone/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2700"/>
            <a:ext cx="9144000" cy="496388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0" y="0"/>
            <a:ext cx="4300198" cy="68580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xmlns="" val="33394685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197"/>
          <p:cNvSpPr>
            <a:spLocks noChangeArrowheads="1"/>
          </p:cNvSpPr>
          <p:nvPr/>
        </p:nvSpPr>
        <p:spPr bwMode="auto">
          <a:xfrm>
            <a:off x="1304638" y="4840429"/>
            <a:ext cx="6419272" cy="1910740"/>
          </a:xfrm>
          <a:prstGeom prst="rect">
            <a:avLst/>
          </a:prstGeom>
          <a:solidFill>
            <a:srgbClr val="CCFFCC"/>
          </a:solidFill>
          <a:ln w="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117475" indent="-117475"/>
            <a:r>
              <a:rPr lang="en-US" sz="1400" dirty="0" smtClean="0">
                <a:solidFill>
                  <a:srgbClr val="0000FF"/>
                </a:solidFill>
                <a:latin typeface="Calibri"/>
                <a:cs typeface="Calibri"/>
              </a:rPr>
              <a:t>2011</a:t>
            </a:r>
            <a:r>
              <a:rPr lang="en-US" sz="1400" dirty="0">
                <a:solidFill>
                  <a:srgbClr val="0000FF"/>
                </a:solidFill>
                <a:latin typeface="Calibri"/>
                <a:cs typeface="Calibri"/>
              </a:rPr>
              <a:t>-2016 – </a:t>
            </a:r>
            <a:r>
              <a:rPr lang="en-US" sz="1400" dirty="0" smtClean="0">
                <a:solidFill>
                  <a:srgbClr val="0000FF"/>
                </a:solidFill>
                <a:latin typeface="Calibri"/>
                <a:cs typeface="Calibri"/>
              </a:rPr>
              <a:t>Goal: </a:t>
            </a:r>
            <a:r>
              <a:rPr lang="en-US" sz="1400" dirty="0">
                <a:solidFill>
                  <a:srgbClr val="0000FF"/>
                </a:solidFill>
                <a:latin typeface="Calibri"/>
                <a:cs typeface="Calibri"/>
              </a:rPr>
              <a:t>Develop a project implementation plan for a Linear Collider :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solidFill>
                  <a:srgbClr val="0000FF"/>
                </a:solidFill>
                <a:latin typeface="Calibri"/>
                <a:cs typeface="Calibri"/>
              </a:rPr>
              <a:t>A</a:t>
            </a:r>
            <a:r>
              <a:rPr lang="en-US" sz="1400" dirty="0" smtClean="0">
                <a:solidFill>
                  <a:srgbClr val="0000FF"/>
                </a:solidFill>
                <a:latin typeface="Calibri"/>
                <a:cs typeface="Calibri"/>
              </a:rPr>
              <a:t>ddressing </a:t>
            </a:r>
            <a:r>
              <a:rPr lang="en-US" sz="1400" dirty="0">
                <a:solidFill>
                  <a:srgbClr val="0000FF"/>
                </a:solidFill>
                <a:latin typeface="Calibri"/>
                <a:cs typeface="Calibri"/>
              </a:rPr>
              <a:t>the key physics goals as emerging from the LHC data 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solidFill>
                  <a:srgbClr val="0000FF"/>
                </a:solidFill>
                <a:latin typeface="Calibri"/>
                <a:cs typeface="Calibri"/>
              </a:rPr>
              <a:t>W</a:t>
            </a:r>
            <a:r>
              <a:rPr lang="en-US" sz="1400" dirty="0" smtClean="0">
                <a:solidFill>
                  <a:srgbClr val="0000FF"/>
                </a:solidFill>
                <a:latin typeface="Calibri"/>
                <a:cs typeface="Calibri"/>
              </a:rPr>
              <a:t>ith </a:t>
            </a:r>
            <a:r>
              <a:rPr lang="en-US" sz="1400" dirty="0">
                <a:solidFill>
                  <a:srgbClr val="0000FF"/>
                </a:solidFill>
                <a:latin typeface="Calibri"/>
                <a:cs typeface="Calibri"/>
              </a:rPr>
              <a:t>a well-defined scope (i.e. technical implementation and operation model</a:t>
            </a:r>
            <a:r>
              <a:rPr lang="en-US" sz="1400" dirty="0" smtClean="0">
                <a:solidFill>
                  <a:srgbClr val="0000FF"/>
                </a:solidFill>
                <a:latin typeface="Calibri"/>
                <a:cs typeface="Calibri"/>
              </a:rPr>
              <a:t>,</a:t>
            </a:r>
          </a:p>
          <a:p>
            <a:r>
              <a:rPr lang="en-US" sz="1400" dirty="0" smtClean="0">
                <a:solidFill>
                  <a:srgbClr val="0000FF"/>
                </a:solidFill>
                <a:latin typeface="Calibri"/>
                <a:cs typeface="Calibri"/>
              </a:rPr>
              <a:t>       energy </a:t>
            </a:r>
            <a:r>
              <a:rPr lang="en-US" sz="1400" dirty="0">
                <a:solidFill>
                  <a:srgbClr val="0000FF"/>
                </a:solidFill>
                <a:latin typeface="Calibri"/>
                <a:cs typeface="Calibri"/>
              </a:rPr>
              <a:t>and luminosity), cost and schedule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solidFill>
                  <a:srgbClr val="0000FF"/>
                </a:solidFill>
                <a:latin typeface="Calibri"/>
                <a:cs typeface="Calibri"/>
              </a:rPr>
              <a:t>W</a:t>
            </a:r>
            <a:r>
              <a:rPr lang="en-US" sz="1400" dirty="0" smtClean="0">
                <a:solidFill>
                  <a:srgbClr val="0000FF"/>
                </a:solidFill>
                <a:latin typeface="Calibri"/>
                <a:cs typeface="Calibri"/>
              </a:rPr>
              <a:t>ith </a:t>
            </a:r>
            <a:r>
              <a:rPr lang="en-US" sz="1400" dirty="0">
                <a:solidFill>
                  <a:srgbClr val="0000FF"/>
                </a:solidFill>
                <a:latin typeface="Calibri"/>
                <a:cs typeface="Calibri"/>
              </a:rPr>
              <a:t>a solid technical basis for the key elements of the machine and detector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solidFill>
                  <a:srgbClr val="0000FF"/>
                </a:solidFill>
                <a:latin typeface="Calibri"/>
                <a:cs typeface="Calibri"/>
              </a:rPr>
              <a:t>I</a:t>
            </a:r>
            <a:r>
              <a:rPr lang="en-US" sz="1400" dirty="0" smtClean="0">
                <a:solidFill>
                  <a:srgbClr val="0000FF"/>
                </a:solidFill>
                <a:latin typeface="Calibri"/>
                <a:cs typeface="Calibri"/>
              </a:rPr>
              <a:t>ncluding </a:t>
            </a:r>
            <a:r>
              <a:rPr lang="en-US" sz="1400" dirty="0">
                <a:solidFill>
                  <a:srgbClr val="0000FF"/>
                </a:solidFill>
                <a:latin typeface="Calibri"/>
                <a:cs typeface="Calibri"/>
              </a:rPr>
              <a:t>the necessary preparation for siting the machine at CERN 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solidFill>
                  <a:srgbClr val="0000FF"/>
                </a:solidFill>
                <a:latin typeface="Calibri"/>
                <a:cs typeface="Calibri"/>
              </a:rPr>
              <a:t>W</a:t>
            </a:r>
            <a:r>
              <a:rPr lang="en-US" sz="1400" dirty="0" smtClean="0">
                <a:solidFill>
                  <a:srgbClr val="0000FF"/>
                </a:solidFill>
                <a:latin typeface="Calibri"/>
                <a:cs typeface="Calibri"/>
              </a:rPr>
              <a:t>ithin </a:t>
            </a:r>
            <a:r>
              <a:rPr lang="en-US" sz="1400" dirty="0">
                <a:solidFill>
                  <a:srgbClr val="0000FF"/>
                </a:solidFill>
                <a:latin typeface="Calibri"/>
                <a:cs typeface="Calibri"/>
              </a:rPr>
              <a:t>a project governance structure as defined with international partners</a:t>
            </a:r>
          </a:p>
        </p:txBody>
      </p:sp>
      <p:sp>
        <p:nvSpPr>
          <p:cNvPr id="10" name="Rectangle 9"/>
          <p:cNvSpPr/>
          <p:nvPr/>
        </p:nvSpPr>
        <p:spPr>
          <a:xfrm>
            <a:off x="1043608" y="4826675"/>
            <a:ext cx="7790600" cy="2031325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117475" indent="-117475"/>
            <a:r>
              <a:rPr lang="en-US" sz="1400" dirty="0">
                <a:solidFill>
                  <a:srgbClr val="0000FF"/>
                </a:solidFill>
                <a:latin typeface="Calibri"/>
                <a:cs typeface="Calibri"/>
              </a:rPr>
              <a:t>After 2016 – Project Implementation </a:t>
            </a:r>
            <a:r>
              <a:rPr lang="en-US" sz="1400" dirty="0" smtClean="0">
                <a:solidFill>
                  <a:srgbClr val="0000FF"/>
                </a:solidFill>
                <a:latin typeface="Calibri"/>
                <a:cs typeface="Calibri"/>
              </a:rPr>
              <a:t>phase:</a:t>
            </a:r>
            <a:endParaRPr lang="en-US" sz="1400" dirty="0">
              <a:solidFill>
                <a:srgbClr val="0000FF"/>
              </a:solidFill>
              <a:latin typeface="Calibri"/>
              <a:cs typeface="Calibri"/>
            </a:endParaRPr>
          </a:p>
          <a:p>
            <a:r>
              <a:rPr lang="en-US" sz="1400" dirty="0">
                <a:solidFill>
                  <a:srgbClr val="0000FF"/>
                </a:solidFill>
                <a:latin typeface="Calibri"/>
                <a:cs typeface="Calibri"/>
              </a:rPr>
              <a:t>I</a:t>
            </a:r>
            <a:r>
              <a:rPr lang="en-US" sz="1400" dirty="0" smtClean="0">
                <a:solidFill>
                  <a:srgbClr val="0000FF"/>
                </a:solidFill>
                <a:latin typeface="Calibri"/>
                <a:cs typeface="Calibri"/>
              </a:rPr>
              <a:t>ncluding an initial project </a:t>
            </a:r>
            <a:r>
              <a:rPr lang="en-US" sz="1400" dirty="0">
                <a:solidFill>
                  <a:srgbClr val="0000FF"/>
                </a:solidFill>
                <a:latin typeface="Calibri"/>
                <a:cs typeface="Calibri"/>
              </a:rPr>
              <a:t>to lay the grounds for </a:t>
            </a:r>
            <a:r>
              <a:rPr lang="en-US" sz="1400" dirty="0" smtClean="0">
                <a:solidFill>
                  <a:srgbClr val="0000FF"/>
                </a:solidFill>
                <a:latin typeface="Calibri"/>
                <a:cs typeface="Calibri"/>
              </a:rPr>
              <a:t>full construction </a:t>
            </a:r>
            <a:r>
              <a:rPr lang="en-US" sz="1400" dirty="0">
                <a:solidFill>
                  <a:srgbClr val="0000FF"/>
                </a:solidFill>
                <a:latin typeface="Calibri"/>
                <a:cs typeface="Calibri"/>
              </a:rPr>
              <a:t>(CLIC 0 – a significant part of the drive beam </a:t>
            </a:r>
            <a:r>
              <a:rPr lang="en-US" sz="1400" dirty="0" smtClean="0">
                <a:solidFill>
                  <a:srgbClr val="0000FF"/>
                </a:solidFill>
                <a:latin typeface="Calibri"/>
                <a:cs typeface="Calibri"/>
              </a:rPr>
              <a:t>facility</a:t>
            </a:r>
            <a:r>
              <a:rPr lang="en-US" sz="1400" dirty="0">
                <a:solidFill>
                  <a:srgbClr val="0000FF"/>
                </a:solidFill>
                <a:latin typeface="Calibri"/>
                <a:cs typeface="Calibri"/>
              </a:rPr>
              <a:t>:</a:t>
            </a:r>
            <a:r>
              <a:rPr lang="en-US" sz="1400" dirty="0" smtClean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lang="en-US" sz="1400" dirty="0" smtClean="0">
                <a:latin typeface="Calibri"/>
                <a:cs typeface="Calibri"/>
              </a:rPr>
              <a:t>prototypes </a:t>
            </a:r>
            <a:r>
              <a:rPr lang="en-US" sz="1400" dirty="0">
                <a:latin typeface="Calibri"/>
                <a:cs typeface="Calibri"/>
              </a:rPr>
              <a:t>of hardware components at real </a:t>
            </a:r>
            <a:r>
              <a:rPr lang="en-US" sz="1400" dirty="0" smtClean="0">
                <a:latin typeface="Calibri"/>
                <a:cs typeface="Calibri"/>
              </a:rPr>
              <a:t>frequency, final </a:t>
            </a:r>
            <a:r>
              <a:rPr lang="en-US" sz="1400" dirty="0">
                <a:latin typeface="Calibri"/>
                <a:cs typeface="Calibri"/>
              </a:rPr>
              <a:t>validation of drive beam quality/main beam </a:t>
            </a:r>
            <a:r>
              <a:rPr lang="en-US" sz="1400" dirty="0" err="1">
                <a:latin typeface="Calibri"/>
                <a:cs typeface="Calibri"/>
              </a:rPr>
              <a:t>emittance</a:t>
            </a:r>
            <a:r>
              <a:rPr lang="en-US" sz="1400" dirty="0">
                <a:latin typeface="Calibri"/>
                <a:cs typeface="Calibri"/>
              </a:rPr>
              <a:t> </a:t>
            </a:r>
            <a:r>
              <a:rPr lang="en-US" sz="1400" dirty="0" smtClean="0">
                <a:latin typeface="Calibri"/>
                <a:cs typeface="Calibri"/>
              </a:rPr>
              <a:t>preservation, facility </a:t>
            </a:r>
            <a:r>
              <a:rPr lang="en-US" sz="1400" dirty="0">
                <a:latin typeface="Calibri"/>
                <a:cs typeface="Calibri"/>
              </a:rPr>
              <a:t>for reception </a:t>
            </a:r>
            <a:r>
              <a:rPr lang="en-US" sz="1400" dirty="0" smtClean="0">
                <a:latin typeface="Calibri"/>
                <a:cs typeface="Calibri"/>
              </a:rPr>
              <a:t>tests – and part of the final project)</a:t>
            </a:r>
            <a:endParaRPr lang="en-US" sz="1400" dirty="0">
              <a:solidFill>
                <a:srgbClr val="0000FF"/>
              </a:solidFill>
              <a:latin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solidFill>
                  <a:srgbClr val="0000FF"/>
                </a:solidFill>
                <a:latin typeface="Calibri"/>
                <a:cs typeface="Calibri"/>
              </a:rPr>
              <a:t>F</a:t>
            </a:r>
            <a:r>
              <a:rPr lang="en-US" sz="1400" dirty="0" smtClean="0">
                <a:solidFill>
                  <a:srgbClr val="0000FF"/>
                </a:solidFill>
                <a:latin typeface="Calibri"/>
                <a:cs typeface="Calibri"/>
              </a:rPr>
              <a:t>inalization of the CLIC technical design, taking into </a:t>
            </a:r>
            <a:r>
              <a:rPr lang="en-US" sz="1400" dirty="0" err="1" smtClean="0">
                <a:solidFill>
                  <a:srgbClr val="0000FF"/>
                </a:solidFill>
                <a:latin typeface="Calibri"/>
                <a:cs typeface="Calibri"/>
              </a:rPr>
              <a:t>accoun</a:t>
            </a:r>
            <a:r>
              <a:rPr lang="en-US" sz="140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lang="en-US" sz="1400" dirty="0" smtClean="0">
                <a:solidFill>
                  <a:srgbClr val="0000FF"/>
                </a:solidFill>
                <a:latin typeface="Calibri"/>
                <a:cs typeface="Calibri"/>
              </a:rPr>
              <a:t>the results of technical studies done in the previous phase, and final energy staging scenario based on the LHC Physics results, which should be fully available by the time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>
                <a:solidFill>
                  <a:srgbClr val="0000FF"/>
                </a:solidFill>
                <a:latin typeface="Calibri"/>
                <a:cs typeface="Calibri"/>
              </a:rPr>
              <a:t>F</a:t>
            </a:r>
            <a:r>
              <a:rPr lang="en-US" sz="1400" dirty="0" smtClean="0">
                <a:solidFill>
                  <a:srgbClr val="0000FF"/>
                </a:solidFill>
                <a:latin typeface="Calibri"/>
                <a:cs typeface="Calibri"/>
              </a:rPr>
              <a:t>urther industrialization and pre-series production of large series components with validation facilities</a:t>
            </a: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001000" cy="871538"/>
          </a:xfrm>
        </p:spPr>
        <p:txBody>
          <a:bodyPr/>
          <a:lstStyle/>
          <a:p>
            <a:r>
              <a:rPr lang="en-US" dirty="0" smtClean="0">
                <a:solidFill>
                  <a:srgbClr val="000090"/>
                </a:solidFill>
                <a:cs typeface="Times New Roman" pitchFamily="18" charset="0"/>
              </a:rPr>
              <a:t>CLIC next phases</a:t>
            </a:r>
          </a:p>
        </p:txBody>
      </p:sp>
      <p:sp>
        <p:nvSpPr>
          <p:cNvPr id="1202183" name="AutoShape 7"/>
          <p:cNvSpPr>
            <a:spLocks noChangeArrowheads="1"/>
          </p:cNvSpPr>
          <p:nvPr/>
        </p:nvSpPr>
        <p:spPr bwMode="auto">
          <a:xfrm>
            <a:off x="5337020" y="2041255"/>
            <a:ext cx="228600" cy="304800"/>
          </a:xfrm>
          <a:prstGeom prst="downArrow">
            <a:avLst>
              <a:gd name="adj1" fmla="val 50000"/>
              <a:gd name="adj2" fmla="val 33333"/>
            </a:avLst>
          </a:prstGeom>
          <a:solidFill>
            <a:srgbClr val="36D682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36D682"/>
              </a:solidFill>
              <a:latin typeface="Times New Roman" pitchFamily="18" charset="0"/>
            </a:endParaRPr>
          </a:p>
        </p:txBody>
      </p:sp>
      <p:sp>
        <p:nvSpPr>
          <p:cNvPr id="1224846" name="Rectangle 2190"/>
          <p:cNvSpPr>
            <a:spLocks noChangeArrowheads="1"/>
          </p:cNvSpPr>
          <p:nvPr/>
        </p:nvSpPr>
        <p:spPr bwMode="auto">
          <a:xfrm>
            <a:off x="3062139" y="1198293"/>
            <a:ext cx="2441575" cy="838200"/>
          </a:xfrm>
          <a:prstGeom prst="rect">
            <a:avLst/>
          </a:prstGeom>
          <a:solidFill>
            <a:srgbClr val="CCFFCC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sz="1400" dirty="0" smtClean="0">
                <a:solidFill>
                  <a:srgbClr val="3333FF"/>
                </a:solidFill>
                <a:latin typeface="Calibri"/>
                <a:cs typeface="Calibri"/>
              </a:rPr>
              <a:t>Final CLIC </a:t>
            </a:r>
            <a:r>
              <a:rPr lang="en-GB" sz="1400" dirty="0">
                <a:solidFill>
                  <a:srgbClr val="3333FF"/>
                </a:solidFill>
                <a:latin typeface="Calibri"/>
                <a:cs typeface="Calibri"/>
              </a:rPr>
              <a:t>CDR and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sz="1400" dirty="0">
                <a:solidFill>
                  <a:srgbClr val="3333FF"/>
                </a:solidFill>
                <a:latin typeface="Calibri"/>
                <a:cs typeface="Calibri"/>
              </a:rPr>
              <a:t>f</a:t>
            </a:r>
            <a:r>
              <a:rPr lang="en-GB" sz="1400" dirty="0" smtClean="0">
                <a:solidFill>
                  <a:srgbClr val="3333FF"/>
                </a:solidFill>
                <a:latin typeface="Calibri"/>
                <a:cs typeface="Calibri"/>
              </a:rPr>
              <a:t>easibility established</a:t>
            </a:r>
            <a:endParaRPr lang="en-GB" sz="1400" dirty="0">
              <a:solidFill>
                <a:srgbClr val="3333FF"/>
              </a:solidFill>
              <a:latin typeface="Calibri"/>
              <a:cs typeface="Calibri"/>
            </a:endParaRPr>
          </a:p>
        </p:txBody>
      </p:sp>
      <p:sp>
        <p:nvSpPr>
          <p:cNvPr id="1224850" name="AutoShape 2194"/>
          <p:cNvSpPr>
            <a:spLocks noChangeArrowheads="1"/>
          </p:cNvSpPr>
          <p:nvPr/>
        </p:nvSpPr>
        <p:spPr bwMode="auto">
          <a:xfrm>
            <a:off x="5797550" y="1428206"/>
            <a:ext cx="228600" cy="917849"/>
          </a:xfrm>
          <a:prstGeom prst="downArrow">
            <a:avLst>
              <a:gd name="adj1" fmla="val 50000"/>
              <a:gd name="adj2" fmla="val 33333"/>
            </a:avLst>
          </a:prstGeom>
          <a:solidFill>
            <a:srgbClr val="36D682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36D682"/>
              </a:solidFill>
              <a:latin typeface="Times New Roman" pitchFamily="18" charset="0"/>
            </a:endParaRPr>
          </a:p>
        </p:txBody>
      </p:sp>
      <p:sp>
        <p:nvSpPr>
          <p:cNvPr id="1225608" name="Rectangle 2952"/>
          <p:cNvSpPr>
            <a:spLocks noChangeArrowheads="1"/>
          </p:cNvSpPr>
          <p:nvPr/>
        </p:nvSpPr>
        <p:spPr bwMode="auto">
          <a:xfrm>
            <a:off x="5652120" y="764704"/>
            <a:ext cx="2473325" cy="838200"/>
          </a:xfrm>
          <a:prstGeom prst="rect">
            <a:avLst/>
          </a:prstGeom>
          <a:solidFill>
            <a:srgbClr val="CCFFCC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sz="1400" dirty="0">
                <a:solidFill>
                  <a:srgbClr val="3333FF"/>
                </a:solidFill>
                <a:latin typeface="Calibri"/>
                <a:cs typeface="Calibri"/>
              </a:rPr>
              <a:t>European Strategy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sz="1400" dirty="0">
                <a:solidFill>
                  <a:srgbClr val="3333FF"/>
                </a:solidFill>
                <a:latin typeface="Calibri"/>
                <a:cs typeface="Calibri"/>
              </a:rPr>
              <a:t>for Particle Physics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sz="1400" dirty="0">
                <a:solidFill>
                  <a:srgbClr val="3333FF"/>
                </a:solidFill>
                <a:latin typeface="Calibri"/>
                <a:cs typeface="Calibri"/>
              </a:rPr>
              <a:t> @ CERN Council </a:t>
            </a:r>
          </a:p>
        </p:txBody>
      </p:sp>
      <p:sp>
        <p:nvSpPr>
          <p:cNvPr id="13" name="AutoShape 2188"/>
          <p:cNvSpPr>
            <a:spLocks noChangeArrowheads="1"/>
          </p:cNvSpPr>
          <p:nvPr/>
        </p:nvSpPr>
        <p:spPr bwMode="auto">
          <a:xfrm flipV="1">
            <a:off x="7592435" y="4375724"/>
            <a:ext cx="223838" cy="453157"/>
          </a:xfrm>
          <a:prstGeom prst="downArrow">
            <a:avLst>
              <a:gd name="adj1" fmla="val 50000"/>
              <a:gd name="adj2" fmla="val 32710"/>
            </a:avLst>
          </a:prstGeom>
          <a:solidFill>
            <a:srgbClr val="36D682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36D682"/>
              </a:solidFill>
              <a:latin typeface="Times New Roman" pitchFamily="18" charset="0"/>
            </a:endParaRPr>
          </a:p>
        </p:txBody>
      </p:sp>
      <p:sp>
        <p:nvSpPr>
          <p:cNvPr id="11" name="AutoShape 2188"/>
          <p:cNvSpPr>
            <a:spLocks noChangeArrowheads="1"/>
          </p:cNvSpPr>
          <p:nvPr/>
        </p:nvSpPr>
        <p:spPr bwMode="auto">
          <a:xfrm flipV="1">
            <a:off x="8243967" y="4375724"/>
            <a:ext cx="428465" cy="450280"/>
          </a:xfrm>
          <a:prstGeom prst="downArrow">
            <a:avLst>
              <a:gd name="adj1" fmla="val 50000"/>
              <a:gd name="adj2" fmla="val 32710"/>
            </a:avLst>
          </a:prstGeom>
          <a:solidFill>
            <a:srgbClr val="36D682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36D682"/>
              </a:solidFill>
              <a:latin typeface="Times New Roman" pitchFamily="18" charset="0"/>
            </a:endParaRPr>
          </a:p>
        </p:txBody>
      </p:sp>
      <p:graphicFrame>
        <p:nvGraphicFramePr>
          <p:cNvPr id="512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53236325"/>
              </p:ext>
            </p:extLst>
          </p:nvPr>
        </p:nvGraphicFramePr>
        <p:xfrm>
          <a:off x="115888" y="2492375"/>
          <a:ext cx="8628062" cy="1981200"/>
        </p:xfrm>
        <a:graphic>
          <a:graphicData uri="http://schemas.openxmlformats.org/presentationml/2006/ole">
            <p:oleObj spid="_x0000_s1026" name="Worksheet" r:id="rId5" imgW="9014760" imgH="1343880" progId="Excel.Sheet.12">
              <p:embed/>
            </p:oleObj>
          </a:graphicData>
        </a:graphic>
      </p:graphicFrame>
    </p:spTree>
    <p:custDataLst>
      <p:tags r:id="rId2"/>
    </p:custDataLst>
    <p:extLst>
      <p:ext uri="{BB962C8B-B14F-4D97-AF65-F5344CB8AC3E}">
        <p14:creationId xmlns:p14="http://schemas.microsoft.com/office/powerpoint/2010/main" xmlns="" val="2596008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4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2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4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0" grpId="0" animBg="1"/>
      <p:bldP spid="1202183" grpId="0" animBg="1"/>
      <p:bldP spid="1224846" grpId="0" animBg="1"/>
      <p:bldP spid="1224850" grpId="0" animBg="1"/>
      <p:bldP spid="1225608" grpId="0" animBg="1"/>
      <p:bldP spid="13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3"/>
          <p:cNvGrpSpPr/>
          <p:nvPr/>
        </p:nvGrpSpPr>
        <p:grpSpPr>
          <a:xfrm>
            <a:off x="4182538" y="577336"/>
            <a:ext cx="4718756" cy="3445912"/>
            <a:chOff x="3928538" y="1134533"/>
            <a:chExt cx="4718756" cy="3445912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928538" y="1134533"/>
              <a:ext cx="4718756" cy="3445912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6925731" y="2506133"/>
              <a:ext cx="1464735" cy="508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17" name="TextBox 16"/>
            <p:cNvSpPr txBox="1"/>
            <p:nvPr/>
          </p:nvSpPr>
          <p:spPr>
            <a:xfrm rot="16200000">
              <a:off x="7653864" y="3141152"/>
              <a:ext cx="829733" cy="508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224866" y="2506133"/>
              <a:ext cx="1464735" cy="508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Linear Collider Organization post 2012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600200"/>
            <a:ext cx="3725338" cy="4525963"/>
          </a:xfrm>
        </p:spPr>
        <p:txBody>
          <a:bodyPr>
            <a:normAutofit fontScale="85000" lnSpcReduction="20000"/>
          </a:bodyPr>
          <a:lstStyle/>
          <a:p>
            <a:r>
              <a:rPr lang="en-US" sz="2400" dirty="0" smtClean="0"/>
              <a:t>Mumbai meeting a good step forward</a:t>
            </a:r>
          </a:p>
          <a:p>
            <a:r>
              <a:rPr lang="en-US" sz="2400" dirty="0" smtClean="0"/>
              <a:t>Challenges now in implementation of the parts/boxes, and developing further the connections between them </a:t>
            </a:r>
            <a:endParaRPr lang="en-US" sz="2400" dirty="0"/>
          </a:p>
          <a:p>
            <a:r>
              <a:rPr lang="en-US" sz="2400" dirty="0" smtClean="0"/>
              <a:t>Several adaptions needed for CLIC – to be discussed in CB 4.11: </a:t>
            </a:r>
          </a:p>
          <a:p>
            <a:pPr lvl="1"/>
            <a:r>
              <a:rPr lang="en-US" sz="2000" dirty="0" smtClean="0">
                <a:solidFill>
                  <a:srgbClr val="008000"/>
                </a:solidFill>
              </a:rPr>
              <a:t>It is compatible with CLIC CB model </a:t>
            </a:r>
          </a:p>
          <a:p>
            <a:pPr lvl="1"/>
            <a:r>
              <a:rPr lang="en-US" sz="2000" dirty="0" smtClean="0"/>
              <a:t>Representation in Directorate </a:t>
            </a:r>
          </a:p>
          <a:p>
            <a:pPr lvl="1"/>
            <a:r>
              <a:rPr lang="en-US" sz="2000" dirty="0" smtClean="0"/>
              <a:t>Further development of combined activities </a:t>
            </a:r>
          </a:p>
          <a:p>
            <a:pPr lvl="1"/>
            <a:r>
              <a:rPr lang="en-US" sz="2000" dirty="0" smtClean="0"/>
              <a:t>Detector/Physics </a:t>
            </a:r>
            <a:r>
              <a:rPr lang="en-US" sz="2000" dirty="0" err="1" smtClean="0"/>
              <a:t>organisation</a:t>
            </a:r>
            <a:r>
              <a:rPr lang="en-US" sz="2000" dirty="0" smtClean="0"/>
              <a:t>  </a:t>
            </a:r>
            <a:endParaRPr lang="en-US" sz="2000" dirty="0"/>
          </a:p>
        </p:txBody>
      </p:sp>
      <p:sp>
        <p:nvSpPr>
          <p:cNvPr id="10" name="Title 1"/>
          <p:cNvSpPr txBox="1">
            <a:spLocks/>
          </p:cNvSpPr>
          <p:nvPr/>
        </p:nvSpPr>
        <p:spPr bwMode="auto">
          <a:xfrm>
            <a:off x="-2100262" y="5999163"/>
            <a:ext cx="6189662" cy="11906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000099"/>
                </a:solidFill>
                <a:latin typeface="Calibri"/>
                <a:ea typeface="+mj-ea"/>
                <a:cs typeface="Calibri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000099"/>
                </a:solidFill>
                <a:latin typeface="Arial Narrow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000099"/>
                </a:solidFill>
                <a:latin typeface="Arial Narrow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000099"/>
                </a:solidFill>
                <a:latin typeface="Arial Narrow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000099"/>
                </a:solidFill>
                <a:latin typeface="Arial Narrow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000099"/>
                </a:solidFill>
                <a:latin typeface="Arial Narrow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000099"/>
                </a:solidFill>
                <a:latin typeface="Arial Narrow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000099"/>
                </a:solidFill>
                <a:latin typeface="Arial Narrow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000099"/>
                </a:solidFill>
                <a:latin typeface="Arial Narrow" pitchFamily="34" charset="0"/>
              </a:defRPr>
            </a:lvl9pPr>
          </a:lstStyle>
          <a:p>
            <a:endParaRPr lang="en-US" sz="2000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4381500" y="3759200"/>
            <a:ext cx="4519794" cy="309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>
                <a:solidFill>
                  <a:srgbClr val="000099"/>
                </a:solidFill>
                <a:latin typeface="Calibri"/>
                <a:ea typeface="+mn-ea"/>
                <a:cs typeface="Calibri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800">
                <a:solidFill>
                  <a:srgbClr val="000099"/>
                </a:solidFill>
                <a:latin typeface="Calibri"/>
                <a:cs typeface="Calibri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>
                <a:solidFill>
                  <a:srgbClr val="000099"/>
                </a:solidFill>
                <a:latin typeface="Calibri"/>
                <a:cs typeface="Calibri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>
                <a:solidFill>
                  <a:srgbClr val="000099"/>
                </a:solidFill>
                <a:latin typeface="Calibri"/>
                <a:cs typeface="Calibri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0099"/>
                </a:solidFill>
                <a:latin typeface="Calibri"/>
                <a:cs typeface="Calibri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0099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0099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0099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0099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1400" dirty="0">
                <a:solidFill>
                  <a:srgbClr val="008000"/>
                </a:solidFill>
              </a:rPr>
              <a:t>“Global accelerator projects and their Governance”</a:t>
            </a:r>
            <a:br>
              <a:rPr lang="en-US" sz="1400" dirty="0">
                <a:solidFill>
                  <a:srgbClr val="008000"/>
                </a:solidFill>
              </a:rPr>
            </a:br>
            <a:r>
              <a:rPr lang="en-US" sz="1400" dirty="0">
                <a:solidFill>
                  <a:srgbClr val="008000"/>
                </a:solidFill>
              </a:rPr>
              <a:t>Council Working </a:t>
            </a:r>
            <a:r>
              <a:rPr lang="en-US" sz="1400" dirty="0" smtClean="0">
                <a:solidFill>
                  <a:srgbClr val="008000"/>
                </a:solidFill>
              </a:rPr>
              <a:t>Group on the Scientific </a:t>
            </a:r>
            <a:r>
              <a:rPr lang="en-US" sz="1400" dirty="0">
                <a:solidFill>
                  <a:srgbClr val="008000"/>
                </a:solidFill>
              </a:rPr>
              <a:t>and Geographical Enlargement of </a:t>
            </a:r>
            <a:r>
              <a:rPr lang="en-US" sz="1400" dirty="0" smtClean="0">
                <a:solidFill>
                  <a:srgbClr val="008000"/>
                </a:solidFill>
              </a:rPr>
              <a:t>CERN: </a:t>
            </a:r>
            <a:endParaRPr lang="en-US" sz="1400" dirty="0">
              <a:solidFill>
                <a:srgbClr val="008000"/>
              </a:solidFill>
            </a:endParaRPr>
          </a:p>
          <a:p>
            <a:pPr marL="0" indent="0">
              <a:buFont typeface="Arial" charset="0"/>
              <a:buNone/>
            </a:pPr>
            <a:r>
              <a:rPr lang="en-US" sz="1400" dirty="0" smtClean="0">
                <a:solidFill>
                  <a:srgbClr val="008000"/>
                </a:solidFill>
              </a:rPr>
              <a:t>A discussion of CERN’s potential role and willingness to engage in a future Global Project, and possible Governance Models: </a:t>
            </a:r>
          </a:p>
          <a:p>
            <a:r>
              <a:rPr lang="en-US" sz="1400" dirty="0" smtClean="0">
                <a:solidFill>
                  <a:srgbClr val="008000"/>
                </a:solidFill>
              </a:rPr>
              <a:t>In many implementation models a Project Governing Board could be created and mandated to monitor the project </a:t>
            </a:r>
          </a:p>
          <a:p>
            <a:r>
              <a:rPr lang="en-US" sz="1400" dirty="0" smtClean="0">
                <a:solidFill>
                  <a:srgbClr val="008000"/>
                </a:solidFill>
              </a:rPr>
              <a:t>As for the actual management of the project, the most suitable model would seem to be that of the Scientific Collaboration.</a:t>
            </a:r>
            <a:endParaRPr lang="en-US" sz="140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132020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6049133" cy="75543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Project structure </a:t>
            </a:r>
            <a:endParaRPr lang="en-US" dirty="0"/>
          </a:p>
        </p:txBody>
      </p:sp>
      <p:graphicFrame>
        <p:nvGraphicFramePr>
          <p:cNvPr id="36" name="Diagram 35"/>
          <p:cNvGraphicFramePr/>
          <p:nvPr>
            <p:extLst>
              <p:ext uri="{D42A27DB-BD31-4B8C-83A1-F6EECF244321}">
                <p14:modId xmlns:p14="http://schemas.microsoft.com/office/powerpoint/2010/main" xmlns="" val="3053873591"/>
              </p:ext>
            </p:extLst>
          </p:nvPr>
        </p:nvGraphicFramePr>
        <p:xfrm>
          <a:off x="1187624" y="908720"/>
          <a:ext cx="6779096" cy="4774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xmlns="" val="1999147376"/>
              </p:ext>
            </p:extLst>
          </p:nvPr>
        </p:nvGraphicFramePr>
        <p:xfrm>
          <a:off x="539552" y="764704"/>
          <a:ext cx="8229600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xmlns="" val="2371647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6" grpId="0">
        <p:bldAsOne/>
      </p:bldGraphic>
      <p:bldGraphic spid="36" grpId="1">
        <p:bldAsOne/>
      </p:bldGraphic>
      <p:bldGraphic spid="9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5543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Work-package responsibilities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684174"/>
            <a:ext cx="9144000" cy="6178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00620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next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tx2">
              <a:lumMod val="20000"/>
              <a:lumOff val="80000"/>
            </a:schemeClr>
          </a:solidFill>
        </p:spPr>
        <p:txBody>
          <a:bodyPr>
            <a:normAutofit fontScale="92500"/>
          </a:bodyPr>
          <a:lstStyle/>
          <a:p>
            <a:r>
              <a:rPr lang="en-US" sz="1600" dirty="0" smtClean="0"/>
              <a:t>Warnings: </a:t>
            </a:r>
          </a:p>
          <a:p>
            <a:pPr lvl="1"/>
            <a:r>
              <a:rPr lang="en-US" sz="1400" dirty="0"/>
              <a:t>T</a:t>
            </a:r>
            <a:r>
              <a:rPr lang="en-US" sz="1400" dirty="0" smtClean="0"/>
              <a:t>he work-package </a:t>
            </a:r>
            <a:r>
              <a:rPr lang="en-US" sz="1400" dirty="0" smtClean="0">
                <a:solidFill>
                  <a:srgbClr val="FF0000"/>
                </a:solidFill>
              </a:rPr>
              <a:t>resources</a:t>
            </a:r>
            <a:r>
              <a:rPr lang="en-US" sz="1400" dirty="0" smtClean="0"/>
              <a:t> needed are still significantly </a:t>
            </a:r>
            <a:r>
              <a:rPr lang="en-US" sz="1400" dirty="0" smtClean="0">
                <a:solidFill>
                  <a:srgbClr val="FF0000"/>
                </a:solidFill>
              </a:rPr>
              <a:t>above our forecasted resources</a:t>
            </a:r>
            <a:r>
              <a:rPr lang="en-US" sz="1400" dirty="0" smtClean="0"/>
              <a:t>, so the WPs might change scope and even be suppressed in a final analysis</a:t>
            </a:r>
          </a:p>
          <a:p>
            <a:pPr lvl="1"/>
            <a:r>
              <a:rPr lang="en-US" sz="1400" dirty="0" smtClean="0"/>
              <a:t>Some tuning of the work-package leadership and activity areas still probably needed </a:t>
            </a:r>
          </a:p>
          <a:p>
            <a:pPr lvl="1"/>
            <a:r>
              <a:rPr lang="en-US" sz="1400" dirty="0" smtClean="0"/>
              <a:t>In particular we need to be </a:t>
            </a:r>
            <a:r>
              <a:rPr lang="en-US" sz="1400" dirty="0" smtClean="0">
                <a:solidFill>
                  <a:srgbClr val="FF0000"/>
                </a:solidFill>
              </a:rPr>
              <a:t>sensitive to collaborators </a:t>
            </a:r>
            <a:r>
              <a:rPr lang="en-US" sz="1400" dirty="0" smtClean="0"/>
              <a:t>that would like to phase in new people (not necessarily as WP leaders but deputies or task responsible), and it is possible that large collaborative contributions to specific work-packages should be combined with (co-)leadership of some of the WPs  </a:t>
            </a:r>
            <a:endParaRPr lang="en-US" sz="1600" dirty="0" smtClean="0"/>
          </a:p>
          <a:p>
            <a:r>
              <a:rPr lang="en-US" sz="1600" dirty="0" smtClean="0"/>
              <a:t>We do expect the work-package leaders to feel responsible and “take ownership” of the work-packages </a:t>
            </a:r>
          </a:p>
          <a:p>
            <a:r>
              <a:rPr lang="en-US" sz="1600" dirty="0" smtClean="0"/>
              <a:t>Some key issues to address: </a:t>
            </a:r>
          </a:p>
          <a:p>
            <a:pPr lvl="1"/>
            <a:r>
              <a:rPr lang="en-US" sz="1400" dirty="0" smtClean="0"/>
              <a:t>Understand/review the WPs content/tasks and resources with activity leaders (if not already done), (help to) improve documentation of tasks and resources </a:t>
            </a:r>
          </a:p>
          <a:p>
            <a:pPr lvl="1"/>
            <a:r>
              <a:rPr lang="en-US" sz="1400" dirty="0" smtClean="0"/>
              <a:t>Use the Granada Workshop (LCWS11) to review critical items and issues – feed back into WP planning and tuning (see guidance from Daniel and co) </a:t>
            </a:r>
          </a:p>
          <a:p>
            <a:pPr lvl="1"/>
            <a:r>
              <a:rPr lang="en-US" sz="1400" dirty="0"/>
              <a:t>Define/discuss with activity leader if a </a:t>
            </a:r>
            <a:r>
              <a:rPr lang="en-US" sz="1400" dirty="0" smtClean="0"/>
              <a:t>deputy </a:t>
            </a:r>
            <a:r>
              <a:rPr lang="en-US" sz="1400" dirty="0"/>
              <a:t>or other substructure are needed fort the work-</a:t>
            </a:r>
            <a:r>
              <a:rPr lang="en-US" sz="1400" dirty="0" smtClean="0"/>
              <a:t>package</a:t>
            </a:r>
          </a:p>
          <a:p>
            <a:pPr lvl="1"/>
            <a:r>
              <a:rPr lang="en-US" sz="1400" dirty="0" smtClean="0"/>
              <a:t>Work with activity leaders to understand, plan and increase the collaborations participation and help to put people in recognized responsibilities (task responsible, deputies, </a:t>
            </a:r>
            <a:r>
              <a:rPr lang="en-US" sz="1400" dirty="0" err="1" smtClean="0"/>
              <a:t>etc</a:t>
            </a:r>
            <a:r>
              <a:rPr lang="en-US" sz="1400" dirty="0" smtClean="0"/>
              <a:t>) </a:t>
            </a:r>
          </a:p>
          <a:p>
            <a:pPr lvl="1"/>
            <a:r>
              <a:rPr lang="en-US" sz="1400" dirty="0" smtClean="0"/>
              <a:t>Review with activity leader </a:t>
            </a:r>
            <a:r>
              <a:rPr lang="en-US" sz="1400" dirty="0" err="1" smtClean="0"/>
              <a:t>organisation</a:t>
            </a:r>
            <a:r>
              <a:rPr lang="en-US" sz="1400" dirty="0" smtClean="0"/>
              <a:t> of the work, meeting structures </a:t>
            </a:r>
            <a:r>
              <a:rPr lang="en-US" sz="1400" dirty="0" err="1" smtClean="0"/>
              <a:t>etc</a:t>
            </a:r>
            <a:r>
              <a:rPr lang="en-US" sz="1400" dirty="0" smtClean="0"/>
              <a:t> .. </a:t>
            </a:r>
          </a:p>
          <a:p>
            <a:pPr lvl="1"/>
            <a:r>
              <a:rPr lang="en-US" sz="1400" dirty="0" smtClean="0"/>
              <a:t>Participate/support activity leaders in preparation of the November </a:t>
            </a:r>
            <a:r>
              <a:rPr lang="en-US" sz="1400" dirty="0" err="1" smtClean="0"/>
              <a:t>workpackage</a:t>
            </a:r>
            <a:r>
              <a:rPr lang="en-US" sz="1400" dirty="0" smtClean="0"/>
              <a:t> planning meeting 3-4.11 </a:t>
            </a:r>
          </a:p>
          <a:p>
            <a:pPr marL="457200" lvl="1" indent="0">
              <a:buNone/>
            </a:pP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xmlns="" val="921161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836712"/>
          </a:xfrm>
        </p:spPr>
        <p:txBody>
          <a:bodyPr>
            <a:noAutofit/>
          </a:bodyPr>
          <a:lstStyle/>
          <a:p>
            <a:r>
              <a:rPr lang="en-US" sz="3600" b="1" dirty="0" smtClean="0"/>
              <a:t>Machine Protection and Operation</a:t>
            </a:r>
            <a:endParaRPr lang="en-US" sz="3600" b="1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251520" y="980728"/>
          <a:ext cx="8568952" cy="52369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2238"/>
                <a:gridCol w="3258362"/>
                <a:gridCol w="1728192"/>
                <a:gridCol w="1440160"/>
              </a:tblGrid>
              <a:tr h="344927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b="1" kern="1200" baseline="0" dirty="0" smtClean="0">
                          <a:solidFill>
                            <a:srgbClr val="FFFF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BPH - OP</a:t>
                      </a:r>
                    </a:p>
                  </a:txBody>
                  <a:tcPr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1" baseline="0" dirty="0" smtClean="0">
                          <a:solidFill>
                            <a:srgbClr val="FFFFFF"/>
                          </a:solidFill>
                          <a:latin typeface="Arial" pitchFamily="34" charset="0"/>
                          <a:cs typeface="Arial" pitchFamily="34" charset="0"/>
                        </a:rPr>
                        <a:t>Purpose/Objectives/Goals</a:t>
                      </a:r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1" baseline="0" dirty="0" smtClean="0">
                          <a:solidFill>
                            <a:srgbClr val="FFFFFF"/>
                          </a:solidFill>
                          <a:latin typeface="Arial" pitchFamily="34" charset="0"/>
                          <a:cs typeface="Arial" pitchFamily="34" charset="0"/>
                        </a:rPr>
                        <a:t>Deliverables</a:t>
                      </a:r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1" baseline="0" dirty="0" smtClean="0">
                          <a:solidFill>
                            <a:srgbClr val="FFFFFF"/>
                          </a:solidFill>
                          <a:latin typeface="Arial" pitchFamily="34" charset="0"/>
                          <a:cs typeface="Arial" pitchFamily="34" charset="0"/>
                        </a:rPr>
                        <a:t>Schedule</a:t>
                      </a:r>
                      <a:endParaRPr 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2666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Machine protection system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design</a:t>
                      </a:r>
                      <a:endParaRPr 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Bef>
                          <a:spcPts val="600"/>
                        </a:spcBef>
                      </a:pP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Define the machine protection concept and the required hardware implications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Implementation of MP consequences for equipment (2ms fail-proof) and personal safety.</a:t>
                      </a:r>
                    </a:p>
                  </a:txBody>
                  <a:tcPr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Reports</a:t>
                      </a:r>
                      <a:b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</a:br>
                      <a:endParaRPr lang="en-US" sz="1200" kern="1200" baseline="0" dirty="0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Safety Procedures and agreements</a:t>
                      </a:r>
                    </a:p>
                    <a:p>
                      <a:endParaRPr 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kern="1200" baseline="0" dirty="0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29217">
                <a:tc>
                  <a:txBody>
                    <a:bodyPr/>
                    <a:lstStyle/>
                    <a:p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Extraction channel </a:t>
                      </a:r>
                      <a:r>
                        <a:rPr lang="en-US" sz="11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(damping rings, combiner rings, turn around)</a:t>
                      </a:r>
                      <a:endParaRPr 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Extraction channel design and mask specifications</a:t>
                      </a:r>
                    </a:p>
                  </a:txBody>
                  <a:tcPr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Designs</a:t>
                      </a:r>
                    </a:p>
                  </a:txBody>
                  <a:tcPr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baseline="0" dirty="0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2011 – 2016</a:t>
                      </a:r>
                      <a:endParaRPr lang="en-US" sz="12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426660">
                <a:tc>
                  <a:txBody>
                    <a:bodyPr/>
                    <a:lstStyle/>
                    <a:p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Material studies and mask and collimator design</a:t>
                      </a:r>
                      <a:endParaRPr 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Detailed designs of subcomponents</a:t>
                      </a:r>
                    </a:p>
                    <a:p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(masks and collimators).</a:t>
                      </a:r>
                      <a:endParaRPr 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baseline="0" dirty="0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9493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Arial" pitchFamily="34" charset="0"/>
                          <a:cs typeface="Arial" pitchFamily="34" charset="0"/>
                        </a:rPr>
                        <a:t>Loss generation</a:t>
                      </a:r>
                      <a:endParaRPr 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Estimate halo generation in main </a:t>
                      </a:r>
                      <a:r>
                        <a:rPr lang="en-US" sz="1200" kern="1200" baseline="0" dirty="0" err="1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linacs</a:t>
                      </a: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and other machine areas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Contribute to integrated collimation systems</a:t>
                      </a:r>
                    </a:p>
                  </a:txBody>
                  <a:tcPr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Code, report, database</a:t>
                      </a:r>
                    </a:p>
                  </a:txBody>
                  <a:tcPr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2011 – 2016</a:t>
                      </a:r>
                      <a:endParaRPr lang="en-US" sz="12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94937">
                <a:tc>
                  <a:txBody>
                    <a:bodyPr/>
                    <a:lstStyle/>
                    <a:p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Radiation issues</a:t>
                      </a:r>
                      <a:endParaRPr 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Simulation of radiation levels</a:t>
                      </a:r>
                      <a:b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</a:b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Personnel safety</a:t>
                      </a:r>
                      <a:b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</a:b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Component damage</a:t>
                      </a:r>
                    </a:p>
                  </a:txBody>
                  <a:tcPr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Bef>
                          <a:spcPts val="600"/>
                        </a:spcBef>
                      </a:pPr>
                      <a:endParaRPr lang="en-US" sz="1200" kern="1200" baseline="0" dirty="0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18690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Arial" pitchFamily="34" charset="0"/>
                          <a:cs typeface="Arial" pitchFamily="34" charset="0"/>
                        </a:rPr>
                        <a:t>Critical failures</a:t>
                      </a:r>
                      <a:endParaRPr 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Critical failure modes</a:t>
                      </a:r>
                    </a:p>
                  </a:txBody>
                  <a:tcPr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Bef>
                          <a:spcPts val="600"/>
                        </a:spcBef>
                      </a:pPr>
                      <a:endParaRPr lang="en-US" sz="1200" kern="1200" baseline="0" dirty="0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2011 – 2014</a:t>
                      </a:r>
                      <a:endParaRPr lang="en-US" sz="12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81632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Arial" pitchFamily="34" charset="0"/>
                          <a:cs typeface="Arial" pitchFamily="34" charset="0"/>
                        </a:rPr>
                        <a:t>Reliability</a:t>
                      </a:r>
                      <a:endParaRPr 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Key reliability issues</a:t>
                      </a:r>
                    </a:p>
                    <a:p>
                      <a:pPr marL="182563" marR="0" indent="-18256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Reliability model of the machine</a:t>
                      </a:r>
                    </a:p>
                    <a:p>
                      <a:pPr marL="182563" marR="0" indent="-18256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Fault catalog</a:t>
                      </a:r>
                      <a:b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</a:br>
                      <a:r>
                        <a:rPr lang="en-GB" sz="12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(area leaders to contribute to the failure catalogue)</a:t>
                      </a:r>
                      <a:endParaRPr lang="en-US" sz="1200" kern="1200" baseline="0" dirty="0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182563" marR="0" indent="-18256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Definition of SIL levels for components.</a:t>
                      </a:r>
                    </a:p>
                  </a:txBody>
                  <a:tcPr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SIL level specifications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Provide models for integrated studies</a:t>
                      </a:r>
                    </a:p>
                  </a:txBody>
                  <a:tcPr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836712"/>
          </a:xfrm>
        </p:spPr>
        <p:txBody>
          <a:bodyPr>
            <a:noAutofit/>
          </a:bodyPr>
          <a:lstStyle/>
          <a:p>
            <a:r>
              <a:rPr lang="en-US" sz="3600" b="1" dirty="0" smtClean="0"/>
              <a:t>Machine Protection and Operation</a:t>
            </a:r>
            <a:endParaRPr lang="en-US" sz="3600" b="1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251520" y="980728"/>
          <a:ext cx="8568952" cy="33624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2238"/>
                <a:gridCol w="3258362"/>
                <a:gridCol w="1728192"/>
                <a:gridCol w="1440160"/>
              </a:tblGrid>
              <a:tr h="344927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b="1" kern="1200" baseline="0" dirty="0" smtClean="0">
                          <a:solidFill>
                            <a:srgbClr val="FFFFFF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BPH - OP</a:t>
                      </a:r>
                    </a:p>
                  </a:txBody>
                  <a:tcPr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1" baseline="0" dirty="0" smtClean="0">
                          <a:solidFill>
                            <a:srgbClr val="FFFFFF"/>
                          </a:solidFill>
                          <a:latin typeface="Arial" pitchFamily="34" charset="0"/>
                          <a:cs typeface="Arial" pitchFamily="34" charset="0"/>
                        </a:rPr>
                        <a:t>Purpose/Objectives/Goals</a:t>
                      </a:r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1" baseline="0" dirty="0" smtClean="0">
                          <a:solidFill>
                            <a:srgbClr val="FFFFFF"/>
                          </a:solidFill>
                          <a:latin typeface="Arial" pitchFamily="34" charset="0"/>
                          <a:cs typeface="Arial" pitchFamily="34" charset="0"/>
                        </a:rPr>
                        <a:t>Deliverables</a:t>
                      </a:r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1" baseline="0" dirty="0" smtClean="0">
                          <a:solidFill>
                            <a:srgbClr val="FFFFFF"/>
                          </a:solidFill>
                          <a:latin typeface="Arial" pitchFamily="34" charset="0"/>
                          <a:cs typeface="Arial" pitchFamily="34" charset="0"/>
                        </a:rPr>
                        <a:t>Schedule</a:t>
                      </a:r>
                      <a:endParaRPr 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2666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Arial" pitchFamily="34" charset="0"/>
                          <a:cs typeface="Arial" pitchFamily="34" charset="0"/>
                        </a:rPr>
                        <a:t>Experimental verification</a:t>
                      </a:r>
                      <a:endParaRPr 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Implementation of a model MP system in CTF3 for validation of the “Next Pulse Permit” concept.</a:t>
                      </a:r>
                    </a:p>
                  </a:txBody>
                  <a:tcPr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Working prototype of MP system integrated into the control system.</a:t>
                      </a:r>
                    </a:p>
                  </a:txBody>
                  <a:tcPr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2014 – 2016</a:t>
                      </a:r>
                      <a:endParaRPr lang="en-US" sz="12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1009762">
                <a:tc>
                  <a:txBody>
                    <a:bodyPr/>
                    <a:lstStyle/>
                    <a:p>
                      <a:r>
                        <a:rPr lang="en-US" sz="1200" kern="1200" baseline="0" dirty="0" smtClean="0">
                          <a:solidFill>
                            <a:srgbClr val="CC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Operational scenario</a:t>
                      </a:r>
                      <a:endParaRPr lang="en-US" sz="1200" dirty="0">
                        <a:solidFill>
                          <a:srgbClr val="CC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baseline="0" dirty="0" smtClean="0">
                          <a:solidFill>
                            <a:srgbClr val="CC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Objective: Definition of operational scenario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baseline="0" dirty="0" smtClean="0">
                          <a:solidFill>
                            <a:srgbClr val="CC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Activity: Definition of scenario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baseline="0" dirty="0" smtClean="0">
                          <a:solidFill>
                            <a:srgbClr val="CC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Verification in CTF3</a:t>
                      </a:r>
                    </a:p>
                  </a:txBody>
                  <a:tcPr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CC0000"/>
                          </a:solidFill>
                          <a:latin typeface="Arial" pitchFamily="34" charset="0"/>
                          <a:cs typeface="Arial" pitchFamily="34" charset="0"/>
                        </a:rPr>
                        <a:t>Coordinated discussions between RF experts, Beam dynamics experts and equipment experts in order to define a commissioning and operations scenario: write‐up of Results</a:t>
                      </a:r>
                      <a:endParaRPr lang="en-US" sz="1200" kern="1200" baseline="0" dirty="0" smtClean="0">
                        <a:solidFill>
                          <a:srgbClr val="CC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baseline="0" dirty="0" smtClean="0">
                        <a:solidFill>
                          <a:srgbClr val="CC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baseline="0" dirty="0" smtClean="0">
                          <a:solidFill>
                            <a:srgbClr val="CC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2012 – 2013</a:t>
                      </a:r>
                      <a:endParaRPr lang="en-US" sz="1200" dirty="0" smtClean="0">
                        <a:solidFill>
                          <a:srgbClr val="CC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426660">
                <a:tc>
                  <a:txBody>
                    <a:bodyPr/>
                    <a:lstStyle/>
                    <a:p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Luminosity evolution</a:t>
                      </a:r>
                      <a:endParaRPr 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Objective: Estimate luminosity evolution during the first years of operation</a:t>
                      </a:r>
                      <a:endParaRPr 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Reports on the commissioning</a:t>
                      </a:r>
                      <a:endParaRPr lang="en-GB" sz="1200" b="1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2011 – 2016</a:t>
                      </a:r>
                      <a:endParaRPr lang="en-US" sz="12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836712"/>
          </a:xfrm>
        </p:spPr>
        <p:txBody>
          <a:bodyPr>
            <a:noAutofit/>
          </a:bodyPr>
          <a:lstStyle/>
          <a:p>
            <a:r>
              <a:rPr lang="en-US" sz="3600" b="1" dirty="0" smtClean="0"/>
              <a:t>Generic Tasks for each Area</a:t>
            </a:r>
            <a:endParaRPr lang="en-US" sz="3600" b="1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251520" y="764704"/>
          <a:ext cx="8568952" cy="51419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2238"/>
                <a:gridCol w="3258362"/>
                <a:gridCol w="1728192"/>
                <a:gridCol w="1440160"/>
              </a:tblGrid>
              <a:tr h="432048">
                <a:tc>
                  <a:txBody>
                    <a:bodyPr/>
                    <a:lstStyle/>
                    <a:p>
                      <a:pPr algn="l"/>
                      <a:r>
                        <a:rPr lang="en-US" sz="1200" b="1" baseline="0" dirty="0" smtClean="0">
                          <a:solidFill>
                            <a:srgbClr val="FFFFFF"/>
                          </a:solidFill>
                          <a:latin typeface="Arial" pitchFamily="34" charset="0"/>
                          <a:cs typeface="Arial" pitchFamily="34" charset="0"/>
                        </a:rPr>
                        <a:t>BPH-generic</a:t>
                      </a:r>
                    </a:p>
                  </a:txBody>
                  <a:tcPr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1" baseline="0" dirty="0" smtClean="0">
                          <a:solidFill>
                            <a:srgbClr val="FFFFFF"/>
                          </a:solidFill>
                          <a:latin typeface="Arial" pitchFamily="34" charset="0"/>
                          <a:cs typeface="Arial" pitchFamily="34" charset="0"/>
                        </a:rPr>
                        <a:t>Purpose/Objectives/Goals</a:t>
                      </a:r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1" baseline="0" dirty="0" smtClean="0">
                          <a:solidFill>
                            <a:srgbClr val="FFFFFF"/>
                          </a:solidFill>
                          <a:latin typeface="Arial" pitchFamily="34" charset="0"/>
                          <a:cs typeface="Arial" pitchFamily="34" charset="0"/>
                        </a:rPr>
                        <a:t>Deliverables</a:t>
                      </a:r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1" baseline="0" dirty="0" smtClean="0">
                          <a:solidFill>
                            <a:srgbClr val="FFFFFF"/>
                          </a:solidFill>
                          <a:latin typeface="Arial" pitchFamily="34" charset="0"/>
                          <a:cs typeface="Arial" pitchFamily="34" charset="0"/>
                        </a:rPr>
                        <a:t>Schedule</a:t>
                      </a:r>
                      <a:endParaRPr 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48072">
                <a:tc>
                  <a:txBody>
                    <a:bodyPr/>
                    <a:lstStyle/>
                    <a:p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Beam line design</a:t>
                      </a:r>
                      <a:endParaRPr 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kern="120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Objectives:</a:t>
                      </a:r>
                    </a:p>
                    <a:p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Provide </a:t>
                      </a:r>
                      <a:r>
                        <a:rPr lang="en-US" sz="1200" kern="1200" baseline="0" dirty="0" err="1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optimised</a:t>
                      </a: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beam line design of the area</a:t>
                      </a:r>
                      <a:endParaRPr 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kern="1200" baseline="0" dirty="0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Lattice deck</a:t>
                      </a:r>
                    </a:p>
                    <a:p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Supporting documents</a:t>
                      </a:r>
                      <a:endParaRPr 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kern="1200" baseline="0" dirty="0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2011 – 2016</a:t>
                      </a:r>
                      <a:endParaRPr 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648072">
                <a:tc>
                  <a:txBody>
                    <a:bodyPr/>
                    <a:lstStyle/>
                    <a:p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Correction techniques</a:t>
                      </a:r>
                      <a:endParaRPr 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Objectives:</a:t>
                      </a:r>
                    </a:p>
                    <a:p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Provide the description of correction techniques and feedback layout</a:t>
                      </a:r>
                      <a:endParaRPr 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algn="l" defTabSz="914400" rtl="0" eaLnBrk="1" latinLnBrk="0" hangingPunct="1"/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Documents</a:t>
                      </a:r>
                    </a:p>
                  </a:txBody>
                  <a:tcPr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baseline="0" dirty="0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2011 – 2016</a:t>
                      </a:r>
                      <a:endParaRPr lang="en-US" sz="12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1022514">
                <a:tc>
                  <a:txBody>
                    <a:bodyPr/>
                    <a:lstStyle/>
                    <a:p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Hardware performance</a:t>
                      </a:r>
                      <a:endParaRPr 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Objectives:</a:t>
                      </a:r>
                    </a:p>
                    <a:p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Provide hardware performance specifications</a:t>
                      </a:r>
                    </a:p>
                    <a:p>
                      <a:pPr>
                        <a:spcBef>
                          <a:spcPts val="600"/>
                        </a:spcBef>
                      </a:pP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Contribute to the development of performance models of key  hardware in collaboration with hardware experts</a:t>
                      </a:r>
                    </a:p>
                    <a:p>
                      <a:pPr>
                        <a:spcBef>
                          <a:spcPts val="600"/>
                        </a:spcBef>
                      </a:pP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Follow hardware progress and integrate feedback from hardware</a:t>
                      </a:r>
                      <a:endParaRPr 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Documents</a:t>
                      </a:r>
                    </a:p>
                    <a:p>
                      <a:pPr>
                        <a:spcBef>
                          <a:spcPts val="600"/>
                        </a:spcBef>
                      </a:pP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Reports documenting the models</a:t>
                      </a:r>
                      <a:b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</a:br>
                      <a:endParaRPr lang="en-US" sz="1200" kern="1200" baseline="0" dirty="0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>
                        <a:spcBef>
                          <a:spcPts val="600"/>
                        </a:spcBef>
                      </a:pP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Design changes</a:t>
                      </a:r>
                      <a:endParaRPr 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baseline="0" dirty="0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2011 – 2016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2011 – 2016</a:t>
                      </a:r>
                      <a:b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</a:b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/>
                      </a:r>
                      <a:b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</a:br>
                      <a:endParaRPr lang="en-US" sz="12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2011 – 2016</a:t>
                      </a:r>
                      <a:endParaRPr lang="en-US" sz="12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1022514">
                <a:tc>
                  <a:txBody>
                    <a:bodyPr/>
                    <a:lstStyle/>
                    <a:p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Cost and power</a:t>
                      </a:r>
                      <a:endParaRPr 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Objectives:</a:t>
                      </a:r>
                    </a:p>
                    <a:p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Provide input for the cost estimate</a:t>
                      </a:r>
                      <a:b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</a:b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/>
                      </a:r>
                      <a:b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</a:br>
                      <a:endParaRPr lang="en-US" sz="1200" kern="1200" baseline="0" dirty="0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algn="l" defTabSz="914400" rtl="0" eaLnBrk="1" latinLnBrk="0" hangingPunct="1">
                        <a:spcBef>
                          <a:spcPts val="600"/>
                        </a:spcBef>
                      </a:pP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Contribute to a cost model to </a:t>
                      </a:r>
                      <a:r>
                        <a:rPr lang="en-US" sz="1200" kern="1200" baseline="0" dirty="0" err="1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optimise</a:t>
                      </a: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the machine in collaboration  with the cost effort and other working groups</a:t>
                      </a:r>
                    </a:p>
                    <a:p>
                      <a:pPr marL="0" algn="l" defTabSz="914400" rtl="0" eaLnBrk="1" latinLnBrk="0" hangingPunct="1">
                        <a:spcBef>
                          <a:spcPts val="600"/>
                        </a:spcBef>
                      </a:pP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Identify cost saving options and follow costing  progress and integrate feedback</a:t>
                      </a:r>
                    </a:p>
                  </a:txBody>
                  <a:tcPr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Bef>
                          <a:spcPts val="600"/>
                        </a:spcBef>
                      </a:pPr>
                      <a:endParaRPr lang="en-US" sz="1200" kern="1200" baseline="0" dirty="0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algn="l" defTabSz="914400" rtl="0" eaLnBrk="1" latinLnBrk="0" hangingPunct="1">
                        <a:spcBef>
                          <a:spcPts val="0"/>
                        </a:spcBef>
                      </a:pP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Documents on number of components and layouts</a:t>
                      </a:r>
                    </a:p>
                    <a:p>
                      <a:pPr marL="0" algn="l" defTabSz="914400" rtl="0" eaLnBrk="1" latinLnBrk="0" hangingPunct="1">
                        <a:spcBef>
                          <a:spcPts val="600"/>
                        </a:spcBef>
                      </a:pP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Cost model</a:t>
                      </a:r>
                      <a:b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</a:b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/>
                      </a:r>
                      <a:b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</a:br>
                      <a:endParaRPr lang="en-US" sz="1200" kern="1200" baseline="0" dirty="0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algn="l" defTabSz="914400" rtl="0" eaLnBrk="1" latinLnBrk="0" hangingPunct="1">
                        <a:spcBef>
                          <a:spcPts val="600"/>
                        </a:spcBef>
                      </a:pP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Improved baseline designs</a:t>
                      </a:r>
                    </a:p>
                  </a:txBody>
                  <a:tcPr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2011 – 2016</a:t>
                      </a:r>
                      <a:b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</a:b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/>
                      </a:r>
                      <a:b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</a:br>
                      <a:endParaRPr lang="en-US" sz="1200" kern="1200" baseline="0" dirty="0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2011 – 2016</a:t>
                      </a:r>
                      <a:b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</a:b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/>
                      </a:r>
                      <a:b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</a:br>
                      <a:endParaRPr lang="en-US" sz="12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2011 – 2016</a:t>
                      </a:r>
                      <a:endParaRPr lang="en-US" sz="12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2|10.1|6.8|27.2|9.8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1238</Words>
  <Application>Microsoft Office PowerPoint</Application>
  <PresentationFormat>On-screen Show (4:3)</PresentationFormat>
  <Paragraphs>216</Paragraphs>
  <Slides>12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Office Theme</vt:lpstr>
      <vt:lpstr>Worksheet</vt:lpstr>
      <vt:lpstr>MPO 20111006</vt:lpstr>
      <vt:lpstr>CLIC next phases</vt:lpstr>
      <vt:lpstr>Linear Collider Organization post 2012</vt:lpstr>
      <vt:lpstr>Project structure </vt:lpstr>
      <vt:lpstr>Work-package responsibilities</vt:lpstr>
      <vt:lpstr>What next ?</vt:lpstr>
      <vt:lpstr>Machine Protection and Operation</vt:lpstr>
      <vt:lpstr>Machine Protection and Operation</vt:lpstr>
      <vt:lpstr>Generic Tasks for each Area</vt:lpstr>
      <vt:lpstr>Generic Tasks for each Area</vt:lpstr>
      <vt:lpstr>MP packages</vt:lpstr>
      <vt:lpstr>Slide 12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MPO 20111006</dc:title>
  <dc:creator>michael jonker</dc:creator>
  <cp:lastModifiedBy>michael jonker</cp:lastModifiedBy>
  <cp:revision>2</cp:revision>
  <dcterms:created xsi:type="dcterms:W3CDTF">2011-11-22T13:38:44Z</dcterms:created>
  <dcterms:modified xsi:type="dcterms:W3CDTF">2011-11-22T13:41:02Z</dcterms:modified>
</cp:coreProperties>
</file>