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14" y="-12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j\jonker\Documents\My%20Projects\CLIC\MPOA-WG\Light%20sourc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050"/>
            </a:pPr>
            <a:r>
              <a:rPr lang="en-US" sz="1050"/>
              <a:t>Charge Density vs Beam Energy</a:t>
            </a:r>
          </a:p>
        </c:rich>
      </c:tx>
      <c:layout>
        <c:manualLayout>
          <c:xMode val="edge"/>
          <c:yMode val="edge"/>
          <c:x val="0.36898327612894688"/>
          <c:y val="1.039030898522844E-2"/>
        </c:manualLayout>
      </c:layout>
    </c:title>
    <c:plotArea>
      <c:layout>
        <c:manualLayout>
          <c:layoutTarget val="inner"/>
          <c:xMode val="edge"/>
          <c:yMode val="edge"/>
          <c:x val="0.10970336904608277"/>
          <c:y val="9.7831501290964587E-2"/>
          <c:w val="0.84851839421711628"/>
          <c:h val="0.74699903349778241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7"/>
          </c:marker>
          <c:dPt>
            <c:idx val="0"/>
            <c:marker>
              <c:spPr>
                <a:solidFill>
                  <a:srgbClr val="FFFF00"/>
                </a:solidFill>
                <a:ln w="25400"/>
              </c:spPr>
            </c:marker>
          </c:dPt>
          <c:dPt>
            <c:idx val="1"/>
            <c:marker>
              <c:spPr>
                <a:solidFill>
                  <a:srgbClr val="FFFF00"/>
                </a:solidFill>
                <a:ln w="25400"/>
              </c:spPr>
            </c:marker>
          </c:dPt>
          <c:dPt>
            <c:idx val="2"/>
            <c:marker>
              <c:spPr>
                <a:solidFill>
                  <a:srgbClr val="FFFF00"/>
                </a:solidFill>
                <a:ln w="25400"/>
              </c:spPr>
            </c:marker>
          </c:dPt>
          <c:dPt>
            <c:idx val="6"/>
            <c:marker>
              <c:spPr>
                <a:solidFill>
                  <a:srgbClr val="FFFF00"/>
                </a:solidFill>
                <a:ln w="25400"/>
              </c:spPr>
            </c:marker>
          </c:dPt>
          <c:dPt>
            <c:idx val="7"/>
            <c:marker>
              <c:spPr>
                <a:solidFill>
                  <a:srgbClr val="FFFF00"/>
                </a:solidFill>
                <a:ln w="25400"/>
              </c:spPr>
            </c:marker>
          </c:dPt>
          <c:dPt>
            <c:idx val="8"/>
            <c:marker>
              <c:spPr>
                <a:solidFill>
                  <a:srgbClr val="FFFF00"/>
                </a:solidFill>
                <a:ln w="25400">
                  <a:solidFill>
                    <a:srgbClr val="416FA6"/>
                  </a:solidFill>
                </a:ln>
              </c:spPr>
            </c:marker>
          </c:dPt>
          <c:dPt>
            <c:idx val="9"/>
            <c:marker>
              <c:spPr>
                <a:solidFill>
                  <a:srgbClr val="FFFF00"/>
                </a:solidFill>
                <a:ln w="25400">
                  <a:solidFill>
                    <a:srgbClr val="416FA6"/>
                  </a:solidFill>
                </a:ln>
              </c:spPr>
            </c:marker>
          </c:dPt>
          <c:dPt>
            <c:idx val="10"/>
            <c:marker>
              <c:symbol val="dot"/>
              <c:size val="8"/>
              <c:spPr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c:spPr>
            </c:marker>
          </c:dPt>
          <c:dPt>
            <c:idx val="11"/>
            <c:marker>
              <c:spPr>
                <a:noFill/>
                <a:ln w="25400">
                  <a:solidFill>
                    <a:srgbClr val="C00000"/>
                  </a:solidFill>
                </a:ln>
              </c:spPr>
            </c:marker>
          </c:dPt>
          <c:dPt>
            <c:idx val="12"/>
            <c:marker>
              <c:symbol val="dash"/>
              <c:size val="8"/>
              <c:spPr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c:spPr>
            </c:marker>
          </c:dPt>
          <c:dPt>
            <c:idx val="13"/>
            <c:marker>
              <c:symbol val="dash"/>
              <c:size val="8"/>
              <c:spPr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c:spPr>
            </c:marker>
          </c:dPt>
          <c:dPt>
            <c:idx val="15"/>
            <c:marker>
              <c:spPr>
                <a:solidFill>
                  <a:srgbClr val="4F81BD">
                    <a:lumMod val="40000"/>
                    <a:lumOff val="60000"/>
                  </a:srgbClr>
                </a:solidFill>
                <a:ln w="25400">
                  <a:solidFill>
                    <a:srgbClr val="0070C0"/>
                  </a:solidFill>
                </a:ln>
              </c:spPr>
            </c:marker>
          </c:dPt>
          <c:dPt>
            <c:idx val="16"/>
            <c:marker>
              <c:spPr>
                <a:solidFill>
                  <a:schemeClr val="accent1">
                    <a:lumMod val="40000"/>
                    <a:lumOff val="60000"/>
                  </a:schemeClr>
                </a:solidFill>
                <a:ln w="25400">
                  <a:solidFill>
                    <a:srgbClr val="0070C0"/>
                  </a:solidFill>
                </a:ln>
              </c:spPr>
            </c:marker>
          </c:dPt>
          <c:dPt>
            <c:idx val="17"/>
            <c:marker>
              <c:spPr>
                <a:solidFill>
                  <a:srgbClr val="CC9900"/>
                </a:solidFill>
                <a:ln w="25400">
                  <a:solidFill>
                    <a:schemeClr val="accent3">
                      <a:lumMod val="75000"/>
                    </a:schemeClr>
                  </a:solidFill>
                </a:ln>
              </c:spPr>
            </c:marker>
          </c:dPt>
          <c:dPt>
            <c:idx val="18"/>
            <c:marker>
              <c:symbol val="dash"/>
              <c:size val="8"/>
              <c:spPr>
                <a:solidFill>
                  <a:srgbClr val="7030A0"/>
                </a:solidFill>
                <a:ln>
                  <a:solidFill>
                    <a:srgbClr val="7030A0"/>
                  </a:solidFill>
                </a:ln>
              </c:spPr>
            </c:marker>
          </c:dPt>
          <c:dPt>
            <c:idx val="19"/>
            <c:marker>
              <c:symbol val="dash"/>
              <c:size val="7"/>
              <c:spPr>
                <a:solidFill>
                  <a:srgbClr val="CDACE6"/>
                </a:solidFill>
                <a:ln>
                  <a:solidFill>
                    <a:srgbClr val="CDACE6"/>
                  </a:solidFill>
                </a:ln>
              </c:spPr>
            </c:marker>
          </c:dPt>
          <c:dPt>
            <c:idx val="20"/>
            <c:marker>
              <c:symbol val="dash"/>
              <c:size val="9"/>
              <c:spPr>
                <a:solidFill>
                  <a:srgbClr val="FFFF00"/>
                </a:solidFill>
                <a:ln w="15875"/>
              </c:spPr>
            </c:marker>
          </c:dPt>
          <c:dPt>
            <c:idx val="21"/>
            <c:marker>
              <c:symbol val="dash"/>
              <c:size val="9"/>
              <c:spPr>
                <a:solidFill>
                  <a:srgbClr val="FFFF00"/>
                </a:solidFill>
                <a:ln w="15875"/>
              </c:spPr>
            </c:marker>
          </c:dPt>
          <c:dPt>
            <c:idx val="22"/>
            <c:marker>
              <c:symbol val="dash"/>
              <c:size val="9"/>
              <c:spPr>
                <a:solidFill>
                  <a:srgbClr val="FFFF00"/>
                </a:solidFill>
                <a:ln w="15875"/>
              </c:spPr>
            </c:marker>
          </c:dPt>
          <c:dLbls>
            <c:dLbl>
              <c:idx val="0"/>
              <c:layout>
                <c:manualLayout>
                  <c:x val="-4.3360263664990517E-2"/>
                  <c:y val="-2.6251228269375895E-2"/>
                </c:manualLayout>
              </c:layout>
              <c:tx>
                <c:rich>
                  <a:bodyPr/>
                  <a:lstStyle/>
                  <a:p>
                    <a:r>
                      <a:rPr lang="en-US" sz="800" b="0" i="0" u="none" strike="noStrike" kern="1200" baseline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rPr>
                      <a:t>ALS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-8.8976929670637091E-3"/>
                  <c:y val="-1.0565421601280557E-2"/>
                </c:manualLayout>
              </c:layout>
              <c:tx>
                <c:rich>
                  <a:bodyPr/>
                  <a:lstStyle/>
                  <a:p>
                    <a:r>
                      <a:rPr lang="en-US" sz="800" b="0" i="0" u="none" strike="noStrike" kern="1200" baseline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rPr>
                      <a:t>APS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-8.11215052115212E-3"/>
                  <c:y val="-2.2235552241366426E-2"/>
                </c:manualLayout>
              </c:layout>
              <c:tx>
                <c:rich>
                  <a:bodyPr/>
                  <a:lstStyle/>
                  <a:p>
                    <a:r>
                      <a:rPr lang="en-US" sz="800" b="0" i="0" u="none" strike="noStrike" kern="1200" baseline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rPr>
                      <a:t>CESR</a:t>
                    </a:r>
                  </a:p>
                </c:rich>
              </c:tx>
              <c:showVal val="1"/>
            </c:dLbl>
            <c:dLbl>
              <c:idx val="6"/>
              <c:layout>
                <c:manualLayout>
                  <c:x val="-5.2212935777751442E-2"/>
                  <c:y val="-3.0778747230893546E-2"/>
                </c:manualLayout>
              </c:layout>
              <c:tx>
                <c:rich>
                  <a:bodyPr/>
                  <a:lstStyle/>
                  <a:p>
                    <a:r>
                      <a:rPr lang="en-US" sz="800" b="0" i="0" u="none" strike="noStrike" kern="1200" baseline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rPr>
                      <a:t>Soleil</a:t>
                    </a:r>
                  </a:p>
                </c:rich>
              </c:tx>
              <c:showVal val="1"/>
            </c:dLbl>
            <c:dLbl>
              <c:idx val="7"/>
              <c:layout>
                <c:manualLayout>
                  <c:x val="-2.158535578802051E-2"/>
                  <c:y val="2.8642808788387892E-2"/>
                </c:manualLayout>
              </c:layout>
              <c:tx>
                <c:rich>
                  <a:bodyPr/>
                  <a:lstStyle/>
                  <a:p>
                    <a:r>
                      <a:rPr lang="en-US" sz="800" b="0" i="0" u="none" strike="noStrike" kern="1200" baseline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rPr>
                      <a:t>ESFR</a:t>
                    </a:r>
                  </a:p>
                </c:rich>
              </c:tx>
              <c:showVal val="1"/>
            </c:dLbl>
            <c:dLbl>
              <c:idx val="8"/>
              <c:layout>
                <c:manualLayout>
                  <c:x val="-9.7882840730152704E-3"/>
                  <c:y val="-1.2844407850530705E-2"/>
                </c:manualLayout>
              </c:layout>
              <c:tx>
                <c:rich>
                  <a:bodyPr/>
                  <a:lstStyle/>
                  <a:p>
                    <a:r>
                      <a:rPr lang="en-US" sz="800" b="0" i="0" u="none" strike="noStrike" kern="1200" baseline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rPr>
                      <a:t>Spring8</a:t>
                    </a:r>
                  </a:p>
                </c:rich>
              </c:tx>
              <c:showVal val="1"/>
            </c:dLbl>
            <c:dLbl>
              <c:idx val="9"/>
              <c:layout>
                <c:manualLayout>
                  <c:x val="-1.0200364298724961E-2"/>
                  <c:y val="-1.6064257028112507E-2"/>
                </c:manualLayout>
              </c:layout>
              <c:tx>
                <c:rich>
                  <a:bodyPr/>
                  <a:lstStyle/>
                  <a:p>
                    <a:r>
                      <a:rPr sz="800"/>
                      <a:t>Diamond</a:t>
                    </a:r>
                  </a:p>
                </c:rich>
              </c:tx>
              <c:showVal val="1"/>
            </c:dLbl>
            <c:dLbl>
              <c:idx val="10"/>
              <c:layout>
                <c:manualLayout>
                  <c:x val="-1.405091190524259E-2"/>
                  <c:y val="2.0483570295762556E-2"/>
                </c:manualLayout>
              </c:layout>
              <c:tx>
                <c:rich>
                  <a:bodyPr/>
                  <a:lstStyle/>
                  <a:p>
                    <a:pPr algn="ctr" rtl="0"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 b="1">
                        <a:solidFill>
                          <a:srgbClr val="FF0000"/>
                        </a:solidFill>
                      </a:rPr>
                      <a:t>CLIC DB 1 train</a:t>
                    </a:r>
                  </a:p>
                </c:rich>
              </c:tx>
              <c:spPr>
                <a:noFill/>
              </c:spPr>
              <c:showVal val="1"/>
            </c:dLbl>
            <c:dLbl>
              <c:idx val="11"/>
              <c:layout>
                <c:manualLayout>
                  <c:x val="-5.8615051651657105E-3"/>
                  <c:y val="-1.3046510179583241E-2"/>
                </c:manualLayout>
              </c:layout>
              <c:tx>
                <c:rich>
                  <a:bodyPr/>
                  <a:lstStyle/>
                  <a:p>
                    <a:pPr algn="ctr" rtl="0"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 b="1">
                        <a:solidFill>
                          <a:srgbClr val="FF0000"/>
                        </a:solidFill>
                      </a:rPr>
                      <a:t>CLIC DR</a:t>
                    </a:r>
                  </a:p>
                </c:rich>
              </c:tx>
              <c:spPr>
                <a:noFill/>
              </c:spPr>
              <c:showVal val="1"/>
            </c:dLbl>
            <c:dLbl>
              <c:idx val="12"/>
              <c:layout>
                <c:manualLayout>
                  <c:x val="-0.14253190482337291"/>
                  <c:y val="-2.2946770207940882E-2"/>
                </c:manualLayout>
              </c:layout>
              <c:tx>
                <c:rich>
                  <a:bodyPr/>
                  <a:lstStyle/>
                  <a:p>
                    <a:pPr algn="ctr" rtl="0"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 b="1">
                        <a:solidFill>
                          <a:srgbClr val="FF0000"/>
                        </a:solidFill>
                      </a:rPr>
                      <a:t>CLIC end of Linac</a:t>
                    </a:r>
                  </a:p>
                </c:rich>
              </c:tx>
              <c:spPr>
                <a:noFill/>
              </c:spPr>
              <c:showVal val="1"/>
            </c:dLbl>
            <c:dLbl>
              <c:idx val="13"/>
              <c:layout>
                <c:manualLayout>
                  <c:x val="-0.15155630136396891"/>
                  <c:y val="-2.0364382163072989E-2"/>
                </c:manualLayout>
              </c:layout>
              <c:tx>
                <c:rich>
                  <a:bodyPr/>
                  <a:lstStyle/>
                  <a:p>
                    <a:pPr algn="ctr" rtl="0"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 b="1">
                        <a:solidFill>
                          <a:srgbClr val="FF0000"/>
                        </a:solidFill>
                      </a:rPr>
                      <a:t>CLIC β</a:t>
                    </a:r>
                    <a:r>
                      <a:rPr lang="en-US" sz="800" b="1" baseline="-25000">
                        <a:solidFill>
                          <a:srgbClr val="FF0000"/>
                        </a:solidFill>
                      </a:rPr>
                      <a:t>x</a:t>
                    </a:r>
                    <a:r>
                      <a:rPr lang="en-US" sz="800" b="1">
                        <a:solidFill>
                          <a:srgbClr val="FF0000"/>
                        </a:solidFill>
                      </a:rPr>
                      <a:t> collimator</a:t>
                    </a:r>
                  </a:p>
                </c:rich>
              </c:tx>
              <c:spPr>
                <a:noFill/>
              </c:spPr>
              <c:showVal val="1"/>
            </c:dLbl>
            <c:dLbl>
              <c:idx val="15"/>
              <c:layout>
                <c:manualLayout>
                  <c:x val="-1.6085032640150796E-2"/>
                  <c:y val="-2.9581549656116393E-2"/>
                </c:manualLayout>
              </c:layout>
              <c:tx>
                <c:rich>
                  <a:bodyPr/>
                  <a:lstStyle/>
                  <a:p>
                    <a:r>
                      <a:rPr lang="en-US" sz="800" b="0" i="0" u="none" strike="noStrike" kern="1200" baseline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rPr>
                      <a:t>LEP I</a:t>
                    </a:r>
                  </a:p>
                </c:rich>
              </c:tx>
              <c:showVal val="1"/>
            </c:dLbl>
            <c:dLbl>
              <c:idx val="16"/>
              <c:layout>
                <c:manualLayout>
                  <c:x val="-7.0211656235278459E-3"/>
                  <c:y val="2.5692901461522345E-2"/>
                </c:manualLayout>
              </c:layout>
              <c:tx>
                <c:rich>
                  <a:bodyPr/>
                  <a:lstStyle/>
                  <a:p>
                    <a:r>
                      <a:rPr lang="en-US" sz="800" b="0" i="0" u="none" strike="noStrike" kern="1200" baseline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rPr>
                      <a:t>LEP II</a:t>
                    </a:r>
                  </a:p>
                </c:rich>
              </c:tx>
              <c:showVal val="1"/>
            </c:dLbl>
            <c:dLbl>
              <c:idx val="17"/>
              <c:layout>
                <c:manualLayout>
                  <c:x val="-9.0032640150750617E-2"/>
                  <c:y val="-2.9117561718212847E-2"/>
                </c:manualLayout>
              </c:layout>
              <c:tx>
                <c:rich>
                  <a:bodyPr/>
                  <a:lstStyle/>
                  <a:p>
                    <a:r>
                      <a:rPr lang="en-US" sz="800"/>
                      <a:t>LHC beam</a:t>
                    </a:r>
                  </a:p>
                </c:rich>
              </c:tx>
              <c:showVal val="1"/>
            </c:dLbl>
            <c:dLbl>
              <c:idx val="18"/>
              <c:layout>
                <c:manualLayout>
                  <c:x val="-9.8775039723758007E-2"/>
                  <c:y val="1.6170828137838916E-2"/>
                </c:manualLayout>
              </c:layout>
              <c:tx>
                <c:rich>
                  <a:bodyPr/>
                  <a:lstStyle/>
                  <a:p>
                    <a:pPr algn="ctr" rtl="0">
                      <a:defRPr sz="800" b="1">
                        <a:solidFill>
                          <a:schemeClr val="accent4">
                            <a:lumMod val="75000"/>
                          </a:schemeClr>
                        </a:solidFill>
                      </a:defRPr>
                    </a:pPr>
                    <a:r>
                      <a:rPr lang="en-US" sz="800" b="1">
                        <a:solidFill>
                          <a:schemeClr val="accent4">
                            <a:lumMod val="75000"/>
                          </a:schemeClr>
                        </a:solidFill>
                      </a:rPr>
                      <a:t>ILC bunch</a:t>
                    </a:r>
                  </a:p>
                </c:rich>
              </c:tx>
              <c:spPr>
                <a:noFill/>
              </c:spPr>
              <c:showVal val="1"/>
            </c:dLbl>
            <c:dLbl>
              <c:idx val="19"/>
              <c:layout>
                <c:manualLayout>
                  <c:x val="-9.324651726226537E-3"/>
                  <c:y val="1.8359189200289949E-2"/>
                </c:manualLayout>
              </c:layout>
              <c:tx>
                <c:rich>
                  <a:bodyPr/>
                  <a:lstStyle/>
                  <a:p>
                    <a:pPr algn="ctr" rtl="0">
                      <a:defRPr sz="800" b="1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defRPr>
                    </a:pPr>
                    <a:r>
                      <a:rPr lang="en-US" sz="800" b="1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rPr>
                      <a:t>ILC full pulse</a:t>
                    </a:r>
                  </a:p>
                </c:rich>
              </c:tx>
              <c:spPr>
                <a:noFill/>
              </c:spPr>
              <c:showVal val="1"/>
            </c:dLbl>
            <c:dLbl>
              <c:idx val="20"/>
              <c:layout>
                <c:manualLayout>
                  <c:x val="-0.15170844628028132"/>
                  <c:y val="2.5243651772444201E-2"/>
                </c:manualLayout>
              </c:layout>
              <c:tx>
                <c:rich>
                  <a:bodyPr/>
                  <a:lstStyle/>
                  <a:p>
                    <a:r>
                      <a:rPr lang="en-US" sz="800"/>
                      <a:t>XFEL 100 bunches</a:t>
                    </a:r>
                  </a:p>
                  <a:p>
                    <a:r>
                      <a:rPr lang="en-US" sz="800"/>
                      <a:t>on collimators</a:t>
                    </a:r>
                  </a:p>
                </c:rich>
              </c:tx>
              <c:showVal val="1"/>
            </c:dLbl>
            <c:dLbl>
              <c:idx val="21"/>
              <c:layout>
                <c:manualLayout>
                  <c:x val="-0.14950452504912295"/>
                  <c:y val="-1.8359150889271383E-2"/>
                </c:manualLayout>
              </c:layout>
              <c:tx>
                <c:rich>
                  <a:bodyPr/>
                  <a:lstStyle/>
                  <a:p>
                    <a:r>
                      <a:rPr lang="en-US" sz="800" b="1"/>
                      <a:t>XFEL</a:t>
                    </a:r>
                    <a:r>
                      <a:rPr lang="en-US" sz="800"/>
                      <a:t> 100 bunches </a:t>
                    </a:r>
                  </a:p>
                </c:rich>
              </c:tx>
              <c:showVal val="1"/>
            </c:dLbl>
            <c:dLbl>
              <c:idx val="22"/>
              <c:layout>
                <c:manualLayout>
                  <c:x val="-5.8260258451300184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z="800" b="1"/>
                      <a:t>XFEL</a:t>
                    </a:r>
                    <a:r>
                      <a:rPr lang="en-US" sz="800"/>
                      <a:t> full pulse</a:t>
                    </a:r>
                  </a:p>
                </c:rich>
              </c:tx>
              <c:showVal val="1"/>
            </c:dLbl>
            <c:delete val="1"/>
            <c:spPr>
              <a:noFill/>
            </c:spPr>
            <c:txPr>
              <a:bodyPr/>
              <a:lstStyle/>
              <a:p>
                <a:pPr algn="ctr" rtl="0">
                  <a:defRPr sz="800"/>
                </a:pPr>
                <a:endParaRPr lang="en-US"/>
              </a:p>
            </c:txPr>
          </c:dLbls>
          <c:xVal>
            <c:numRef>
              <c:f>summary!$V$13:$V$35</c:f>
              <c:numCache>
                <c:formatCode>0.0</c:formatCode>
                <c:ptCount val="23"/>
                <c:pt idx="0">
                  <c:v>623.69895916733583</c:v>
                </c:pt>
                <c:pt idx="1">
                  <c:v>8507.606084867868</c:v>
                </c:pt>
                <c:pt idx="2">
                  <c:v>5239.761542567403</c:v>
                </c:pt>
                <c:pt idx="6">
                  <c:v>1624.2439785161448</c:v>
                </c:pt>
                <c:pt idx="7">
                  <c:v>3397.2057646116887</c:v>
                </c:pt>
                <c:pt idx="8">
                  <c:v>3832.2658126501201</c:v>
                </c:pt>
                <c:pt idx="9">
                  <c:v>2810.2481985588447</c:v>
                </c:pt>
                <c:pt idx="10">
                  <c:v>59028.480000000003</c:v>
                </c:pt>
                <c:pt idx="11">
                  <c:v>572.67834624000341</c:v>
                </c:pt>
                <c:pt idx="12">
                  <c:v>278901.79200000002</c:v>
                </c:pt>
                <c:pt idx="13">
                  <c:v>278901.79200000002</c:v>
                </c:pt>
                <c:pt idx="15">
                  <c:v>17032.667894315469</c:v>
                </c:pt>
                <c:pt idx="16">
                  <c:v>27845.281525220231</c:v>
                </c:pt>
                <c:pt idx="17" formatCode="0.00E+00">
                  <c:v>362122487.99999893</c:v>
                </c:pt>
                <c:pt idx="18">
                  <c:v>1600</c:v>
                </c:pt>
                <c:pt idx="19">
                  <c:v>4200000</c:v>
                </c:pt>
                <c:pt idx="20">
                  <c:v>2000</c:v>
                </c:pt>
                <c:pt idx="21">
                  <c:v>2000</c:v>
                </c:pt>
                <c:pt idx="22">
                  <c:v>60000</c:v>
                </c:pt>
              </c:numCache>
            </c:numRef>
          </c:xVal>
          <c:yVal>
            <c:numRef>
              <c:f>summary!$W$13:$W$35</c:f>
              <c:numCache>
                <c:formatCode>0.000</c:formatCode>
                <c:ptCount val="23"/>
                <c:pt idx="0">
                  <c:v>7.057985062246884E-2</c:v>
                </c:pt>
                <c:pt idx="1">
                  <c:v>1.2538880112271378E-2</c:v>
                </c:pt>
                <c:pt idx="2">
                  <c:v>2.1607116963365799E-2</c:v>
                </c:pt>
                <c:pt idx="6">
                  <c:v>9.3126954975265866E-2</c:v>
                </c:pt>
                <c:pt idx="7">
                  <c:v>1.8310262388223347E-2</c:v>
                </c:pt>
                <c:pt idx="8">
                  <c:v>6.2904707851211772E-2</c:v>
                </c:pt>
                <c:pt idx="9" formatCode="0.00000">
                  <c:v>0.18939062166147339</c:v>
                </c:pt>
                <c:pt idx="10">
                  <c:v>9.8052909743139557E-2</c:v>
                </c:pt>
                <c:pt idx="11">
                  <c:v>1.6296807103946058</c:v>
                </c:pt>
                <c:pt idx="12">
                  <c:v>22.837444909863024</c:v>
                </c:pt>
                <c:pt idx="13">
                  <c:v>4.7542490396508734</c:v>
                </c:pt>
                <c:pt idx="15" formatCode="0.00E+00">
                  <c:v>4.5031897527240689E-4</c:v>
                </c:pt>
                <c:pt idx="16" formatCode="0.00E+00">
                  <c:v>4.1895361495331425E-4</c:v>
                </c:pt>
                <c:pt idx="17">
                  <c:v>0.20840561886322642</c:v>
                </c:pt>
                <c:pt idx="18">
                  <c:v>1.7125774902890543E-2</c:v>
                </c:pt>
                <c:pt idx="19">
                  <c:v>44.955159120087622</c:v>
                </c:pt>
                <c:pt idx="20" formatCode="0.00000">
                  <c:v>1.7797627350476621E-3</c:v>
                </c:pt>
                <c:pt idx="21" formatCode="0.00000">
                  <c:v>1.9414199769300783E-2</c:v>
                </c:pt>
                <c:pt idx="22" formatCode="0.00000">
                  <c:v>0.58242599307902154</c:v>
                </c:pt>
              </c:numCache>
            </c:numRef>
          </c:yVal>
        </c:ser>
        <c:ser>
          <c:idx val="1"/>
          <c:order val="1"/>
          <c:tx>
            <c:v>Be safe limit</c:v>
          </c:tx>
          <c:spPr>
            <a:ln w="76200" cap="flat">
              <a:gradFill flip="none" rotWithShape="1">
                <a:gsLst>
                  <a:gs pos="0">
                    <a:srgbClr val="CCCCFF"/>
                  </a:gs>
                  <a:gs pos="17999">
                    <a:srgbClr val="99CCFF"/>
                  </a:gs>
                  <a:gs pos="36000">
                    <a:srgbClr val="9966FF"/>
                  </a:gs>
                  <a:gs pos="61000">
                    <a:srgbClr val="CC99FF"/>
                  </a:gs>
                  <a:gs pos="82001">
                    <a:srgbClr val="99CCFF"/>
                  </a:gs>
                  <a:gs pos="100000">
                    <a:srgbClr val="CCCCFF"/>
                  </a:gs>
                </a:gsLst>
                <a:lin ang="16200000" scaled="0"/>
                <a:tileRect/>
              </a:gradFill>
              <a:prstDash val="solid"/>
            </a:ln>
          </c:spPr>
          <c:marker>
            <c:symbol val="none"/>
          </c:marker>
          <c:dLbls>
            <c:dLbl>
              <c:idx val="1"/>
              <c:layout>
                <c:manualLayout>
                  <c:x val="-6.9945355191256706E-2"/>
                  <c:y val="2.0654044750430287E-2"/>
                </c:manualLayout>
              </c:layout>
              <c:tx>
                <c:rich>
                  <a:bodyPr/>
                  <a:lstStyle/>
                  <a:p>
                    <a:r>
                      <a:t>Be</a:t>
                    </a:r>
                  </a:p>
                </c:rich>
              </c:tx>
              <c:showVal val="1"/>
            </c:dLbl>
            <c:delete val="1"/>
          </c:dLbls>
          <c:xVal>
            <c:numRef>
              <c:f>Plot!$B$54:$B$55</c:f>
              <c:numCache>
                <c:formatCode>0.00E+00</c:formatCode>
                <c:ptCount val="2"/>
                <c:pt idx="0" formatCode="General">
                  <c:v>100</c:v>
                </c:pt>
                <c:pt idx="1">
                  <c:v>1000000000</c:v>
                </c:pt>
              </c:numCache>
            </c:numRef>
          </c:xVal>
          <c:yVal>
            <c:numRef>
              <c:f>Plot!$C$54:$C$55</c:f>
              <c:numCache>
                <c:formatCode>0.00E+00</c:formatCode>
                <c:ptCount val="2"/>
                <c:pt idx="0">
                  <c:v>3.0226729959695487E-3</c:v>
                </c:pt>
                <c:pt idx="1">
                  <c:v>3.0226729959695487E-3</c:v>
                </c:pt>
              </c:numCache>
            </c:numRef>
          </c:yVal>
        </c:ser>
        <c:ser>
          <c:idx val="2"/>
          <c:order val="2"/>
          <c:tx>
            <c:v>Cu safe limit</c:v>
          </c:tx>
          <c:spPr>
            <a:ln w="76200" cap="flat" cmpd="sng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C000"/>
                  </a:gs>
                  <a:gs pos="100000">
                    <a:srgbClr val="FF9933"/>
                  </a:gs>
                </a:gsLst>
                <a:lin ang="5400000" scaled="0"/>
              </a:gradFill>
              <a:prstDash val="solid"/>
              <a:bevel/>
            </a:ln>
          </c:spPr>
          <c:marker>
            <c:symbol val="none"/>
          </c:marker>
          <c:dLbls>
            <c:dLbl>
              <c:idx val="1"/>
              <c:layout>
                <c:manualLayout>
                  <c:x val="-6.8488160291438893E-2"/>
                  <c:y val="-2.5243832472748286E-2"/>
                </c:manualLayout>
              </c:layout>
              <c:tx>
                <c:rich>
                  <a:bodyPr/>
                  <a:lstStyle/>
                  <a:p>
                    <a:r>
                      <a:t>Cu</a:t>
                    </a:r>
                  </a:p>
                </c:rich>
              </c:tx>
              <c:showVal val="1"/>
            </c:dLbl>
            <c:delete val="1"/>
          </c:dLbls>
          <c:xVal>
            <c:numRef>
              <c:f>Plot!$B$54:$B$55</c:f>
              <c:numCache>
                <c:formatCode>0.00E+00</c:formatCode>
                <c:ptCount val="2"/>
                <c:pt idx="0" formatCode="General">
                  <c:v>100</c:v>
                </c:pt>
                <c:pt idx="1">
                  <c:v>1000000000</c:v>
                </c:pt>
              </c:numCache>
            </c:numRef>
          </c:xVal>
          <c:yVal>
            <c:numRef>
              <c:f>Plot!$G$54:$G$55</c:f>
              <c:numCache>
                <c:formatCode>0.00E+00</c:formatCode>
                <c:ptCount val="2"/>
                <c:pt idx="0">
                  <c:v>3.9390351288056286E-4</c:v>
                </c:pt>
                <c:pt idx="1">
                  <c:v>3.9390351288056286E-4</c:v>
                </c:pt>
              </c:numCache>
            </c:numRef>
          </c:yVal>
        </c:ser>
        <c:ser>
          <c:idx val="3"/>
          <c:order val="3"/>
          <c:tx>
            <c:v>Ti safe limit</c:v>
          </c:tx>
          <c:marker>
            <c:symbol val="none"/>
          </c:marker>
          <c:dLbls>
            <c:dLbl>
              <c:idx val="1"/>
              <c:layout>
                <c:manualLayout>
                  <c:x val="-7.4513089709940347E-2"/>
                  <c:y val="-2.2948986500362402E-2"/>
                </c:manualLayout>
              </c:layout>
              <c:tx>
                <c:rich>
                  <a:bodyPr/>
                  <a:lstStyle/>
                  <a:p>
                    <a:r>
                      <a:t>Damage limits   Ti</a:t>
                    </a:r>
                  </a:p>
                </c:rich>
              </c:tx>
              <c:showVal val="1"/>
            </c:dLbl>
            <c:delete val="1"/>
          </c:dLbls>
          <c:xVal>
            <c:numRef>
              <c:f>Plot!$B$54:$B$55</c:f>
              <c:numCache>
                <c:formatCode>0.00E+00</c:formatCode>
                <c:ptCount val="2"/>
                <c:pt idx="0" formatCode="General">
                  <c:v>100</c:v>
                </c:pt>
                <c:pt idx="1">
                  <c:v>1000000000</c:v>
                </c:pt>
              </c:numCache>
            </c:numRef>
          </c:xVal>
          <c:yVal>
            <c:numRef>
              <c:f>Plot!$F$54:$F$55</c:f>
              <c:numCache>
                <c:formatCode>0.00E+00</c:formatCode>
                <c:ptCount val="2"/>
                <c:pt idx="0">
                  <c:v>4.4500179682100908E-3</c:v>
                </c:pt>
                <c:pt idx="1">
                  <c:v>4.4500179682100908E-3</c:v>
                </c:pt>
              </c:numCache>
            </c:numRef>
          </c:yVal>
        </c:ser>
        <c:ser>
          <c:idx val="4"/>
          <c:order val="4"/>
          <c:tx>
            <c:v>melting 1 Kg copper</c:v>
          </c:tx>
          <c:spPr>
            <a:ln w="12700">
              <a:solidFill>
                <a:srgbClr val="C0504D">
                  <a:shade val="95000"/>
                  <a:satMod val="105000"/>
                </a:srgbClr>
              </a:solidFill>
              <a:prstDash val="dash"/>
              <a:headEnd type="stealth" w="med" len="lg"/>
              <a:tailEnd type="stealth" w="med" len="lg"/>
            </a:ln>
          </c:spPr>
          <c:marker>
            <c:symbol val="none"/>
          </c:marker>
          <c:dLbls>
            <c:dLbl>
              <c:idx val="1"/>
              <c:layout>
                <c:manualLayout>
                  <c:x val="-0.16128881842767895"/>
                  <c:y val="-6.8847344800812924E-3"/>
                </c:manualLayout>
              </c:layout>
              <c:tx>
                <c:rich>
                  <a:bodyPr/>
                  <a:lstStyle/>
                  <a:p>
                    <a:r>
                      <a:rPr sz="900"/>
                      <a:t>Energy to melt 1 kg</a:t>
                    </a:r>
                  </a:p>
                  <a:p>
                    <a:r>
                      <a:rPr sz="900"/>
                      <a:t>of copper</a:t>
                    </a:r>
                  </a:p>
                </c:rich>
              </c:tx>
              <c:showVal val="1"/>
            </c:dLbl>
            <c:delete val="1"/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</c:dLbls>
          <c:xVal>
            <c:numRef>
              <c:f>Plot!$J$60:$J$61</c:f>
              <c:numCache>
                <c:formatCode>0.00E+00</c:formatCode>
                <c:ptCount val="2"/>
                <c:pt idx="0">
                  <c:v>616585.6670758191</c:v>
                </c:pt>
                <c:pt idx="1">
                  <c:v>616585.6670758191</c:v>
                </c:pt>
              </c:numCache>
            </c:numRef>
          </c:xVal>
          <c:yVal>
            <c:numRef>
              <c:f>Plot!$L$60:$L$61</c:f>
              <c:numCache>
                <c:formatCode>0.00E+00</c:formatCode>
                <c:ptCount val="2"/>
                <c:pt idx="0">
                  <c:v>1.5000000000000039E-4</c:v>
                </c:pt>
                <c:pt idx="1">
                  <c:v>300</c:v>
                </c:pt>
              </c:numCache>
            </c:numRef>
          </c:yVal>
        </c:ser>
        <c:ser>
          <c:idx val="5"/>
          <c:order val="5"/>
          <c:tx>
            <c:v>melting 1000 kg copper</c:v>
          </c:tx>
          <c:spPr>
            <a:ln w="15875">
              <a:solidFill>
                <a:srgbClr val="C0504D">
                  <a:shade val="95000"/>
                  <a:satMod val="105000"/>
                </a:srgbClr>
              </a:solidFill>
              <a:prstDash val="dash"/>
              <a:headEnd type="stealth" w="med" len="lg"/>
              <a:tailEnd type="stealth" w="med" len="lg"/>
            </a:ln>
          </c:spPr>
          <c:marker>
            <c:symbol val="none"/>
          </c:marker>
          <c:dLbls>
            <c:dLbl>
              <c:idx val="1"/>
              <c:layout>
                <c:manualLayout>
                  <c:x val="-7.8874392888420131E-2"/>
                  <c:y val="-6.8847344800812924E-3"/>
                </c:manualLayout>
              </c:layout>
              <c:tx>
                <c:rich>
                  <a:bodyPr/>
                  <a:lstStyle/>
                  <a:p>
                    <a:pPr algn="ctr" rtl="0">
                      <a:defRPr sz="850"/>
                    </a:pPr>
                    <a:r>
                      <a:rPr lang="en-US" sz="850" b="0" i="0" u="none" strike="noStrike" kern="1200" baseline="0">
                        <a:solidFill>
                          <a:srgbClr val="4F81BD">
                            <a:lumMod val="50000"/>
                          </a:srgbClr>
                        </a:solidFill>
                        <a:latin typeface="+mn-lt"/>
                        <a:ea typeface="+mn-ea"/>
                        <a:cs typeface="+mn-cs"/>
                      </a:rPr>
                      <a:t>Energy to melt 1000 kg </a:t>
                    </a:r>
                    <a:br>
                      <a:rPr lang="en-US" sz="850" b="0" i="0" u="none" strike="noStrike" kern="1200" baseline="0">
                        <a:solidFill>
                          <a:srgbClr val="4F81BD">
                            <a:lumMod val="50000"/>
                          </a:srgbClr>
                        </a:solidFill>
                        <a:latin typeface="+mn-lt"/>
                        <a:ea typeface="+mn-ea"/>
                        <a:cs typeface="+mn-cs"/>
                      </a:rPr>
                    </a:br>
                    <a:r>
                      <a:rPr lang="en-US" sz="850" b="0" i="0" u="none" strike="noStrike" kern="1200" baseline="0">
                        <a:solidFill>
                          <a:srgbClr val="4F81BD">
                            <a:lumMod val="50000"/>
                          </a:srgbClr>
                        </a:solidFill>
                        <a:latin typeface="+mn-lt"/>
                        <a:ea typeface="+mn-ea"/>
                        <a:cs typeface="+mn-cs"/>
                      </a:rPr>
                      <a:t>of copper</a:t>
                    </a:r>
                  </a:p>
                </c:rich>
              </c:tx>
              <c:spPr/>
              <c:showVal val="1"/>
            </c:dLbl>
            <c:delete val="1"/>
            <c:txPr>
              <a:bodyPr/>
              <a:lstStyle/>
              <a:p>
                <a:pPr algn="ctr" rtl="0">
                  <a:defRPr sz="900"/>
                </a:pPr>
                <a:endParaRPr lang="en-US"/>
              </a:p>
            </c:txPr>
          </c:dLbls>
          <c:xVal>
            <c:numRef>
              <c:f>Plot!$K$60:$K$61</c:f>
              <c:numCache>
                <c:formatCode>0.00E+00</c:formatCode>
                <c:ptCount val="2"/>
                <c:pt idx="0">
                  <c:v>616585667.07581902</c:v>
                </c:pt>
                <c:pt idx="1">
                  <c:v>616585667.07581902</c:v>
                </c:pt>
              </c:numCache>
            </c:numRef>
          </c:xVal>
          <c:yVal>
            <c:numRef>
              <c:f>Plot!$L$60:$L$61</c:f>
              <c:numCache>
                <c:formatCode>0.00E+00</c:formatCode>
                <c:ptCount val="2"/>
                <c:pt idx="0">
                  <c:v>1.5000000000000039E-4</c:v>
                </c:pt>
                <c:pt idx="1">
                  <c:v>300</c:v>
                </c:pt>
              </c:numCache>
            </c:numRef>
          </c:yVal>
        </c:ser>
        <c:ser>
          <c:idx val="6"/>
          <c:order val="6"/>
          <c:tx>
            <c:v>melting 1 g copper</c:v>
          </c:tx>
          <c:spPr>
            <a:ln w="3175">
              <a:solidFill>
                <a:srgbClr val="C0504D">
                  <a:shade val="95000"/>
                  <a:satMod val="105000"/>
                </a:srgbClr>
              </a:solidFill>
              <a:prstDash val="sysDot"/>
              <a:headEnd type="stealth" w="med" len="lg"/>
              <a:tailEnd type="stealth" w="med" len="lg"/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-2.8977708602877905E-2"/>
                  <c:y val="-9.1796459734417683E-3"/>
                </c:manualLayout>
              </c:layout>
              <c:tx>
                <c:rich>
                  <a:bodyPr/>
                  <a:lstStyle/>
                  <a:p>
                    <a:r>
                      <a:rPr lang="en-US" sz="900" b="0" i="0" u="none" strike="noStrike" kern="1200" baseline="0">
                        <a:solidFill>
                          <a:srgbClr val="4F81BD">
                            <a:lumMod val="50000"/>
                          </a:srgbClr>
                        </a:solidFill>
                        <a:latin typeface="+mn-lt"/>
                        <a:ea typeface="+mn-ea"/>
                        <a:cs typeface="+mn-cs"/>
                      </a:rPr>
                      <a:t>Energy to melt 1 g</a:t>
                    </a:r>
                  </a:p>
                  <a:p>
                    <a:r>
                      <a:rPr lang="en-US" sz="900" b="0" i="0" u="none" strike="noStrike" kern="1200" baseline="0">
                        <a:solidFill>
                          <a:srgbClr val="4F81BD">
                            <a:lumMod val="50000"/>
                          </a:srgbClr>
                        </a:solidFill>
                        <a:latin typeface="+mn-lt"/>
                        <a:ea typeface="+mn-ea"/>
                        <a:cs typeface="+mn-cs"/>
                      </a:rPr>
                      <a:t>of copper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 algn="ctr">
                  <a:defRPr sz="900"/>
                </a:pPr>
                <a:endParaRPr lang="en-US"/>
              </a:p>
            </c:txPr>
            <c:showVal val="1"/>
          </c:dLbls>
          <c:xVal>
            <c:numRef>
              <c:f>Plot!$I$60:$I$61</c:f>
              <c:numCache>
                <c:formatCode>0.00E+00</c:formatCode>
                <c:ptCount val="2"/>
                <c:pt idx="0">
                  <c:v>616.58566707581906</c:v>
                </c:pt>
                <c:pt idx="1">
                  <c:v>616.58566707581906</c:v>
                </c:pt>
              </c:numCache>
            </c:numRef>
          </c:xVal>
          <c:yVal>
            <c:numRef>
              <c:f>Plot!$L$60:$L$61</c:f>
              <c:numCache>
                <c:formatCode>0.00E+00</c:formatCode>
                <c:ptCount val="2"/>
                <c:pt idx="0">
                  <c:v>1.5000000000000039E-4</c:v>
                </c:pt>
                <c:pt idx="1">
                  <c:v>300</c:v>
                </c:pt>
              </c:numCache>
            </c:numRef>
          </c:yVal>
        </c:ser>
        <c:axId val="2765568"/>
        <c:axId val="2767488"/>
      </c:scatterChart>
      <c:valAx>
        <c:axId val="2765568"/>
        <c:scaling>
          <c:logBase val="10"/>
          <c:orientation val="minMax"/>
          <c:max val="1000000000"/>
          <c:min val="100"/>
        </c:scaling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/>
                  <a:t>Beam Energy [Joule]</a:t>
                </a:r>
              </a:p>
            </c:rich>
          </c:tx>
          <c:layout>
            <c:manualLayout>
              <c:xMode val="edge"/>
              <c:yMode val="edge"/>
              <c:x val="0.39471105174353205"/>
              <c:y val="0.93916216179961631"/>
            </c:manualLayout>
          </c:layout>
        </c:title>
        <c:numFmt formatCode="0.E+00" sourceLinked="0"/>
        <c:tickLblPos val="nextTo"/>
        <c:crossAx val="2767488"/>
        <c:crossesAt val="1.000000000000006E-4"/>
        <c:crossBetween val="midCat"/>
      </c:valAx>
      <c:valAx>
        <c:axId val="2767488"/>
        <c:scaling>
          <c:logBase val="10"/>
          <c:orientation val="minMax"/>
          <c:max val="800"/>
          <c:min val="1.000000000000006E-4"/>
        </c:scaling>
        <c:axPos val="l"/>
        <c:majorGridlines>
          <c:spPr>
            <a:ln w="6350" cap="rnd">
              <a:prstDash val="dash"/>
              <a:round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/>
                  <a:t>Charge Density [nC </a:t>
                </a:r>
                <a:r>
                  <a:rPr lang="el-GR" sz="1000"/>
                  <a:t>μ</a:t>
                </a:r>
                <a:r>
                  <a:rPr lang="en-GB" sz="1000"/>
                  <a:t>m</a:t>
                </a:r>
                <a:r>
                  <a:rPr lang="en-US" sz="1000"/>
                  <a:t>-2]</a:t>
                </a:r>
              </a:p>
            </c:rich>
          </c:tx>
          <c:layout>
            <c:manualLayout>
              <c:xMode val="edge"/>
              <c:yMode val="edge"/>
              <c:x val="5.1048864793540065E-3"/>
              <c:y val="0.30879459344690346"/>
            </c:manualLayout>
          </c:layout>
        </c:title>
        <c:numFmt formatCode="0.E+00" sourceLinked="0"/>
        <c:tickLblPos val="nextTo"/>
        <c:crossAx val="2765568"/>
        <c:crosses val="autoZero"/>
        <c:crossBetween val="midCat"/>
      </c:valAx>
    </c:plotArea>
    <c:plotVisOnly val="1"/>
  </c:chart>
  <c:txPr>
    <a:bodyPr/>
    <a:lstStyle/>
    <a:p>
      <a:pPr marL="0" marR="0" indent="0" algn="ct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lang="en-US" sz="800" b="0" i="0" u="none" strike="noStrike" kern="1200" baseline="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B931C-65D6-47E5-9028-C152B7D26EB6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A101F5-643A-44C3-AFAE-B623B92886A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C02BFD-13CD-4A83-AD29-30E7168836B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41035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FB33-B9B5-4BB3-A1C7-1ECADCAE4139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432F7-FF5A-455B-9B2E-8C95D90D5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FB33-B9B5-4BB3-A1C7-1ECADCAE4139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432F7-FF5A-455B-9B2E-8C95D90D5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FB33-B9B5-4BB3-A1C7-1ECADCAE4139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432F7-FF5A-455B-9B2E-8C95D90D5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FB33-B9B5-4BB3-A1C7-1ECADCAE4139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432F7-FF5A-455B-9B2E-8C95D90D5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FB33-B9B5-4BB3-A1C7-1ECADCAE4139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432F7-FF5A-455B-9B2E-8C95D90D5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FB33-B9B5-4BB3-A1C7-1ECADCAE4139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432F7-FF5A-455B-9B2E-8C95D90D5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FB33-B9B5-4BB3-A1C7-1ECADCAE4139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432F7-FF5A-455B-9B2E-8C95D90D5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FB33-B9B5-4BB3-A1C7-1ECADCAE4139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432F7-FF5A-455B-9B2E-8C95D90D5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FB33-B9B5-4BB3-A1C7-1ECADCAE4139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432F7-FF5A-455B-9B2E-8C95D90D5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FB33-B9B5-4BB3-A1C7-1ECADCAE4139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432F7-FF5A-455B-9B2E-8C95D90D5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FB33-B9B5-4BB3-A1C7-1ECADCAE4139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432F7-FF5A-455B-9B2E-8C95D90D5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9FB33-B9B5-4BB3-A1C7-1ECADCAE4139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432F7-FF5A-455B-9B2E-8C95D90D542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lic-study.org/accelerator/CLIC-ConceptDesignRep.ph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cd.web.cern.ch/LCD/CDR/CDR.html#Overview" TargetMode="External"/><Relationship Id="rId4" Type="http://schemas.openxmlformats.org/officeDocument/2006/relationships/hyperlink" Target="http://project-clic-cdr.web.cern.ch/project-CLIC-CDR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MPO 20111006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Part 1</a:t>
            </a:r>
          </a:p>
          <a:p>
            <a:r>
              <a:rPr lang="en-GB" dirty="0" err="1" smtClean="0"/>
              <a:t>M.Jonker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 txBox="1">
            <a:spLocks/>
          </p:cNvSpPr>
          <p:nvPr/>
        </p:nvSpPr>
        <p:spPr bwMode="auto">
          <a:xfrm>
            <a:off x="539552" y="548680"/>
            <a:ext cx="8382805" cy="5920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>
                <a:solidFill>
                  <a:srgbClr val="000099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rgbClr val="000099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000099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CDRs: </a:t>
            </a:r>
          </a:p>
          <a:p>
            <a:pPr>
              <a:defRPr/>
            </a:pPr>
            <a:r>
              <a:rPr kumimoji="1" lang="en-US" sz="1400" dirty="0" err="1" smtClean="0">
                <a:solidFill>
                  <a:srgbClr val="FF0000"/>
                </a:solidFill>
                <a:latin typeface="Calibri"/>
                <a:cs typeface="Calibri"/>
              </a:rPr>
              <a:t>Vol</a:t>
            </a:r>
            <a:r>
              <a:rPr kumimoji="1" lang="en-US" sz="1400" dirty="0" smtClean="0">
                <a:solidFill>
                  <a:srgbClr val="FF0000"/>
                </a:solidFill>
                <a:latin typeface="Calibri"/>
                <a:cs typeface="Calibri"/>
              </a:rPr>
              <a:t> 1:  The CLIC accelerator and site facilities (</a:t>
            </a:r>
            <a:r>
              <a:rPr kumimoji="1" lang="en-US" sz="1400" dirty="0" err="1" smtClean="0">
                <a:solidFill>
                  <a:srgbClr val="FF0000"/>
                </a:solidFill>
                <a:latin typeface="Calibri"/>
                <a:cs typeface="Calibri"/>
              </a:rPr>
              <a:t>H.Schmickler</a:t>
            </a:r>
            <a:r>
              <a:rPr kumimoji="1" lang="en-US" sz="1400" dirty="0" smtClean="0">
                <a:solidFill>
                  <a:srgbClr val="FF0000"/>
                </a:solidFill>
                <a:latin typeface="Calibri"/>
                <a:cs typeface="Calibri"/>
              </a:rPr>
              <a:t>) </a:t>
            </a:r>
          </a:p>
          <a:p>
            <a:pPr lvl="1">
              <a:defRPr/>
            </a:pPr>
            <a:r>
              <a:rPr kumimoji="1" lang="en-US" sz="1400" dirty="0">
                <a:solidFill>
                  <a:srgbClr val="000000"/>
                </a:solidFill>
                <a:latin typeface="Calibri"/>
                <a:cs typeface="Calibri"/>
              </a:rPr>
              <a:t>CLIC concept with exploration over multi-</a:t>
            </a:r>
            <a:r>
              <a:rPr kumimoji="1" lang="en-US" sz="1400" dirty="0" err="1">
                <a:solidFill>
                  <a:srgbClr val="000000"/>
                </a:solidFill>
                <a:latin typeface="Calibri"/>
                <a:cs typeface="Calibri"/>
              </a:rPr>
              <a:t>TeV</a:t>
            </a:r>
            <a:r>
              <a:rPr kumimoji="1" lang="en-US" sz="1400" dirty="0">
                <a:solidFill>
                  <a:srgbClr val="000000"/>
                </a:solidFill>
                <a:latin typeface="Calibri"/>
                <a:cs typeface="Calibri"/>
              </a:rPr>
              <a:t> energy range up to 3 </a:t>
            </a:r>
            <a:r>
              <a:rPr kumimoji="1" lang="en-US" sz="1400" dirty="0" err="1">
                <a:solidFill>
                  <a:srgbClr val="000000"/>
                </a:solidFill>
                <a:latin typeface="Calibri"/>
                <a:cs typeface="Calibri"/>
              </a:rPr>
              <a:t>TeV</a:t>
            </a:r>
            <a:endParaRPr kumimoji="1"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lvl="1">
              <a:defRPr/>
            </a:pPr>
            <a:r>
              <a:rPr kumimoji="1" lang="en-US" sz="1400" dirty="0">
                <a:solidFill>
                  <a:srgbClr val="000000"/>
                </a:solidFill>
                <a:latin typeface="Calibri"/>
                <a:cs typeface="Calibri"/>
              </a:rPr>
              <a:t>Feasibility study of CLIC parameters optimized at 3 </a:t>
            </a:r>
            <a:r>
              <a:rPr kumimoji="1"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TeV</a:t>
            </a:r>
            <a:r>
              <a:rPr kumimoji="1"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 (most demanding)  </a:t>
            </a:r>
          </a:p>
          <a:p>
            <a:pPr lvl="1">
              <a:defRPr/>
            </a:pPr>
            <a:r>
              <a:rPr kumimoji="1"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Consider also </a:t>
            </a:r>
            <a:r>
              <a:rPr kumimoji="1" lang="en-US" sz="1400" dirty="0">
                <a:solidFill>
                  <a:srgbClr val="000000"/>
                </a:solidFill>
                <a:latin typeface="Calibri"/>
                <a:cs typeface="Calibri"/>
              </a:rPr>
              <a:t>500 </a:t>
            </a:r>
            <a:r>
              <a:rPr kumimoji="1"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GeV</a:t>
            </a:r>
            <a:r>
              <a:rPr kumimoji="1"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, and </a:t>
            </a:r>
            <a:r>
              <a:rPr kumimoji="1" lang="en-US" sz="1400" dirty="0">
                <a:solidFill>
                  <a:srgbClr val="000000"/>
                </a:solidFill>
                <a:latin typeface="Calibri"/>
                <a:cs typeface="Calibri"/>
              </a:rPr>
              <a:t>intermediate energy </a:t>
            </a:r>
            <a:r>
              <a:rPr kumimoji="1"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ranges   </a:t>
            </a:r>
            <a:endParaRPr kumimoji="1" lang="en-US" sz="1400" dirty="0">
              <a:solidFill>
                <a:schemeClr val="tx1"/>
              </a:solidFill>
              <a:latin typeface="Calibri"/>
              <a:cs typeface="Calibri"/>
            </a:endParaRPr>
          </a:p>
          <a:p>
            <a:pPr>
              <a:defRPr/>
            </a:pPr>
            <a:r>
              <a:rPr kumimoji="1" lang="en-US" sz="1400" dirty="0" err="1" smtClean="0">
                <a:solidFill>
                  <a:schemeClr val="tx1"/>
                </a:solidFill>
                <a:latin typeface="Calibri"/>
                <a:cs typeface="Calibri"/>
              </a:rPr>
              <a:t>Vol</a:t>
            </a:r>
            <a:r>
              <a:rPr kumimoji="1" lang="en-US" sz="1400" dirty="0" smtClean="0">
                <a:solidFill>
                  <a:schemeClr val="tx1"/>
                </a:solidFill>
                <a:latin typeface="Calibri"/>
                <a:cs typeface="Calibri"/>
              </a:rPr>
              <a:t> 2:  The CLIC physics and detectors  (</a:t>
            </a:r>
            <a:r>
              <a:rPr kumimoji="1" lang="en-US" sz="1400" dirty="0" err="1" smtClean="0">
                <a:solidFill>
                  <a:schemeClr val="tx1"/>
                </a:solidFill>
                <a:latin typeface="Calibri"/>
                <a:cs typeface="Calibri"/>
              </a:rPr>
              <a:t>L.Linssen</a:t>
            </a:r>
            <a:r>
              <a:rPr kumimoji="1" lang="en-US" sz="1400" dirty="0" smtClean="0">
                <a:solidFill>
                  <a:schemeClr val="tx1"/>
                </a:solidFill>
                <a:latin typeface="Calibri"/>
                <a:cs typeface="Calibri"/>
              </a:rPr>
              <a:t>)</a:t>
            </a:r>
          </a:p>
          <a:p>
            <a:pPr>
              <a:defRPr/>
            </a:pPr>
            <a:r>
              <a:rPr kumimoji="1" lang="en-US" sz="1400" dirty="0" err="1" smtClean="0">
                <a:solidFill>
                  <a:schemeClr val="tx1"/>
                </a:solidFill>
                <a:latin typeface="Calibri"/>
                <a:cs typeface="Calibri"/>
              </a:rPr>
              <a:t>Vol</a:t>
            </a:r>
            <a:r>
              <a:rPr kumimoji="1" lang="en-US" sz="1400" dirty="0" smtClean="0">
                <a:solidFill>
                  <a:schemeClr val="tx1"/>
                </a:solidFill>
                <a:latin typeface="Calibri"/>
                <a:cs typeface="Calibri"/>
              </a:rPr>
              <a:t> 3:  CLIC study summary (</a:t>
            </a:r>
            <a:r>
              <a:rPr kumimoji="1" lang="en-US" sz="1400" dirty="0" err="1" smtClean="0">
                <a:solidFill>
                  <a:schemeClr val="tx1"/>
                </a:solidFill>
                <a:latin typeface="Calibri"/>
                <a:cs typeface="Calibri"/>
              </a:rPr>
              <a:t>S.Stapnes</a:t>
            </a:r>
            <a:r>
              <a:rPr kumimoji="1" lang="en-US" sz="1400" dirty="0" smtClean="0">
                <a:solidFill>
                  <a:schemeClr val="tx1"/>
                </a:solidFill>
                <a:latin typeface="Calibri"/>
                <a:cs typeface="Calibri"/>
              </a:rPr>
              <a:t>)</a:t>
            </a:r>
          </a:p>
          <a:p>
            <a:pPr lvl="1">
              <a:defRPr/>
            </a:pPr>
            <a:r>
              <a:rPr kumimoji="1" lang="en-US" sz="1400" dirty="0" smtClean="0">
                <a:solidFill>
                  <a:schemeClr val="tx1"/>
                </a:solidFill>
                <a:latin typeface="Calibri"/>
                <a:cs typeface="Calibri"/>
              </a:rPr>
              <a:t>Summary and available for the European Strategy process, including possible implementation stages for a CLIC machine as well as costing and cost-drives  </a:t>
            </a:r>
          </a:p>
          <a:p>
            <a:pPr lvl="1">
              <a:defRPr/>
            </a:pPr>
            <a:r>
              <a:rPr kumimoji="1" lang="en-US" sz="1400" dirty="0" smtClean="0">
                <a:solidFill>
                  <a:schemeClr val="tx1"/>
                </a:solidFill>
                <a:latin typeface="Calibri"/>
                <a:cs typeface="Calibri"/>
              </a:rPr>
              <a:t>Proposing objectives and work plan of post CDR phase (2012-16)</a:t>
            </a:r>
          </a:p>
          <a:p>
            <a:pPr>
              <a:defRPr/>
            </a:pPr>
            <a:r>
              <a:rPr kumimoji="1" lang="en-US" sz="1400" dirty="0" smtClean="0">
                <a:solidFill>
                  <a:schemeClr val="tx1"/>
                </a:solidFill>
                <a:latin typeface="Calibri"/>
                <a:cs typeface="Calibri"/>
              </a:rPr>
              <a:t>Timescales: </a:t>
            </a:r>
          </a:p>
          <a:p>
            <a:pPr lvl="1">
              <a:defRPr/>
            </a:pPr>
            <a:r>
              <a:rPr lang="en-US" sz="1400" dirty="0" smtClean="0">
                <a:solidFill>
                  <a:srgbClr val="FF0000"/>
                </a:solidFill>
                <a:latin typeface="Calibri"/>
                <a:cs typeface="Calibri"/>
              </a:rPr>
              <a:t>By end 2011</a:t>
            </a:r>
            <a:r>
              <a:rPr lang="en-US" sz="1400" dirty="0" smtClean="0">
                <a:solidFill>
                  <a:schemeClr val="tx1"/>
                </a:solidFill>
                <a:latin typeface="Calibri"/>
                <a:cs typeface="Calibri"/>
              </a:rPr>
              <a:t>: aim to have </a:t>
            </a:r>
            <a:r>
              <a:rPr lang="en-US" sz="1400" dirty="0" err="1" smtClean="0">
                <a:solidFill>
                  <a:schemeClr val="tx1"/>
                </a:solidFill>
                <a:latin typeface="Calibri"/>
                <a:cs typeface="Calibri"/>
              </a:rPr>
              <a:t>Vol</a:t>
            </a:r>
            <a:r>
              <a:rPr lang="en-US" sz="1400" dirty="0" smtClean="0">
                <a:solidFill>
                  <a:schemeClr val="tx1"/>
                </a:solidFill>
                <a:latin typeface="Calibri"/>
                <a:cs typeface="Calibri"/>
              </a:rPr>
              <a:t> 1 and 2 completed </a:t>
            </a:r>
          </a:p>
          <a:p>
            <a:pPr lvl="1">
              <a:defRPr/>
            </a:pPr>
            <a:r>
              <a:rPr lang="en-US" sz="1400" dirty="0" smtClean="0">
                <a:solidFill>
                  <a:schemeClr val="tx1"/>
                </a:solidFill>
                <a:latin typeface="Calibri"/>
                <a:cs typeface="Calibri"/>
              </a:rPr>
              <a:t>Spring/mid 2012: </a:t>
            </a:r>
            <a:r>
              <a:rPr lang="en-US" sz="1400" dirty="0" err="1" smtClean="0">
                <a:solidFill>
                  <a:schemeClr val="tx1"/>
                </a:solidFill>
                <a:latin typeface="Calibri"/>
                <a:cs typeface="Calibri"/>
              </a:rPr>
              <a:t>Vol</a:t>
            </a:r>
            <a:r>
              <a:rPr lang="en-US" sz="1400" dirty="0" smtClean="0">
                <a:solidFill>
                  <a:schemeClr val="tx1"/>
                </a:solidFill>
                <a:latin typeface="Calibri"/>
                <a:cs typeface="Calibri"/>
              </a:rPr>
              <a:t> 3 ready for the European Strategy Open Meeting </a:t>
            </a:r>
          </a:p>
          <a:p>
            <a:pPr marL="457200" lvl="1" indent="0">
              <a:buNone/>
              <a:defRPr/>
            </a:pP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938" y="2009"/>
            <a:ext cx="6286500" cy="690688"/>
          </a:xfrm>
        </p:spPr>
        <p:txBody>
          <a:bodyPr/>
          <a:lstStyle/>
          <a:p>
            <a:r>
              <a:rPr lang="en-US" sz="2800" dirty="0"/>
              <a:t>T</a:t>
            </a:r>
            <a:r>
              <a:rPr lang="en-US" sz="2800" dirty="0" smtClean="0"/>
              <a:t>he CDR 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683568" y="4149080"/>
            <a:ext cx="7924800" cy="22929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marL="176213" indent="-176213"/>
            <a:r>
              <a:rPr lang="en-US" sz="1600" dirty="0" smtClean="0">
                <a:latin typeface="Calibri"/>
                <a:cs typeface="Calibri"/>
              </a:rPr>
              <a:t>Main </a:t>
            </a:r>
            <a:r>
              <a:rPr lang="en-US" sz="1600" dirty="0">
                <a:latin typeface="Calibri"/>
                <a:cs typeface="Calibri"/>
              </a:rPr>
              <a:t>information page:</a:t>
            </a:r>
          </a:p>
          <a:p>
            <a:pPr marL="176213" indent="-176213"/>
            <a:r>
              <a:rPr lang="en-US" sz="1400" dirty="0">
                <a:latin typeface="Calibri"/>
                <a:cs typeface="Calibri"/>
                <a:hlinkClick r:id="rId3"/>
              </a:rPr>
              <a:t>http://clic-study.org/accelerator/CLIC-ConceptDesignRep.php</a:t>
            </a:r>
            <a:endParaRPr lang="en-US" sz="1400" dirty="0">
              <a:latin typeface="Calibri"/>
              <a:cs typeface="Calibri"/>
            </a:endParaRPr>
          </a:p>
          <a:p>
            <a:pPr marL="176213" indent="-176213"/>
            <a:endParaRPr lang="en-US" sz="1400" dirty="0">
              <a:latin typeface="Calibri"/>
              <a:cs typeface="Calibri"/>
            </a:endParaRPr>
          </a:p>
          <a:p>
            <a:pPr marL="176213" indent="-176213"/>
            <a:r>
              <a:rPr lang="en-US" sz="1400" dirty="0">
                <a:latin typeface="Calibri"/>
                <a:cs typeface="Calibri"/>
              </a:rPr>
              <a:t>Accelerator  </a:t>
            </a:r>
            <a:r>
              <a:rPr lang="en-US" sz="1400" dirty="0">
                <a:latin typeface="Calibri"/>
                <a:cs typeface="Calibri"/>
                <a:hlinkClick r:id="rId4"/>
              </a:rPr>
              <a:t>http://project-clic-cdr.web.cern.ch/project-CLIC-CDR</a:t>
            </a:r>
            <a:r>
              <a:rPr lang="en-US" sz="1400" dirty="0" smtClean="0">
                <a:latin typeface="Calibri"/>
                <a:cs typeface="Calibri"/>
                <a:hlinkClick r:id="rId4"/>
              </a:rPr>
              <a:t>/</a:t>
            </a:r>
            <a:endParaRPr lang="en-US" sz="1400" dirty="0">
              <a:latin typeface="Calibri"/>
              <a:cs typeface="Calibri"/>
            </a:endParaRPr>
          </a:p>
          <a:p>
            <a:pPr marL="176213" indent="-176213">
              <a:buFont typeface="Arial" charset="0"/>
              <a:buChar char="•"/>
            </a:pPr>
            <a:r>
              <a:rPr lang="en-US" sz="1400" dirty="0">
                <a:latin typeface="Calibri"/>
                <a:cs typeface="Calibri"/>
              </a:rPr>
              <a:t>About </a:t>
            </a:r>
            <a:r>
              <a:rPr lang="en-US" sz="1400" dirty="0" smtClean="0">
                <a:latin typeface="Calibri"/>
                <a:cs typeface="Calibri"/>
              </a:rPr>
              <a:t>90% </a:t>
            </a:r>
            <a:r>
              <a:rPr lang="en-US" sz="1400" dirty="0">
                <a:latin typeface="Calibri"/>
                <a:cs typeface="Calibri"/>
              </a:rPr>
              <a:t>of the contributions received</a:t>
            </a:r>
          </a:p>
          <a:p>
            <a:pPr marL="176213" indent="-176213">
              <a:buFont typeface="Arial" charset="0"/>
              <a:buChar char="•"/>
            </a:pPr>
            <a:r>
              <a:rPr lang="en-US" sz="1400" dirty="0">
                <a:latin typeface="Calibri"/>
                <a:cs typeface="Calibri"/>
              </a:rPr>
              <a:t>About 6</a:t>
            </a:r>
            <a:r>
              <a:rPr lang="en-US" sz="1400" dirty="0" smtClean="0">
                <a:latin typeface="Calibri"/>
                <a:cs typeface="Calibri"/>
              </a:rPr>
              <a:t>0</a:t>
            </a:r>
            <a:r>
              <a:rPr lang="en-US" sz="1400" dirty="0">
                <a:latin typeface="Calibri"/>
                <a:cs typeface="Calibri"/>
              </a:rPr>
              <a:t>% of the contributions received as </a:t>
            </a:r>
            <a:r>
              <a:rPr lang="en-US" sz="1400" dirty="0" smtClean="0">
                <a:latin typeface="Calibri"/>
                <a:cs typeface="Calibri"/>
              </a:rPr>
              <a:t>final, for the Editorial Board to address</a:t>
            </a:r>
            <a:endParaRPr lang="en-US" sz="1400" dirty="0">
              <a:latin typeface="Calibri"/>
              <a:cs typeface="Calibri"/>
            </a:endParaRPr>
          </a:p>
          <a:p>
            <a:pPr marL="176213" indent="-176213"/>
            <a:endParaRPr lang="en-US" sz="1400" dirty="0">
              <a:latin typeface="Calibri"/>
              <a:cs typeface="Calibri"/>
            </a:endParaRPr>
          </a:p>
          <a:p>
            <a:pPr marL="176213" indent="-176213"/>
            <a:r>
              <a:rPr lang="en-US" sz="1400" dirty="0">
                <a:latin typeface="Calibri"/>
                <a:cs typeface="Calibri"/>
              </a:rPr>
              <a:t>Physics and Detectors  </a:t>
            </a:r>
            <a:r>
              <a:rPr lang="en-US" sz="1400" dirty="0">
                <a:latin typeface="Calibri"/>
                <a:cs typeface="Calibri"/>
                <a:hlinkClick r:id="rId5"/>
              </a:rPr>
              <a:t>http://lcd.web.cern.ch/LCD/CDR/CDR.html#</a:t>
            </a:r>
            <a:r>
              <a:rPr lang="en-US" sz="1400" dirty="0" smtClean="0">
                <a:latin typeface="Calibri"/>
                <a:cs typeface="Calibri"/>
                <a:hlinkClick r:id="rId5"/>
              </a:rPr>
              <a:t>Overview</a:t>
            </a:r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500" b="1" dirty="0">
                <a:solidFill>
                  <a:srgbClr val="FF0000"/>
                </a:solidFill>
                <a:latin typeface="Calibri"/>
                <a:cs typeface="Calibri"/>
              </a:rPr>
              <a:t>A link </a:t>
            </a:r>
            <a:r>
              <a:rPr lang="en-US" sz="1500" b="1" dirty="0" smtClean="0">
                <a:solidFill>
                  <a:srgbClr val="FF0000"/>
                </a:solidFill>
                <a:latin typeface="Calibri"/>
                <a:cs typeface="Calibri"/>
              </a:rPr>
              <a:t>to </a:t>
            </a:r>
            <a:r>
              <a:rPr lang="en-US" sz="1500" b="1" dirty="0">
                <a:solidFill>
                  <a:srgbClr val="FF0000"/>
                </a:solidFill>
                <a:latin typeface="Calibri"/>
                <a:cs typeface="Calibri"/>
              </a:rPr>
              <a:t>subscribe as a signatory for the CLIC CDR can be found on the main information page</a:t>
            </a:r>
          </a:p>
        </p:txBody>
      </p:sp>
    </p:spTree>
    <p:extLst>
      <p:ext uri="{BB962C8B-B14F-4D97-AF65-F5344CB8AC3E}">
        <p14:creationId xmlns:p14="http://schemas.microsoft.com/office/powerpoint/2010/main" xmlns="" val="2531745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57453" y="0"/>
            <a:ext cx="9847955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97845" y="534991"/>
            <a:ext cx="6403255" cy="60004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53010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4365104"/>
            <a:ext cx="2362200" cy="15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646" y="638179"/>
            <a:ext cx="3326354" cy="309562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CDR Vol1</a:t>
            </a:r>
            <a:br>
              <a:rPr lang="en-US" dirty="0" smtClean="0"/>
            </a:br>
            <a:r>
              <a:rPr lang="en-US" sz="3600" dirty="0" smtClean="0"/>
              <a:t>Status – snapshot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The linked documents (in blue) are all the available drafts.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GB" sz="2000" dirty="0"/>
              <a:t>Updated on 2011.09.01 17:00, Mick </a:t>
            </a:r>
            <a:r>
              <a:rPr lang="en-GB" sz="2000" dirty="0" err="1"/>
              <a:t>Drapper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 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 l="1768" t="17010" r="22191" b="3611"/>
          <a:stretch>
            <a:fillRect/>
          </a:stretch>
        </p:blipFill>
        <p:spPr bwMode="auto">
          <a:xfrm>
            <a:off x="4463143" y="0"/>
            <a:ext cx="46808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81403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Autofit/>
          </a:bodyPr>
          <a:lstStyle/>
          <a:p>
            <a:r>
              <a:rPr lang="en-GB" sz="3600" dirty="0" smtClean="0"/>
              <a:t>CDR </a:t>
            </a:r>
            <a:r>
              <a:rPr lang="en-GB" sz="3200" dirty="0" smtClean="0"/>
              <a:t>CLIC Machine Protection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7606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1800" dirty="0" smtClean="0"/>
              <a:t>Inspired on IPAG2010 paper</a:t>
            </a:r>
          </a:p>
          <a:p>
            <a:pPr>
              <a:buNone/>
            </a:pPr>
            <a:endParaRPr lang="en-GB" sz="1400" dirty="0" smtClean="0"/>
          </a:p>
          <a:p>
            <a:pPr marL="449263" indent="-449263">
              <a:buNone/>
            </a:pPr>
            <a:r>
              <a:rPr lang="en-GB" sz="1400" dirty="0" smtClean="0"/>
              <a:t>2	</a:t>
            </a:r>
            <a:r>
              <a:rPr lang="en-US" sz="1800" b="1" dirty="0" smtClean="0"/>
              <a:t>The </a:t>
            </a:r>
            <a:r>
              <a:rPr lang="en-US" sz="1800" b="1" dirty="0"/>
              <a:t>CLIC concept: Key issues and </a:t>
            </a:r>
            <a:r>
              <a:rPr lang="en-US" sz="1800" b="1" dirty="0" smtClean="0"/>
              <a:t>feasibility</a:t>
            </a:r>
            <a:endParaRPr lang="en-US" sz="1400" b="1" dirty="0" smtClean="0"/>
          </a:p>
          <a:p>
            <a:pPr marL="449263" indent="-449263">
              <a:buNone/>
            </a:pPr>
            <a:r>
              <a:rPr lang="en-US" sz="1600" dirty="0" smtClean="0"/>
              <a:t>2.9	Machine </a:t>
            </a:r>
            <a:r>
              <a:rPr lang="en-US" sz="1600" dirty="0"/>
              <a:t>Protection</a:t>
            </a:r>
          </a:p>
          <a:p>
            <a:pPr marL="449263" indent="-449263">
              <a:buNone/>
            </a:pPr>
            <a:r>
              <a:rPr lang="en-US" sz="1400" dirty="0" smtClean="0"/>
              <a:t>2.9.1	Overview, </a:t>
            </a:r>
          </a:p>
          <a:p>
            <a:pPr marL="449263" indent="-449263">
              <a:buNone/>
            </a:pPr>
            <a:r>
              <a:rPr lang="en-US" sz="1400" dirty="0" smtClean="0"/>
              <a:t>2.9.2	Strategy</a:t>
            </a:r>
          </a:p>
          <a:p>
            <a:pPr marL="449263" indent="-449263">
              <a:buNone/>
            </a:pPr>
            <a:r>
              <a:rPr lang="en-US" sz="1400" dirty="0"/>
              <a:t>2.9.3	Intensity ramps</a:t>
            </a:r>
          </a:p>
          <a:p>
            <a:pPr marL="449263" indent="-449263">
              <a:spcBef>
                <a:spcPts val="1200"/>
              </a:spcBef>
              <a:buNone/>
            </a:pPr>
            <a:r>
              <a:rPr lang="en-GB" sz="1600" dirty="0" smtClean="0"/>
              <a:t>2.11	</a:t>
            </a:r>
            <a:r>
              <a:rPr lang="en-US" sz="1600" dirty="0" smtClean="0"/>
              <a:t>Present </a:t>
            </a:r>
            <a:r>
              <a:rPr lang="en-US" sz="1600" dirty="0"/>
              <a:t>level of achievement and outlook for the next </a:t>
            </a:r>
            <a:r>
              <a:rPr lang="en-US" sz="1600" dirty="0" smtClean="0"/>
              <a:t>years</a:t>
            </a:r>
          </a:p>
          <a:p>
            <a:pPr>
              <a:buNone/>
            </a:pPr>
            <a:endParaRPr lang="en-GB" sz="1400" dirty="0"/>
          </a:p>
          <a:p>
            <a:pPr>
              <a:buNone/>
            </a:pPr>
            <a:endParaRPr lang="en-GB" sz="1400" dirty="0" smtClean="0"/>
          </a:p>
          <a:p>
            <a:pPr>
              <a:buNone/>
            </a:pPr>
            <a:endParaRPr lang="en-US" sz="1400" dirty="0"/>
          </a:p>
        </p:txBody>
      </p:sp>
      <p:pic>
        <p:nvPicPr>
          <p:cNvPr id="3505" name="Picture 4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548680"/>
            <a:ext cx="3437905" cy="2180400"/>
          </a:xfrm>
          <a:prstGeom prst="rect">
            <a:avLst/>
          </a:prstGeom>
          <a:noFill/>
        </p:spPr>
      </p:pic>
      <p:graphicFrame>
        <p:nvGraphicFramePr>
          <p:cNvPr id="437" name="Chart 436"/>
          <p:cNvGraphicFramePr/>
          <p:nvPr/>
        </p:nvGraphicFramePr>
        <p:xfrm>
          <a:off x="1331640" y="3068960"/>
          <a:ext cx="5714184" cy="36902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437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 fontScale="90000"/>
          </a:bodyPr>
          <a:lstStyle/>
          <a:p>
            <a:r>
              <a:rPr lang="en-GB" sz="4800" dirty="0" smtClean="0"/>
              <a:t>CDR </a:t>
            </a:r>
            <a:r>
              <a:rPr lang="en-GB" dirty="0" smtClean="0"/>
              <a:t>CLIC Machine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229600" cy="5760640"/>
          </a:xfrm>
        </p:spPr>
        <p:txBody>
          <a:bodyPr>
            <a:noAutofit/>
          </a:bodyPr>
          <a:lstStyle/>
          <a:p>
            <a:pPr marL="536575" indent="-536575">
              <a:buNone/>
            </a:pPr>
            <a:r>
              <a:rPr lang="en-GB" sz="1400" dirty="0" smtClean="0"/>
              <a:t>5	</a:t>
            </a:r>
            <a:r>
              <a:rPr lang="en-US" sz="1800" b="1" dirty="0" smtClean="0"/>
              <a:t>Technical </a:t>
            </a:r>
            <a:r>
              <a:rPr lang="en-US" sz="1800" b="1" dirty="0"/>
              <a:t>description of the accelerator</a:t>
            </a:r>
            <a:endParaRPr lang="en-GB" sz="1400" b="1" dirty="0"/>
          </a:p>
          <a:p>
            <a:pPr marL="536575" indent="-536575">
              <a:buNone/>
            </a:pPr>
            <a:r>
              <a:rPr lang="en-GB" sz="1400" dirty="0"/>
              <a:t>5.7 	</a:t>
            </a:r>
            <a:r>
              <a:rPr lang="en-GB" sz="1600" dirty="0" smtClean="0"/>
              <a:t>The </a:t>
            </a:r>
            <a:r>
              <a:rPr lang="en-GB" sz="1600" dirty="0"/>
              <a:t>CLIC machine protection</a:t>
            </a:r>
            <a:endParaRPr lang="en-US" sz="1400" dirty="0"/>
          </a:p>
          <a:p>
            <a:pPr marL="536575" indent="-536575">
              <a:buNone/>
            </a:pPr>
            <a:r>
              <a:rPr lang="en-GB" sz="1400" dirty="0" smtClean="0"/>
              <a:t>5.7.1	Overview &amp; 5.7.2	Specific </a:t>
            </a:r>
            <a:r>
              <a:rPr lang="en-GB" sz="1400" dirty="0"/>
              <a:t>dangers of CLIC beams (</a:t>
            </a:r>
            <a:r>
              <a:rPr lang="en-GB" sz="1400" i="1" dirty="0"/>
              <a:t>Beam Power and destructive capacity</a:t>
            </a:r>
            <a:r>
              <a:rPr lang="en-GB" sz="1400" dirty="0"/>
              <a:t>)</a:t>
            </a:r>
            <a:endParaRPr lang="en-US" sz="1400" dirty="0"/>
          </a:p>
          <a:p>
            <a:pPr marL="536575" indent="-536575">
              <a:buNone/>
            </a:pPr>
            <a:r>
              <a:rPr lang="en-GB" sz="1400" dirty="0" smtClean="0"/>
              <a:t>5.7.3	Failure </a:t>
            </a:r>
            <a:r>
              <a:rPr lang="en-GB" sz="1400" dirty="0"/>
              <a:t>types (</a:t>
            </a:r>
            <a:r>
              <a:rPr lang="en-GB" sz="1400" i="1" dirty="0"/>
              <a:t>Fast Failures, Inter-Cycle Failures, Slow Failures</a:t>
            </a:r>
            <a:r>
              <a:rPr lang="en-GB" sz="1400" dirty="0"/>
              <a:t>)</a:t>
            </a:r>
            <a:endParaRPr lang="en-US" sz="1400" dirty="0"/>
          </a:p>
          <a:p>
            <a:pPr marL="536575" indent="-536575">
              <a:buNone/>
            </a:pPr>
            <a:r>
              <a:rPr lang="en-GB" sz="1400" dirty="0" smtClean="0"/>
              <a:t>5.7.4	Protection </a:t>
            </a:r>
            <a:r>
              <a:rPr lang="en-GB" sz="1400" dirty="0"/>
              <a:t>Strategies</a:t>
            </a:r>
            <a:r>
              <a:rPr lang="en-US" sz="1400" dirty="0"/>
              <a:t> (</a:t>
            </a:r>
            <a:r>
              <a:rPr lang="en-GB" sz="1400" i="1" dirty="0"/>
              <a:t>Passive Protection, Real-Time Protection, Beam Interlock System, Safe by Design, Post Cycle Analysis and Next Cycle Permit</a:t>
            </a:r>
            <a:r>
              <a:rPr lang="en-GB" sz="1400" dirty="0"/>
              <a:t>)</a:t>
            </a:r>
            <a:endParaRPr lang="en-US" sz="1400" dirty="0"/>
          </a:p>
          <a:p>
            <a:pPr marL="536575" indent="-536575">
              <a:buNone/>
            </a:pPr>
            <a:r>
              <a:rPr lang="en-GB" sz="1400" dirty="0" smtClean="0"/>
              <a:t>5.7.5	Beam </a:t>
            </a:r>
            <a:r>
              <a:rPr lang="en-GB" sz="1400" dirty="0"/>
              <a:t>Interlock System Layout</a:t>
            </a:r>
            <a:endParaRPr lang="en-US" sz="1400" dirty="0"/>
          </a:p>
          <a:p>
            <a:pPr marL="536575" indent="-536575">
              <a:buNone/>
            </a:pPr>
            <a:r>
              <a:rPr lang="en-GB" sz="1400" dirty="0" smtClean="0"/>
              <a:t>5.7.6	FAULT </a:t>
            </a:r>
            <a:r>
              <a:rPr lang="en-GB" sz="1400" dirty="0"/>
              <a:t>Analysis (Critical Case Studies)</a:t>
            </a:r>
            <a:endParaRPr lang="en-US" sz="1400" dirty="0"/>
          </a:p>
          <a:p>
            <a:pPr marL="536575" indent="-536575">
              <a:buNone/>
            </a:pPr>
            <a:r>
              <a:rPr lang="en-GB" sz="1400" dirty="0" smtClean="0"/>
              <a:t>5.7.7	Operational </a:t>
            </a:r>
            <a:r>
              <a:rPr lang="en-GB" sz="1400" dirty="0"/>
              <a:t>Scenario</a:t>
            </a:r>
            <a:r>
              <a:rPr lang="en-US" sz="1400" dirty="0"/>
              <a:t> (</a:t>
            </a:r>
            <a:r>
              <a:rPr lang="en-GB" sz="1400" dirty="0"/>
              <a:t>Drive Beam, Main </a:t>
            </a:r>
            <a:r>
              <a:rPr lang="en-GB" sz="1400" dirty="0" smtClean="0"/>
              <a:t>Beam, </a:t>
            </a:r>
            <a:r>
              <a:rPr lang="en-GB" sz="1400" dirty="0"/>
              <a:t>Beam Positions Measurements (BPM) requirements)</a:t>
            </a:r>
            <a:endParaRPr lang="en-US" sz="1400" dirty="0"/>
          </a:p>
          <a:p>
            <a:pPr marL="536575" indent="-536575">
              <a:buNone/>
            </a:pPr>
            <a:r>
              <a:rPr lang="en-GB" sz="1400" dirty="0" smtClean="0"/>
              <a:t>5.7.8	</a:t>
            </a:r>
            <a:r>
              <a:rPr lang="en-US" sz="1400" b="1" dirty="0" smtClean="0">
                <a:solidFill>
                  <a:srgbClr val="FF0000"/>
                </a:solidFill>
              </a:rPr>
              <a:t>Technical </a:t>
            </a:r>
            <a:r>
              <a:rPr lang="en-US" sz="1400" b="1" dirty="0">
                <a:solidFill>
                  <a:srgbClr val="FF0000"/>
                </a:solidFill>
              </a:rPr>
              <a:t>issues</a:t>
            </a:r>
          </a:p>
          <a:p>
            <a:pPr marL="536575" lvl="1" indent="-536575">
              <a:buNone/>
            </a:pPr>
            <a:r>
              <a:rPr lang="en-GB" sz="1200" dirty="0" smtClean="0">
                <a:solidFill>
                  <a:srgbClr val="FF0000"/>
                </a:solidFill>
              </a:rPr>
              <a:t>	Protective </a:t>
            </a:r>
            <a:r>
              <a:rPr lang="en-GB" sz="1200" dirty="0">
                <a:solidFill>
                  <a:srgbClr val="FF0000"/>
                </a:solidFill>
              </a:rPr>
              <a:t>masks</a:t>
            </a:r>
            <a:endParaRPr lang="en-US" sz="1200" dirty="0">
              <a:solidFill>
                <a:srgbClr val="FF0000"/>
              </a:solidFill>
            </a:endParaRPr>
          </a:p>
          <a:p>
            <a:pPr marL="536575" lvl="1" indent="-536575">
              <a:buNone/>
            </a:pPr>
            <a:r>
              <a:rPr lang="en-GB" sz="1200" dirty="0" smtClean="0">
                <a:solidFill>
                  <a:srgbClr val="FF0000"/>
                </a:solidFill>
              </a:rPr>
              <a:t>	Drive </a:t>
            </a:r>
            <a:r>
              <a:rPr lang="en-GB" sz="1200" dirty="0">
                <a:solidFill>
                  <a:srgbClr val="FF0000"/>
                </a:solidFill>
              </a:rPr>
              <a:t>beam </a:t>
            </a:r>
            <a:r>
              <a:rPr lang="en-GB" sz="1200" dirty="0" err="1">
                <a:solidFill>
                  <a:srgbClr val="FF0000"/>
                </a:solidFill>
              </a:rPr>
              <a:t>linac</a:t>
            </a:r>
            <a:r>
              <a:rPr lang="en-GB" sz="1200" dirty="0">
                <a:solidFill>
                  <a:srgbClr val="FF0000"/>
                </a:solidFill>
              </a:rPr>
              <a:t> real time protection</a:t>
            </a:r>
            <a:endParaRPr lang="en-US" sz="1200" dirty="0">
              <a:solidFill>
                <a:srgbClr val="FF0000"/>
              </a:solidFill>
            </a:endParaRPr>
          </a:p>
          <a:p>
            <a:pPr marL="536575" lvl="1" indent="-536575">
              <a:buNone/>
            </a:pPr>
            <a:r>
              <a:rPr lang="en-GB" sz="1200" dirty="0" smtClean="0">
                <a:solidFill>
                  <a:srgbClr val="FF0000"/>
                </a:solidFill>
              </a:rPr>
              <a:t>	Emittance </a:t>
            </a:r>
            <a:r>
              <a:rPr lang="en-GB" sz="1200" dirty="0">
                <a:solidFill>
                  <a:srgbClr val="FF0000"/>
                </a:solidFill>
              </a:rPr>
              <a:t>control of the damping rings</a:t>
            </a:r>
            <a:endParaRPr lang="en-US" sz="1200" dirty="0">
              <a:solidFill>
                <a:srgbClr val="FF0000"/>
              </a:solidFill>
            </a:endParaRPr>
          </a:p>
          <a:p>
            <a:pPr marL="536575" lvl="1" indent="-536575">
              <a:buNone/>
            </a:pPr>
            <a:r>
              <a:rPr lang="en-GB" sz="1200" dirty="0" smtClean="0">
                <a:solidFill>
                  <a:srgbClr val="FF0000"/>
                </a:solidFill>
              </a:rPr>
              <a:t>	Fault </a:t>
            </a:r>
            <a:r>
              <a:rPr lang="en-GB" sz="1200" dirty="0">
                <a:solidFill>
                  <a:srgbClr val="FF0000"/>
                </a:solidFill>
              </a:rPr>
              <a:t>catalogue and fault simulation</a:t>
            </a:r>
            <a:endParaRPr lang="en-US" sz="1200" dirty="0">
              <a:solidFill>
                <a:srgbClr val="FF0000"/>
              </a:solidFill>
            </a:endParaRPr>
          </a:p>
          <a:p>
            <a:pPr marL="536575" lvl="1" indent="-536575">
              <a:buNone/>
            </a:pPr>
            <a:r>
              <a:rPr lang="en-GB" sz="1200" dirty="0" smtClean="0">
                <a:solidFill>
                  <a:srgbClr val="FF0000"/>
                </a:solidFill>
              </a:rPr>
              <a:t>	Intensity ramp</a:t>
            </a:r>
            <a:endParaRPr lang="en-US" sz="1400" dirty="0"/>
          </a:p>
          <a:p>
            <a:pPr marL="536575" indent="-536575">
              <a:buNone/>
            </a:pPr>
            <a:r>
              <a:rPr lang="en-GB" sz="1400" dirty="0" smtClean="0"/>
              <a:t>5.7.9	</a:t>
            </a:r>
            <a:r>
              <a:rPr lang="en-US" sz="1400" dirty="0" smtClean="0"/>
              <a:t>Component </a:t>
            </a:r>
            <a:r>
              <a:rPr lang="en-US" sz="1400" dirty="0"/>
              <a:t>inventory, Cost considerations</a:t>
            </a:r>
          </a:p>
          <a:p>
            <a:pPr marL="536575" indent="-536575">
              <a:buNone/>
            </a:pPr>
            <a:r>
              <a:rPr lang="en-GB" sz="1400" dirty="0" smtClean="0"/>
              <a:t>5.7.10	</a:t>
            </a:r>
            <a:r>
              <a:rPr lang="en-US" sz="1400" b="1" dirty="0" smtClean="0">
                <a:solidFill>
                  <a:srgbClr val="FF0000"/>
                </a:solidFill>
              </a:rPr>
              <a:t>Outlook </a:t>
            </a:r>
            <a:r>
              <a:rPr lang="en-US" sz="1400" b="1" dirty="0">
                <a:solidFill>
                  <a:srgbClr val="FF0000"/>
                </a:solidFill>
              </a:rPr>
              <a:t>for Technical Design Report phase</a:t>
            </a:r>
          </a:p>
          <a:p>
            <a:pPr marL="536575" indent="-536575">
              <a:buNone/>
            </a:pPr>
            <a:r>
              <a:rPr lang="en-GB" sz="1200" dirty="0" smtClean="0"/>
              <a:t>	CTF3 </a:t>
            </a:r>
            <a:r>
              <a:rPr lang="en-GB" sz="1200" dirty="0"/>
              <a:t>tests foreseen:</a:t>
            </a:r>
            <a:endParaRPr lang="en-US" sz="1200" dirty="0"/>
          </a:p>
          <a:p>
            <a:pPr marL="536575" lvl="0" indent="-536575">
              <a:buNone/>
            </a:pPr>
            <a:r>
              <a:rPr lang="en-GB" sz="1200" dirty="0" smtClean="0">
                <a:solidFill>
                  <a:srgbClr val="FF0000"/>
                </a:solidFill>
              </a:rPr>
              <a:t>	Development </a:t>
            </a:r>
            <a:r>
              <a:rPr lang="en-GB" sz="1200" dirty="0">
                <a:solidFill>
                  <a:srgbClr val="FF0000"/>
                </a:solidFill>
              </a:rPr>
              <a:t>and test of a prototype beam interlock system.</a:t>
            </a:r>
            <a:endParaRPr lang="en-US" sz="1200" dirty="0">
              <a:solidFill>
                <a:srgbClr val="FF0000"/>
              </a:solidFill>
            </a:endParaRPr>
          </a:p>
          <a:p>
            <a:pPr marL="536575" lvl="0" indent="-536575">
              <a:buNone/>
            </a:pPr>
            <a:r>
              <a:rPr lang="en-GB" sz="1200" dirty="0" smtClean="0">
                <a:solidFill>
                  <a:srgbClr val="FF0000"/>
                </a:solidFill>
              </a:rPr>
              <a:t>	Test </a:t>
            </a:r>
            <a:r>
              <a:rPr lang="en-GB" sz="1200" dirty="0">
                <a:solidFill>
                  <a:srgbClr val="FF0000"/>
                </a:solidFill>
              </a:rPr>
              <a:t>of the next cycle permit concept.</a:t>
            </a:r>
            <a:endParaRPr lang="en-US" sz="1200" dirty="0">
              <a:solidFill>
                <a:srgbClr val="FF0000"/>
              </a:solidFill>
            </a:endParaRPr>
          </a:p>
          <a:p>
            <a:pPr marL="536575" lvl="0" indent="-536575">
              <a:buNone/>
            </a:pPr>
            <a:r>
              <a:rPr lang="en-GB" sz="1200" dirty="0" smtClean="0">
                <a:solidFill>
                  <a:srgbClr val="FF0000"/>
                </a:solidFill>
              </a:rPr>
              <a:t>	Test </a:t>
            </a:r>
            <a:r>
              <a:rPr lang="en-GB" sz="1200" dirty="0">
                <a:solidFill>
                  <a:srgbClr val="FF0000"/>
                </a:solidFill>
              </a:rPr>
              <a:t>of drive beam intensity ramps, optionally including the parallel generation of multiple trains (i.e. non continuous filling of the drive beam </a:t>
            </a:r>
            <a:r>
              <a:rPr lang="en-GB" sz="1200" dirty="0" err="1">
                <a:solidFill>
                  <a:srgbClr val="FF0000"/>
                </a:solidFill>
              </a:rPr>
              <a:t>linac</a:t>
            </a:r>
            <a:r>
              <a:rPr lang="en-GB" sz="1200" dirty="0">
                <a:solidFill>
                  <a:srgbClr val="FF0000"/>
                </a:solidFill>
              </a:rPr>
              <a:t>).</a:t>
            </a:r>
            <a:endParaRPr lang="en-US" sz="1200" dirty="0">
              <a:solidFill>
                <a:srgbClr val="FF0000"/>
              </a:solidFill>
            </a:endParaRPr>
          </a:p>
          <a:p>
            <a:pPr>
              <a:buNone/>
            </a:pPr>
            <a:endParaRPr lang="en-GB" sz="1400" dirty="0" smtClean="0"/>
          </a:p>
          <a:p>
            <a:pPr>
              <a:buNone/>
            </a:pPr>
            <a:endParaRPr lang="en-GB" sz="1400" dirty="0" smtClean="0"/>
          </a:p>
          <a:p>
            <a:pPr>
              <a:buNone/>
            </a:pPr>
            <a:endParaRPr lang="en-GB" sz="1400" dirty="0" smtClean="0"/>
          </a:p>
          <a:p>
            <a:pPr>
              <a:buNone/>
            </a:pPr>
            <a:endParaRPr lang="en-US" sz="1400" dirty="0"/>
          </a:p>
        </p:txBody>
      </p:sp>
      <p:grpSp>
        <p:nvGrpSpPr>
          <p:cNvPr id="4" name="Group 2"/>
          <p:cNvGrpSpPr>
            <a:grpSpLocks noChangeAspect="1"/>
          </p:cNvGrpSpPr>
          <p:nvPr/>
        </p:nvGrpSpPr>
        <p:grpSpPr bwMode="auto">
          <a:xfrm>
            <a:off x="3995936" y="3356992"/>
            <a:ext cx="4932667" cy="1800200"/>
            <a:chOff x="1810" y="2192"/>
            <a:chExt cx="8276" cy="3020"/>
          </a:xfrm>
        </p:grpSpPr>
        <p:sp>
          <p:nvSpPr>
            <p:cNvPr id="3075" name="AutoShape 3"/>
            <p:cNvSpPr>
              <a:spLocks noChangeAspect="1" noChangeArrowheads="1"/>
            </p:cNvSpPr>
            <p:nvPr/>
          </p:nvSpPr>
          <p:spPr bwMode="auto">
            <a:xfrm>
              <a:off x="1810" y="2192"/>
              <a:ext cx="8276" cy="302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1810" y="2192"/>
              <a:ext cx="8276" cy="3020"/>
              <a:chOff x="1440" y="15549"/>
              <a:chExt cx="8276" cy="3020"/>
            </a:xfrm>
          </p:grpSpPr>
          <p:grpSp>
            <p:nvGrpSpPr>
              <p:cNvPr id="6" name="Group 5"/>
              <p:cNvGrpSpPr>
                <a:grpSpLocks/>
              </p:cNvGrpSpPr>
              <p:nvPr/>
            </p:nvGrpSpPr>
            <p:grpSpPr bwMode="auto">
              <a:xfrm>
                <a:off x="3264" y="17135"/>
                <a:ext cx="6444" cy="582"/>
                <a:chOff x="3264" y="17135"/>
                <a:chExt cx="6444" cy="582"/>
              </a:xfrm>
            </p:grpSpPr>
            <p:grpSp>
              <p:nvGrpSpPr>
                <p:cNvPr id="7" name="Group 6"/>
                <p:cNvGrpSpPr>
                  <a:grpSpLocks/>
                </p:cNvGrpSpPr>
                <p:nvPr/>
              </p:nvGrpSpPr>
              <p:grpSpPr bwMode="auto">
                <a:xfrm>
                  <a:off x="3604" y="17135"/>
                  <a:ext cx="3729" cy="283"/>
                  <a:chOff x="2629" y="17111"/>
                  <a:chExt cx="3729" cy="283"/>
                </a:xfrm>
              </p:grpSpPr>
              <p:grpSp>
                <p:nvGrpSpPr>
                  <p:cNvPr id="8" name="Group 7"/>
                  <p:cNvGrpSpPr>
                    <a:grpSpLocks/>
                  </p:cNvGrpSpPr>
                  <p:nvPr/>
                </p:nvGrpSpPr>
                <p:grpSpPr bwMode="auto">
                  <a:xfrm>
                    <a:off x="2629" y="17111"/>
                    <a:ext cx="1018" cy="283"/>
                    <a:chOff x="2629" y="17111"/>
                    <a:chExt cx="1018" cy="283"/>
                  </a:xfrm>
                </p:grpSpPr>
                <p:cxnSp>
                  <p:nvCxnSpPr>
                    <p:cNvPr id="3080" name="AutoShape 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742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CC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081" name="AutoShape 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967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6666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082" name="AutoShape 1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193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333399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083" name="AutoShape 1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419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FF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084" name="AutoShape 1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798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FF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085" name="AutoShape 1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024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9900CC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086" name="AutoShape 1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250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8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087" name="AutoShape 1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476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66FF66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088" name="AutoShape 1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629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FFCC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089" name="AutoShape 1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855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6666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090" name="AutoShape 1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080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9966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091" name="AutoShape 1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306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FF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092" name="AutoShape 2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532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6699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093" name="AutoShape 2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685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CC66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094" name="AutoShape 2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911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66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095" name="AutoShape 2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137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66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096" name="AutoShape 2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363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66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097" name="AutoShape 2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589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098" name="AutoShape 2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646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pattFill prst="wdUpDiag">
                        <a:fgClr>
                          <a:srgbClr val="D8D8D8"/>
                        </a:fgClr>
                        <a:bgClr>
                          <a:srgbClr val="FFFFFF"/>
                        </a:bgClr>
                      </a:pattFill>
                      <a:round/>
                      <a:headEnd/>
                      <a:tailEnd/>
                    </a:ln>
                  </p:spPr>
                </p:cxnSp>
              </p:grpSp>
              <p:grpSp>
                <p:nvGrpSpPr>
                  <p:cNvPr id="9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985" y="17111"/>
                    <a:ext cx="1018" cy="283"/>
                    <a:chOff x="3985" y="17111"/>
                    <a:chExt cx="1018" cy="283"/>
                  </a:xfrm>
                </p:grpSpPr>
                <p:cxnSp>
                  <p:nvCxnSpPr>
                    <p:cNvPr id="3100" name="AutoShape 2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098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CC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01" name="AutoShape 2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323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6666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02" name="AutoShape 3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549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333399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03" name="AutoShape 3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775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FF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04" name="AutoShape 3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154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FF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05" name="AutoShape 3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380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9900CC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06" name="AutoShape 3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606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8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07" name="AutoShape 3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832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66FF66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08" name="AutoShape 3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985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FFCC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09" name="AutoShape 3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211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6666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10" name="AutoShape 3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436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9966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11" name="AutoShape 3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662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FF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12" name="AutoShape 4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888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6699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13" name="AutoShape 4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041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CC66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14" name="AutoShape 4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267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66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15" name="AutoShape 4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493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66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16" name="AutoShape 4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719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66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17" name="AutoShape 4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945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18" name="AutoShape 4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002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pattFill prst="wdUpDiag">
                        <a:fgClr>
                          <a:srgbClr val="D8D8D8"/>
                        </a:fgClr>
                        <a:bgClr>
                          <a:srgbClr val="FFFFFF"/>
                        </a:bgClr>
                      </a:pattFill>
                      <a:round/>
                      <a:headEnd/>
                      <a:tailEnd/>
                    </a:ln>
                  </p:spPr>
                </p:cxnSp>
              </p:grpSp>
              <p:grpSp>
                <p:nvGrpSpPr>
                  <p:cNvPr id="10" name="Group 47"/>
                  <p:cNvGrpSpPr>
                    <a:grpSpLocks/>
                  </p:cNvGrpSpPr>
                  <p:nvPr/>
                </p:nvGrpSpPr>
                <p:grpSpPr bwMode="auto">
                  <a:xfrm>
                    <a:off x="5341" y="17111"/>
                    <a:ext cx="1017" cy="283"/>
                    <a:chOff x="5341" y="17111"/>
                    <a:chExt cx="1017" cy="283"/>
                  </a:xfrm>
                </p:grpSpPr>
                <p:cxnSp>
                  <p:nvCxnSpPr>
                    <p:cNvPr id="3120" name="AutoShape 4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454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CC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21" name="AutoShape 4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679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6666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22" name="AutoShape 5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905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333399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23" name="AutoShape 5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131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FF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24" name="AutoShape 5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510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FF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25" name="AutoShape 5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736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9900CC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26" name="AutoShape 5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962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8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27" name="AutoShape 5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188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66FF66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28" name="AutoShape 5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341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FFCC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29" name="AutoShape 5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567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6666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30" name="AutoShape 5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792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9966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31" name="AutoShape 5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018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FF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32" name="AutoShape 6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244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6699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33" name="AutoShape 6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397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CC66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34" name="AutoShape 6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623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66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35" name="AutoShape 6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849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66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36" name="AutoShape 6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075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66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37" name="AutoShape 6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301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138" name="AutoShape 6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357" y="17111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pattFill prst="wdUpDiag">
                        <a:fgClr>
                          <a:srgbClr val="D8D8D8"/>
                        </a:fgClr>
                        <a:bgClr>
                          <a:srgbClr val="FFFFFF"/>
                        </a:bgClr>
                      </a:pattFill>
                      <a:round/>
                      <a:headEnd/>
                      <a:tailEnd/>
                    </a:ln>
                  </p:spPr>
                </p:cxnSp>
              </p:grpSp>
            </p:grpSp>
            <p:grpSp>
              <p:nvGrpSpPr>
                <p:cNvPr id="11" name="Group 67"/>
                <p:cNvGrpSpPr>
                  <a:grpSpLocks/>
                </p:cNvGrpSpPr>
                <p:nvPr/>
              </p:nvGrpSpPr>
              <p:grpSpPr bwMode="auto">
                <a:xfrm>
                  <a:off x="3264" y="17434"/>
                  <a:ext cx="2713" cy="283"/>
                  <a:chOff x="2289" y="17410"/>
                  <a:chExt cx="2713" cy="283"/>
                </a:xfrm>
              </p:grpSpPr>
              <p:cxnSp>
                <p:nvCxnSpPr>
                  <p:cNvPr id="3140" name="AutoShape 68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001" y="17410"/>
                    <a:ext cx="1" cy="283"/>
                  </a:xfrm>
                  <a:prstGeom prst="straightConnector1">
                    <a:avLst/>
                  </a:prstGeom>
                  <a:noFill/>
                  <a:ln w="3492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3141" name="AutoShape 69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3647" y="17410"/>
                    <a:ext cx="1" cy="283"/>
                  </a:xfrm>
                  <a:prstGeom prst="straightConnector1">
                    <a:avLst/>
                  </a:prstGeom>
                  <a:noFill/>
                  <a:ln w="3492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3142" name="AutoShape 70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289" y="17410"/>
                    <a:ext cx="1" cy="283"/>
                  </a:xfrm>
                  <a:prstGeom prst="straightConnector1">
                    <a:avLst/>
                  </a:prstGeom>
                  <a:noFill/>
                  <a:ln w="3492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12" name="Group 71"/>
                <p:cNvGrpSpPr>
                  <a:grpSpLocks/>
                </p:cNvGrpSpPr>
                <p:nvPr/>
              </p:nvGrpSpPr>
              <p:grpSpPr bwMode="auto">
                <a:xfrm>
                  <a:off x="7848" y="17434"/>
                  <a:ext cx="1860" cy="283"/>
                  <a:chOff x="6841" y="16620"/>
                  <a:chExt cx="1860" cy="283"/>
                </a:xfrm>
              </p:grpSpPr>
              <p:grpSp>
                <p:nvGrpSpPr>
                  <p:cNvPr id="13" name="Group 72"/>
                  <p:cNvGrpSpPr>
                    <a:grpSpLocks/>
                  </p:cNvGrpSpPr>
                  <p:nvPr/>
                </p:nvGrpSpPr>
                <p:grpSpPr bwMode="auto">
                  <a:xfrm flipH="1">
                    <a:off x="6841" y="16620"/>
                    <a:ext cx="531" cy="283"/>
                    <a:chOff x="2131" y="12436"/>
                    <a:chExt cx="1327" cy="288"/>
                  </a:xfrm>
                </p:grpSpPr>
                <p:grpSp>
                  <p:nvGrpSpPr>
                    <p:cNvPr id="14" name="Group 7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31" y="12438"/>
                      <a:ext cx="1202" cy="286"/>
                      <a:chOff x="3092" y="11524"/>
                      <a:chExt cx="924" cy="220"/>
                    </a:xfrm>
                  </p:grpSpPr>
                  <p:cxnSp>
                    <p:nvCxnSpPr>
                      <p:cNvPr id="3146" name="AutoShape 74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47" name="AutoShape 7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48" name="AutoShape 7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49" name="AutoShape 77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50" name="AutoShape 7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51" name="AutoShape 7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grpSp>
                  <p:nvGrpSpPr>
                    <p:cNvPr id="15" name="Group 8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72" y="12437"/>
                      <a:ext cx="1202" cy="286"/>
                      <a:chOff x="3092" y="11524"/>
                      <a:chExt cx="924" cy="220"/>
                    </a:xfrm>
                  </p:grpSpPr>
                  <p:cxnSp>
                    <p:nvCxnSpPr>
                      <p:cNvPr id="3153" name="AutoShape 81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54" name="AutoShape 82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55" name="AutoShape 8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56" name="AutoShape 84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57" name="AutoShape 8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58" name="AutoShape 8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grpSp>
                  <p:nvGrpSpPr>
                    <p:cNvPr id="16" name="Group 8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54" y="12436"/>
                      <a:ext cx="1204" cy="286"/>
                      <a:chOff x="3092" y="11524"/>
                      <a:chExt cx="924" cy="220"/>
                    </a:xfrm>
                  </p:grpSpPr>
                  <p:cxnSp>
                    <p:nvCxnSpPr>
                      <p:cNvPr id="3160" name="AutoShape 8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61" name="AutoShape 8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62" name="AutoShape 90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63" name="AutoShape 91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64" name="AutoShape 92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65" name="AutoShape 9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grpSp>
                  <p:nvGrpSpPr>
                    <p:cNvPr id="17" name="Group 9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13" y="12438"/>
                      <a:ext cx="1202" cy="286"/>
                      <a:chOff x="3092" y="11524"/>
                      <a:chExt cx="924" cy="220"/>
                    </a:xfrm>
                  </p:grpSpPr>
                  <p:cxnSp>
                    <p:nvCxnSpPr>
                      <p:cNvPr id="3167" name="AutoShape 9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68" name="AutoShape 9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69" name="AutoShape 97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70" name="AutoShape 9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71" name="AutoShape 9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72" name="AutoShape 100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</p:grpSp>
              <p:grpSp>
                <p:nvGrpSpPr>
                  <p:cNvPr id="18" name="Group 101"/>
                  <p:cNvGrpSpPr>
                    <a:grpSpLocks/>
                  </p:cNvGrpSpPr>
                  <p:nvPr/>
                </p:nvGrpSpPr>
                <p:grpSpPr bwMode="auto">
                  <a:xfrm flipH="1">
                    <a:off x="8170" y="16620"/>
                    <a:ext cx="531" cy="283"/>
                    <a:chOff x="2131" y="12436"/>
                    <a:chExt cx="1327" cy="288"/>
                  </a:xfrm>
                </p:grpSpPr>
                <p:grpSp>
                  <p:nvGrpSpPr>
                    <p:cNvPr id="19" name="Group 10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31" y="12438"/>
                      <a:ext cx="1202" cy="286"/>
                      <a:chOff x="3092" y="11524"/>
                      <a:chExt cx="924" cy="220"/>
                    </a:xfrm>
                  </p:grpSpPr>
                  <p:cxnSp>
                    <p:nvCxnSpPr>
                      <p:cNvPr id="3175" name="AutoShape 10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76" name="AutoShape 104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77" name="AutoShape 10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78" name="AutoShape 10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79" name="AutoShape 107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80" name="AutoShape 10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grpSp>
                  <p:nvGrpSpPr>
                    <p:cNvPr id="20" name="Group 10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72" y="12437"/>
                      <a:ext cx="1202" cy="286"/>
                      <a:chOff x="3092" y="11524"/>
                      <a:chExt cx="924" cy="220"/>
                    </a:xfrm>
                  </p:grpSpPr>
                  <p:cxnSp>
                    <p:nvCxnSpPr>
                      <p:cNvPr id="3182" name="AutoShape 110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83" name="AutoShape 111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84" name="AutoShape 112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85" name="AutoShape 11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86" name="AutoShape 114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87" name="AutoShape 11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grpSp>
                  <p:nvGrpSpPr>
                    <p:cNvPr id="21" name="Group 11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54" y="12436"/>
                      <a:ext cx="1204" cy="286"/>
                      <a:chOff x="3092" y="11524"/>
                      <a:chExt cx="924" cy="220"/>
                    </a:xfrm>
                  </p:grpSpPr>
                  <p:cxnSp>
                    <p:nvCxnSpPr>
                      <p:cNvPr id="3189" name="AutoShape 117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90" name="AutoShape 11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91" name="AutoShape 11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92" name="AutoShape 120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93" name="AutoShape 121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94" name="AutoShape 122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grpSp>
                  <p:nvGrpSpPr>
                    <p:cNvPr id="22" name="Group 12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13" y="12438"/>
                      <a:ext cx="1202" cy="286"/>
                      <a:chOff x="3092" y="11524"/>
                      <a:chExt cx="924" cy="220"/>
                    </a:xfrm>
                  </p:grpSpPr>
                  <p:cxnSp>
                    <p:nvCxnSpPr>
                      <p:cNvPr id="3196" name="AutoShape 124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97" name="AutoShape 12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98" name="AutoShape 12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199" name="AutoShape 127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200" name="AutoShape 12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201" name="AutoShape 12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</p:grpSp>
              <p:sp>
                <p:nvSpPr>
                  <p:cNvPr id="3202" name="Text Box 1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54" y="16656"/>
                    <a:ext cx="634" cy="24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121 x 18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  <p:grpSp>
            <p:nvGrpSpPr>
              <p:cNvPr id="23" name="Group 131"/>
              <p:cNvGrpSpPr>
                <a:grpSpLocks/>
              </p:cNvGrpSpPr>
              <p:nvPr/>
            </p:nvGrpSpPr>
            <p:grpSpPr bwMode="auto">
              <a:xfrm>
                <a:off x="3264" y="17926"/>
                <a:ext cx="6444" cy="582"/>
                <a:chOff x="3264" y="17926"/>
                <a:chExt cx="6444" cy="582"/>
              </a:xfrm>
            </p:grpSpPr>
            <p:grpSp>
              <p:nvGrpSpPr>
                <p:cNvPr id="24" name="Group 132"/>
                <p:cNvGrpSpPr>
                  <a:grpSpLocks/>
                </p:cNvGrpSpPr>
                <p:nvPr/>
              </p:nvGrpSpPr>
              <p:grpSpPr bwMode="auto">
                <a:xfrm>
                  <a:off x="3264" y="17926"/>
                  <a:ext cx="4068" cy="283"/>
                  <a:chOff x="2288" y="17902"/>
                  <a:chExt cx="4068" cy="283"/>
                </a:xfrm>
              </p:grpSpPr>
              <p:grpSp>
                <p:nvGrpSpPr>
                  <p:cNvPr id="25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2288" y="17902"/>
                    <a:ext cx="1300" cy="283"/>
                    <a:chOff x="2287" y="15472"/>
                    <a:chExt cx="1300" cy="283"/>
                  </a:xfrm>
                </p:grpSpPr>
                <p:cxnSp>
                  <p:nvCxnSpPr>
                    <p:cNvPr id="3206" name="AutoShape 13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287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6699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07" name="AutoShape 13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513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3333CC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08" name="AutoShape 13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739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CC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09" name="AutoShape 13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964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6666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10" name="AutoShape 13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190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333399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11" name="AutoShape 13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416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FF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12" name="AutoShape 14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343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CC0099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13" name="AutoShape 14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569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14" name="AutoShape 14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795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FF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15" name="AutoShape 14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021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9900CC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16" name="AutoShape 14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247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8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17" name="AutoShape 14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473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66FF66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18" name="AutoShape 14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400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CCCC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19" name="AutoShape 14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626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FFCC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20" name="AutoShape 14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852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6666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21" name="AutoShape 14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077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9966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22" name="AutoShape 15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303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FF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23" name="AutoShape 15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529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6699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24" name="AutoShape 15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456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CC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25" name="AutoShape 15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682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CC66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26" name="AutoShape 15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908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66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27" name="AutoShape 15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134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66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28" name="AutoShape 15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360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66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29" name="AutoShape 15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586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</p:grpSp>
              <p:grpSp>
                <p:nvGrpSpPr>
                  <p:cNvPr id="26" name="Group 158"/>
                  <p:cNvGrpSpPr>
                    <a:grpSpLocks/>
                  </p:cNvGrpSpPr>
                  <p:nvPr/>
                </p:nvGrpSpPr>
                <p:grpSpPr bwMode="auto">
                  <a:xfrm>
                    <a:off x="3644" y="17902"/>
                    <a:ext cx="1300" cy="283"/>
                    <a:chOff x="2287" y="15472"/>
                    <a:chExt cx="1300" cy="283"/>
                  </a:xfrm>
                </p:grpSpPr>
                <p:cxnSp>
                  <p:nvCxnSpPr>
                    <p:cNvPr id="3231" name="AutoShape 15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287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6699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32" name="AutoShape 16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513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3333CC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33" name="AutoShape 16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739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CC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34" name="AutoShape 16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964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6666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35" name="AutoShape 16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190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333399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36" name="AutoShape 16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416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FF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37" name="AutoShape 16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343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CC0099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38" name="AutoShape 16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569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39" name="AutoShape 16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795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FF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40" name="AutoShape 16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021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9900CC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41" name="AutoShape 16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247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8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42" name="AutoShape 17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473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66FF66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43" name="AutoShape 17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400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CCCC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44" name="AutoShape 17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626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FFCC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45" name="AutoShape 17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852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6666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46" name="AutoShape 17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077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9966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47" name="AutoShape 17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303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FF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48" name="AutoShape 17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529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6699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49" name="AutoShape 17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456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CC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50" name="AutoShape 17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682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CC66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51" name="AutoShape 17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908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66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52" name="AutoShape 18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134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66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53" name="AutoShape 18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360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66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54" name="AutoShape 18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586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</p:grpSp>
              <p:grpSp>
                <p:nvGrpSpPr>
                  <p:cNvPr id="27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5000" y="17902"/>
                    <a:ext cx="1300" cy="283"/>
                    <a:chOff x="2287" y="15472"/>
                    <a:chExt cx="1300" cy="283"/>
                  </a:xfrm>
                </p:grpSpPr>
                <p:cxnSp>
                  <p:nvCxnSpPr>
                    <p:cNvPr id="3256" name="AutoShape 18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287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6699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57" name="AutoShape 18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513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3333CC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58" name="AutoShape 18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739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CC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59" name="AutoShape 18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964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6666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60" name="AutoShape 18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190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333399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61" name="AutoShape 18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416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FF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62" name="AutoShape 19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343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CC0099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63" name="AutoShape 19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569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64" name="AutoShape 19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795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FF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65" name="AutoShape 19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021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9900CC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66" name="AutoShape 19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247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8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67" name="AutoShape 19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473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66FF66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68" name="AutoShape 19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400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CCCC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69" name="AutoShape 19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626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FFCC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70" name="AutoShape 19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852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6666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71" name="AutoShape 19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077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9966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72" name="AutoShape 20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303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FF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73" name="AutoShape 20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529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6699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74" name="AutoShape 20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456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CC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75" name="AutoShape 20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682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CC66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76" name="AutoShape 20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908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66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77" name="AutoShape 20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134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0066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78" name="AutoShape 20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360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66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279" name="AutoShape 20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586" y="15472"/>
                      <a:ext cx="1" cy="283"/>
                    </a:xfrm>
                    <a:prstGeom prst="straightConnector1">
                      <a:avLst/>
                    </a:prstGeom>
                    <a:noFill/>
                    <a:ln w="3492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</p:grpSp>
              <p:cxnSp>
                <p:nvCxnSpPr>
                  <p:cNvPr id="3280" name="AutoShape 208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355" y="17902"/>
                    <a:ext cx="1" cy="283"/>
                  </a:xfrm>
                  <a:prstGeom prst="straightConnector1">
                    <a:avLst/>
                  </a:prstGeom>
                  <a:noFill/>
                  <a:ln w="34925">
                    <a:pattFill prst="wdUpDiag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28" name="Group 209"/>
                <p:cNvGrpSpPr>
                  <a:grpSpLocks/>
                </p:cNvGrpSpPr>
                <p:nvPr/>
              </p:nvGrpSpPr>
              <p:grpSpPr bwMode="auto">
                <a:xfrm>
                  <a:off x="3264" y="18225"/>
                  <a:ext cx="2713" cy="283"/>
                  <a:chOff x="2287" y="18201"/>
                  <a:chExt cx="2713" cy="283"/>
                </a:xfrm>
              </p:grpSpPr>
              <p:cxnSp>
                <p:nvCxnSpPr>
                  <p:cNvPr id="3282" name="AutoShape 210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999" y="18201"/>
                    <a:ext cx="1" cy="283"/>
                  </a:xfrm>
                  <a:prstGeom prst="straightConnector1">
                    <a:avLst/>
                  </a:prstGeom>
                  <a:noFill/>
                  <a:ln w="3492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3283" name="AutoShape 21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3645" y="18201"/>
                    <a:ext cx="1" cy="283"/>
                  </a:xfrm>
                  <a:prstGeom prst="straightConnector1">
                    <a:avLst/>
                  </a:prstGeom>
                  <a:noFill/>
                  <a:ln w="3492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3284" name="AutoShape 21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287" y="18201"/>
                    <a:ext cx="1" cy="283"/>
                  </a:xfrm>
                  <a:prstGeom prst="straightConnector1">
                    <a:avLst/>
                  </a:prstGeom>
                  <a:noFill/>
                  <a:ln w="3492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29" name="Group 213"/>
                <p:cNvGrpSpPr>
                  <a:grpSpLocks/>
                </p:cNvGrpSpPr>
                <p:nvPr/>
              </p:nvGrpSpPr>
              <p:grpSpPr bwMode="auto">
                <a:xfrm>
                  <a:off x="7816" y="18225"/>
                  <a:ext cx="1892" cy="283"/>
                  <a:chOff x="6841" y="17919"/>
                  <a:chExt cx="1892" cy="283"/>
                </a:xfrm>
              </p:grpSpPr>
              <p:grpSp>
                <p:nvGrpSpPr>
                  <p:cNvPr id="30" name="Group 214"/>
                  <p:cNvGrpSpPr>
                    <a:grpSpLocks/>
                  </p:cNvGrpSpPr>
                  <p:nvPr/>
                </p:nvGrpSpPr>
                <p:grpSpPr bwMode="auto">
                  <a:xfrm flipH="1">
                    <a:off x="6841" y="17919"/>
                    <a:ext cx="563" cy="283"/>
                    <a:chOff x="2126" y="10865"/>
                    <a:chExt cx="563" cy="288"/>
                  </a:xfrm>
                </p:grpSpPr>
                <p:grpSp>
                  <p:nvGrpSpPr>
                    <p:cNvPr id="31" name="Group 2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26" y="10867"/>
                      <a:ext cx="481" cy="286"/>
                      <a:chOff x="3092" y="11524"/>
                      <a:chExt cx="924" cy="220"/>
                    </a:xfrm>
                  </p:grpSpPr>
                  <p:cxnSp>
                    <p:nvCxnSpPr>
                      <p:cNvPr id="3288" name="AutoShape 21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289" name="AutoShape 217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290" name="AutoShape 21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291" name="AutoShape 21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292" name="AutoShape 220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293" name="AutoShape 221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grpSp>
                  <p:nvGrpSpPr>
                    <p:cNvPr id="3072" name="Group 22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42" y="10866"/>
                      <a:ext cx="481" cy="286"/>
                      <a:chOff x="3092" y="11524"/>
                      <a:chExt cx="924" cy="220"/>
                    </a:xfrm>
                  </p:grpSpPr>
                  <p:cxnSp>
                    <p:nvCxnSpPr>
                      <p:cNvPr id="3295" name="AutoShape 22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296" name="AutoShape 224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297" name="AutoShape 22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298" name="AutoShape 22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299" name="AutoShape 227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00" name="AutoShape 22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grpSp>
                  <p:nvGrpSpPr>
                    <p:cNvPr id="3073" name="Group 22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75" y="10865"/>
                      <a:ext cx="482" cy="286"/>
                      <a:chOff x="3092" y="11524"/>
                      <a:chExt cx="924" cy="220"/>
                    </a:xfrm>
                  </p:grpSpPr>
                  <p:cxnSp>
                    <p:nvCxnSpPr>
                      <p:cNvPr id="3302" name="AutoShape 230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03" name="AutoShape 231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04" name="AutoShape 232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05" name="AutoShape 23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06" name="AutoShape 234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07" name="AutoShape 23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grpSp>
                  <p:nvGrpSpPr>
                    <p:cNvPr id="3074" name="Group 23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59" y="10867"/>
                      <a:ext cx="481" cy="286"/>
                      <a:chOff x="3092" y="11524"/>
                      <a:chExt cx="924" cy="220"/>
                    </a:xfrm>
                  </p:grpSpPr>
                  <p:cxnSp>
                    <p:nvCxnSpPr>
                      <p:cNvPr id="3309" name="AutoShape 237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10" name="AutoShape 23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11" name="AutoShape 23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12" name="AutoShape 240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13" name="AutoShape 241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14" name="AutoShape 242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grpSp>
                  <p:nvGrpSpPr>
                    <p:cNvPr id="3076" name="Group 24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08" y="10867"/>
                      <a:ext cx="481" cy="286"/>
                      <a:chOff x="3092" y="11524"/>
                      <a:chExt cx="924" cy="220"/>
                    </a:xfrm>
                  </p:grpSpPr>
                  <p:cxnSp>
                    <p:nvCxnSpPr>
                      <p:cNvPr id="3316" name="AutoShape 244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CCCC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17" name="AutoShape 24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CCCC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18" name="AutoShape 24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CCCC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19" name="AutoShape 247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CCCC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20" name="AutoShape 24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CCCC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21" name="AutoShape 24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CCCC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grpSp>
                  <p:nvGrpSpPr>
                    <p:cNvPr id="3077" name="Group 25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92" y="10867"/>
                      <a:ext cx="481" cy="286"/>
                      <a:chOff x="3092" y="11524"/>
                      <a:chExt cx="924" cy="220"/>
                    </a:xfrm>
                  </p:grpSpPr>
                  <p:cxnSp>
                    <p:nvCxnSpPr>
                      <p:cNvPr id="3323" name="AutoShape 251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24" name="AutoShape 252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25" name="AutoShape 25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26" name="AutoShape 254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27" name="AutoShape 25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28" name="AutoShape 25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</p:grpSp>
              <p:grpSp>
                <p:nvGrpSpPr>
                  <p:cNvPr id="3078" name="Group 257"/>
                  <p:cNvGrpSpPr>
                    <a:grpSpLocks/>
                  </p:cNvGrpSpPr>
                  <p:nvPr/>
                </p:nvGrpSpPr>
                <p:grpSpPr bwMode="auto">
                  <a:xfrm flipH="1">
                    <a:off x="8170" y="17919"/>
                    <a:ext cx="563" cy="283"/>
                    <a:chOff x="2126" y="10865"/>
                    <a:chExt cx="563" cy="288"/>
                  </a:xfrm>
                </p:grpSpPr>
                <p:grpSp>
                  <p:nvGrpSpPr>
                    <p:cNvPr id="3079" name="Group 25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26" y="10867"/>
                      <a:ext cx="481" cy="286"/>
                      <a:chOff x="3092" y="11524"/>
                      <a:chExt cx="924" cy="220"/>
                    </a:xfrm>
                  </p:grpSpPr>
                  <p:cxnSp>
                    <p:nvCxnSpPr>
                      <p:cNvPr id="3331" name="AutoShape 25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32" name="AutoShape 260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33" name="AutoShape 261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34" name="AutoShape 262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35" name="AutoShape 26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36" name="AutoShape 264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CC0000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grpSp>
                  <p:nvGrpSpPr>
                    <p:cNvPr id="3099" name="Group 26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42" y="10866"/>
                      <a:ext cx="481" cy="286"/>
                      <a:chOff x="3092" y="11524"/>
                      <a:chExt cx="924" cy="220"/>
                    </a:xfrm>
                  </p:grpSpPr>
                  <p:cxnSp>
                    <p:nvCxnSpPr>
                      <p:cNvPr id="3338" name="AutoShape 26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39" name="AutoShape 267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40" name="AutoShape 26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41" name="AutoShape 26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42" name="AutoShape 270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43" name="AutoShape 271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008000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grpSp>
                  <p:nvGrpSpPr>
                    <p:cNvPr id="3119" name="Group 27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75" y="10865"/>
                      <a:ext cx="482" cy="286"/>
                      <a:chOff x="3092" y="11524"/>
                      <a:chExt cx="924" cy="220"/>
                    </a:xfrm>
                  </p:grpSpPr>
                  <p:cxnSp>
                    <p:nvCxnSpPr>
                      <p:cNvPr id="3345" name="AutoShape 27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46" name="AutoShape 274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47" name="AutoShape 27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48" name="AutoShape 27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49" name="AutoShape 277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50" name="AutoShape 27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grpSp>
                  <p:nvGrpSpPr>
                    <p:cNvPr id="3139" name="Group 27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59" y="10867"/>
                      <a:ext cx="481" cy="286"/>
                      <a:chOff x="3092" y="11524"/>
                      <a:chExt cx="924" cy="220"/>
                    </a:xfrm>
                  </p:grpSpPr>
                  <p:cxnSp>
                    <p:nvCxnSpPr>
                      <p:cNvPr id="3352" name="AutoShape 280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53" name="AutoShape 281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54" name="AutoShape 282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55" name="AutoShape 28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56" name="AutoShape 284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57" name="AutoShape 28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33FF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grpSp>
                  <p:nvGrpSpPr>
                    <p:cNvPr id="3143" name="Group 2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08" y="10867"/>
                      <a:ext cx="481" cy="286"/>
                      <a:chOff x="3092" y="11524"/>
                      <a:chExt cx="924" cy="220"/>
                    </a:xfrm>
                  </p:grpSpPr>
                  <p:cxnSp>
                    <p:nvCxnSpPr>
                      <p:cNvPr id="3359" name="AutoShape 287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CCCC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60" name="AutoShape 28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CCCC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61" name="AutoShape 28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CCCC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62" name="AutoShape 290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CCCC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63" name="AutoShape 291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CCCC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64" name="AutoShape 292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33CCCC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grpSp>
                  <p:nvGrpSpPr>
                    <p:cNvPr id="3144" name="Group 29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92" y="10867"/>
                      <a:ext cx="481" cy="286"/>
                      <a:chOff x="3092" y="11524"/>
                      <a:chExt cx="924" cy="220"/>
                    </a:xfrm>
                  </p:grpSpPr>
                  <p:cxnSp>
                    <p:nvCxnSpPr>
                      <p:cNvPr id="3366" name="AutoShape 294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67" name="AutoShape 29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68" name="AutoShape 29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69" name="AutoShape 297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70" name="AutoShape 29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71" name="AutoShape 29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3300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</p:grpSp>
              <p:sp>
                <p:nvSpPr>
                  <p:cNvPr id="3372" name="Text Box 30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54" y="17955"/>
                    <a:ext cx="634" cy="24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121 x 24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  <p:grpSp>
            <p:nvGrpSpPr>
              <p:cNvPr id="3145" name="Group 301"/>
              <p:cNvGrpSpPr>
                <a:grpSpLocks/>
              </p:cNvGrpSpPr>
              <p:nvPr/>
            </p:nvGrpSpPr>
            <p:grpSpPr bwMode="auto">
              <a:xfrm>
                <a:off x="3264" y="16329"/>
                <a:ext cx="6444" cy="582"/>
                <a:chOff x="3264" y="16328"/>
                <a:chExt cx="6444" cy="582"/>
              </a:xfrm>
            </p:grpSpPr>
            <p:grpSp>
              <p:nvGrpSpPr>
                <p:cNvPr id="3152" name="Group 302"/>
                <p:cNvGrpSpPr>
                  <a:grpSpLocks/>
                </p:cNvGrpSpPr>
                <p:nvPr/>
              </p:nvGrpSpPr>
              <p:grpSpPr bwMode="auto">
                <a:xfrm>
                  <a:off x="3264" y="16627"/>
                  <a:ext cx="2713" cy="283"/>
                  <a:chOff x="2286" y="15771"/>
                  <a:chExt cx="2713" cy="283"/>
                </a:xfrm>
              </p:grpSpPr>
              <p:cxnSp>
                <p:nvCxnSpPr>
                  <p:cNvPr id="3375" name="AutoShape 30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998" y="15771"/>
                    <a:ext cx="1" cy="283"/>
                  </a:xfrm>
                  <a:prstGeom prst="straightConnector1">
                    <a:avLst/>
                  </a:prstGeom>
                  <a:noFill/>
                  <a:ln w="3492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3376" name="AutoShape 30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3644" y="15771"/>
                    <a:ext cx="1" cy="283"/>
                  </a:xfrm>
                  <a:prstGeom prst="straightConnector1">
                    <a:avLst/>
                  </a:prstGeom>
                  <a:noFill/>
                  <a:ln w="3492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3377" name="AutoShape 30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286" y="15771"/>
                    <a:ext cx="1" cy="283"/>
                  </a:xfrm>
                  <a:prstGeom prst="straightConnector1">
                    <a:avLst/>
                  </a:prstGeom>
                  <a:noFill/>
                  <a:ln w="34925">
                    <a:solidFill>
                      <a:srgbClr val="D8D8D8"/>
                    </a:solid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3159" name="Group 306"/>
                <p:cNvGrpSpPr>
                  <a:grpSpLocks/>
                </p:cNvGrpSpPr>
                <p:nvPr/>
              </p:nvGrpSpPr>
              <p:grpSpPr bwMode="auto">
                <a:xfrm>
                  <a:off x="4507" y="16328"/>
                  <a:ext cx="2826" cy="283"/>
                  <a:chOff x="3529" y="15472"/>
                  <a:chExt cx="2826" cy="283"/>
                </a:xfrm>
              </p:grpSpPr>
              <p:cxnSp>
                <p:nvCxnSpPr>
                  <p:cNvPr id="3379" name="AutoShape 30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3529" y="15472"/>
                    <a:ext cx="1" cy="283"/>
                  </a:xfrm>
                  <a:prstGeom prst="straightConnector1">
                    <a:avLst/>
                  </a:prstGeom>
                  <a:noFill/>
                  <a:ln w="34925">
                    <a:solidFill>
                      <a:srgbClr val="6699FF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3380" name="AutoShape 308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3586" y="15472"/>
                    <a:ext cx="1" cy="283"/>
                  </a:xfrm>
                  <a:prstGeom prst="straightConnector1">
                    <a:avLst/>
                  </a:prstGeom>
                  <a:noFill/>
                  <a:ln w="34925">
                    <a:solidFill>
                      <a:srgbClr val="FF7C8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3381" name="AutoShape 309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885" y="15472"/>
                    <a:ext cx="1" cy="283"/>
                  </a:xfrm>
                  <a:prstGeom prst="straightConnector1">
                    <a:avLst/>
                  </a:prstGeom>
                  <a:noFill/>
                  <a:ln w="34925">
                    <a:solidFill>
                      <a:srgbClr val="6699FF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3382" name="AutoShape 310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942" y="15472"/>
                    <a:ext cx="1" cy="283"/>
                  </a:xfrm>
                  <a:prstGeom prst="straightConnector1">
                    <a:avLst/>
                  </a:prstGeom>
                  <a:noFill/>
                  <a:ln w="34925">
                    <a:solidFill>
                      <a:srgbClr val="FF7C8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3383" name="AutoShape 31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241" y="15472"/>
                    <a:ext cx="1" cy="283"/>
                  </a:xfrm>
                  <a:prstGeom prst="straightConnector1">
                    <a:avLst/>
                  </a:prstGeom>
                  <a:noFill/>
                  <a:ln w="34925">
                    <a:solidFill>
                      <a:srgbClr val="6699FF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3384" name="AutoShape 31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298" y="15472"/>
                    <a:ext cx="1" cy="283"/>
                  </a:xfrm>
                  <a:prstGeom prst="straightConnector1">
                    <a:avLst/>
                  </a:prstGeom>
                  <a:noFill/>
                  <a:ln w="34925">
                    <a:solidFill>
                      <a:srgbClr val="FF7C8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3385" name="AutoShape 31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354" y="15472"/>
                    <a:ext cx="1" cy="283"/>
                  </a:xfrm>
                  <a:prstGeom prst="straightConnector1">
                    <a:avLst/>
                  </a:prstGeom>
                  <a:noFill/>
                  <a:ln w="34925">
                    <a:pattFill prst="wdUpDiag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  <a:round/>
                    <a:headEnd/>
                    <a:tailEnd/>
                  </a:ln>
                </p:spPr>
              </p:cxnSp>
              <p:cxnSp>
                <p:nvCxnSpPr>
                  <p:cNvPr id="3386" name="AutoShape 31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001" y="15472"/>
                    <a:ext cx="1" cy="283"/>
                  </a:xfrm>
                  <a:prstGeom prst="straightConnector1">
                    <a:avLst/>
                  </a:prstGeom>
                  <a:noFill/>
                  <a:ln w="34925">
                    <a:pattFill prst="wdUpDiag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  <a:round/>
                    <a:headEnd/>
                    <a:tailEnd/>
                  </a:ln>
                </p:spPr>
              </p:cxnSp>
              <p:cxnSp>
                <p:nvCxnSpPr>
                  <p:cNvPr id="3387" name="AutoShape 31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3644" y="15472"/>
                    <a:ext cx="1" cy="283"/>
                  </a:xfrm>
                  <a:prstGeom prst="straightConnector1">
                    <a:avLst/>
                  </a:prstGeom>
                  <a:noFill/>
                  <a:ln w="34925">
                    <a:pattFill prst="wdUpDiag">
                      <a:fgClr>
                        <a:srgbClr val="D8D8D8"/>
                      </a:fgClr>
                      <a:bgClr>
                        <a:srgbClr val="FFFFFF"/>
                      </a:bgClr>
                    </a:patt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3166" name="Group 316"/>
                <p:cNvGrpSpPr>
                  <a:grpSpLocks/>
                </p:cNvGrpSpPr>
                <p:nvPr/>
              </p:nvGrpSpPr>
              <p:grpSpPr bwMode="auto">
                <a:xfrm>
                  <a:off x="7882" y="16628"/>
                  <a:ext cx="1826" cy="282"/>
                  <a:chOff x="6841" y="15772"/>
                  <a:chExt cx="1826" cy="282"/>
                </a:xfrm>
              </p:grpSpPr>
              <p:grpSp>
                <p:nvGrpSpPr>
                  <p:cNvPr id="3173" name="Group 317"/>
                  <p:cNvGrpSpPr>
                    <a:grpSpLocks/>
                  </p:cNvGrpSpPr>
                  <p:nvPr/>
                </p:nvGrpSpPr>
                <p:grpSpPr bwMode="auto">
                  <a:xfrm>
                    <a:off x="6841" y="15772"/>
                    <a:ext cx="497" cy="282"/>
                    <a:chOff x="7044" y="15772"/>
                    <a:chExt cx="497" cy="282"/>
                  </a:xfrm>
                </p:grpSpPr>
                <p:grpSp>
                  <p:nvGrpSpPr>
                    <p:cNvPr id="3174" name="Group 318"/>
                    <p:cNvGrpSpPr>
                      <a:grpSpLocks/>
                    </p:cNvGrpSpPr>
                    <p:nvPr/>
                  </p:nvGrpSpPr>
                  <p:grpSpPr bwMode="auto">
                    <a:xfrm flipH="1">
                      <a:off x="7060" y="15772"/>
                      <a:ext cx="481" cy="282"/>
                      <a:chOff x="3092" y="11524"/>
                      <a:chExt cx="924" cy="220"/>
                    </a:xfrm>
                  </p:grpSpPr>
                  <p:cxnSp>
                    <p:nvCxnSpPr>
                      <p:cNvPr id="3391" name="AutoShape 31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7C8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92" name="AutoShape 320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7C8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93" name="AutoShape 321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7C8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94" name="AutoShape 322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7C8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95" name="AutoShape 32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7C8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96" name="AutoShape 324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7C80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grpSp>
                  <p:nvGrpSpPr>
                    <p:cNvPr id="3181" name="Group 325"/>
                    <p:cNvGrpSpPr>
                      <a:grpSpLocks/>
                    </p:cNvGrpSpPr>
                    <p:nvPr/>
                  </p:nvGrpSpPr>
                  <p:grpSpPr bwMode="auto">
                    <a:xfrm flipH="1">
                      <a:off x="7044" y="15772"/>
                      <a:ext cx="481" cy="282"/>
                      <a:chOff x="3092" y="11524"/>
                      <a:chExt cx="924" cy="220"/>
                    </a:xfrm>
                  </p:grpSpPr>
                  <p:cxnSp>
                    <p:nvCxnSpPr>
                      <p:cNvPr id="3398" name="AutoShape 32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99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399" name="AutoShape 327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99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400" name="AutoShape 32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99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401" name="AutoShape 32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99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402" name="AutoShape 330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99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403" name="AutoShape 331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99FF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</p:grpSp>
              <p:grpSp>
                <p:nvGrpSpPr>
                  <p:cNvPr id="3188" name="Group 332"/>
                  <p:cNvGrpSpPr>
                    <a:grpSpLocks/>
                  </p:cNvGrpSpPr>
                  <p:nvPr/>
                </p:nvGrpSpPr>
                <p:grpSpPr bwMode="auto">
                  <a:xfrm>
                    <a:off x="8170" y="15772"/>
                    <a:ext cx="497" cy="282"/>
                    <a:chOff x="7044" y="15772"/>
                    <a:chExt cx="497" cy="282"/>
                  </a:xfrm>
                </p:grpSpPr>
                <p:grpSp>
                  <p:nvGrpSpPr>
                    <p:cNvPr id="3195" name="Group 333"/>
                    <p:cNvGrpSpPr>
                      <a:grpSpLocks/>
                    </p:cNvGrpSpPr>
                    <p:nvPr/>
                  </p:nvGrpSpPr>
                  <p:grpSpPr bwMode="auto">
                    <a:xfrm flipH="1">
                      <a:off x="7060" y="15772"/>
                      <a:ext cx="481" cy="282"/>
                      <a:chOff x="3092" y="11524"/>
                      <a:chExt cx="924" cy="220"/>
                    </a:xfrm>
                  </p:grpSpPr>
                  <p:cxnSp>
                    <p:nvCxnSpPr>
                      <p:cNvPr id="3406" name="AutoShape 334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7C8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407" name="AutoShape 33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7C8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408" name="AutoShape 33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7C8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409" name="AutoShape 337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7C8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410" name="AutoShape 33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7C8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411" name="AutoShape 33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FF7C80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  <p:grpSp>
                  <p:nvGrpSpPr>
                    <p:cNvPr id="3203" name="Group 340"/>
                    <p:cNvGrpSpPr>
                      <a:grpSpLocks/>
                    </p:cNvGrpSpPr>
                    <p:nvPr/>
                  </p:nvGrpSpPr>
                  <p:grpSpPr bwMode="auto">
                    <a:xfrm flipH="1">
                      <a:off x="7044" y="15772"/>
                      <a:ext cx="481" cy="282"/>
                      <a:chOff x="3092" y="11524"/>
                      <a:chExt cx="924" cy="220"/>
                    </a:xfrm>
                  </p:grpSpPr>
                  <p:cxnSp>
                    <p:nvCxnSpPr>
                      <p:cNvPr id="3413" name="AutoShape 341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092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99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414" name="AutoShape 342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6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99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415" name="AutoShape 34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461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99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416" name="AutoShape 344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46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99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417" name="AutoShape 34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30" y="11524"/>
                        <a:ext cx="2" cy="220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99FF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3418" name="AutoShape 34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015" y="11524"/>
                        <a:ext cx="1" cy="219"/>
                      </a:xfrm>
                      <a:prstGeom prst="straightConnector1">
                        <a:avLst/>
                      </a:prstGeom>
                      <a:noFill/>
                      <a:ln w="3175">
                        <a:solidFill>
                          <a:srgbClr val="6699FF"/>
                        </a:solidFill>
                        <a:round/>
                        <a:headEnd/>
                        <a:tailEnd/>
                      </a:ln>
                    </p:spPr>
                  </p:cxnSp>
                </p:grpSp>
              </p:grpSp>
              <p:sp>
                <p:nvSpPr>
                  <p:cNvPr id="3419" name="Text Box 3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54" y="15807"/>
                    <a:ext cx="616" cy="24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121 x   2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  <p:cxnSp>
            <p:nvCxnSpPr>
              <p:cNvPr id="3420" name="AutoShape 348"/>
              <p:cNvCxnSpPr>
                <a:cxnSpLocks noChangeShapeType="1"/>
              </p:cNvCxnSpPr>
              <p:nvPr/>
            </p:nvCxnSpPr>
            <p:spPr bwMode="auto">
              <a:xfrm flipH="1" flipV="1">
                <a:off x="6939" y="16103"/>
                <a:ext cx="170" cy="164"/>
              </a:xfrm>
              <a:prstGeom prst="straightConnector1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arrow" w="sm" len="sm"/>
              </a:ln>
            </p:spPr>
          </p:cxnSp>
          <p:sp>
            <p:nvSpPr>
              <p:cNvPr id="3421" name="Oval 349"/>
              <p:cNvSpPr>
                <a:spLocks noChangeArrowheads="1"/>
              </p:cNvSpPr>
              <p:nvPr/>
            </p:nvSpPr>
            <p:spPr bwMode="auto">
              <a:xfrm>
                <a:off x="7085" y="16238"/>
                <a:ext cx="340" cy="457"/>
              </a:xfrm>
              <a:prstGeom prst="ellips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3204" name="Group 350"/>
              <p:cNvGrpSpPr>
                <a:grpSpLocks/>
              </p:cNvGrpSpPr>
              <p:nvPr/>
            </p:nvGrpSpPr>
            <p:grpSpPr bwMode="auto">
              <a:xfrm>
                <a:off x="5928" y="16546"/>
                <a:ext cx="1817" cy="457"/>
                <a:chOff x="5928" y="16546"/>
                <a:chExt cx="1817" cy="457"/>
              </a:xfrm>
            </p:grpSpPr>
            <p:sp>
              <p:nvSpPr>
                <p:cNvPr id="3423" name="Oval 351"/>
                <p:cNvSpPr>
                  <a:spLocks noChangeArrowheads="1"/>
                </p:cNvSpPr>
                <p:nvPr/>
              </p:nvSpPr>
              <p:spPr bwMode="auto">
                <a:xfrm>
                  <a:off x="5928" y="16546"/>
                  <a:ext cx="106" cy="457"/>
                </a:xfrm>
                <a:prstGeom prst="ellips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cxnSp>
              <p:nvCxnSpPr>
                <p:cNvPr id="3424" name="AutoShape 352"/>
                <p:cNvCxnSpPr>
                  <a:cxnSpLocks noChangeShapeType="1"/>
                </p:cNvCxnSpPr>
                <p:nvPr/>
              </p:nvCxnSpPr>
              <p:spPr bwMode="auto">
                <a:xfrm>
                  <a:off x="6079" y="16785"/>
                  <a:ext cx="1666" cy="1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prstDash val="dash"/>
                  <a:round/>
                  <a:headEnd/>
                  <a:tailEnd type="arrow" w="med" len="med"/>
                </a:ln>
              </p:spPr>
            </p:cxnSp>
          </p:grpSp>
          <p:grpSp>
            <p:nvGrpSpPr>
              <p:cNvPr id="3205" name="Group 353"/>
              <p:cNvGrpSpPr>
                <a:grpSpLocks/>
              </p:cNvGrpSpPr>
              <p:nvPr/>
            </p:nvGrpSpPr>
            <p:grpSpPr bwMode="auto">
              <a:xfrm>
                <a:off x="2490" y="16967"/>
                <a:ext cx="4843" cy="1602"/>
                <a:chOff x="2490" y="16967"/>
                <a:chExt cx="1420" cy="1602"/>
              </a:xfrm>
            </p:grpSpPr>
            <p:cxnSp>
              <p:nvCxnSpPr>
                <p:cNvPr id="3426" name="AutoShape 354"/>
                <p:cNvCxnSpPr>
                  <a:cxnSpLocks noChangeShapeType="1"/>
                </p:cNvCxnSpPr>
                <p:nvPr/>
              </p:nvCxnSpPr>
              <p:spPr bwMode="auto">
                <a:xfrm>
                  <a:off x="2492" y="16967"/>
                  <a:ext cx="1418" cy="1"/>
                </a:xfrm>
                <a:prstGeom prst="straightConnector1">
                  <a:avLst/>
                </a:prstGeom>
                <a:noFill/>
                <a:ln w="6350">
                  <a:solidFill>
                    <a:srgbClr val="C4BC96"/>
                  </a:solidFill>
                  <a:round/>
                  <a:headEnd/>
                  <a:tailEnd type="stealth" w="med" len="med"/>
                </a:ln>
              </p:spPr>
            </p:cxnSp>
            <p:cxnSp>
              <p:nvCxnSpPr>
                <p:cNvPr id="3427" name="AutoShape 355"/>
                <p:cNvCxnSpPr>
                  <a:cxnSpLocks noChangeShapeType="1"/>
                </p:cNvCxnSpPr>
                <p:nvPr/>
              </p:nvCxnSpPr>
              <p:spPr bwMode="auto">
                <a:xfrm>
                  <a:off x="2490" y="17770"/>
                  <a:ext cx="1418" cy="1"/>
                </a:xfrm>
                <a:prstGeom prst="straightConnector1">
                  <a:avLst/>
                </a:prstGeom>
                <a:noFill/>
                <a:ln w="6350">
                  <a:solidFill>
                    <a:srgbClr val="C4BC96"/>
                  </a:solidFill>
                  <a:round/>
                  <a:headEnd/>
                  <a:tailEnd type="stealth" w="med" len="med"/>
                </a:ln>
              </p:spPr>
            </p:cxnSp>
            <p:cxnSp>
              <p:nvCxnSpPr>
                <p:cNvPr id="3428" name="AutoShape 356"/>
                <p:cNvCxnSpPr>
                  <a:cxnSpLocks noChangeShapeType="1"/>
                </p:cNvCxnSpPr>
                <p:nvPr/>
              </p:nvCxnSpPr>
              <p:spPr bwMode="auto">
                <a:xfrm>
                  <a:off x="2492" y="18568"/>
                  <a:ext cx="1418" cy="1"/>
                </a:xfrm>
                <a:prstGeom prst="straightConnector1">
                  <a:avLst/>
                </a:prstGeom>
                <a:noFill/>
                <a:ln w="6350">
                  <a:solidFill>
                    <a:srgbClr val="C4BC96"/>
                  </a:solidFill>
                  <a:round/>
                  <a:headEnd/>
                  <a:tailEnd type="stealth" w="med" len="med"/>
                </a:ln>
              </p:spPr>
            </p:cxnSp>
          </p:grpSp>
          <p:grpSp>
            <p:nvGrpSpPr>
              <p:cNvPr id="3230" name="Group 357"/>
              <p:cNvGrpSpPr>
                <a:grpSpLocks/>
              </p:cNvGrpSpPr>
              <p:nvPr/>
            </p:nvGrpSpPr>
            <p:grpSpPr bwMode="auto">
              <a:xfrm>
                <a:off x="5921" y="17356"/>
                <a:ext cx="1817" cy="457"/>
                <a:chOff x="5928" y="16546"/>
                <a:chExt cx="1817" cy="457"/>
              </a:xfrm>
            </p:grpSpPr>
            <p:sp>
              <p:nvSpPr>
                <p:cNvPr id="3430" name="Oval 358"/>
                <p:cNvSpPr>
                  <a:spLocks noChangeArrowheads="1"/>
                </p:cNvSpPr>
                <p:nvPr/>
              </p:nvSpPr>
              <p:spPr bwMode="auto">
                <a:xfrm>
                  <a:off x="5928" y="16546"/>
                  <a:ext cx="106" cy="457"/>
                </a:xfrm>
                <a:prstGeom prst="ellips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cxnSp>
              <p:nvCxnSpPr>
                <p:cNvPr id="3431" name="AutoShape 359"/>
                <p:cNvCxnSpPr>
                  <a:cxnSpLocks noChangeShapeType="1"/>
                </p:cNvCxnSpPr>
                <p:nvPr/>
              </p:nvCxnSpPr>
              <p:spPr bwMode="auto">
                <a:xfrm>
                  <a:off x="6079" y="16785"/>
                  <a:ext cx="1666" cy="1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prstDash val="dash"/>
                  <a:round/>
                  <a:headEnd/>
                  <a:tailEnd type="arrow" w="med" len="med"/>
                </a:ln>
              </p:spPr>
            </p:cxnSp>
          </p:grpSp>
          <p:grpSp>
            <p:nvGrpSpPr>
              <p:cNvPr id="3255" name="Group 360"/>
              <p:cNvGrpSpPr>
                <a:grpSpLocks/>
              </p:cNvGrpSpPr>
              <p:nvPr/>
            </p:nvGrpSpPr>
            <p:grpSpPr bwMode="auto">
              <a:xfrm>
                <a:off x="5921" y="18111"/>
                <a:ext cx="1817" cy="457"/>
                <a:chOff x="5928" y="16546"/>
                <a:chExt cx="1817" cy="457"/>
              </a:xfrm>
            </p:grpSpPr>
            <p:sp>
              <p:nvSpPr>
                <p:cNvPr id="3433" name="Oval 361"/>
                <p:cNvSpPr>
                  <a:spLocks noChangeArrowheads="1"/>
                </p:cNvSpPr>
                <p:nvPr/>
              </p:nvSpPr>
              <p:spPr bwMode="auto">
                <a:xfrm>
                  <a:off x="5928" y="16546"/>
                  <a:ext cx="106" cy="457"/>
                </a:xfrm>
                <a:prstGeom prst="ellips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cxnSp>
              <p:nvCxnSpPr>
                <p:cNvPr id="3434" name="AutoShape 362"/>
                <p:cNvCxnSpPr>
                  <a:cxnSpLocks noChangeShapeType="1"/>
                </p:cNvCxnSpPr>
                <p:nvPr/>
              </p:nvCxnSpPr>
              <p:spPr bwMode="auto">
                <a:xfrm>
                  <a:off x="6079" y="16785"/>
                  <a:ext cx="1666" cy="1"/>
                </a:xfrm>
                <a:prstGeom prst="straightConnector1">
                  <a:avLst/>
                </a:prstGeom>
                <a:noFill/>
                <a:ln w="6350">
                  <a:solidFill>
                    <a:srgbClr val="000000"/>
                  </a:solidFill>
                  <a:prstDash val="dash"/>
                  <a:round/>
                  <a:headEnd/>
                  <a:tailEnd type="arrow" w="med" len="med"/>
                </a:ln>
              </p:spPr>
            </p:cxnSp>
          </p:grpSp>
          <p:sp>
            <p:nvSpPr>
              <p:cNvPr id="3435" name="Text Box 363"/>
              <p:cNvSpPr txBox="1">
                <a:spLocks noChangeArrowheads="1"/>
              </p:cNvSpPr>
              <p:nvPr/>
            </p:nvSpPr>
            <p:spPr bwMode="auto">
              <a:xfrm>
                <a:off x="3187" y="16018"/>
                <a:ext cx="3627" cy="24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Header followed by two sub pulses (121 bunches each)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281" name="Group 364"/>
              <p:cNvGrpSpPr>
                <a:grpSpLocks/>
              </p:cNvGrpSpPr>
              <p:nvPr/>
            </p:nvGrpSpPr>
            <p:grpSpPr bwMode="auto">
              <a:xfrm>
                <a:off x="4084" y="15549"/>
                <a:ext cx="5624" cy="283"/>
                <a:chOff x="3924" y="15034"/>
                <a:chExt cx="5624" cy="283"/>
              </a:xfrm>
            </p:grpSpPr>
            <p:grpSp>
              <p:nvGrpSpPr>
                <p:cNvPr id="3285" name="Group 365"/>
                <p:cNvGrpSpPr>
                  <a:grpSpLocks/>
                </p:cNvGrpSpPr>
                <p:nvPr/>
              </p:nvGrpSpPr>
              <p:grpSpPr bwMode="auto">
                <a:xfrm>
                  <a:off x="7738" y="15035"/>
                  <a:ext cx="1810" cy="282"/>
                  <a:chOff x="6859" y="14940"/>
                  <a:chExt cx="1810" cy="282"/>
                </a:xfrm>
              </p:grpSpPr>
              <p:grpSp>
                <p:nvGrpSpPr>
                  <p:cNvPr id="3286" name="Group 366"/>
                  <p:cNvGrpSpPr>
                    <a:grpSpLocks/>
                  </p:cNvGrpSpPr>
                  <p:nvPr/>
                </p:nvGrpSpPr>
                <p:grpSpPr bwMode="auto">
                  <a:xfrm flipH="1">
                    <a:off x="6859" y="14940"/>
                    <a:ext cx="481" cy="282"/>
                    <a:chOff x="3092" y="11524"/>
                    <a:chExt cx="924" cy="220"/>
                  </a:xfrm>
                </p:grpSpPr>
                <p:cxnSp>
                  <p:nvCxnSpPr>
                    <p:cNvPr id="3439" name="AutoShape 36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092" y="11524"/>
                      <a:ext cx="1" cy="219"/>
                    </a:xfrm>
                    <a:prstGeom prst="straightConnector1">
                      <a:avLst/>
                    </a:prstGeom>
                    <a:noFill/>
                    <a:ln w="6350">
                      <a:pattFill prst="wdUpDiag">
                        <a:fgClr>
                          <a:srgbClr val="4D4D4D"/>
                        </a:fgClr>
                        <a:bgClr>
                          <a:srgbClr val="FFFFFF"/>
                        </a:bgClr>
                      </a:patt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40" name="AutoShape 36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276" y="11524"/>
                      <a:ext cx="2" cy="220"/>
                    </a:xfrm>
                    <a:prstGeom prst="straightConnector1">
                      <a:avLst/>
                    </a:prstGeom>
                    <a:noFill/>
                    <a:ln w="6350">
                      <a:pattFill prst="wdUpDiag">
                        <a:fgClr>
                          <a:srgbClr val="4D4D4D"/>
                        </a:fgClr>
                        <a:bgClr>
                          <a:srgbClr val="FFFFFF"/>
                        </a:bgClr>
                      </a:patt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41" name="AutoShape 36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461" y="11524"/>
                      <a:ext cx="1" cy="219"/>
                    </a:xfrm>
                    <a:prstGeom prst="straightConnector1">
                      <a:avLst/>
                    </a:prstGeom>
                    <a:noFill/>
                    <a:ln w="6350">
                      <a:pattFill prst="wdUpDiag">
                        <a:fgClr>
                          <a:srgbClr val="4D4D4D"/>
                        </a:fgClr>
                        <a:bgClr>
                          <a:srgbClr val="FFFFFF"/>
                        </a:bgClr>
                      </a:patt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42" name="AutoShape 37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646" y="11524"/>
                      <a:ext cx="1" cy="219"/>
                    </a:xfrm>
                    <a:prstGeom prst="straightConnector1">
                      <a:avLst/>
                    </a:prstGeom>
                    <a:noFill/>
                    <a:ln w="6350">
                      <a:pattFill prst="wdUpDiag">
                        <a:fgClr>
                          <a:srgbClr val="4D4D4D"/>
                        </a:fgClr>
                        <a:bgClr>
                          <a:srgbClr val="FFFFFF"/>
                        </a:bgClr>
                      </a:patt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43" name="AutoShape 37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830" y="11524"/>
                      <a:ext cx="2" cy="220"/>
                    </a:xfrm>
                    <a:prstGeom prst="straightConnector1">
                      <a:avLst/>
                    </a:prstGeom>
                    <a:noFill/>
                    <a:ln w="6350">
                      <a:pattFill prst="wdUpDiag">
                        <a:fgClr>
                          <a:srgbClr val="4D4D4D"/>
                        </a:fgClr>
                        <a:bgClr>
                          <a:srgbClr val="FFFFFF"/>
                        </a:bgClr>
                      </a:patt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44" name="AutoShape 37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015" y="11524"/>
                      <a:ext cx="1" cy="219"/>
                    </a:xfrm>
                    <a:prstGeom prst="straightConnector1">
                      <a:avLst/>
                    </a:prstGeom>
                    <a:noFill/>
                    <a:ln w="6350">
                      <a:pattFill prst="wdUpDiag">
                        <a:fgClr>
                          <a:srgbClr val="4D4D4D"/>
                        </a:fgClr>
                        <a:bgClr>
                          <a:srgbClr val="FFFFFF"/>
                        </a:bgClr>
                      </a:pattFill>
                      <a:round/>
                      <a:headEnd/>
                      <a:tailEnd/>
                    </a:ln>
                  </p:spPr>
                </p:cxnSp>
              </p:grpSp>
              <p:grpSp>
                <p:nvGrpSpPr>
                  <p:cNvPr id="3287" name="Group 373"/>
                  <p:cNvGrpSpPr>
                    <a:grpSpLocks/>
                  </p:cNvGrpSpPr>
                  <p:nvPr/>
                </p:nvGrpSpPr>
                <p:grpSpPr bwMode="auto">
                  <a:xfrm flipH="1">
                    <a:off x="8188" y="14940"/>
                    <a:ext cx="481" cy="282"/>
                    <a:chOff x="3092" y="11524"/>
                    <a:chExt cx="924" cy="220"/>
                  </a:xfrm>
                </p:grpSpPr>
                <p:cxnSp>
                  <p:nvCxnSpPr>
                    <p:cNvPr id="3446" name="AutoShape 37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092" y="11524"/>
                      <a:ext cx="1" cy="219"/>
                    </a:xfrm>
                    <a:prstGeom prst="straightConnector1">
                      <a:avLst/>
                    </a:prstGeom>
                    <a:noFill/>
                    <a:ln w="6350">
                      <a:pattFill prst="wdUpDiag">
                        <a:fgClr>
                          <a:srgbClr val="4D4D4D"/>
                        </a:fgClr>
                        <a:bgClr>
                          <a:srgbClr val="FFFFFF"/>
                        </a:bgClr>
                      </a:patt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47" name="AutoShape 37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276" y="11524"/>
                      <a:ext cx="2" cy="220"/>
                    </a:xfrm>
                    <a:prstGeom prst="straightConnector1">
                      <a:avLst/>
                    </a:prstGeom>
                    <a:noFill/>
                    <a:ln w="6350">
                      <a:pattFill prst="wdUpDiag">
                        <a:fgClr>
                          <a:srgbClr val="4D4D4D"/>
                        </a:fgClr>
                        <a:bgClr>
                          <a:srgbClr val="FFFFFF"/>
                        </a:bgClr>
                      </a:patt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48" name="AutoShape 37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461" y="11524"/>
                      <a:ext cx="1" cy="219"/>
                    </a:xfrm>
                    <a:prstGeom prst="straightConnector1">
                      <a:avLst/>
                    </a:prstGeom>
                    <a:noFill/>
                    <a:ln w="6350">
                      <a:pattFill prst="wdUpDiag">
                        <a:fgClr>
                          <a:srgbClr val="4D4D4D"/>
                        </a:fgClr>
                        <a:bgClr>
                          <a:srgbClr val="FFFFFF"/>
                        </a:bgClr>
                      </a:patt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49" name="AutoShape 37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646" y="11524"/>
                      <a:ext cx="1" cy="219"/>
                    </a:xfrm>
                    <a:prstGeom prst="straightConnector1">
                      <a:avLst/>
                    </a:prstGeom>
                    <a:noFill/>
                    <a:ln w="6350">
                      <a:pattFill prst="wdUpDiag">
                        <a:fgClr>
                          <a:srgbClr val="4D4D4D"/>
                        </a:fgClr>
                        <a:bgClr>
                          <a:srgbClr val="FFFFFF"/>
                        </a:bgClr>
                      </a:patt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50" name="AutoShape 37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830" y="11524"/>
                      <a:ext cx="2" cy="220"/>
                    </a:xfrm>
                    <a:prstGeom prst="straightConnector1">
                      <a:avLst/>
                    </a:prstGeom>
                    <a:noFill/>
                    <a:ln w="6350">
                      <a:pattFill prst="wdUpDiag">
                        <a:fgClr>
                          <a:srgbClr val="4D4D4D"/>
                        </a:fgClr>
                        <a:bgClr>
                          <a:srgbClr val="FFFFFF"/>
                        </a:bgClr>
                      </a:patt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51" name="AutoShape 37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015" y="11524"/>
                      <a:ext cx="1" cy="219"/>
                    </a:xfrm>
                    <a:prstGeom prst="straightConnector1">
                      <a:avLst/>
                    </a:prstGeom>
                    <a:noFill/>
                    <a:ln w="6350">
                      <a:pattFill prst="wdUpDiag">
                        <a:fgClr>
                          <a:srgbClr val="4D4D4D"/>
                        </a:fgClr>
                        <a:bgClr>
                          <a:srgbClr val="FFFFFF"/>
                        </a:bgClr>
                      </a:pattFill>
                      <a:round/>
                      <a:headEnd/>
                      <a:tailEnd/>
                    </a:ln>
                  </p:spPr>
                </p:cxnSp>
              </p:grpSp>
              <p:sp>
                <p:nvSpPr>
                  <p:cNvPr id="3452" name="Text Box 38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56" y="14975"/>
                    <a:ext cx="616" cy="247"/>
                  </a:xfrm>
                  <a:prstGeom prst="rect">
                    <a:avLst/>
                  </a:prstGeom>
                  <a:solidFill>
                    <a:srgbClr val="FFFFFF"/>
                  </a:solidFill>
                  <a:ln w="6350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rPr>
                      <a:t>...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3294" name="Group 381"/>
                <p:cNvGrpSpPr>
                  <a:grpSpLocks/>
                </p:cNvGrpSpPr>
                <p:nvPr/>
              </p:nvGrpSpPr>
              <p:grpSpPr bwMode="auto">
                <a:xfrm>
                  <a:off x="5831" y="15034"/>
                  <a:ext cx="1810" cy="282"/>
                  <a:chOff x="6859" y="14940"/>
                  <a:chExt cx="1810" cy="282"/>
                </a:xfrm>
              </p:grpSpPr>
              <p:grpSp>
                <p:nvGrpSpPr>
                  <p:cNvPr id="3301" name="Group 382"/>
                  <p:cNvGrpSpPr>
                    <a:grpSpLocks/>
                  </p:cNvGrpSpPr>
                  <p:nvPr/>
                </p:nvGrpSpPr>
                <p:grpSpPr bwMode="auto">
                  <a:xfrm flipH="1">
                    <a:off x="6859" y="14940"/>
                    <a:ext cx="481" cy="282"/>
                    <a:chOff x="3092" y="11524"/>
                    <a:chExt cx="924" cy="220"/>
                  </a:xfrm>
                </p:grpSpPr>
                <p:cxnSp>
                  <p:nvCxnSpPr>
                    <p:cNvPr id="3455" name="AutoShape 38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092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56" name="AutoShape 38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276" y="11524"/>
                      <a:ext cx="2" cy="220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57" name="AutoShape 38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461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58" name="AutoShape 38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646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59" name="AutoShape 38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830" y="11524"/>
                      <a:ext cx="2" cy="220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60" name="AutoShape 38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015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</p:grpSp>
              <p:grpSp>
                <p:nvGrpSpPr>
                  <p:cNvPr id="3308" name="Group 389"/>
                  <p:cNvGrpSpPr>
                    <a:grpSpLocks/>
                  </p:cNvGrpSpPr>
                  <p:nvPr/>
                </p:nvGrpSpPr>
                <p:grpSpPr bwMode="auto">
                  <a:xfrm flipH="1">
                    <a:off x="8188" y="14940"/>
                    <a:ext cx="481" cy="282"/>
                    <a:chOff x="3092" y="11524"/>
                    <a:chExt cx="924" cy="220"/>
                  </a:xfrm>
                </p:grpSpPr>
                <p:cxnSp>
                  <p:nvCxnSpPr>
                    <p:cNvPr id="3462" name="AutoShape 39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092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63" name="AutoShape 39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276" y="11524"/>
                      <a:ext cx="2" cy="220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64" name="AutoShape 39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461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65" name="AutoShape 39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646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66" name="AutoShape 39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830" y="11524"/>
                      <a:ext cx="2" cy="220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67" name="AutoShape 39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015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</p:grpSp>
              <p:sp>
                <p:nvSpPr>
                  <p:cNvPr id="3468" name="Text Box 39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56" y="14975"/>
                    <a:ext cx="616" cy="24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rPr>
                      <a:t>...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3315" name="Group 397"/>
                <p:cNvGrpSpPr>
                  <a:grpSpLocks/>
                </p:cNvGrpSpPr>
                <p:nvPr/>
              </p:nvGrpSpPr>
              <p:grpSpPr bwMode="auto">
                <a:xfrm>
                  <a:off x="4021" y="15035"/>
                  <a:ext cx="1810" cy="282"/>
                  <a:chOff x="6859" y="14940"/>
                  <a:chExt cx="1810" cy="282"/>
                </a:xfrm>
              </p:grpSpPr>
              <p:grpSp>
                <p:nvGrpSpPr>
                  <p:cNvPr id="3322" name="Group 398"/>
                  <p:cNvGrpSpPr>
                    <a:grpSpLocks/>
                  </p:cNvGrpSpPr>
                  <p:nvPr/>
                </p:nvGrpSpPr>
                <p:grpSpPr bwMode="auto">
                  <a:xfrm flipH="1">
                    <a:off x="6859" y="14940"/>
                    <a:ext cx="481" cy="282"/>
                    <a:chOff x="3092" y="11524"/>
                    <a:chExt cx="924" cy="220"/>
                  </a:xfrm>
                </p:grpSpPr>
                <p:cxnSp>
                  <p:nvCxnSpPr>
                    <p:cNvPr id="3471" name="AutoShape 39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092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6699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72" name="AutoShape 40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276" y="11524"/>
                      <a:ext cx="2" cy="220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73" name="AutoShape 40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461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74" name="AutoShape 40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646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75" name="AutoShape 40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830" y="11524"/>
                      <a:ext cx="2" cy="220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76" name="AutoShape 40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015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</p:grpSp>
              <p:grpSp>
                <p:nvGrpSpPr>
                  <p:cNvPr id="3329" name="Group 405"/>
                  <p:cNvGrpSpPr>
                    <a:grpSpLocks/>
                  </p:cNvGrpSpPr>
                  <p:nvPr/>
                </p:nvGrpSpPr>
                <p:grpSpPr bwMode="auto">
                  <a:xfrm flipH="1">
                    <a:off x="8188" y="14940"/>
                    <a:ext cx="481" cy="282"/>
                    <a:chOff x="3092" y="11524"/>
                    <a:chExt cx="924" cy="220"/>
                  </a:xfrm>
                </p:grpSpPr>
                <p:cxnSp>
                  <p:nvCxnSpPr>
                    <p:cNvPr id="3478" name="AutoShape 40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092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79" name="AutoShape 40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276" y="11524"/>
                      <a:ext cx="2" cy="220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80" name="AutoShape 40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461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81" name="AutoShape 40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646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82" name="AutoShape 41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830" y="11524"/>
                      <a:ext cx="2" cy="220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83" name="AutoShape 41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015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FF7C80"/>
                      </a:solidFill>
                      <a:round/>
                      <a:headEnd/>
                      <a:tailEnd/>
                    </a:ln>
                  </p:spPr>
                </p:cxnSp>
              </p:grpSp>
              <p:sp>
                <p:nvSpPr>
                  <p:cNvPr id="3484" name="Text Box 4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56" y="14975"/>
                    <a:ext cx="616" cy="24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rPr>
                      <a:t>...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3330" name="Group 413"/>
                <p:cNvGrpSpPr>
                  <a:grpSpLocks/>
                </p:cNvGrpSpPr>
                <p:nvPr/>
              </p:nvGrpSpPr>
              <p:grpSpPr bwMode="auto">
                <a:xfrm>
                  <a:off x="3924" y="15035"/>
                  <a:ext cx="1810" cy="282"/>
                  <a:chOff x="6859" y="14940"/>
                  <a:chExt cx="1810" cy="282"/>
                </a:xfrm>
              </p:grpSpPr>
              <p:grpSp>
                <p:nvGrpSpPr>
                  <p:cNvPr id="3337" name="Group 414"/>
                  <p:cNvGrpSpPr>
                    <a:grpSpLocks/>
                  </p:cNvGrpSpPr>
                  <p:nvPr/>
                </p:nvGrpSpPr>
                <p:grpSpPr bwMode="auto">
                  <a:xfrm flipH="1">
                    <a:off x="6859" y="14940"/>
                    <a:ext cx="481" cy="282"/>
                    <a:chOff x="3092" y="11524"/>
                    <a:chExt cx="924" cy="220"/>
                  </a:xfrm>
                </p:grpSpPr>
                <p:cxnSp>
                  <p:nvCxnSpPr>
                    <p:cNvPr id="3487" name="AutoShape 41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092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6699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88" name="AutoShape 41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276" y="11524"/>
                      <a:ext cx="2" cy="220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6699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89" name="AutoShape 41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461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6699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90" name="AutoShape 41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646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6699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91" name="AutoShape 41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830" y="11524"/>
                      <a:ext cx="2" cy="220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6699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92" name="AutoShape 42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015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6699FF"/>
                      </a:solidFill>
                      <a:round/>
                      <a:headEnd/>
                      <a:tailEnd/>
                    </a:ln>
                  </p:spPr>
                </p:cxnSp>
              </p:grpSp>
              <p:grpSp>
                <p:nvGrpSpPr>
                  <p:cNvPr id="3344" name="Group 421"/>
                  <p:cNvGrpSpPr>
                    <a:grpSpLocks/>
                  </p:cNvGrpSpPr>
                  <p:nvPr/>
                </p:nvGrpSpPr>
                <p:grpSpPr bwMode="auto">
                  <a:xfrm flipH="1">
                    <a:off x="8188" y="14940"/>
                    <a:ext cx="481" cy="282"/>
                    <a:chOff x="3092" y="11524"/>
                    <a:chExt cx="924" cy="220"/>
                  </a:xfrm>
                </p:grpSpPr>
                <p:cxnSp>
                  <p:nvCxnSpPr>
                    <p:cNvPr id="3494" name="AutoShape 42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092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6699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95" name="AutoShape 42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276" y="11524"/>
                      <a:ext cx="2" cy="220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6699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96" name="AutoShape 42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461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6699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97" name="AutoShape 42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646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6699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98" name="AutoShape 42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830" y="11524"/>
                      <a:ext cx="2" cy="220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6699FF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3499" name="AutoShape 42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015" y="11524"/>
                      <a:ext cx="1" cy="219"/>
                    </a:xfrm>
                    <a:prstGeom prst="straightConnector1">
                      <a:avLst/>
                    </a:prstGeom>
                    <a:noFill/>
                    <a:ln w="3175">
                      <a:solidFill>
                        <a:srgbClr val="6699FF"/>
                      </a:solidFill>
                      <a:round/>
                      <a:headEnd/>
                      <a:tailEnd/>
                    </a:ln>
                  </p:spPr>
                </p:cxnSp>
              </p:grpSp>
              <p:sp>
                <p:nvSpPr>
                  <p:cNvPr id="3500" name="Text Box 4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56" y="14975"/>
                    <a:ext cx="616" cy="24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rPr>
                      <a:t>...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  <p:sp>
            <p:nvSpPr>
              <p:cNvPr id="3501" name="AutoShape 429"/>
              <p:cNvSpPr>
                <a:spLocks/>
              </p:cNvSpPr>
              <p:nvPr/>
            </p:nvSpPr>
            <p:spPr bwMode="auto">
              <a:xfrm rot="5400000">
                <a:off x="6802" y="13120"/>
                <a:ext cx="168" cy="5660"/>
              </a:xfrm>
              <a:prstGeom prst="rightBrace">
                <a:avLst>
                  <a:gd name="adj1" fmla="val 97484"/>
                  <a:gd name="adj2" fmla="val 50000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2" name="Text Box 430"/>
              <p:cNvSpPr txBox="1">
                <a:spLocks noChangeArrowheads="1"/>
              </p:cNvSpPr>
              <p:nvPr/>
            </p:nvSpPr>
            <p:spPr bwMode="auto">
              <a:xfrm>
                <a:off x="1440" y="16329"/>
                <a:ext cx="1701" cy="2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  2 sub pulses per train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03" name="Text Box 431"/>
              <p:cNvSpPr txBox="1">
                <a:spLocks noChangeArrowheads="1"/>
              </p:cNvSpPr>
              <p:nvPr/>
            </p:nvSpPr>
            <p:spPr bwMode="auto">
              <a:xfrm>
                <a:off x="1440" y="17135"/>
                <a:ext cx="1701" cy="2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18 sub pulses per train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04" name="Text Box 432"/>
              <p:cNvSpPr txBox="1">
                <a:spLocks noChangeArrowheads="1"/>
              </p:cNvSpPr>
              <p:nvPr/>
            </p:nvSpPr>
            <p:spPr bwMode="auto">
              <a:xfrm>
                <a:off x="1440" y="17926"/>
                <a:ext cx="1701" cy="2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24 sub pulses per train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en-GB" dirty="0" smtClean="0"/>
              <a:t>CDR mp related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400600"/>
          </a:xfrm>
        </p:spPr>
        <p:txBody>
          <a:bodyPr>
            <a:normAutofit/>
          </a:bodyPr>
          <a:lstStyle/>
          <a:p>
            <a:pPr marL="630238" indent="-630238">
              <a:buNone/>
            </a:pPr>
            <a:r>
              <a:rPr lang="en-GB" sz="1400" dirty="0" smtClean="0"/>
              <a:t>5.9.2.5	Beam </a:t>
            </a:r>
            <a:r>
              <a:rPr lang="en-GB" sz="1400" dirty="0"/>
              <a:t>Loss </a:t>
            </a:r>
            <a:r>
              <a:rPr lang="en-GB" sz="1400" dirty="0" smtClean="0"/>
              <a:t>Monitors</a:t>
            </a:r>
          </a:p>
          <a:p>
            <a:pPr marL="630238" indent="-630238">
              <a:buNone/>
            </a:pPr>
            <a:endParaRPr lang="en-GB" sz="1400" dirty="0"/>
          </a:p>
          <a:p>
            <a:pPr marL="630238" indent="-630238">
              <a:buNone/>
            </a:pPr>
            <a:r>
              <a:rPr lang="en-GB" sz="1400" dirty="0" smtClean="0"/>
              <a:t>6	</a:t>
            </a:r>
            <a:r>
              <a:rPr lang="en-US" sz="1800" b="1" dirty="0" smtClean="0"/>
              <a:t>Civil </a:t>
            </a:r>
            <a:r>
              <a:rPr lang="en-US" sz="1800" b="1" dirty="0"/>
              <a:t>engineering and technical services</a:t>
            </a:r>
            <a:endParaRPr lang="en-GB" sz="1400" b="1" dirty="0"/>
          </a:p>
          <a:p>
            <a:pPr marL="630238" indent="-630238">
              <a:buNone/>
            </a:pPr>
            <a:r>
              <a:rPr lang="en-GB" sz="1400" dirty="0" smtClean="0"/>
              <a:t>6.5	Safety systems</a:t>
            </a:r>
            <a:endParaRPr lang="en-US" sz="1400" dirty="0" smtClean="0"/>
          </a:p>
          <a:p>
            <a:pPr marL="630238" indent="-630238">
              <a:buNone/>
            </a:pPr>
            <a:r>
              <a:rPr lang="en-GB" sz="1200" dirty="0" smtClean="0"/>
              <a:t>6.5.1	Access </a:t>
            </a:r>
            <a:r>
              <a:rPr lang="en-GB" sz="1200" dirty="0"/>
              <a:t>control and personnel safety </a:t>
            </a:r>
            <a:r>
              <a:rPr lang="en-GB" sz="1200" dirty="0" smtClean="0"/>
              <a:t>system</a:t>
            </a:r>
          </a:p>
          <a:p>
            <a:pPr marL="630238" indent="-630238">
              <a:buNone/>
            </a:pPr>
            <a:r>
              <a:rPr lang="en-GB" sz="1200" dirty="0" smtClean="0"/>
              <a:t>6.5.2	Beam zone</a:t>
            </a:r>
          </a:p>
          <a:p>
            <a:pPr marL="630238" indent="-630238">
              <a:buNone/>
            </a:pPr>
            <a:r>
              <a:rPr lang="en-GB" sz="1200" dirty="0" smtClean="0"/>
              <a:t>6.5.3	Access </a:t>
            </a:r>
            <a:r>
              <a:rPr lang="en-GB" sz="1200" dirty="0"/>
              <a:t>to beam </a:t>
            </a:r>
            <a:r>
              <a:rPr lang="en-GB" sz="1200" dirty="0" smtClean="0"/>
              <a:t>zones</a:t>
            </a:r>
          </a:p>
          <a:p>
            <a:pPr marL="630238" indent="-630238">
              <a:buNone/>
            </a:pPr>
            <a:r>
              <a:rPr lang="en-GB" sz="1200" dirty="0" smtClean="0"/>
              <a:t>6.5.4	Patrol sectors</a:t>
            </a:r>
          </a:p>
          <a:p>
            <a:pPr marL="630238" indent="-630238">
              <a:buNone/>
            </a:pPr>
            <a:r>
              <a:rPr lang="en-GB" sz="1200" dirty="0" smtClean="0"/>
              <a:t>6.5.5	Personnel </a:t>
            </a:r>
            <a:r>
              <a:rPr lang="en-GB" sz="1200" dirty="0"/>
              <a:t>safety </a:t>
            </a:r>
            <a:r>
              <a:rPr lang="en-GB" sz="1200" dirty="0" smtClean="0"/>
              <a:t>systems</a:t>
            </a:r>
          </a:p>
          <a:p>
            <a:pPr marL="630238" indent="-630238">
              <a:buNone/>
            </a:pPr>
            <a:r>
              <a:rPr lang="en-GB" sz="1200" dirty="0" smtClean="0"/>
              <a:t>6.5.6	Cost considerations</a:t>
            </a:r>
          </a:p>
          <a:p>
            <a:pPr marL="630238" indent="-630238">
              <a:buNone/>
            </a:pPr>
            <a:endParaRPr lang="en-GB" sz="1400" dirty="0"/>
          </a:p>
          <a:p>
            <a:pPr marL="630238" indent="-630238">
              <a:buNone/>
            </a:pPr>
            <a:r>
              <a:rPr lang="en-GB" sz="1400" dirty="0" smtClean="0"/>
              <a:t>6.5.7	Radiation </a:t>
            </a:r>
            <a:r>
              <a:rPr lang="en-GB" sz="1400" dirty="0"/>
              <a:t>safety and Radiation </a:t>
            </a:r>
            <a:r>
              <a:rPr lang="en-GB" sz="1400" dirty="0" smtClean="0"/>
              <a:t>Protection</a:t>
            </a:r>
          </a:p>
          <a:p>
            <a:pPr marL="630238" indent="-630238">
              <a:buNone/>
            </a:pPr>
            <a:r>
              <a:rPr lang="en-GB" sz="1200" dirty="0" smtClean="0"/>
              <a:t>6.5.7.1	Beam loss</a:t>
            </a:r>
          </a:p>
          <a:p>
            <a:pPr marL="630238" indent="-630238">
              <a:buNone/>
            </a:pPr>
            <a:r>
              <a:rPr lang="en-GB" sz="1200" dirty="0" smtClean="0"/>
              <a:t>6.5.7.2	Model </a:t>
            </a:r>
            <a:r>
              <a:rPr lang="en-GB" sz="1200" dirty="0"/>
              <a:t>of the </a:t>
            </a:r>
            <a:r>
              <a:rPr lang="en-GB" sz="1200" dirty="0" smtClean="0"/>
              <a:t>Accelerator</a:t>
            </a:r>
          </a:p>
          <a:p>
            <a:pPr marL="630238" indent="-630238">
              <a:buNone/>
            </a:pPr>
            <a:r>
              <a:rPr lang="en-GB" sz="1200" dirty="0" smtClean="0"/>
              <a:t>6.5.7.3	Radiation Damage</a:t>
            </a:r>
          </a:p>
          <a:p>
            <a:pPr marL="630238" indent="-630238">
              <a:buNone/>
            </a:pPr>
            <a:r>
              <a:rPr lang="en-GB" sz="1200" dirty="0" smtClean="0"/>
              <a:t>6.5.7.4	Radiation protection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GB" dirty="0"/>
              <a:t>Status of the CDR</a:t>
            </a:r>
            <a:endParaRPr lang="en-US" dirty="0"/>
          </a:p>
          <a:p>
            <a:pPr>
              <a:buNone/>
            </a:pP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  <a:t>MP related Work packages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buNone/>
            </a:pPr>
            <a:r>
              <a:rPr lang="en-GB" dirty="0"/>
              <a:t>Status of fault simulation and analysis (Carlos)</a:t>
            </a:r>
            <a:endParaRPr lang="en-US" dirty="0"/>
          </a:p>
          <a:p>
            <a:pPr lvl="0">
              <a:buNone/>
            </a:pPr>
            <a:r>
              <a:rPr lang="en-GB" dirty="0"/>
              <a:t>Tour de table</a:t>
            </a:r>
            <a:endParaRPr lang="en-US" dirty="0"/>
          </a:p>
          <a:p>
            <a:pPr lvl="0">
              <a:buNone/>
            </a:pPr>
            <a:r>
              <a:rPr lang="en-GB" dirty="0"/>
              <a:t>Planning of coming meetings</a:t>
            </a:r>
            <a:endParaRPr lang="en-US" dirty="0"/>
          </a:p>
          <a:p>
            <a:pPr lvl="0">
              <a:buNone/>
            </a:pPr>
            <a:r>
              <a:rPr lang="en-GB" dirty="0"/>
              <a:t>Next meeting</a:t>
            </a:r>
            <a:endParaRPr lang="en-US" dirty="0"/>
          </a:p>
          <a:p>
            <a:pPr>
              <a:buNone/>
            </a:pPr>
            <a:r>
              <a:rPr lang="en-GB" dirty="0"/>
              <a:t> 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368</Words>
  <Application>Microsoft Office PowerPoint</Application>
  <PresentationFormat>On-screen Show (4:3)</PresentationFormat>
  <Paragraphs>128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MPO 20111006</vt:lpstr>
      <vt:lpstr>The CDR </vt:lpstr>
      <vt:lpstr>Slide 3</vt:lpstr>
      <vt:lpstr>CDR Vol1 Status – snapshot  The linked documents (in blue) are all the available drafts.  Updated on 2011.09.01 17:00, Mick Drapper  </vt:lpstr>
      <vt:lpstr>CDR CLIC Machine Protection</vt:lpstr>
      <vt:lpstr>CDR CLIC Machine Protection</vt:lpstr>
      <vt:lpstr>CDR mp related</vt:lpstr>
      <vt:lpstr>Agenda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MPO 20111006</dc:title>
  <dc:creator>michael jonker</dc:creator>
  <cp:lastModifiedBy>michael jonker</cp:lastModifiedBy>
  <cp:revision>2</cp:revision>
  <dcterms:created xsi:type="dcterms:W3CDTF">2011-11-22T13:35:44Z</dcterms:created>
  <dcterms:modified xsi:type="dcterms:W3CDTF">2011-11-22T13:40:43Z</dcterms:modified>
</cp:coreProperties>
</file>