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38" r:id="rId1"/>
    <p:sldMasterId id="2147484121" r:id="rId2"/>
    <p:sldMasterId id="2147484142" r:id="rId3"/>
  </p:sldMasterIdLst>
  <p:notesMasterIdLst>
    <p:notesMasterId r:id="rId9"/>
  </p:notesMasterIdLst>
  <p:handoutMasterIdLst>
    <p:handoutMasterId r:id="rId10"/>
  </p:handoutMasterIdLst>
  <p:sldIdLst>
    <p:sldId id="1353" r:id="rId4"/>
    <p:sldId id="2884" r:id="rId5"/>
    <p:sldId id="2885" r:id="rId6"/>
    <p:sldId id="2900" r:id="rId7"/>
    <p:sldId id="2890" r:id="rId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nnema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FF"/>
    <a:srgbClr val="000000"/>
    <a:srgbClr val="0C377B"/>
    <a:srgbClr val="66FF66"/>
    <a:srgbClr val="FF6600"/>
    <a:srgbClr val="00CC00"/>
    <a:srgbClr val="006600"/>
    <a:srgbClr val="0066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3515" autoAdjust="0"/>
  </p:normalViewPr>
  <p:slideViewPr>
    <p:cSldViewPr>
      <p:cViewPr varScale="1">
        <p:scale>
          <a:sx n="115" d="100"/>
          <a:sy n="115" d="100"/>
        </p:scale>
        <p:origin x="512" y="200"/>
      </p:cViewPr>
      <p:guideLst>
        <p:guide orient="horz" pos="2160"/>
        <p:guide pos="3840"/>
      </p:guideLst>
    </p:cSldViewPr>
  </p:slideViewPr>
  <p:outlineViewPr>
    <p:cViewPr>
      <p:scale>
        <a:sx n="33" d="100"/>
        <a:sy n="33" d="100"/>
      </p:scale>
      <p:origin x="0" y="0"/>
    </p:cViewPr>
  </p:outlineViewPr>
  <p:notesTextViewPr>
    <p:cViewPr>
      <p:scale>
        <a:sx n="95" d="100"/>
        <a:sy n="95" d="100"/>
      </p:scale>
      <p:origin x="0" y="0"/>
    </p:cViewPr>
  </p:notesTextViewPr>
  <p:sorterViewPr>
    <p:cViewPr>
      <p:scale>
        <a:sx n="1" d="1"/>
        <a:sy n="1" d="1"/>
      </p:scale>
      <p:origin x="0" y="-6600"/>
    </p:cViewPr>
  </p:sorterViewPr>
  <p:notesViewPr>
    <p:cSldViewPr>
      <p:cViewPr varScale="1">
        <p:scale>
          <a:sx n="101" d="100"/>
          <a:sy n="101" d="100"/>
        </p:scale>
        <p:origin x="-3576" y="-90"/>
      </p:cViewPr>
      <p:guideLst>
        <p:guide orient="horz" pos="2929"/>
        <p:guide pos="220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sz="quarter" idx="1"/>
          </p:nvPr>
        </p:nvSpPr>
        <p:spPr>
          <a:xfrm>
            <a:off x="3970938" y="1"/>
            <a:ext cx="3037840" cy="464820"/>
          </a:xfrm>
          <a:prstGeom prst="rect">
            <a:avLst/>
          </a:prstGeom>
        </p:spPr>
        <p:txBody>
          <a:bodyPr vert="horz" lIns="92153" tIns="46077" rIns="92153" bIns="46077" rtlCol="0"/>
          <a:lstStyle>
            <a:lvl1pPr algn="r">
              <a:defRPr sz="1200"/>
            </a:lvl1pPr>
          </a:lstStyle>
          <a:p>
            <a:fld id="{CB310BA0-050A-4997-B1AC-FD3BCC455418}" type="datetimeFigureOut">
              <a:rPr lang="en-GB" smtClean="0"/>
              <a:t>01/12/2025</a:t>
            </a:fld>
            <a:endParaRPr lang="en-GB"/>
          </a:p>
        </p:txBody>
      </p:sp>
      <p:sp>
        <p:nvSpPr>
          <p:cNvPr id="4" name="Footer Placeholder 3"/>
          <p:cNvSpPr>
            <a:spLocks noGrp="1"/>
          </p:cNvSpPr>
          <p:nvPr>
            <p:ph type="ftr" sz="quarter" idx="2"/>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2153" tIns="46077" rIns="92153" bIns="46077" rtlCol="0" anchor="b"/>
          <a:lstStyle>
            <a:lvl1pPr algn="r">
              <a:defRPr sz="1200"/>
            </a:lvl1pPr>
          </a:lstStyle>
          <a:p>
            <a:fld id="{2299761C-D337-4915-A6DD-157470CC0978}" type="slidenum">
              <a:rPr lang="en-GB" smtClean="0"/>
              <a:t>‹#›</a:t>
            </a:fld>
            <a:endParaRPr lang="en-GB"/>
          </a:p>
        </p:txBody>
      </p:sp>
    </p:spTree>
    <p:extLst>
      <p:ext uri="{BB962C8B-B14F-4D97-AF65-F5344CB8AC3E}">
        <p14:creationId xmlns:p14="http://schemas.microsoft.com/office/powerpoint/2010/main" val="1751474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3970938" y="1"/>
            <a:ext cx="3037840" cy="464820"/>
          </a:xfrm>
          <a:prstGeom prst="rect">
            <a:avLst/>
          </a:prstGeom>
        </p:spPr>
        <p:txBody>
          <a:bodyPr vert="horz" lIns="92153" tIns="46077" rIns="92153" bIns="46077" rtlCol="0"/>
          <a:lstStyle>
            <a:lvl1pPr algn="r">
              <a:defRPr sz="1200"/>
            </a:lvl1pPr>
          </a:lstStyle>
          <a:p>
            <a:fld id="{F8632A1A-D26E-42D0-A2DF-B39D9B2C3CCA}" type="datetimeFigureOut">
              <a:rPr lang="en-GB" smtClean="0"/>
              <a:pPr/>
              <a:t>01/12/2025</a:t>
            </a:fld>
            <a:endParaRPr lang="en-GB"/>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701041" y="4415791"/>
            <a:ext cx="5608320" cy="4183381"/>
          </a:xfrm>
          <a:prstGeom prst="rect">
            <a:avLst/>
          </a:prstGeom>
        </p:spPr>
        <p:txBody>
          <a:bodyPr vert="horz" lIns="92153" tIns="46077" rIns="92153" bIns="460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8"/>
            <a:ext cx="3037840" cy="464820"/>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2153" tIns="46077" rIns="92153" bIns="46077" rtlCol="0" anchor="b"/>
          <a:lstStyle>
            <a:lvl1pPr algn="r">
              <a:defRPr sz="1200"/>
            </a:lvl1pPr>
          </a:lstStyle>
          <a:p>
            <a:fld id="{05604DCD-C511-4B12-9DBB-AC80DD19A492}" type="slidenum">
              <a:rPr lang="en-GB" smtClean="0"/>
              <a:pPr/>
              <a:t>‹#›</a:t>
            </a:fld>
            <a:endParaRPr lang="en-GB"/>
          </a:p>
        </p:txBody>
      </p:sp>
    </p:spTree>
    <p:extLst>
      <p:ext uri="{BB962C8B-B14F-4D97-AF65-F5344CB8AC3E}">
        <p14:creationId xmlns:p14="http://schemas.microsoft.com/office/powerpoint/2010/main" val="1386123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329F151-7AF5-4E0D-AF08-2F1024B494D8}" type="slidenum">
              <a:rPr kumimoji="0" 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Times New Roman" pitchFamily="18" charset="0"/>
              <a:ea typeface="ＭＳ Ｐゴシック" pitchFamily="34" charset="-128"/>
              <a:cs typeface="+mn-cs"/>
            </a:endParaRPr>
          </a:p>
        </p:txBody>
      </p:sp>
    </p:spTree>
    <p:extLst>
      <p:ext uri="{BB962C8B-B14F-4D97-AF65-F5344CB8AC3E}">
        <p14:creationId xmlns:p14="http://schemas.microsoft.com/office/powerpoint/2010/main" val="18637915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371" name="Rectangle 3"/>
          <p:cNvSpPr>
            <a:spLocks noGrp="1" noChangeArrowheads="1"/>
          </p:cNvSpPr>
          <p:nvPr>
            <p:ph type="ctrTitle"/>
          </p:nvPr>
        </p:nvSpPr>
        <p:spPr>
          <a:xfrm>
            <a:off x="914400" y="2286000"/>
            <a:ext cx="10363200" cy="1143000"/>
          </a:xfrm>
          <a:solidFill>
            <a:schemeClr val="accent2">
              <a:lumMod val="20000"/>
              <a:lumOff val="80000"/>
            </a:schemeClr>
          </a:solid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GB" sz="2800" b="1">
                <a:solidFill>
                  <a:schemeClr val="accent6">
                    <a:lumMod val="75000"/>
                  </a:schemeClr>
                </a:solidFill>
                <a:latin typeface="+mj-lt"/>
                <a:ea typeface="ＭＳ Ｐゴシック" charset="-128"/>
                <a:cs typeface="ＭＳ Ｐゴシック" charset="-128"/>
              </a:defRPr>
            </a:lvl1pPr>
          </a:lstStyle>
          <a:p>
            <a:r>
              <a:rPr lang="en-GB" dirty="0"/>
              <a:t>Click to edit Master title style</a:t>
            </a:r>
          </a:p>
        </p:txBody>
      </p:sp>
      <p:sp>
        <p:nvSpPr>
          <p:cNvPr id="58372" name="Rectangle 4"/>
          <p:cNvSpPr>
            <a:spLocks noGrp="1" noChangeArrowheads="1"/>
          </p:cNvSpPr>
          <p:nvPr>
            <p:ph type="subTitle" idx="1"/>
          </p:nvPr>
        </p:nvSpPr>
        <p:spPr>
          <a:xfrm>
            <a:off x="1828800" y="3886200"/>
            <a:ext cx="8534400" cy="1752600"/>
          </a:xfrm>
        </p:spPr>
        <p:txBody>
          <a:bodyPr/>
          <a:lstStyle>
            <a:lvl1pPr marL="0" indent="0" algn="ctr">
              <a:buFontTx/>
              <a:buNone/>
              <a:defRPr sz="2800"/>
            </a:lvl1pPr>
          </a:lstStyle>
          <a:p>
            <a:r>
              <a:rPr lang="en-GB"/>
              <a:t>Click to edit Master subtitle style</a:t>
            </a:r>
          </a:p>
        </p:txBody>
      </p:sp>
      <p:pic>
        <p:nvPicPr>
          <p:cNvPr id="434" name="Picture 17" descr="RHUL-Logo"/>
          <p:cNvPicPr>
            <a:picLocks noChangeAspect="1" noChangeArrowheads="1"/>
          </p:cNvPicPr>
          <p:nvPr userDrawn="1"/>
        </p:nvPicPr>
        <p:blipFill>
          <a:blip r:embed="rId2" cstate="screen"/>
          <a:srcRect/>
          <a:stretch>
            <a:fillRect/>
          </a:stretch>
        </p:blipFill>
        <p:spPr bwMode="auto">
          <a:xfrm>
            <a:off x="8287132" y="124886"/>
            <a:ext cx="1866667" cy="432000"/>
          </a:xfrm>
          <a:prstGeom prst="rect">
            <a:avLst/>
          </a:prstGeom>
          <a:noFill/>
          <a:ln w="9525">
            <a:noFill/>
            <a:miter lim="800000"/>
            <a:headEnd/>
            <a:tailEnd/>
          </a:ln>
        </p:spPr>
      </p:pic>
      <p:pic>
        <p:nvPicPr>
          <p:cNvPr id="435" name="Picture 2"/>
          <p:cNvPicPr>
            <a:picLocks noChangeAspect="1" noChangeArrowheads="1"/>
          </p:cNvPicPr>
          <p:nvPr userDrawn="1"/>
        </p:nvPicPr>
        <p:blipFill>
          <a:blip r:embed="rId3" cstate="screen"/>
          <a:srcRect/>
          <a:stretch>
            <a:fillRect/>
          </a:stretch>
        </p:blipFill>
        <p:spPr bwMode="auto">
          <a:xfrm>
            <a:off x="6008015" y="124886"/>
            <a:ext cx="2199277" cy="432000"/>
          </a:xfrm>
          <a:prstGeom prst="rect">
            <a:avLst/>
          </a:prstGeom>
          <a:noFill/>
          <a:ln w="9525">
            <a:noFill/>
            <a:miter lim="800000"/>
            <a:headEnd/>
            <a:tailEnd/>
          </a:ln>
        </p:spPr>
      </p:pic>
      <p:pic>
        <p:nvPicPr>
          <p:cNvPr id="436" name="Picture 2"/>
          <p:cNvPicPr>
            <a:picLocks noChangeAspect="1" noChangeArrowheads="1"/>
          </p:cNvPicPr>
          <p:nvPr userDrawn="1"/>
        </p:nvPicPr>
        <p:blipFill>
          <a:blip r:embed="rId4" cstate="screen"/>
          <a:srcRect/>
          <a:stretch>
            <a:fillRect/>
          </a:stretch>
        </p:blipFill>
        <p:spPr bwMode="auto">
          <a:xfrm>
            <a:off x="-1" y="116633"/>
            <a:ext cx="4951429" cy="892377"/>
          </a:xfrm>
          <a:prstGeom prst="rect">
            <a:avLst/>
          </a:prstGeom>
          <a:noFill/>
          <a:ln w="9525">
            <a:noFill/>
            <a:miter lim="800000"/>
            <a:headEnd/>
            <a:tailEnd/>
          </a:ln>
        </p:spPr>
      </p:pic>
      <p:pic>
        <p:nvPicPr>
          <p:cNvPr id="2050" name="Picture 2"/>
          <p:cNvPicPr>
            <a:picLocks noChangeAspect="1" noChangeArrowheads="1"/>
          </p:cNvPicPr>
          <p:nvPr userDrawn="1"/>
        </p:nvPicPr>
        <p:blipFill>
          <a:blip r:embed="rId5" cstate="screen"/>
          <a:srcRect/>
          <a:stretch>
            <a:fillRect/>
          </a:stretch>
        </p:blipFill>
        <p:spPr bwMode="auto">
          <a:xfrm>
            <a:off x="10224459" y="126059"/>
            <a:ext cx="1869592" cy="432000"/>
          </a:xfrm>
          <a:prstGeom prst="rect">
            <a:avLst/>
          </a:prstGeom>
          <a:noFill/>
          <a:ln w="9525">
            <a:noFill/>
            <a:miter lim="800000"/>
            <a:headEnd/>
            <a:tailEnd/>
          </a:ln>
        </p:spPr>
      </p:pic>
    </p:spTree>
    <p:extLst>
      <p:ext uri="{BB962C8B-B14F-4D97-AF65-F5344CB8AC3E}">
        <p14:creationId xmlns:p14="http://schemas.microsoft.com/office/powerpoint/2010/main" val="2744990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36514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4704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27230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4684" y="0"/>
            <a:ext cx="2590800" cy="6597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2284" y="0"/>
            <a:ext cx="7569200" cy="6597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1507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Text Placeholder 2"/>
          <p:cNvSpPr>
            <a:spLocks noGrp="1"/>
          </p:cNvSpPr>
          <p:nvPr>
            <p:ph type="body" sz="half" idx="1"/>
          </p:nvPr>
        </p:nvSpPr>
        <p:spPr>
          <a:xfrm>
            <a:off x="912284" y="908050"/>
            <a:ext cx="5080000" cy="568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5484" y="908050"/>
            <a:ext cx="50800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5484" y="3829050"/>
            <a:ext cx="50800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9695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Table Placeholder 2"/>
          <p:cNvSpPr>
            <a:spLocks noGrp="1"/>
          </p:cNvSpPr>
          <p:nvPr>
            <p:ph type="tbl" idx="1"/>
          </p:nvPr>
        </p:nvSpPr>
        <p:spPr>
          <a:xfrm>
            <a:off x="912284" y="908050"/>
            <a:ext cx="10363200" cy="5689600"/>
          </a:xfrm>
        </p:spPr>
        <p:txBody>
          <a:bodyPr/>
          <a:lstStyle/>
          <a:p>
            <a:pPr lvl="0"/>
            <a:endParaRPr lang="en-US" noProof="0"/>
          </a:p>
        </p:txBody>
      </p:sp>
    </p:spTree>
    <p:extLst>
      <p:ext uri="{BB962C8B-B14F-4D97-AF65-F5344CB8AC3E}">
        <p14:creationId xmlns:p14="http://schemas.microsoft.com/office/powerpoint/2010/main" val="289487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Content Placeholder 2"/>
          <p:cNvSpPr>
            <a:spLocks noGrp="1"/>
          </p:cNvSpPr>
          <p:nvPr>
            <p:ph sz="half" idx="1"/>
          </p:nvPr>
        </p:nvSpPr>
        <p:spPr>
          <a:xfrm>
            <a:off x="912284" y="908050"/>
            <a:ext cx="5080000" cy="568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195484" y="908050"/>
            <a:ext cx="5080000" cy="568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87115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US"/>
              <a:t>Click to edit Master title style</a:t>
            </a:r>
          </a:p>
        </p:txBody>
      </p:sp>
      <p:sp>
        <p:nvSpPr>
          <p:cNvPr id="3" name="Text Placeholder 2"/>
          <p:cNvSpPr>
            <a:spLocks noGrp="1"/>
          </p:cNvSpPr>
          <p:nvPr>
            <p:ph type="body" sz="half" idx="1"/>
          </p:nvPr>
        </p:nvSpPr>
        <p:spPr>
          <a:xfrm>
            <a:off x="912284" y="908050"/>
            <a:ext cx="103632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2284" y="3829050"/>
            <a:ext cx="10363200" cy="276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5539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518" y="1"/>
            <a:ext cx="9505949" cy="836613"/>
          </a:xfrm>
        </p:spPr>
        <p:txBody>
          <a:bodyPr/>
          <a:lstStyle/>
          <a:p>
            <a:r>
              <a:rPr lang="en-GB"/>
              <a:t>Click to edit Master title style</a:t>
            </a:r>
            <a:endParaRPr lang="en-US"/>
          </a:p>
        </p:txBody>
      </p:sp>
      <p:sp>
        <p:nvSpPr>
          <p:cNvPr id="3" name="Content Placeholder 2"/>
          <p:cNvSpPr>
            <a:spLocks noGrp="1"/>
          </p:cNvSpPr>
          <p:nvPr>
            <p:ph idx="1"/>
          </p:nvPr>
        </p:nvSpPr>
        <p:spPr>
          <a:xfrm>
            <a:off x="912284" y="908050"/>
            <a:ext cx="10363200" cy="56896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692502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4786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a:no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US" sz="2800" b="1">
                <a:solidFill>
                  <a:schemeClr val="accent2">
                    <a:lumMod val="75000"/>
                  </a:schemeClr>
                </a:solidFill>
                <a:latin typeface="+mj-lt"/>
                <a:ea typeface="ＭＳ Ｐゴシック" charset="-128"/>
                <a:cs typeface="ＭＳ Ｐゴシック" charset="-128"/>
              </a:defRPr>
            </a:lvl1pPr>
          </a:lstStyle>
          <a:p>
            <a:r>
              <a:rPr lang="en-US"/>
              <a:t>Click to edit Master title style</a:t>
            </a:r>
          </a:p>
        </p:txBody>
      </p:sp>
    </p:spTree>
    <p:extLst>
      <p:ext uri="{BB962C8B-B14F-4D97-AF65-F5344CB8AC3E}">
        <p14:creationId xmlns:p14="http://schemas.microsoft.com/office/powerpoint/2010/main" val="5755639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1953562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89276792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7" name="Picture 6">
            <a:extLst>
              <a:ext uri="{FF2B5EF4-FFF2-40B4-BE49-F238E27FC236}">
                <a16:creationId xmlns:a16="http://schemas.microsoft.com/office/drawing/2014/main" id="{D6B5E205-83B0-487B-8FA6-15C7E2138F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3B1FFAB9-5D5F-4BB5-8816-8175C22B56E7}"/>
              </a:ext>
            </a:extLst>
          </p:cNvPr>
          <p:cNvSpPr txBox="1"/>
          <p:nvPr userDrawn="1"/>
        </p:nvSpPr>
        <p:spPr>
          <a:xfrm>
            <a:off x="911424" y="6339090"/>
            <a:ext cx="6197663" cy="400110"/>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fr-CH" sz="1000" b="0" dirty="0">
                <a:solidFill>
                  <a:schemeClr val="bg1"/>
                </a:solidFill>
              </a:rPr>
              <a:t>Emmanuel </a:t>
            </a:r>
            <a:r>
              <a:rPr lang="fr-CH" sz="1000" b="0" dirty="0" err="1">
                <a:solidFill>
                  <a:schemeClr val="bg1"/>
                </a:solidFill>
              </a:rPr>
              <a:t>Tsesmelis</a:t>
            </a:r>
            <a:endParaRPr lang="fr-CH" sz="1000" b="0" dirty="0">
              <a:solidFill>
                <a:schemeClr val="bg1"/>
              </a:solidFill>
            </a:endParaRPr>
          </a:p>
        </p:txBody>
      </p:sp>
    </p:spTree>
    <p:extLst>
      <p:ext uri="{BB962C8B-B14F-4D97-AF65-F5344CB8AC3E}">
        <p14:creationId xmlns:p14="http://schemas.microsoft.com/office/powerpoint/2010/main" val="2648757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6115653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4469435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0440969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400714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916805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292019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9928285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a:xfrm>
            <a:off x="2063553" y="260648"/>
            <a:ext cx="8879313" cy="432048"/>
          </a:xfrm>
          <a:no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US" sz="2800" b="1">
                <a:solidFill>
                  <a:schemeClr val="accent2">
                    <a:lumMod val="75000"/>
                  </a:schemeClr>
                </a:solidFill>
                <a:latin typeface="+mj-lt"/>
                <a:ea typeface="ＭＳ Ｐゴシック" charset="-128"/>
                <a:cs typeface="ＭＳ Ｐゴシック" charset="-128"/>
              </a:defRPr>
            </a:lvl1pPr>
          </a:lstStyle>
          <a:p>
            <a:r>
              <a:rPr lang="en-US" dirty="0"/>
              <a:t>Click to edit Master title style</a:t>
            </a:r>
          </a:p>
        </p:txBody>
      </p:sp>
    </p:spTree>
    <p:extLst>
      <p:ext uri="{BB962C8B-B14F-4D97-AF65-F5344CB8AC3E}">
        <p14:creationId xmlns:p14="http://schemas.microsoft.com/office/powerpoint/2010/main" val="3309293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784796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5948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7853832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5508770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23474078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067050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583874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14861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626219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406600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blurRad="50800" dist="38100" dir="2700000" algn="tl" rotWithShape="0">
              <a:prstClr val="black">
                <a:alpha val="40000"/>
              </a:prstClr>
            </a:outerShdw>
          </a:effectLst>
        </p:spPr>
        <p:txBody>
          <a:bodyPr vert="horz" wrap="square" lIns="36000" tIns="0" rIns="36000" bIns="0" numCol="1" anchor="ctr" anchorCtr="0" compatLnSpc="1">
            <a:prstTxWarp prst="textNoShape">
              <a:avLst/>
            </a:prstTxWarp>
          </a:bodyPr>
          <a:lstStyle>
            <a:lvl1pPr algn="ctr" rtl="0" eaLnBrk="0" fontAlgn="base" hangingPunct="0">
              <a:spcBef>
                <a:spcPct val="0"/>
              </a:spcBef>
              <a:spcAft>
                <a:spcPct val="0"/>
              </a:spcAft>
              <a:defRPr lang="en-US" sz="2800" b="1">
                <a:solidFill>
                  <a:schemeClr val="accent2">
                    <a:lumMod val="75000"/>
                  </a:schemeClr>
                </a:solidFill>
                <a:latin typeface="+mj-lt"/>
                <a:ea typeface="ＭＳ Ｐゴシック" charset="-128"/>
                <a:cs typeface="ＭＳ Ｐゴシック" charset="-128"/>
              </a:defRPr>
            </a:lvl1pPr>
          </a:lstStyle>
          <a:p>
            <a:r>
              <a:rPr lang="en-US" dirty="0"/>
              <a:t>Click to edit Master title style</a:t>
            </a:r>
          </a:p>
        </p:txBody>
      </p:sp>
    </p:spTree>
    <p:extLst>
      <p:ext uri="{BB962C8B-B14F-4D97-AF65-F5344CB8AC3E}">
        <p14:creationId xmlns:p14="http://schemas.microsoft.com/office/powerpoint/2010/main" val="24898320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85727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364234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2284" y="908050"/>
            <a:ext cx="5080000" cy="568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484" y="908050"/>
            <a:ext cx="5080000" cy="568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5790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34281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76576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228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0.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14.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13.pn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3.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3"/>
          <p:cNvPicPr>
            <a:picLocks noChangeAspect="1" noChangeArrowheads="1"/>
          </p:cNvPicPr>
          <p:nvPr userDrawn="1"/>
        </p:nvPicPr>
        <p:blipFill>
          <a:blip r:embed="rId21" cstate="screen"/>
          <a:srcRect/>
          <a:stretch>
            <a:fillRect/>
          </a:stretch>
        </p:blipFill>
        <p:spPr bwMode="auto">
          <a:xfrm>
            <a:off x="47329" y="116631"/>
            <a:ext cx="4797471" cy="89280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912284" y="1052736"/>
            <a:ext cx="10363200" cy="55449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037" name="Line 13"/>
          <p:cNvSpPr>
            <a:spLocks noChangeShapeType="1"/>
          </p:cNvSpPr>
          <p:nvPr/>
        </p:nvSpPr>
        <p:spPr bwMode="auto">
          <a:xfrm flipV="1">
            <a:off x="4271797" y="836712"/>
            <a:ext cx="7920203" cy="0"/>
          </a:xfrm>
          <a:prstGeom prst="line">
            <a:avLst/>
          </a:prstGeom>
          <a:noFill/>
          <a:ln w="34925">
            <a:solidFill>
              <a:srgbClr val="0070C0"/>
            </a:solidFill>
            <a:round/>
            <a:headEnd/>
            <a:tailEnd/>
          </a:ln>
          <a:effectLst/>
        </p:spPr>
        <p:txBody>
          <a:bodyPr/>
          <a:lstStyle/>
          <a:p>
            <a:pPr eaLnBrk="0" hangingPunct="0">
              <a:defRPr/>
            </a:pPr>
            <a:endParaRPr lang="en-US" sz="1400" b="1">
              <a:solidFill>
                <a:srgbClr val="000000"/>
              </a:solidFill>
              <a:latin typeface="Arial" pitchFamily="34" charset="0"/>
              <a:ea typeface="+mn-ea"/>
            </a:endParaRPr>
          </a:p>
        </p:txBody>
      </p:sp>
      <p:sp>
        <p:nvSpPr>
          <p:cNvPr id="1026" name="Rectangle 2"/>
          <p:cNvSpPr>
            <a:spLocks noGrp="1" noChangeArrowheads="1"/>
          </p:cNvSpPr>
          <p:nvPr>
            <p:ph type="title"/>
          </p:nvPr>
        </p:nvSpPr>
        <p:spPr bwMode="auto">
          <a:xfrm>
            <a:off x="2063553" y="354918"/>
            <a:ext cx="8879313" cy="432048"/>
          </a:xfrm>
          <a:prstGeom prst="rect">
            <a:avLst/>
          </a:prstGeom>
          <a:noFill/>
          <a:ln w="9525">
            <a:noFill/>
            <a:miter lim="800000"/>
            <a:headEnd/>
            <a:tailEnd/>
          </a:ln>
        </p:spPr>
        <p:txBody>
          <a:bodyPr vert="horz" wrap="square" lIns="91440" tIns="0" rIns="91440" bIns="0" numCol="1" anchor="ctr" anchorCtr="0" compatLnSpc="1">
            <a:prstTxWarp prst="textNoShape">
              <a:avLst/>
            </a:prstTxWarp>
          </a:bodyPr>
          <a:lstStyle/>
          <a:p>
            <a:pPr lvl="0"/>
            <a:r>
              <a:rPr lang="en-GB" dirty="0"/>
              <a:t>Click to edit Master title style</a:t>
            </a:r>
          </a:p>
        </p:txBody>
      </p:sp>
      <p:sp>
        <p:nvSpPr>
          <p:cNvPr id="10" name="Text Box 10"/>
          <p:cNvSpPr txBox="1">
            <a:spLocks noChangeArrowheads="1"/>
          </p:cNvSpPr>
          <p:nvPr userDrawn="1"/>
        </p:nvSpPr>
        <p:spPr bwMode="auto">
          <a:xfrm>
            <a:off x="0" y="6639922"/>
            <a:ext cx="12189349" cy="230832"/>
          </a:xfrm>
          <a:prstGeom prst="rect">
            <a:avLst/>
          </a:prstGeom>
          <a:solidFill>
            <a:srgbClr val="002147"/>
          </a:solidFill>
          <a:ln w="9525">
            <a:noFill/>
            <a:miter lim="800000"/>
            <a:headEnd/>
            <a:tailEnd/>
          </a:ln>
          <a:effectLst/>
        </p:spPr>
        <p:txBody>
          <a:bodyPr wrap="square" anchor="ctr">
            <a:spAutoFit/>
          </a:bodyPr>
          <a:lstStyle/>
          <a:p>
            <a:pPr marL="228600" indent="-228600" algn="just" eaLnBrk="0" hangingPunct="0">
              <a:spcBef>
                <a:spcPct val="50000"/>
              </a:spcBef>
              <a:buFont typeface="Arial" pitchFamily="34" charset="0"/>
              <a:buNone/>
              <a:defRPr/>
            </a:pPr>
            <a:r>
              <a:rPr lang="en-GB" sz="900" baseline="0" dirty="0">
                <a:solidFill>
                  <a:srgbClr val="FFFFFF"/>
                </a:solidFill>
                <a:latin typeface="Arial" pitchFamily="34" charset="0"/>
              </a:rPr>
              <a:t>	</a:t>
            </a:r>
            <a:endParaRPr lang="en-GB" sz="900" dirty="0">
              <a:solidFill>
                <a:schemeClr val="bg1"/>
              </a:solidFill>
              <a:latin typeface="Arial" pitchFamily="34" charset="0"/>
            </a:endParaRPr>
          </a:p>
        </p:txBody>
      </p:sp>
      <p:pic>
        <p:nvPicPr>
          <p:cNvPr id="11" name="Picture 2"/>
          <p:cNvPicPr>
            <a:picLocks noChangeAspect="1" noChangeArrowheads="1"/>
          </p:cNvPicPr>
          <p:nvPr userDrawn="1"/>
        </p:nvPicPr>
        <p:blipFill>
          <a:blip r:embed="rId22" cstate="print">
            <a:clrChange>
              <a:clrFrom>
                <a:srgbClr val="1B3665"/>
              </a:clrFrom>
              <a:clrTo>
                <a:srgbClr val="1B3665">
                  <a:alpha val="0"/>
                </a:srgbClr>
              </a:clrTo>
            </a:clrChange>
            <a:extLst>
              <a:ext uri="{28A0092B-C50C-407E-A947-70E740481C1C}">
                <a14:useLocalDpi xmlns:a14="http://schemas.microsoft.com/office/drawing/2010/main"/>
              </a:ext>
            </a:extLst>
          </a:blip>
          <a:srcRect/>
          <a:stretch>
            <a:fillRect/>
          </a:stretch>
        </p:blipFill>
        <p:spPr bwMode="auto">
          <a:xfrm>
            <a:off x="8404" y="6640983"/>
            <a:ext cx="480317" cy="2216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userDrawn="1"/>
        </p:nvPicPr>
        <p:blipFill>
          <a:blip r:embed="rId23" cstate="print">
            <a:extLst>
              <a:ext uri="{28A0092B-C50C-407E-A947-70E740481C1C}">
                <a14:useLocalDpi xmlns:a14="http://schemas.microsoft.com/office/drawing/2010/main"/>
              </a:ext>
            </a:extLst>
          </a:blip>
          <a:srcRect/>
          <a:stretch>
            <a:fillRect/>
          </a:stretch>
        </p:blipFill>
        <p:spPr bwMode="auto">
          <a:xfrm>
            <a:off x="11256744" y="6641508"/>
            <a:ext cx="934395" cy="216973"/>
          </a:xfrm>
          <a:prstGeom prst="rect">
            <a:avLst/>
          </a:prstGeom>
          <a:noFill/>
          <a:ln w="9525">
            <a:noFill/>
            <a:miter lim="800000"/>
            <a:headEnd/>
            <a:tailEnd/>
          </a:ln>
        </p:spPr>
      </p:pic>
      <p:pic>
        <p:nvPicPr>
          <p:cNvPr id="14" name="Picture 2"/>
          <p:cNvPicPr>
            <a:picLocks noChangeAspect="1" noChangeArrowheads="1"/>
          </p:cNvPicPr>
          <p:nvPr userDrawn="1"/>
        </p:nvPicPr>
        <p:blipFill>
          <a:blip r:embed="rId24" cstate="print">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9168341" y="6654554"/>
            <a:ext cx="917448" cy="181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descr="http://personal.rhul.ac.uk/usjd/135/RHUL%20logo%20CMYK%2075x22mm%20300dpi.jpg"/>
          <p:cNvPicPr>
            <a:picLocks noChangeAspect="1" noChangeArrowheads="1"/>
          </p:cNvPicPr>
          <p:nvPr userDrawn="1"/>
        </p:nvPicPr>
        <p:blipFill rotWithShape="1">
          <a:blip r:embed="rId25" cstate="print">
            <a:extLst>
              <a:ext uri="{28A0092B-C50C-407E-A947-70E740481C1C}">
                <a14:useLocalDpi xmlns:a14="http://schemas.microsoft.com/office/drawing/2010/main"/>
              </a:ext>
            </a:extLst>
          </a:blip>
          <a:srcRect/>
          <a:stretch/>
        </p:blipFill>
        <p:spPr bwMode="auto">
          <a:xfrm>
            <a:off x="10168168" y="6643533"/>
            <a:ext cx="1056117" cy="215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0443959"/>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 id="2147484050" r:id="rId12"/>
    <p:sldLayoutId id="2147484051" r:id="rId13"/>
    <p:sldLayoutId id="2147484052" r:id="rId14"/>
    <p:sldLayoutId id="2147484053" r:id="rId15"/>
    <p:sldLayoutId id="2147484054" r:id="rId16"/>
    <p:sldLayoutId id="2147484055" r:id="rId17"/>
    <p:sldLayoutId id="2147484056" r:id="rId18"/>
    <p:sldLayoutId id="2147484057" r:id="rId19"/>
  </p:sldLayoutIdLst>
  <p:txStyles>
    <p:titleStyle>
      <a:lvl1pPr algn="ctr" rtl="0" eaLnBrk="0" fontAlgn="base" hangingPunct="0">
        <a:spcBef>
          <a:spcPct val="0"/>
        </a:spcBef>
        <a:spcAft>
          <a:spcPct val="0"/>
        </a:spcAft>
        <a:defRPr sz="2800" b="1">
          <a:solidFill>
            <a:schemeClr val="accent6">
              <a:lumMod val="75000"/>
            </a:schemeClr>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2pPr>
      <a:lvl3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3pPr>
      <a:lvl4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4pPr>
      <a:lvl5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5pPr>
      <a:lvl6pPr marL="457200" algn="ctr" rtl="0" eaLnBrk="0" fontAlgn="base" hangingPunct="0">
        <a:spcBef>
          <a:spcPct val="0"/>
        </a:spcBef>
        <a:spcAft>
          <a:spcPct val="0"/>
        </a:spcAft>
        <a:defRPr sz="2800" b="1">
          <a:solidFill>
            <a:srgbClr val="FF3300"/>
          </a:solidFill>
          <a:latin typeface="Arial" pitchFamily="34" charset="0"/>
        </a:defRPr>
      </a:lvl6pPr>
      <a:lvl7pPr marL="914400" algn="ctr" rtl="0" eaLnBrk="0" fontAlgn="base" hangingPunct="0">
        <a:spcBef>
          <a:spcPct val="0"/>
        </a:spcBef>
        <a:spcAft>
          <a:spcPct val="0"/>
        </a:spcAft>
        <a:defRPr sz="2800" b="1">
          <a:solidFill>
            <a:srgbClr val="FF3300"/>
          </a:solidFill>
          <a:latin typeface="Arial" pitchFamily="34" charset="0"/>
        </a:defRPr>
      </a:lvl7pPr>
      <a:lvl8pPr marL="1371600" algn="ctr" rtl="0" eaLnBrk="0" fontAlgn="base" hangingPunct="0">
        <a:spcBef>
          <a:spcPct val="0"/>
        </a:spcBef>
        <a:spcAft>
          <a:spcPct val="0"/>
        </a:spcAft>
        <a:defRPr sz="2800" b="1">
          <a:solidFill>
            <a:srgbClr val="FF3300"/>
          </a:solidFill>
          <a:latin typeface="Arial" pitchFamily="34" charset="0"/>
        </a:defRPr>
      </a:lvl8pPr>
      <a:lvl9pPr marL="1828800" algn="ctr" rtl="0" eaLnBrk="0" fontAlgn="base" hangingPunct="0">
        <a:spcBef>
          <a:spcPct val="0"/>
        </a:spcBef>
        <a:spcAft>
          <a:spcPct val="0"/>
        </a:spcAft>
        <a:defRPr sz="2800" b="1">
          <a:solidFill>
            <a:srgbClr val="FF3300"/>
          </a:solidFill>
          <a:latin typeface="Arial" pitchFamily="34" charset="0"/>
        </a:defRPr>
      </a:lvl9pPr>
    </p:titleStyle>
    <p:bodyStyle>
      <a:lvl1pPr marL="342900" indent="-342900" algn="l" rtl="0" eaLnBrk="0" fontAlgn="base" hangingPunct="0">
        <a:spcBef>
          <a:spcPct val="20000"/>
        </a:spcBef>
        <a:spcAft>
          <a:spcPct val="0"/>
        </a:spcAft>
        <a:buChar char="•"/>
        <a:defRPr sz="3200" b="1">
          <a:solidFill>
            <a:srgbClr val="000099"/>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b="1">
          <a:solidFill>
            <a:srgbClr val="FF3300"/>
          </a:solidFill>
          <a:latin typeface="+mn-lt"/>
          <a:ea typeface="ＭＳ Ｐゴシック" charset="-128"/>
        </a:defRPr>
      </a:lvl2pPr>
      <a:lvl3pPr marL="1143000" indent="-228600" algn="l" rtl="0" eaLnBrk="0" fontAlgn="base" hangingPunct="0">
        <a:spcBef>
          <a:spcPct val="20000"/>
        </a:spcBef>
        <a:spcAft>
          <a:spcPct val="0"/>
        </a:spcAft>
        <a:buChar char="•"/>
        <a:defRPr sz="2400" b="1">
          <a:solidFill>
            <a:srgbClr val="000000"/>
          </a:solidFill>
          <a:latin typeface="+mn-lt"/>
          <a:ea typeface="ＭＳ Ｐゴシック" charset="-128"/>
        </a:defRPr>
      </a:lvl3pPr>
      <a:lvl4pPr marL="1600200" indent="-228600" algn="l" rtl="0" eaLnBrk="0" fontAlgn="base" hangingPunct="0">
        <a:spcBef>
          <a:spcPct val="20000"/>
        </a:spcBef>
        <a:spcAft>
          <a:spcPct val="0"/>
        </a:spcAft>
        <a:buChar char="–"/>
        <a:defRPr sz="2000" b="1">
          <a:solidFill>
            <a:srgbClr val="800080"/>
          </a:solidFill>
          <a:latin typeface="+mn-lt"/>
          <a:ea typeface="ＭＳ Ｐゴシック" charset="-128"/>
        </a:defRPr>
      </a:lvl4pPr>
      <a:lvl5pPr marL="2057400" indent="-228600" algn="l" rtl="0" eaLnBrk="0" fontAlgn="base" hangingPunct="0">
        <a:spcBef>
          <a:spcPct val="20000"/>
        </a:spcBef>
        <a:spcAft>
          <a:spcPct val="0"/>
        </a:spcAft>
        <a:buChar char="»"/>
        <a:defRPr sz="2000" b="1">
          <a:solidFill>
            <a:srgbClr val="00CC00"/>
          </a:solidFill>
          <a:latin typeface="+mn-lt"/>
          <a:ea typeface="ＭＳ Ｐゴシック" charset="-128"/>
        </a:defRPr>
      </a:lvl5pPr>
      <a:lvl6pPr marL="2514600" indent="-228600" algn="l" rtl="0" eaLnBrk="0" fontAlgn="base" hangingPunct="0">
        <a:spcBef>
          <a:spcPct val="20000"/>
        </a:spcBef>
        <a:spcAft>
          <a:spcPct val="0"/>
        </a:spcAft>
        <a:buChar char="»"/>
        <a:defRPr sz="2000" b="1">
          <a:solidFill>
            <a:srgbClr val="00CC00"/>
          </a:solidFill>
          <a:latin typeface="+mn-lt"/>
        </a:defRPr>
      </a:lvl6pPr>
      <a:lvl7pPr marL="2971800" indent="-228600" algn="l" rtl="0" eaLnBrk="0" fontAlgn="base" hangingPunct="0">
        <a:spcBef>
          <a:spcPct val="20000"/>
        </a:spcBef>
        <a:spcAft>
          <a:spcPct val="0"/>
        </a:spcAft>
        <a:buChar char="»"/>
        <a:defRPr sz="2000" b="1">
          <a:solidFill>
            <a:srgbClr val="00CC00"/>
          </a:solidFill>
          <a:latin typeface="+mn-lt"/>
        </a:defRPr>
      </a:lvl7pPr>
      <a:lvl8pPr marL="3429000" indent="-228600" algn="l" rtl="0" eaLnBrk="0" fontAlgn="base" hangingPunct="0">
        <a:spcBef>
          <a:spcPct val="20000"/>
        </a:spcBef>
        <a:spcAft>
          <a:spcPct val="0"/>
        </a:spcAft>
        <a:buChar char="»"/>
        <a:defRPr sz="2000" b="1">
          <a:solidFill>
            <a:srgbClr val="00CC00"/>
          </a:solidFill>
          <a:latin typeface="+mn-lt"/>
        </a:defRPr>
      </a:lvl8pPr>
      <a:lvl9pPr marL="3886200" indent="-228600" algn="l" rtl="0" eaLnBrk="0" fontAlgn="base" hangingPunct="0">
        <a:spcBef>
          <a:spcPct val="20000"/>
        </a:spcBef>
        <a:spcAft>
          <a:spcPct val="0"/>
        </a:spcAft>
        <a:buChar char="»"/>
        <a:defRPr sz="2000" b="1">
          <a:solidFill>
            <a:srgbClr val="00CC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3513785504"/>
      </p:ext>
    </p:extLst>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 id="2147484132" r:id="rId11"/>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932554287"/>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71364" y="1052736"/>
            <a:ext cx="11449272" cy="2664296"/>
          </a:xfrm>
        </p:spPr>
        <p:txBody>
          <a:bodyPr/>
          <a:lstStyle/>
          <a:p>
            <a:r>
              <a:rPr lang="en-US" dirty="0">
                <a:solidFill>
                  <a:srgbClr val="FF0000"/>
                </a:solidFill>
              </a:rPr>
              <a:t>Lecture 24</a:t>
            </a:r>
            <a:br>
              <a:rPr lang="en-US" dirty="0"/>
            </a:br>
            <a:br>
              <a:rPr lang="en-US" dirty="0"/>
            </a:br>
            <a:r>
              <a:rPr lang="fr-CH" b="1" dirty="0"/>
              <a:t>The Muon </a:t>
            </a:r>
            <a:r>
              <a:rPr lang="fr-CH" b="1" dirty="0" err="1"/>
              <a:t>Collider</a:t>
            </a:r>
            <a:br>
              <a:rPr lang="fr-CH" b="1" dirty="0"/>
            </a:br>
            <a:r>
              <a:rPr lang="fr-CH" b="1" dirty="0"/>
              <a:t>Rapid </a:t>
            </a:r>
            <a:r>
              <a:rPr lang="fr-CH" b="1" dirty="0" err="1"/>
              <a:t>Cycling</a:t>
            </a:r>
            <a:r>
              <a:rPr lang="fr-CH" b="1" dirty="0"/>
              <a:t> Synchrotron (RCS)</a:t>
            </a:r>
            <a:br>
              <a:rPr lang="fr-CH" b="1" dirty="0"/>
            </a:br>
            <a:br>
              <a:rPr lang="fr-CH" b="1" dirty="0"/>
            </a:br>
            <a:r>
              <a:rPr lang="en-US" i="1" dirty="0"/>
              <a:t>JAI Student Design Project 2025-2026</a:t>
            </a:r>
          </a:p>
        </p:txBody>
      </p:sp>
      <p:sp>
        <p:nvSpPr>
          <p:cNvPr id="5" name="Subtitle 4"/>
          <p:cNvSpPr>
            <a:spLocks noGrp="1"/>
          </p:cNvSpPr>
          <p:nvPr>
            <p:ph type="subTitle" idx="1"/>
          </p:nvPr>
        </p:nvSpPr>
        <p:spPr>
          <a:xfrm>
            <a:off x="2279576" y="3789040"/>
            <a:ext cx="7416824" cy="2808312"/>
          </a:xfrm>
        </p:spPr>
        <p:txBody>
          <a:bodyPr/>
          <a:lstStyle/>
          <a:p>
            <a:pPr eaLnBrk="1" hangingPunct="1"/>
            <a:r>
              <a:rPr lang="en-US" altLang="en-US" sz="2000" dirty="0">
                <a:solidFill>
                  <a:srgbClr val="002060"/>
                </a:solidFill>
                <a:ea typeface="MS PGothic" charset="-128"/>
              </a:rPr>
              <a:t>Professor Emmanuel Tsesmelis </a:t>
            </a:r>
          </a:p>
          <a:p>
            <a:pPr eaLnBrk="1" hangingPunct="1"/>
            <a:r>
              <a:rPr lang="en-US" altLang="en-US" sz="2000" dirty="0">
                <a:solidFill>
                  <a:srgbClr val="002060"/>
                </a:solidFill>
                <a:ea typeface="MS PGothic" charset="-128"/>
              </a:rPr>
              <a:t>Principal Physicist, CERN</a:t>
            </a:r>
          </a:p>
          <a:p>
            <a:pPr eaLnBrk="1" hangingPunct="1"/>
            <a:r>
              <a:rPr lang="en-US" altLang="en-US" sz="2000" dirty="0">
                <a:solidFill>
                  <a:srgbClr val="002060"/>
                </a:solidFill>
                <a:ea typeface="MS PGothic" charset="-128"/>
              </a:rPr>
              <a:t>Department of Physics, University of Oxford</a:t>
            </a:r>
          </a:p>
          <a:p>
            <a:pPr eaLnBrk="1" hangingPunct="1"/>
            <a:endParaRPr lang="de-CH" altLang="en-US" sz="3200" dirty="0">
              <a:ea typeface="MS PGothic" charset="-128"/>
            </a:endParaRPr>
          </a:p>
          <a:p>
            <a:pPr eaLnBrk="1" hangingPunct="1"/>
            <a:r>
              <a:rPr lang="de-CH" altLang="en-US" sz="2000" dirty="0" err="1">
                <a:solidFill>
                  <a:srgbClr val="C00000"/>
                </a:solidFill>
                <a:ea typeface="MS PGothic" charset="-128"/>
              </a:rPr>
              <a:t>Accelerator</a:t>
            </a:r>
            <a:r>
              <a:rPr lang="de-CH" altLang="en-US" sz="2000" dirty="0">
                <a:solidFill>
                  <a:srgbClr val="C00000"/>
                </a:solidFill>
                <a:ea typeface="MS PGothic" charset="-128"/>
              </a:rPr>
              <a:t> </a:t>
            </a:r>
            <a:r>
              <a:rPr lang="de-CH" altLang="en-US" sz="2000" dirty="0" err="1">
                <a:solidFill>
                  <a:srgbClr val="C00000"/>
                </a:solidFill>
                <a:ea typeface="MS PGothic" charset="-128"/>
              </a:rPr>
              <a:t>Physics</a:t>
            </a:r>
            <a:r>
              <a:rPr lang="de-CH" altLang="en-US" sz="2000" dirty="0">
                <a:solidFill>
                  <a:srgbClr val="C00000"/>
                </a:solidFill>
                <a:ea typeface="MS PGothic" charset="-128"/>
              </a:rPr>
              <a:t> Graduate Course</a:t>
            </a:r>
          </a:p>
          <a:p>
            <a:pPr eaLnBrk="1" hangingPunct="1"/>
            <a:r>
              <a:rPr lang="de-CH" altLang="en-US" sz="2000" dirty="0">
                <a:solidFill>
                  <a:srgbClr val="C00000"/>
                </a:solidFill>
                <a:ea typeface="MS PGothic" charset="-128"/>
              </a:rPr>
              <a:t>John Adams Institute </a:t>
            </a:r>
            <a:r>
              <a:rPr lang="de-CH" altLang="en-US" sz="2000" dirty="0" err="1">
                <a:solidFill>
                  <a:srgbClr val="C00000"/>
                </a:solidFill>
                <a:ea typeface="MS PGothic" charset="-128"/>
              </a:rPr>
              <a:t>for</a:t>
            </a:r>
            <a:r>
              <a:rPr lang="de-CH" altLang="en-US" sz="2000" dirty="0">
                <a:solidFill>
                  <a:srgbClr val="C00000"/>
                </a:solidFill>
                <a:ea typeface="MS PGothic" charset="-128"/>
              </a:rPr>
              <a:t> </a:t>
            </a:r>
            <a:r>
              <a:rPr lang="de-CH" altLang="en-US" sz="2000" dirty="0" err="1">
                <a:solidFill>
                  <a:srgbClr val="C00000"/>
                </a:solidFill>
                <a:ea typeface="MS PGothic" charset="-128"/>
              </a:rPr>
              <a:t>Accelerator</a:t>
            </a:r>
            <a:r>
              <a:rPr lang="de-CH" altLang="en-US" sz="2000" dirty="0">
                <a:solidFill>
                  <a:srgbClr val="C00000"/>
                </a:solidFill>
                <a:ea typeface="MS PGothic" charset="-128"/>
              </a:rPr>
              <a:t> Science</a:t>
            </a:r>
          </a:p>
          <a:p>
            <a:pPr eaLnBrk="1" hangingPunct="1"/>
            <a:r>
              <a:rPr lang="en-US" altLang="en-US" sz="2000" dirty="0">
                <a:solidFill>
                  <a:srgbClr val="C00000"/>
                </a:solidFill>
                <a:ea typeface="MS PGothic" charset="-128"/>
              </a:rPr>
              <a:t>4 December 2025</a:t>
            </a:r>
          </a:p>
          <a:p>
            <a:endParaRPr lang="en-US" dirty="0"/>
          </a:p>
        </p:txBody>
      </p:sp>
    </p:spTree>
    <p:extLst>
      <p:ext uri="{BB962C8B-B14F-4D97-AF65-F5344CB8AC3E}">
        <p14:creationId xmlns:p14="http://schemas.microsoft.com/office/powerpoint/2010/main" val="3599869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5641" y="1772816"/>
            <a:ext cx="6659485" cy="1368152"/>
          </a:xfrm>
        </p:spPr>
        <p:txBody>
          <a:bodyPr/>
          <a:lstStyle/>
          <a:p>
            <a:r>
              <a:rPr lang="en-US" sz="4000" dirty="0"/>
              <a:t>JAI Training</a:t>
            </a:r>
          </a:p>
        </p:txBody>
      </p:sp>
    </p:spTree>
    <p:extLst>
      <p:ext uri="{BB962C8B-B14F-4D97-AF65-F5344CB8AC3E}">
        <p14:creationId xmlns:p14="http://schemas.microsoft.com/office/powerpoint/2010/main" val="2818374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135560" y="980729"/>
            <a:ext cx="7933094" cy="5367419"/>
          </a:xfrm>
          <a:prstGeom prst="rect">
            <a:avLst/>
          </a:prstGeom>
          <a:noFill/>
          <a:ln w="9525">
            <a:noFill/>
            <a:miter lim="800000"/>
            <a:headEnd/>
            <a:tailEnd/>
          </a:ln>
        </p:spPr>
      </p:pic>
      <p:sp>
        <p:nvSpPr>
          <p:cNvPr id="3" name="Title 3"/>
          <p:cNvSpPr txBox="1">
            <a:spLocks/>
          </p:cNvSpPr>
          <p:nvPr/>
        </p:nvSpPr>
        <p:spPr>
          <a:xfrm>
            <a:off x="3071664" y="188870"/>
            <a:ext cx="6659485" cy="432048"/>
          </a:xfrm>
          <a:prstGeom prst="rect">
            <a:avLst/>
          </a:prstGeom>
        </p:spPr>
        <p:txBody>
          <a:bodyPr/>
          <a:lstStyle>
            <a:lvl1pPr algn="ctr" rtl="0" eaLnBrk="0" fontAlgn="base" hangingPunct="0">
              <a:spcBef>
                <a:spcPct val="0"/>
              </a:spcBef>
              <a:spcAft>
                <a:spcPct val="0"/>
              </a:spcAft>
              <a:defRPr sz="2800" b="1">
                <a:solidFill>
                  <a:schemeClr val="accent6">
                    <a:lumMod val="75000"/>
                  </a:schemeClr>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2pPr>
            <a:lvl3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3pPr>
            <a:lvl4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4pPr>
            <a:lvl5pPr algn="ctr" rtl="0" eaLnBrk="0" fontAlgn="base" hangingPunct="0">
              <a:spcBef>
                <a:spcPct val="0"/>
              </a:spcBef>
              <a:spcAft>
                <a:spcPct val="0"/>
              </a:spcAft>
              <a:defRPr sz="2800" b="1">
                <a:solidFill>
                  <a:srgbClr val="FF3300"/>
                </a:solidFill>
                <a:latin typeface="Arial" pitchFamily="34" charset="0"/>
                <a:ea typeface="ＭＳ Ｐゴシック" charset="-128"/>
                <a:cs typeface="ＭＳ Ｐゴシック" charset="-128"/>
              </a:defRPr>
            </a:lvl5pPr>
            <a:lvl6pPr marL="457200" algn="ctr" rtl="0" eaLnBrk="0" fontAlgn="base" hangingPunct="0">
              <a:spcBef>
                <a:spcPct val="0"/>
              </a:spcBef>
              <a:spcAft>
                <a:spcPct val="0"/>
              </a:spcAft>
              <a:defRPr sz="2800" b="1">
                <a:solidFill>
                  <a:srgbClr val="FF3300"/>
                </a:solidFill>
                <a:latin typeface="Arial" pitchFamily="34" charset="0"/>
              </a:defRPr>
            </a:lvl6pPr>
            <a:lvl7pPr marL="914400" algn="ctr" rtl="0" eaLnBrk="0" fontAlgn="base" hangingPunct="0">
              <a:spcBef>
                <a:spcPct val="0"/>
              </a:spcBef>
              <a:spcAft>
                <a:spcPct val="0"/>
              </a:spcAft>
              <a:defRPr sz="2800" b="1">
                <a:solidFill>
                  <a:srgbClr val="FF3300"/>
                </a:solidFill>
                <a:latin typeface="Arial" pitchFamily="34" charset="0"/>
              </a:defRPr>
            </a:lvl7pPr>
            <a:lvl8pPr marL="1371600" algn="ctr" rtl="0" eaLnBrk="0" fontAlgn="base" hangingPunct="0">
              <a:spcBef>
                <a:spcPct val="0"/>
              </a:spcBef>
              <a:spcAft>
                <a:spcPct val="0"/>
              </a:spcAft>
              <a:defRPr sz="2800" b="1">
                <a:solidFill>
                  <a:srgbClr val="FF3300"/>
                </a:solidFill>
                <a:latin typeface="Arial" pitchFamily="34" charset="0"/>
              </a:defRPr>
            </a:lvl8pPr>
            <a:lvl9pPr marL="1828800" algn="ctr" rtl="0" eaLnBrk="0" fontAlgn="base" hangingPunct="0">
              <a:spcBef>
                <a:spcPct val="0"/>
              </a:spcBef>
              <a:spcAft>
                <a:spcPct val="0"/>
              </a:spcAft>
              <a:defRPr sz="2800" b="1">
                <a:solidFill>
                  <a:srgbClr val="FF3300"/>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0" cap="none" spc="0" normalizeH="0" baseline="0" noProof="0" dirty="0">
                <a:ln>
                  <a:noFill/>
                </a:ln>
                <a:solidFill>
                  <a:srgbClr val="2D2DB9">
                    <a:lumMod val="75000"/>
                  </a:srgbClr>
                </a:solidFill>
                <a:effectLst/>
                <a:uLnTx/>
                <a:uFillTx/>
                <a:latin typeface="Arial"/>
                <a:ea typeface="ＭＳ Ｐゴシック" charset="-128"/>
              </a:rPr>
              <a:t>Foundation of the JAI Programme</a:t>
            </a:r>
          </a:p>
        </p:txBody>
      </p:sp>
      <p:sp>
        <p:nvSpPr>
          <p:cNvPr id="4" name="Rounded Rectangle 3"/>
          <p:cNvSpPr/>
          <p:nvPr/>
        </p:nvSpPr>
        <p:spPr bwMode="auto">
          <a:xfrm>
            <a:off x="2614564" y="3789040"/>
            <a:ext cx="1878105" cy="1080120"/>
          </a:xfrm>
          <a:prstGeom prst="roundRect">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Arial" pitchFamily="34" charset="0"/>
                <a:ea typeface="ＭＳ Ｐゴシック" pitchFamily="34" charset="-128"/>
                <a:cs typeface="+mn-cs"/>
              </a:rPr>
              <a:t>Training next generation of scientists</a:t>
            </a:r>
          </a:p>
        </p:txBody>
      </p:sp>
      <p:sp>
        <p:nvSpPr>
          <p:cNvPr id="5" name="Rounded Rectangle 4"/>
          <p:cNvSpPr/>
          <p:nvPr/>
        </p:nvSpPr>
        <p:spPr bwMode="auto">
          <a:xfrm>
            <a:off x="5191578" y="3789040"/>
            <a:ext cx="1878105" cy="1080120"/>
          </a:xfrm>
          <a:prstGeom prst="roundRect">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Arial" pitchFamily="34" charset="0"/>
                <a:ea typeface="ＭＳ Ｐゴシック" pitchFamily="34" charset="-128"/>
                <a:cs typeface="+mn-cs"/>
              </a:rPr>
              <a:t>Research at the forefront of accelerator science</a:t>
            </a:r>
          </a:p>
        </p:txBody>
      </p:sp>
      <p:sp>
        <p:nvSpPr>
          <p:cNvPr id="6" name="Rounded Rectangle 5"/>
          <p:cNvSpPr/>
          <p:nvPr/>
        </p:nvSpPr>
        <p:spPr bwMode="auto">
          <a:xfrm>
            <a:off x="7746288" y="3789040"/>
            <a:ext cx="1878105" cy="1080120"/>
          </a:xfrm>
          <a:prstGeom prst="roundRect">
            <a:avLst/>
          </a:prstGeom>
          <a:solidFill>
            <a:schemeClr val="bg1"/>
          </a:solidFill>
          <a:ln w="254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Arial" pitchFamily="34" charset="0"/>
                <a:ea typeface="ＭＳ Ｐゴシック" pitchFamily="34" charset="-128"/>
                <a:cs typeface="+mn-cs"/>
              </a:rPr>
              <a:t>Connections with industry and outreach programme</a:t>
            </a:r>
          </a:p>
        </p:txBody>
      </p:sp>
      <p:sp>
        <p:nvSpPr>
          <p:cNvPr id="7" name="Rectangle 6"/>
          <p:cNvSpPr/>
          <p:nvPr/>
        </p:nvSpPr>
        <p:spPr>
          <a:xfrm>
            <a:off x="5087889" y="1504241"/>
            <a:ext cx="2045753" cy="954107"/>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100" normalizeH="0" baseline="0" noProof="0" dirty="0">
                <a:ln>
                  <a:noFill/>
                </a:ln>
                <a:solidFill>
                  <a:srgbClr val="C00000"/>
                </a:solidFill>
                <a:effectLst/>
                <a:uLnTx/>
                <a:uFillTx/>
                <a:latin typeface="Arial"/>
                <a:ea typeface="ＭＳ Ｐゴシック" pitchFamily="34" charset="-128"/>
                <a:cs typeface="+mn-cs"/>
              </a:rPr>
              <a:t>JAI</a:t>
            </a:r>
            <a:br>
              <a:rPr kumimoji="0" lang="en-GB" sz="2800" b="1" i="0" u="none" strike="noStrike" kern="1200" cap="none" spc="-100" normalizeH="0" baseline="0" noProof="0" dirty="0">
                <a:ln>
                  <a:noFill/>
                </a:ln>
                <a:solidFill>
                  <a:srgbClr val="C00000"/>
                </a:solidFill>
                <a:effectLst/>
                <a:uLnTx/>
                <a:uFillTx/>
                <a:latin typeface="Arial"/>
                <a:ea typeface="ＭＳ Ｐゴシック" pitchFamily="34" charset="-128"/>
                <a:cs typeface="+mn-cs"/>
              </a:rPr>
            </a:br>
            <a:r>
              <a:rPr kumimoji="0" lang="en-GB" sz="2800" b="1" i="0" u="none" strike="noStrike" kern="1200" cap="none" spc="-100" normalizeH="0" baseline="0" noProof="0" dirty="0">
                <a:ln>
                  <a:noFill/>
                </a:ln>
                <a:solidFill>
                  <a:srgbClr val="C00000"/>
                </a:solidFill>
                <a:effectLst/>
                <a:uLnTx/>
                <a:uFillTx/>
                <a:latin typeface="Arial"/>
                <a:ea typeface="ＭＳ Ｐゴシック" pitchFamily="34" charset="-128"/>
                <a:cs typeface="+mn-cs"/>
              </a:rPr>
              <a:t>programme</a:t>
            </a:r>
            <a:endParaRPr kumimoji="0" lang="en-GB" sz="3200" b="0" i="0" u="none" strike="noStrike" kern="1200" cap="none" spc="0" normalizeH="0" baseline="0" noProof="0" dirty="0">
              <a:ln>
                <a:noFill/>
              </a:ln>
              <a:solidFill>
                <a:srgbClr val="000000"/>
              </a:solidFill>
              <a:effectLst/>
              <a:uLnTx/>
              <a:uFillTx/>
              <a:latin typeface="Times New Roman" pitchFamily="18" charset="0"/>
              <a:ea typeface="ＭＳ Ｐゴシック" pitchFamily="34" charset="-128"/>
              <a:cs typeface="+mn-cs"/>
            </a:endParaRPr>
          </a:p>
        </p:txBody>
      </p:sp>
      <p:sp>
        <p:nvSpPr>
          <p:cNvPr id="8" name="Rounded Rectangular Callout 7"/>
          <p:cNvSpPr/>
          <p:nvPr/>
        </p:nvSpPr>
        <p:spPr bwMode="auto">
          <a:xfrm>
            <a:off x="1703512" y="1196752"/>
            <a:ext cx="3240360" cy="1152128"/>
          </a:xfrm>
          <a:prstGeom prst="wedgeRoundRectCallout">
            <a:avLst>
              <a:gd name="adj1" fmla="val 13666"/>
              <a:gd name="adj2" fmla="val 176070"/>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One of three pillars of JAI</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Students’ design project is very important part of that</a:t>
            </a:r>
          </a:p>
        </p:txBody>
      </p:sp>
    </p:spTree>
    <p:extLst>
      <p:ext uri="{BB962C8B-B14F-4D97-AF65-F5344CB8AC3E}">
        <p14:creationId xmlns:p14="http://schemas.microsoft.com/office/powerpoint/2010/main" val="1251979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234935"/>
            <a:ext cx="8879313" cy="432048"/>
          </a:xfrm>
        </p:spPr>
        <p:txBody>
          <a:bodyPr/>
          <a:lstStyle/>
          <a:p>
            <a:r>
              <a:rPr lang="en-GB" b="1" dirty="0"/>
              <a:t>Accelerator Design Project</a:t>
            </a:r>
          </a:p>
        </p:txBody>
      </p:sp>
      <p:sp>
        <p:nvSpPr>
          <p:cNvPr id="3" name="Content Placeholder 2"/>
          <p:cNvSpPr>
            <a:spLocks noGrp="1"/>
          </p:cNvSpPr>
          <p:nvPr>
            <p:ph sz="half" idx="1"/>
          </p:nvPr>
        </p:nvSpPr>
        <p:spPr>
          <a:xfrm>
            <a:off x="1653949" y="1034144"/>
            <a:ext cx="4484914" cy="5567624"/>
          </a:xfrm>
        </p:spPr>
        <p:txBody>
          <a:bodyPr/>
          <a:lstStyle/>
          <a:p>
            <a:r>
              <a:rPr lang="en-GB" sz="1800" dirty="0"/>
              <a:t>Accelerator Design Study for </a:t>
            </a:r>
          </a:p>
          <a:p>
            <a:pPr lvl="1"/>
            <a:r>
              <a:rPr lang="en-GB" sz="1800" dirty="0"/>
              <a:t>Electron SPS: 2020-2021</a:t>
            </a:r>
          </a:p>
          <a:p>
            <a:pPr lvl="1"/>
            <a:r>
              <a:rPr lang="en-GB" sz="1800" dirty="0"/>
              <a:t>FCC-</a:t>
            </a:r>
            <a:r>
              <a:rPr lang="en-GB" sz="1800" dirty="0" err="1"/>
              <a:t>ee</a:t>
            </a:r>
            <a:r>
              <a:rPr lang="en-GB" sz="1800" dirty="0"/>
              <a:t> Booster Ring: 2021-2022</a:t>
            </a:r>
          </a:p>
          <a:p>
            <a:pPr lvl="1"/>
            <a:r>
              <a:rPr lang="en-GB" sz="1800" dirty="0"/>
              <a:t>FCC-</a:t>
            </a:r>
            <a:r>
              <a:rPr lang="en-GB" sz="1800" dirty="0" err="1"/>
              <a:t>ee</a:t>
            </a:r>
            <a:r>
              <a:rPr lang="en-GB" sz="1800" dirty="0"/>
              <a:t> Positron Damping Ring: 2022-2023</a:t>
            </a:r>
          </a:p>
          <a:p>
            <a:pPr lvl="1"/>
            <a:r>
              <a:rPr lang="en-GB" sz="1800" dirty="0" err="1"/>
              <a:t>LhARA</a:t>
            </a:r>
            <a:r>
              <a:rPr lang="en-GB" sz="1800" dirty="0"/>
              <a:t>: 2023-2024</a:t>
            </a:r>
          </a:p>
          <a:p>
            <a:pPr lvl="1"/>
            <a:r>
              <a:rPr lang="en-GB" sz="1800" dirty="0"/>
              <a:t>HALHF: 2024-2025</a:t>
            </a:r>
          </a:p>
          <a:p>
            <a:pPr lvl="1"/>
            <a:r>
              <a:rPr lang="en-US" sz="1800" dirty="0"/>
              <a:t>Design work consisted of study of the lattice, magnet systems and RF cavities.</a:t>
            </a:r>
          </a:p>
          <a:p>
            <a:pPr marL="0" indent="0">
              <a:buNone/>
            </a:pPr>
            <a:r>
              <a:rPr lang="en-US" sz="1600" i="1" dirty="0"/>
              <a:t>“The design project significantly contributes to the value of a PhD at the JAI and is a very effective learning tool ... it played an essential role in helping me to find a postdoc.”</a:t>
            </a:r>
          </a:p>
          <a:p>
            <a:pPr marL="0" indent="0">
              <a:buNone/>
            </a:pPr>
            <a:endParaRPr lang="en-US" sz="1600" i="1" dirty="0"/>
          </a:p>
          <a:p>
            <a:pPr marL="0" indent="0">
              <a:buNone/>
            </a:pPr>
            <a:r>
              <a:rPr lang="en-US" sz="1600" i="1" dirty="0"/>
              <a:t>“To me, the design project was by far the best part of the course. It puts the material taught into context and bridges the gap between lectures ... and a DPhil project ... .”</a:t>
            </a:r>
          </a:p>
          <a:p>
            <a:pPr marL="0" indent="0">
              <a:buNone/>
            </a:pPr>
            <a:endParaRPr lang="en-GB" sz="2200" dirty="0"/>
          </a:p>
        </p:txBody>
      </p:sp>
      <p:sp>
        <p:nvSpPr>
          <p:cNvPr id="4" name="Slide Number Placeholder 3"/>
          <p:cNvSpPr>
            <a:spLocks noGrp="1"/>
          </p:cNvSpPr>
          <p:nvPr>
            <p:ph type="sldNum" sz="quarter" idx="12"/>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fontAlgn="base">
              <a:spcBef>
                <a:spcPct val="0"/>
              </a:spcBef>
              <a:spcAft>
                <a:spcPct val="0"/>
              </a:spcAft>
              <a:defRPr sz="1200" kern="1200">
                <a:solidFill>
                  <a:schemeClr val="tx1"/>
                </a:solidFill>
                <a:latin typeface="+mj-lt"/>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fld id="{E8810D79-0C3D-4F9C-9A42-2CF8BD766948}" type="slidenum">
              <a:rPr lang="en-US" altLang="en-US" smtClean="0"/>
              <a:pPr>
                <a:defRPr/>
              </a:pPr>
              <a:t>4</a:t>
            </a:fld>
            <a:endParaRPr lang="en-US" altLang="en-US"/>
          </a:p>
        </p:txBody>
      </p:sp>
      <p:sp>
        <p:nvSpPr>
          <p:cNvPr id="11" name="TextBox 10">
            <a:extLst>
              <a:ext uri="{FF2B5EF4-FFF2-40B4-BE49-F238E27FC236}">
                <a16:creationId xmlns:a16="http://schemas.microsoft.com/office/drawing/2014/main" id="{C6BD92CF-4219-8345-8718-16BE863C8BFE}"/>
              </a:ext>
            </a:extLst>
          </p:cNvPr>
          <p:cNvSpPr txBox="1"/>
          <p:nvPr/>
        </p:nvSpPr>
        <p:spPr>
          <a:xfrm>
            <a:off x="8616279" y="1005460"/>
            <a:ext cx="3447131" cy="3877985"/>
          </a:xfrm>
          <a:prstGeom prst="rect">
            <a:avLst/>
          </a:prstGeom>
          <a:noFill/>
        </p:spPr>
        <p:txBody>
          <a:bodyPr wrap="square" rtlCol="0">
            <a:spAutoFit/>
          </a:bodyPr>
          <a:lstStyle/>
          <a:p>
            <a:r>
              <a:rPr lang="en-US" sz="1400" b="1" u="sng" dirty="0"/>
              <a:t>For 2023-2024: </a:t>
            </a:r>
          </a:p>
          <a:p>
            <a:endParaRPr lang="en-US" sz="1400" dirty="0"/>
          </a:p>
          <a:p>
            <a:r>
              <a:rPr lang="en-US" sz="1400" dirty="0" err="1"/>
              <a:t>LhARA</a:t>
            </a:r>
            <a:r>
              <a:rPr lang="en-US" sz="1400" dirty="0"/>
              <a:t> Report published on CDS </a:t>
            </a:r>
            <a:r>
              <a:rPr lang="en-US" sz="1400" b="1" dirty="0"/>
              <a:t>(10.17181/CERN.9K4Y.MM92)</a:t>
            </a:r>
          </a:p>
          <a:p>
            <a:endParaRPr lang="en-US" sz="1400" b="1" dirty="0"/>
          </a:p>
          <a:p>
            <a:r>
              <a:rPr lang="en-GB" sz="1400" dirty="0"/>
              <a:t>Students delivered JAI Seminar on </a:t>
            </a:r>
            <a:br>
              <a:rPr lang="en-GB" sz="1400" dirty="0"/>
            </a:br>
            <a:r>
              <a:rPr lang="en-GB" sz="1400" dirty="0"/>
              <a:t>15 March 2024.</a:t>
            </a:r>
          </a:p>
          <a:p>
            <a:endParaRPr lang="en-GB" sz="1400" dirty="0"/>
          </a:p>
          <a:p>
            <a:r>
              <a:rPr lang="en-GB" sz="1400" dirty="0"/>
              <a:t>Student Seminar @ CERN, 12 July 2024</a:t>
            </a:r>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pic>
        <p:nvPicPr>
          <p:cNvPr id="6" name="Picture 5">
            <a:extLst>
              <a:ext uri="{FF2B5EF4-FFF2-40B4-BE49-F238E27FC236}">
                <a16:creationId xmlns:a16="http://schemas.microsoft.com/office/drawing/2014/main" id="{DC3FDEF7-8113-26F7-2AE9-6633B6697201}"/>
              </a:ext>
            </a:extLst>
          </p:cNvPr>
          <p:cNvPicPr>
            <a:picLocks noChangeAspect="1"/>
          </p:cNvPicPr>
          <p:nvPr/>
        </p:nvPicPr>
        <p:blipFill>
          <a:blip r:embed="rId2"/>
          <a:stretch>
            <a:fillRect/>
          </a:stretch>
        </p:blipFill>
        <p:spPr>
          <a:xfrm>
            <a:off x="6096000" y="1010826"/>
            <a:ext cx="2476665" cy="2745284"/>
          </a:xfrm>
          <a:prstGeom prst="rect">
            <a:avLst/>
          </a:prstGeom>
        </p:spPr>
      </p:pic>
      <p:pic>
        <p:nvPicPr>
          <p:cNvPr id="8" name="Picture 7">
            <a:extLst>
              <a:ext uri="{FF2B5EF4-FFF2-40B4-BE49-F238E27FC236}">
                <a16:creationId xmlns:a16="http://schemas.microsoft.com/office/drawing/2014/main" id="{B9BDC27A-0B9E-BBEF-A029-E1C384B6D024}"/>
              </a:ext>
            </a:extLst>
          </p:cNvPr>
          <p:cNvPicPr>
            <a:picLocks noChangeAspect="1"/>
          </p:cNvPicPr>
          <p:nvPr/>
        </p:nvPicPr>
        <p:blipFill>
          <a:blip r:embed="rId3"/>
          <a:stretch>
            <a:fillRect/>
          </a:stretch>
        </p:blipFill>
        <p:spPr>
          <a:xfrm>
            <a:off x="7196195" y="3781490"/>
            <a:ext cx="3580325" cy="2774422"/>
          </a:xfrm>
          <a:prstGeom prst="rect">
            <a:avLst/>
          </a:prstGeom>
        </p:spPr>
      </p:pic>
    </p:spTree>
    <p:extLst>
      <p:ext uri="{BB962C8B-B14F-4D97-AF65-F5344CB8AC3E}">
        <p14:creationId xmlns:p14="http://schemas.microsoft.com/office/powerpoint/2010/main" val="3465213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12284" y="1052736"/>
            <a:ext cx="11016364" cy="5112568"/>
          </a:xfrm>
        </p:spPr>
        <p:txBody>
          <a:bodyPr/>
          <a:lstStyle/>
          <a:p>
            <a:pPr marL="0" indent="0">
              <a:buNone/>
            </a:pPr>
            <a:r>
              <a:rPr lang="en-US" sz="2200" dirty="0">
                <a:solidFill>
                  <a:srgbClr val="003399"/>
                </a:solidFill>
              </a:rPr>
              <a:t>Study Areas for Muon Collider RCS (January-March 2026) </a:t>
            </a:r>
          </a:p>
          <a:p>
            <a:endParaRPr lang="en-US" sz="2200" dirty="0"/>
          </a:p>
          <a:p>
            <a:r>
              <a:rPr lang="en-US" sz="2200" dirty="0">
                <a:solidFill>
                  <a:srgbClr val="003399"/>
                </a:solidFill>
              </a:rPr>
              <a:t>Lattice for RCS</a:t>
            </a:r>
          </a:p>
          <a:p>
            <a:pPr lvl="1"/>
            <a:r>
              <a:rPr lang="en-US" sz="2200" dirty="0"/>
              <a:t>Optics studies, optimization of lattice using Xsuite software.</a:t>
            </a:r>
          </a:p>
          <a:p>
            <a:pPr marL="457200" lvl="1" indent="0">
              <a:buNone/>
            </a:pPr>
            <a:endParaRPr lang="en-US" sz="2200" dirty="0"/>
          </a:p>
          <a:p>
            <a:r>
              <a:rPr lang="en-US" sz="2200" dirty="0"/>
              <a:t>Magnet Design</a:t>
            </a:r>
          </a:p>
          <a:p>
            <a:pPr lvl="1"/>
            <a:r>
              <a:rPr lang="en-US" sz="2200" dirty="0"/>
              <a:t>Prepare list of design parameters for RCS dipole &amp; quadrupole magnets.</a:t>
            </a:r>
          </a:p>
          <a:p>
            <a:pPr lvl="1"/>
            <a:r>
              <a:rPr lang="en-US" sz="2200" dirty="0"/>
              <a:t>Design RCS dipole and quadrupole magnets using FEMM software.</a:t>
            </a:r>
          </a:p>
          <a:p>
            <a:pPr lvl="1"/>
            <a:endParaRPr lang="en-US" sz="2200" dirty="0"/>
          </a:p>
          <a:p>
            <a:r>
              <a:rPr lang="en-US" sz="2200" dirty="0"/>
              <a:t>RF Cavity Design</a:t>
            </a:r>
          </a:p>
          <a:p>
            <a:pPr lvl="1"/>
            <a:r>
              <a:rPr lang="en-US" sz="2200" dirty="0"/>
              <a:t>Prepare list of design parameters for RCS RF cavity.</a:t>
            </a:r>
          </a:p>
          <a:p>
            <a:pPr lvl="1"/>
            <a:r>
              <a:rPr lang="en-US" sz="2200" dirty="0"/>
              <a:t>Design RCS RF cavities using </a:t>
            </a:r>
            <a:r>
              <a:rPr lang="en-US" sz="2200" dirty="0" err="1"/>
              <a:t>Superfish</a:t>
            </a:r>
            <a:r>
              <a:rPr lang="en-US" sz="2200" dirty="0"/>
              <a:t> </a:t>
            </a:r>
            <a:r>
              <a:rPr lang="en-US" sz="2200"/>
              <a:t>and CST software</a:t>
            </a:r>
            <a:r>
              <a:rPr lang="en-US" sz="2200" dirty="0"/>
              <a:t>.</a:t>
            </a:r>
          </a:p>
          <a:p>
            <a:pPr lvl="1"/>
            <a:endParaRPr lang="en-US" sz="2200" dirty="0"/>
          </a:p>
          <a:p>
            <a:pPr lvl="1"/>
            <a:endParaRPr lang="en-US" sz="2400" dirty="0"/>
          </a:p>
          <a:p>
            <a:endParaRPr lang="en-US" sz="2800" dirty="0"/>
          </a:p>
        </p:txBody>
      </p:sp>
      <p:sp>
        <p:nvSpPr>
          <p:cNvPr id="6" name="TextBox 5">
            <a:extLst>
              <a:ext uri="{FF2B5EF4-FFF2-40B4-BE49-F238E27FC236}">
                <a16:creationId xmlns:a16="http://schemas.microsoft.com/office/drawing/2014/main" id="{72CB6B3E-D3EC-BA31-2771-A5AAD146760B}"/>
              </a:ext>
            </a:extLst>
          </p:cNvPr>
          <p:cNvSpPr txBox="1"/>
          <p:nvPr/>
        </p:nvSpPr>
        <p:spPr>
          <a:xfrm>
            <a:off x="2711624" y="190848"/>
            <a:ext cx="8348760" cy="523220"/>
          </a:xfrm>
          <a:prstGeom prst="rect">
            <a:avLst/>
          </a:prstGeom>
          <a:noFill/>
        </p:spPr>
        <p:txBody>
          <a:bodyPr wrap="none" rtlCol="0">
            <a:spAutoFit/>
          </a:bodyPr>
          <a:lstStyle/>
          <a:p>
            <a:r>
              <a:rPr lang="en-CH" sz="2800" b="1" dirty="0">
                <a:solidFill>
                  <a:srgbClr val="003399"/>
                </a:solidFill>
              </a:rPr>
              <a:t>Muon Collider RCS Student Design Project Plan</a:t>
            </a:r>
          </a:p>
        </p:txBody>
      </p:sp>
    </p:spTree>
    <p:extLst>
      <p:ext uri="{BB962C8B-B14F-4D97-AF65-F5344CB8AC3E}">
        <p14:creationId xmlns:p14="http://schemas.microsoft.com/office/powerpoint/2010/main" val="495183309"/>
      </p:ext>
    </p:extLst>
  </p:cSld>
  <p:clrMapOvr>
    <a:masterClrMapping/>
  </p:clrMapOvr>
</p:sld>
</file>

<file path=ppt/theme/theme1.xml><?xml version="1.0" encoding="utf-8"?>
<a:theme xmlns:a="http://schemas.openxmlformats.org/drawingml/2006/main" name="JAI">
  <a:themeElements>
    <a:clrScheme name="JAI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JA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4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4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JAI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AI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AI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AI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AI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AI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AI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JAI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FF33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80824</TotalTime>
  <Words>322</Words>
  <Application>Microsoft Macintosh PowerPoint</Application>
  <PresentationFormat>Widescreen</PresentationFormat>
  <Paragraphs>61</Paragraphs>
  <Slides>5</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vt:i4>
      </vt:variant>
    </vt:vector>
  </HeadingPairs>
  <TitlesOfParts>
    <vt:vector size="12" baseType="lpstr">
      <vt:lpstr>MS PGothic</vt:lpstr>
      <vt:lpstr>Arial</vt:lpstr>
      <vt:lpstr>Calibri</vt:lpstr>
      <vt:lpstr>Times New Roman</vt:lpstr>
      <vt:lpstr>JAI</vt:lpstr>
      <vt:lpstr>1_Content Slides - Deep Blue</vt:lpstr>
      <vt:lpstr>5_Content Slides - Deep Blue</vt:lpstr>
      <vt:lpstr>Lecture 24  The Muon Collider Rapid Cycling Synchrotron (RCS)  JAI Student Design Project 2025-2026</vt:lpstr>
      <vt:lpstr>JAI Training</vt:lpstr>
      <vt:lpstr>PowerPoint Presentation</vt:lpstr>
      <vt:lpstr>Accelerator Design Project</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 presentation at 6th TLEP WS</dc:title>
  <dc:creator>Michael Benedikt</dc:creator>
  <cp:lastModifiedBy>Emmanuel Tsesmelis</cp:lastModifiedBy>
  <cp:revision>1842</cp:revision>
  <cp:lastPrinted>2021-09-03T16:07:31Z</cp:lastPrinted>
  <dcterms:created xsi:type="dcterms:W3CDTF">2012-06-07T06:34:51Z</dcterms:created>
  <dcterms:modified xsi:type="dcterms:W3CDTF">2025-12-01T08:16:43Z</dcterms:modified>
</cp:coreProperties>
</file>