
<file path=[Content_Types].xml><?xml version="1.0" encoding="utf-8"?>
<Types xmlns="http://schemas.openxmlformats.org/package/2006/content-types">
  <Default Extension="emf" ContentType="image/x-emf"/>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tmp" ContentType="image/png"/>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saveSubsetFonts="1" autoCompressPictures="0">
  <p:sldMasterIdLst>
    <p:sldMasterId id="2147483648" r:id="rId1"/>
  </p:sldMasterIdLst>
  <p:notesMasterIdLst>
    <p:notesMasterId r:id="rId32"/>
  </p:notesMasterIdLst>
  <p:handoutMasterIdLst>
    <p:handoutMasterId r:id="rId33"/>
  </p:handoutMasterIdLst>
  <p:sldIdLst>
    <p:sldId id="296" r:id="rId2"/>
    <p:sldId id="297" r:id="rId3"/>
    <p:sldId id="351" r:id="rId4"/>
    <p:sldId id="352" r:id="rId5"/>
    <p:sldId id="356" r:id="rId6"/>
    <p:sldId id="357" r:id="rId7"/>
    <p:sldId id="358" r:id="rId8"/>
    <p:sldId id="359" r:id="rId9"/>
    <p:sldId id="360" r:id="rId10"/>
    <p:sldId id="361" r:id="rId11"/>
    <p:sldId id="354" r:id="rId12"/>
    <p:sldId id="330" r:id="rId13"/>
    <p:sldId id="344" r:id="rId14"/>
    <p:sldId id="362" r:id="rId15"/>
    <p:sldId id="336" r:id="rId16"/>
    <p:sldId id="347" r:id="rId17"/>
    <p:sldId id="350" r:id="rId18"/>
    <p:sldId id="355" r:id="rId19"/>
    <p:sldId id="364" r:id="rId20"/>
    <p:sldId id="365" r:id="rId21"/>
    <p:sldId id="363" r:id="rId22"/>
    <p:sldId id="345" r:id="rId23"/>
    <p:sldId id="340" r:id="rId24"/>
    <p:sldId id="338" r:id="rId25"/>
    <p:sldId id="342" r:id="rId26"/>
    <p:sldId id="366" r:id="rId27"/>
    <p:sldId id="367" r:id="rId28"/>
    <p:sldId id="369" r:id="rId29"/>
    <p:sldId id="337" r:id="rId30"/>
    <p:sldId id="339" r:id="rId31"/>
  </p:sldIdLst>
  <p:sldSz cx="12192000" cy="6858000"/>
  <p:notesSz cx="6797675" cy="9928225"/>
  <p:embeddedFontLst>
    <p:embeddedFont>
      <p:font typeface="JuliaMono" panose="020B0609060300020004" pitchFamily="49" charset="-127"/>
      <p:regular r:id="rId34"/>
      <p:bold r:id="rId35"/>
      <p:italic r:id="rId36"/>
      <p:boldItalic r:id="rId37"/>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036" autoAdjust="0"/>
    <p:restoredTop sz="94660"/>
  </p:normalViewPr>
  <p:slideViewPr>
    <p:cSldViewPr snapToGrid="0">
      <p:cViewPr varScale="1">
        <p:scale>
          <a:sx n="85" d="100"/>
          <a:sy n="85" d="100"/>
        </p:scale>
        <p:origin x="48" y="53"/>
      </p:cViewPr>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font" Target="fonts/font1.fntdata"/><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font" Target="fonts/font4.fntdata"/><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3.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font" Target="fonts/font2.fntdata"/><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38" Type="http://schemas.openxmlformats.org/officeDocument/2006/relationships/commentAuthors" Target="commentAuthors.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LID4096"/>
        </a:p>
      </c:txPr>
    </c:title>
    <c:autoTitleDeleted val="0"/>
    <c:plotArea>
      <c:layout/>
      <c:scatterChart>
        <c:scatterStyle val="lineMarker"/>
        <c:varyColors val="0"/>
        <c:ser>
          <c:idx val="0"/>
          <c:order val="0"/>
          <c:tx>
            <c:strRef>
              <c:f>'He injection with Ballast'!$J$37</c:f>
              <c:strCache>
                <c:ptCount val="1"/>
                <c:pt idx="0">
                  <c:v>Q [mbar×l/s]</c:v>
                </c:pt>
              </c:strCache>
            </c:strRef>
          </c:tx>
          <c:spPr>
            <a:ln w="38100" cap="rnd">
              <a:noFill/>
              <a:round/>
            </a:ln>
            <a:effectLst/>
          </c:spPr>
          <c:marker>
            <c:symbol val="circle"/>
            <c:size val="5"/>
            <c:spPr>
              <a:solidFill>
                <a:schemeClr val="accent1"/>
              </a:solidFill>
              <a:ln w="9525">
                <a:solidFill>
                  <a:schemeClr val="accent1"/>
                </a:solidFill>
              </a:ln>
              <a:effectLst/>
            </c:spPr>
          </c:marker>
          <c:trendline>
            <c:spPr>
              <a:ln w="19050" cap="rnd">
                <a:solidFill>
                  <a:schemeClr val="accent1"/>
                </a:solidFill>
                <a:prstDash val="sysDot"/>
              </a:ln>
              <a:effectLst/>
            </c:spPr>
            <c:trendlineType val="linear"/>
            <c:dispRSqr val="0"/>
            <c:dispEq val="0"/>
          </c:trendline>
          <c:xVal>
            <c:numRef>
              <c:f>'He injection with Ballast'!$I$38:$I$50</c:f>
              <c:numCache>
                <c:formatCode>0.0</c:formatCode>
                <c:ptCount val="13"/>
                <c:pt idx="0">
                  <c:v>0.1</c:v>
                </c:pt>
                <c:pt idx="1">
                  <c:v>0.2</c:v>
                </c:pt>
                <c:pt idx="2">
                  <c:v>0.3</c:v>
                </c:pt>
                <c:pt idx="3">
                  <c:v>0.5</c:v>
                </c:pt>
                <c:pt idx="4">
                  <c:v>1</c:v>
                </c:pt>
                <c:pt idx="5">
                  <c:v>1.5</c:v>
                </c:pt>
                <c:pt idx="6">
                  <c:v>2</c:v>
                </c:pt>
                <c:pt idx="7">
                  <c:v>2.5</c:v>
                </c:pt>
                <c:pt idx="8">
                  <c:v>3</c:v>
                </c:pt>
                <c:pt idx="9">
                  <c:v>3.5</c:v>
                </c:pt>
                <c:pt idx="10">
                  <c:v>4</c:v>
                </c:pt>
                <c:pt idx="11">
                  <c:v>4.5</c:v>
                </c:pt>
                <c:pt idx="12">
                  <c:v>5</c:v>
                </c:pt>
              </c:numCache>
            </c:numRef>
          </c:xVal>
          <c:yVal>
            <c:numRef>
              <c:f>'He injection with Ballast'!$J$38:$J$50</c:f>
              <c:numCache>
                <c:formatCode>0.00E+00</c:formatCode>
                <c:ptCount val="13"/>
                <c:pt idx="0">
                  <c:v>2.7363146239376608E-3</c:v>
                </c:pt>
                <c:pt idx="1">
                  <c:v>7.6793532508060017E-3</c:v>
                </c:pt>
                <c:pt idx="2">
                  <c:v>1.2433336495307637E-2</c:v>
                </c:pt>
                <c:pt idx="3">
                  <c:v>2.2953395006917478E-2</c:v>
                </c:pt>
                <c:pt idx="4">
                  <c:v>4.8373373162320453E-2</c:v>
                </c:pt>
                <c:pt idx="5">
                  <c:v>7.4101167380268645E-2</c:v>
                </c:pt>
                <c:pt idx="6">
                  <c:v>0.10317495884579828</c:v>
                </c:pt>
                <c:pt idx="7">
                  <c:v>0.13087300150160791</c:v>
                </c:pt>
                <c:pt idx="8">
                  <c:v>0.15798256602270508</c:v>
                </c:pt>
                <c:pt idx="9">
                  <c:v>0.18492081701363952</c:v>
                </c:pt>
                <c:pt idx="10">
                  <c:v>0.21185309265522512</c:v>
                </c:pt>
                <c:pt idx="11">
                  <c:v>0.23763868066094934</c:v>
                </c:pt>
                <c:pt idx="12">
                  <c:v>0.2674538750622083</c:v>
                </c:pt>
              </c:numCache>
            </c:numRef>
          </c:yVal>
          <c:smooth val="0"/>
          <c:extLst>
            <c:ext xmlns:c16="http://schemas.microsoft.com/office/drawing/2014/chart" uri="{C3380CC4-5D6E-409C-BE32-E72D297353CC}">
              <c16:uniqueId val="{00000001-8620-4D68-9093-8A3F3C9B62D3}"/>
            </c:ext>
          </c:extLst>
        </c:ser>
        <c:dLbls>
          <c:showLegendKey val="0"/>
          <c:showVal val="0"/>
          <c:showCatName val="0"/>
          <c:showSerName val="0"/>
          <c:showPercent val="0"/>
          <c:showBubbleSize val="0"/>
        </c:dLbls>
        <c:axId val="536874656"/>
        <c:axId val="536875136"/>
      </c:scatterChart>
      <c:valAx>
        <c:axId val="536874656"/>
        <c:scaling>
          <c:orientation val="minMax"/>
        </c:scaling>
        <c:delete val="0"/>
        <c:axPos val="b"/>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LID4096"/>
          </a:p>
        </c:txPr>
        <c:crossAx val="536875136"/>
        <c:crosses val="autoZero"/>
        <c:crossBetween val="midCat"/>
      </c:valAx>
      <c:valAx>
        <c:axId val="536875136"/>
        <c:scaling>
          <c:orientation val="minMax"/>
        </c:scaling>
        <c:delete val="0"/>
        <c:axPos val="l"/>
        <c:majorGridlines>
          <c:spPr>
            <a:ln w="9525" cap="flat" cmpd="sng" algn="ctr">
              <a:solidFill>
                <a:schemeClr val="tx1">
                  <a:lumMod val="15000"/>
                  <a:lumOff val="85000"/>
                </a:schemeClr>
              </a:solidFill>
              <a:round/>
            </a:ln>
            <a:effectLst/>
          </c:spPr>
        </c:majorGridlines>
        <c:numFmt formatCode="0.00E+00"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LID4096"/>
          </a:p>
        </c:txPr>
        <c:crossAx val="536874656"/>
        <c:crosses val="autoZero"/>
        <c:crossBetween val="midCat"/>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LID4096"/>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50443" y="0"/>
            <a:ext cx="2945659" cy="498135"/>
          </a:xfrm>
          <a:prstGeom prst="rect">
            <a:avLst/>
          </a:prstGeom>
        </p:spPr>
        <p:txBody>
          <a:bodyPr vert="horz" lIns="91440" tIns="45720" rIns="91440" bIns="45720" rtlCol="0"/>
          <a:lstStyle>
            <a:lvl1pPr algn="r">
              <a:defRPr sz="1200"/>
            </a:lvl1pPr>
          </a:lstStyle>
          <a:p>
            <a:fld id="{CBB72EAA-2733-D14F-950A-8F4240385864}" type="datetimeFigureOut">
              <a:rPr lang="en-US" smtClean="0"/>
              <a:t>10/2/2025</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9430091"/>
            <a:ext cx="2945659" cy="498134"/>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50443" y="9430091"/>
            <a:ext cx="2945659" cy="498134"/>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D4DD062E-52F7-A14D-A443-1F3854784447}" type="datetimeFigureOut">
              <a:rPr lang="en-US" smtClean="0"/>
              <a:t>10/2/2025</a:t>
            </a:fld>
            <a:endParaRPr lang="en-US"/>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F46CB2-12F8-1957-FA12-A3DD610953C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AE63DA8-8C0A-E733-EA9B-9804D510058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6531192-411F-E2E6-6F59-2E004E4F22B9}"/>
              </a:ext>
            </a:extLst>
          </p:cNvPr>
          <p:cNvSpPr>
            <a:spLocks noGrp="1"/>
          </p:cNvSpPr>
          <p:nvPr>
            <p:ph type="body" idx="1"/>
          </p:nvPr>
        </p:nvSpPr>
        <p:spPr/>
        <p:txBody>
          <a:bodyPr/>
          <a:lstStyle/>
          <a:p>
            <a:r>
              <a:rPr lang="en-US" dirty="0"/>
              <a:t>To obtain a good pressure, all the devices installed on the line have to be tested in our laboratory to check that their outgassing rates are compatible with the required pressure level. </a:t>
            </a:r>
            <a:endParaRPr lang="en-GB" dirty="0"/>
          </a:p>
        </p:txBody>
      </p:sp>
      <p:sp>
        <p:nvSpPr>
          <p:cNvPr id="4" name="Slide Number Placeholder 3">
            <a:extLst>
              <a:ext uri="{FF2B5EF4-FFF2-40B4-BE49-F238E27FC236}">
                <a16:creationId xmlns:a16="http://schemas.microsoft.com/office/drawing/2014/main" id="{F344F6A9-84D8-6BC7-006B-2EAE57167719}"/>
              </a:ext>
            </a:extLst>
          </p:cNvPr>
          <p:cNvSpPr>
            <a:spLocks noGrp="1"/>
          </p:cNvSpPr>
          <p:nvPr>
            <p:ph type="sldNum" sz="quarter" idx="5"/>
          </p:nvPr>
        </p:nvSpPr>
        <p:spPr/>
        <p:txBody>
          <a:bodyPr/>
          <a:lstStyle/>
          <a:p>
            <a:fld id="{8CB0EE9E-52B8-AA4F-8DD5-ED0FB4E5CBCC}" type="slidenum">
              <a:rPr lang="en-US" smtClean="0"/>
              <a:t>28</a:t>
            </a:fld>
            <a:endParaRPr lang="en-US"/>
          </a:p>
        </p:txBody>
      </p:sp>
    </p:spTree>
    <p:extLst>
      <p:ext uri="{BB962C8B-B14F-4D97-AF65-F5344CB8AC3E}">
        <p14:creationId xmlns:p14="http://schemas.microsoft.com/office/powerpoint/2010/main" val="1929151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emf"/><Relationship Id="rId1" Type="http://schemas.openxmlformats.org/officeDocument/2006/relationships/slideMaster" Target="../slideMasters/slideMaster1.xml"/><Relationship Id="rId4" Type="http://schemas.openxmlformats.org/officeDocument/2006/relationships/image" Target="../media/image5.sv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spTree>
      <p:nvGrpSpPr>
        <p:cNvPr id="1" name=""/>
        <p:cNvGrpSpPr/>
        <p:nvPr/>
      </p:nvGrpSpPr>
      <p:grpSpPr>
        <a:xfrm>
          <a:off x="0" y="0"/>
          <a:ext cx="0" cy="0"/>
          <a:chOff x="0" y="0"/>
          <a:chExt cx="0" cy="0"/>
        </a:xfrm>
      </p:grpSpPr>
      <p:pic>
        <p:nvPicPr>
          <p:cNvPr id="2" name="Graphic 1">
            <a:extLst>
              <a:ext uri="{FF2B5EF4-FFF2-40B4-BE49-F238E27FC236}">
                <a16:creationId xmlns:a16="http://schemas.microsoft.com/office/drawing/2014/main" id="{25FC4307-AADB-BE47-352D-8E9764B3400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742542" y="2075542"/>
            <a:ext cx="2706915" cy="2706915"/>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20 Nov 2024</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JAFS | WP3: Vacuum</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20 Nov 2024</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JAFS | WP3: Vacuum</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20 Nov 2024</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JAFS | WP3: Vacuum</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r>
              <a:rPr lang="en-US"/>
              <a:t>20 Nov 2024</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JAFS | WP3: Vacuum</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20 Nov 2024</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JAFS | WP3: Vacuum</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20 Nov 2024</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JAFS | WP3: Vacuum</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20 Nov 2024</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JAFS | WP3: Vacuum</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20 Nov 2024</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JAFS | WP3: Vacuum</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r>
              <a:rPr lang="en-US"/>
              <a:t>20 Nov 2024</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JAFS | WP3: Vacuum</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r>
              <a:rPr lang="en-US"/>
              <a:t>20 Nov 2024</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JAFS | WP3: Vacuum</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r>
              <a:rPr lang="en-US"/>
              <a:t>20 Nov 2024</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JAFS | WP3: Vacuum</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r>
              <a:rPr lang="en-US"/>
              <a:t>20 Nov 2024</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JAFS | WP3: Vacuum</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latin typeface="JuliaMono" panose="020B0609060300020004" pitchFamily="49" charset="0"/>
                <a:ea typeface="JuliaMono" panose="020B0609060300020004" pitchFamily="49" charset="0"/>
                <a:cs typeface="JuliaMono" panose="020B0609060300020004" pitchFamily="49" charset="0"/>
              </a:rPr>
              <a:t>home.cern</a:t>
            </a:r>
            <a:endParaRPr lang="en-US" dirty="0">
              <a:latin typeface="JuliaMono" panose="020B0609060300020004" pitchFamily="49" charset="0"/>
              <a:ea typeface="JuliaMono" panose="020B0609060300020004" pitchFamily="49" charset="0"/>
              <a:cs typeface="JuliaMono" panose="020B0609060300020004" pitchFamily="49" charset="0"/>
            </a:endParaRPr>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558632" y="4869770"/>
            <a:ext cx="1074737" cy="1074737"/>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bg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tx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650824"/>
            <a:ext cx="11376026" cy="549951"/>
          </a:xfrm>
        </p:spPr>
        <p:txBody>
          <a:bodyPr>
            <a:noAutofit/>
          </a:bodyPr>
          <a:lstStyle>
            <a:lvl1pPr marL="0" indent="0" algn="l">
              <a:buNone/>
              <a:defRPr sz="1700" b="1">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pic>
        <p:nvPicPr>
          <p:cNvPr id="2" name="Graphic 1">
            <a:extLst>
              <a:ext uri="{FF2B5EF4-FFF2-40B4-BE49-F238E27FC236}">
                <a16:creationId xmlns:a16="http://schemas.microsoft.com/office/drawing/2014/main" id="{43B4A7CD-041C-B2EA-8B83-3451E07EC53C}"/>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052224" y="714489"/>
            <a:ext cx="2059046" cy="2059046"/>
          </a:xfrm>
          <a:prstGeom prst="rect">
            <a:avLst/>
          </a:prstGeom>
        </p:spPr>
      </p:pic>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20 Nov 2024</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JAFS | WP3: Vacuum</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20 Nov 2024</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JAFS | WP3: Vacuum</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20 Nov 2024</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JAFS | WP3: Vacuum</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5266"/>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27752"/>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20 Nov 2024</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JAFS | WP3: Vacuum</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r>
              <a:rPr lang="en-US"/>
              <a:t>20 Nov 2024</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JAFS | WP3: Vacuum</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r>
              <a:rPr lang="en-US"/>
              <a:t>20 Nov 2024</a:t>
            </a:r>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JAFS | WP3: Vacuum</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emf"/><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8101915" y="6424993"/>
            <a:ext cx="1773923" cy="365125"/>
          </a:xfrm>
          <a:prstGeom prst="rect">
            <a:avLst/>
          </a:prstGeom>
        </p:spPr>
        <p:txBody>
          <a:bodyPr vert="horz" lIns="0" tIns="0" rIns="0" bIns="0" rtlCol="0" anchor="ctr"/>
          <a:lstStyle>
            <a:lvl1pPr algn="l">
              <a:defRPr sz="1000">
                <a:solidFill>
                  <a:schemeClr val="tx1"/>
                </a:solidFill>
                <a:latin typeface="JuliaMono" panose="020B0609060300020004" pitchFamily="49" charset="0"/>
                <a:ea typeface="JuliaMono" panose="020B0609060300020004" pitchFamily="49" charset="0"/>
                <a:cs typeface="JuliaMono" panose="020B0609060300020004" pitchFamily="49" charset="0"/>
              </a:defRPr>
            </a:lvl1pPr>
          </a:lstStyle>
          <a:p>
            <a:r>
              <a:rPr lang="en-US"/>
              <a:t>20 Nov 2024</a:t>
            </a:r>
            <a:endParaRPr lang="en-US" dirty="0"/>
          </a:p>
        </p:txBody>
      </p:sp>
      <p:sp>
        <p:nvSpPr>
          <p:cNvPr id="6" name="Slide Number Placeholder 5"/>
          <p:cNvSpPr>
            <a:spLocks noGrp="1"/>
          </p:cNvSpPr>
          <p:nvPr>
            <p:ph type="sldNum" sz="quarter" idx="4"/>
          </p:nvPr>
        </p:nvSpPr>
        <p:spPr>
          <a:xfrm>
            <a:off x="11107546" y="6424993"/>
            <a:ext cx="681254" cy="365125"/>
          </a:xfrm>
          <a:prstGeom prst="rect">
            <a:avLst/>
          </a:prstGeom>
        </p:spPr>
        <p:txBody>
          <a:bodyPr vert="horz" lIns="0" tIns="0" rIns="0" bIns="0" rtlCol="0" anchor="ctr"/>
          <a:lstStyle>
            <a:lvl1pPr algn="r">
              <a:defRPr sz="850" b="1">
                <a:solidFill>
                  <a:schemeClr val="tx1"/>
                </a:solidFill>
                <a:latin typeface="JuliaMono" panose="020B0609060300020004" pitchFamily="49" charset="0"/>
                <a:ea typeface="JuliaMono" panose="020B0609060300020004" pitchFamily="49" charset="0"/>
                <a:cs typeface="JuliaMono" panose="020B0609060300020004" pitchFamily="49" charset="0"/>
              </a:defRPr>
            </a:lvl1pPr>
          </a:lstStyle>
          <a:p>
            <a:r>
              <a:rPr lang="en-US"/>
              <a:t>Slide </a:t>
            </a:r>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1145352" y="6424993"/>
            <a:ext cx="6787386" cy="365125"/>
          </a:xfrm>
          <a:prstGeom prst="rect">
            <a:avLst/>
          </a:prstGeom>
        </p:spPr>
        <p:txBody>
          <a:bodyPr vert="horz" lIns="0" tIns="0" rIns="0" bIns="0" rtlCol="0" anchor="ctr"/>
          <a:lstStyle>
            <a:lvl1pPr algn="l">
              <a:defRPr sz="1000">
                <a:solidFill>
                  <a:schemeClr val="tx1"/>
                </a:solidFill>
                <a:latin typeface="JuliaMono" panose="020B0609060300020004" pitchFamily="49" charset="0"/>
                <a:ea typeface="JuliaMono" panose="020B0609060300020004" pitchFamily="49" charset="0"/>
                <a:cs typeface="JuliaMono" panose="020B0609060300020004" pitchFamily="49" charset="0"/>
              </a:defRPr>
            </a:lvl1pPr>
          </a:lstStyle>
          <a:p>
            <a:r>
              <a:rPr lang="en-US"/>
              <a:t>JAFS | WP3: Vacuum</a:t>
            </a:r>
            <a:endParaRPr lang="en-US" dirty="0"/>
          </a:p>
        </p:txBody>
      </p:sp>
      <p:cxnSp>
        <p:nvCxnSpPr>
          <p:cNvPr id="8" name="Straight Connector 7">
            <a:extLst>
              <a:ext uri="{FF2B5EF4-FFF2-40B4-BE49-F238E27FC236}">
                <a16:creationId xmlns:a16="http://schemas.microsoft.com/office/drawing/2014/main" id="{CC7B0EED-0D00-C37F-0787-98F0B94C9550}"/>
              </a:ext>
            </a:extLst>
          </p:cNvPr>
          <p:cNvCxnSpPr>
            <a:cxnSpLocks/>
          </p:cNvCxnSpPr>
          <p:nvPr userDrawn="1"/>
        </p:nvCxnSpPr>
        <p:spPr>
          <a:xfrm>
            <a:off x="404070" y="6370802"/>
            <a:ext cx="11379943"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B82929EC-EE14-2FC5-158D-B07C2EFC934B}"/>
              </a:ext>
            </a:extLst>
          </p:cNvPr>
          <p:cNvPicPr>
            <a:picLocks noChangeAspect="1"/>
          </p:cNvPicPr>
          <p:nvPr userDrawn="1"/>
        </p:nvPicPr>
        <p:blipFill>
          <a:blip r:embed="rId23"/>
          <a:stretch>
            <a:fillRect/>
          </a:stretch>
        </p:blipFill>
        <p:spPr>
          <a:xfrm>
            <a:off x="404070" y="6439074"/>
            <a:ext cx="352448" cy="347431"/>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4"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Lst>
  <p:hf hdr="0"/>
  <p:txStyles>
    <p:titleStyle>
      <a:lvl1pPr algn="l" defTabSz="914400" rtl="0" eaLnBrk="1" latinLnBrk="0" hangingPunct="1">
        <a:lnSpc>
          <a:spcPct val="90000"/>
        </a:lnSpc>
        <a:spcBef>
          <a:spcPct val="0"/>
        </a:spcBef>
        <a:buNone/>
        <a:defRPr sz="3600" b="1" kern="1200">
          <a:solidFill>
            <a:schemeClr val="tx1"/>
          </a:solidFill>
          <a:latin typeface="JuliaMono" panose="020B0609060300020004" pitchFamily="49" charset="0"/>
          <a:ea typeface="JuliaMono" panose="020B0609060300020004" pitchFamily="49" charset="0"/>
          <a:cs typeface="JuliaMono" panose="020B0609060300020004" pitchFamily="49" charset="0"/>
        </a:defRPr>
      </a:lvl1pPr>
    </p:titleStyle>
    <p:body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JuliaMono" panose="020B0609060300020004" pitchFamily="49" charset="0"/>
          <a:ea typeface="JuliaMono" panose="020B0609060300020004" pitchFamily="49" charset="0"/>
          <a:cs typeface="JuliaMono" panose="020B0609060300020004" pitchFamily="49" charset="0"/>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JuliaMono" panose="020B0609060300020004" pitchFamily="49" charset="0"/>
          <a:ea typeface="JuliaMono" panose="020B0609060300020004" pitchFamily="49" charset="0"/>
          <a:cs typeface="JuliaMono" panose="020B0609060300020004" pitchFamily="49" charset="0"/>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JuliaMono" panose="020B0609060300020004" pitchFamily="49" charset="0"/>
          <a:ea typeface="JuliaMono" panose="020B0609060300020004" pitchFamily="49" charset="0"/>
          <a:cs typeface="JuliaMono" panose="020B0609060300020004" pitchFamily="49" charset="0"/>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JuliaMono" panose="020B0609060300020004" pitchFamily="49" charset="0"/>
          <a:ea typeface="JuliaMono" panose="020B0609060300020004" pitchFamily="49" charset="0"/>
          <a:cs typeface="JuliaMono" panose="020B0609060300020004" pitchFamily="49" charset="0"/>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emf"/><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Layout" Target="../slideLayouts/slideLayout8.xml"/><Relationship Id="rId5" Type="http://schemas.openxmlformats.org/officeDocument/2006/relationships/chart" Target="../charts/chart1.xml"/><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17.svg"/><Relationship Id="rId2" Type="http://schemas.openxmlformats.org/officeDocument/2006/relationships/image" Target="../media/image16.png"/><Relationship Id="rId1" Type="http://schemas.openxmlformats.org/officeDocument/2006/relationships/slideLayout" Target="../slideLayouts/slideLayout4.xml"/><Relationship Id="rId5" Type="http://schemas.openxmlformats.org/officeDocument/2006/relationships/image" Target="../media/image19.svg"/><Relationship Id="rId4" Type="http://schemas.openxmlformats.org/officeDocument/2006/relationships/image" Target="../media/image18.png"/></Relationships>
</file>

<file path=ppt/slides/_rels/slide16.xml.rels><?xml version="1.0" encoding="UTF-8" standalone="yes"?>
<Relationships xmlns="http://schemas.openxmlformats.org/package/2006/relationships"><Relationship Id="rId3" Type="http://schemas.openxmlformats.org/officeDocument/2006/relationships/image" Target="../media/image17.svg"/><Relationship Id="rId7" Type="http://schemas.openxmlformats.org/officeDocument/2006/relationships/image" Target="../media/image21.svg"/><Relationship Id="rId2" Type="http://schemas.openxmlformats.org/officeDocument/2006/relationships/image" Target="../media/image16.png"/><Relationship Id="rId1" Type="http://schemas.openxmlformats.org/officeDocument/2006/relationships/slideLayout" Target="../slideLayouts/slideLayout4.xml"/><Relationship Id="rId6" Type="http://schemas.openxmlformats.org/officeDocument/2006/relationships/image" Target="../media/image20.png"/><Relationship Id="rId5" Type="http://schemas.openxmlformats.org/officeDocument/2006/relationships/image" Target="../media/image19.svg"/><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23.svg"/><Relationship Id="rId2" Type="http://schemas.openxmlformats.org/officeDocument/2006/relationships/image" Target="../media/image22.png"/><Relationship Id="rId1" Type="http://schemas.openxmlformats.org/officeDocument/2006/relationships/slideLayout" Target="../slideLayouts/slideLayout4.xml"/><Relationship Id="rId5" Type="http://schemas.openxmlformats.org/officeDocument/2006/relationships/image" Target="../media/image25.svg"/><Relationship Id="rId4" Type="http://schemas.openxmlformats.org/officeDocument/2006/relationships/image" Target="../media/image24.png"/></Relationships>
</file>

<file path=ppt/slides/_rels/slide1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30.svg"/><Relationship Id="rId2" Type="http://schemas.openxmlformats.org/officeDocument/2006/relationships/image" Target="../media/image29.png"/><Relationship Id="rId1" Type="http://schemas.openxmlformats.org/officeDocument/2006/relationships/slideLayout" Target="../slideLayouts/slideLayout4.xml"/><Relationship Id="rId5" Type="http://schemas.openxmlformats.org/officeDocument/2006/relationships/image" Target="../media/image32.svg"/><Relationship Id="rId4" Type="http://schemas.openxmlformats.org/officeDocument/2006/relationships/image" Target="../media/image31.png"/></Relationships>
</file>

<file path=ppt/slides/_rels/slide2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image" Target="../media/image36.svg"/><Relationship Id="rId2" Type="http://schemas.openxmlformats.org/officeDocument/2006/relationships/image" Target="../media/image35.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37.emf"/><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3" Type="http://schemas.openxmlformats.org/officeDocument/2006/relationships/image" Target="../media/image39.tmp"/><Relationship Id="rId2" Type="http://schemas.openxmlformats.org/officeDocument/2006/relationships/image" Target="../media/image38.tmp"/><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3" Type="http://schemas.openxmlformats.org/officeDocument/2006/relationships/image" Target="../media/image41.tmp"/><Relationship Id="rId2" Type="http://schemas.openxmlformats.org/officeDocument/2006/relationships/image" Target="../media/image40.tmp"/><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image" Target="../media/image42.tmp"/><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8" Type="http://schemas.openxmlformats.org/officeDocument/2006/relationships/image" Target="../media/image48.tmp"/><Relationship Id="rId3" Type="http://schemas.openxmlformats.org/officeDocument/2006/relationships/image" Target="../media/image43.tmp"/><Relationship Id="rId7" Type="http://schemas.openxmlformats.org/officeDocument/2006/relationships/image" Target="../media/image47.tmp"/><Relationship Id="rId12" Type="http://schemas.openxmlformats.org/officeDocument/2006/relationships/image" Target="../media/image52.tmp"/><Relationship Id="rId2" Type="http://schemas.openxmlformats.org/officeDocument/2006/relationships/notesSlide" Target="../notesSlides/notesSlide1.xml"/><Relationship Id="rId1" Type="http://schemas.openxmlformats.org/officeDocument/2006/relationships/slideLayout" Target="../slideLayouts/slideLayout8.xml"/><Relationship Id="rId6" Type="http://schemas.openxmlformats.org/officeDocument/2006/relationships/image" Target="../media/image46.tmp"/><Relationship Id="rId11" Type="http://schemas.openxmlformats.org/officeDocument/2006/relationships/image" Target="../media/image51.tmp"/><Relationship Id="rId5" Type="http://schemas.openxmlformats.org/officeDocument/2006/relationships/image" Target="../media/image45.tmp"/><Relationship Id="rId10" Type="http://schemas.openxmlformats.org/officeDocument/2006/relationships/image" Target="../media/image50.tmp"/><Relationship Id="rId4" Type="http://schemas.openxmlformats.org/officeDocument/2006/relationships/image" Target="../media/image44.png"/><Relationship Id="rId9" Type="http://schemas.openxmlformats.org/officeDocument/2006/relationships/image" Target="../media/image49.tmp"/></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emf"/><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emf"/><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emf"/><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emf"/><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emf"/><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2C55D0-EF65-5184-5180-70C748F9ECB3}"/>
              </a:ext>
            </a:extLst>
          </p:cNvPr>
          <p:cNvSpPr>
            <a:spLocks noGrp="1"/>
          </p:cNvSpPr>
          <p:nvPr>
            <p:ph type="ctrTitle"/>
          </p:nvPr>
        </p:nvSpPr>
        <p:spPr/>
        <p:txBody>
          <a:bodyPr/>
          <a:lstStyle/>
          <a:p>
            <a:r>
              <a:rPr lang="en-US" dirty="0"/>
              <a:t>WP3: Vacuum</a:t>
            </a:r>
            <a:endParaRPr lang="en-GB" dirty="0"/>
          </a:p>
        </p:txBody>
      </p:sp>
      <p:sp>
        <p:nvSpPr>
          <p:cNvPr id="3" name="Subtitle 2">
            <a:extLst>
              <a:ext uri="{FF2B5EF4-FFF2-40B4-BE49-F238E27FC236}">
                <a16:creationId xmlns:a16="http://schemas.microsoft.com/office/drawing/2014/main" id="{F7B0DD35-25FE-650C-D3E7-DA9E47CBB676}"/>
              </a:ext>
            </a:extLst>
          </p:cNvPr>
          <p:cNvSpPr>
            <a:spLocks noGrp="1"/>
          </p:cNvSpPr>
          <p:nvPr>
            <p:ph type="subTitle" idx="1"/>
          </p:nvPr>
        </p:nvSpPr>
        <p:spPr/>
        <p:txBody>
          <a:bodyPr/>
          <a:lstStyle/>
          <a:p>
            <a:r>
              <a:rPr lang="en-GB" dirty="0"/>
              <a:t>Jose A. Ferreira Somoza and Alice Michet (TE-VSC)</a:t>
            </a:r>
          </a:p>
          <a:p>
            <a:r>
              <a:rPr lang="en-GB" dirty="0"/>
              <a:t>10</a:t>
            </a:r>
            <a:r>
              <a:rPr lang="en-GB" baseline="30000" dirty="0"/>
              <a:t>th</a:t>
            </a:r>
            <a:r>
              <a:rPr lang="en-GB" dirty="0"/>
              <a:t> October 2025</a:t>
            </a:r>
          </a:p>
        </p:txBody>
      </p:sp>
    </p:spTree>
    <p:extLst>
      <p:ext uri="{BB962C8B-B14F-4D97-AF65-F5344CB8AC3E}">
        <p14:creationId xmlns:p14="http://schemas.microsoft.com/office/powerpoint/2010/main" val="38163452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E74F8E-1839-443B-D251-6B4EDED63B99}"/>
            </a:ext>
          </a:extLst>
        </p:cNvPr>
        <p:cNvGrpSpPr/>
        <p:nvPr/>
      </p:nvGrpSpPr>
      <p:grpSpPr>
        <a:xfrm>
          <a:off x="0" y="0"/>
          <a:ext cx="0" cy="0"/>
          <a:chOff x="0" y="0"/>
          <a:chExt cx="0" cy="0"/>
        </a:xfrm>
      </p:grpSpPr>
      <p:pic>
        <p:nvPicPr>
          <p:cNvPr id="28" name="Picture 27">
            <a:extLst>
              <a:ext uri="{FF2B5EF4-FFF2-40B4-BE49-F238E27FC236}">
                <a16:creationId xmlns:a16="http://schemas.microsoft.com/office/drawing/2014/main" id="{C2791B1B-FD93-69A1-766F-D162A6D2DB87}"/>
              </a:ext>
            </a:extLst>
          </p:cNvPr>
          <p:cNvPicPr>
            <a:picLocks noChangeAspect="1"/>
          </p:cNvPicPr>
          <p:nvPr/>
        </p:nvPicPr>
        <p:blipFill>
          <a:blip r:embed="rId2"/>
          <a:stretch>
            <a:fillRect/>
          </a:stretch>
        </p:blipFill>
        <p:spPr>
          <a:xfrm>
            <a:off x="5566856" y="-24975"/>
            <a:ext cx="3853300" cy="2444907"/>
          </a:xfrm>
          <a:prstGeom prst="rect">
            <a:avLst/>
          </a:prstGeom>
        </p:spPr>
      </p:pic>
      <p:sp>
        <p:nvSpPr>
          <p:cNvPr id="2" name="Title 1">
            <a:extLst>
              <a:ext uri="{FF2B5EF4-FFF2-40B4-BE49-F238E27FC236}">
                <a16:creationId xmlns:a16="http://schemas.microsoft.com/office/drawing/2014/main" id="{013BF6B8-7F94-ECB9-C663-5179A6D75D6B}"/>
              </a:ext>
            </a:extLst>
          </p:cNvPr>
          <p:cNvSpPr>
            <a:spLocks noGrp="1"/>
          </p:cNvSpPr>
          <p:nvPr>
            <p:ph type="title"/>
          </p:nvPr>
        </p:nvSpPr>
        <p:spPr/>
        <p:txBody>
          <a:bodyPr/>
          <a:lstStyle/>
          <a:p>
            <a:r>
              <a:rPr lang="en-GB" dirty="0"/>
              <a:t>PUMA layout: RC620</a:t>
            </a:r>
          </a:p>
        </p:txBody>
      </p:sp>
      <p:sp>
        <p:nvSpPr>
          <p:cNvPr id="5" name="Date Placeholder 4">
            <a:extLst>
              <a:ext uri="{FF2B5EF4-FFF2-40B4-BE49-F238E27FC236}">
                <a16:creationId xmlns:a16="http://schemas.microsoft.com/office/drawing/2014/main" id="{9096C115-3FC6-9B2C-02DB-486DB17698CE}"/>
              </a:ext>
            </a:extLst>
          </p:cNvPr>
          <p:cNvSpPr>
            <a:spLocks noGrp="1"/>
          </p:cNvSpPr>
          <p:nvPr>
            <p:ph type="dt" sz="half" idx="10"/>
          </p:nvPr>
        </p:nvSpPr>
        <p:spPr/>
        <p:txBody>
          <a:bodyPr/>
          <a:lstStyle/>
          <a:p>
            <a:r>
              <a:rPr lang="en-US" dirty="0"/>
              <a:t>03 Jul 2025</a:t>
            </a:r>
          </a:p>
        </p:txBody>
      </p:sp>
      <p:sp>
        <p:nvSpPr>
          <p:cNvPr id="6" name="Footer Placeholder 5">
            <a:extLst>
              <a:ext uri="{FF2B5EF4-FFF2-40B4-BE49-F238E27FC236}">
                <a16:creationId xmlns:a16="http://schemas.microsoft.com/office/drawing/2014/main" id="{A032DCB6-2125-79E8-7E06-D73FA44A3AE2}"/>
              </a:ext>
            </a:extLst>
          </p:cNvPr>
          <p:cNvSpPr>
            <a:spLocks noGrp="1"/>
          </p:cNvSpPr>
          <p:nvPr>
            <p:ph type="ftr" sz="quarter" idx="11"/>
          </p:nvPr>
        </p:nvSpPr>
        <p:spPr/>
        <p:txBody>
          <a:bodyPr/>
          <a:lstStyle/>
          <a:p>
            <a:r>
              <a:rPr lang="en-US"/>
              <a:t>JAFS | WP3: Vacuum</a:t>
            </a:r>
            <a:endParaRPr lang="en-US" dirty="0"/>
          </a:p>
        </p:txBody>
      </p:sp>
      <p:sp>
        <p:nvSpPr>
          <p:cNvPr id="7" name="Slide Number Placeholder 6">
            <a:extLst>
              <a:ext uri="{FF2B5EF4-FFF2-40B4-BE49-F238E27FC236}">
                <a16:creationId xmlns:a16="http://schemas.microsoft.com/office/drawing/2014/main" id="{ECC4038E-F78C-A2E7-203A-834461E201EE}"/>
              </a:ext>
            </a:extLst>
          </p:cNvPr>
          <p:cNvSpPr>
            <a:spLocks noGrp="1"/>
          </p:cNvSpPr>
          <p:nvPr>
            <p:ph type="sldNum" sz="quarter" idx="12"/>
          </p:nvPr>
        </p:nvSpPr>
        <p:spPr/>
        <p:txBody>
          <a:bodyPr/>
          <a:lstStyle/>
          <a:p>
            <a:fld id="{36B5EA5A-BC32-A742-B11B-8E7414D5B535}" type="slidenum">
              <a:rPr lang="en-US" smtClean="0"/>
              <a:pPr/>
              <a:t>10</a:t>
            </a:fld>
            <a:endParaRPr lang="en-US" dirty="0"/>
          </a:p>
        </p:txBody>
      </p:sp>
      <p:pic>
        <p:nvPicPr>
          <p:cNvPr id="8" name="Picture 7">
            <a:extLst>
              <a:ext uri="{FF2B5EF4-FFF2-40B4-BE49-F238E27FC236}">
                <a16:creationId xmlns:a16="http://schemas.microsoft.com/office/drawing/2014/main" id="{8B55CA5A-4CC3-C3CE-C299-57C46DD5FD06}"/>
              </a:ext>
            </a:extLst>
          </p:cNvPr>
          <p:cNvPicPr>
            <a:picLocks noChangeAspect="1"/>
          </p:cNvPicPr>
          <p:nvPr/>
        </p:nvPicPr>
        <p:blipFill>
          <a:blip r:embed="rId3"/>
          <a:srcRect/>
          <a:stretch/>
        </p:blipFill>
        <p:spPr>
          <a:xfrm>
            <a:off x="-7968" y="750013"/>
            <a:ext cx="13315843" cy="5574073"/>
          </a:xfrm>
          <a:prstGeom prst="rect">
            <a:avLst/>
          </a:prstGeom>
        </p:spPr>
      </p:pic>
      <p:cxnSp>
        <p:nvCxnSpPr>
          <p:cNvPr id="29" name="Straight Arrow Connector 28">
            <a:extLst>
              <a:ext uri="{FF2B5EF4-FFF2-40B4-BE49-F238E27FC236}">
                <a16:creationId xmlns:a16="http://schemas.microsoft.com/office/drawing/2014/main" id="{83311626-04C2-7CDB-D074-8FF40F10BBDB}"/>
              </a:ext>
            </a:extLst>
          </p:cNvPr>
          <p:cNvCxnSpPr>
            <a:cxnSpLocks/>
          </p:cNvCxnSpPr>
          <p:nvPr/>
        </p:nvCxnSpPr>
        <p:spPr>
          <a:xfrm flipH="1">
            <a:off x="7385050" y="750013"/>
            <a:ext cx="603250" cy="2678987"/>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FFB8941F-FA00-1F2E-E30F-301EEE701629}"/>
              </a:ext>
            </a:extLst>
          </p:cNvPr>
          <p:cNvCxnSpPr>
            <a:cxnSpLocks/>
          </p:cNvCxnSpPr>
          <p:nvPr/>
        </p:nvCxnSpPr>
        <p:spPr>
          <a:xfrm>
            <a:off x="8375650" y="1155700"/>
            <a:ext cx="1797050" cy="210185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0DA65045-82BC-A25F-613A-234D771E8D11}"/>
              </a:ext>
            </a:extLst>
          </p:cNvPr>
          <p:cNvCxnSpPr>
            <a:cxnSpLocks/>
          </p:cNvCxnSpPr>
          <p:nvPr/>
        </p:nvCxnSpPr>
        <p:spPr>
          <a:xfrm>
            <a:off x="8661400" y="1155700"/>
            <a:ext cx="2101850" cy="164465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02B38E0C-C2B1-5711-2BDC-647E4FA18E6C}"/>
              </a:ext>
            </a:extLst>
          </p:cNvPr>
          <p:cNvCxnSpPr>
            <a:cxnSpLocks/>
          </p:cNvCxnSpPr>
          <p:nvPr/>
        </p:nvCxnSpPr>
        <p:spPr>
          <a:xfrm>
            <a:off x="9061450" y="750013"/>
            <a:ext cx="2578100" cy="983537"/>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02166DF5-2D76-E160-F749-813CDA0B8D69}"/>
              </a:ext>
            </a:extLst>
          </p:cNvPr>
          <p:cNvCxnSpPr>
            <a:cxnSpLocks/>
          </p:cNvCxnSpPr>
          <p:nvPr/>
        </p:nvCxnSpPr>
        <p:spPr>
          <a:xfrm>
            <a:off x="9061450" y="971550"/>
            <a:ext cx="2476500" cy="175260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362616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12C58C-BD02-DC23-2D92-69024D1011A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ED167BB-922C-62D8-9848-B6411614DE93}"/>
              </a:ext>
            </a:extLst>
          </p:cNvPr>
          <p:cNvSpPr>
            <a:spLocks noGrp="1"/>
          </p:cNvSpPr>
          <p:nvPr>
            <p:ph type="title"/>
          </p:nvPr>
        </p:nvSpPr>
        <p:spPr/>
        <p:txBody>
          <a:bodyPr/>
          <a:lstStyle/>
          <a:p>
            <a:r>
              <a:rPr lang="en-GB" dirty="0"/>
              <a:t>PUMA simulations</a:t>
            </a:r>
          </a:p>
        </p:txBody>
      </p:sp>
      <p:sp>
        <p:nvSpPr>
          <p:cNvPr id="5" name="Date Placeholder 4">
            <a:extLst>
              <a:ext uri="{FF2B5EF4-FFF2-40B4-BE49-F238E27FC236}">
                <a16:creationId xmlns:a16="http://schemas.microsoft.com/office/drawing/2014/main" id="{FF652F9F-799D-490B-BF12-7378B3EA5B50}"/>
              </a:ext>
            </a:extLst>
          </p:cNvPr>
          <p:cNvSpPr>
            <a:spLocks noGrp="1"/>
          </p:cNvSpPr>
          <p:nvPr>
            <p:ph type="dt" sz="half" idx="10"/>
          </p:nvPr>
        </p:nvSpPr>
        <p:spPr/>
        <p:txBody>
          <a:bodyPr/>
          <a:lstStyle/>
          <a:p>
            <a:r>
              <a:rPr lang="en-US" dirty="0"/>
              <a:t>03 Jul 2025</a:t>
            </a:r>
          </a:p>
        </p:txBody>
      </p:sp>
      <p:sp>
        <p:nvSpPr>
          <p:cNvPr id="6" name="Footer Placeholder 5">
            <a:extLst>
              <a:ext uri="{FF2B5EF4-FFF2-40B4-BE49-F238E27FC236}">
                <a16:creationId xmlns:a16="http://schemas.microsoft.com/office/drawing/2014/main" id="{F6C44A27-B63D-6EB7-A13A-CA0B1FF7A4C1}"/>
              </a:ext>
            </a:extLst>
          </p:cNvPr>
          <p:cNvSpPr>
            <a:spLocks noGrp="1"/>
          </p:cNvSpPr>
          <p:nvPr>
            <p:ph type="ftr" sz="quarter" idx="11"/>
          </p:nvPr>
        </p:nvSpPr>
        <p:spPr/>
        <p:txBody>
          <a:bodyPr/>
          <a:lstStyle/>
          <a:p>
            <a:r>
              <a:rPr lang="en-US"/>
              <a:t>JAFS | WP3: Vacuum</a:t>
            </a:r>
            <a:endParaRPr lang="en-US" dirty="0"/>
          </a:p>
        </p:txBody>
      </p:sp>
      <p:sp>
        <p:nvSpPr>
          <p:cNvPr id="7" name="Slide Number Placeholder 6">
            <a:extLst>
              <a:ext uri="{FF2B5EF4-FFF2-40B4-BE49-F238E27FC236}">
                <a16:creationId xmlns:a16="http://schemas.microsoft.com/office/drawing/2014/main" id="{0ADDAFDA-6EF9-9A4B-16F2-9A15CB5F1C41}"/>
              </a:ext>
            </a:extLst>
          </p:cNvPr>
          <p:cNvSpPr>
            <a:spLocks noGrp="1"/>
          </p:cNvSpPr>
          <p:nvPr>
            <p:ph type="sldNum" sz="quarter" idx="12"/>
          </p:nvPr>
        </p:nvSpPr>
        <p:spPr/>
        <p:txBody>
          <a:bodyPr/>
          <a:lstStyle/>
          <a:p>
            <a:fld id="{36B5EA5A-BC32-A742-B11B-8E7414D5B535}" type="slidenum">
              <a:rPr lang="en-US" smtClean="0"/>
              <a:pPr/>
              <a:t>11</a:t>
            </a:fld>
            <a:endParaRPr lang="en-US" dirty="0"/>
          </a:p>
        </p:txBody>
      </p:sp>
      <p:pic>
        <p:nvPicPr>
          <p:cNvPr id="8" name="Picture 7">
            <a:extLst>
              <a:ext uri="{FF2B5EF4-FFF2-40B4-BE49-F238E27FC236}">
                <a16:creationId xmlns:a16="http://schemas.microsoft.com/office/drawing/2014/main" id="{98F5134B-85AA-BCBD-100E-B3A781604592}"/>
              </a:ext>
            </a:extLst>
          </p:cNvPr>
          <p:cNvPicPr>
            <a:picLocks noChangeAspect="1"/>
          </p:cNvPicPr>
          <p:nvPr/>
        </p:nvPicPr>
        <p:blipFill>
          <a:blip r:embed="rId2">
            <a:clrChange>
              <a:clrFrom>
                <a:srgbClr val="FFFFFF"/>
              </a:clrFrom>
              <a:clrTo>
                <a:srgbClr val="FFFFFF">
                  <a:alpha val="0"/>
                </a:srgbClr>
              </a:clrTo>
            </a:clrChange>
          </a:blip>
          <a:srcRect r="7027"/>
          <a:stretch/>
        </p:blipFill>
        <p:spPr>
          <a:xfrm>
            <a:off x="1" y="641949"/>
            <a:ext cx="12191999" cy="5349592"/>
          </a:xfrm>
          <a:prstGeom prst="rect">
            <a:avLst/>
          </a:prstGeom>
        </p:spPr>
      </p:pic>
    </p:spTree>
    <p:extLst>
      <p:ext uri="{BB962C8B-B14F-4D97-AF65-F5344CB8AC3E}">
        <p14:creationId xmlns:p14="http://schemas.microsoft.com/office/powerpoint/2010/main" val="5252177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9BB380-5F9E-C260-97DE-F66D621B7E8E}"/>
              </a:ext>
            </a:extLst>
          </p:cNvPr>
          <p:cNvSpPr>
            <a:spLocks noGrp="1"/>
          </p:cNvSpPr>
          <p:nvPr>
            <p:ph type="title"/>
          </p:nvPr>
        </p:nvSpPr>
        <p:spPr/>
        <p:txBody>
          <a:bodyPr/>
          <a:lstStyle/>
          <a:p>
            <a:r>
              <a:rPr lang="en-GB" dirty="0"/>
              <a:t>PUMA beam line requirements</a:t>
            </a:r>
          </a:p>
        </p:txBody>
      </p:sp>
      <p:sp>
        <p:nvSpPr>
          <p:cNvPr id="3" name="Content Placeholder 2">
            <a:extLst>
              <a:ext uri="{FF2B5EF4-FFF2-40B4-BE49-F238E27FC236}">
                <a16:creationId xmlns:a16="http://schemas.microsoft.com/office/drawing/2014/main" id="{E9D93794-CEA8-89C5-2828-45A81D790AD1}"/>
              </a:ext>
            </a:extLst>
          </p:cNvPr>
          <p:cNvSpPr>
            <a:spLocks noGrp="1"/>
          </p:cNvSpPr>
          <p:nvPr>
            <p:ph sz="half" idx="1"/>
          </p:nvPr>
        </p:nvSpPr>
        <p:spPr>
          <a:xfrm>
            <a:off x="403226" y="1170998"/>
            <a:ext cx="5616575" cy="4608512"/>
          </a:xfrm>
        </p:spPr>
        <p:txBody>
          <a:bodyPr>
            <a:noAutofit/>
          </a:bodyPr>
          <a:lstStyle/>
          <a:p>
            <a:pPr marL="342900" indent="-342900">
              <a:lnSpc>
                <a:spcPct val="110000"/>
              </a:lnSpc>
              <a:buFont typeface="Wingdings" panose="05000000000000000000" pitchFamily="2" charset="2"/>
              <a:buChar char="q"/>
            </a:pPr>
            <a:r>
              <a:rPr lang="en-GB" sz="1800" dirty="0">
                <a:solidFill>
                  <a:srgbClr val="FF0000"/>
                </a:solidFill>
              </a:rPr>
              <a:t>Input: Paul trap with He injection at 10</a:t>
            </a:r>
            <a:r>
              <a:rPr lang="en-GB" sz="1800" baseline="30000" dirty="0">
                <a:solidFill>
                  <a:srgbClr val="FF0000"/>
                </a:solidFill>
              </a:rPr>
              <a:t>-4</a:t>
            </a:r>
            <a:r>
              <a:rPr lang="en-GB" sz="1800" dirty="0">
                <a:solidFill>
                  <a:srgbClr val="FF0000"/>
                </a:solidFill>
              </a:rPr>
              <a:t> mbar (absolute)=&gt; Inside the trap pressure is &gt;10</a:t>
            </a:r>
            <a:r>
              <a:rPr lang="en-GB" sz="1800" baseline="30000" dirty="0">
                <a:solidFill>
                  <a:srgbClr val="FF0000"/>
                </a:solidFill>
              </a:rPr>
              <a:t>-2</a:t>
            </a:r>
            <a:r>
              <a:rPr lang="en-GB" sz="1800" dirty="0">
                <a:solidFill>
                  <a:srgbClr val="FF0000"/>
                </a:solidFill>
              </a:rPr>
              <a:t> mbar!</a:t>
            </a:r>
          </a:p>
          <a:p>
            <a:pPr marL="342900" indent="-342900">
              <a:lnSpc>
                <a:spcPct val="110000"/>
              </a:lnSpc>
              <a:buFont typeface="Wingdings" panose="05000000000000000000" pitchFamily="2" charset="2"/>
              <a:buChar char="q"/>
            </a:pPr>
            <a:r>
              <a:rPr lang="en-GB" sz="1800" dirty="0"/>
              <a:t>Main concern is the He propagation.</a:t>
            </a:r>
          </a:p>
          <a:p>
            <a:pPr marL="342900" indent="-342900">
              <a:lnSpc>
                <a:spcPct val="110000"/>
              </a:lnSpc>
              <a:buFont typeface="Wingdings" panose="05000000000000000000" pitchFamily="2" charset="2"/>
              <a:buChar char="q"/>
            </a:pPr>
            <a:r>
              <a:rPr lang="en-GB" sz="1800" dirty="0"/>
              <a:t>He pumping strategy:</a:t>
            </a:r>
          </a:p>
          <a:p>
            <a:pPr marL="666750" lvl="1" indent="-342900">
              <a:lnSpc>
                <a:spcPct val="110000"/>
              </a:lnSpc>
              <a:buFont typeface="Wingdings" panose="05000000000000000000" pitchFamily="2" charset="2"/>
              <a:buChar char="q"/>
            </a:pPr>
            <a:r>
              <a:rPr lang="en-GB" sz="1500" dirty="0"/>
              <a:t>(many) turbopumps along the beam line</a:t>
            </a:r>
          </a:p>
          <a:p>
            <a:pPr marL="666750" lvl="1" indent="-342900">
              <a:lnSpc>
                <a:spcPct val="110000"/>
              </a:lnSpc>
              <a:buFont typeface="Wingdings" panose="05000000000000000000" pitchFamily="2" charset="2"/>
              <a:buChar char="q"/>
            </a:pPr>
            <a:r>
              <a:rPr lang="en-GB" sz="1500" dirty="0"/>
              <a:t>ion pumps next to the trap at very low pressure.</a:t>
            </a:r>
          </a:p>
          <a:p>
            <a:pPr marL="342900" indent="-342900">
              <a:lnSpc>
                <a:spcPct val="110000"/>
              </a:lnSpc>
              <a:buFont typeface="Wingdings" panose="05000000000000000000" pitchFamily="2" charset="2"/>
              <a:buChar char="q"/>
            </a:pPr>
            <a:r>
              <a:rPr lang="en-GB" sz="1800" dirty="0"/>
              <a:t>H</a:t>
            </a:r>
            <a:r>
              <a:rPr lang="en-GB" sz="1800" baseline="-25000" dirty="0"/>
              <a:t>2</a:t>
            </a:r>
            <a:r>
              <a:rPr lang="en-GB" sz="1800" dirty="0"/>
              <a:t> easier to treat. Its pumping speed can be progressively increased to cope with the outgassing gas loads in the vicinity of the trap. Starting with turbopumps and ending with ion pumps and NEG cartridges and coatings</a:t>
            </a:r>
            <a:endParaRPr lang="en-GB" sz="1800" baseline="-25000" dirty="0"/>
          </a:p>
        </p:txBody>
      </p:sp>
      <p:pic>
        <p:nvPicPr>
          <p:cNvPr id="9" name="Content Placeholder 8">
            <a:extLst>
              <a:ext uri="{FF2B5EF4-FFF2-40B4-BE49-F238E27FC236}">
                <a16:creationId xmlns:a16="http://schemas.microsoft.com/office/drawing/2014/main" id="{87441303-2FA0-1E62-CA03-5C195FE27AB5}"/>
              </a:ext>
            </a:extLst>
          </p:cNvPr>
          <p:cNvPicPr>
            <a:picLocks noGrp="1" noChangeAspect="1"/>
          </p:cNvPicPr>
          <p:nvPr>
            <p:ph sz="half" idx="2"/>
          </p:nvPr>
        </p:nvPicPr>
        <p:blipFill>
          <a:blip r:embed="rId2"/>
          <a:stretch>
            <a:fillRect/>
          </a:stretch>
        </p:blipFill>
        <p:spPr>
          <a:xfrm>
            <a:off x="6172200" y="1592264"/>
            <a:ext cx="6007539" cy="4323701"/>
          </a:xfrm>
        </p:spPr>
      </p:pic>
      <p:sp>
        <p:nvSpPr>
          <p:cNvPr id="5" name="Date Placeholder 4">
            <a:extLst>
              <a:ext uri="{FF2B5EF4-FFF2-40B4-BE49-F238E27FC236}">
                <a16:creationId xmlns:a16="http://schemas.microsoft.com/office/drawing/2014/main" id="{E7AFBC11-1CA4-47D4-05CD-22D1A13A922B}"/>
              </a:ext>
            </a:extLst>
          </p:cNvPr>
          <p:cNvSpPr>
            <a:spLocks noGrp="1"/>
          </p:cNvSpPr>
          <p:nvPr>
            <p:ph type="dt" sz="half" idx="10"/>
          </p:nvPr>
        </p:nvSpPr>
        <p:spPr/>
        <p:txBody>
          <a:bodyPr/>
          <a:lstStyle/>
          <a:p>
            <a:r>
              <a:rPr lang="en-US" dirty="0"/>
              <a:t>03 Jul 2025</a:t>
            </a:r>
          </a:p>
        </p:txBody>
      </p:sp>
      <p:sp>
        <p:nvSpPr>
          <p:cNvPr id="6" name="Footer Placeholder 5">
            <a:extLst>
              <a:ext uri="{FF2B5EF4-FFF2-40B4-BE49-F238E27FC236}">
                <a16:creationId xmlns:a16="http://schemas.microsoft.com/office/drawing/2014/main" id="{A2185F26-46A4-9604-22FF-0E3E6590C1CB}"/>
              </a:ext>
            </a:extLst>
          </p:cNvPr>
          <p:cNvSpPr>
            <a:spLocks noGrp="1"/>
          </p:cNvSpPr>
          <p:nvPr>
            <p:ph type="ftr" sz="quarter" idx="11"/>
          </p:nvPr>
        </p:nvSpPr>
        <p:spPr/>
        <p:txBody>
          <a:bodyPr/>
          <a:lstStyle/>
          <a:p>
            <a:r>
              <a:rPr lang="en-US"/>
              <a:t>JAFS | WP3: Vacuum</a:t>
            </a:r>
            <a:endParaRPr lang="en-US" dirty="0"/>
          </a:p>
        </p:txBody>
      </p:sp>
      <p:sp>
        <p:nvSpPr>
          <p:cNvPr id="7" name="Slide Number Placeholder 6">
            <a:extLst>
              <a:ext uri="{FF2B5EF4-FFF2-40B4-BE49-F238E27FC236}">
                <a16:creationId xmlns:a16="http://schemas.microsoft.com/office/drawing/2014/main" id="{003456C7-1179-7217-3810-5A7BAB1F5623}"/>
              </a:ext>
            </a:extLst>
          </p:cNvPr>
          <p:cNvSpPr>
            <a:spLocks noGrp="1"/>
          </p:cNvSpPr>
          <p:nvPr>
            <p:ph type="sldNum" sz="quarter" idx="12"/>
          </p:nvPr>
        </p:nvSpPr>
        <p:spPr/>
        <p:txBody>
          <a:bodyPr/>
          <a:lstStyle/>
          <a:p>
            <a:fld id="{36B5EA5A-BC32-A742-B11B-8E7414D5B535}" type="slidenum">
              <a:rPr lang="en-US" smtClean="0"/>
              <a:pPr/>
              <a:t>12</a:t>
            </a:fld>
            <a:endParaRPr lang="en-US" dirty="0"/>
          </a:p>
        </p:txBody>
      </p:sp>
    </p:spTree>
    <p:extLst>
      <p:ext uri="{BB962C8B-B14F-4D97-AF65-F5344CB8AC3E}">
        <p14:creationId xmlns:p14="http://schemas.microsoft.com/office/powerpoint/2010/main" val="4522117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44C418-3297-A094-29E2-10C62209FC72}"/>
              </a:ext>
            </a:extLst>
          </p:cNvPr>
          <p:cNvSpPr>
            <a:spLocks noGrp="1"/>
          </p:cNvSpPr>
          <p:nvPr>
            <p:ph type="title"/>
          </p:nvPr>
        </p:nvSpPr>
        <p:spPr/>
        <p:txBody>
          <a:bodyPr/>
          <a:lstStyle/>
          <a:p>
            <a:r>
              <a:rPr lang="en-GB" dirty="0"/>
              <a:t>Test at MIRACLS</a:t>
            </a:r>
          </a:p>
        </p:txBody>
      </p:sp>
      <p:sp>
        <p:nvSpPr>
          <p:cNvPr id="5" name="Date Placeholder 4">
            <a:extLst>
              <a:ext uri="{FF2B5EF4-FFF2-40B4-BE49-F238E27FC236}">
                <a16:creationId xmlns:a16="http://schemas.microsoft.com/office/drawing/2014/main" id="{8B4A1F4B-B387-DA15-BA3A-44D525858B49}"/>
              </a:ext>
            </a:extLst>
          </p:cNvPr>
          <p:cNvSpPr>
            <a:spLocks noGrp="1"/>
          </p:cNvSpPr>
          <p:nvPr>
            <p:ph type="dt" sz="half" idx="10"/>
          </p:nvPr>
        </p:nvSpPr>
        <p:spPr/>
        <p:txBody>
          <a:bodyPr/>
          <a:lstStyle/>
          <a:p>
            <a:r>
              <a:rPr lang="en-US" dirty="0"/>
              <a:t>03 Jul 2025</a:t>
            </a:r>
          </a:p>
        </p:txBody>
      </p:sp>
      <p:sp>
        <p:nvSpPr>
          <p:cNvPr id="6" name="Footer Placeholder 5">
            <a:extLst>
              <a:ext uri="{FF2B5EF4-FFF2-40B4-BE49-F238E27FC236}">
                <a16:creationId xmlns:a16="http://schemas.microsoft.com/office/drawing/2014/main" id="{8A083454-3735-E04B-8C56-86B195BE7B7C}"/>
              </a:ext>
            </a:extLst>
          </p:cNvPr>
          <p:cNvSpPr>
            <a:spLocks noGrp="1"/>
          </p:cNvSpPr>
          <p:nvPr>
            <p:ph type="ftr" sz="quarter" idx="11"/>
          </p:nvPr>
        </p:nvSpPr>
        <p:spPr/>
        <p:txBody>
          <a:bodyPr/>
          <a:lstStyle/>
          <a:p>
            <a:r>
              <a:rPr lang="en-US" dirty="0"/>
              <a:t>JAFS | WP3: Vacuum</a:t>
            </a:r>
          </a:p>
        </p:txBody>
      </p:sp>
      <p:sp>
        <p:nvSpPr>
          <p:cNvPr id="7" name="Slide Number Placeholder 6">
            <a:extLst>
              <a:ext uri="{FF2B5EF4-FFF2-40B4-BE49-F238E27FC236}">
                <a16:creationId xmlns:a16="http://schemas.microsoft.com/office/drawing/2014/main" id="{0B5A9C23-86DC-F089-B360-C18A79F4BFAD}"/>
              </a:ext>
            </a:extLst>
          </p:cNvPr>
          <p:cNvSpPr>
            <a:spLocks noGrp="1"/>
          </p:cNvSpPr>
          <p:nvPr>
            <p:ph type="sldNum" sz="quarter" idx="12"/>
          </p:nvPr>
        </p:nvSpPr>
        <p:spPr/>
        <p:txBody>
          <a:bodyPr/>
          <a:lstStyle/>
          <a:p>
            <a:fld id="{36B5EA5A-BC32-A742-B11B-8E7414D5B535}" type="slidenum">
              <a:rPr lang="en-US" smtClean="0"/>
              <a:pPr/>
              <a:t>13</a:t>
            </a:fld>
            <a:endParaRPr lang="en-US" dirty="0"/>
          </a:p>
        </p:txBody>
      </p:sp>
      <p:pic>
        <p:nvPicPr>
          <p:cNvPr id="8" name="Content Placeholder 9">
            <a:extLst>
              <a:ext uri="{FF2B5EF4-FFF2-40B4-BE49-F238E27FC236}">
                <a16:creationId xmlns:a16="http://schemas.microsoft.com/office/drawing/2014/main" id="{E0A8BE5B-C110-CA4F-3BAA-DC5C80E45B5E}"/>
              </a:ext>
            </a:extLst>
          </p:cNvPr>
          <p:cNvPicPr>
            <a:picLocks noGrp="1" noChangeAspect="1"/>
          </p:cNvPicPr>
          <p:nvPr>
            <p:ph sz="half" idx="2"/>
          </p:nvPr>
        </p:nvPicPr>
        <p:blipFill>
          <a:blip r:embed="rId2">
            <a:extLst>
              <a:ext uri="{96DAC541-7B7A-43D3-8B79-37D633B846F1}">
                <asvg:svgBlip xmlns:asvg="http://schemas.microsoft.com/office/drawing/2016/SVG/main" r:embed="rId3"/>
              </a:ext>
            </a:extLst>
          </a:blip>
          <a:srcRect/>
          <a:stretch/>
        </p:blipFill>
        <p:spPr>
          <a:xfrm>
            <a:off x="5816200" y="189311"/>
            <a:ext cx="6192257" cy="3096128"/>
          </a:xfrm>
          <a:prstGeom prst="rect">
            <a:avLst/>
          </a:prstGeom>
        </p:spPr>
      </p:pic>
      <p:pic>
        <p:nvPicPr>
          <p:cNvPr id="9" name="Picture 2">
            <a:extLst>
              <a:ext uri="{FF2B5EF4-FFF2-40B4-BE49-F238E27FC236}">
                <a16:creationId xmlns:a16="http://schemas.microsoft.com/office/drawing/2014/main" id="{82F975CA-AD45-57E1-8127-F349F83F766B}"/>
              </a:ext>
            </a:extLst>
          </p:cNvPr>
          <p:cNvPicPr>
            <a:picLocks noGrp="1" noChangeAspect="1" noChangeArrowheads="1"/>
          </p:cNvPicPr>
          <p:nvPr>
            <p:ph sz="half" idx="1"/>
          </p:nvPr>
        </p:nvPicPr>
        <p:blipFill>
          <a:blip r:embed="rId4"/>
          <a:srcRect/>
          <a:stretch/>
        </p:blipFill>
        <p:spPr bwMode="auto">
          <a:xfrm>
            <a:off x="147307" y="1027761"/>
            <a:ext cx="5668893" cy="4251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0" name="Table 9">
            <a:extLst>
              <a:ext uri="{FF2B5EF4-FFF2-40B4-BE49-F238E27FC236}">
                <a16:creationId xmlns:a16="http://schemas.microsoft.com/office/drawing/2014/main" id="{1666557E-1437-5D75-3378-DF7850C736AF}"/>
              </a:ext>
            </a:extLst>
          </p:cNvPr>
          <p:cNvGraphicFramePr>
            <a:graphicFrameLocks noGrp="1"/>
          </p:cNvGraphicFramePr>
          <p:nvPr>
            <p:extLst>
              <p:ext uri="{D42A27DB-BD31-4B8C-83A1-F6EECF244321}">
                <p14:modId xmlns:p14="http://schemas.microsoft.com/office/powerpoint/2010/main" val="715360048"/>
              </p:ext>
            </p:extLst>
          </p:nvPr>
        </p:nvGraphicFramePr>
        <p:xfrm>
          <a:off x="9989451" y="3719060"/>
          <a:ext cx="1794562" cy="2560320"/>
        </p:xfrm>
        <a:graphic>
          <a:graphicData uri="http://schemas.openxmlformats.org/drawingml/2006/table">
            <a:tbl>
              <a:tblPr firstRow="1" bandRow="1">
                <a:tableStyleId>{C083E6E3-FA7D-4D7B-A595-EF9225AFEA82}</a:tableStyleId>
              </a:tblPr>
              <a:tblGrid>
                <a:gridCol w="541973">
                  <a:extLst>
                    <a:ext uri="{9D8B030D-6E8A-4147-A177-3AD203B41FA5}">
                      <a16:colId xmlns:a16="http://schemas.microsoft.com/office/drawing/2014/main" val="3348748878"/>
                    </a:ext>
                  </a:extLst>
                </a:gridCol>
                <a:gridCol w="1252589">
                  <a:extLst>
                    <a:ext uri="{9D8B030D-6E8A-4147-A177-3AD203B41FA5}">
                      <a16:colId xmlns:a16="http://schemas.microsoft.com/office/drawing/2014/main" val="1987605181"/>
                    </a:ext>
                  </a:extLst>
                </a:gridCol>
              </a:tblGrid>
              <a:tr h="182880">
                <a:tc>
                  <a:txBody>
                    <a:bodyPr/>
                    <a:lstStyle/>
                    <a:p>
                      <a:r>
                        <a:rPr lang="en-GB" sz="1100" dirty="0">
                          <a:effectLst/>
                        </a:rPr>
                        <a:t>SP[V]</a:t>
                      </a:r>
                      <a:endParaRPr lang="en-GB" sz="1100" dirty="0">
                        <a:effectLst/>
                        <a:latin typeface="Calibri" panose="020F0502020204030204" pitchFamily="34" charset="0"/>
                        <a:ea typeface="Aptos" panose="020B0004020202020204" pitchFamily="34" charset="0"/>
                      </a:endParaRPr>
                    </a:p>
                  </a:txBody>
                  <a:tcPr marL="68580" marR="68580" marT="0" marB="0" anchor="b"/>
                </a:tc>
                <a:tc>
                  <a:txBody>
                    <a:bodyPr/>
                    <a:lstStyle/>
                    <a:p>
                      <a:pPr algn="r"/>
                      <a:r>
                        <a:rPr lang="en-GB" sz="1100" dirty="0">
                          <a:effectLst/>
                        </a:rPr>
                        <a:t>Q [</a:t>
                      </a:r>
                      <a:r>
                        <a:rPr lang="en-GB" sz="1100" dirty="0" err="1">
                          <a:effectLst/>
                        </a:rPr>
                        <a:t>mbar×l</a:t>
                      </a:r>
                      <a:r>
                        <a:rPr lang="en-GB" sz="1100" dirty="0">
                          <a:effectLst/>
                        </a:rPr>
                        <a:t>/s]</a:t>
                      </a:r>
                      <a:endParaRPr lang="en-GB" sz="1100" dirty="0">
                        <a:effectLst/>
                        <a:latin typeface="Calibri" panose="020F0502020204030204" pitchFamily="34" charset="0"/>
                        <a:ea typeface="Aptos" panose="020B0004020202020204" pitchFamily="34" charset="0"/>
                      </a:endParaRPr>
                    </a:p>
                  </a:txBody>
                  <a:tcPr marL="68580" marR="68580" marT="0" marB="0" anchor="b"/>
                </a:tc>
                <a:extLst>
                  <a:ext uri="{0D108BD9-81ED-4DB2-BD59-A6C34878D82A}">
                    <a16:rowId xmlns:a16="http://schemas.microsoft.com/office/drawing/2014/main" val="3489075691"/>
                  </a:ext>
                </a:extLst>
              </a:tr>
              <a:tr h="182880">
                <a:tc>
                  <a:txBody>
                    <a:bodyPr/>
                    <a:lstStyle/>
                    <a:p>
                      <a:pPr algn="r"/>
                      <a:r>
                        <a:rPr lang="en-GB" sz="1100" dirty="0">
                          <a:effectLst/>
                        </a:rPr>
                        <a:t>0.1</a:t>
                      </a:r>
                      <a:endParaRPr lang="en-GB" sz="1100" dirty="0">
                        <a:effectLst/>
                        <a:latin typeface="Calibri" panose="020F0502020204030204" pitchFamily="34" charset="0"/>
                        <a:ea typeface="Aptos" panose="020B0004020202020204" pitchFamily="34" charset="0"/>
                      </a:endParaRPr>
                    </a:p>
                  </a:txBody>
                  <a:tcPr marL="68580" marR="68580" marT="0" marB="0" anchor="b"/>
                </a:tc>
                <a:tc>
                  <a:txBody>
                    <a:bodyPr/>
                    <a:lstStyle/>
                    <a:p>
                      <a:pPr algn="r"/>
                      <a:r>
                        <a:rPr lang="en-GB" sz="1100">
                          <a:effectLst/>
                        </a:rPr>
                        <a:t>2.74E-03</a:t>
                      </a:r>
                      <a:endParaRPr lang="en-GB" sz="1100">
                        <a:effectLst/>
                        <a:latin typeface="Calibri" panose="020F0502020204030204" pitchFamily="34" charset="0"/>
                        <a:ea typeface="Aptos" panose="020B0004020202020204" pitchFamily="34" charset="0"/>
                      </a:endParaRPr>
                    </a:p>
                  </a:txBody>
                  <a:tcPr marL="68580" marR="68580" marT="0" marB="0" anchor="b"/>
                </a:tc>
                <a:extLst>
                  <a:ext uri="{0D108BD9-81ED-4DB2-BD59-A6C34878D82A}">
                    <a16:rowId xmlns:a16="http://schemas.microsoft.com/office/drawing/2014/main" val="1879712505"/>
                  </a:ext>
                </a:extLst>
              </a:tr>
              <a:tr h="182880">
                <a:tc>
                  <a:txBody>
                    <a:bodyPr/>
                    <a:lstStyle/>
                    <a:p>
                      <a:pPr algn="r"/>
                      <a:r>
                        <a:rPr lang="en-GB" sz="1100" dirty="0">
                          <a:effectLst/>
                        </a:rPr>
                        <a:t>0.2</a:t>
                      </a:r>
                      <a:endParaRPr lang="en-GB" sz="1100" dirty="0">
                        <a:effectLst/>
                        <a:latin typeface="Calibri" panose="020F0502020204030204" pitchFamily="34" charset="0"/>
                        <a:ea typeface="Aptos" panose="020B0004020202020204" pitchFamily="34" charset="0"/>
                      </a:endParaRPr>
                    </a:p>
                  </a:txBody>
                  <a:tcPr marL="68580" marR="68580" marT="0" marB="0" anchor="b"/>
                </a:tc>
                <a:tc>
                  <a:txBody>
                    <a:bodyPr/>
                    <a:lstStyle/>
                    <a:p>
                      <a:pPr algn="r"/>
                      <a:r>
                        <a:rPr lang="en-GB" sz="1100">
                          <a:effectLst/>
                        </a:rPr>
                        <a:t>7.68E-03</a:t>
                      </a:r>
                      <a:endParaRPr lang="en-GB" sz="1100">
                        <a:effectLst/>
                        <a:latin typeface="Calibri" panose="020F0502020204030204" pitchFamily="34" charset="0"/>
                        <a:ea typeface="Aptos" panose="020B0004020202020204" pitchFamily="34" charset="0"/>
                      </a:endParaRPr>
                    </a:p>
                  </a:txBody>
                  <a:tcPr marL="68580" marR="68580" marT="0" marB="0" anchor="b"/>
                </a:tc>
                <a:extLst>
                  <a:ext uri="{0D108BD9-81ED-4DB2-BD59-A6C34878D82A}">
                    <a16:rowId xmlns:a16="http://schemas.microsoft.com/office/drawing/2014/main" val="1010305068"/>
                  </a:ext>
                </a:extLst>
              </a:tr>
              <a:tr h="182880">
                <a:tc>
                  <a:txBody>
                    <a:bodyPr/>
                    <a:lstStyle/>
                    <a:p>
                      <a:pPr algn="r"/>
                      <a:r>
                        <a:rPr lang="en-GB" sz="1100" dirty="0">
                          <a:effectLst/>
                        </a:rPr>
                        <a:t>0.3</a:t>
                      </a:r>
                      <a:endParaRPr lang="en-GB" sz="1100" dirty="0">
                        <a:effectLst/>
                        <a:latin typeface="Calibri" panose="020F0502020204030204" pitchFamily="34" charset="0"/>
                        <a:ea typeface="Aptos" panose="020B0004020202020204" pitchFamily="34" charset="0"/>
                      </a:endParaRPr>
                    </a:p>
                  </a:txBody>
                  <a:tcPr marL="68580" marR="68580" marT="0" marB="0" anchor="b"/>
                </a:tc>
                <a:tc>
                  <a:txBody>
                    <a:bodyPr/>
                    <a:lstStyle/>
                    <a:p>
                      <a:pPr algn="r"/>
                      <a:r>
                        <a:rPr lang="en-GB" sz="1100" dirty="0">
                          <a:effectLst/>
                        </a:rPr>
                        <a:t>1.24E-02</a:t>
                      </a:r>
                      <a:endParaRPr lang="en-GB" sz="1100" dirty="0">
                        <a:effectLst/>
                        <a:latin typeface="Calibri" panose="020F0502020204030204" pitchFamily="34" charset="0"/>
                        <a:ea typeface="Aptos" panose="020B0004020202020204" pitchFamily="34" charset="0"/>
                      </a:endParaRPr>
                    </a:p>
                  </a:txBody>
                  <a:tcPr marL="68580" marR="68580" marT="0" marB="0" anchor="b"/>
                </a:tc>
                <a:extLst>
                  <a:ext uri="{0D108BD9-81ED-4DB2-BD59-A6C34878D82A}">
                    <a16:rowId xmlns:a16="http://schemas.microsoft.com/office/drawing/2014/main" val="1981619667"/>
                  </a:ext>
                </a:extLst>
              </a:tr>
              <a:tr h="182880">
                <a:tc>
                  <a:txBody>
                    <a:bodyPr/>
                    <a:lstStyle/>
                    <a:p>
                      <a:pPr algn="r"/>
                      <a:r>
                        <a:rPr lang="en-GB" sz="1100" dirty="0">
                          <a:effectLst/>
                        </a:rPr>
                        <a:t>0.5</a:t>
                      </a:r>
                      <a:endParaRPr lang="en-GB" sz="1100" dirty="0">
                        <a:effectLst/>
                        <a:latin typeface="Calibri" panose="020F0502020204030204" pitchFamily="34" charset="0"/>
                        <a:ea typeface="Aptos" panose="020B0004020202020204" pitchFamily="34" charset="0"/>
                      </a:endParaRPr>
                    </a:p>
                  </a:txBody>
                  <a:tcPr marL="68580" marR="68580" marT="0" marB="0" anchor="b"/>
                </a:tc>
                <a:tc>
                  <a:txBody>
                    <a:bodyPr/>
                    <a:lstStyle/>
                    <a:p>
                      <a:pPr algn="r"/>
                      <a:r>
                        <a:rPr lang="en-GB" sz="1100" dirty="0">
                          <a:effectLst/>
                        </a:rPr>
                        <a:t>2.30E-02</a:t>
                      </a:r>
                      <a:endParaRPr lang="en-GB" sz="1100" dirty="0">
                        <a:effectLst/>
                        <a:latin typeface="Calibri" panose="020F0502020204030204" pitchFamily="34" charset="0"/>
                        <a:ea typeface="Aptos" panose="020B0004020202020204" pitchFamily="34" charset="0"/>
                      </a:endParaRPr>
                    </a:p>
                  </a:txBody>
                  <a:tcPr marL="68580" marR="68580" marT="0" marB="0" anchor="b"/>
                </a:tc>
                <a:extLst>
                  <a:ext uri="{0D108BD9-81ED-4DB2-BD59-A6C34878D82A}">
                    <a16:rowId xmlns:a16="http://schemas.microsoft.com/office/drawing/2014/main" val="3547792584"/>
                  </a:ext>
                </a:extLst>
              </a:tr>
              <a:tr h="182880">
                <a:tc>
                  <a:txBody>
                    <a:bodyPr/>
                    <a:lstStyle/>
                    <a:p>
                      <a:pPr algn="r"/>
                      <a:r>
                        <a:rPr lang="en-GB" sz="1100" dirty="0">
                          <a:effectLst/>
                        </a:rPr>
                        <a:t>1.0</a:t>
                      </a:r>
                      <a:endParaRPr lang="en-GB" sz="1100" dirty="0">
                        <a:effectLst/>
                        <a:latin typeface="Calibri" panose="020F0502020204030204" pitchFamily="34" charset="0"/>
                        <a:ea typeface="Aptos" panose="020B0004020202020204" pitchFamily="34" charset="0"/>
                      </a:endParaRPr>
                    </a:p>
                  </a:txBody>
                  <a:tcPr marL="68580" marR="68580" marT="0" marB="0" anchor="b"/>
                </a:tc>
                <a:tc>
                  <a:txBody>
                    <a:bodyPr/>
                    <a:lstStyle/>
                    <a:p>
                      <a:pPr algn="r"/>
                      <a:r>
                        <a:rPr lang="en-GB" sz="1100" dirty="0">
                          <a:effectLst/>
                        </a:rPr>
                        <a:t>4.84E-02</a:t>
                      </a:r>
                      <a:endParaRPr lang="en-GB" sz="1100" dirty="0">
                        <a:effectLst/>
                        <a:latin typeface="Calibri" panose="020F0502020204030204" pitchFamily="34" charset="0"/>
                        <a:ea typeface="Aptos" panose="020B0004020202020204" pitchFamily="34" charset="0"/>
                      </a:endParaRPr>
                    </a:p>
                  </a:txBody>
                  <a:tcPr marL="68580" marR="68580" marT="0" marB="0" anchor="b"/>
                </a:tc>
                <a:extLst>
                  <a:ext uri="{0D108BD9-81ED-4DB2-BD59-A6C34878D82A}">
                    <a16:rowId xmlns:a16="http://schemas.microsoft.com/office/drawing/2014/main" val="2166216021"/>
                  </a:ext>
                </a:extLst>
              </a:tr>
              <a:tr h="182880">
                <a:tc>
                  <a:txBody>
                    <a:bodyPr/>
                    <a:lstStyle/>
                    <a:p>
                      <a:pPr algn="r"/>
                      <a:r>
                        <a:rPr lang="en-GB" sz="1100" dirty="0">
                          <a:effectLst/>
                        </a:rPr>
                        <a:t>1.5</a:t>
                      </a:r>
                      <a:endParaRPr lang="en-GB" sz="1100" dirty="0">
                        <a:effectLst/>
                        <a:latin typeface="Calibri" panose="020F0502020204030204" pitchFamily="34" charset="0"/>
                        <a:ea typeface="Aptos" panose="020B0004020202020204" pitchFamily="34" charset="0"/>
                      </a:endParaRPr>
                    </a:p>
                  </a:txBody>
                  <a:tcPr marL="68580" marR="68580" marT="0" marB="0" anchor="b"/>
                </a:tc>
                <a:tc>
                  <a:txBody>
                    <a:bodyPr/>
                    <a:lstStyle/>
                    <a:p>
                      <a:pPr algn="r"/>
                      <a:r>
                        <a:rPr lang="en-GB" sz="1100" dirty="0">
                          <a:effectLst/>
                        </a:rPr>
                        <a:t>7.41E-02</a:t>
                      </a:r>
                      <a:endParaRPr lang="en-GB" sz="1100" dirty="0">
                        <a:effectLst/>
                        <a:latin typeface="Calibri" panose="020F0502020204030204" pitchFamily="34" charset="0"/>
                        <a:ea typeface="Aptos" panose="020B0004020202020204" pitchFamily="34" charset="0"/>
                      </a:endParaRPr>
                    </a:p>
                  </a:txBody>
                  <a:tcPr marL="68580" marR="68580" marT="0" marB="0" anchor="b"/>
                </a:tc>
                <a:extLst>
                  <a:ext uri="{0D108BD9-81ED-4DB2-BD59-A6C34878D82A}">
                    <a16:rowId xmlns:a16="http://schemas.microsoft.com/office/drawing/2014/main" val="3853698392"/>
                  </a:ext>
                </a:extLst>
              </a:tr>
              <a:tr h="182880">
                <a:tc>
                  <a:txBody>
                    <a:bodyPr/>
                    <a:lstStyle/>
                    <a:p>
                      <a:pPr algn="r"/>
                      <a:r>
                        <a:rPr lang="en-GB" sz="1100" dirty="0">
                          <a:effectLst/>
                        </a:rPr>
                        <a:t>2.0</a:t>
                      </a:r>
                      <a:endParaRPr lang="en-GB" sz="1100" dirty="0">
                        <a:effectLst/>
                        <a:latin typeface="Calibri" panose="020F0502020204030204" pitchFamily="34" charset="0"/>
                        <a:ea typeface="Aptos" panose="020B0004020202020204" pitchFamily="34" charset="0"/>
                      </a:endParaRPr>
                    </a:p>
                  </a:txBody>
                  <a:tcPr marL="68580" marR="68580" marT="0" marB="0" anchor="b"/>
                </a:tc>
                <a:tc>
                  <a:txBody>
                    <a:bodyPr/>
                    <a:lstStyle/>
                    <a:p>
                      <a:pPr algn="r"/>
                      <a:r>
                        <a:rPr lang="en-GB" sz="1100">
                          <a:effectLst/>
                        </a:rPr>
                        <a:t>1.03E-01</a:t>
                      </a:r>
                      <a:endParaRPr lang="en-GB" sz="1100">
                        <a:effectLst/>
                        <a:latin typeface="Calibri" panose="020F0502020204030204" pitchFamily="34" charset="0"/>
                        <a:ea typeface="Aptos" panose="020B0004020202020204" pitchFamily="34" charset="0"/>
                      </a:endParaRPr>
                    </a:p>
                  </a:txBody>
                  <a:tcPr marL="68580" marR="68580" marT="0" marB="0" anchor="b"/>
                </a:tc>
                <a:extLst>
                  <a:ext uri="{0D108BD9-81ED-4DB2-BD59-A6C34878D82A}">
                    <a16:rowId xmlns:a16="http://schemas.microsoft.com/office/drawing/2014/main" val="1508429455"/>
                  </a:ext>
                </a:extLst>
              </a:tr>
              <a:tr h="182880">
                <a:tc>
                  <a:txBody>
                    <a:bodyPr/>
                    <a:lstStyle/>
                    <a:p>
                      <a:pPr algn="r"/>
                      <a:r>
                        <a:rPr lang="en-GB" sz="1100" dirty="0">
                          <a:effectLst/>
                        </a:rPr>
                        <a:t>2.5</a:t>
                      </a:r>
                      <a:endParaRPr lang="en-GB" sz="1100" dirty="0">
                        <a:effectLst/>
                        <a:latin typeface="Calibri" panose="020F0502020204030204" pitchFamily="34" charset="0"/>
                        <a:ea typeface="Aptos" panose="020B0004020202020204" pitchFamily="34" charset="0"/>
                      </a:endParaRPr>
                    </a:p>
                  </a:txBody>
                  <a:tcPr marL="68580" marR="68580" marT="0" marB="0" anchor="b"/>
                </a:tc>
                <a:tc>
                  <a:txBody>
                    <a:bodyPr/>
                    <a:lstStyle/>
                    <a:p>
                      <a:pPr algn="r"/>
                      <a:r>
                        <a:rPr lang="en-GB" sz="1100" dirty="0">
                          <a:effectLst/>
                        </a:rPr>
                        <a:t>1.31E-01</a:t>
                      </a:r>
                      <a:endParaRPr lang="en-GB" sz="1100" dirty="0">
                        <a:effectLst/>
                        <a:latin typeface="Calibri" panose="020F0502020204030204" pitchFamily="34" charset="0"/>
                        <a:ea typeface="Aptos" panose="020B0004020202020204" pitchFamily="34" charset="0"/>
                      </a:endParaRPr>
                    </a:p>
                  </a:txBody>
                  <a:tcPr marL="68580" marR="68580" marT="0" marB="0" anchor="b"/>
                </a:tc>
                <a:extLst>
                  <a:ext uri="{0D108BD9-81ED-4DB2-BD59-A6C34878D82A}">
                    <a16:rowId xmlns:a16="http://schemas.microsoft.com/office/drawing/2014/main" val="3461580276"/>
                  </a:ext>
                </a:extLst>
              </a:tr>
              <a:tr h="182880">
                <a:tc>
                  <a:txBody>
                    <a:bodyPr/>
                    <a:lstStyle/>
                    <a:p>
                      <a:pPr algn="r"/>
                      <a:r>
                        <a:rPr lang="en-GB" sz="1100" dirty="0">
                          <a:effectLst/>
                        </a:rPr>
                        <a:t>3.0</a:t>
                      </a:r>
                      <a:endParaRPr lang="en-GB" sz="1100" dirty="0">
                        <a:effectLst/>
                        <a:latin typeface="Calibri" panose="020F0502020204030204" pitchFamily="34" charset="0"/>
                        <a:ea typeface="Aptos" panose="020B0004020202020204" pitchFamily="34" charset="0"/>
                      </a:endParaRPr>
                    </a:p>
                  </a:txBody>
                  <a:tcPr marL="68580" marR="68580" marT="0" marB="0" anchor="b"/>
                </a:tc>
                <a:tc>
                  <a:txBody>
                    <a:bodyPr/>
                    <a:lstStyle/>
                    <a:p>
                      <a:pPr algn="r"/>
                      <a:r>
                        <a:rPr lang="en-GB" sz="1100" dirty="0">
                          <a:effectLst/>
                        </a:rPr>
                        <a:t>1.58E-01</a:t>
                      </a:r>
                      <a:endParaRPr lang="en-GB" sz="1100" dirty="0">
                        <a:effectLst/>
                        <a:latin typeface="Calibri" panose="020F0502020204030204" pitchFamily="34" charset="0"/>
                        <a:ea typeface="Aptos" panose="020B0004020202020204" pitchFamily="34" charset="0"/>
                      </a:endParaRPr>
                    </a:p>
                  </a:txBody>
                  <a:tcPr marL="68580" marR="68580" marT="0" marB="0" anchor="b"/>
                </a:tc>
                <a:extLst>
                  <a:ext uri="{0D108BD9-81ED-4DB2-BD59-A6C34878D82A}">
                    <a16:rowId xmlns:a16="http://schemas.microsoft.com/office/drawing/2014/main" val="673472297"/>
                  </a:ext>
                </a:extLst>
              </a:tr>
              <a:tr h="182880">
                <a:tc>
                  <a:txBody>
                    <a:bodyPr/>
                    <a:lstStyle/>
                    <a:p>
                      <a:pPr algn="r"/>
                      <a:r>
                        <a:rPr lang="en-GB" sz="1100" dirty="0">
                          <a:effectLst/>
                        </a:rPr>
                        <a:t>3.5</a:t>
                      </a:r>
                      <a:endParaRPr lang="en-GB" sz="1100" dirty="0">
                        <a:effectLst/>
                        <a:latin typeface="Calibri" panose="020F0502020204030204" pitchFamily="34" charset="0"/>
                        <a:ea typeface="Aptos" panose="020B0004020202020204" pitchFamily="34" charset="0"/>
                      </a:endParaRPr>
                    </a:p>
                  </a:txBody>
                  <a:tcPr marL="68580" marR="68580" marT="0" marB="0" anchor="b"/>
                </a:tc>
                <a:tc>
                  <a:txBody>
                    <a:bodyPr/>
                    <a:lstStyle/>
                    <a:p>
                      <a:pPr algn="r"/>
                      <a:r>
                        <a:rPr lang="en-GB" sz="1100" dirty="0">
                          <a:effectLst/>
                        </a:rPr>
                        <a:t>1.85E-01</a:t>
                      </a:r>
                      <a:endParaRPr lang="en-GB" sz="1100" dirty="0">
                        <a:effectLst/>
                        <a:latin typeface="Calibri" panose="020F0502020204030204" pitchFamily="34" charset="0"/>
                        <a:ea typeface="Aptos" panose="020B0004020202020204" pitchFamily="34" charset="0"/>
                      </a:endParaRPr>
                    </a:p>
                  </a:txBody>
                  <a:tcPr marL="68580" marR="68580" marT="0" marB="0" anchor="b"/>
                </a:tc>
                <a:extLst>
                  <a:ext uri="{0D108BD9-81ED-4DB2-BD59-A6C34878D82A}">
                    <a16:rowId xmlns:a16="http://schemas.microsoft.com/office/drawing/2014/main" val="1861244439"/>
                  </a:ext>
                </a:extLst>
              </a:tr>
              <a:tr h="182880">
                <a:tc>
                  <a:txBody>
                    <a:bodyPr/>
                    <a:lstStyle/>
                    <a:p>
                      <a:pPr algn="r"/>
                      <a:r>
                        <a:rPr lang="en-GB" sz="1100" dirty="0">
                          <a:effectLst/>
                        </a:rPr>
                        <a:t>4.0</a:t>
                      </a:r>
                      <a:endParaRPr lang="en-GB" sz="1100" dirty="0">
                        <a:effectLst/>
                        <a:latin typeface="Calibri" panose="020F0502020204030204" pitchFamily="34" charset="0"/>
                        <a:ea typeface="Aptos" panose="020B0004020202020204" pitchFamily="34" charset="0"/>
                      </a:endParaRPr>
                    </a:p>
                  </a:txBody>
                  <a:tcPr marL="68580" marR="68580" marT="0" marB="0" anchor="b"/>
                </a:tc>
                <a:tc>
                  <a:txBody>
                    <a:bodyPr/>
                    <a:lstStyle/>
                    <a:p>
                      <a:pPr algn="r"/>
                      <a:r>
                        <a:rPr lang="en-GB" sz="1100" dirty="0">
                          <a:effectLst/>
                        </a:rPr>
                        <a:t>2.12E-01</a:t>
                      </a:r>
                      <a:endParaRPr lang="en-GB" sz="1100" dirty="0">
                        <a:effectLst/>
                        <a:latin typeface="Calibri" panose="020F0502020204030204" pitchFamily="34" charset="0"/>
                        <a:ea typeface="Aptos" panose="020B0004020202020204" pitchFamily="34" charset="0"/>
                      </a:endParaRPr>
                    </a:p>
                  </a:txBody>
                  <a:tcPr marL="68580" marR="68580" marT="0" marB="0" anchor="b"/>
                </a:tc>
                <a:extLst>
                  <a:ext uri="{0D108BD9-81ED-4DB2-BD59-A6C34878D82A}">
                    <a16:rowId xmlns:a16="http://schemas.microsoft.com/office/drawing/2014/main" val="1394156599"/>
                  </a:ext>
                </a:extLst>
              </a:tr>
              <a:tr h="182880">
                <a:tc>
                  <a:txBody>
                    <a:bodyPr/>
                    <a:lstStyle/>
                    <a:p>
                      <a:pPr algn="r"/>
                      <a:r>
                        <a:rPr lang="en-GB" sz="1100" dirty="0">
                          <a:effectLst/>
                        </a:rPr>
                        <a:t>4.5</a:t>
                      </a:r>
                      <a:endParaRPr lang="en-GB" sz="1100" dirty="0">
                        <a:effectLst/>
                        <a:latin typeface="Calibri" panose="020F0502020204030204" pitchFamily="34" charset="0"/>
                        <a:ea typeface="Aptos" panose="020B0004020202020204" pitchFamily="34" charset="0"/>
                      </a:endParaRPr>
                    </a:p>
                  </a:txBody>
                  <a:tcPr marL="68580" marR="68580" marT="0" marB="0" anchor="b"/>
                </a:tc>
                <a:tc>
                  <a:txBody>
                    <a:bodyPr/>
                    <a:lstStyle/>
                    <a:p>
                      <a:pPr algn="r"/>
                      <a:r>
                        <a:rPr lang="en-GB" sz="1100" dirty="0">
                          <a:effectLst/>
                        </a:rPr>
                        <a:t>2.38E-01</a:t>
                      </a:r>
                      <a:endParaRPr lang="en-GB" sz="1100" dirty="0">
                        <a:effectLst/>
                        <a:latin typeface="Calibri" panose="020F0502020204030204" pitchFamily="34" charset="0"/>
                        <a:ea typeface="Aptos" panose="020B0004020202020204" pitchFamily="34" charset="0"/>
                      </a:endParaRPr>
                    </a:p>
                  </a:txBody>
                  <a:tcPr marL="68580" marR="68580" marT="0" marB="0" anchor="b"/>
                </a:tc>
                <a:extLst>
                  <a:ext uri="{0D108BD9-81ED-4DB2-BD59-A6C34878D82A}">
                    <a16:rowId xmlns:a16="http://schemas.microsoft.com/office/drawing/2014/main" val="3096998594"/>
                  </a:ext>
                </a:extLst>
              </a:tr>
              <a:tr h="182880">
                <a:tc>
                  <a:txBody>
                    <a:bodyPr/>
                    <a:lstStyle/>
                    <a:p>
                      <a:pPr algn="r"/>
                      <a:r>
                        <a:rPr lang="en-GB" sz="1100" dirty="0">
                          <a:effectLst/>
                        </a:rPr>
                        <a:t>5.0</a:t>
                      </a:r>
                      <a:endParaRPr lang="en-GB" sz="1100" dirty="0">
                        <a:effectLst/>
                        <a:latin typeface="Calibri" panose="020F0502020204030204" pitchFamily="34" charset="0"/>
                        <a:ea typeface="Aptos" panose="020B0004020202020204" pitchFamily="34" charset="0"/>
                      </a:endParaRPr>
                    </a:p>
                  </a:txBody>
                  <a:tcPr marL="68580" marR="68580" marT="0" marB="0" anchor="b"/>
                </a:tc>
                <a:tc>
                  <a:txBody>
                    <a:bodyPr/>
                    <a:lstStyle/>
                    <a:p>
                      <a:pPr algn="r"/>
                      <a:r>
                        <a:rPr lang="en-GB" sz="1100" dirty="0">
                          <a:effectLst/>
                        </a:rPr>
                        <a:t>2.67E-01</a:t>
                      </a:r>
                      <a:endParaRPr lang="en-GB" sz="1100" dirty="0">
                        <a:effectLst/>
                        <a:latin typeface="Calibri" panose="020F0502020204030204" pitchFamily="34" charset="0"/>
                        <a:ea typeface="Aptos" panose="020B0004020202020204" pitchFamily="34" charset="0"/>
                      </a:endParaRPr>
                    </a:p>
                  </a:txBody>
                  <a:tcPr marL="68580" marR="68580" marT="0" marB="0" anchor="b"/>
                </a:tc>
                <a:extLst>
                  <a:ext uri="{0D108BD9-81ED-4DB2-BD59-A6C34878D82A}">
                    <a16:rowId xmlns:a16="http://schemas.microsoft.com/office/drawing/2014/main" val="815014304"/>
                  </a:ext>
                </a:extLst>
              </a:tr>
            </a:tbl>
          </a:graphicData>
        </a:graphic>
      </p:graphicFrame>
      <p:graphicFrame>
        <p:nvGraphicFramePr>
          <p:cNvPr id="12" name="Chart 11">
            <a:extLst>
              <a:ext uri="{FF2B5EF4-FFF2-40B4-BE49-F238E27FC236}">
                <a16:creationId xmlns:a16="http://schemas.microsoft.com/office/drawing/2014/main" id="{D1A8FF6F-E8AD-CA57-6B05-50096AD2B1C2}"/>
              </a:ext>
            </a:extLst>
          </p:cNvPr>
          <p:cNvGraphicFramePr>
            <a:graphicFrameLocks/>
          </p:cNvGraphicFramePr>
          <p:nvPr>
            <p:extLst>
              <p:ext uri="{D42A27DB-BD31-4B8C-83A1-F6EECF244321}">
                <p14:modId xmlns:p14="http://schemas.microsoft.com/office/powerpoint/2010/main" val="3376519107"/>
              </p:ext>
            </p:extLst>
          </p:nvPr>
        </p:nvGraphicFramePr>
        <p:xfrm>
          <a:off x="6126105" y="3307482"/>
          <a:ext cx="3613265" cy="2857500"/>
        </p:xfrm>
        <a:graphic>
          <a:graphicData uri="http://schemas.openxmlformats.org/drawingml/2006/chart">
            <c:chart xmlns:c="http://schemas.openxmlformats.org/drawingml/2006/chart" xmlns:r="http://schemas.openxmlformats.org/officeDocument/2006/relationships" r:id="rId5"/>
          </a:graphicData>
        </a:graphic>
      </p:graphicFrame>
      <p:sp>
        <p:nvSpPr>
          <p:cNvPr id="13" name="TextBox 12">
            <a:extLst>
              <a:ext uri="{FF2B5EF4-FFF2-40B4-BE49-F238E27FC236}">
                <a16:creationId xmlns:a16="http://schemas.microsoft.com/office/drawing/2014/main" id="{C35985D5-A99A-B1F1-713F-DE391E95D402}"/>
              </a:ext>
            </a:extLst>
          </p:cNvPr>
          <p:cNvSpPr txBox="1"/>
          <p:nvPr/>
        </p:nvSpPr>
        <p:spPr>
          <a:xfrm>
            <a:off x="349623" y="5223891"/>
            <a:ext cx="5716273" cy="1107996"/>
          </a:xfrm>
          <a:prstGeom prst="rect">
            <a:avLst/>
          </a:prstGeom>
          <a:noFill/>
        </p:spPr>
        <p:txBody>
          <a:bodyPr wrap="square" lIns="0" tIns="0" rIns="0" bIns="0" rtlCol="0">
            <a:spAutoFit/>
          </a:bodyPr>
          <a:lstStyle/>
          <a:p>
            <a:pPr algn="l"/>
            <a:r>
              <a:rPr lang="en-GB" dirty="0">
                <a:latin typeface="JuliaMono" panose="020B0609060300020004" pitchFamily="49" charset="0"/>
                <a:ea typeface="JuliaMono" panose="020B0609060300020004" pitchFamily="49" charset="0"/>
                <a:cs typeface="JuliaMono" panose="020B0609060300020004" pitchFamily="49" charset="0"/>
              </a:rPr>
              <a:t>With calibrated leak discrepancy of approx. 5% between simulation and real value =&gt; Compression ratio has to be considered =&gt; Exhaust</a:t>
            </a:r>
          </a:p>
        </p:txBody>
      </p:sp>
      <p:sp>
        <p:nvSpPr>
          <p:cNvPr id="3" name="Arrow: Down 2">
            <a:extLst>
              <a:ext uri="{FF2B5EF4-FFF2-40B4-BE49-F238E27FC236}">
                <a16:creationId xmlns:a16="http://schemas.microsoft.com/office/drawing/2014/main" id="{96B75FBF-CBD8-35DB-A072-52C8AB4B0079}"/>
              </a:ext>
            </a:extLst>
          </p:cNvPr>
          <p:cNvSpPr/>
          <p:nvPr/>
        </p:nvSpPr>
        <p:spPr>
          <a:xfrm>
            <a:off x="7568118" y="4336408"/>
            <a:ext cx="239949" cy="518808"/>
          </a:xfrm>
          <a:prstGeom prst="downArrow">
            <a:avLst/>
          </a:prstGeom>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8561563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454284-9347-C760-9505-BD4F4F705A2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343358F-5981-6C4B-4593-660BE1D9BC56}"/>
              </a:ext>
            </a:extLst>
          </p:cNvPr>
          <p:cNvSpPr>
            <a:spLocks noGrp="1"/>
          </p:cNvSpPr>
          <p:nvPr>
            <p:ph type="title"/>
          </p:nvPr>
        </p:nvSpPr>
        <p:spPr/>
        <p:txBody>
          <a:bodyPr/>
          <a:lstStyle/>
          <a:p>
            <a:r>
              <a:rPr lang="en-GB" dirty="0"/>
              <a:t>Iris</a:t>
            </a:r>
          </a:p>
        </p:txBody>
      </p:sp>
      <p:sp>
        <p:nvSpPr>
          <p:cNvPr id="5" name="Date Placeholder 4">
            <a:extLst>
              <a:ext uri="{FF2B5EF4-FFF2-40B4-BE49-F238E27FC236}">
                <a16:creationId xmlns:a16="http://schemas.microsoft.com/office/drawing/2014/main" id="{DE30BE07-E581-25F7-6FEF-1D905DCC5DA6}"/>
              </a:ext>
            </a:extLst>
          </p:cNvPr>
          <p:cNvSpPr>
            <a:spLocks noGrp="1"/>
          </p:cNvSpPr>
          <p:nvPr>
            <p:ph type="dt" sz="half" idx="10"/>
          </p:nvPr>
        </p:nvSpPr>
        <p:spPr/>
        <p:txBody>
          <a:bodyPr/>
          <a:lstStyle/>
          <a:p>
            <a:r>
              <a:rPr lang="en-US" dirty="0"/>
              <a:t>03 Jul 2025</a:t>
            </a:r>
          </a:p>
        </p:txBody>
      </p:sp>
      <p:sp>
        <p:nvSpPr>
          <p:cNvPr id="6" name="Footer Placeholder 5">
            <a:extLst>
              <a:ext uri="{FF2B5EF4-FFF2-40B4-BE49-F238E27FC236}">
                <a16:creationId xmlns:a16="http://schemas.microsoft.com/office/drawing/2014/main" id="{7ABE2529-829E-E4EB-1DBD-995AF0D71331}"/>
              </a:ext>
            </a:extLst>
          </p:cNvPr>
          <p:cNvSpPr>
            <a:spLocks noGrp="1"/>
          </p:cNvSpPr>
          <p:nvPr>
            <p:ph type="ftr" sz="quarter" idx="11"/>
          </p:nvPr>
        </p:nvSpPr>
        <p:spPr/>
        <p:txBody>
          <a:bodyPr/>
          <a:lstStyle/>
          <a:p>
            <a:r>
              <a:rPr lang="en-US"/>
              <a:t>JAFS | WP3: Vacuum</a:t>
            </a:r>
            <a:endParaRPr lang="en-US" dirty="0"/>
          </a:p>
        </p:txBody>
      </p:sp>
      <p:sp>
        <p:nvSpPr>
          <p:cNvPr id="7" name="Slide Number Placeholder 6">
            <a:extLst>
              <a:ext uri="{FF2B5EF4-FFF2-40B4-BE49-F238E27FC236}">
                <a16:creationId xmlns:a16="http://schemas.microsoft.com/office/drawing/2014/main" id="{242158DB-7B53-794D-3F47-AA4F8568E9B8}"/>
              </a:ext>
            </a:extLst>
          </p:cNvPr>
          <p:cNvSpPr>
            <a:spLocks noGrp="1"/>
          </p:cNvSpPr>
          <p:nvPr>
            <p:ph type="sldNum" sz="quarter" idx="12"/>
          </p:nvPr>
        </p:nvSpPr>
        <p:spPr/>
        <p:txBody>
          <a:bodyPr/>
          <a:lstStyle/>
          <a:p>
            <a:fld id="{36B5EA5A-BC32-A742-B11B-8E7414D5B535}" type="slidenum">
              <a:rPr lang="en-US" smtClean="0"/>
              <a:pPr/>
              <a:t>14</a:t>
            </a:fld>
            <a:endParaRPr lang="en-US" dirty="0"/>
          </a:p>
        </p:txBody>
      </p:sp>
      <p:pic>
        <p:nvPicPr>
          <p:cNvPr id="8" name="Picture 7">
            <a:extLst>
              <a:ext uri="{FF2B5EF4-FFF2-40B4-BE49-F238E27FC236}">
                <a16:creationId xmlns:a16="http://schemas.microsoft.com/office/drawing/2014/main" id="{4A8D38EC-39E1-8532-3367-350879FAAA03}"/>
              </a:ext>
            </a:extLst>
          </p:cNvPr>
          <p:cNvPicPr>
            <a:picLocks noChangeAspect="1"/>
          </p:cNvPicPr>
          <p:nvPr/>
        </p:nvPicPr>
        <p:blipFill>
          <a:blip r:embed="rId2"/>
          <a:srcRect/>
          <a:stretch/>
        </p:blipFill>
        <p:spPr>
          <a:xfrm>
            <a:off x="0" y="750013"/>
            <a:ext cx="13315843" cy="5574073"/>
          </a:xfrm>
          <a:prstGeom prst="rect">
            <a:avLst/>
          </a:prstGeom>
        </p:spPr>
      </p:pic>
      <p:cxnSp>
        <p:nvCxnSpPr>
          <p:cNvPr id="21" name="Straight Arrow Connector 20">
            <a:extLst>
              <a:ext uri="{FF2B5EF4-FFF2-40B4-BE49-F238E27FC236}">
                <a16:creationId xmlns:a16="http://schemas.microsoft.com/office/drawing/2014/main" id="{30AF57BA-783C-B772-5F3E-DCE030B65791}"/>
              </a:ext>
            </a:extLst>
          </p:cNvPr>
          <p:cNvCxnSpPr>
            <a:cxnSpLocks/>
          </p:cNvCxnSpPr>
          <p:nvPr/>
        </p:nvCxnSpPr>
        <p:spPr>
          <a:xfrm flipH="1">
            <a:off x="4832350" y="1943100"/>
            <a:ext cx="533400" cy="142240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FCE5A13C-D8DF-9D59-696B-BE9733D915A8}"/>
              </a:ext>
            </a:extLst>
          </p:cNvPr>
          <p:cNvSpPr txBox="1"/>
          <p:nvPr/>
        </p:nvSpPr>
        <p:spPr>
          <a:xfrm>
            <a:off x="5163911" y="1727656"/>
            <a:ext cx="1288814" cy="215444"/>
          </a:xfrm>
          <a:prstGeom prst="rect">
            <a:avLst/>
          </a:prstGeom>
          <a:noFill/>
        </p:spPr>
        <p:txBody>
          <a:bodyPr wrap="square" lIns="0" tIns="0" rIns="0" bIns="0" rtlCol="0">
            <a:spAutoFit/>
          </a:bodyPr>
          <a:lstStyle/>
          <a:p>
            <a:pPr algn="l"/>
            <a:r>
              <a:rPr lang="en-GB" sz="1400" dirty="0">
                <a:solidFill>
                  <a:srgbClr val="FF0000"/>
                </a:solidFill>
                <a:latin typeface="JuliaMono" panose="020B0609060300020004" pitchFamily="49" charset="0"/>
                <a:ea typeface="JuliaMono" panose="020B0609060300020004" pitchFamily="49" charset="0"/>
                <a:cs typeface="JuliaMono" panose="020B0609060300020004" pitchFamily="49" charset="0"/>
              </a:rPr>
              <a:t>Iris</a:t>
            </a:r>
          </a:p>
        </p:txBody>
      </p:sp>
    </p:spTree>
    <p:extLst>
      <p:ext uri="{BB962C8B-B14F-4D97-AF65-F5344CB8AC3E}">
        <p14:creationId xmlns:p14="http://schemas.microsoft.com/office/powerpoint/2010/main" val="6655264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Content Placeholder 7">
            <a:extLst>
              <a:ext uri="{FF2B5EF4-FFF2-40B4-BE49-F238E27FC236}">
                <a16:creationId xmlns:a16="http://schemas.microsoft.com/office/drawing/2014/main" id="{69BF78D6-87E6-3AAC-3EE9-268C58674299}"/>
              </a:ext>
            </a:extLst>
          </p:cNvPr>
          <p:cNvPicPr>
            <a:picLocks noGrp="1" noChangeAspect="1"/>
          </p:cNvPicPr>
          <p:nvPr>
            <p:ph idx="1"/>
          </p:nvPr>
        </p:nvPicPr>
        <p:blipFill>
          <a:blip r:embed="rId2">
            <a:extLst>
              <a:ext uri="{96DAC541-7B7A-43D3-8B79-37D633B846F1}">
                <asvg:svgBlip xmlns:asvg="http://schemas.microsoft.com/office/drawing/2016/SVG/main" r:embed="rId3"/>
              </a:ext>
            </a:extLst>
          </a:blip>
          <a:srcRect/>
          <a:stretch/>
        </p:blipFill>
        <p:spPr>
          <a:xfrm>
            <a:off x="746082" y="1002582"/>
            <a:ext cx="10467675" cy="5233838"/>
          </a:xfrm>
        </p:spPr>
      </p:pic>
      <p:sp>
        <p:nvSpPr>
          <p:cNvPr id="3" name="Title 2">
            <a:extLst>
              <a:ext uri="{FF2B5EF4-FFF2-40B4-BE49-F238E27FC236}">
                <a16:creationId xmlns:a16="http://schemas.microsoft.com/office/drawing/2014/main" id="{634F0CAB-EC29-D0A5-B980-8A3363746815}"/>
              </a:ext>
            </a:extLst>
          </p:cNvPr>
          <p:cNvSpPr>
            <a:spLocks noGrp="1"/>
          </p:cNvSpPr>
          <p:nvPr>
            <p:ph type="title"/>
          </p:nvPr>
        </p:nvSpPr>
        <p:spPr/>
        <p:txBody>
          <a:bodyPr/>
          <a:lstStyle/>
          <a:p>
            <a:r>
              <a:rPr lang="en-GB" dirty="0"/>
              <a:t>He propagation 20 mm orifice</a:t>
            </a:r>
          </a:p>
        </p:txBody>
      </p:sp>
      <p:sp>
        <p:nvSpPr>
          <p:cNvPr id="4" name="Date Placeholder 3">
            <a:extLst>
              <a:ext uri="{FF2B5EF4-FFF2-40B4-BE49-F238E27FC236}">
                <a16:creationId xmlns:a16="http://schemas.microsoft.com/office/drawing/2014/main" id="{B578E4EB-28AA-C5C9-C29B-3A7FC0CFB7A0}"/>
              </a:ext>
            </a:extLst>
          </p:cNvPr>
          <p:cNvSpPr>
            <a:spLocks noGrp="1"/>
          </p:cNvSpPr>
          <p:nvPr>
            <p:ph type="dt" sz="half" idx="10"/>
          </p:nvPr>
        </p:nvSpPr>
        <p:spPr/>
        <p:txBody>
          <a:bodyPr/>
          <a:lstStyle/>
          <a:p>
            <a:r>
              <a:rPr lang="en-US" dirty="0"/>
              <a:t>03 Jul 2025</a:t>
            </a:r>
          </a:p>
          <a:p>
            <a:endParaRPr lang="en-US" dirty="0"/>
          </a:p>
        </p:txBody>
      </p:sp>
      <p:sp>
        <p:nvSpPr>
          <p:cNvPr id="5" name="Footer Placeholder 4">
            <a:extLst>
              <a:ext uri="{FF2B5EF4-FFF2-40B4-BE49-F238E27FC236}">
                <a16:creationId xmlns:a16="http://schemas.microsoft.com/office/drawing/2014/main" id="{FA28131F-5107-6B45-877C-F050132EB816}"/>
              </a:ext>
            </a:extLst>
          </p:cNvPr>
          <p:cNvSpPr>
            <a:spLocks noGrp="1"/>
          </p:cNvSpPr>
          <p:nvPr>
            <p:ph type="ftr" sz="quarter" idx="11"/>
          </p:nvPr>
        </p:nvSpPr>
        <p:spPr/>
        <p:txBody>
          <a:bodyPr/>
          <a:lstStyle/>
          <a:p>
            <a:r>
              <a:rPr lang="en-US" dirty="0"/>
              <a:t>JAFS | WP3: Vacuum</a:t>
            </a:r>
          </a:p>
        </p:txBody>
      </p:sp>
      <p:sp>
        <p:nvSpPr>
          <p:cNvPr id="6" name="Slide Number Placeholder 5">
            <a:extLst>
              <a:ext uri="{FF2B5EF4-FFF2-40B4-BE49-F238E27FC236}">
                <a16:creationId xmlns:a16="http://schemas.microsoft.com/office/drawing/2014/main" id="{8CBF1A90-4283-43D2-8033-922D25DD488F}"/>
              </a:ext>
            </a:extLst>
          </p:cNvPr>
          <p:cNvSpPr>
            <a:spLocks noGrp="1"/>
          </p:cNvSpPr>
          <p:nvPr>
            <p:ph type="sldNum" sz="quarter" idx="12"/>
          </p:nvPr>
        </p:nvSpPr>
        <p:spPr/>
        <p:txBody>
          <a:bodyPr/>
          <a:lstStyle/>
          <a:p>
            <a:fld id="{36B5EA5A-BC32-A742-B11B-8E7414D5B535}" type="slidenum">
              <a:rPr lang="en-US" smtClean="0"/>
              <a:pPr/>
              <a:t>15</a:t>
            </a:fld>
            <a:endParaRPr lang="en-US" dirty="0"/>
          </a:p>
        </p:txBody>
      </p:sp>
      <p:sp>
        <p:nvSpPr>
          <p:cNvPr id="9" name="TextBox 8">
            <a:extLst>
              <a:ext uri="{FF2B5EF4-FFF2-40B4-BE49-F238E27FC236}">
                <a16:creationId xmlns:a16="http://schemas.microsoft.com/office/drawing/2014/main" id="{4A82AB50-651C-AB98-AAC1-665CDA778E22}"/>
              </a:ext>
            </a:extLst>
          </p:cNvPr>
          <p:cNvSpPr txBox="1"/>
          <p:nvPr/>
        </p:nvSpPr>
        <p:spPr>
          <a:xfrm>
            <a:off x="225970" y="907641"/>
            <a:ext cx="8762906" cy="1550031"/>
          </a:xfrm>
          <a:prstGeom prst="rect">
            <a:avLst/>
          </a:prstGeom>
          <a:solidFill>
            <a:schemeClr val="bg1"/>
          </a:solidFill>
          <a:ln>
            <a:solidFill>
              <a:srgbClr val="00B050"/>
            </a:solidFill>
          </a:ln>
        </p:spPr>
        <p:txBody>
          <a:bodyPr wrap="square" lIns="36000" tIns="36000" rIns="36000" bIns="36000" rtlCol="0">
            <a:spAutoFit/>
          </a:bodyPr>
          <a:lstStyle/>
          <a:p>
            <a:pPr marL="285750" indent="-285750">
              <a:buFont typeface="Wingdings" panose="05000000000000000000" pitchFamily="2" charset="2"/>
              <a:buChar char="Ø"/>
            </a:pPr>
            <a:r>
              <a:rPr lang="en-GB" sz="1600" b="1" dirty="0">
                <a:solidFill>
                  <a:srgbClr val="00B050"/>
                </a:solidFill>
                <a:latin typeface="JuliaMono" panose="020B0609060300020004" pitchFamily="49" charset="0"/>
                <a:ea typeface="JuliaMono" panose="020B0609060300020004" pitchFamily="49" charset="0"/>
                <a:cs typeface="JuliaMono" panose="020B0609060300020004" pitchFamily="49" charset="0"/>
              </a:rPr>
              <a:t>SP 2V =&gt; Injection ≈0.1 </a:t>
            </a:r>
            <a:r>
              <a:rPr lang="en-GB" sz="1600" b="1" dirty="0" err="1">
                <a:solidFill>
                  <a:srgbClr val="00B050"/>
                </a:solidFill>
                <a:latin typeface="JuliaMono" panose="020B0609060300020004" pitchFamily="49" charset="0"/>
                <a:ea typeface="JuliaMono" panose="020B0609060300020004" pitchFamily="49" charset="0"/>
                <a:cs typeface="JuliaMono" panose="020B0609060300020004" pitchFamily="49" charset="0"/>
              </a:rPr>
              <a:t>mbar×l</a:t>
            </a:r>
            <a:r>
              <a:rPr lang="en-GB" sz="1600" b="1" dirty="0">
                <a:solidFill>
                  <a:srgbClr val="00B050"/>
                </a:solidFill>
                <a:latin typeface="JuliaMono" panose="020B0609060300020004" pitchFamily="49" charset="0"/>
                <a:ea typeface="JuliaMono" panose="020B0609060300020004" pitchFamily="49" charset="0"/>
                <a:cs typeface="JuliaMono" panose="020B0609060300020004" pitchFamily="49" charset="0"/>
              </a:rPr>
              <a:t>/s</a:t>
            </a:r>
          </a:p>
          <a:p>
            <a:pPr marL="285750" indent="-285750">
              <a:buFont typeface="Wingdings" panose="05000000000000000000" pitchFamily="2" charset="2"/>
              <a:buChar char="Ø"/>
            </a:pPr>
            <a:r>
              <a:rPr lang="en-GB" sz="1600" dirty="0">
                <a:solidFill>
                  <a:srgbClr val="00B050"/>
                </a:solidFill>
                <a:latin typeface="JuliaMono" panose="020B0609060300020004" pitchFamily="49" charset="0"/>
                <a:ea typeface="JuliaMono" panose="020B0609060300020004" pitchFamily="49" charset="0"/>
                <a:cs typeface="JuliaMono" panose="020B0609060300020004" pitchFamily="49" charset="0"/>
              </a:rPr>
              <a:t>Simulation in two steps to overcome the lack of statistics (MC simulation)</a:t>
            </a:r>
          </a:p>
          <a:p>
            <a:pPr marL="285750" indent="-285750">
              <a:buFont typeface="Wingdings" panose="05000000000000000000" pitchFamily="2" charset="2"/>
              <a:buChar char="Ø"/>
            </a:pPr>
            <a:r>
              <a:rPr lang="en-GB" sz="1600" dirty="0">
                <a:solidFill>
                  <a:srgbClr val="00B050"/>
                </a:solidFill>
                <a:latin typeface="JuliaMono" panose="020B0609060300020004" pitchFamily="49" charset="0"/>
                <a:ea typeface="JuliaMono" panose="020B0609060300020004" pitchFamily="49" charset="0"/>
                <a:cs typeface="JuliaMono" panose="020B0609060300020004" pitchFamily="49" charset="0"/>
              </a:rPr>
              <a:t>2×StarCell 300 as in PUMA at ELENA</a:t>
            </a:r>
          </a:p>
          <a:p>
            <a:pPr marL="285750" indent="-285750">
              <a:buFont typeface="Wingdings" panose="05000000000000000000" pitchFamily="2" charset="2"/>
              <a:buChar char="Ø"/>
            </a:pPr>
            <a:r>
              <a:rPr lang="en-GB" sz="1600" dirty="0">
                <a:solidFill>
                  <a:srgbClr val="00B050"/>
                </a:solidFill>
                <a:latin typeface="JuliaMono" panose="020B0609060300020004" pitchFamily="49" charset="0"/>
                <a:ea typeface="JuliaMono" panose="020B0609060300020004" pitchFamily="49" charset="0"/>
                <a:cs typeface="JuliaMono" panose="020B0609060300020004" pitchFamily="49" charset="0"/>
              </a:rPr>
              <a:t>No pumping from the trap</a:t>
            </a:r>
          </a:p>
          <a:p>
            <a:pPr marL="285750" indent="-285750">
              <a:buFont typeface="Wingdings" panose="05000000000000000000" pitchFamily="2" charset="2"/>
              <a:buChar char="Ø"/>
            </a:pPr>
            <a:r>
              <a:rPr lang="en-GB" sz="1600" b="1" dirty="0">
                <a:solidFill>
                  <a:srgbClr val="00B050"/>
                </a:solidFill>
                <a:latin typeface="JuliaMono" panose="020B0609060300020004" pitchFamily="49" charset="0"/>
                <a:ea typeface="JuliaMono" panose="020B0609060300020004" pitchFamily="49" charset="0"/>
                <a:cs typeface="JuliaMono" panose="020B0609060300020004" pitchFamily="49" charset="0"/>
              </a:rPr>
              <a:t>P ≈</a:t>
            </a:r>
            <a:r>
              <a:rPr lang="en-GB" sz="1600" dirty="0">
                <a:solidFill>
                  <a:srgbClr val="00B050"/>
                </a:solidFill>
                <a:latin typeface="JuliaMono" panose="020B0609060300020004" pitchFamily="49" charset="0"/>
                <a:ea typeface="JuliaMono" panose="020B0609060300020004" pitchFamily="49" charset="0"/>
                <a:cs typeface="JuliaMono" panose="020B0609060300020004" pitchFamily="49" charset="0"/>
              </a:rPr>
              <a:t> </a:t>
            </a:r>
            <a:r>
              <a:rPr lang="en-GB" sz="1600" b="1" dirty="0">
                <a:solidFill>
                  <a:srgbClr val="00B050"/>
                </a:solidFill>
                <a:latin typeface="JuliaMono" panose="020B0609060300020004" pitchFamily="49" charset="0"/>
                <a:ea typeface="JuliaMono" panose="020B0609060300020004" pitchFamily="49" charset="0"/>
                <a:cs typeface="JuliaMono" panose="020B0609060300020004" pitchFamily="49" charset="0"/>
              </a:rPr>
              <a:t>10</a:t>
            </a:r>
            <a:r>
              <a:rPr lang="en-GB" sz="1600" b="1" baseline="30000" dirty="0">
                <a:solidFill>
                  <a:srgbClr val="00B050"/>
                </a:solidFill>
                <a:latin typeface="JuliaMono" panose="020B0609060300020004" pitchFamily="49" charset="0"/>
                <a:ea typeface="JuliaMono" panose="020B0609060300020004" pitchFamily="49" charset="0"/>
                <a:cs typeface="JuliaMono" panose="020B0609060300020004" pitchFamily="49" charset="0"/>
              </a:rPr>
              <a:t>-10</a:t>
            </a:r>
            <a:r>
              <a:rPr lang="en-GB" sz="1600" b="1" dirty="0">
                <a:solidFill>
                  <a:srgbClr val="00B050"/>
                </a:solidFill>
                <a:latin typeface="JuliaMono" panose="020B0609060300020004" pitchFamily="49" charset="0"/>
                <a:ea typeface="JuliaMono" panose="020B0609060300020004" pitchFamily="49" charset="0"/>
                <a:cs typeface="JuliaMono" panose="020B0609060300020004" pitchFamily="49" charset="0"/>
              </a:rPr>
              <a:t> mbar next to the trap</a:t>
            </a:r>
          </a:p>
        </p:txBody>
      </p:sp>
      <p:pic>
        <p:nvPicPr>
          <p:cNvPr id="12" name="Picture 14">
            <a:extLst>
              <a:ext uri="{FF2B5EF4-FFF2-40B4-BE49-F238E27FC236}">
                <a16:creationId xmlns:a16="http://schemas.microsoft.com/office/drawing/2014/main" id="{0BAB4020-2551-83F0-A219-6E7ECE2ADEE7}"/>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175826" y="2991720"/>
            <a:ext cx="3733014" cy="248867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2476429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7">
            <a:extLst>
              <a:ext uri="{FF2B5EF4-FFF2-40B4-BE49-F238E27FC236}">
                <a16:creationId xmlns:a16="http://schemas.microsoft.com/office/drawing/2014/main" id="{8460169B-D0CA-EEC4-46F8-26A2548340CD}"/>
              </a:ext>
            </a:extLst>
          </p:cNvPr>
          <p:cNvPicPr>
            <a:picLocks noGrp="1" noChangeAspect="1"/>
          </p:cNvPicPr>
          <p:nvPr>
            <p:ph idx="1"/>
          </p:nvPr>
        </p:nvPicPr>
        <p:blipFill>
          <a:blip r:embed="rId2">
            <a:extLst>
              <a:ext uri="{96DAC541-7B7A-43D3-8B79-37D633B846F1}">
                <asvg:svgBlip xmlns:asvg="http://schemas.microsoft.com/office/drawing/2016/SVG/main" r:embed="rId3"/>
              </a:ext>
            </a:extLst>
          </a:blip>
          <a:srcRect/>
          <a:stretch/>
        </p:blipFill>
        <p:spPr>
          <a:xfrm>
            <a:off x="746082" y="1002582"/>
            <a:ext cx="10467675" cy="5233838"/>
          </a:xfrm>
        </p:spPr>
      </p:pic>
      <p:sp>
        <p:nvSpPr>
          <p:cNvPr id="3" name="Title 2">
            <a:extLst>
              <a:ext uri="{FF2B5EF4-FFF2-40B4-BE49-F238E27FC236}">
                <a16:creationId xmlns:a16="http://schemas.microsoft.com/office/drawing/2014/main" id="{634F0CAB-EC29-D0A5-B980-8A3363746815}"/>
              </a:ext>
            </a:extLst>
          </p:cNvPr>
          <p:cNvSpPr>
            <a:spLocks noGrp="1"/>
          </p:cNvSpPr>
          <p:nvPr>
            <p:ph type="title"/>
          </p:nvPr>
        </p:nvSpPr>
        <p:spPr/>
        <p:txBody>
          <a:bodyPr/>
          <a:lstStyle/>
          <a:p>
            <a:r>
              <a:rPr lang="en-GB" dirty="0"/>
              <a:t>He propagation 20 mm orifice</a:t>
            </a:r>
          </a:p>
        </p:txBody>
      </p:sp>
      <p:sp>
        <p:nvSpPr>
          <p:cNvPr id="4" name="Date Placeholder 3">
            <a:extLst>
              <a:ext uri="{FF2B5EF4-FFF2-40B4-BE49-F238E27FC236}">
                <a16:creationId xmlns:a16="http://schemas.microsoft.com/office/drawing/2014/main" id="{B578E4EB-28AA-C5C9-C29B-3A7FC0CFB7A0}"/>
              </a:ext>
            </a:extLst>
          </p:cNvPr>
          <p:cNvSpPr>
            <a:spLocks noGrp="1"/>
          </p:cNvSpPr>
          <p:nvPr>
            <p:ph type="dt" sz="half" idx="10"/>
          </p:nvPr>
        </p:nvSpPr>
        <p:spPr/>
        <p:txBody>
          <a:bodyPr/>
          <a:lstStyle/>
          <a:p>
            <a:r>
              <a:rPr lang="en-US" dirty="0"/>
              <a:t>03 Jul 2025</a:t>
            </a:r>
          </a:p>
        </p:txBody>
      </p:sp>
      <p:sp>
        <p:nvSpPr>
          <p:cNvPr id="5" name="Footer Placeholder 4">
            <a:extLst>
              <a:ext uri="{FF2B5EF4-FFF2-40B4-BE49-F238E27FC236}">
                <a16:creationId xmlns:a16="http://schemas.microsoft.com/office/drawing/2014/main" id="{FA28131F-5107-6B45-877C-F050132EB816}"/>
              </a:ext>
            </a:extLst>
          </p:cNvPr>
          <p:cNvSpPr>
            <a:spLocks noGrp="1"/>
          </p:cNvSpPr>
          <p:nvPr>
            <p:ph type="ftr" sz="quarter" idx="11"/>
          </p:nvPr>
        </p:nvSpPr>
        <p:spPr/>
        <p:txBody>
          <a:bodyPr/>
          <a:lstStyle/>
          <a:p>
            <a:r>
              <a:rPr lang="en-US" dirty="0"/>
              <a:t>JAFS | WP3: Vacuum</a:t>
            </a:r>
          </a:p>
        </p:txBody>
      </p:sp>
      <p:sp>
        <p:nvSpPr>
          <p:cNvPr id="6" name="Slide Number Placeholder 5">
            <a:extLst>
              <a:ext uri="{FF2B5EF4-FFF2-40B4-BE49-F238E27FC236}">
                <a16:creationId xmlns:a16="http://schemas.microsoft.com/office/drawing/2014/main" id="{8CBF1A90-4283-43D2-8033-922D25DD488F}"/>
              </a:ext>
            </a:extLst>
          </p:cNvPr>
          <p:cNvSpPr>
            <a:spLocks noGrp="1"/>
          </p:cNvSpPr>
          <p:nvPr>
            <p:ph type="sldNum" sz="quarter" idx="12"/>
          </p:nvPr>
        </p:nvSpPr>
        <p:spPr/>
        <p:txBody>
          <a:bodyPr/>
          <a:lstStyle/>
          <a:p>
            <a:fld id="{36B5EA5A-BC32-A742-B11B-8E7414D5B535}" type="slidenum">
              <a:rPr lang="en-US" smtClean="0"/>
              <a:pPr/>
              <a:t>16</a:t>
            </a:fld>
            <a:endParaRPr lang="en-US" dirty="0"/>
          </a:p>
        </p:txBody>
      </p:sp>
      <p:sp>
        <p:nvSpPr>
          <p:cNvPr id="9" name="TextBox 8">
            <a:extLst>
              <a:ext uri="{FF2B5EF4-FFF2-40B4-BE49-F238E27FC236}">
                <a16:creationId xmlns:a16="http://schemas.microsoft.com/office/drawing/2014/main" id="{4A82AB50-651C-AB98-AAC1-665CDA778E22}"/>
              </a:ext>
            </a:extLst>
          </p:cNvPr>
          <p:cNvSpPr txBox="1"/>
          <p:nvPr/>
        </p:nvSpPr>
        <p:spPr>
          <a:xfrm>
            <a:off x="225970" y="907641"/>
            <a:ext cx="8762906" cy="1550031"/>
          </a:xfrm>
          <a:prstGeom prst="rect">
            <a:avLst/>
          </a:prstGeom>
          <a:solidFill>
            <a:schemeClr val="bg1"/>
          </a:solidFill>
          <a:ln>
            <a:solidFill>
              <a:srgbClr val="00B050"/>
            </a:solidFill>
          </a:ln>
        </p:spPr>
        <p:txBody>
          <a:bodyPr wrap="square" lIns="36000" tIns="36000" rIns="36000" bIns="36000" rtlCol="0">
            <a:spAutoFit/>
          </a:bodyPr>
          <a:lstStyle/>
          <a:p>
            <a:pPr marL="285750" indent="-285750">
              <a:buFont typeface="Wingdings" panose="05000000000000000000" pitchFamily="2" charset="2"/>
              <a:buChar char="Ø"/>
            </a:pPr>
            <a:r>
              <a:rPr lang="en-GB" sz="1600" b="1" dirty="0">
                <a:solidFill>
                  <a:srgbClr val="00B050"/>
                </a:solidFill>
                <a:latin typeface="JuliaMono" panose="020B0609060300020004" pitchFamily="49" charset="0"/>
                <a:ea typeface="JuliaMono" panose="020B0609060300020004" pitchFamily="49" charset="0"/>
                <a:cs typeface="JuliaMono" panose="020B0609060300020004" pitchFamily="49" charset="0"/>
              </a:rPr>
              <a:t>SP 2V =&gt; Injection ≈ 0.1 </a:t>
            </a:r>
            <a:r>
              <a:rPr lang="en-GB" sz="1600" b="1" dirty="0" err="1">
                <a:solidFill>
                  <a:srgbClr val="00B050"/>
                </a:solidFill>
                <a:latin typeface="JuliaMono" panose="020B0609060300020004" pitchFamily="49" charset="0"/>
                <a:ea typeface="JuliaMono" panose="020B0609060300020004" pitchFamily="49" charset="0"/>
                <a:cs typeface="JuliaMono" panose="020B0609060300020004" pitchFamily="49" charset="0"/>
              </a:rPr>
              <a:t>mbar×l</a:t>
            </a:r>
            <a:r>
              <a:rPr lang="en-GB" sz="1600" b="1" dirty="0">
                <a:solidFill>
                  <a:srgbClr val="00B050"/>
                </a:solidFill>
                <a:latin typeface="JuliaMono" panose="020B0609060300020004" pitchFamily="49" charset="0"/>
                <a:ea typeface="JuliaMono" panose="020B0609060300020004" pitchFamily="49" charset="0"/>
                <a:cs typeface="JuliaMono" panose="020B0609060300020004" pitchFamily="49" charset="0"/>
              </a:rPr>
              <a:t>/s</a:t>
            </a:r>
          </a:p>
          <a:p>
            <a:pPr marL="285750" indent="-285750">
              <a:buFont typeface="Wingdings" panose="05000000000000000000" pitchFamily="2" charset="2"/>
              <a:buChar char="Ø"/>
            </a:pPr>
            <a:r>
              <a:rPr lang="en-GB" sz="1600" dirty="0">
                <a:solidFill>
                  <a:srgbClr val="00B050"/>
                </a:solidFill>
                <a:latin typeface="JuliaMono" panose="020B0609060300020004" pitchFamily="49" charset="0"/>
                <a:ea typeface="JuliaMono" panose="020B0609060300020004" pitchFamily="49" charset="0"/>
                <a:cs typeface="JuliaMono" panose="020B0609060300020004" pitchFamily="49" charset="0"/>
              </a:rPr>
              <a:t>Simulation in two steps to overcome the lack of statistics (MC simulation)</a:t>
            </a:r>
          </a:p>
          <a:p>
            <a:pPr marL="285750" indent="-285750">
              <a:buFont typeface="Wingdings" panose="05000000000000000000" pitchFamily="2" charset="2"/>
              <a:buChar char="Ø"/>
            </a:pPr>
            <a:r>
              <a:rPr lang="en-GB" sz="1600" dirty="0">
                <a:solidFill>
                  <a:srgbClr val="00B050"/>
                </a:solidFill>
                <a:latin typeface="JuliaMono" panose="020B0609060300020004" pitchFamily="49" charset="0"/>
                <a:ea typeface="JuliaMono" panose="020B0609060300020004" pitchFamily="49" charset="0"/>
                <a:cs typeface="JuliaMono" panose="020B0609060300020004" pitchFamily="49" charset="0"/>
              </a:rPr>
              <a:t>2×StarCell 300 as in PUMA at ELENA</a:t>
            </a:r>
          </a:p>
          <a:p>
            <a:pPr marL="285750" indent="-285750">
              <a:buFont typeface="Wingdings" panose="05000000000000000000" pitchFamily="2" charset="2"/>
              <a:buChar char="Ø"/>
            </a:pPr>
            <a:r>
              <a:rPr lang="en-GB" sz="1600" dirty="0">
                <a:solidFill>
                  <a:srgbClr val="00B050"/>
                </a:solidFill>
                <a:latin typeface="JuliaMono" panose="020B0609060300020004" pitchFamily="49" charset="0"/>
                <a:ea typeface="JuliaMono" panose="020B0609060300020004" pitchFamily="49" charset="0"/>
                <a:cs typeface="JuliaMono" panose="020B0609060300020004" pitchFamily="49" charset="0"/>
              </a:rPr>
              <a:t>No pumping from the trap</a:t>
            </a:r>
          </a:p>
          <a:p>
            <a:pPr marL="285750" indent="-285750">
              <a:buFont typeface="Wingdings" panose="05000000000000000000" pitchFamily="2" charset="2"/>
              <a:buChar char="Ø"/>
            </a:pPr>
            <a:r>
              <a:rPr lang="en-GB" sz="1600" b="1" dirty="0">
                <a:solidFill>
                  <a:srgbClr val="00B050"/>
                </a:solidFill>
                <a:latin typeface="JuliaMono" panose="020B0609060300020004" pitchFamily="49" charset="0"/>
                <a:ea typeface="JuliaMono" panose="020B0609060300020004" pitchFamily="49" charset="0"/>
                <a:cs typeface="JuliaMono" panose="020B0609060300020004" pitchFamily="49" charset="0"/>
              </a:rPr>
              <a:t>P ≈</a:t>
            </a:r>
            <a:r>
              <a:rPr lang="en-GB" sz="1600" dirty="0">
                <a:solidFill>
                  <a:srgbClr val="00B050"/>
                </a:solidFill>
                <a:latin typeface="JuliaMono" panose="020B0609060300020004" pitchFamily="49" charset="0"/>
                <a:ea typeface="JuliaMono" panose="020B0609060300020004" pitchFamily="49" charset="0"/>
                <a:cs typeface="JuliaMono" panose="020B0609060300020004" pitchFamily="49" charset="0"/>
              </a:rPr>
              <a:t> </a:t>
            </a:r>
            <a:r>
              <a:rPr lang="en-GB" sz="1600" b="1" dirty="0">
                <a:solidFill>
                  <a:srgbClr val="00B050"/>
                </a:solidFill>
                <a:latin typeface="JuliaMono" panose="020B0609060300020004" pitchFamily="49" charset="0"/>
                <a:ea typeface="JuliaMono" panose="020B0609060300020004" pitchFamily="49" charset="0"/>
                <a:cs typeface="JuliaMono" panose="020B0609060300020004" pitchFamily="49" charset="0"/>
              </a:rPr>
              <a:t>10</a:t>
            </a:r>
            <a:r>
              <a:rPr lang="en-GB" sz="1600" b="1" baseline="30000" dirty="0">
                <a:solidFill>
                  <a:srgbClr val="00B050"/>
                </a:solidFill>
                <a:latin typeface="JuliaMono" panose="020B0609060300020004" pitchFamily="49" charset="0"/>
                <a:ea typeface="JuliaMono" panose="020B0609060300020004" pitchFamily="49" charset="0"/>
                <a:cs typeface="JuliaMono" panose="020B0609060300020004" pitchFamily="49" charset="0"/>
              </a:rPr>
              <a:t>-10</a:t>
            </a:r>
            <a:r>
              <a:rPr lang="en-GB" sz="1600" b="1" dirty="0">
                <a:solidFill>
                  <a:srgbClr val="00B050"/>
                </a:solidFill>
                <a:latin typeface="JuliaMono" panose="020B0609060300020004" pitchFamily="49" charset="0"/>
                <a:ea typeface="JuliaMono" panose="020B0609060300020004" pitchFamily="49" charset="0"/>
                <a:cs typeface="JuliaMono" panose="020B0609060300020004" pitchFamily="49" charset="0"/>
              </a:rPr>
              <a:t> mbar next to the trap</a:t>
            </a:r>
          </a:p>
        </p:txBody>
      </p:sp>
      <p:pic>
        <p:nvPicPr>
          <p:cNvPr id="11" name="Picture 14">
            <a:extLst>
              <a:ext uri="{FF2B5EF4-FFF2-40B4-BE49-F238E27FC236}">
                <a16:creationId xmlns:a16="http://schemas.microsoft.com/office/drawing/2014/main" id="{16515365-AFAF-D059-A922-9F1503104D08}"/>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175826" y="2991720"/>
            <a:ext cx="3733014" cy="2488676"/>
          </a:xfrm>
          <a:prstGeom prst="rect">
            <a:avLst/>
          </a:prstGeom>
          <a:ln>
            <a:noFill/>
          </a:ln>
          <a:effectLst>
            <a:outerShdw blurRad="292100" dist="139700" dir="2700000" algn="tl" rotWithShape="0">
              <a:srgbClr val="333333">
                <a:alpha val="65000"/>
              </a:srgbClr>
            </a:outerShdw>
          </a:effectLst>
        </p:spPr>
      </p:pic>
      <p:pic>
        <p:nvPicPr>
          <p:cNvPr id="12" name="Picture 12">
            <a:extLst>
              <a:ext uri="{FF2B5EF4-FFF2-40B4-BE49-F238E27FC236}">
                <a16:creationId xmlns:a16="http://schemas.microsoft.com/office/drawing/2014/main" id="{EE7BD1DE-6C66-66AC-E5AC-2A3C0E3FDA3E}"/>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a:off x="5260667" y="1682656"/>
            <a:ext cx="4514929" cy="451492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9054261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D437B5A9-E0F0-11E5-E322-D6C107423F81}"/>
              </a:ext>
            </a:extLst>
          </p:cNvPr>
          <p:cNvPicPr>
            <a:picLocks noGrp="1" noChangeAspect="1"/>
          </p:cNvPicPr>
          <p:nvPr>
            <p:ph idx="1"/>
          </p:nvPr>
        </p:nvPicPr>
        <p:blipFill>
          <a:blip r:embed="rId2">
            <a:extLst>
              <a:ext uri="{96DAC541-7B7A-43D3-8B79-37D633B846F1}">
                <asvg:svgBlip xmlns:asvg="http://schemas.microsoft.com/office/drawing/2016/SVG/main" r:embed="rId3"/>
              </a:ext>
            </a:extLst>
          </a:blip>
          <a:srcRect/>
          <a:stretch/>
        </p:blipFill>
        <p:spPr>
          <a:xfrm>
            <a:off x="746082" y="1002582"/>
            <a:ext cx="10467675" cy="5233838"/>
          </a:xfrm>
        </p:spPr>
      </p:pic>
      <p:sp>
        <p:nvSpPr>
          <p:cNvPr id="3" name="Title 2">
            <a:extLst>
              <a:ext uri="{FF2B5EF4-FFF2-40B4-BE49-F238E27FC236}">
                <a16:creationId xmlns:a16="http://schemas.microsoft.com/office/drawing/2014/main" id="{634F0CAB-EC29-D0A5-B980-8A3363746815}"/>
              </a:ext>
            </a:extLst>
          </p:cNvPr>
          <p:cNvSpPr>
            <a:spLocks noGrp="1"/>
          </p:cNvSpPr>
          <p:nvPr>
            <p:ph type="title"/>
          </p:nvPr>
        </p:nvSpPr>
        <p:spPr/>
        <p:txBody>
          <a:bodyPr/>
          <a:lstStyle/>
          <a:p>
            <a:r>
              <a:rPr lang="en-GB" dirty="0"/>
              <a:t>He propagation 4 mm orifice</a:t>
            </a:r>
          </a:p>
        </p:txBody>
      </p:sp>
      <p:sp>
        <p:nvSpPr>
          <p:cNvPr id="4" name="Date Placeholder 3">
            <a:extLst>
              <a:ext uri="{FF2B5EF4-FFF2-40B4-BE49-F238E27FC236}">
                <a16:creationId xmlns:a16="http://schemas.microsoft.com/office/drawing/2014/main" id="{B578E4EB-28AA-C5C9-C29B-3A7FC0CFB7A0}"/>
              </a:ext>
            </a:extLst>
          </p:cNvPr>
          <p:cNvSpPr>
            <a:spLocks noGrp="1"/>
          </p:cNvSpPr>
          <p:nvPr>
            <p:ph type="dt" sz="half" idx="10"/>
          </p:nvPr>
        </p:nvSpPr>
        <p:spPr/>
        <p:txBody>
          <a:bodyPr/>
          <a:lstStyle/>
          <a:p>
            <a:r>
              <a:rPr lang="en-US" dirty="0"/>
              <a:t>03 Jul 2025</a:t>
            </a:r>
          </a:p>
        </p:txBody>
      </p:sp>
      <p:sp>
        <p:nvSpPr>
          <p:cNvPr id="5" name="Footer Placeholder 4">
            <a:extLst>
              <a:ext uri="{FF2B5EF4-FFF2-40B4-BE49-F238E27FC236}">
                <a16:creationId xmlns:a16="http://schemas.microsoft.com/office/drawing/2014/main" id="{FA28131F-5107-6B45-877C-F050132EB816}"/>
              </a:ext>
            </a:extLst>
          </p:cNvPr>
          <p:cNvSpPr>
            <a:spLocks noGrp="1"/>
          </p:cNvSpPr>
          <p:nvPr>
            <p:ph type="ftr" sz="quarter" idx="11"/>
          </p:nvPr>
        </p:nvSpPr>
        <p:spPr/>
        <p:txBody>
          <a:bodyPr/>
          <a:lstStyle/>
          <a:p>
            <a:r>
              <a:rPr lang="en-US" dirty="0"/>
              <a:t>JAFS | WP3: Vacuum</a:t>
            </a:r>
          </a:p>
        </p:txBody>
      </p:sp>
      <p:sp>
        <p:nvSpPr>
          <p:cNvPr id="6" name="Slide Number Placeholder 5">
            <a:extLst>
              <a:ext uri="{FF2B5EF4-FFF2-40B4-BE49-F238E27FC236}">
                <a16:creationId xmlns:a16="http://schemas.microsoft.com/office/drawing/2014/main" id="{8CBF1A90-4283-43D2-8033-922D25DD488F}"/>
              </a:ext>
            </a:extLst>
          </p:cNvPr>
          <p:cNvSpPr>
            <a:spLocks noGrp="1"/>
          </p:cNvSpPr>
          <p:nvPr>
            <p:ph type="sldNum" sz="quarter" idx="12"/>
          </p:nvPr>
        </p:nvSpPr>
        <p:spPr/>
        <p:txBody>
          <a:bodyPr/>
          <a:lstStyle/>
          <a:p>
            <a:fld id="{36B5EA5A-BC32-A742-B11B-8E7414D5B535}" type="slidenum">
              <a:rPr lang="en-US" smtClean="0"/>
              <a:pPr/>
              <a:t>17</a:t>
            </a:fld>
            <a:endParaRPr lang="en-US" dirty="0"/>
          </a:p>
        </p:txBody>
      </p:sp>
      <p:sp>
        <p:nvSpPr>
          <p:cNvPr id="9" name="TextBox 8">
            <a:extLst>
              <a:ext uri="{FF2B5EF4-FFF2-40B4-BE49-F238E27FC236}">
                <a16:creationId xmlns:a16="http://schemas.microsoft.com/office/drawing/2014/main" id="{4A82AB50-651C-AB98-AAC1-665CDA778E22}"/>
              </a:ext>
            </a:extLst>
          </p:cNvPr>
          <p:cNvSpPr txBox="1"/>
          <p:nvPr/>
        </p:nvSpPr>
        <p:spPr>
          <a:xfrm>
            <a:off x="225970" y="907641"/>
            <a:ext cx="8762906" cy="1550031"/>
          </a:xfrm>
          <a:prstGeom prst="rect">
            <a:avLst/>
          </a:prstGeom>
          <a:solidFill>
            <a:schemeClr val="bg1"/>
          </a:solidFill>
          <a:ln>
            <a:solidFill>
              <a:srgbClr val="00B050"/>
            </a:solidFill>
          </a:ln>
        </p:spPr>
        <p:txBody>
          <a:bodyPr wrap="square" lIns="36000" tIns="36000" rIns="36000" bIns="36000" rtlCol="0">
            <a:spAutoFit/>
          </a:bodyPr>
          <a:lstStyle/>
          <a:p>
            <a:pPr marL="285750" indent="-285750">
              <a:buFont typeface="Wingdings" panose="05000000000000000000" pitchFamily="2" charset="2"/>
              <a:buChar char="Ø"/>
            </a:pPr>
            <a:r>
              <a:rPr lang="en-GB" sz="1600" b="1" dirty="0">
                <a:solidFill>
                  <a:srgbClr val="00B050"/>
                </a:solidFill>
                <a:latin typeface="JuliaMono" panose="020B0609060300020004" pitchFamily="49" charset="0"/>
                <a:ea typeface="JuliaMono" panose="020B0609060300020004" pitchFamily="49" charset="0"/>
                <a:cs typeface="JuliaMono" panose="020B0609060300020004" pitchFamily="49" charset="0"/>
              </a:rPr>
              <a:t>SP 2V =&gt; Injection ≈0.1 </a:t>
            </a:r>
            <a:r>
              <a:rPr lang="en-GB" sz="1600" b="1" dirty="0" err="1">
                <a:solidFill>
                  <a:srgbClr val="00B050"/>
                </a:solidFill>
                <a:latin typeface="JuliaMono" panose="020B0609060300020004" pitchFamily="49" charset="0"/>
                <a:ea typeface="JuliaMono" panose="020B0609060300020004" pitchFamily="49" charset="0"/>
                <a:cs typeface="JuliaMono" panose="020B0609060300020004" pitchFamily="49" charset="0"/>
              </a:rPr>
              <a:t>mbar×l</a:t>
            </a:r>
            <a:r>
              <a:rPr lang="en-GB" sz="1600" b="1" dirty="0">
                <a:solidFill>
                  <a:srgbClr val="00B050"/>
                </a:solidFill>
                <a:latin typeface="JuliaMono" panose="020B0609060300020004" pitchFamily="49" charset="0"/>
                <a:ea typeface="JuliaMono" panose="020B0609060300020004" pitchFamily="49" charset="0"/>
                <a:cs typeface="JuliaMono" panose="020B0609060300020004" pitchFamily="49" charset="0"/>
              </a:rPr>
              <a:t>/s</a:t>
            </a:r>
          </a:p>
          <a:p>
            <a:pPr marL="285750" indent="-285750">
              <a:buFont typeface="Wingdings" panose="05000000000000000000" pitchFamily="2" charset="2"/>
              <a:buChar char="Ø"/>
            </a:pPr>
            <a:r>
              <a:rPr lang="en-GB" sz="1600" dirty="0">
                <a:solidFill>
                  <a:srgbClr val="00B050"/>
                </a:solidFill>
                <a:latin typeface="JuliaMono" panose="020B0609060300020004" pitchFamily="49" charset="0"/>
                <a:ea typeface="JuliaMono" panose="020B0609060300020004" pitchFamily="49" charset="0"/>
                <a:cs typeface="JuliaMono" panose="020B0609060300020004" pitchFamily="49" charset="0"/>
              </a:rPr>
              <a:t>Simulation in two steps to overcome the lack of statistics (MC simulation)</a:t>
            </a:r>
          </a:p>
          <a:p>
            <a:pPr marL="285750" indent="-285750">
              <a:buFont typeface="Wingdings" panose="05000000000000000000" pitchFamily="2" charset="2"/>
              <a:buChar char="Ø"/>
            </a:pPr>
            <a:r>
              <a:rPr lang="en-GB" sz="1600" dirty="0">
                <a:solidFill>
                  <a:srgbClr val="00B050"/>
                </a:solidFill>
                <a:latin typeface="JuliaMono" panose="020B0609060300020004" pitchFamily="49" charset="0"/>
                <a:ea typeface="JuliaMono" panose="020B0609060300020004" pitchFamily="49" charset="0"/>
                <a:cs typeface="JuliaMono" panose="020B0609060300020004" pitchFamily="49" charset="0"/>
              </a:rPr>
              <a:t>2×StarCell 300 as in PUMA at ELENA</a:t>
            </a:r>
          </a:p>
          <a:p>
            <a:pPr marL="285750" indent="-285750">
              <a:buFont typeface="Wingdings" panose="05000000000000000000" pitchFamily="2" charset="2"/>
              <a:buChar char="Ø"/>
            </a:pPr>
            <a:r>
              <a:rPr lang="en-GB" sz="1600" dirty="0">
                <a:solidFill>
                  <a:srgbClr val="00B050"/>
                </a:solidFill>
                <a:latin typeface="JuliaMono" panose="020B0609060300020004" pitchFamily="49" charset="0"/>
                <a:ea typeface="JuliaMono" panose="020B0609060300020004" pitchFamily="49" charset="0"/>
                <a:cs typeface="JuliaMono" panose="020B0609060300020004" pitchFamily="49" charset="0"/>
              </a:rPr>
              <a:t>No pumping from the trap</a:t>
            </a:r>
          </a:p>
          <a:p>
            <a:pPr marL="285750" indent="-285750">
              <a:buFont typeface="Wingdings" panose="05000000000000000000" pitchFamily="2" charset="2"/>
              <a:buChar char="Ø"/>
            </a:pPr>
            <a:r>
              <a:rPr lang="en-GB" sz="1600" b="1" dirty="0">
                <a:solidFill>
                  <a:srgbClr val="00B050"/>
                </a:solidFill>
                <a:latin typeface="JuliaMono" panose="020B0609060300020004" pitchFamily="49" charset="0"/>
                <a:ea typeface="JuliaMono" panose="020B0609060300020004" pitchFamily="49" charset="0"/>
                <a:cs typeface="JuliaMono" panose="020B0609060300020004" pitchFamily="49" charset="0"/>
              </a:rPr>
              <a:t>P &lt;10</a:t>
            </a:r>
            <a:r>
              <a:rPr lang="en-GB" sz="1600" b="1" baseline="30000" dirty="0">
                <a:solidFill>
                  <a:srgbClr val="00B050"/>
                </a:solidFill>
                <a:latin typeface="JuliaMono" panose="020B0609060300020004" pitchFamily="49" charset="0"/>
                <a:ea typeface="JuliaMono" panose="020B0609060300020004" pitchFamily="49" charset="0"/>
                <a:cs typeface="JuliaMono" panose="020B0609060300020004" pitchFamily="49" charset="0"/>
              </a:rPr>
              <a:t>-11</a:t>
            </a:r>
            <a:r>
              <a:rPr lang="en-GB" sz="1600" b="1" dirty="0">
                <a:solidFill>
                  <a:srgbClr val="00B050"/>
                </a:solidFill>
                <a:latin typeface="JuliaMono" panose="020B0609060300020004" pitchFamily="49" charset="0"/>
                <a:ea typeface="JuliaMono" panose="020B0609060300020004" pitchFamily="49" charset="0"/>
                <a:cs typeface="JuliaMono" panose="020B0609060300020004" pitchFamily="49" charset="0"/>
              </a:rPr>
              <a:t> mbar next to the trap</a:t>
            </a:r>
          </a:p>
        </p:txBody>
      </p:sp>
      <p:pic>
        <p:nvPicPr>
          <p:cNvPr id="2" name="Picture 14">
            <a:extLst>
              <a:ext uri="{FF2B5EF4-FFF2-40B4-BE49-F238E27FC236}">
                <a16:creationId xmlns:a16="http://schemas.microsoft.com/office/drawing/2014/main" id="{02B2FE3C-20F3-A6DC-7176-E23C13B946D9}"/>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175826" y="2991720"/>
            <a:ext cx="3733014" cy="248867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5794714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Content Placeholder 12">
            <a:extLst>
              <a:ext uri="{FF2B5EF4-FFF2-40B4-BE49-F238E27FC236}">
                <a16:creationId xmlns:a16="http://schemas.microsoft.com/office/drawing/2014/main" id="{6D36EDED-9F62-327E-8CA3-B70CE4ECBDA2}"/>
              </a:ext>
            </a:extLst>
          </p:cNvPr>
          <p:cNvPicPr>
            <a:picLocks noGrp="1" noChangeAspect="1"/>
          </p:cNvPicPr>
          <p:nvPr>
            <p:ph idx="1"/>
          </p:nvPr>
        </p:nvPicPr>
        <p:blipFill>
          <a:blip r:embed="rId2"/>
          <a:stretch>
            <a:fillRect/>
          </a:stretch>
        </p:blipFill>
        <p:spPr>
          <a:xfrm>
            <a:off x="0" y="0"/>
            <a:ext cx="12242800" cy="6279607"/>
          </a:xfrm>
          <a:prstGeom prst="rect">
            <a:avLst/>
          </a:prstGeom>
        </p:spPr>
      </p:pic>
      <p:sp>
        <p:nvSpPr>
          <p:cNvPr id="11" name="Title 10">
            <a:extLst>
              <a:ext uri="{FF2B5EF4-FFF2-40B4-BE49-F238E27FC236}">
                <a16:creationId xmlns:a16="http://schemas.microsoft.com/office/drawing/2014/main" id="{983CDAF8-5D47-2AB4-82B8-3C5CAD55C896}"/>
              </a:ext>
            </a:extLst>
          </p:cNvPr>
          <p:cNvSpPr>
            <a:spLocks noGrp="1"/>
          </p:cNvSpPr>
          <p:nvPr>
            <p:ph type="title"/>
          </p:nvPr>
        </p:nvSpPr>
        <p:spPr/>
        <p:txBody>
          <a:bodyPr/>
          <a:lstStyle/>
          <a:p>
            <a:r>
              <a:rPr lang="en-GB" dirty="0"/>
              <a:t>More iris</a:t>
            </a:r>
          </a:p>
        </p:txBody>
      </p:sp>
      <p:sp>
        <p:nvSpPr>
          <p:cNvPr id="5" name="Date Placeholder 4">
            <a:extLst>
              <a:ext uri="{FF2B5EF4-FFF2-40B4-BE49-F238E27FC236}">
                <a16:creationId xmlns:a16="http://schemas.microsoft.com/office/drawing/2014/main" id="{E8625B56-D63B-0049-650D-5852AFDBA389}"/>
              </a:ext>
            </a:extLst>
          </p:cNvPr>
          <p:cNvSpPr>
            <a:spLocks noGrp="1"/>
          </p:cNvSpPr>
          <p:nvPr>
            <p:ph type="dt" sz="half" idx="10"/>
          </p:nvPr>
        </p:nvSpPr>
        <p:spPr/>
        <p:txBody>
          <a:bodyPr/>
          <a:lstStyle/>
          <a:p>
            <a:r>
              <a:rPr lang="en-US" dirty="0"/>
              <a:t>03 Jul 2025</a:t>
            </a:r>
          </a:p>
        </p:txBody>
      </p:sp>
      <p:sp>
        <p:nvSpPr>
          <p:cNvPr id="6" name="Footer Placeholder 5">
            <a:extLst>
              <a:ext uri="{FF2B5EF4-FFF2-40B4-BE49-F238E27FC236}">
                <a16:creationId xmlns:a16="http://schemas.microsoft.com/office/drawing/2014/main" id="{A51428F5-1DBA-1045-3482-700125B29512}"/>
              </a:ext>
            </a:extLst>
          </p:cNvPr>
          <p:cNvSpPr>
            <a:spLocks noGrp="1"/>
          </p:cNvSpPr>
          <p:nvPr>
            <p:ph type="ftr" sz="quarter" idx="11"/>
          </p:nvPr>
        </p:nvSpPr>
        <p:spPr/>
        <p:txBody>
          <a:bodyPr/>
          <a:lstStyle/>
          <a:p>
            <a:r>
              <a:rPr lang="en-US"/>
              <a:t>JAFS | WP3: Vacuum</a:t>
            </a:r>
            <a:endParaRPr lang="en-US" dirty="0"/>
          </a:p>
        </p:txBody>
      </p:sp>
      <p:sp>
        <p:nvSpPr>
          <p:cNvPr id="7" name="Slide Number Placeholder 6">
            <a:extLst>
              <a:ext uri="{FF2B5EF4-FFF2-40B4-BE49-F238E27FC236}">
                <a16:creationId xmlns:a16="http://schemas.microsoft.com/office/drawing/2014/main" id="{20648D16-9714-C145-D0E8-8B26FBBB7F84}"/>
              </a:ext>
            </a:extLst>
          </p:cNvPr>
          <p:cNvSpPr>
            <a:spLocks noGrp="1"/>
          </p:cNvSpPr>
          <p:nvPr>
            <p:ph type="sldNum" sz="quarter" idx="12"/>
          </p:nvPr>
        </p:nvSpPr>
        <p:spPr/>
        <p:txBody>
          <a:bodyPr/>
          <a:lstStyle/>
          <a:p>
            <a:fld id="{36B5EA5A-BC32-A742-B11B-8E7414D5B535}" type="slidenum">
              <a:rPr lang="en-US" smtClean="0"/>
              <a:pPr/>
              <a:t>18</a:t>
            </a:fld>
            <a:endParaRPr lang="en-US" dirty="0"/>
          </a:p>
        </p:txBody>
      </p:sp>
    </p:spTree>
    <p:extLst>
      <p:ext uri="{BB962C8B-B14F-4D97-AF65-F5344CB8AC3E}">
        <p14:creationId xmlns:p14="http://schemas.microsoft.com/office/powerpoint/2010/main" val="198811334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70824FD7-8D9E-5543-F507-32F1CA3C0865}"/>
              </a:ext>
            </a:extLst>
          </p:cNvPr>
          <p:cNvPicPr>
            <a:picLocks noGrp="1" noChangeAspect="1"/>
          </p:cNvPicPr>
          <p:nvPr>
            <p:ph idx="1"/>
          </p:nvPr>
        </p:nvPicPr>
        <p:blipFill>
          <a:blip r:embed="rId2"/>
          <a:stretch>
            <a:fillRect/>
          </a:stretch>
        </p:blipFill>
        <p:spPr>
          <a:xfrm>
            <a:off x="1422047" y="961628"/>
            <a:ext cx="9347905" cy="5258197"/>
          </a:xfrm>
          <a:ln>
            <a:solidFill>
              <a:srgbClr val="002060"/>
            </a:solidFill>
          </a:ln>
        </p:spPr>
      </p:pic>
      <p:sp>
        <p:nvSpPr>
          <p:cNvPr id="3" name="Title 2">
            <a:extLst>
              <a:ext uri="{FF2B5EF4-FFF2-40B4-BE49-F238E27FC236}">
                <a16:creationId xmlns:a16="http://schemas.microsoft.com/office/drawing/2014/main" id="{7394A955-2A89-C05F-5AEA-B7C3F0359CA8}"/>
              </a:ext>
            </a:extLst>
          </p:cNvPr>
          <p:cNvSpPr>
            <a:spLocks noGrp="1"/>
          </p:cNvSpPr>
          <p:nvPr>
            <p:ph type="title"/>
          </p:nvPr>
        </p:nvSpPr>
        <p:spPr/>
        <p:txBody>
          <a:bodyPr/>
          <a:lstStyle/>
          <a:p>
            <a:r>
              <a:rPr lang="en-GB" dirty="0"/>
              <a:t>Courtesy P. Arrutia</a:t>
            </a:r>
          </a:p>
        </p:txBody>
      </p:sp>
      <p:sp>
        <p:nvSpPr>
          <p:cNvPr id="4" name="Date Placeholder 3">
            <a:extLst>
              <a:ext uri="{FF2B5EF4-FFF2-40B4-BE49-F238E27FC236}">
                <a16:creationId xmlns:a16="http://schemas.microsoft.com/office/drawing/2014/main" id="{21810B58-8B65-929C-7B1B-572D385087C7}"/>
              </a:ext>
            </a:extLst>
          </p:cNvPr>
          <p:cNvSpPr>
            <a:spLocks noGrp="1"/>
          </p:cNvSpPr>
          <p:nvPr>
            <p:ph type="dt" sz="half" idx="10"/>
          </p:nvPr>
        </p:nvSpPr>
        <p:spPr/>
        <p:txBody>
          <a:bodyPr/>
          <a:lstStyle/>
          <a:p>
            <a:r>
              <a:rPr lang="en-US" dirty="0"/>
              <a:t>03 Jul 2025</a:t>
            </a:r>
          </a:p>
        </p:txBody>
      </p:sp>
      <p:sp>
        <p:nvSpPr>
          <p:cNvPr id="5" name="Footer Placeholder 4">
            <a:extLst>
              <a:ext uri="{FF2B5EF4-FFF2-40B4-BE49-F238E27FC236}">
                <a16:creationId xmlns:a16="http://schemas.microsoft.com/office/drawing/2014/main" id="{F940A285-177E-433D-A7AB-916CC504FC5E}"/>
              </a:ext>
            </a:extLst>
          </p:cNvPr>
          <p:cNvSpPr>
            <a:spLocks noGrp="1"/>
          </p:cNvSpPr>
          <p:nvPr>
            <p:ph type="ftr" sz="quarter" idx="11"/>
          </p:nvPr>
        </p:nvSpPr>
        <p:spPr/>
        <p:txBody>
          <a:bodyPr/>
          <a:lstStyle/>
          <a:p>
            <a:r>
              <a:rPr lang="en-US" dirty="0"/>
              <a:t>JAFS | WP3: Vacuum</a:t>
            </a:r>
          </a:p>
        </p:txBody>
      </p:sp>
      <p:sp>
        <p:nvSpPr>
          <p:cNvPr id="6" name="Slide Number Placeholder 5">
            <a:extLst>
              <a:ext uri="{FF2B5EF4-FFF2-40B4-BE49-F238E27FC236}">
                <a16:creationId xmlns:a16="http://schemas.microsoft.com/office/drawing/2014/main" id="{093A8ED6-D6A3-26BF-754F-A40BAB8F909E}"/>
              </a:ext>
            </a:extLst>
          </p:cNvPr>
          <p:cNvSpPr>
            <a:spLocks noGrp="1"/>
          </p:cNvSpPr>
          <p:nvPr>
            <p:ph type="sldNum" sz="quarter" idx="12"/>
          </p:nvPr>
        </p:nvSpPr>
        <p:spPr/>
        <p:txBody>
          <a:bodyPr/>
          <a:lstStyle/>
          <a:p>
            <a:fld id="{36B5EA5A-BC32-A742-B11B-8E7414D5B535}" type="slidenum">
              <a:rPr lang="en-US" smtClean="0"/>
              <a:pPr/>
              <a:t>19</a:t>
            </a:fld>
            <a:endParaRPr lang="en-US" dirty="0"/>
          </a:p>
        </p:txBody>
      </p:sp>
    </p:spTree>
    <p:extLst>
      <p:ext uri="{BB962C8B-B14F-4D97-AF65-F5344CB8AC3E}">
        <p14:creationId xmlns:p14="http://schemas.microsoft.com/office/powerpoint/2010/main" val="42575162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A49E37B-A5C4-A310-67D1-3CBABDD2EBCA}"/>
              </a:ext>
            </a:extLst>
          </p:cNvPr>
          <p:cNvSpPr>
            <a:spLocks noGrp="1"/>
          </p:cNvSpPr>
          <p:nvPr>
            <p:ph type="title"/>
          </p:nvPr>
        </p:nvSpPr>
        <p:spPr/>
        <p:txBody>
          <a:bodyPr/>
          <a:lstStyle/>
          <a:p>
            <a:r>
              <a:rPr lang="en-GB" dirty="0"/>
              <a:t>PUMA requirements: Trap requirements</a:t>
            </a:r>
          </a:p>
        </p:txBody>
      </p:sp>
      <p:sp>
        <p:nvSpPr>
          <p:cNvPr id="9" name="Content Placeholder 8">
            <a:extLst>
              <a:ext uri="{FF2B5EF4-FFF2-40B4-BE49-F238E27FC236}">
                <a16:creationId xmlns:a16="http://schemas.microsoft.com/office/drawing/2014/main" id="{D4FCE042-1055-AFC4-DBCA-687673576FB2}"/>
              </a:ext>
            </a:extLst>
          </p:cNvPr>
          <p:cNvSpPr>
            <a:spLocks noGrp="1"/>
          </p:cNvSpPr>
          <p:nvPr>
            <p:ph sz="half" idx="1"/>
          </p:nvPr>
        </p:nvSpPr>
        <p:spPr>
          <a:xfrm>
            <a:off x="407988" y="1265659"/>
            <a:ext cx="7524751" cy="2391941"/>
          </a:xfrm>
        </p:spPr>
        <p:txBody>
          <a:bodyPr>
            <a:normAutofit fontScale="85000" lnSpcReduction="20000"/>
          </a:bodyPr>
          <a:lstStyle/>
          <a:p>
            <a:pPr marL="342900" indent="-342900">
              <a:lnSpc>
                <a:spcPct val="110000"/>
              </a:lnSpc>
              <a:buFont typeface="Wingdings" panose="05000000000000000000" pitchFamily="2" charset="2"/>
              <a:buChar char="Ø"/>
            </a:pPr>
            <a:r>
              <a:rPr lang="en-GB" dirty="0"/>
              <a:t>Pumping on cold surfaces (4.2K) of gases entering the trap</a:t>
            </a:r>
            <a:endParaRPr lang="en-GB" dirty="0">
              <a:sym typeface="Wingdings" panose="05000000000000000000" pitchFamily="2" charset="2"/>
            </a:endParaRPr>
          </a:p>
          <a:p>
            <a:pPr marL="342900" indent="-342900">
              <a:lnSpc>
                <a:spcPct val="110000"/>
              </a:lnSpc>
              <a:buFont typeface="Wingdings" panose="05000000000000000000" pitchFamily="2" charset="2"/>
              <a:buChar char="Ø"/>
            </a:pPr>
            <a:r>
              <a:rPr lang="en-GB" dirty="0"/>
              <a:t>Maximum allowed pressure at the entrance of the  trap </a:t>
            </a:r>
            <a:r>
              <a:rPr lang="en-GB" dirty="0">
                <a:sym typeface="Symbol" panose="05050102010706020507" pitchFamily="18" charset="2"/>
              </a:rPr>
              <a:t> Defined by expansion of gas</a:t>
            </a:r>
          </a:p>
          <a:p>
            <a:pPr marL="342900" indent="-342900">
              <a:lnSpc>
                <a:spcPct val="110000"/>
              </a:lnSpc>
              <a:buFont typeface="Wingdings" panose="05000000000000000000" pitchFamily="2" charset="2"/>
              <a:buChar char="Ø"/>
            </a:pPr>
            <a:r>
              <a:rPr lang="en-GB" dirty="0"/>
              <a:t>Only H</a:t>
            </a:r>
            <a:r>
              <a:rPr lang="en-GB" baseline="-25000" dirty="0"/>
              <a:t>2</a:t>
            </a:r>
            <a:r>
              <a:rPr lang="en-GB" dirty="0"/>
              <a:t> and He pressure will evolve with time </a:t>
            </a:r>
            <a:r>
              <a:rPr lang="en-GB" dirty="0">
                <a:sym typeface="Symbol" panose="05050102010706020507" pitchFamily="18" charset="2"/>
              </a:rPr>
              <a:t> </a:t>
            </a:r>
            <a:r>
              <a:rPr lang="en-GB" dirty="0">
                <a:sym typeface="Wingdings" panose="05000000000000000000" pitchFamily="2" charset="2"/>
              </a:rPr>
              <a:t>Sub ML coverage</a:t>
            </a:r>
            <a:endParaRPr lang="en-GB" dirty="0">
              <a:sym typeface="Symbol" panose="05050102010706020507" pitchFamily="18" charset="2"/>
            </a:endParaRPr>
          </a:p>
          <a:p>
            <a:pPr marL="342900" indent="-342900">
              <a:lnSpc>
                <a:spcPct val="110000"/>
              </a:lnSpc>
              <a:buFont typeface="Wingdings" panose="05000000000000000000" pitchFamily="2" charset="2"/>
              <a:buChar char="Ø"/>
            </a:pPr>
            <a:r>
              <a:rPr lang="en-GB" dirty="0">
                <a:sym typeface="Symbol" panose="05050102010706020507" pitchFamily="18" charset="2"/>
              </a:rPr>
              <a:t>Small conductance between the entrance and collision and storage trap.</a:t>
            </a:r>
          </a:p>
          <a:p>
            <a:pPr marL="342900" indent="-342900">
              <a:lnSpc>
                <a:spcPct val="110000"/>
              </a:lnSpc>
              <a:buFont typeface="Wingdings" panose="05000000000000000000" pitchFamily="2" charset="2"/>
              <a:buChar char="Ø"/>
            </a:pPr>
            <a:endParaRPr lang="en-GB" dirty="0"/>
          </a:p>
        </p:txBody>
      </p:sp>
      <p:pic>
        <p:nvPicPr>
          <p:cNvPr id="11" name="Content Placeholder 10">
            <a:extLst>
              <a:ext uri="{FF2B5EF4-FFF2-40B4-BE49-F238E27FC236}">
                <a16:creationId xmlns:a16="http://schemas.microsoft.com/office/drawing/2014/main" id="{7E474123-0BBC-7D93-3810-42A75D302F48}"/>
              </a:ext>
            </a:extLst>
          </p:cNvPr>
          <p:cNvPicPr>
            <a:picLocks noGrp="1" noChangeAspect="1"/>
          </p:cNvPicPr>
          <p:nvPr>
            <p:ph sz="half" idx="2"/>
          </p:nvPr>
        </p:nvPicPr>
        <p:blipFill>
          <a:blip r:embed="rId2"/>
          <a:stretch>
            <a:fillRect/>
          </a:stretch>
        </p:blipFill>
        <p:spPr>
          <a:xfrm>
            <a:off x="8149682" y="954573"/>
            <a:ext cx="3639118" cy="5243386"/>
          </a:xfrm>
          <a:prstGeom prst="rect">
            <a:avLst/>
          </a:prstGeom>
        </p:spPr>
      </p:pic>
      <p:sp>
        <p:nvSpPr>
          <p:cNvPr id="6" name="Date Placeholder 5">
            <a:extLst>
              <a:ext uri="{FF2B5EF4-FFF2-40B4-BE49-F238E27FC236}">
                <a16:creationId xmlns:a16="http://schemas.microsoft.com/office/drawing/2014/main" id="{C8D8BE43-E55E-3AEB-7495-D7ED09982249}"/>
              </a:ext>
            </a:extLst>
          </p:cNvPr>
          <p:cNvSpPr>
            <a:spLocks noGrp="1"/>
          </p:cNvSpPr>
          <p:nvPr>
            <p:ph type="dt" sz="half" idx="10"/>
          </p:nvPr>
        </p:nvSpPr>
        <p:spPr/>
        <p:txBody>
          <a:bodyPr/>
          <a:lstStyle/>
          <a:p>
            <a:r>
              <a:rPr lang="en-US" dirty="0"/>
              <a:t>03 Jul 2025</a:t>
            </a:r>
          </a:p>
        </p:txBody>
      </p:sp>
      <p:sp>
        <p:nvSpPr>
          <p:cNvPr id="7" name="Footer Placeholder 6">
            <a:extLst>
              <a:ext uri="{FF2B5EF4-FFF2-40B4-BE49-F238E27FC236}">
                <a16:creationId xmlns:a16="http://schemas.microsoft.com/office/drawing/2014/main" id="{4108C597-A729-25C2-70C7-821521710493}"/>
              </a:ext>
            </a:extLst>
          </p:cNvPr>
          <p:cNvSpPr>
            <a:spLocks noGrp="1"/>
          </p:cNvSpPr>
          <p:nvPr>
            <p:ph type="ftr" sz="quarter" idx="11"/>
          </p:nvPr>
        </p:nvSpPr>
        <p:spPr/>
        <p:txBody>
          <a:bodyPr/>
          <a:lstStyle/>
          <a:p>
            <a:r>
              <a:rPr lang="en-US"/>
              <a:t>JAFS | WP3: Vacuum</a:t>
            </a:r>
            <a:endParaRPr lang="en-US" dirty="0"/>
          </a:p>
        </p:txBody>
      </p:sp>
      <p:sp>
        <p:nvSpPr>
          <p:cNvPr id="8" name="Slide Number Placeholder 7">
            <a:extLst>
              <a:ext uri="{FF2B5EF4-FFF2-40B4-BE49-F238E27FC236}">
                <a16:creationId xmlns:a16="http://schemas.microsoft.com/office/drawing/2014/main" id="{E77B6C12-0A38-C045-9E77-32FEB071A4A1}"/>
              </a:ext>
            </a:extLst>
          </p:cNvPr>
          <p:cNvSpPr>
            <a:spLocks noGrp="1"/>
          </p:cNvSpPr>
          <p:nvPr>
            <p:ph type="sldNum" sz="quarter" idx="12"/>
          </p:nvPr>
        </p:nvSpPr>
        <p:spPr/>
        <p:txBody>
          <a:bodyPr/>
          <a:lstStyle/>
          <a:p>
            <a:fld id="{36B5EA5A-BC32-A742-B11B-8E7414D5B535}" type="slidenum">
              <a:rPr lang="en-US" smtClean="0"/>
              <a:pPr/>
              <a:t>2</a:t>
            </a:fld>
            <a:endParaRPr lang="en-US" dirty="0"/>
          </a:p>
        </p:txBody>
      </p:sp>
      <p:pic>
        <p:nvPicPr>
          <p:cNvPr id="12" name="Grafik 4" descr="Ein Bild, das Text, Waffe, Gerät enthält.&#10;&#10;Automatisch generierte Beschreibung">
            <a:extLst>
              <a:ext uri="{FF2B5EF4-FFF2-40B4-BE49-F238E27FC236}">
                <a16:creationId xmlns:a16="http://schemas.microsoft.com/office/drawing/2014/main" id="{6B0055B1-22D5-0298-B460-B8D951761BCB}"/>
              </a:ext>
            </a:extLst>
          </p:cNvPr>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50680" y="3855563"/>
            <a:ext cx="6960777" cy="2569430"/>
          </a:xfrm>
          <a:prstGeom prst="rect">
            <a:avLst/>
          </a:prstGeom>
        </p:spPr>
      </p:pic>
    </p:spTree>
    <p:extLst>
      <p:ext uri="{BB962C8B-B14F-4D97-AF65-F5344CB8AC3E}">
        <p14:creationId xmlns:p14="http://schemas.microsoft.com/office/powerpoint/2010/main" val="109238509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F1DF03-6CDE-DB8A-2098-EA0B818D4879}"/>
            </a:ext>
          </a:extLst>
        </p:cNvPr>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A1E70880-2585-C7A2-D324-99ED28B7603B}"/>
              </a:ext>
            </a:extLst>
          </p:cNvPr>
          <p:cNvPicPr>
            <a:picLocks noGrp="1" noChangeAspect="1"/>
          </p:cNvPicPr>
          <p:nvPr>
            <p:ph idx="1"/>
          </p:nvPr>
        </p:nvPicPr>
        <p:blipFill>
          <a:blip r:embed="rId2"/>
          <a:srcRect/>
          <a:stretch/>
        </p:blipFill>
        <p:spPr>
          <a:xfrm>
            <a:off x="1422047" y="961628"/>
            <a:ext cx="9347905" cy="5258197"/>
          </a:xfrm>
          <a:ln>
            <a:solidFill>
              <a:srgbClr val="002060"/>
            </a:solidFill>
          </a:ln>
        </p:spPr>
      </p:pic>
      <p:sp>
        <p:nvSpPr>
          <p:cNvPr id="3" name="Title 2">
            <a:extLst>
              <a:ext uri="{FF2B5EF4-FFF2-40B4-BE49-F238E27FC236}">
                <a16:creationId xmlns:a16="http://schemas.microsoft.com/office/drawing/2014/main" id="{2AC264D9-E853-27EE-F708-B1909C7C8A75}"/>
              </a:ext>
            </a:extLst>
          </p:cNvPr>
          <p:cNvSpPr>
            <a:spLocks noGrp="1"/>
          </p:cNvSpPr>
          <p:nvPr>
            <p:ph type="title"/>
          </p:nvPr>
        </p:nvSpPr>
        <p:spPr/>
        <p:txBody>
          <a:bodyPr/>
          <a:lstStyle/>
          <a:p>
            <a:r>
              <a:rPr lang="en-GB" dirty="0"/>
              <a:t>Courtesy P. Arrutia</a:t>
            </a:r>
          </a:p>
        </p:txBody>
      </p:sp>
      <p:sp>
        <p:nvSpPr>
          <p:cNvPr id="4" name="Date Placeholder 3">
            <a:extLst>
              <a:ext uri="{FF2B5EF4-FFF2-40B4-BE49-F238E27FC236}">
                <a16:creationId xmlns:a16="http://schemas.microsoft.com/office/drawing/2014/main" id="{0FA04852-5D08-6460-86BD-A06338BD2150}"/>
              </a:ext>
            </a:extLst>
          </p:cNvPr>
          <p:cNvSpPr>
            <a:spLocks noGrp="1"/>
          </p:cNvSpPr>
          <p:nvPr>
            <p:ph type="dt" sz="half" idx="10"/>
          </p:nvPr>
        </p:nvSpPr>
        <p:spPr/>
        <p:txBody>
          <a:bodyPr/>
          <a:lstStyle/>
          <a:p>
            <a:r>
              <a:rPr lang="en-US" dirty="0"/>
              <a:t>03 Jul 2025</a:t>
            </a:r>
          </a:p>
        </p:txBody>
      </p:sp>
      <p:sp>
        <p:nvSpPr>
          <p:cNvPr id="5" name="Footer Placeholder 4">
            <a:extLst>
              <a:ext uri="{FF2B5EF4-FFF2-40B4-BE49-F238E27FC236}">
                <a16:creationId xmlns:a16="http://schemas.microsoft.com/office/drawing/2014/main" id="{9BACA48C-5915-9012-5D1C-D159E9060106}"/>
              </a:ext>
            </a:extLst>
          </p:cNvPr>
          <p:cNvSpPr>
            <a:spLocks noGrp="1"/>
          </p:cNvSpPr>
          <p:nvPr>
            <p:ph type="ftr" sz="quarter" idx="11"/>
          </p:nvPr>
        </p:nvSpPr>
        <p:spPr/>
        <p:txBody>
          <a:bodyPr/>
          <a:lstStyle/>
          <a:p>
            <a:r>
              <a:rPr lang="en-US"/>
              <a:t>JAFS | WP3: Vacuum</a:t>
            </a:r>
            <a:endParaRPr lang="en-US" dirty="0"/>
          </a:p>
        </p:txBody>
      </p:sp>
      <p:sp>
        <p:nvSpPr>
          <p:cNvPr id="6" name="Slide Number Placeholder 5">
            <a:extLst>
              <a:ext uri="{FF2B5EF4-FFF2-40B4-BE49-F238E27FC236}">
                <a16:creationId xmlns:a16="http://schemas.microsoft.com/office/drawing/2014/main" id="{EF195446-4339-00C6-C90E-BA6403B273D9}"/>
              </a:ext>
            </a:extLst>
          </p:cNvPr>
          <p:cNvSpPr>
            <a:spLocks noGrp="1"/>
          </p:cNvSpPr>
          <p:nvPr>
            <p:ph type="sldNum" sz="quarter" idx="12"/>
          </p:nvPr>
        </p:nvSpPr>
        <p:spPr/>
        <p:txBody>
          <a:bodyPr/>
          <a:lstStyle/>
          <a:p>
            <a:fld id="{36B5EA5A-BC32-A742-B11B-8E7414D5B535}" type="slidenum">
              <a:rPr lang="en-US" smtClean="0"/>
              <a:pPr/>
              <a:t>20</a:t>
            </a:fld>
            <a:endParaRPr lang="en-US" dirty="0"/>
          </a:p>
        </p:txBody>
      </p:sp>
    </p:spTree>
    <p:extLst>
      <p:ext uri="{BB962C8B-B14F-4D97-AF65-F5344CB8AC3E}">
        <p14:creationId xmlns:p14="http://schemas.microsoft.com/office/powerpoint/2010/main" val="34821306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8E9F8D-4305-820E-ABD4-3E6F36C8CC1A}"/>
            </a:ext>
          </a:extLst>
        </p:cNvPr>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CAA70ABE-E153-20CA-698C-574D1CC51730}"/>
              </a:ext>
            </a:extLst>
          </p:cNvPr>
          <p:cNvPicPr>
            <a:picLocks noGrp="1" noChangeAspect="1"/>
          </p:cNvPicPr>
          <p:nvPr>
            <p:ph idx="1"/>
          </p:nvPr>
        </p:nvPicPr>
        <p:blipFill>
          <a:blip r:embed="rId2">
            <a:extLst>
              <a:ext uri="{96DAC541-7B7A-43D3-8B79-37D633B846F1}">
                <asvg:svgBlip xmlns:asvg="http://schemas.microsoft.com/office/drawing/2016/SVG/main" r:embed="rId3"/>
              </a:ext>
            </a:extLst>
          </a:blip>
          <a:srcRect/>
          <a:stretch/>
        </p:blipFill>
        <p:spPr>
          <a:xfrm>
            <a:off x="746082" y="1002582"/>
            <a:ext cx="10467675" cy="5233838"/>
          </a:xfrm>
        </p:spPr>
      </p:pic>
      <p:sp>
        <p:nvSpPr>
          <p:cNvPr id="3" name="Title 2">
            <a:extLst>
              <a:ext uri="{FF2B5EF4-FFF2-40B4-BE49-F238E27FC236}">
                <a16:creationId xmlns:a16="http://schemas.microsoft.com/office/drawing/2014/main" id="{E4885CCD-B605-6874-7F12-4AE89AECC874}"/>
              </a:ext>
            </a:extLst>
          </p:cNvPr>
          <p:cNvSpPr>
            <a:spLocks noGrp="1"/>
          </p:cNvSpPr>
          <p:nvPr>
            <p:ph type="title"/>
          </p:nvPr>
        </p:nvSpPr>
        <p:spPr/>
        <p:txBody>
          <a:bodyPr/>
          <a:lstStyle/>
          <a:p>
            <a:r>
              <a:rPr lang="en-GB" dirty="0"/>
              <a:t>He propagation 3×4 mm orifices</a:t>
            </a:r>
          </a:p>
        </p:txBody>
      </p:sp>
      <p:sp>
        <p:nvSpPr>
          <p:cNvPr id="4" name="Date Placeholder 3">
            <a:extLst>
              <a:ext uri="{FF2B5EF4-FFF2-40B4-BE49-F238E27FC236}">
                <a16:creationId xmlns:a16="http://schemas.microsoft.com/office/drawing/2014/main" id="{458AA061-5690-FE2D-037F-1203A9292B5A}"/>
              </a:ext>
            </a:extLst>
          </p:cNvPr>
          <p:cNvSpPr>
            <a:spLocks noGrp="1"/>
          </p:cNvSpPr>
          <p:nvPr>
            <p:ph type="dt" sz="half" idx="10"/>
          </p:nvPr>
        </p:nvSpPr>
        <p:spPr/>
        <p:txBody>
          <a:bodyPr/>
          <a:lstStyle/>
          <a:p>
            <a:r>
              <a:rPr lang="en-US" dirty="0"/>
              <a:t>03 Jul 2025</a:t>
            </a:r>
          </a:p>
        </p:txBody>
      </p:sp>
      <p:sp>
        <p:nvSpPr>
          <p:cNvPr id="5" name="Footer Placeholder 4">
            <a:extLst>
              <a:ext uri="{FF2B5EF4-FFF2-40B4-BE49-F238E27FC236}">
                <a16:creationId xmlns:a16="http://schemas.microsoft.com/office/drawing/2014/main" id="{75836039-917F-85BC-DC08-E514C2A7845A}"/>
              </a:ext>
            </a:extLst>
          </p:cNvPr>
          <p:cNvSpPr>
            <a:spLocks noGrp="1"/>
          </p:cNvSpPr>
          <p:nvPr>
            <p:ph type="ftr" sz="quarter" idx="11"/>
          </p:nvPr>
        </p:nvSpPr>
        <p:spPr/>
        <p:txBody>
          <a:bodyPr/>
          <a:lstStyle/>
          <a:p>
            <a:r>
              <a:rPr lang="en-US" dirty="0"/>
              <a:t>JAFS | WP3: Vacuum</a:t>
            </a:r>
          </a:p>
        </p:txBody>
      </p:sp>
      <p:sp>
        <p:nvSpPr>
          <p:cNvPr id="6" name="Slide Number Placeholder 5">
            <a:extLst>
              <a:ext uri="{FF2B5EF4-FFF2-40B4-BE49-F238E27FC236}">
                <a16:creationId xmlns:a16="http://schemas.microsoft.com/office/drawing/2014/main" id="{A0402604-BF0D-789F-173D-93EF25480CAD}"/>
              </a:ext>
            </a:extLst>
          </p:cNvPr>
          <p:cNvSpPr>
            <a:spLocks noGrp="1"/>
          </p:cNvSpPr>
          <p:nvPr>
            <p:ph type="sldNum" sz="quarter" idx="12"/>
          </p:nvPr>
        </p:nvSpPr>
        <p:spPr/>
        <p:txBody>
          <a:bodyPr/>
          <a:lstStyle/>
          <a:p>
            <a:fld id="{36B5EA5A-BC32-A742-B11B-8E7414D5B535}" type="slidenum">
              <a:rPr lang="en-US" smtClean="0"/>
              <a:pPr/>
              <a:t>21</a:t>
            </a:fld>
            <a:endParaRPr lang="en-US" dirty="0"/>
          </a:p>
        </p:txBody>
      </p:sp>
      <p:sp>
        <p:nvSpPr>
          <p:cNvPr id="9" name="TextBox 8">
            <a:extLst>
              <a:ext uri="{FF2B5EF4-FFF2-40B4-BE49-F238E27FC236}">
                <a16:creationId xmlns:a16="http://schemas.microsoft.com/office/drawing/2014/main" id="{4F435303-892E-5974-4B3B-7313EC91595E}"/>
              </a:ext>
            </a:extLst>
          </p:cNvPr>
          <p:cNvSpPr txBox="1"/>
          <p:nvPr/>
        </p:nvSpPr>
        <p:spPr>
          <a:xfrm>
            <a:off x="225970" y="907641"/>
            <a:ext cx="8762906" cy="1550031"/>
          </a:xfrm>
          <a:prstGeom prst="rect">
            <a:avLst/>
          </a:prstGeom>
          <a:solidFill>
            <a:schemeClr val="bg1"/>
          </a:solidFill>
          <a:ln>
            <a:solidFill>
              <a:srgbClr val="00B050"/>
            </a:solidFill>
          </a:ln>
        </p:spPr>
        <p:txBody>
          <a:bodyPr wrap="square" lIns="36000" tIns="36000" rIns="36000" bIns="36000" rtlCol="0">
            <a:spAutoFit/>
          </a:bodyPr>
          <a:lstStyle/>
          <a:p>
            <a:pPr marL="285750" indent="-285750">
              <a:buFont typeface="Wingdings" panose="05000000000000000000" pitchFamily="2" charset="2"/>
              <a:buChar char="Ø"/>
            </a:pPr>
            <a:r>
              <a:rPr lang="en-GB" sz="1600" b="1" dirty="0">
                <a:solidFill>
                  <a:srgbClr val="00B050"/>
                </a:solidFill>
                <a:latin typeface="JuliaMono" panose="020B0609060300020004" pitchFamily="49" charset="0"/>
                <a:ea typeface="JuliaMono" panose="020B0609060300020004" pitchFamily="49" charset="0"/>
                <a:cs typeface="JuliaMono" panose="020B0609060300020004" pitchFamily="49" charset="0"/>
              </a:rPr>
              <a:t>SP 2V =&gt; Injection ≈0.1 </a:t>
            </a:r>
            <a:r>
              <a:rPr lang="en-GB" sz="1600" b="1" dirty="0" err="1">
                <a:solidFill>
                  <a:srgbClr val="00B050"/>
                </a:solidFill>
                <a:latin typeface="JuliaMono" panose="020B0609060300020004" pitchFamily="49" charset="0"/>
                <a:ea typeface="JuliaMono" panose="020B0609060300020004" pitchFamily="49" charset="0"/>
                <a:cs typeface="JuliaMono" panose="020B0609060300020004" pitchFamily="49" charset="0"/>
              </a:rPr>
              <a:t>mbar×l</a:t>
            </a:r>
            <a:r>
              <a:rPr lang="en-GB" sz="1600" b="1" dirty="0">
                <a:solidFill>
                  <a:srgbClr val="00B050"/>
                </a:solidFill>
                <a:latin typeface="JuliaMono" panose="020B0609060300020004" pitchFamily="49" charset="0"/>
                <a:ea typeface="JuliaMono" panose="020B0609060300020004" pitchFamily="49" charset="0"/>
                <a:cs typeface="JuliaMono" panose="020B0609060300020004" pitchFamily="49" charset="0"/>
              </a:rPr>
              <a:t>/s</a:t>
            </a:r>
          </a:p>
          <a:p>
            <a:pPr marL="285750" indent="-285750">
              <a:buFont typeface="Wingdings" panose="05000000000000000000" pitchFamily="2" charset="2"/>
              <a:buChar char="Ø"/>
            </a:pPr>
            <a:r>
              <a:rPr lang="en-GB" sz="1600" dirty="0">
                <a:solidFill>
                  <a:srgbClr val="00B050"/>
                </a:solidFill>
                <a:latin typeface="JuliaMono" panose="020B0609060300020004" pitchFamily="49" charset="0"/>
                <a:ea typeface="JuliaMono" panose="020B0609060300020004" pitchFamily="49" charset="0"/>
                <a:cs typeface="JuliaMono" panose="020B0609060300020004" pitchFamily="49" charset="0"/>
              </a:rPr>
              <a:t>Simulation in 4 steps to overcome the lack of statistics (MC simulation)</a:t>
            </a:r>
          </a:p>
          <a:p>
            <a:pPr marL="285750" indent="-285750">
              <a:buFont typeface="Wingdings" panose="05000000000000000000" pitchFamily="2" charset="2"/>
              <a:buChar char="Ø"/>
            </a:pPr>
            <a:r>
              <a:rPr lang="en-GB" sz="1600" dirty="0">
                <a:solidFill>
                  <a:srgbClr val="00B050"/>
                </a:solidFill>
                <a:latin typeface="JuliaMono" panose="020B0609060300020004" pitchFamily="49" charset="0"/>
                <a:ea typeface="JuliaMono" panose="020B0609060300020004" pitchFamily="49" charset="0"/>
                <a:cs typeface="JuliaMono" panose="020B0609060300020004" pitchFamily="49" charset="0"/>
              </a:rPr>
              <a:t>2×StarCell 300 as in PUMA at ELENA</a:t>
            </a:r>
          </a:p>
          <a:p>
            <a:pPr marL="285750" indent="-285750">
              <a:buFont typeface="Wingdings" panose="05000000000000000000" pitchFamily="2" charset="2"/>
              <a:buChar char="Ø"/>
            </a:pPr>
            <a:r>
              <a:rPr lang="en-GB" sz="1600" dirty="0">
                <a:solidFill>
                  <a:srgbClr val="00B050"/>
                </a:solidFill>
                <a:latin typeface="JuliaMono" panose="020B0609060300020004" pitchFamily="49" charset="0"/>
                <a:ea typeface="JuliaMono" panose="020B0609060300020004" pitchFamily="49" charset="0"/>
                <a:cs typeface="JuliaMono" panose="020B0609060300020004" pitchFamily="49" charset="0"/>
              </a:rPr>
              <a:t>No pumping from the trap</a:t>
            </a:r>
          </a:p>
          <a:p>
            <a:pPr marL="285750" indent="-285750">
              <a:buFont typeface="Wingdings" panose="05000000000000000000" pitchFamily="2" charset="2"/>
              <a:buChar char="Ø"/>
            </a:pPr>
            <a:r>
              <a:rPr lang="en-GB" sz="1600" b="1" dirty="0">
                <a:solidFill>
                  <a:srgbClr val="00B050"/>
                </a:solidFill>
                <a:latin typeface="JuliaMono" panose="020B0609060300020004" pitchFamily="49" charset="0"/>
                <a:ea typeface="JuliaMono" panose="020B0609060300020004" pitchFamily="49" charset="0"/>
                <a:cs typeface="JuliaMono" panose="020B0609060300020004" pitchFamily="49" charset="0"/>
              </a:rPr>
              <a:t>P &lt;10</a:t>
            </a:r>
            <a:r>
              <a:rPr lang="en-GB" sz="1600" b="1" baseline="30000" dirty="0">
                <a:solidFill>
                  <a:srgbClr val="00B050"/>
                </a:solidFill>
                <a:latin typeface="JuliaMono" panose="020B0609060300020004" pitchFamily="49" charset="0"/>
                <a:ea typeface="JuliaMono" panose="020B0609060300020004" pitchFamily="49" charset="0"/>
                <a:cs typeface="JuliaMono" panose="020B0609060300020004" pitchFamily="49" charset="0"/>
              </a:rPr>
              <a:t>-12</a:t>
            </a:r>
            <a:r>
              <a:rPr lang="en-GB" sz="1600" b="1" dirty="0">
                <a:solidFill>
                  <a:srgbClr val="00B050"/>
                </a:solidFill>
                <a:latin typeface="JuliaMono" panose="020B0609060300020004" pitchFamily="49" charset="0"/>
                <a:ea typeface="JuliaMono" panose="020B0609060300020004" pitchFamily="49" charset="0"/>
                <a:cs typeface="JuliaMono" panose="020B0609060300020004" pitchFamily="49" charset="0"/>
              </a:rPr>
              <a:t> mbar next to the trap!</a:t>
            </a:r>
          </a:p>
        </p:txBody>
      </p:sp>
      <p:pic>
        <p:nvPicPr>
          <p:cNvPr id="2" name="Picture 14">
            <a:extLst>
              <a:ext uri="{FF2B5EF4-FFF2-40B4-BE49-F238E27FC236}">
                <a16:creationId xmlns:a16="http://schemas.microsoft.com/office/drawing/2014/main" id="{F1B5B867-9E45-1DF0-9E5E-5D9D8C7AE1DD}"/>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175826" y="2991720"/>
            <a:ext cx="3733014" cy="248867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35648755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088BCF-D019-365B-2AB7-A1B916DA70D3}"/>
              </a:ext>
            </a:extLst>
          </p:cNvPr>
          <p:cNvSpPr>
            <a:spLocks noGrp="1"/>
          </p:cNvSpPr>
          <p:nvPr>
            <p:ph type="title"/>
          </p:nvPr>
        </p:nvSpPr>
        <p:spPr/>
        <p:txBody>
          <a:bodyPr/>
          <a:lstStyle/>
          <a:p>
            <a:pPr>
              <a:lnSpc>
                <a:spcPct val="100000"/>
              </a:lnSpc>
            </a:pPr>
            <a:r>
              <a:rPr lang="en-GB" dirty="0"/>
              <a:t>PUMA offline ion source</a:t>
            </a:r>
            <a:br>
              <a:rPr lang="en-GB" dirty="0"/>
            </a:br>
            <a:r>
              <a:rPr lang="en-GB" sz="2000" dirty="0"/>
              <a:t>(</a:t>
            </a:r>
            <a:r>
              <a:rPr lang="de-DE" sz="2000" dirty="0"/>
              <a:t>Moritz Schlaich)</a:t>
            </a:r>
            <a:endParaRPr lang="en-GB" dirty="0"/>
          </a:p>
        </p:txBody>
      </p:sp>
      <p:pic>
        <p:nvPicPr>
          <p:cNvPr id="11" name="Content Placeholder 10">
            <a:extLst>
              <a:ext uri="{FF2B5EF4-FFF2-40B4-BE49-F238E27FC236}">
                <a16:creationId xmlns:a16="http://schemas.microsoft.com/office/drawing/2014/main" id="{4B7EB238-421F-2DDD-46C6-6D7FB172F1BD}"/>
              </a:ext>
            </a:extLst>
          </p:cNvPr>
          <p:cNvPicPr>
            <a:picLocks noGrp="1" noChangeAspect="1"/>
          </p:cNvPicPr>
          <p:nvPr>
            <p:ph sz="half" idx="1"/>
          </p:nvPr>
        </p:nvPicPr>
        <p:blipFill>
          <a:blip r:embed="rId2"/>
          <a:stretch>
            <a:fillRect/>
          </a:stretch>
        </p:blipFill>
        <p:spPr>
          <a:xfrm>
            <a:off x="407988" y="3130325"/>
            <a:ext cx="8597164" cy="3087137"/>
          </a:xfrm>
        </p:spPr>
      </p:pic>
      <p:pic>
        <p:nvPicPr>
          <p:cNvPr id="9" name="Content Placeholder 8" descr="A graph of a gas flow&#10;&#10;Description automatically generated with medium confidence">
            <a:extLst>
              <a:ext uri="{FF2B5EF4-FFF2-40B4-BE49-F238E27FC236}">
                <a16:creationId xmlns:a16="http://schemas.microsoft.com/office/drawing/2014/main" id="{87E20784-50EE-2155-843B-199498AAAC20}"/>
              </a:ext>
            </a:extLst>
          </p:cNvPr>
          <p:cNvPicPr>
            <a:picLocks noGrp="1" noChangeAspect="1"/>
          </p:cNvPicPr>
          <p:nvPr>
            <p:ph sz="half" idx="2"/>
          </p:nvPr>
        </p:nvPicPr>
        <p:blipFill>
          <a:blip r:embed="rId3">
            <a:clrChange>
              <a:clrFrom>
                <a:srgbClr val="FFFFFF"/>
              </a:clrFrom>
              <a:clrTo>
                <a:srgbClr val="FFFFFF">
                  <a:alpha val="0"/>
                </a:srgbClr>
              </a:clrTo>
            </a:clrChange>
          </a:blip>
          <a:stretch>
            <a:fillRect/>
          </a:stretch>
        </p:blipFill>
        <p:spPr>
          <a:xfrm>
            <a:off x="7479032" y="121626"/>
            <a:ext cx="4601497" cy="3094621"/>
          </a:xfrm>
        </p:spPr>
      </p:pic>
      <p:sp>
        <p:nvSpPr>
          <p:cNvPr id="5" name="Date Placeholder 4">
            <a:extLst>
              <a:ext uri="{FF2B5EF4-FFF2-40B4-BE49-F238E27FC236}">
                <a16:creationId xmlns:a16="http://schemas.microsoft.com/office/drawing/2014/main" id="{B98DF2DB-F52A-FA22-13C2-C4695BE4C032}"/>
              </a:ext>
            </a:extLst>
          </p:cNvPr>
          <p:cNvSpPr>
            <a:spLocks noGrp="1"/>
          </p:cNvSpPr>
          <p:nvPr>
            <p:ph type="dt" sz="half" idx="10"/>
          </p:nvPr>
        </p:nvSpPr>
        <p:spPr/>
        <p:txBody>
          <a:bodyPr/>
          <a:lstStyle/>
          <a:p>
            <a:r>
              <a:rPr lang="en-US" dirty="0"/>
              <a:t>03 Jul 2025</a:t>
            </a:r>
          </a:p>
        </p:txBody>
      </p:sp>
      <p:sp>
        <p:nvSpPr>
          <p:cNvPr id="6" name="Footer Placeholder 5">
            <a:extLst>
              <a:ext uri="{FF2B5EF4-FFF2-40B4-BE49-F238E27FC236}">
                <a16:creationId xmlns:a16="http://schemas.microsoft.com/office/drawing/2014/main" id="{1E0EAB63-1664-4E68-DFB8-38D00A075C36}"/>
              </a:ext>
            </a:extLst>
          </p:cNvPr>
          <p:cNvSpPr>
            <a:spLocks noGrp="1"/>
          </p:cNvSpPr>
          <p:nvPr>
            <p:ph type="ftr" sz="quarter" idx="11"/>
          </p:nvPr>
        </p:nvSpPr>
        <p:spPr/>
        <p:txBody>
          <a:bodyPr/>
          <a:lstStyle/>
          <a:p>
            <a:r>
              <a:rPr lang="en-US"/>
              <a:t>JAFS | WP3: Vacuum</a:t>
            </a:r>
            <a:endParaRPr lang="en-US" dirty="0"/>
          </a:p>
        </p:txBody>
      </p:sp>
      <p:sp>
        <p:nvSpPr>
          <p:cNvPr id="7" name="Slide Number Placeholder 6">
            <a:extLst>
              <a:ext uri="{FF2B5EF4-FFF2-40B4-BE49-F238E27FC236}">
                <a16:creationId xmlns:a16="http://schemas.microsoft.com/office/drawing/2014/main" id="{619422A9-4327-D174-7090-C4FF39F2F7BB}"/>
              </a:ext>
            </a:extLst>
          </p:cNvPr>
          <p:cNvSpPr>
            <a:spLocks noGrp="1"/>
          </p:cNvSpPr>
          <p:nvPr>
            <p:ph type="sldNum" sz="quarter" idx="12"/>
          </p:nvPr>
        </p:nvSpPr>
        <p:spPr/>
        <p:txBody>
          <a:bodyPr/>
          <a:lstStyle/>
          <a:p>
            <a:fld id="{36B5EA5A-BC32-A742-B11B-8E7414D5B535}" type="slidenum">
              <a:rPr lang="en-US" smtClean="0"/>
              <a:pPr/>
              <a:t>22</a:t>
            </a:fld>
            <a:endParaRPr lang="en-US" dirty="0"/>
          </a:p>
        </p:txBody>
      </p:sp>
      <p:sp>
        <p:nvSpPr>
          <p:cNvPr id="13" name="TextBox 12">
            <a:extLst>
              <a:ext uri="{FF2B5EF4-FFF2-40B4-BE49-F238E27FC236}">
                <a16:creationId xmlns:a16="http://schemas.microsoft.com/office/drawing/2014/main" id="{151D3A85-2DAB-4D05-A265-68CC5F874349}"/>
              </a:ext>
            </a:extLst>
          </p:cNvPr>
          <p:cNvSpPr txBox="1"/>
          <p:nvPr/>
        </p:nvSpPr>
        <p:spPr>
          <a:xfrm>
            <a:off x="704504" y="1590822"/>
            <a:ext cx="6097384" cy="1754326"/>
          </a:xfrm>
          <a:prstGeom prst="rect">
            <a:avLst/>
          </a:prstGeom>
          <a:noFill/>
        </p:spPr>
        <p:txBody>
          <a:bodyPr wrap="square">
            <a:spAutoFit/>
          </a:bodyPr>
          <a:lstStyle/>
          <a:p>
            <a:r>
              <a:rPr lang="en-GB" dirty="0">
                <a:latin typeface="JuliaMono" panose="020B0609060300020004" pitchFamily="49" charset="0"/>
                <a:ea typeface="JuliaMono" panose="020B0609060300020004" pitchFamily="49" charset="0"/>
                <a:cs typeface="JuliaMono" panose="020B0609060300020004" pitchFamily="49" charset="0"/>
              </a:rPr>
              <a:t>As a reminder, we do have one iris shutter in between each section and during the measurements I had them at a diameter</a:t>
            </a:r>
            <a:r>
              <a:rPr lang="en-GB" b="1" dirty="0">
                <a:latin typeface="JuliaMono" panose="020B0609060300020004" pitchFamily="49" charset="0"/>
                <a:ea typeface="JuliaMono" panose="020B0609060300020004" pitchFamily="49" charset="0"/>
                <a:cs typeface="JuliaMono" panose="020B0609060300020004" pitchFamily="49" charset="0"/>
              </a:rPr>
              <a:t>(ISA 1) = 4.5 mm and a diameter(ISA 2) = 7.5 mm</a:t>
            </a:r>
            <a:r>
              <a:rPr lang="en-GB" dirty="0">
                <a:latin typeface="JuliaMono" panose="020B0609060300020004" pitchFamily="49" charset="0"/>
                <a:ea typeface="JuliaMono" panose="020B0609060300020004" pitchFamily="49" charset="0"/>
                <a:cs typeface="JuliaMono" panose="020B0609060300020004" pitchFamily="49" charset="0"/>
              </a:rPr>
              <a:t>. Compare the figure of our ion source setup for the locations of both irises.</a:t>
            </a:r>
          </a:p>
        </p:txBody>
      </p:sp>
      <p:sp>
        <p:nvSpPr>
          <p:cNvPr id="14" name="Callout: Line with Accent Bar 13">
            <a:extLst>
              <a:ext uri="{FF2B5EF4-FFF2-40B4-BE49-F238E27FC236}">
                <a16:creationId xmlns:a16="http://schemas.microsoft.com/office/drawing/2014/main" id="{CC1B632A-4CBF-BF6E-5DEA-876014A30D90}"/>
              </a:ext>
            </a:extLst>
          </p:cNvPr>
          <p:cNvSpPr/>
          <p:nvPr/>
        </p:nvSpPr>
        <p:spPr>
          <a:xfrm>
            <a:off x="10093003" y="3429000"/>
            <a:ext cx="1695797" cy="554512"/>
          </a:xfrm>
          <a:prstGeom prst="accentCallout1">
            <a:avLst>
              <a:gd name="adj1" fmla="val 56228"/>
              <a:gd name="adj2" fmla="val 1471"/>
              <a:gd name="adj3" fmla="val -173081"/>
              <a:gd name="adj4" fmla="val -21175"/>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a:solidFill>
                  <a:srgbClr val="FF0000"/>
                </a:solidFill>
                <a:latin typeface="JuliaMono" panose="020B0609060300020004" pitchFamily="49" charset="0"/>
                <a:ea typeface="JuliaMono" panose="020B0609060300020004" pitchFamily="49" charset="0"/>
                <a:cs typeface="JuliaMono" panose="020B0609060300020004" pitchFamily="49" charset="0"/>
              </a:rPr>
              <a:t>1000 times higher than requirement</a:t>
            </a:r>
          </a:p>
        </p:txBody>
      </p:sp>
    </p:spTree>
    <p:extLst>
      <p:ext uri="{BB962C8B-B14F-4D97-AF65-F5344CB8AC3E}">
        <p14:creationId xmlns:p14="http://schemas.microsoft.com/office/powerpoint/2010/main" val="378663112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09F9C756-4F6F-E52D-E023-15975DB0F73A}"/>
              </a:ext>
            </a:extLst>
          </p:cNvPr>
          <p:cNvPicPr>
            <a:picLocks noGrp="1" noChangeAspect="1"/>
          </p:cNvPicPr>
          <p:nvPr>
            <p:ph idx="1"/>
          </p:nvPr>
        </p:nvPicPr>
        <p:blipFill>
          <a:blip r:embed="rId2">
            <a:extLst>
              <a:ext uri="{96DAC541-7B7A-43D3-8B79-37D633B846F1}">
                <asvg:svgBlip xmlns:asvg="http://schemas.microsoft.com/office/drawing/2016/SVG/main" r:embed="rId3"/>
              </a:ext>
            </a:extLst>
          </a:blip>
          <a:srcRect/>
          <a:stretch/>
        </p:blipFill>
        <p:spPr>
          <a:xfrm>
            <a:off x="3352585" y="1335741"/>
            <a:ext cx="8256921" cy="4954153"/>
          </a:xfrm>
        </p:spPr>
      </p:pic>
      <p:sp>
        <p:nvSpPr>
          <p:cNvPr id="3" name="Title 2">
            <a:extLst>
              <a:ext uri="{FF2B5EF4-FFF2-40B4-BE49-F238E27FC236}">
                <a16:creationId xmlns:a16="http://schemas.microsoft.com/office/drawing/2014/main" id="{9EAF1A65-6861-7BDE-0958-8EF1579D8DD0}"/>
              </a:ext>
            </a:extLst>
          </p:cNvPr>
          <p:cNvSpPr>
            <a:spLocks noGrp="1"/>
          </p:cNvSpPr>
          <p:nvPr>
            <p:ph type="title"/>
          </p:nvPr>
        </p:nvSpPr>
        <p:spPr/>
        <p:txBody>
          <a:bodyPr/>
          <a:lstStyle/>
          <a:p>
            <a:r>
              <a:rPr lang="en-GB" dirty="0"/>
              <a:t>H</a:t>
            </a:r>
            <a:r>
              <a:rPr lang="en-GB" baseline="-25000" dirty="0"/>
              <a:t>2</a:t>
            </a:r>
            <a:r>
              <a:rPr lang="en-GB" dirty="0"/>
              <a:t> propagation</a:t>
            </a:r>
          </a:p>
        </p:txBody>
      </p:sp>
      <p:sp>
        <p:nvSpPr>
          <p:cNvPr id="4" name="Date Placeholder 3">
            <a:extLst>
              <a:ext uri="{FF2B5EF4-FFF2-40B4-BE49-F238E27FC236}">
                <a16:creationId xmlns:a16="http://schemas.microsoft.com/office/drawing/2014/main" id="{16AC7267-27D9-78AF-2257-39E171D7AEE4}"/>
              </a:ext>
            </a:extLst>
          </p:cNvPr>
          <p:cNvSpPr>
            <a:spLocks noGrp="1"/>
          </p:cNvSpPr>
          <p:nvPr>
            <p:ph type="dt" sz="half" idx="10"/>
          </p:nvPr>
        </p:nvSpPr>
        <p:spPr/>
        <p:txBody>
          <a:bodyPr/>
          <a:lstStyle/>
          <a:p>
            <a:r>
              <a:rPr lang="en-US" dirty="0"/>
              <a:t>03 Jul 2025</a:t>
            </a:r>
          </a:p>
        </p:txBody>
      </p:sp>
      <p:sp>
        <p:nvSpPr>
          <p:cNvPr id="5" name="Footer Placeholder 4">
            <a:extLst>
              <a:ext uri="{FF2B5EF4-FFF2-40B4-BE49-F238E27FC236}">
                <a16:creationId xmlns:a16="http://schemas.microsoft.com/office/drawing/2014/main" id="{9BA4C586-A7C3-F98B-4E1E-7B8061C9B884}"/>
              </a:ext>
            </a:extLst>
          </p:cNvPr>
          <p:cNvSpPr>
            <a:spLocks noGrp="1"/>
          </p:cNvSpPr>
          <p:nvPr>
            <p:ph type="ftr" sz="quarter" idx="11"/>
          </p:nvPr>
        </p:nvSpPr>
        <p:spPr/>
        <p:txBody>
          <a:bodyPr/>
          <a:lstStyle/>
          <a:p>
            <a:r>
              <a:rPr lang="en-US"/>
              <a:t>JAFS | WP3: Vacuum</a:t>
            </a:r>
            <a:endParaRPr lang="en-US" dirty="0"/>
          </a:p>
        </p:txBody>
      </p:sp>
      <p:sp>
        <p:nvSpPr>
          <p:cNvPr id="6" name="Slide Number Placeholder 5">
            <a:extLst>
              <a:ext uri="{FF2B5EF4-FFF2-40B4-BE49-F238E27FC236}">
                <a16:creationId xmlns:a16="http://schemas.microsoft.com/office/drawing/2014/main" id="{3324738C-86BD-E40A-01FB-5619C07E6DD6}"/>
              </a:ext>
            </a:extLst>
          </p:cNvPr>
          <p:cNvSpPr>
            <a:spLocks noGrp="1"/>
          </p:cNvSpPr>
          <p:nvPr>
            <p:ph type="sldNum" sz="quarter" idx="12"/>
          </p:nvPr>
        </p:nvSpPr>
        <p:spPr/>
        <p:txBody>
          <a:bodyPr/>
          <a:lstStyle/>
          <a:p>
            <a:fld id="{36B5EA5A-BC32-A742-B11B-8E7414D5B535}" type="slidenum">
              <a:rPr lang="en-US" smtClean="0"/>
              <a:pPr/>
              <a:t>23</a:t>
            </a:fld>
            <a:endParaRPr lang="en-US" dirty="0"/>
          </a:p>
        </p:txBody>
      </p:sp>
      <p:sp>
        <p:nvSpPr>
          <p:cNvPr id="9" name="TextBox 8">
            <a:extLst>
              <a:ext uri="{FF2B5EF4-FFF2-40B4-BE49-F238E27FC236}">
                <a16:creationId xmlns:a16="http://schemas.microsoft.com/office/drawing/2014/main" id="{9A9BFC41-1113-C020-2414-154291246133}"/>
              </a:ext>
            </a:extLst>
          </p:cNvPr>
          <p:cNvSpPr txBox="1"/>
          <p:nvPr/>
        </p:nvSpPr>
        <p:spPr>
          <a:xfrm>
            <a:off x="336270" y="1200642"/>
            <a:ext cx="8017805" cy="2042473"/>
          </a:xfrm>
          <a:prstGeom prst="rect">
            <a:avLst/>
          </a:prstGeom>
          <a:solidFill>
            <a:schemeClr val="bg1"/>
          </a:solidFill>
          <a:ln>
            <a:solidFill>
              <a:srgbClr val="00B050"/>
            </a:solidFill>
          </a:ln>
        </p:spPr>
        <p:txBody>
          <a:bodyPr wrap="square" lIns="36000" tIns="36000" rIns="36000" bIns="36000" rtlCol="0">
            <a:spAutoFit/>
          </a:bodyPr>
          <a:lstStyle/>
          <a:p>
            <a:pPr marL="285750" indent="-285750">
              <a:buFont typeface="Wingdings" panose="05000000000000000000" pitchFamily="2" charset="2"/>
              <a:buChar char="Ø"/>
            </a:pPr>
            <a:r>
              <a:rPr lang="en-GB" sz="1600" dirty="0">
                <a:solidFill>
                  <a:srgbClr val="00B050"/>
                </a:solidFill>
                <a:latin typeface="JuliaMono" panose="020B0609060300020004" pitchFamily="49" charset="0"/>
                <a:ea typeface="JuliaMono" panose="020B0609060300020004" pitchFamily="49" charset="0"/>
                <a:cs typeface="JuliaMono" panose="020B0609060300020004" pitchFamily="49" charset="0"/>
              </a:rPr>
              <a:t>10</a:t>
            </a:r>
            <a:r>
              <a:rPr lang="en-GB" sz="1600" baseline="30000" dirty="0">
                <a:solidFill>
                  <a:srgbClr val="00B050"/>
                </a:solidFill>
                <a:latin typeface="JuliaMono" panose="020B0609060300020004" pitchFamily="49" charset="0"/>
                <a:ea typeface="JuliaMono" panose="020B0609060300020004" pitchFamily="49" charset="0"/>
                <a:cs typeface="JuliaMono" panose="020B0609060300020004" pitchFamily="49" charset="0"/>
              </a:rPr>
              <a:t>-8</a:t>
            </a:r>
            <a:r>
              <a:rPr lang="en-GB" sz="1600" dirty="0">
                <a:solidFill>
                  <a:srgbClr val="00B050"/>
                </a:solidFill>
                <a:latin typeface="JuliaMono" panose="020B0609060300020004" pitchFamily="49" charset="0"/>
                <a:ea typeface="JuliaMono" panose="020B0609060300020004" pitchFamily="49" charset="0"/>
                <a:cs typeface="JuliaMono" panose="020B0609060300020004" pitchFamily="49" charset="0"/>
              </a:rPr>
              <a:t> mbar at entrance of the previous sector</a:t>
            </a:r>
          </a:p>
          <a:p>
            <a:pPr marL="285750" indent="-285750">
              <a:buFont typeface="Wingdings" panose="05000000000000000000" pitchFamily="2" charset="2"/>
              <a:buChar char="Ø"/>
            </a:pPr>
            <a:r>
              <a:rPr lang="en-GB" sz="1600" dirty="0">
                <a:solidFill>
                  <a:srgbClr val="00B050"/>
                </a:solidFill>
                <a:latin typeface="JuliaMono" panose="020B0609060300020004" pitchFamily="49" charset="0"/>
                <a:ea typeface="JuliaMono" panose="020B0609060300020004" pitchFamily="49" charset="0"/>
                <a:cs typeface="JuliaMono" panose="020B0609060300020004" pitchFamily="49" charset="0"/>
              </a:rPr>
              <a:t>Assuming NEG coating in the first drift towards PUMA and in most of PUMA elements (0.005 sticking factor)</a:t>
            </a:r>
          </a:p>
          <a:p>
            <a:pPr marL="285750" indent="-285750">
              <a:buFont typeface="Wingdings" panose="05000000000000000000" pitchFamily="2" charset="2"/>
              <a:buChar char="Ø"/>
            </a:pPr>
            <a:r>
              <a:rPr lang="en-GB" sz="1600" dirty="0">
                <a:solidFill>
                  <a:srgbClr val="00B050"/>
                </a:solidFill>
                <a:latin typeface="JuliaMono" panose="020B0609060300020004" pitchFamily="49" charset="0"/>
                <a:ea typeface="JuliaMono" panose="020B0609060300020004" pitchFamily="49" charset="0"/>
                <a:cs typeface="JuliaMono" panose="020B0609060300020004" pitchFamily="49" charset="0"/>
              </a:rPr>
              <a:t>2×StarCell 300 as in PUMA at ELENA</a:t>
            </a:r>
          </a:p>
          <a:p>
            <a:pPr marL="285750" indent="-285750">
              <a:buFont typeface="Wingdings" panose="05000000000000000000" pitchFamily="2" charset="2"/>
              <a:buChar char="Ø"/>
            </a:pPr>
            <a:r>
              <a:rPr lang="en-GB" sz="1600" dirty="0">
                <a:solidFill>
                  <a:srgbClr val="00B050"/>
                </a:solidFill>
                <a:latin typeface="JuliaMono" panose="020B0609060300020004" pitchFamily="49" charset="0"/>
                <a:ea typeface="JuliaMono" panose="020B0609060300020004" pitchFamily="49" charset="0"/>
                <a:cs typeface="JuliaMono" panose="020B0609060300020004" pitchFamily="49" charset="0"/>
              </a:rPr>
              <a:t>Outgassing pessimistic assumption 5×10</a:t>
            </a:r>
            <a:r>
              <a:rPr lang="en-GB" sz="1600" baseline="30000" dirty="0">
                <a:solidFill>
                  <a:srgbClr val="00B050"/>
                </a:solidFill>
                <a:latin typeface="JuliaMono" panose="020B0609060300020004" pitchFamily="49" charset="0"/>
                <a:ea typeface="JuliaMono" panose="020B0609060300020004" pitchFamily="49" charset="0"/>
                <a:cs typeface="JuliaMono" panose="020B0609060300020004" pitchFamily="49" charset="0"/>
              </a:rPr>
              <a:t>-12</a:t>
            </a:r>
            <a:r>
              <a:rPr lang="en-GB" sz="1600" dirty="0">
                <a:solidFill>
                  <a:srgbClr val="00B050"/>
                </a:solidFill>
                <a:latin typeface="JuliaMono" panose="020B0609060300020004" pitchFamily="49" charset="0"/>
                <a:ea typeface="JuliaMono" panose="020B0609060300020004" pitchFamily="49" charset="0"/>
                <a:cs typeface="JuliaMono" panose="020B0609060300020004" pitchFamily="49" charset="0"/>
              </a:rPr>
              <a:t> </a:t>
            </a:r>
            <a:r>
              <a:rPr lang="en-GB" sz="1600" dirty="0" err="1">
                <a:solidFill>
                  <a:srgbClr val="00B050"/>
                </a:solidFill>
                <a:latin typeface="JuliaMono" panose="020B0609060300020004" pitchFamily="49" charset="0"/>
                <a:ea typeface="JuliaMono" panose="020B0609060300020004" pitchFamily="49" charset="0"/>
                <a:cs typeface="JuliaMono" panose="020B0609060300020004" pitchFamily="49" charset="0"/>
              </a:rPr>
              <a:t>mbar×l</a:t>
            </a:r>
            <a:r>
              <a:rPr lang="en-GB" sz="1600" dirty="0">
                <a:solidFill>
                  <a:srgbClr val="00B050"/>
                </a:solidFill>
                <a:latin typeface="JuliaMono" panose="020B0609060300020004" pitchFamily="49" charset="0"/>
                <a:ea typeface="JuliaMono" panose="020B0609060300020004" pitchFamily="49" charset="0"/>
                <a:cs typeface="JuliaMono" panose="020B0609060300020004" pitchFamily="49" charset="0"/>
              </a:rPr>
              <a:t>/s/cm²</a:t>
            </a:r>
          </a:p>
          <a:p>
            <a:pPr marL="285750" indent="-285750">
              <a:buFont typeface="Wingdings" panose="05000000000000000000" pitchFamily="2" charset="2"/>
              <a:buChar char="Ø"/>
            </a:pPr>
            <a:r>
              <a:rPr lang="en-GB" sz="1600" dirty="0">
                <a:solidFill>
                  <a:srgbClr val="00B050"/>
                </a:solidFill>
                <a:latin typeface="JuliaMono" panose="020B0609060300020004" pitchFamily="49" charset="0"/>
                <a:ea typeface="JuliaMono" panose="020B0609060300020004" pitchFamily="49" charset="0"/>
                <a:cs typeface="JuliaMono" panose="020B0609060300020004" pitchFamily="49" charset="0"/>
              </a:rPr>
              <a:t>Effect of irises conductance restriction not considered</a:t>
            </a:r>
          </a:p>
          <a:p>
            <a:pPr marL="285750" indent="-285750">
              <a:buFont typeface="Wingdings" panose="05000000000000000000" pitchFamily="2" charset="2"/>
              <a:buChar char="Ø"/>
            </a:pPr>
            <a:r>
              <a:rPr lang="en-GB" sz="1600" dirty="0">
                <a:solidFill>
                  <a:srgbClr val="00B050"/>
                </a:solidFill>
                <a:latin typeface="JuliaMono" panose="020B0609060300020004" pitchFamily="49" charset="0"/>
                <a:ea typeface="JuliaMono" panose="020B0609060300020004" pitchFamily="49" charset="0"/>
                <a:cs typeface="JuliaMono" panose="020B0609060300020004" pitchFamily="49" charset="0"/>
              </a:rPr>
              <a:t>Not considered pumping from the trap, neither NEG cartridges.</a:t>
            </a:r>
          </a:p>
          <a:p>
            <a:pPr marL="285750" indent="-285750">
              <a:buFont typeface="Wingdings" panose="05000000000000000000" pitchFamily="2" charset="2"/>
              <a:buChar char="Ø"/>
            </a:pPr>
            <a:r>
              <a:rPr lang="en-GB" sz="1600" b="1" dirty="0">
                <a:solidFill>
                  <a:srgbClr val="00B050"/>
                </a:solidFill>
                <a:latin typeface="JuliaMono" panose="020B0609060300020004" pitchFamily="49" charset="0"/>
                <a:ea typeface="JuliaMono" panose="020B0609060300020004" pitchFamily="49" charset="0"/>
                <a:cs typeface="JuliaMono" panose="020B0609060300020004" pitchFamily="49" charset="0"/>
              </a:rPr>
              <a:t>P~10</a:t>
            </a:r>
            <a:r>
              <a:rPr lang="en-GB" sz="1600" b="1" baseline="30000" dirty="0">
                <a:solidFill>
                  <a:srgbClr val="00B050"/>
                </a:solidFill>
                <a:latin typeface="JuliaMono" panose="020B0609060300020004" pitchFamily="49" charset="0"/>
                <a:ea typeface="JuliaMono" panose="020B0609060300020004" pitchFamily="49" charset="0"/>
                <a:cs typeface="JuliaMono" panose="020B0609060300020004" pitchFamily="49" charset="0"/>
              </a:rPr>
              <a:t>-11</a:t>
            </a:r>
            <a:r>
              <a:rPr lang="en-GB" sz="1600" b="1" dirty="0">
                <a:solidFill>
                  <a:srgbClr val="00B050"/>
                </a:solidFill>
                <a:latin typeface="JuliaMono" panose="020B0609060300020004" pitchFamily="49" charset="0"/>
                <a:ea typeface="JuliaMono" panose="020B0609060300020004" pitchFamily="49" charset="0"/>
                <a:cs typeface="JuliaMono" panose="020B0609060300020004" pitchFamily="49" charset="0"/>
              </a:rPr>
              <a:t> mbar next to the trap</a:t>
            </a:r>
          </a:p>
        </p:txBody>
      </p:sp>
    </p:spTree>
    <p:extLst>
      <p:ext uri="{BB962C8B-B14F-4D97-AF65-F5344CB8AC3E}">
        <p14:creationId xmlns:p14="http://schemas.microsoft.com/office/powerpoint/2010/main" val="76118774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BF5C763-6E00-0FE1-F16B-43031244A8A8}"/>
              </a:ext>
            </a:extLst>
          </p:cNvPr>
          <p:cNvSpPr>
            <a:spLocks noGrp="1"/>
          </p:cNvSpPr>
          <p:nvPr>
            <p:ph type="title"/>
          </p:nvPr>
        </p:nvSpPr>
        <p:spPr/>
        <p:txBody>
          <a:bodyPr/>
          <a:lstStyle/>
          <a:p>
            <a:r>
              <a:rPr lang="en-GB" dirty="0"/>
              <a:t>Equipment and budget</a:t>
            </a:r>
          </a:p>
        </p:txBody>
      </p:sp>
      <p:sp>
        <p:nvSpPr>
          <p:cNvPr id="4" name="Date Placeholder 3">
            <a:extLst>
              <a:ext uri="{FF2B5EF4-FFF2-40B4-BE49-F238E27FC236}">
                <a16:creationId xmlns:a16="http://schemas.microsoft.com/office/drawing/2014/main" id="{5F0EFB25-EEEB-82C3-8874-80D9E9A157A1}"/>
              </a:ext>
            </a:extLst>
          </p:cNvPr>
          <p:cNvSpPr>
            <a:spLocks noGrp="1"/>
          </p:cNvSpPr>
          <p:nvPr>
            <p:ph type="dt" sz="half" idx="10"/>
          </p:nvPr>
        </p:nvSpPr>
        <p:spPr/>
        <p:txBody>
          <a:bodyPr/>
          <a:lstStyle/>
          <a:p>
            <a:r>
              <a:rPr lang="en-US" dirty="0"/>
              <a:t>03 Jul 2025</a:t>
            </a:r>
          </a:p>
        </p:txBody>
      </p:sp>
      <p:sp>
        <p:nvSpPr>
          <p:cNvPr id="5" name="Footer Placeholder 4">
            <a:extLst>
              <a:ext uri="{FF2B5EF4-FFF2-40B4-BE49-F238E27FC236}">
                <a16:creationId xmlns:a16="http://schemas.microsoft.com/office/drawing/2014/main" id="{BF46C3A5-2CE5-07EF-F957-655A3D6AE23E}"/>
              </a:ext>
            </a:extLst>
          </p:cNvPr>
          <p:cNvSpPr>
            <a:spLocks noGrp="1"/>
          </p:cNvSpPr>
          <p:nvPr>
            <p:ph type="ftr" sz="quarter" idx="11"/>
          </p:nvPr>
        </p:nvSpPr>
        <p:spPr/>
        <p:txBody>
          <a:bodyPr/>
          <a:lstStyle/>
          <a:p>
            <a:r>
              <a:rPr lang="en-US"/>
              <a:t>JAFS | WP3: Vacuum</a:t>
            </a:r>
            <a:endParaRPr lang="en-US" dirty="0"/>
          </a:p>
        </p:txBody>
      </p:sp>
      <p:sp>
        <p:nvSpPr>
          <p:cNvPr id="6" name="Slide Number Placeholder 5">
            <a:extLst>
              <a:ext uri="{FF2B5EF4-FFF2-40B4-BE49-F238E27FC236}">
                <a16:creationId xmlns:a16="http://schemas.microsoft.com/office/drawing/2014/main" id="{68E5C216-04E6-B4DD-79CB-9E452A55D113}"/>
              </a:ext>
            </a:extLst>
          </p:cNvPr>
          <p:cNvSpPr>
            <a:spLocks noGrp="1"/>
          </p:cNvSpPr>
          <p:nvPr>
            <p:ph type="sldNum" sz="quarter" idx="12"/>
          </p:nvPr>
        </p:nvSpPr>
        <p:spPr/>
        <p:txBody>
          <a:bodyPr/>
          <a:lstStyle/>
          <a:p>
            <a:fld id="{36B5EA5A-BC32-A742-B11B-8E7414D5B535}" type="slidenum">
              <a:rPr lang="en-US" smtClean="0"/>
              <a:pPr/>
              <a:t>24</a:t>
            </a:fld>
            <a:endParaRPr lang="en-US" dirty="0"/>
          </a:p>
        </p:txBody>
      </p:sp>
      <p:sp>
        <p:nvSpPr>
          <p:cNvPr id="12" name="Content Placeholder 11">
            <a:extLst>
              <a:ext uri="{FF2B5EF4-FFF2-40B4-BE49-F238E27FC236}">
                <a16:creationId xmlns:a16="http://schemas.microsoft.com/office/drawing/2014/main" id="{0B3E18DF-A428-65D9-9775-406276284159}"/>
              </a:ext>
            </a:extLst>
          </p:cNvPr>
          <p:cNvSpPr>
            <a:spLocks noGrp="1"/>
          </p:cNvSpPr>
          <p:nvPr>
            <p:ph sz="half" idx="1"/>
          </p:nvPr>
        </p:nvSpPr>
        <p:spPr>
          <a:xfrm>
            <a:off x="569352" y="1677207"/>
            <a:ext cx="6360366" cy="4608512"/>
          </a:xfrm>
        </p:spPr>
        <p:txBody>
          <a:bodyPr/>
          <a:lstStyle/>
          <a:p>
            <a:pPr marL="342900" indent="-342900">
              <a:lnSpc>
                <a:spcPct val="100000"/>
              </a:lnSpc>
              <a:buFont typeface="Wingdings" panose="05000000000000000000" pitchFamily="2" charset="2"/>
              <a:buChar char="Ø"/>
            </a:pPr>
            <a:r>
              <a:rPr lang="en-GB" dirty="0"/>
              <a:t>Order TMPs, primary pumps and instrumentation?</a:t>
            </a:r>
          </a:p>
          <a:p>
            <a:pPr marL="342900" indent="-342900">
              <a:lnSpc>
                <a:spcPct val="100000"/>
              </a:lnSpc>
              <a:buFont typeface="Wingdings" panose="05000000000000000000" pitchFamily="2" charset="2"/>
              <a:buChar char="Ø"/>
            </a:pPr>
            <a:r>
              <a:rPr lang="en-GB" dirty="0"/>
              <a:t>Sector valves to order as soon as layout is frozen</a:t>
            </a:r>
          </a:p>
          <a:p>
            <a:pPr marL="342900" indent="-342900">
              <a:lnSpc>
                <a:spcPct val="100000"/>
              </a:lnSpc>
              <a:buFont typeface="Wingdings" panose="05000000000000000000" pitchFamily="2" charset="2"/>
              <a:buChar char="Ø"/>
            </a:pPr>
            <a:r>
              <a:rPr lang="en-GB" dirty="0"/>
              <a:t>All metal or series 10 Viton sealed valve at the interface with the experimental line?</a:t>
            </a:r>
          </a:p>
          <a:p>
            <a:pPr marL="342900" indent="-342900">
              <a:lnSpc>
                <a:spcPct val="100000"/>
              </a:lnSpc>
              <a:buFont typeface="Wingdings" panose="05000000000000000000" pitchFamily="2" charset="2"/>
              <a:buChar char="Ø"/>
            </a:pPr>
            <a:r>
              <a:rPr lang="en-GB" dirty="0"/>
              <a:t>Hardware estimation 30 </a:t>
            </a:r>
            <a:r>
              <a:rPr lang="en-GB" dirty="0" err="1"/>
              <a:t>kCHF</a:t>
            </a:r>
            <a:r>
              <a:rPr lang="en-GB" dirty="0"/>
              <a:t> higher than in previous estimation</a:t>
            </a:r>
          </a:p>
        </p:txBody>
      </p:sp>
      <p:pic>
        <p:nvPicPr>
          <p:cNvPr id="14" name="Picture 13">
            <a:extLst>
              <a:ext uri="{FF2B5EF4-FFF2-40B4-BE49-F238E27FC236}">
                <a16:creationId xmlns:a16="http://schemas.microsoft.com/office/drawing/2014/main" id="{E53AA721-ECFE-EAD4-ECC6-12814006F76C}"/>
              </a:ext>
            </a:extLst>
          </p:cNvPr>
          <p:cNvPicPr>
            <a:picLocks noChangeAspect="1"/>
          </p:cNvPicPr>
          <p:nvPr/>
        </p:nvPicPr>
        <p:blipFill>
          <a:blip r:embed="rId2"/>
          <a:stretch>
            <a:fillRect/>
          </a:stretch>
        </p:blipFill>
        <p:spPr>
          <a:xfrm>
            <a:off x="8205715" y="3557750"/>
            <a:ext cx="3210325" cy="2708385"/>
          </a:xfrm>
          <a:prstGeom prst="rect">
            <a:avLst/>
          </a:prstGeom>
        </p:spPr>
      </p:pic>
      <p:sp>
        <p:nvSpPr>
          <p:cNvPr id="15" name="TextBox 14">
            <a:extLst>
              <a:ext uri="{FF2B5EF4-FFF2-40B4-BE49-F238E27FC236}">
                <a16:creationId xmlns:a16="http://schemas.microsoft.com/office/drawing/2014/main" id="{18DF49FF-2A2A-971E-3F42-491ED5D4A3A7}"/>
              </a:ext>
            </a:extLst>
          </p:cNvPr>
          <p:cNvSpPr txBox="1"/>
          <p:nvPr/>
        </p:nvSpPr>
        <p:spPr>
          <a:xfrm rot="19825307">
            <a:off x="7957458" y="4343141"/>
            <a:ext cx="3571103" cy="276999"/>
          </a:xfrm>
          <a:prstGeom prst="rect">
            <a:avLst/>
          </a:prstGeom>
        </p:spPr>
        <p:style>
          <a:lnRef idx="2">
            <a:schemeClr val="accent2"/>
          </a:lnRef>
          <a:fillRef idx="1">
            <a:schemeClr val="lt1"/>
          </a:fillRef>
          <a:effectRef idx="0">
            <a:schemeClr val="accent2"/>
          </a:effectRef>
          <a:fontRef idx="minor">
            <a:schemeClr val="dk1"/>
          </a:fontRef>
        </p:style>
        <p:txBody>
          <a:bodyPr wrap="square" lIns="0" tIns="0" rIns="0" bIns="0" rtlCol="0">
            <a:spAutoFit/>
          </a:bodyPr>
          <a:lstStyle/>
          <a:p>
            <a:pPr algn="l"/>
            <a:r>
              <a:rPr lang="en-GB" dirty="0">
                <a:latin typeface="JuliaMono" panose="020B0609060300020004" pitchFamily="49" charset="0"/>
                <a:ea typeface="JuliaMono" panose="020B0609060300020004" pitchFamily="49" charset="0"/>
                <a:cs typeface="JuliaMono" panose="020B0609060300020004" pitchFamily="49" charset="0"/>
              </a:rPr>
              <a:t>First evaluation sent 2023</a:t>
            </a:r>
          </a:p>
        </p:txBody>
      </p:sp>
      <p:graphicFrame>
        <p:nvGraphicFramePr>
          <p:cNvPr id="19" name="Content Placeholder 18">
            <a:extLst>
              <a:ext uri="{FF2B5EF4-FFF2-40B4-BE49-F238E27FC236}">
                <a16:creationId xmlns:a16="http://schemas.microsoft.com/office/drawing/2014/main" id="{2D9A8A0B-2236-5673-36A1-8A215DCB4FC1}"/>
              </a:ext>
            </a:extLst>
          </p:cNvPr>
          <p:cNvGraphicFramePr>
            <a:graphicFrameLocks noGrp="1"/>
          </p:cNvGraphicFramePr>
          <p:nvPr>
            <p:ph sz="half" idx="2"/>
            <p:extLst>
              <p:ext uri="{D42A27DB-BD31-4B8C-83A1-F6EECF244321}">
                <p14:modId xmlns:p14="http://schemas.microsoft.com/office/powerpoint/2010/main" val="1068320083"/>
              </p:ext>
            </p:extLst>
          </p:nvPr>
        </p:nvGraphicFramePr>
        <p:xfrm>
          <a:off x="8079148" y="187239"/>
          <a:ext cx="3149600" cy="3133725"/>
        </p:xfrm>
        <a:graphic>
          <a:graphicData uri="http://schemas.openxmlformats.org/drawingml/2006/table">
            <a:tbl>
              <a:tblPr/>
              <a:tblGrid>
                <a:gridCol w="1256034">
                  <a:extLst>
                    <a:ext uri="{9D8B030D-6E8A-4147-A177-3AD203B41FA5}">
                      <a16:colId xmlns:a16="http://schemas.microsoft.com/office/drawing/2014/main" val="353191316"/>
                    </a:ext>
                  </a:extLst>
                </a:gridCol>
                <a:gridCol w="608986">
                  <a:extLst>
                    <a:ext uri="{9D8B030D-6E8A-4147-A177-3AD203B41FA5}">
                      <a16:colId xmlns:a16="http://schemas.microsoft.com/office/drawing/2014/main" val="4149368826"/>
                    </a:ext>
                  </a:extLst>
                </a:gridCol>
                <a:gridCol w="675594">
                  <a:extLst>
                    <a:ext uri="{9D8B030D-6E8A-4147-A177-3AD203B41FA5}">
                      <a16:colId xmlns:a16="http://schemas.microsoft.com/office/drawing/2014/main" val="3988772384"/>
                    </a:ext>
                  </a:extLst>
                </a:gridCol>
                <a:gridCol w="608986">
                  <a:extLst>
                    <a:ext uri="{9D8B030D-6E8A-4147-A177-3AD203B41FA5}">
                      <a16:colId xmlns:a16="http://schemas.microsoft.com/office/drawing/2014/main" val="3738843253"/>
                    </a:ext>
                  </a:extLst>
                </a:gridCol>
              </a:tblGrid>
              <a:tr h="200025">
                <a:tc>
                  <a:txBody>
                    <a:bodyPr/>
                    <a:lstStyle/>
                    <a:p>
                      <a:pPr algn="l" fontAlgn="b"/>
                      <a:r>
                        <a:rPr lang="en-GB" sz="1100" b="0" i="0" u="none" strike="noStrike">
                          <a:solidFill>
                            <a:srgbClr val="FFFFFF"/>
                          </a:solidFill>
                          <a:effectLst/>
                          <a:highlight>
                            <a:srgbClr val="ED7D31"/>
                          </a:highlight>
                          <a:latin typeface="Calibri" panose="020F0502020204030204" pitchFamily="34" charset="0"/>
                        </a:rPr>
                        <a:t>Item</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solidFill>
                      <a:srgbClr val="ED7D31"/>
                    </a:solidFill>
                  </a:tcPr>
                </a:tc>
                <a:tc>
                  <a:txBody>
                    <a:bodyPr/>
                    <a:lstStyle/>
                    <a:p>
                      <a:pPr algn="l" fontAlgn="b"/>
                      <a:r>
                        <a:rPr lang="en-GB" sz="1100" b="0" i="0" u="none" strike="noStrike">
                          <a:solidFill>
                            <a:srgbClr val="FFFFFF"/>
                          </a:solidFill>
                          <a:effectLst/>
                          <a:highlight>
                            <a:srgbClr val="ED7D31"/>
                          </a:highlight>
                          <a:latin typeface="Calibri" panose="020F0502020204030204" pitchFamily="34" charset="0"/>
                        </a:rPr>
                        <a:t>Q</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solidFill>
                      <a:srgbClr val="ED7D31"/>
                    </a:solidFill>
                  </a:tcPr>
                </a:tc>
                <a:tc>
                  <a:txBody>
                    <a:bodyPr/>
                    <a:lstStyle/>
                    <a:p>
                      <a:pPr algn="l" fontAlgn="b"/>
                      <a:r>
                        <a:rPr lang="en-GB" sz="1100" b="0" i="0" u="none" strike="noStrike">
                          <a:solidFill>
                            <a:srgbClr val="FFFFFF"/>
                          </a:solidFill>
                          <a:effectLst/>
                          <a:highlight>
                            <a:srgbClr val="ED7D31"/>
                          </a:highlight>
                          <a:latin typeface="Calibri" panose="020F0502020204030204" pitchFamily="34" charset="0"/>
                        </a:rPr>
                        <a:t>CHF/piece</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solidFill>
                      <a:srgbClr val="ED7D31"/>
                    </a:solidFill>
                  </a:tcPr>
                </a:tc>
                <a:tc>
                  <a:txBody>
                    <a:bodyPr/>
                    <a:lstStyle/>
                    <a:p>
                      <a:pPr algn="l" fontAlgn="b"/>
                      <a:r>
                        <a:rPr lang="en-GB" sz="1100" b="0" i="0" u="none" strike="noStrike">
                          <a:solidFill>
                            <a:srgbClr val="FFFFFF"/>
                          </a:solidFill>
                          <a:effectLst/>
                          <a:highlight>
                            <a:srgbClr val="ED7D31"/>
                          </a:highlight>
                          <a:latin typeface="Calibri" panose="020F0502020204030204" pitchFamily="34" charset="0"/>
                        </a:rPr>
                        <a:t>Total</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solidFill>
                      <a:srgbClr val="ED7D31"/>
                    </a:solidFill>
                  </a:tcPr>
                </a:tc>
                <a:extLst>
                  <a:ext uri="{0D108BD9-81ED-4DB2-BD59-A6C34878D82A}">
                    <a16:rowId xmlns:a16="http://schemas.microsoft.com/office/drawing/2014/main" val="3385791611"/>
                  </a:ext>
                </a:extLst>
              </a:tr>
              <a:tr h="190500">
                <a:tc>
                  <a:txBody>
                    <a:bodyPr/>
                    <a:lstStyle/>
                    <a:p>
                      <a:pPr algn="l" fontAlgn="b"/>
                      <a:r>
                        <a:rPr lang="en-GB" sz="1100" b="0" i="0" u="none" strike="noStrike">
                          <a:solidFill>
                            <a:srgbClr val="000000"/>
                          </a:solidFill>
                          <a:effectLst/>
                          <a:latin typeface="Calibri" panose="020F0502020204030204" pitchFamily="34" charset="0"/>
                        </a:rPr>
                        <a:t>Series 10 DN100CF</a:t>
                      </a: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r" fontAlgn="b"/>
                      <a:r>
                        <a:rPr lang="en-GB" sz="1100" b="0" i="0" u="none" strike="noStrike">
                          <a:solidFill>
                            <a:srgbClr val="000000"/>
                          </a:solidFill>
                          <a:effectLst/>
                          <a:latin typeface="Calibri" panose="020F0502020204030204" pitchFamily="34" charset="0"/>
                        </a:rPr>
                        <a:t>7</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r" fontAlgn="b"/>
                      <a:r>
                        <a:rPr lang="en-GB" sz="1100" b="0" i="0" u="none" strike="noStrike">
                          <a:solidFill>
                            <a:srgbClr val="000000"/>
                          </a:solidFill>
                          <a:effectLst/>
                          <a:latin typeface="Calibri" panose="020F0502020204030204" pitchFamily="34" charset="0"/>
                        </a:rPr>
                        <a:t>4</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r" fontAlgn="b"/>
                      <a:r>
                        <a:rPr lang="en-GB" sz="1100" b="0" i="0" u="none" strike="noStrike">
                          <a:solidFill>
                            <a:srgbClr val="000000"/>
                          </a:solidFill>
                          <a:effectLst/>
                          <a:latin typeface="Calibri" panose="020F0502020204030204" pitchFamily="34" charset="0"/>
                        </a:rPr>
                        <a:t>28</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2511280220"/>
                  </a:ext>
                </a:extLst>
              </a:tr>
              <a:tr h="190500">
                <a:tc>
                  <a:txBody>
                    <a:bodyPr/>
                    <a:lstStyle/>
                    <a:p>
                      <a:pPr algn="l" fontAlgn="b"/>
                      <a:r>
                        <a:rPr lang="en-GB" sz="1100" b="0" i="0" u="none" strike="noStrike">
                          <a:solidFill>
                            <a:srgbClr val="000000"/>
                          </a:solidFill>
                          <a:effectLst/>
                          <a:latin typeface="Calibri" panose="020F0502020204030204" pitchFamily="34" charset="0"/>
                        </a:rPr>
                        <a:t>Series 10 DN40CF</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r" fontAlgn="b"/>
                      <a:r>
                        <a:rPr lang="en-GB" sz="11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noFill/>
                  </a:tcPr>
                </a:tc>
                <a:tc>
                  <a:txBody>
                    <a:bodyPr/>
                    <a:lstStyle/>
                    <a:p>
                      <a:pPr algn="r" fontAlgn="b"/>
                      <a:r>
                        <a:rPr lang="en-GB" sz="1100" b="0" i="0" u="none" strike="noStrike">
                          <a:solidFill>
                            <a:srgbClr val="000000"/>
                          </a:solidFill>
                          <a:effectLst/>
                          <a:latin typeface="Calibri" panose="020F0502020204030204" pitchFamily="34" charset="0"/>
                        </a:rPr>
                        <a:t>4</a:t>
                      </a:r>
                    </a:p>
                  </a:txBody>
                  <a:tcPr marL="9525" marR="9525" marT="9525" marB="0" anchor="b">
                    <a:lnL>
                      <a:noFill/>
                    </a:lnL>
                    <a:lnR>
                      <a:noFill/>
                    </a:lnR>
                    <a:lnT>
                      <a:noFill/>
                    </a:lnT>
                    <a:lnB>
                      <a:noFill/>
                    </a:lnB>
                    <a:noFill/>
                  </a:tcPr>
                </a:tc>
                <a:tc>
                  <a:txBody>
                    <a:bodyPr/>
                    <a:lstStyle/>
                    <a:p>
                      <a:pPr algn="r" fontAlgn="b"/>
                      <a:r>
                        <a:rPr lang="en-GB" sz="1100" b="0" i="0" u="none" strike="noStrike">
                          <a:solidFill>
                            <a:srgbClr val="000000"/>
                          </a:solidFill>
                          <a:effectLst/>
                          <a:latin typeface="Calibri" panose="020F0502020204030204" pitchFamily="34" charset="0"/>
                        </a:rPr>
                        <a:t>4</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397967270"/>
                  </a:ext>
                </a:extLst>
              </a:tr>
              <a:tr h="190500">
                <a:tc>
                  <a:txBody>
                    <a:bodyPr/>
                    <a:lstStyle/>
                    <a:p>
                      <a:pPr algn="l" fontAlgn="b"/>
                      <a:r>
                        <a:rPr lang="en-GB" sz="1100" b="0" i="0" u="none" strike="noStrike">
                          <a:solidFill>
                            <a:srgbClr val="000000"/>
                          </a:solidFill>
                          <a:effectLst/>
                          <a:latin typeface="Calibri" panose="020F0502020204030204" pitchFamily="34" charset="0"/>
                        </a:rPr>
                        <a:t>HiPace 700</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r" fontAlgn="b"/>
                      <a:r>
                        <a:rPr lang="en-GB" sz="1100" b="0" i="0" u="none" strike="noStrike">
                          <a:solidFill>
                            <a:srgbClr val="000000"/>
                          </a:solidFill>
                          <a:effectLst/>
                          <a:latin typeface="Calibri" panose="020F0502020204030204" pitchFamily="34" charset="0"/>
                        </a:rPr>
                        <a:t>7</a:t>
                      </a:r>
                    </a:p>
                  </a:txBody>
                  <a:tcPr marL="9525" marR="9525" marT="9525" marB="0" anchor="b">
                    <a:lnL>
                      <a:noFill/>
                    </a:lnL>
                    <a:lnR>
                      <a:noFill/>
                    </a:lnR>
                    <a:lnT>
                      <a:noFill/>
                    </a:lnT>
                    <a:lnB>
                      <a:noFill/>
                    </a:lnB>
                    <a:noFill/>
                  </a:tcPr>
                </a:tc>
                <a:tc>
                  <a:txBody>
                    <a:bodyPr/>
                    <a:lstStyle/>
                    <a:p>
                      <a:pPr algn="r" fontAlgn="b"/>
                      <a:r>
                        <a:rPr lang="en-GB" sz="1100" b="0" i="0" u="none" strike="noStrike">
                          <a:solidFill>
                            <a:srgbClr val="000000"/>
                          </a:solidFill>
                          <a:effectLst/>
                          <a:latin typeface="Calibri" panose="020F0502020204030204" pitchFamily="34" charset="0"/>
                        </a:rPr>
                        <a:t>7</a:t>
                      </a:r>
                    </a:p>
                  </a:txBody>
                  <a:tcPr marL="9525" marR="9525" marT="9525" marB="0" anchor="b">
                    <a:lnL>
                      <a:noFill/>
                    </a:lnL>
                    <a:lnR>
                      <a:noFill/>
                    </a:lnR>
                    <a:lnT>
                      <a:noFill/>
                    </a:lnT>
                    <a:lnB>
                      <a:noFill/>
                    </a:lnB>
                    <a:noFill/>
                  </a:tcPr>
                </a:tc>
                <a:tc>
                  <a:txBody>
                    <a:bodyPr/>
                    <a:lstStyle/>
                    <a:p>
                      <a:pPr algn="r" fontAlgn="b"/>
                      <a:r>
                        <a:rPr lang="en-GB" sz="1100" b="0" i="0" u="none" strike="noStrike">
                          <a:solidFill>
                            <a:srgbClr val="000000"/>
                          </a:solidFill>
                          <a:effectLst/>
                          <a:latin typeface="Calibri" panose="020F0502020204030204" pitchFamily="34" charset="0"/>
                        </a:rPr>
                        <a:t>49</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727965301"/>
                  </a:ext>
                </a:extLst>
              </a:tr>
              <a:tr h="190500">
                <a:tc>
                  <a:txBody>
                    <a:bodyPr/>
                    <a:lstStyle/>
                    <a:p>
                      <a:pPr algn="l" fontAlgn="b"/>
                      <a:r>
                        <a:rPr lang="en-GB" sz="1100" b="0" i="0" u="none" strike="noStrike">
                          <a:solidFill>
                            <a:srgbClr val="000000"/>
                          </a:solidFill>
                          <a:effectLst/>
                          <a:latin typeface="Calibri" panose="020F0502020204030204" pitchFamily="34" charset="0"/>
                        </a:rPr>
                        <a:t>Series 10 DN150CF</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r" fontAlgn="b"/>
                      <a:r>
                        <a:rPr lang="en-GB" sz="1100" b="0" i="0" u="none" strike="noStrike">
                          <a:solidFill>
                            <a:srgbClr val="000000"/>
                          </a:solidFill>
                          <a:effectLst/>
                          <a:latin typeface="Calibri" panose="020F0502020204030204" pitchFamily="34" charset="0"/>
                        </a:rPr>
                        <a:t>7</a:t>
                      </a:r>
                    </a:p>
                  </a:txBody>
                  <a:tcPr marL="9525" marR="9525" marT="9525" marB="0" anchor="b">
                    <a:lnL>
                      <a:noFill/>
                    </a:lnL>
                    <a:lnR>
                      <a:noFill/>
                    </a:lnR>
                    <a:lnT>
                      <a:noFill/>
                    </a:lnT>
                    <a:lnB>
                      <a:noFill/>
                    </a:lnB>
                    <a:noFill/>
                  </a:tcPr>
                </a:tc>
                <a:tc>
                  <a:txBody>
                    <a:bodyPr/>
                    <a:lstStyle/>
                    <a:p>
                      <a:pPr algn="r" fontAlgn="b"/>
                      <a:r>
                        <a:rPr lang="en-GB" sz="1100" b="0" i="0" u="none" strike="noStrike">
                          <a:solidFill>
                            <a:srgbClr val="000000"/>
                          </a:solidFill>
                          <a:effectLst/>
                          <a:latin typeface="Calibri" panose="020F0502020204030204" pitchFamily="34" charset="0"/>
                        </a:rPr>
                        <a:t>5</a:t>
                      </a:r>
                    </a:p>
                  </a:txBody>
                  <a:tcPr marL="9525" marR="9525" marT="9525" marB="0" anchor="b">
                    <a:lnL>
                      <a:noFill/>
                    </a:lnL>
                    <a:lnR>
                      <a:noFill/>
                    </a:lnR>
                    <a:lnT>
                      <a:noFill/>
                    </a:lnT>
                    <a:lnB>
                      <a:noFill/>
                    </a:lnB>
                    <a:noFill/>
                  </a:tcPr>
                </a:tc>
                <a:tc>
                  <a:txBody>
                    <a:bodyPr/>
                    <a:lstStyle/>
                    <a:p>
                      <a:pPr algn="r" fontAlgn="b"/>
                      <a:r>
                        <a:rPr lang="en-GB" sz="1100" b="0" i="0" u="none" strike="noStrike">
                          <a:solidFill>
                            <a:srgbClr val="000000"/>
                          </a:solidFill>
                          <a:effectLst/>
                          <a:latin typeface="Calibri" panose="020F0502020204030204" pitchFamily="34" charset="0"/>
                        </a:rPr>
                        <a:t>35</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382481015"/>
                  </a:ext>
                </a:extLst>
              </a:tr>
              <a:tr h="190500">
                <a:tc>
                  <a:txBody>
                    <a:bodyPr/>
                    <a:lstStyle/>
                    <a:p>
                      <a:pPr algn="l" fontAlgn="b"/>
                      <a:r>
                        <a:rPr lang="en-GB" sz="1100" b="0" i="0" u="none" strike="noStrike">
                          <a:solidFill>
                            <a:srgbClr val="000000"/>
                          </a:solidFill>
                          <a:effectLst/>
                          <a:latin typeface="Calibri" panose="020F0502020204030204" pitchFamily="34" charset="0"/>
                        </a:rPr>
                        <a:t>Angle valve DN25KF</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r" fontAlgn="b"/>
                      <a:r>
                        <a:rPr lang="en-GB" sz="1100" b="0" i="0" u="none" strike="noStrike">
                          <a:solidFill>
                            <a:srgbClr val="000000"/>
                          </a:solidFill>
                          <a:effectLst/>
                          <a:latin typeface="Calibri" panose="020F0502020204030204" pitchFamily="34" charset="0"/>
                        </a:rPr>
                        <a:t>18</a:t>
                      </a:r>
                    </a:p>
                  </a:txBody>
                  <a:tcPr marL="9525" marR="9525" marT="9525" marB="0" anchor="b">
                    <a:lnL>
                      <a:noFill/>
                    </a:lnL>
                    <a:lnR>
                      <a:noFill/>
                    </a:lnR>
                    <a:lnT>
                      <a:noFill/>
                    </a:lnT>
                    <a:lnB>
                      <a:noFill/>
                    </a:lnB>
                    <a:noFill/>
                  </a:tcPr>
                </a:tc>
                <a:tc>
                  <a:txBody>
                    <a:bodyPr/>
                    <a:lstStyle/>
                    <a:p>
                      <a:pPr algn="r" fontAlgn="b"/>
                      <a:r>
                        <a:rPr lang="en-GB" sz="1100" b="0" i="0" u="none" strike="noStrike">
                          <a:solidFill>
                            <a:srgbClr val="000000"/>
                          </a:solidFill>
                          <a:effectLst/>
                          <a:latin typeface="Calibri" panose="020F0502020204030204" pitchFamily="34" charset="0"/>
                        </a:rPr>
                        <a:t>0.5</a:t>
                      </a:r>
                    </a:p>
                  </a:txBody>
                  <a:tcPr marL="9525" marR="9525" marT="9525" marB="0" anchor="b">
                    <a:lnL>
                      <a:noFill/>
                    </a:lnL>
                    <a:lnR>
                      <a:noFill/>
                    </a:lnR>
                    <a:lnT>
                      <a:noFill/>
                    </a:lnT>
                    <a:lnB>
                      <a:noFill/>
                    </a:lnB>
                    <a:noFill/>
                  </a:tcPr>
                </a:tc>
                <a:tc>
                  <a:txBody>
                    <a:bodyPr/>
                    <a:lstStyle/>
                    <a:p>
                      <a:pPr algn="r" fontAlgn="b"/>
                      <a:r>
                        <a:rPr lang="en-GB" sz="1100" b="0" i="0" u="none" strike="noStrike">
                          <a:solidFill>
                            <a:srgbClr val="000000"/>
                          </a:solidFill>
                          <a:effectLst/>
                          <a:latin typeface="Calibri" panose="020F0502020204030204" pitchFamily="34" charset="0"/>
                        </a:rPr>
                        <a:t>9</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62101563"/>
                  </a:ext>
                </a:extLst>
              </a:tr>
              <a:tr h="190500">
                <a:tc>
                  <a:txBody>
                    <a:bodyPr/>
                    <a:lstStyle/>
                    <a:p>
                      <a:pPr algn="l" fontAlgn="b"/>
                      <a:r>
                        <a:rPr lang="en-GB" sz="1100" b="0" i="0" u="none" strike="noStrike" dirty="0" err="1">
                          <a:solidFill>
                            <a:srgbClr val="000000"/>
                          </a:solidFill>
                          <a:effectLst/>
                          <a:latin typeface="Calibri" panose="020F0502020204030204" pitchFamily="34" charset="0"/>
                        </a:rPr>
                        <a:t>Hipace</a:t>
                      </a:r>
                      <a:r>
                        <a:rPr lang="en-GB" sz="1100" b="0" i="0" u="none" strike="noStrike" dirty="0">
                          <a:solidFill>
                            <a:srgbClr val="000000"/>
                          </a:solidFill>
                          <a:effectLst/>
                          <a:latin typeface="Calibri" panose="020F0502020204030204" pitchFamily="34" charset="0"/>
                        </a:rPr>
                        <a:t> 300</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r" fontAlgn="b"/>
                      <a:r>
                        <a:rPr lang="en-GB" sz="1100" b="0" i="0" u="none" strike="noStrike">
                          <a:solidFill>
                            <a:srgbClr val="000000"/>
                          </a:solidFill>
                          <a:effectLst/>
                          <a:latin typeface="Calibri" panose="020F0502020204030204" pitchFamily="34" charset="0"/>
                        </a:rPr>
                        <a:t>3</a:t>
                      </a:r>
                    </a:p>
                  </a:txBody>
                  <a:tcPr marL="9525" marR="9525" marT="9525" marB="0" anchor="b">
                    <a:lnL>
                      <a:noFill/>
                    </a:lnL>
                    <a:lnR>
                      <a:noFill/>
                    </a:lnR>
                    <a:lnT>
                      <a:noFill/>
                    </a:lnT>
                    <a:lnB>
                      <a:noFill/>
                    </a:lnB>
                    <a:noFill/>
                  </a:tcPr>
                </a:tc>
                <a:tc>
                  <a:txBody>
                    <a:bodyPr/>
                    <a:lstStyle/>
                    <a:p>
                      <a:pPr algn="r" fontAlgn="b"/>
                      <a:r>
                        <a:rPr lang="en-GB" sz="1100" b="0" i="0" u="none" strike="noStrike">
                          <a:solidFill>
                            <a:srgbClr val="000000"/>
                          </a:solidFill>
                          <a:effectLst/>
                          <a:latin typeface="Calibri" panose="020F0502020204030204" pitchFamily="34" charset="0"/>
                        </a:rPr>
                        <a:t>6</a:t>
                      </a:r>
                    </a:p>
                  </a:txBody>
                  <a:tcPr marL="9525" marR="9525" marT="9525" marB="0" anchor="b">
                    <a:lnL>
                      <a:noFill/>
                    </a:lnL>
                    <a:lnR>
                      <a:noFill/>
                    </a:lnR>
                    <a:lnT>
                      <a:noFill/>
                    </a:lnT>
                    <a:lnB>
                      <a:noFill/>
                    </a:lnB>
                    <a:noFill/>
                  </a:tcPr>
                </a:tc>
                <a:tc>
                  <a:txBody>
                    <a:bodyPr/>
                    <a:lstStyle/>
                    <a:p>
                      <a:pPr algn="r" fontAlgn="b"/>
                      <a:r>
                        <a:rPr lang="en-GB" sz="1100" b="0" i="0" u="none" strike="noStrike">
                          <a:solidFill>
                            <a:srgbClr val="000000"/>
                          </a:solidFill>
                          <a:effectLst/>
                          <a:latin typeface="Calibri" panose="020F0502020204030204" pitchFamily="34" charset="0"/>
                        </a:rPr>
                        <a:t>18</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276772015"/>
                  </a:ext>
                </a:extLst>
              </a:tr>
              <a:tr h="190500">
                <a:tc>
                  <a:txBody>
                    <a:bodyPr/>
                    <a:lstStyle/>
                    <a:p>
                      <a:pPr algn="l" fontAlgn="b"/>
                      <a:r>
                        <a:rPr lang="en-GB" sz="1100" b="0" i="0" u="none" strike="noStrike">
                          <a:solidFill>
                            <a:srgbClr val="000000"/>
                          </a:solidFill>
                          <a:effectLst/>
                          <a:latin typeface="Calibri" panose="020F0502020204030204" pitchFamily="34" charset="0"/>
                        </a:rPr>
                        <a:t>Angle valve DN16KF</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r" fontAlgn="b"/>
                      <a:r>
                        <a:rPr lang="en-GB" sz="1100" b="0" i="0" u="none" strike="noStrike">
                          <a:solidFill>
                            <a:srgbClr val="000000"/>
                          </a:solidFill>
                          <a:effectLst/>
                          <a:latin typeface="Calibri" panose="020F0502020204030204" pitchFamily="34" charset="0"/>
                        </a:rPr>
                        <a:t>6</a:t>
                      </a:r>
                    </a:p>
                  </a:txBody>
                  <a:tcPr marL="9525" marR="9525" marT="9525" marB="0" anchor="b">
                    <a:lnL>
                      <a:noFill/>
                    </a:lnL>
                    <a:lnR>
                      <a:noFill/>
                    </a:lnR>
                    <a:lnT>
                      <a:noFill/>
                    </a:lnT>
                    <a:lnB>
                      <a:noFill/>
                    </a:lnB>
                    <a:noFill/>
                  </a:tcPr>
                </a:tc>
                <a:tc>
                  <a:txBody>
                    <a:bodyPr/>
                    <a:lstStyle/>
                    <a:p>
                      <a:pPr algn="r" fontAlgn="b"/>
                      <a:r>
                        <a:rPr lang="en-GB" sz="1100" b="0" i="0" u="none" strike="noStrike">
                          <a:solidFill>
                            <a:srgbClr val="000000"/>
                          </a:solidFill>
                          <a:effectLst/>
                          <a:latin typeface="Calibri" panose="020F0502020204030204" pitchFamily="34" charset="0"/>
                        </a:rPr>
                        <a:t>0.5</a:t>
                      </a:r>
                    </a:p>
                  </a:txBody>
                  <a:tcPr marL="9525" marR="9525" marT="9525" marB="0" anchor="b">
                    <a:lnL>
                      <a:noFill/>
                    </a:lnL>
                    <a:lnR>
                      <a:noFill/>
                    </a:lnR>
                    <a:lnT>
                      <a:noFill/>
                    </a:lnT>
                    <a:lnB>
                      <a:noFill/>
                    </a:lnB>
                    <a:noFill/>
                  </a:tcPr>
                </a:tc>
                <a:tc>
                  <a:txBody>
                    <a:bodyPr/>
                    <a:lstStyle/>
                    <a:p>
                      <a:pPr algn="r" fontAlgn="b"/>
                      <a:r>
                        <a:rPr lang="en-GB" sz="1100" b="0" i="0" u="none" strike="noStrike">
                          <a:solidFill>
                            <a:srgbClr val="000000"/>
                          </a:solidFill>
                          <a:effectLst/>
                          <a:latin typeface="Calibri" panose="020F0502020204030204" pitchFamily="34" charset="0"/>
                        </a:rPr>
                        <a:t>3</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526674465"/>
                  </a:ext>
                </a:extLst>
              </a:tr>
              <a:tr h="190500">
                <a:tc>
                  <a:txBody>
                    <a:bodyPr/>
                    <a:lstStyle/>
                    <a:p>
                      <a:pPr algn="l" fontAlgn="b"/>
                      <a:r>
                        <a:rPr lang="en-GB" sz="1100" b="0" i="0" u="none" strike="noStrike">
                          <a:solidFill>
                            <a:srgbClr val="000000"/>
                          </a:solidFill>
                          <a:effectLst/>
                          <a:latin typeface="Calibri" panose="020F0502020204030204" pitchFamily="34" charset="0"/>
                        </a:rPr>
                        <a:t>Venting valve TMP</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r" fontAlgn="b"/>
                      <a:r>
                        <a:rPr lang="en-GB" sz="1100" b="0" i="0" u="none" strike="noStrike">
                          <a:solidFill>
                            <a:srgbClr val="000000"/>
                          </a:solidFill>
                          <a:effectLst/>
                          <a:latin typeface="Calibri" panose="020F0502020204030204" pitchFamily="34" charset="0"/>
                        </a:rPr>
                        <a:t>10</a:t>
                      </a:r>
                    </a:p>
                  </a:txBody>
                  <a:tcPr marL="9525" marR="9525" marT="9525" marB="0" anchor="b">
                    <a:lnL>
                      <a:noFill/>
                    </a:lnL>
                    <a:lnR>
                      <a:noFill/>
                    </a:lnR>
                    <a:lnT>
                      <a:noFill/>
                    </a:lnT>
                    <a:lnB>
                      <a:noFill/>
                    </a:lnB>
                    <a:noFill/>
                  </a:tcPr>
                </a:tc>
                <a:tc>
                  <a:txBody>
                    <a:bodyPr/>
                    <a:lstStyle/>
                    <a:p>
                      <a:pPr algn="r" fontAlgn="b"/>
                      <a:r>
                        <a:rPr lang="en-GB" sz="11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noFill/>
                  </a:tcPr>
                </a:tc>
                <a:tc>
                  <a:txBody>
                    <a:bodyPr/>
                    <a:lstStyle/>
                    <a:p>
                      <a:pPr algn="r" fontAlgn="b"/>
                      <a:r>
                        <a:rPr lang="en-GB" sz="1100" b="0" i="0" u="none" strike="noStrike">
                          <a:solidFill>
                            <a:srgbClr val="000000"/>
                          </a:solidFill>
                          <a:effectLst/>
                          <a:latin typeface="Calibri" panose="020F0502020204030204" pitchFamily="34" charset="0"/>
                        </a:rPr>
                        <a:t>10</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427524187"/>
                  </a:ext>
                </a:extLst>
              </a:tr>
              <a:tr h="190500">
                <a:tc>
                  <a:txBody>
                    <a:bodyPr/>
                    <a:lstStyle/>
                    <a:p>
                      <a:pPr algn="l" fontAlgn="b"/>
                      <a:r>
                        <a:rPr lang="en-GB" sz="1100" b="0" i="0" u="none" strike="noStrike">
                          <a:solidFill>
                            <a:srgbClr val="000000"/>
                          </a:solidFill>
                          <a:effectLst/>
                          <a:latin typeface="Calibri" panose="020F0502020204030204" pitchFamily="34" charset="0"/>
                        </a:rPr>
                        <a:t>VGR</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r" fontAlgn="b"/>
                      <a:r>
                        <a:rPr lang="en-GB" sz="1100" b="0" i="0" u="none" strike="noStrike">
                          <a:solidFill>
                            <a:srgbClr val="000000"/>
                          </a:solidFill>
                          <a:effectLst/>
                          <a:latin typeface="Calibri" panose="020F0502020204030204" pitchFamily="34" charset="0"/>
                        </a:rPr>
                        <a:t>21</a:t>
                      </a:r>
                    </a:p>
                  </a:txBody>
                  <a:tcPr marL="9525" marR="9525" marT="9525" marB="0" anchor="b">
                    <a:lnL>
                      <a:noFill/>
                    </a:lnL>
                    <a:lnR>
                      <a:noFill/>
                    </a:lnR>
                    <a:lnT>
                      <a:noFill/>
                    </a:lnT>
                    <a:lnB>
                      <a:noFill/>
                    </a:lnB>
                    <a:noFill/>
                  </a:tcPr>
                </a:tc>
                <a:tc>
                  <a:txBody>
                    <a:bodyPr/>
                    <a:lstStyle/>
                    <a:p>
                      <a:pPr algn="r" fontAlgn="b"/>
                      <a:r>
                        <a:rPr lang="en-GB" sz="1100" b="0" i="0" u="none" strike="noStrike">
                          <a:solidFill>
                            <a:srgbClr val="000000"/>
                          </a:solidFill>
                          <a:effectLst/>
                          <a:latin typeface="Calibri" panose="020F0502020204030204" pitchFamily="34" charset="0"/>
                        </a:rPr>
                        <a:t>1.5</a:t>
                      </a:r>
                    </a:p>
                  </a:txBody>
                  <a:tcPr marL="9525" marR="9525" marT="9525" marB="0" anchor="b">
                    <a:lnL>
                      <a:noFill/>
                    </a:lnL>
                    <a:lnR>
                      <a:noFill/>
                    </a:lnR>
                    <a:lnT>
                      <a:noFill/>
                    </a:lnT>
                    <a:lnB>
                      <a:noFill/>
                    </a:lnB>
                    <a:noFill/>
                  </a:tcPr>
                </a:tc>
                <a:tc>
                  <a:txBody>
                    <a:bodyPr/>
                    <a:lstStyle/>
                    <a:p>
                      <a:pPr algn="r" fontAlgn="b"/>
                      <a:r>
                        <a:rPr lang="en-GB" sz="1100" b="0" i="0" u="none" strike="noStrike">
                          <a:solidFill>
                            <a:srgbClr val="000000"/>
                          </a:solidFill>
                          <a:effectLst/>
                          <a:latin typeface="Calibri" panose="020F0502020204030204" pitchFamily="34" charset="0"/>
                        </a:rPr>
                        <a:t>31.5</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902744420"/>
                  </a:ext>
                </a:extLst>
              </a:tr>
              <a:tr h="190500">
                <a:tc>
                  <a:txBody>
                    <a:bodyPr/>
                    <a:lstStyle/>
                    <a:p>
                      <a:pPr algn="l" fontAlgn="b"/>
                      <a:r>
                        <a:rPr lang="en-GB" sz="1100" b="0" i="0" u="none" strike="noStrike">
                          <a:solidFill>
                            <a:srgbClr val="000000"/>
                          </a:solidFill>
                          <a:effectLst/>
                          <a:latin typeface="Calibri" panose="020F0502020204030204" pitchFamily="34" charset="0"/>
                        </a:rPr>
                        <a:t>Primary pumps</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r" fontAlgn="b"/>
                      <a:r>
                        <a:rPr lang="en-GB" sz="1100" b="0" i="0" u="none" strike="noStrike">
                          <a:solidFill>
                            <a:srgbClr val="000000"/>
                          </a:solidFill>
                          <a:effectLst/>
                          <a:latin typeface="Calibri" panose="020F0502020204030204" pitchFamily="34" charset="0"/>
                        </a:rPr>
                        <a:t>5</a:t>
                      </a:r>
                    </a:p>
                  </a:txBody>
                  <a:tcPr marL="9525" marR="9525" marT="9525" marB="0" anchor="b">
                    <a:lnL>
                      <a:noFill/>
                    </a:lnL>
                    <a:lnR>
                      <a:noFill/>
                    </a:lnR>
                    <a:lnT>
                      <a:noFill/>
                    </a:lnT>
                    <a:lnB>
                      <a:noFill/>
                    </a:lnB>
                    <a:noFill/>
                  </a:tcPr>
                </a:tc>
                <a:tc>
                  <a:txBody>
                    <a:bodyPr/>
                    <a:lstStyle/>
                    <a:p>
                      <a:pPr algn="r" fontAlgn="b"/>
                      <a:r>
                        <a:rPr lang="en-GB" sz="1100" b="0" i="0" u="none" strike="noStrike">
                          <a:solidFill>
                            <a:srgbClr val="000000"/>
                          </a:solidFill>
                          <a:effectLst/>
                          <a:latin typeface="Calibri" panose="020F0502020204030204" pitchFamily="34" charset="0"/>
                        </a:rPr>
                        <a:t>4</a:t>
                      </a:r>
                    </a:p>
                  </a:txBody>
                  <a:tcPr marL="9525" marR="9525" marT="9525" marB="0" anchor="b">
                    <a:lnL>
                      <a:noFill/>
                    </a:lnL>
                    <a:lnR>
                      <a:noFill/>
                    </a:lnR>
                    <a:lnT>
                      <a:noFill/>
                    </a:lnT>
                    <a:lnB>
                      <a:noFill/>
                    </a:lnB>
                    <a:noFill/>
                  </a:tcPr>
                </a:tc>
                <a:tc>
                  <a:txBody>
                    <a:bodyPr/>
                    <a:lstStyle/>
                    <a:p>
                      <a:pPr algn="r" fontAlgn="b"/>
                      <a:r>
                        <a:rPr lang="en-GB" sz="1100" b="0" i="0" u="none" strike="noStrike">
                          <a:solidFill>
                            <a:srgbClr val="000000"/>
                          </a:solidFill>
                          <a:effectLst/>
                          <a:latin typeface="Calibri" panose="020F0502020204030204" pitchFamily="34" charset="0"/>
                        </a:rPr>
                        <a:t>20</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2325899506"/>
                  </a:ext>
                </a:extLst>
              </a:tr>
              <a:tr h="190500">
                <a:tc>
                  <a:txBody>
                    <a:bodyPr/>
                    <a:lstStyle/>
                    <a:p>
                      <a:pPr algn="l" fontAlgn="b"/>
                      <a:r>
                        <a:rPr lang="en-GB" sz="1100" b="0" i="0" u="none" strike="noStrike">
                          <a:solidFill>
                            <a:srgbClr val="000000"/>
                          </a:solidFill>
                          <a:effectLst/>
                          <a:latin typeface="Calibri" panose="020F0502020204030204" pitchFamily="34" charset="0"/>
                        </a:rPr>
                        <a:t>VGP</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r" fontAlgn="b"/>
                      <a:r>
                        <a:rPr lang="en-GB" sz="1100" b="0" i="0" u="none" strike="noStrike">
                          <a:solidFill>
                            <a:srgbClr val="000000"/>
                          </a:solidFill>
                          <a:effectLst/>
                          <a:latin typeface="Calibri" panose="020F0502020204030204" pitchFamily="34" charset="0"/>
                        </a:rPr>
                        <a:t>7</a:t>
                      </a:r>
                    </a:p>
                  </a:txBody>
                  <a:tcPr marL="9525" marR="9525" marT="9525" marB="0" anchor="b">
                    <a:lnL>
                      <a:noFill/>
                    </a:lnL>
                    <a:lnR>
                      <a:noFill/>
                    </a:lnR>
                    <a:lnT>
                      <a:noFill/>
                    </a:lnT>
                    <a:lnB>
                      <a:noFill/>
                    </a:lnB>
                    <a:noFill/>
                  </a:tcPr>
                </a:tc>
                <a:tc>
                  <a:txBody>
                    <a:bodyPr/>
                    <a:lstStyle/>
                    <a:p>
                      <a:pPr algn="r" fontAlgn="b"/>
                      <a:r>
                        <a:rPr lang="en-GB" sz="11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noFill/>
                  </a:tcPr>
                </a:tc>
                <a:tc>
                  <a:txBody>
                    <a:bodyPr/>
                    <a:lstStyle/>
                    <a:p>
                      <a:pPr algn="r" fontAlgn="b"/>
                      <a:r>
                        <a:rPr lang="en-GB" sz="1100" b="0" i="0" u="none" strike="noStrike">
                          <a:solidFill>
                            <a:srgbClr val="000000"/>
                          </a:solidFill>
                          <a:effectLst/>
                          <a:latin typeface="Calibri" panose="020F0502020204030204" pitchFamily="34" charset="0"/>
                        </a:rPr>
                        <a:t>7</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314944761"/>
                  </a:ext>
                </a:extLst>
              </a:tr>
              <a:tr h="190500">
                <a:tc>
                  <a:txBody>
                    <a:bodyPr/>
                    <a:lstStyle/>
                    <a:p>
                      <a:pPr algn="l" fontAlgn="b"/>
                      <a:r>
                        <a:rPr lang="en-GB" sz="1100" b="0" i="0" u="none" strike="noStrike">
                          <a:solidFill>
                            <a:srgbClr val="000000"/>
                          </a:solidFill>
                          <a:effectLst/>
                          <a:latin typeface="Calibri" panose="020F0502020204030204" pitchFamily="34" charset="0"/>
                        </a:rPr>
                        <a:t>VVV</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r" fontAlgn="b"/>
                      <a:r>
                        <a:rPr lang="en-GB" sz="1100" b="0" i="0" u="none" strike="noStrike">
                          <a:solidFill>
                            <a:srgbClr val="000000"/>
                          </a:solidFill>
                          <a:effectLst/>
                          <a:latin typeface="Calibri" panose="020F0502020204030204" pitchFamily="34" charset="0"/>
                        </a:rPr>
                        <a:t>4</a:t>
                      </a:r>
                    </a:p>
                  </a:txBody>
                  <a:tcPr marL="9525" marR="9525" marT="9525" marB="0" anchor="b">
                    <a:lnL>
                      <a:noFill/>
                    </a:lnL>
                    <a:lnR>
                      <a:noFill/>
                    </a:lnR>
                    <a:lnT>
                      <a:noFill/>
                    </a:lnT>
                    <a:lnB>
                      <a:noFill/>
                    </a:lnB>
                    <a:noFill/>
                  </a:tcPr>
                </a:tc>
                <a:tc>
                  <a:txBody>
                    <a:bodyPr/>
                    <a:lstStyle/>
                    <a:p>
                      <a:pPr algn="r" fontAlgn="b"/>
                      <a:r>
                        <a:rPr lang="en-GB" sz="1100" b="0" i="0" u="none" strike="noStrike">
                          <a:solidFill>
                            <a:srgbClr val="000000"/>
                          </a:solidFill>
                          <a:effectLst/>
                          <a:latin typeface="Calibri" panose="020F0502020204030204" pitchFamily="34" charset="0"/>
                        </a:rPr>
                        <a:t>2</a:t>
                      </a:r>
                    </a:p>
                  </a:txBody>
                  <a:tcPr marL="9525" marR="9525" marT="9525" marB="0" anchor="b">
                    <a:lnL>
                      <a:noFill/>
                    </a:lnL>
                    <a:lnR>
                      <a:noFill/>
                    </a:lnR>
                    <a:lnT>
                      <a:noFill/>
                    </a:lnT>
                    <a:lnB>
                      <a:noFill/>
                    </a:lnB>
                    <a:noFill/>
                  </a:tcPr>
                </a:tc>
                <a:tc>
                  <a:txBody>
                    <a:bodyPr/>
                    <a:lstStyle/>
                    <a:p>
                      <a:pPr algn="r" fontAlgn="b"/>
                      <a:r>
                        <a:rPr lang="en-GB" sz="1100" b="0" i="0" u="none" strike="noStrike">
                          <a:solidFill>
                            <a:srgbClr val="000000"/>
                          </a:solidFill>
                          <a:effectLst/>
                          <a:latin typeface="Calibri" panose="020F0502020204030204" pitchFamily="34" charset="0"/>
                        </a:rPr>
                        <a:t>8</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2505126858"/>
                  </a:ext>
                </a:extLst>
              </a:tr>
              <a:tr h="190500">
                <a:tc>
                  <a:txBody>
                    <a:bodyPr/>
                    <a:lstStyle/>
                    <a:p>
                      <a:pPr algn="l" fontAlgn="b"/>
                      <a:r>
                        <a:rPr lang="en-GB" sz="1100" b="0" i="0" u="none" strike="noStrike">
                          <a:solidFill>
                            <a:srgbClr val="000000"/>
                          </a:solidFill>
                          <a:effectLst/>
                          <a:latin typeface="Calibri" panose="020F0502020204030204" pitchFamily="34" charset="0"/>
                        </a:rPr>
                        <a:t>Series 48 DN40CF</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r" fontAlgn="b"/>
                      <a:r>
                        <a:rPr lang="en-GB" sz="1100" b="0" i="0" u="none" strike="noStrike">
                          <a:solidFill>
                            <a:srgbClr val="000000"/>
                          </a:solidFill>
                          <a:effectLst/>
                          <a:latin typeface="Calibri" panose="020F0502020204030204" pitchFamily="34" charset="0"/>
                        </a:rPr>
                        <a:t>2</a:t>
                      </a:r>
                    </a:p>
                  </a:txBody>
                  <a:tcPr marL="9525" marR="9525" marT="9525" marB="0" anchor="b">
                    <a:lnL>
                      <a:noFill/>
                    </a:lnL>
                    <a:lnR>
                      <a:noFill/>
                    </a:lnR>
                    <a:lnT>
                      <a:noFill/>
                    </a:lnT>
                    <a:lnB>
                      <a:noFill/>
                    </a:lnB>
                    <a:noFill/>
                  </a:tcPr>
                </a:tc>
                <a:tc>
                  <a:txBody>
                    <a:bodyPr/>
                    <a:lstStyle/>
                    <a:p>
                      <a:pPr algn="r" fontAlgn="b"/>
                      <a:r>
                        <a:rPr lang="en-GB" sz="1100" b="0" i="0" u="none" strike="noStrike">
                          <a:solidFill>
                            <a:srgbClr val="000000"/>
                          </a:solidFill>
                          <a:effectLst/>
                          <a:latin typeface="Calibri" panose="020F0502020204030204" pitchFamily="34" charset="0"/>
                        </a:rPr>
                        <a:t>15</a:t>
                      </a:r>
                    </a:p>
                  </a:txBody>
                  <a:tcPr marL="9525" marR="9525" marT="9525" marB="0" anchor="b">
                    <a:lnL>
                      <a:noFill/>
                    </a:lnL>
                    <a:lnR>
                      <a:noFill/>
                    </a:lnR>
                    <a:lnT>
                      <a:noFill/>
                    </a:lnT>
                    <a:lnB>
                      <a:noFill/>
                    </a:lnB>
                    <a:noFill/>
                  </a:tcPr>
                </a:tc>
                <a:tc>
                  <a:txBody>
                    <a:bodyPr/>
                    <a:lstStyle/>
                    <a:p>
                      <a:pPr algn="r" fontAlgn="b"/>
                      <a:r>
                        <a:rPr lang="en-GB" sz="1100" b="0" i="0" u="none" strike="noStrike">
                          <a:solidFill>
                            <a:srgbClr val="000000"/>
                          </a:solidFill>
                          <a:effectLst/>
                          <a:latin typeface="Calibri" panose="020F0502020204030204" pitchFamily="34" charset="0"/>
                        </a:rPr>
                        <a:t>30</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760806755"/>
                  </a:ext>
                </a:extLst>
              </a:tr>
              <a:tr h="200025">
                <a:tc>
                  <a:txBody>
                    <a:bodyPr/>
                    <a:lstStyle/>
                    <a:p>
                      <a:pPr algn="l" fontAlgn="b"/>
                      <a:r>
                        <a:rPr lang="en-GB" sz="1100" b="0" i="0" u="none" strike="noStrike">
                          <a:solidFill>
                            <a:srgbClr val="000000"/>
                          </a:solidFill>
                          <a:effectLst/>
                          <a:latin typeface="Calibri" panose="020F0502020204030204" pitchFamily="34" charset="0"/>
                        </a:rPr>
                        <a:t>NexTorr 500 -StarCell</a:t>
                      </a:r>
                    </a:p>
                  </a:txBody>
                  <a:tcPr marL="9525" marR="9525" marT="9525"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r" fontAlgn="b"/>
                      <a:r>
                        <a:rPr lang="en-GB" sz="1100" b="0" i="0" u="none" strike="noStrike">
                          <a:solidFill>
                            <a:srgbClr val="000000"/>
                          </a:solidFill>
                          <a:effectLst/>
                          <a:latin typeface="Calibri" panose="020F0502020204030204" pitchFamily="34" charset="0"/>
                        </a:rPr>
                        <a:t>3</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r" fontAlgn="b"/>
                      <a:r>
                        <a:rPr lang="en-GB" sz="1100" b="0" i="0" u="none" strike="noStrike">
                          <a:solidFill>
                            <a:srgbClr val="000000"/>
                          </a:solidFill>
                          <a:effectLst/>
                          <a:latin typeface="Calibri" panose="020F0502020204030204" pitchFamily="34" charset="0"/>
                        </a:rPr>
                        <a:t>9</a:t>
                      </a:r>
                    </a:p>
                  </a:txBody>
                  <a:tcPr marL="7620" marR="7620" marT="7620" marB="0" anchor="b">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r" fontAlgn="b"/>
                      <a:r>
                        <a:rPr lang="en-GB" sz="1100" b="0" i="0" u="none" strike="noStrike" dirty="0">
                          <a:solidFill>
                            <a:srgbClr val="000000"/>
                          </a:solidFill>
                          <a:effectLst/>
                          <a:latin typeface="Calibri" panose="020F0502020204030204" pitchFamily="34" charset="0"/>
                        </a:rPr>
                        <a:t>27</a:t>
                      </a:r>
                    </a:p>
                  </a:txBody>
                  <a:tcPr marL="7620" marR="7620" marT="7620" marB="0" anchor="b">
                    <a:lnL>
                      <a:noFill/>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254652942"/>
                  </a:ext>
                </a:extLst>
              </a:tr>
              <a:tr h="257175">
                <a:tc>
                  <a:txBody>
                    <a:bodyPr/>
                    <a:lstStyle/>
                    <a:p>
                      <a:pPr algn="l" fontAlgn="b"/>
                      <a:endParaRPr lang="en-GB" sz="1100" b="0" i="0" u="none" strike="noStrike">
                        <a:solidFill>
                          <a:srgbClr val="000000"/>
                        </a:solidFill>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endParaRPr lang="en-GB" sz="1100" b="0" i="0" u="none" strike="noStrike">
                        <a:solidFill>
                          <a:srgbClr val="000000"/>
                        </a:solidFill>
                        <a:effectLst/>
                        <a:latin typeface="Calibri" panose="020F0502020204030204" pitchFamily="34" charset="0"/>
                      </a:endParaRPr>
                    </a:p>
                  </a:txBody>
                  <a:tcPr marL="9525" marR="9525" marT="9525"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l" fontAlgn="b"/>
                      <a:r>
                        <a:rPr lang="en-GB" sz="1100" b="1" i="0" u="none" strike="noStrike">
                          <a:solidFill>
                            <a:srgbClr val="000000"/>
                          </a:solidFill>
                          <a:effectLst/>
                          <a:latin typeface="Calibri" panose="020F0502020204030204" pitchFamily="34" charset="0"/>
                        </a:rPr>
                        <a:t>TOTAL</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b"/>
                      <a:r>
                        <a:rPr lang="en-GB" sz="1100" b="1" i="0" u="none" strike="noStrike" dirty="0">
                          <a:solidFill>
                            <a:srgbClr val="000000"/>
                          </a:solidFill>
                          <a:effectLst/>
                          <a:latin typeface="Calibri" panose="020F0502020204030204" pitchFamily="34" charset="0"/>
                        </a:rPr>
                        <a:t>279.5</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790214316"/>
                  </a:ext>
                </a:extLst>
              </a:tr>
            </a:tbl>
          </a:graphicData>
        </a:graphic>
      </p:graphicFrame>
      <p:sp>
        <p:nvSpPr>
          <p:cNvPr id="2" name="TextBox 1">
            <a:extLst>
              <a:ext uri="{FF2B5EF4-FFF2-40B4-BE49-F238E27FC236}">
                <a16:creationId xmlns:a16="http://schemas.microsoft.com/office/drawing/2014/main" id="{3B4853AD-C2FD-EEFE-8681-4B4119C855BB}"/>
              </a:ext>
            </a:extLst>
          </p:cNvPr>
          <p:cNvSpPr txBox="1"/>
          <p:nvPr/>
        </p:nvSpPr>
        <p:spPr>
          <a:xfrm rot="19965707">
            <a:off x="1696508" y="2846396"/>
            <a:ext cx="8540570" cy="1107996"/>
          </a:xfrm>
          <a:prstGeom prst="rect">
            <a:avLst/>
          </a:prstGeom>
          <a:solidFill>
            <a:schemeClr val="bg1"/>
          </a:solidFill>
          <a:ln w="25400">
            <a:solidFill>
              <a:srgbClr val="FF0000"/>
            </a:solidFill>
          </a:ln>
        </p:spPr>
        <p:txBody>
          <a:bodyPr wrap="square" lIns="0" tIns="0" rIns="0" bIns="0" rtlCol="0">
            <a:spAutoFit/>
          </a:bodyPr>
          <a:lstStyle/>
          <a:p>
            <a:pPr algn="ctr"/>
            <a:r>
              <a:rPr lang="en-US" sz="7200" dirty="0">
                <a:solidFill>
                  <a:srgbClr val="FF0000"/>
                </a:solidFill>
                <a:latin typeface="JuliaMono" panose="020B0609060300020004" pitchFamily="49" charset="0"/>
                <a:ea typeface="JuliaMono" panose="020B0609060300020004" pitchFamily="49" charset="0"/>
                <a:cs typeface="JuliaMono" panose="020B0609060300020004" pitchFamily="49" charset="0"/>
              </a:rPr>
              <a:t>Old slide</a:t>
            </a:r>
            <a:endParaRPr lang="en-GB" sz="7200" dirty="0">
              <a:solidFill>
                <a:srgbClr val="FF0000"/>
              </a:solidFill>
              <a:latin typeface="JuliaMono" panose="020B0609060300020004" pitchFamily="49" charset="0"/>
              <a:ea typeface="JuliaMono" panose="020B0609060300020004" pitchFamily="49" charset="0"/>
              <a:cs typeface="JuliaMono" panose="020B0609060300020004" pitchFamily="49" charset="0"/>
            </a:endParaRPr>
          </a:p>
        </p:txBody>
      </p:sp>
    </p:spTree>
    <p:extLst>
      <p:ext uri="{BB962C8B-B14F-4D97-AF65-F5344CB8AC3E}">
        <p14:creationId xmlns:p14="http://schemas.microsoft.com/office/powerpoint/2010/main" val="337950910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BF5C763-6E00-0FE1-F16B-43031244A8A8}"/>
              </a:ext>
            </a:extLst>
          </p:cNvPr>
          <p:cNvSpPr>
            <a:spLocks noGrp="1"/>
          </p:cNvSpPr>
          <p:nvPr>
            <p:ph type="title"/>
          </p:nvPr>
        </p:nvSpPr>
        <p:spPr/>
        <p:txBody>
          <a:bodyPr/>
          <a:lstStyle/>
          <a:p>
            <a:r>
              <a:rPr lang="en-GB" dirty="0"/>
              <a:t>Equipment and budget</a:t>
            </a:r>
          </a:p>
        </p:txBody>
      </p:sp>
      <p:sp>
        <p:nvSpPr>
          <p:cNvPr id="4" name="Date Placeholder 3">
            <a:extLst>
              <a:ext uri="{FF2B5EF4-FFF2-40B4-BE49-F238E27FC236}">
                <a16:creationId xmlns:a16="http://schemas.microsoft.com/office/drawing/2014/main" id="{5F0EFB25-EEEB-82C3-8874-80D9E9A157A1}"/>
              </a:ext>
            </a:extLst>
          </p:cNvPr>
          <p:cNvSpPr>
            <a:spLocks noGrp="1"/>
          </p:cNvSpPr>
          <p:nvPr>
            <p:ph type="dt" sz="half" idx="10"/>
          </p:nvPr>
        </p:nvSpPr>
        <p:spPr/>
        <p:txBody>
          <a:bodyPr/>
          <a:lstStyle/>
          <a:p>
            <a:r>
              <a:rPr lang="en-US" dirty="0"/>
              <a:t>03 Jul 2025</a:t>
            </a:r>
          </a:p>
        </p:txBody>
      </p:sp>
      <p:sp>
        <p:nvSpPr>
          <p:cNvPr id="5" name="Footer Placeholder 4">
            <a:extLst>
              <a:ext uri="{FF2B5EF4-FFF2-40B4-BE49-F238E27FC236}">
                <a16:creationId xmlns:a16="http://schemas.microsoft.com/office/drawing/2014/main" id="{BF46C3A5-2CE5-07EF-F957-655A3D6AE23E}"/>
              </a:ext>
            </a:extLst>
          </p:cNvPr>
          <p:cNvSpPr>
            <a:spLocks noGrp="1"/>
          </p:cNvSpPr>
          <p:nvPr>
            <p:ph type="ftr" sz="quarter" idx="11"/>
          </p:nvPr>
        </p:nvSpPr>
        <p:spPr/>
        <p:txBody>
          <a:bodyPr/>
          <a:lstStyle/>
          <a:p>
            <a:r>
              <a:rPr lang="en-US" dirty="0"/>
              <a:t>JAFS | WP3: Vacuum</a:t>
            </a:r>
          </a:p>
        </p:txBody>
      </p:sp>
      <p:sp>
        <p:nvSpPr>
          <p:cNvPr id="6" name="Slide Number Placeholder 5">
            <a:extLst>
              <a:ext uri="{FF2B5EF4-FFF2-40B4-BE49-F238E27FC236}">
                <a16:creationId xmlns:a16="http://schemas.microsoft.com/office/drawing/2014/main" id="{68E5C216-04E6-B4DD-79CB-9E452A55D113}"/>
              </a:ext>
            </a:extLst>
          </p:cNvPr>
          <p:cNvSpPr>
            <a:spLocks noGrp="1"/>
          </p:cNvSpPr>
          <p:nvPr>
            <p:ph type="sldNum" sz="quarter" idx="12"/>
          </p:nvPr>
        </p:nvSpPr>
        <p:spPr/>
        <p:txBody>
          <a:bodyPr/>
          <a:lstStyle/>
          <a:p>
            <a:fld id="{36B5EA5A-BC32-A742-B11B-8E7414D5B535}" type="slidenum">
              <a:rPr lang="en-US" smtClean="0"/>
              <a:pPr/>
              <a:t>25</a:t>
            </a:fld>
            <a:endParaRPr lang="en-US" dirty="0"/>
          </a:p>
        </p:txBody>
      </p:sp>
      <p:sp>
        <p:nvSpPr>
          <p:cNvPr id="12" name="Content Placeholder 11">
            <a:extLst>
              <a:ext uri="{FF2B5EF4-FFF2-40B4-BE49-F238E27FC236}">
                <a16:creationId xmlns:a16="http://schemas.microsoft.com/office/drawing/2014/main" id="{0B3E18DF-A428-65D9-9775-406276284159}"/>
              </a:ext>
            </a:extLst>
          </p:cNvPr>
          <p:cNvSpPr>
            <a:spLocks noGrp="1"/>
          </p:cNvSpPr>
          <p:nvPr>
            <p:ph sz="half" idx="1"/>
          </p:nvPr>
        </p:nvSpPr>
        <p:spPr>
          <a:xfrm>
            <a:off x="293171" y="1206957"/>
            <a:ext cx="4107777" cy="5264981"/>
          </a:xfrm>
        </p:spPr>
        <p:txBody>
          <a:bodyPr>
            <a:normAutofit fontScale="77500" lnSpcReduction="20000"/>
          </a:bodyPr>
          <a:lstStyle/>
          <a:p>
            <a:pPr marL="342900" indent="-342900">
              <a:lnSpc>
                <a:spcPct val="120000"/>
              </a:lnSpc>
              <a:buFont typeface="Wingdings" panose="05000000000000000000" pitchFamily="2" charset="2"/>
              <a:buChar char="Ø"/>
            </a:pPr>
            <a:r>
              <a:rPr lang="en-GB" dirty="0">
                <a:solidFill>
                  <a:srgbClr val="00B050"/>
                </a:solidFill>
              </a:rPr>
              <a:t>TMPs, </a:t>
            </a:r>
            <a:r>
              <a:rPr lang="en-GB" dirty="0" err="1">
                <a:solidFill>
                  <a:srgbClr val="00B050"/>
                </a:solidFill>
              </a:rPr>
              <a:t>NexTorr</a:t>
            </a:r>
            <a:r>
              <a:rPr lang="en-GB" dirty="0">
                <a:solidFill>
                  <a:srgbClr val="00B050"/>
                </a:solidFill>
              </a:rPr>
              <a:t>, angles valves and instrumentation ordered.</a:t>
            </a:r>
          </a:p>
          <a:p>
            <a:pPr marL="342900" indent="-342900">
              <a:lnSpc>
                <a:spcPct val="120000"/>
              </a:lnSpc>
              <a:buFont typeface="Wingdings" panose="05000000000000000000" pitchFamily="2" charset="2"/>
              <a:buChar char="Ø"/>
            </a:pPr>
            <a:r>
              <a:rPr lang="en-GB" dirty="0">
                <a:solidFill>
                  <a:srgbClr val="FFC000"/>
                </a:solidFill>
              </a:rPr>
              <a:t>Waiting for quotation for the gate valves (problem with the manufacturer). But we have enough in the storage if needed. </a:t>
            </a:r>
          </a:p>
          <a:p>
            <a:pPr marL="342900" indent="-342900">
              <a:lnSpc>
                <a:spcPct val="120000"/>
              </a:lnSpc>
              <a:buFont typeface="Wingdings" panose="05000000000000000000" pitchFamily="2" charset="2"/>
              <a:buChar char="Ø"/>
            </a:pPr>
            <a:r>
              <a:rPr lang="en-GB" dirty="0">
                <a:solidFill>
                  <a:srgbClr val="00B050"/>
                </a:solidFill>
              </a:rPr>
              <a:t>Tests of the all-metal gate valves DN40CF on going (results on next week).</a:t>
            </a:r>
          </a:p>
          <a:p>
            <a:pPr marL="342900" indent="-342900">
              <a:lnSpc>
                <a:spcPct val="120000"/>
              </a:lnSpc>
              <a:buFont typeface="Wingdings" panose="05000000000000000000" pitchFamily="2" charset="2"/>
              <a:buChar char="Ø"/>
            </a:pPr>
            <a:r>
              <a:rPr lang="en-GB" dirty="0"/>
              <a:t>Primary pumps and small std components (gaskets, screws, compressed air connexions, ISOKF transition…) are going to be ordered.</a:t>
            </a:r>
            <a:endParaRPr lang="en-GB" dirty="0">
              <a:solidFill>
                <a:srgbClr val="00B050"/>
              </a:solidFill>
            </a:endParaRPr>
          </a:p>
          <a:p>
            <a:pPr marL="342900" indent="-342900">
              <a:lnSpc>
                <a:spcPct val="120000"/>
              </a:lnSpc>
              <a:buFont typeface="Wingdings" panose="05000000000000000000" pitchFamily="2" charset="2"/>
              <a:buChar char="Ø"/>
            </a:pPr>
            <a:r>
              <a:rPr lang="en-GB" dirty="0">
                <a:solidFill>
                  <a:srgbClr val="303030"/>
                </a:solidFill>
              </a:rPr>
              <a:t>Vacuum chambers (x35) to be ordered as soon as the drawings are validated</a:t>
            </a:r>
            <a:endParaRPr lang="en-GB" dirty="0"/>
          </a:p>
        </p:txBody>
      </p:sp>
      <p:sp>
        <p:nvSpPr>
          <p:cNvPr id="10" name="Content Placeholder 11">
            <a:extLst>
              <a:ext uri="{FF2B5EF4-FFF2-40B4-BE49-F238E27FC236}">
                <a16:creationId xmlns:a16="http://schemas.microsoft.com/office/drawing/2014/main" id="{B4E931EB-C618-BF4F-7458-7F96CF85C394}"/>
              </a:ext>
            </a:extLst>
          </p:cNvPr>
          <p:cNvSpPr txBox="1">
            <a:spLocks/>
          </p:cNvSpPr>
          <p:nvPr/>
        </p:nvSpPr>
        <p:spPr>
          <a:xfrm>
            <a:off x="4696487" y="5352755"/>
            <a:ext cx="7344622" cy="1072238"/>
          </a:xfrm>
          <a:prstGeom prst="rect">
            <a:avLst/>
          </a:prstGeom>
        </p:spPr>
        <p:txBody>
          <a:bodyPr vert="horz" lIns="0" tIns="0" rIns="0" bIns="0" rtlCol="0">
            <a:no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JuliaMono" panose="020B0609060300020004" pitchFamily="49" charset="0"/>
                <a:ea typeface="JuliaMono" panose="020B0609060300020004" pitchFamily="49" charset="0"/>
                <a:cs typeface="JuliaMono" panose="020B0609060300020004" pitchFamily="49" charset="0"/>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JuliaMono" panose="020B0609060300020004" pitchFamily="49" charset="0"/>
                <a:ea typeface="JuliaMono" panose="020B0609060300020004" pitchFamily="49" charset="0"/>
                <a:cs typeface="JuliaMono" panose="020B0609060300020004" pitchFamily="49" charset="0"/>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JuliaMono" panose="020B0609060300020004" pitchFamily="49" charset="0"/>
                <a:ea typeface="JuliaMono" panose="020B0609060300020004" pitchFamily="49" charset="0"/>
                <a:cs typeface="JuliaMono" panose="020B0609060300020004" pitchFamily="49" charset="0"/>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JuliaMono" panose="020B0609060300020004" pitchFamily="49" charset="0"/>
                <a:ea typeface="JuliaMono" panose="020B0609060300020004" pitchFamily="49" charset="0"/>
                <a:cs typeface="JuliaMono" panose="020B0609060300020004" pitchFamily="49" charset="0"/>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lnSpc>
                <a:spcPct val="100000"/>
              </a:lnSpc>
            </a:pPr>
            <a:r>
              <a:rPr lang="en-US" sz="1800" b="0" dirty="0"/>
              <a:t>Total = 187kCHF + ~ 93kCHF (chambers) + ~ 15kCHF (std components) + ~83kCHF (control – cables installation and rack services not </a:t>
            </a:r>
            <a:r>
              <a:rPr lang="en-US" sz="1800" b="0" dirty="0">
                <a:solidFill>
                  <a:srgbClr val="303030"/>
                </a:solidFill>
              </a:rPr>
              <a:t>included) = </a:t>
            </a:r>
            <a:r>
              <a:rPr lang="en-US" sz="1800" dirty="0">
                <a:solidFill>
                  <a:srgbClr val="303030"/>
                </a:solidFill>
              </a:rPr>
              <a:t>~378kCHF </a:t>
            </a:r>
            <a:endParaRPr lang="en-GB" sz="1800" dirty="0">
              <a:solidFill>
                <a:srgbClr val="303030"/>
              </a:solidFill>
            </a:endParaRPr>
          </a:p>
        </p:txBody>
      </p:sp>
      <p:pic>
        <p:nvPicPr>
          <p:cNvPr id="20" name="Picture 19" descr="A screenshot of a computer&#10;&#10;Description automatically generated">
            <a:extLst>
              <a:ext uri="{FF2B5EF4-FFF2-40B4-BE49-F238E27FC236}">
                <a16:creationId xmlns:a16="http://schemas.microsoft.com/office/drawing/2014/main" id="{82DC1314-0601-F062-61B1-13A5C81A5095}"/>
              </a:ext>
            </a:extLst>
          </p:cNvPr>
          <p:cNvPicPr>
            <a:picLocks noChangeAspect="1"/>
          </p:cNvPicPr>
          <p:nvPr/>
        </p:nvPicPr>
        <p:blipFill>
          <a:blip r:embed="rId2"/>
          <a:stretch>
            <a:fillRect/>
          </a:stretch>
        </p:blipFill>
        <p:spPr>
          <a:xfrm>
            <a:off x="4671601" y="1273000"/>
            <a:ext cx="7426595" cy="3627606"/>
          </a:xfrm>
          <a:prstGeom prst="rect">
            <a:avLst/>
          </a:prstGeom>
          <a:effectLst>
            <a:outerShdw blurRad="50800" dist="38100" dir="2700000" algn="tl" rotWithShape="0">
              <a:prstClr val="black">
                <a:alpha val="40000"/>
              </a:prstClr>
            </a:outerShdw>
          </a:effectLst>
        </p:spPr>
      </p:pic>
      <p:pic>
        <p:nvPicPr>
          <p:cNvPr id="26" name="Picture 25" descr="A screenshot of a computer&#10;&#10;Description automatically generated">
            <a:extLst>
              <a:ext uri="{FF2B5EF4-FFF2-40B4-BE49-F238E27FC236}">
                <a16:creationId xmlns:a16="http://schemas.microsoft.com/office/drawing/2014/main" id="{B5B0E854-BE65-22B3-7770-981CCF8917D0}"/>
              </a:ext>
            </a:extLst>
          </p:cNvPr>
          <p:cNvPicPr>
            <a:picLocks noChangeAspect="1"/>
          </p:cNvPicPr>
          <p:nvPr/>
        </p:nvPicPr>
        <p:blipFill>
          <a:blip r:embed="rId3"/>
          <a:stretch>
            <a:fillRect/>
          </a:stretch>
        </p:blipFill>
        <p:spPr>
          <a:xfrm>
            <a:off x="8238072" y="593002"/>
            <a:ext cx="3337784" cy="3627606"/>
          </a:xfrm>
          <a:prstGeom prst="rect">
            <a:avLst/>
          </a:prstGeom>
          <a:effectLst>
            <a:outerShdw blurRad="50800" dist="38100" dir="2700000" algn="tl" rotWithShape="0">
              <a:prstClr val="black">
                <a:alpha val="40000"/>
              </a:prstClr>
            </a:outerShdw>
          </a:effectLst>
        </p:spPr>
      </p:pic>
      <p:sp>
        <p:nvSpPr>
          <p:cNvPr id="2" name="TextBox 1">
            <a:extLst>
              <a:ext uri="{FF2B5EF4-FFF2-40B4-BE49-F238E27FC236}">
                <a16:creationId xmlns:a16="http://schemas.microsoft.com/office/drawing/2014/main" id="{B9C66487-78E6-6CAB-24EB-EA697B45E5F6}"/>
              </a:ext>
            </a:extLst>
          </p:cNvPr>
          <p:cNvSpPr txBox="1"/>
          <p:nvPr/>
        </p:nvSpPr>
        <p:spPr>
          <a:xfrm rot="19965707">
            <a:off x="1696508" y="2846396"/>
            <a:ext cx="8540570" cy="1107996"/>
          </a:xfrm>
          <a:prstGeom prst="rect">
            <a:avLst/>
          </a:prstGeom>
          <a:solidFill>
            <a:schemeClr val="bg1"/>
          </a:solidFill>
          <a:ln w="25400">
            <a:solidFill>
              <a:srgbClr val="FF0000"/>
            </a:solidFill>
          </a:ln>
        </p:spPr>
        <p:txBody>
          <a:bodyPr wrap="square" lIns="0" tIns="0" rIns="0" bIns="0" rtlCol="0">
            <a:spAutoFit/>
          </a:bodyPr>
          <a:lstStyle/>
          <a:p>
            <a:pPr algn="ctr"/>
            <a:r>
              <a:rPr lang="en-US" sz="7200" dirty="0">
                <a:solidFill>
                  <a:srgbClr val="FF0000"/>
                </a:solidFill>
                <a:latin typeface="JuliaMono" panose="020B0609060300020004" pitchFamily="49" charset="0"/>
                <a:ea typeface="JuliaMono" panose="020B0609060300020004" pitchFamily="49" charset="0"/>
                <a:cs typeface="JuliaMono" panose="020B0609060300020004" pitchFamily="49" charset="0"/>
              </a:rPr>
              <a:t>Old slide</a:t>
            </a:r>
            <a:endParaRPr lang="en-GB" sz="7200" dirty="0">
              <a:solidFill>
                <a:srgbClr val="FF0000"/>
              </a:solidFill>
              <a:latin typeface="JuliaMono" panose="020B0609060300020004" pitchFamily="49" charset="0"/>
              <a:ea typeface="JuliaMono" panose="020B0609060300020004" pitchFamily="49" charset="0"/>
              <a:cs typeface="JuliaMono" panose="020B0609060300020004" pitchFamily="49" charset="0"/>
            </a:endParaRPr>
          </a:p>
        </p:txBody>
      </p:sp>
    </p:spTree>
    <p:extLst>
      <p:ext uri="{BB962C8B-B14F-4D97-AF65-F5344CB8AC3E}">
        <p14:creationId xmlns:p14="http://schemas.microsoft.com/office/powerpoint/2010/main" val="151106063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AB85C1-88DA-88CF-F1B0-368C7D718383}"/>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E1F9F371-7BD2-A699-78A4-F7C61B2337C6}"/>
              </a:ext>
            </a:extLst>
          </p:cNvPr>
          <p:cNvSpPr>
            <a:spLocks noGrp="1"/>
          </p:cNvSpPr>
          <p:nvPr>
            <p:ph type="title"/>
          </p:nvPr>
        </p:nvSpPr>
        <p:spPr/>
        <p:txBody>
          <a:bodyPr/>
          <a:lstStyle/>
          <a:p>
            <a:r>
              <a:rPr lang="en-GB" dirty="0"/>
              <a:t>Equipment and budget</a:t>
            </a:r>
          </a:p>
        </p:txBody>
      </p:sp>
      <p:sp>
        <p:nvSpPr>
          <p:cNvPr id="4" name="Date Placeholder 3">
            <a:extLst>
              <a:ext uri="{FF2B5EF4-FFF2-40B4-BE49-F238E27FC236}">
                <a16:creationId xmlns:a16="http://schemas.microsoft.com/office/drawing/2014/main" id="{CEFF812D-D292-85EC-BD9E-1E921B36FDB6}"/>
              </a:ext>
            </a:extLst>
          </p:cNvPr>
          <p:cNvSpPr>
            <a:spLocks noGrp="1"/>
          </p:cNvSpPr>
          <p:nvPr>
            <p:ph type="dt" sz="half" idx="10"/>
          </p:nvPr>
        </p:nvSpPr>
        <p:spPr/>
        <p:txBody>
          <a:bodyPr/>
          <a:lstStyle/>
          <a:p>
            <a:r>
              <a:rPr lang="en-US" dirty="0"/>
              <a:t>03 Jul 2025</a:t>
            </a:r>
          </a:p>
        </p:txBody>
      </p:sp>
      <p:sp>
        <p:nvSpPr>
          <p:cNvPr id="5" name="Footer Placeholder 4">
            <a:extLst>
              <a:ext uri="{FF2B5EF4-FFF2-40B4-BE49-F238E27FC236}">
                <a16:creationId xmlns:a16="http://schemas.microsoft.com/office/drawing/2014/main" id="{374CBE1B-20B4-720D-0ABC-A4B0B498E964}"/>
              </a:ext>
            </a:extLst>
          </p:cNvPr>
          <p:cNvSpPr>
            <a:spLocks noGrp="1"/>
          </p:cNvSpPr>
          <p:nvPr>
            <p:ph type="ftr" sz="quarter" idx="11"/>
          </p:nvPr>
        </p:nvSpPr>
        <p:spPr/>
        <p:txBody>
          <a:bodyPr/>
          <a:lstStyle/>
          <a:p>
            <a:r>
              <a:rPr lang="en-US" dirty="0"/>
              <a:t>JAFS | WP3: Vacuum</a:t>
            </a:r>
          </a:p>
        </p:txBody>
      </p:sp>
      <p:sp>
        <p:nvSpPr>
          <p:cNvPr id="6" name="Slide Number Placeholder 5">
            <a:extLst>
              <a:ext uri="{FF2B5EF4-FFF2-40B4-BE49-F238E27FC236}">
                <a16:creationId xmlns:a16="http://schemas.microsoft.com/office/drawing/2014/main" id="{A5182A74-0182-0049-4291-9254B027EF9F}"/>
              </a:ext>
            </a:extLst>
          </p:cNvPr>
          <p:cNvSpPr>
            <a:spLocks noGrp="1"/>
          </p:cNvSpPr>
          <p:nvPr>
            <p:ph type="sldNum" sz="quarter" idx="12"/>
          </p:nvPr>
        </p:nvSpPr>
        <p:spPr/>
        <p:txBody>
          <a:bodyPr/>
          <a:lstStyle/>
          <a:p>
            <a:fld id="{36B5EA5A-BC32-A742-B11B-8E7414D5B535}" type="slidenum">
              <a:rPr lang="en-US" smtClean="0"/>
              <a:pPr/>
              <a:t>26</a:t>
            </a:fld>
            <a:endParaRPr lang="en-US" dirty="0"/>
          </a:p>
        </p:txBody>
      </p:sp>
      <p:sp>
        <p:nvSpPr>
          <p:cNvPr id="12" name="Content Placeholder 11">
            <a:extLst>
              <a:ext uri="{FF2B5EF4-FFF2-40B4-BE49-F238E27FC236}">
                <a16:creationId xmlns:a16="http://schemas.microsoft.com/office/drawing/2014/main" id="{3FFFE523-8093-7D34-C1B9-05D12CD895A6}"/>
              </a:ext>
            </a:extLst>
          </p:cNvPr>
          <p:cNvSpPr>
            <a:spLocks noGrp="1"/>
          </p:cNvSpPr>
          <p:nvPr>
            <p:ph sz="half" idx="1"/>
          </p:nvPr>
        </p:nvSpPr>
        <p:spPr>
          <a:xfrm>
            <a:off x="104657" y="1206957"/>
            <a:ext cx="4434388" cy="5264981"/>
          </a:xfrm>
        </p:spPr>
        <p:txBody>
          <a:bodyPr>
            <a:normAutofit fontScale="92500" lnSpcReduction="20000"/>
          </a:bodyPr>
          <a:lstStyle/>
          <a:p>
            <a:pPr marL="342900" indent="-342900">
              <a:lnSpc>
                <a:spcPct val="120000"/>
              </a:lnSpc>
              <a:buFont typeface="Wingdings" panose="05000000000000000000" pitchFamily="2" charset="2"/>
              <a:buChar char="Ø"/>
            </a:pPr>
            <a:r>
              <a:rPr lang="en-US" b="0" dirty="0" err="1"/>
              <a:t>Pompes</a:t>
            </a:r>
            <a:r>
              <a:rPr lang="en-US" b="0" dirty="0"/>
              <a:t> (turbos, primaries, </a:t>
            </a:r>
            <a:r>
              <a:rPr lang="en-US" b="0" dirty="0" err="1"/>
              <a:t>NexTorr</a:t>
            </a:r>
            <a:r>
              <a:rPr lang="en-US" b="0" dirty="0"/>
              <a:t>) + valves + instrumentation) : EDHs done -&gt; </a:t>
            </a:r>
            <a:r>
              <a:rPr lang="en-US" dirty="0"/>
              <a:t>168kCHF</a:t>
            </a:r>
          </a:p>
          <a:p>
            <a:pPr marL="342900" indent="-342900">
              <a:lnSpc>
                <a:spcPct val="120000"/>
              </a:lnSpc>
              <a:buFont typeface="Wingdings" panose="05000000000000000000" pitchFamily="2" charset="2"/>
              <a:buChar char="Ø"/>
            </a:pPr>
            <a:r>
              <a:rPr lang="en-US" b="0" dirty="0"/>
              <a:t>Small Std components (vacuum </a:t>
            </a:r>
            <a:r>
              <a:rPr lang="en-US" b="0" dirty="0" err="1"/>
              <a:t>connexions</a:t>
            </a:r>
            <a:r>
              <a:rPr lang="en-US" b="0" dirty="0"/>
              <a:t>, compressed air…) : EDHs done -&gt; </a:t>
            </a:r>
            <a:r>
              <a:rPr lang="en-US" dirty="0"/>
              <a:t>16kCHF</a:t>
            </a:r>
          </a:p>
          <a:p>
            <a:pPr marL="342900" indent="-342900">
              <a:lnSpc>
                <a:spcPct val="120000"/>
              </a:lnSpc>
              <a:buFont typeface="Wingdings" panose="05000000000000000000" pitchFamily="2" charset="2"/>
              <a:buChar char="Ø"/>
            </a:pPr>
            <a:r>
              <a:rPr lang="en-GB" b="0" dirty="0"/>
              <a:t>The chambers are in production </a:t>
            </a:r>
            <a:r>
              <a:rPr lang="en-GB" dirty="0"/>
              <a:t>(</a:t>
            </a:r>
            <a:r>
              <a:rPr lang="en-US" dirty="0"/>
              <a:t>~ 40kCHF </a:t>
            </a:r>
            <a:r>
              <a:rPr lang="en-US" b="0" dirty="0"/>
              <a:t>(it’s less than expected)) -&gt; ready by end of June.</a:t>
            </a:r>
          </a:p>
          <a:p>
            <a:pPr marL="342900" indent="-342900">
              <a:lnSpc>
                <a:spcPct val="120000"/>
              </a:lnSpc>
              <a:buFont typeface="Wingdings" panose="05000000000000000000" pitchFamily="2" charset="2"/>
              <a:buChar char="Ø"/>
            </a:pPr>
            <a:r>
              <a:rPr lang="en-US" b="0" dirty="0"/>
              <a:t>+ </a:t>
            </a:r>
            <a:r>
              <a:rPr lang="en-US" dirty="0"/>
              <a:t>~83kCHF </a:t>
            </a:r>
            <a:r>
              <a:rPr lang="en-US" b="0" dirty="0"/>
              <a:t>(control – cables installation and rack services not </a:t>
            </a:r>
            <a:r>
              <a:rPr lang="en-US" b="0" dirty="0">
                <a:solidFill>
                  <a:srgbClr val="303030"/>
                </a:solidFill>
              </a:rPr>
              <a:t>included) </a:t>
            </a:r>
            <a:endParaRPr lang="en-GB" dirty="0"/>
          </a:p>
          <a:p>
            <a:pPr marL="342900" indent="-342900">
              <a:lnSpc>
                <a:spcPct val="120000"/>
              </a:lnSpc>
              <a:buFont typeface="Wingdings" panose="05000000000000000000" pitchFamily="2" charset="2"/>
              <a:buChar char="Ø"/>
            </a:pPr>
            <a:r>
              <a:rPr lang="en-US" sz="2400" dirty="0">
                <a:solidFill>
                  <a:srgbClr val="303030"/>
                </a:solidFill>
              </a:rPr>
              <a:t>Total = </a:t>
            </a:r>
            <a:r>
              <a:rPr lang="en-US" sz="2400" dirty="0"/>
              <a:t>~</a:t>
            </a:r>
            <a:r>
              <a:rPr lang="en-US" sz="2400" dirty="0">
                <a:solidFill>
                  <a:srgbClr val="303030"/>
                </a:solidFill>
              </a:rPr>
              <a:t>310kCHF</a:t>
            </a:r>
          </a:p>
        </p:txBody>
      </p:sp>
      <p:pic>
        <p:nvPicPr>
          <p:cNvPr id="8" name="Picture 7" descr="A screenshot of a computer&#10;&#10;AI-generated content may be incorrect.">
            <a:extLst>
              <a:ext uri="{FF2B5EF4-FFF2-40B4-BE49-F238E27FC236}">
                <a16:creationId xmlns:a16="http://schemas.microsoft.com/office/drawing/2014/main" id="{D3E2F229-7982-A316-ECCC-349440E0D578}"/>
              </a:ext>
            </a:extLst>
          </p:cNvPr>
          <p:cNvPicPr>
            <a:picLocks noChangeAspect="1"/>
          </p:cNvPicPr>
          <p:nvPr/>
        </p:nvPicPr>
        <p:blipFill>
          <a:blip r:embed="rId2"/>
          <a:stretch>
            <a:fillRect/>
          </a:stretch>
        </p:blipFill>
        <p:spPr>
          <a:xfrm>
            <a:off x="4539045" y="1206957"/>
            <a:ext cx="7548298" cy="3781421"/>
          </a:xfrm>
          <a:prstGeom prst="rect">
            <a:avLst/>
          </a:prstGeom>
        </p:spPr>
      </p:pic>
      <p:pic>
        <p:nvPicPr>
          <p:cNvPr id="11" name="Picture 10" descr="A screenshot of a computer&#10;&#10;AI-generated content may be incorrect.">
            <a:extLst>
              <a:ext uri="{FF2B5EF4-FFF2-40B4-BE49-F238E27FC236}">
                <a16:creationId xmlns:a16="http://schemas.microsoft.com/office/drawing/2014/main" id="{5DAF54CF-67F9-2625-2A91-2D286FA47F82}"/>
              </a:ext>
            </a:extLst>
          </p:cNvPr>
          <p:cNvPicPr>
            <a:picLocks noChangeAspect="1"/>
          </p:cNvPicPr>
          <p:nvPr/>
        </p:nvPicPr>
        <p:blipFill>
          <a:blip r:embed="rId3"/>
          <a:stretch>
            <a:fillRect/>
          </a:stretch>
        </p:blipFill>
        <p:spPr>
          <a:xfrm>
            <a:off x="6652641" y="2272699"/>
            <a:ext cx="4968155" cy="3592286"/>
          </a:xfrm>
          <a:prstGeom prst="rect">
            <a:avLst/>
          </a:prstGeom>
        </p:spPr>
      </p:pic>
      <p:sp>
        <p:nvSpPr>
          <p:cNvPr id="2" name="TextBox 1">
            <a:extLst>
              <a:ext uri="{FF2B5EF4-FFF2-40B4-BE49-F238E27FC236}">
                <a16:creationId xmlns:a16="http://schemas.microsoft.com/office/drawing/2014/main" id="{BE72314B-3C1C-E00B-9E68-91B763105086}"/>
              </a:ext>
            </a:extLst>
          </p:cNvPr>
          <p:cNvSpPr txBox="1"/>
          <p:nvPr/>
        </p:nvSpPr>
        <p:spPr>
          <a:xfrm rot="19965707">
            <a:off x="1696508" y="2846396"/>
            <a:ext cx="8540570" cy="1107996"/>
          </a:xfrm>
          <a:prstGeom prst="rect">
            <a:avLst/>
          </a:prstGeom>
          <a:solidFill>
            <a:schemeClr val="bg1"/>
          </a:solidFill>
          <a:ln w="25400">
            <a:solidFill>
              <a:srgbClr val="FF0000"/>
            </a:solidFill>
          </a:ln>
        </p:spPr>
        <p:txBody>
          <a:bodyPr wrap="square" lIns="0" tIns="0" rIns="0" bIns="0" rtlCol="0">
            <a:spAutoFit/>
          </a:bodyPr>
          <a:lstStyle/>
          <a:p>
            <a:pPr algn="ctr"/>
            <a:r>
              <a:rPr lang="en-US" sz="7200" dirty="0">
                <a:solidFill>
                  <a:srgbClr val="FF0000"/>
                </a:solidFill>
                <a:latin typeface="JuliaMono" panose="020B0609060300020004" pitchFamily="49" charset="0"/>
                <a:ea typeface="JuliaMono" panose="020B0609060300020004" pitchFamily="49" charset="0"/>
                <a:cs typeface="JuliaMono" panose="020B0609060300020004" pitchFamily="49" charset="0"/>
              </a:rPr>
              <a:t>Old slide</a:t>
            </a:r>
            <a:endParaRPr lang="en-GB" sz="7200" dirty="0">
              <a:solidFill>
                <a:srgbClr val="FF0000"/>
              </a:solidFill>
              <a:latin typeface="JuliaMono" panose="020B0609060300020004" pitchFamily="49" charset="0"/>
              <a:ea typeface="JuliaMono" panose="020B0609060300020004" pitchFamily="49" charset="0"/>
              <a:cs typeface="JuliaMono" panose="020B0609060300020004" pitchFamily="49" charset="0"/>
            </a:endParaRPr>
          </a:p>
        </p:txBody>
      </p:sp>
    </p:spTree>
    <p:extLst>
      <p:ext uri="{BB962C8B-B14F-4D97-AF65-F5344CB8AC3E}">
        <p14:creationId xmlns:p14="http://schemas.microsoft.com/office/powerpoint/2010/main" val="351802153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8913C8-42DA-EC42-9BB6-0EDCDF09C2CE}"/>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AC867F2C-980B-C596-98A2-87C3D1640A75}"/>
              </a:ext>
            </a:extLst>
          </p:cNvPr>
          <p:cNvSpPr>
            <a:spLocks noGrp="1"/>
          </p:cNvSpPr>
          <p:nvPr>
            <p:ph type="title"/>
          </p:nvPr>
        </p:nvSpPr>
        <p:spPr/>
        <p:txBody>
          <a:bodyPr/>
          <a:lstStyle/>
          <a:p>
            <a:r>
              <a:rPr lang="en-GB" dirty="0"/>
              <a:t>Equipment and budget</a:t>
            </a:r>
          </a:p>
        </p:txBody>
      </p:sp>
      <p:sp>
        <p:nvSpPr>
          <p:cNvPr id="4" name="Date Placeholder 3">
            <a:extLst>
              <a:ext uri="{FF2B5EF4-FFF2-40B4-BE49-F238E27FC236}">
                <a16:creationId xmlns:a16="http://schemas.microsoft.com/office/drawing/2014/main" id="{77F0F865-9354-98D6-7DB1-04C0D5273591}"/>
              </a:ext>
            </a:extLst>
          </p:cNvPr>
          <p:cNvSpPr>
            <a:spLocks noGrp="1"/>
          </p:cNvSpPr>
          <p:nvPr>
            <p:ph type="dt" sz="half" idx="10"/>
          </p:nvPr>
        </p:nvSpPr>
        <p:spPr/>
        <p:txBody>
          <a:bodyPr/>
          <a:lstStyle/>
          <a:p>
            <a:r>
              <a:rPr lang="en-US" dirty="0"/>
              <a:t>03 Jul 2025</a:t>
            </a:r>
          </a:p>
        </p:txBody>
      </p:sp>
      <p:sp>
        <p:nvSpPr>
          <p:cNvPr id="5" name="Footer Placeholder 4">
            <a:extLst>
              <a:ext uri="{FF2B5EF4-FFF2-40B4-BE49-F238E27FC236}">
                <a16:creationId xmlns:a16="http://schemas.microsoft.com/office/drawing/2014/main" id="{58A67AB7-3521-B060-8B14-91076B919733}"/>
              </a:ext>
            </a:extLst>
          </p:cNvPr>
          <p:cNvSpPr>
            <a:spLocks noGrp="1"/>
          </p:cNvSpPr>
          <p:nvPr>
            <p:ph type="ftr" sz="quarter" idx="11"/>
          </p:nvPr>
        </p:nvSpPr>
        <p:spPr/>
        <p:txBody>
          <a:bodyPr/>
          <a:lstStyle/>
          <a:p>
            <a:r>
              <a:rPr lang="en-US" dirty="0"/>
              <a:t>JAFS | WP3: Vacuum</a:t>
            </a:r>
          </a:p>
        </p:txBody>
      </p:sp>
      <p:sp>
        <p:nvSpPr>
          <p:cNvPr id="6" name="Slide Number Placeholder 5">
            <a:extLst>
              <a:ext uri="{FF2B5EF4-FFF2-40B4-BE49-F238E27FC236}">
                <a16:creationId xmlns:a16="http://schemas.microsoft.com/office/drawing/2014/main" id="{E7F87D3D-9368-F59B-435A-993750A6809D}"/>
              </a:ext>
            </a:extLst>
          </p:cNvPr>
          <p:cNvSpPr>
            <a:spLocks noGrp="1"/>
          </p:cNvSpPr>
          <p:nvPr>
            <p:ph type="sldNum" sz="quarter" idx="12"/>
          </p:nvPr>
        </p:nvSpPr>
        <p:spPr/>
        <p:txBody>
          <a:bodyPr/>
          <a:lstStyle/>
          <a:p>
            <a:fld id="{36B5EA5A-BC32-A742-B11B-8E7414D5B535}" type="slidenum">
              <a:rPr lang="en-US" smtClean="0"/>
              <a:pPr/>
              <a:t>27</a:t>
            </a:fld>
            <a:endParaRPr lang="en-US" dirty="0"/>
          </a:p>
        </p:txBody>
      </p:sp>
      <p:sp>
        <p:nvSpPr>
          <p:cNvPr id="12" name="Content Placeholder 11">
            <a:extLst>
              <a:ext uri="{FF2B5EF4-FFF2-40B4-BE49-F238E27FC236}">
                <a16:creationId xmlns:a16="http://schemas.microsoft.com/office/drawing/2014/main" id="{B74A37C9-E9FD-41D6-616F-04743CB938AD}"/>
              </a:ext>
            </a:extLst>
          </p:cNvPr>
          <p:cNvSpPr>
            <a:spLocks noGrp="1"/>
          </p:cNvSpPr>
          <p:nvPr>
            <p:ph sz="half" idx="1"/>
          </p:nvPr>
        </p:nvSpPr>
        <p:spPr>
          <a:xfrm>
            <a:off x="104657" y="1206957"/>
            <a:ext cx="4434388" cy="5264981"/>
          </a:xfrm>
        </p:spPr>
        <p:txBody>
          <a:bodyPr>
            <a:normAutofit fontScale="92500" lnSpcReduction="20000"/>
          </a:bodyPr>
          <a:lstStyle/>
          <a:p>
            <a:pPr marL="342900" indent="-342900">
              <a:lnSpc>
                <a:spcPct val="120000"/>
              </a:lnSpc>
              <a:buFont typeface="Wingdings" panose="05000000000000000000" pitchFamily="2" charset="2"/>
              <a:buChar char="Ø"/>
            </a:pPr>
            <a:r>
              <a:rPr lang="en-US" b="0" dirty="0">
                <a:solidFill>
                  <a:schemeClr val="tx2"/>
                </a:solidFill>
              </a:rPr>
              <a:t>Pumps (turbos, primaries, </a:t>
            </a:r>
            <a:r>
              <a:rPr lang="en-US" b="0" dirty="0" err="1">
                <a:solidFill>
                  <a:schemeClr val="tx2"/>
                </a:solidFill>
              </a:rPr>
              <a:t>NexTorr</a:t>
            </a:r>
            <a:r>
              <a:rPr lang="en-US" b="0" dirty="0">
                <a:solidFill>
                  <a:schemeClr val="tx2"/>
                </a:solidFill>
              </a:rPr>
              <a:t>) + valves + instrumentation) – 168kCHF: </a:t>
            </a:r>
            <a:r>
              <a:rPr lang="en-US" b="0" dirty="0">
                <a:solidFill>
                  <a:srgbClr val="00B050"/>
                </a:solidFill>
              </a:rPr>
              <a:t>received</a:t>
            </a:r>
            <a:endParaRPr lang="en-US" dirty="0"/>
          </a:p>
          <a:p>
            <a:pPr marL="342900" indent="-342900">
              <a:lnSpc>
                <a:spcPct val="120000"/>
              </a:lnSpc>
              <a:buFont typeface="Wingdings" panose="05000000000000000000" pitchFamily="2" charset="2"/>
              <a:buChar char="Ø"/>
            </a:pPr>
            <a:r>
              <a:rPr lang="en-US" b="0" dirty="0">
                <a:solidFill>
                  <a:schemeClr val="tx2"/>
                </a:solidFill>
              </a:rPr>
              <a:t>Small Std components (vacuum connections, compressed  air…) – 16kCHF: </a:t>
            </a:r>
            <a:r>
              <a:rPr lang="en-US" b="0" dirty="0">
                <a:solidFill>
                  <a:srgbClr val="00B050"/>
                </a:solidFill>
              </a:rPr>
              <a:t>received, </a:t>
            </a:r>
            <a:r>
              <a:rPr lang="en-US" b="0" dirty="0">
                <a:solidFill>
                  <a:srgbClr val="FFC000"/>
                </a:solidFill>
              </a:rPr>
              <a:t>CF</a:t>
            </a:r>
            <a:r>
              <a:rPr lang="en-US" b="0" dirty="0">
                <a:solidFill>
                  <a:srgbClr val="00B050"/>
                </a:solidFill>
              </a:rPr>
              <a:t> </a:t>
            </a:r>
            <a:r>
              <a:rPr lang="en-US" b="0" dirty="0">
                <a:solidFill>
                  <a:srgbClr val="FFC000"/>
                </a:solidFill>
              </a:rPr>
              <a:t>gaskets are late</a:t>
            </a:r>
            <a:endParaRPr lang="en-US" dirty="0">
              <a:solidFill>
                <a:srgbClr val="FFC000"/>
              </a:solidFill>
            </a:endParaRPr>
          </a:p>
          <a:p>
            <a:pPr marL="342900" indent="-342900">
              <a:lnSpc>
                <a:spcPct val="120000"/>
              </a:lnSpc>
              <a:buFont typeface="Wingdings" panose="05000000000000000000" pitchFamily="2" charset="2"/>
              <a:buChar char="Ø"/>
            </a:pPr>
            <a:r>
              <a:rPr lang="en-GB" b="0" dirty="0">
                <a:solidFill>
                  <a:schemeClr val="tx2"/>
                </a:solidFill>
              </a:rPr>
              <a:t>The chambers are in production </a:t>
            </a:r>
            <a:r>
              <a:rPr lang="en-GB" dirty="0">
                <a:solidFill>
                  <a:schemeClr val="tx2"/>
                </a:solidFill>
              </a:rPr>
              <a:t>(</a:t>
            </a:r>
            <a:r>
              <a:rPr lang="en-US" dirty="0">
                <a:solidFill>
                  <a:schemeClr val="tx2"/>
                </a:solidFill>
              </a:rPr>
              <a:t>~ 40kCHF </a:t>
            </a:r>
            <a:r>
              <a:rPr lang="en-US" b="0" dirty="0">
                <a:solidFill>
                  <a:schemeClr val="tx2"/>
                </a:solidFill>
              </a:rPr>
              <a:t>(less than expected)): </a:t>
            </a:r>
            <a:r>
              <a:rPr lang="en-US" b="0" dirty="0">
                <a:solidFill>
                  <a:srgbClr val="FF0000"/>
                </a:solidFill>
              </a:rPr>
              <a:t>should arrive middle of October!</a:t>
            </a:r>
          </a:p>
          <a:p>
            <a:pPr marL="342900" indent="-342900">
              <a:lnSpc>
                <a:spcPct val="120000"/>
              </a:lnSpc>
              <a:buFont typeface="Wingdings" panose="05000000000000000000" pitchFamily="2" charset="2"/>
              <a:buChar char="Ø"/>
            </a:pPr>
            <a:r>
              <a:rPr lang="en-US" b="0" dirty="0"/>
              <a:t>+ </a:t>
            </a:r>
            <a:r>
              <a:rPr lang="en-US" dirty="0"/>
              <a:t>~83kCHF </a:t>
            </a:r>
            <a:r>
              <a:rPr lang="en-US" b="0" dirty="0"/>
              <a:t>(control – cables installation and rack services not </a:t>
            </a:r>
            <a:r>
              <a:rPr lang="en-US" b="0" dirty="0">
                <a:solidFill>
                  <a:srgbClr val="303030"/>
                </a:solidFill>
              </a:rPr>
              <a:t>included) </a:t>
            </a:r>
            <a:endParaRPr lang="en-GB" dirty="0"/>
          </a:p>
          <a:p>
            <a:pPr marL="342900" indent="-342900">
              <a:lnSpc>
                <a:spcPct val="120000"/>
              </a:lnSpc>
              <a:buFont typeface="Wingdings" panose="05000000000000000000" pitchFamily="2" charset="2"/>
              <a:buChar char="Ø"/>
            </a:pPr>
            <a:r>
              <a:rPr lang="en-US" sz="2400" dirty="0">
                <a:solidFill>
                  <a:srgbClr val="303030"/>
                </a:solidFill>
              </a:rPr>
              <a:t>Total = </a:t>
            </a:r>
            <a:r>
              <a:rPr lang="en-US" sz="2400" dirty="0"/>
              <a:t>~</a:t>
            </a:r>
            <a:r>
              <a:rPr lang="en-US" sz="2400" dirty="0">
                <a:solidFill>
                  <a:srgbClr val="303030"/>
                </a:solidFill>
              </a:rPr>
              <a:t>310kCHF</a:t>
            </a:r>
          </a:p>
        </p:txBody>
      </p:sp>
      <p:pic>
        <p:nvPicPr>
          <p:cNvPr id="9" name="Picture 8" descr="A screenshot of a computer&#10;&#10;AI-generated content may be incorrect.">
            <a:extLst>
              <a:ext uri="{FF2B5EF4-FFF2-40B4-BE49-F238E27FC236}">
                <a16:creationId xmlns:a16="http://schemas.microsoft.com/office/drawing/2014/main" id="{A2B5EABC-06DD-43B6-29C7-572A77B0BA43}"/>
              </a:ext>
            </a:extLst>
          </p:cNvPr>
          <p:cNvPicPr>
            <a:picLocks noChangeAspect="1"/>
          </p:cNvPicPr>
          <p:nvPr/>
        </p:nvPicPr>
        <p:blipFill>
          <a:blip r:embed="rId2"/>
          <a:stretch>
            <a:fillRect/>
          </a:stretch>
        </p:blipFill>
        <p:spPr>
          <a:xfrm>
            <a:off x="4569306" y="1636336"/>
            <a:ext cx="7622694" cy="3757597"/>
          </a:xfrm>
          <a:prstGeom prst="rect">
            <a:avLst/>
          </a:prstGeom>
        </p:spPr>
      </p:pic>
    </p:spTree>
    <p:extLst>
      <p:ext uri="{BB962C8B-B14F-4D97-AF65-F5344CB8AC3E}">
        <p14:creationId xmlns:p14="http://schemas.microsoft.com/office/powerpoint/2010/main" val="10326814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C88DA4-05AE-4819-7C67-44ABDA963097}"/>
            </a:ext>
          </a:extLst>
        </p:cNvPr>
        <p:cNvGrpSpPr/>
        <p:nvPr/>
      </p:nvGrpSpPr>
      <p:grpSpPr>
        <a:xfrm>
          <a:off x="0" y="0"/>
          <a:ext cx="0" cy="0"/>
          <a:chOff x="0" y="0"/>
          <a:chExt cx="0" cy="0"/>
        </a:xfrm>
      </p:grpSpPr>
      <p:sp>
        <p:nvSpPr>
          <p:cNvPr id="8" name="Slide Number Placeholder 7">
            <a:extLst>
              <a:ext uri="{FF2B5EF4-FFF2-40B4-BE49-F238E27FC236}">
                <a16:creationId xmlns:a16="http://schemas.microsoft.com/office/drawing/2014/main" id="{069EEB50-3239-7C9B-F19C-7EF0C7446190}"/>
              </a:ext>
            </a:extLst>
          </p:cNvPr>
          <p:cNvSpPr>
            <a:spLocks noGrp="1"/>
          </p:cNvSpPr>
          <p:nvPr>
            <p:ph type="sldNum" sz="quarter" idx="12"/>
          </p:nvPr>
        </p:nvSpPr>
        <p:spPr/>
        <p:txBody>
          <a:bodyPr/>
          <a:lstStyle/>
          <a:p>
            <a:fld id="{36B5EA5A-BC32-A742-B11B-8E7414D5B535}" type="slidenum">
              <a:rPr lang="en-US" smtClean="0"/>
              <a:pPr/>
              <a:t>28</a:t>
            </a:fld>
            <a:endParaRPr lang="en-US" dirty="0"/>
          </a:p>
        </p:txBody>
      </p:sp>
      <p:sp>
        <p:nvSpPr>
          <p:cNvPr id="10" name="Title 3">
            <a:extLst>
              <a:ext uri="{FF2B5EF4-FFF2-40B4-BE49-F238E27FC236}">
                <a16:creationId xmlns:a16="http://schemas.microsoft.com/office/drawing/2014/main" id="{DA2D85A5-A923-3DBC-4E6E-0B62319BF50B}"/>
              </a:ext>
            </a:extLst>
          </p:cNvPr>
          <p:cNvSpPr txBox="1">
            <a:spLocks/>
          </p:cNvSpPr>
          <p:nvPr/>
        </p:nvSpPr>
        <p:spPr>
          <a:xfrm>
            <a:off x="560388" y="525993"/>
            <a:ext cx="11376025" cy="106574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JuliaMono" panose="020B0609060300020004" pitchFamily="49" charset="0"/>
                <a:ea typeface="JuliaMono" panose="020B0609060300020004" pitchFamily="49" charset="0"/>
                <a:cs typeface="JuliaMono" panose="020B0609060300020004" pitchFamily="49" charset="0"/>
              </a:defRPr>
            </a:lvl1pPr>
          </a:lstStyle>
          <a:p>
            <a:r>
              <a:rPr lang="en-US" dirty="0"/>
              <a:t>Vacuum acceptance tests  </a:t>
            </a:r>
            <a:endParaRPr lang="en-GB" dirty="0"/>
          </a:p>
        </p:txBody>
      </p:sp>
      <p:pic>
        <p:nvPicPr>
          <p:cNvPr id="3" name="Picture 2" descr="A computer generated image of a machine&#10;&#10;AI-generated content may be incorrect.">
            <a:extLst>
              <a:ext uri="{FF2B5EF4-FFF2-40B4-BE49-F238E27FC236}">
                <a16:creationId xmlns:a16="http://schemas.microsoft.com/office/drawing/2014/main" id="{85539209-A7DD-456F-4089-121936F2A9E7}"/>
              </a:ext>
            </a:extLst>
          </p:cNvPr>
          <p:cNvPicPr>
            <a:picLocks noChangeAspect="1"/>
          </p:cNvPicPr>
          <p:nvPr/>
        </p:nvPicPr>
        <p:blipFill>
          <a:blip r:embed="rId3"/>
          <a:stretch>
            <a:fillRect/>
          </a:stretch>
        </p:blipFill>
        <p:spPr>
          <a:xfrm>
            <a:off x="412775" y="1314276"/>
            <a:ext cx="11376025" cy="4642853"/>
          </a:xfrm>
          <a:prstGeom prst="rect">
            <a:avLst/>
          </a:prstGeom>
        </p:spPr>
      </p:pic>
      <p:grpSp>
        <p:nvGrpSpPr>
          <p:cNvPr id="93" name="Group 92">
            <a:extLst>
              <a:ext uri="{FF2B5EF4-FFF2-40B4-BE49-F238E27FC236}">
                <a16:creationId xmlns:a16="http://schemas.microsoft.com/office/drawing/2014/main" id="{F550479C-CD43-EED5-8628-4D4CFACE7622}"/>
              </a:ext>
            </a:extLst>
          </p:cNvPr>
          <p:cNvGrpSpPr/>
          <p:nvPr/>
        </p:nvGrpSpPr>
        <p:grpSpPr>
          <a:xfrm>
            <a:off x="3399276" y="1041435"/>
            <a:ext cx="1940439" cy="1429922"/>
            <a:chOff x="4906150" y="4595029"/>
            <a:chExt cx="1940439" cy="1429922"/>
          </a:xfrm>
        </p:grpSpPr>
        <p:grpSp>
          <p:nvGrpSpPr>
            <p:cNvPr id="22" name="Group 21">
              <a:extLst>
                <a:ext uri="{FF2B5EF4-FFF2-40B4-BE49-F238E27FC236}">
                  <a16:creationId xmlns:a16="http://schemas.microsoft.com/office/drawing/2014/main" id="{8842D6C0-9ABC-B6E8-F423-B51829DC728E}"/>
                </a:ext>
              </a:extLst>
            </p:cNvPr>
            <p:cNvGrpSpPr/>
            <p:nvPr/>
          </p:nvGrpSpPr>
          <p:grpSpPr>
            <a:xfrm>
              <a:off x="4906150" y="5559965"/>
              <a:ext cx="1940439" cy="464986"/>
              <a:chOff x="1681981" y="2119996"/>
              <a:chExt cx="1940439" cy="464986"/>
            </a:xfrm>
          </p:grpSpPr>
          <p:sp>
            <p:nvSpPr>
              <p:cNvPr id="23" name="TextBox 22">
                <a:extLst>
                  <a:ext uri="{FF2B5EF4-FFF2-40B4-BE49-F238E27FC236}">
                    <a16:creationId xmlns:a16="http://schemas.microsoft.com/office/drawing/2014/main" id="{3CF5B307-F5CE-CEF3-3DFD-527C387AB43E}"/>
                  </a:ext>
                </a:extLst>
              </p:cNvPr>
              <p:cNvSpPr txBox="1"/>
              <p:nvPr/>
            </p:nvSpPr>
            <p:spPr>
              <a:xfrm>
                <a:off x="1681981" y="2119996"/>
                <a:ext cx="1382311" cy="276999"/>
              </a:xfrm>
              <a:prstGeom prst="rect">
                <a:avLst/>
              </a:prstGeom>
              <a:noFill/>
            </p:spPr>
            <p:txBody>
              <a:bodyPr wrap="square" lIns="0" tIns="0" rIns="0" bIns="0" rtlCol="0">
                <a:spAutoFit/>
              </a:bodyPr>
              <a:lstStyle/>
              <a:p>
                <a:pPr algn="ctr"/>
                <a:r>
                  <a:rPr lang="en-US" dirty="0" err="1">
                    <a:solidFill>
                      <a:srgbClr val="00B050"/>
                    </a:solidFill>
                  </a:rPr>
                  <a:t>Magnetof</a:t>
                </a:r>
                <a:endParaRPr lang="en-GB" dirty="0">
                  <a:solidFill>
                    <a:srgbClr val="00B050"/>
                  </a:solidFill>
                </a:endParaRPr>
              </a:p>
            </p:txBody>
          </p:sp>
          <p:cxnSp>
            <p:nvCxnSpPr>
              <p:cNvPr id="24" name="Straight Arrow Connector 23">
                <a:extLst>
                  <a:ext uri="{FF2B5EF4-FFF2-40B4-BE49-F238E27FC236}">
                    <a16:creationId xmlns:a16="http://schemas.microsoft.com/office/drawing/2014/main" id="{2090F1E8-3266-9460-54B9-22EA90180B6F}"/>
                  </a:ext>
                </a:extLst>
              </p:cNvPr>
              <p:cNvCxnSpPr>
                <a:cxnSpLocks/>
              </p:cNvCxnSpPr>
              <p:nvPr/>
            </p:nvCxnSpPr>
            <p:spPr>
              <a:xfrm>
                <a:off x="1968880" y="2584982"/>
                <a:ext cx="1653540" cy="0"/>
              </a:xfrm>
              <a:prstGeom prst="straightConnector1">
                <a:avLst/>
              </a:prstGeom>
              <a:ln w="38100">
                <a:solidFill>
                  <a:srgbClr val="00B050"/>
                </a:solidFill>
                <a:tailEnd type="triangle"/>
              </a:ln>
              <a:effectLst>
                <a:glow rad="76200">
                  <a:schemeClr val="bg1">
                    <a:alpha val="40000"/>
                  </a:schemeClr>
                </a:glow>
              </a:effectLst>
            </p:spPr>
            <p:style>
              <a:lnRef idx="1">
                <a:schemeClr val="accent1"/>
              </a:lnRef>
              <a:fillRef idx="0">
                <a:schemeClr val="accent1"/>
              </a:fillRef>
              <a:effectRef idx="0">
                <a:schemeClr val="accent1"/>
              </a:effectRef>
              <a:fontRef idx="minor">
                <a:schemeClr val="tx1"/>
              </a:fontRef>
            </p:style>
          </p:cxnSp>
        </p:grpSp>
        <p:pic>
          <p:nvPicPr>
            <p:cNvPr id="59" name="Picture 58">
              <a:extLst>
                <a:ext uri="{FF2B5EF4-FFF2-40B4-BE49-F238E27FC236}">
                  <a16:creationId xmlns:a16="http://schemas.microsoft.com/office/drawing/2014/main" id="{74E33097-A8C5-45D2-C602-0D65C8437AF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04693" y="4595029"/>
              <a:ext cx="1277319" cy="994144"/>
            </a:xfrm>
            <a:prstGeom prst="rect">
              <a:avLst/>
            </a:prstGeom>
          </p:spPr>
        </p:pic>
      </p:grpSp>
      <p:grpSp>
        <p:nvGrpSpPr>
          <p:cNvPr id="16" name="Group 15">
            <a:extLst>
              <a:ext uri="{FF2B5EF4-FFF2-40B4-BE49-F238E27FC236}">
                <a16:creationId xmlns:a16="http://schemas.microsoft.com/office/drawing/2014/main" id="{31F97D9F-C24E-FBEE-3A48-C47207FCB17E}"/>
              </a:ext>
            </a:extLst>
          </p:cNvPr>
          <p:cNvGrpSpPr/>
          <p:nvPr/>
        </p:nvGrpSpPr>
        <p:grpSpPr>
          <a:xfrm>
            <a:off x="6248400" y="3954976"/>
            <a:ext cx="1536288" cy="1605597"/>
            <a:chOff x="2193924" y="1996806"/>
            <a:chExt cx="1536288" cy="1605597"/>
          </a:xfrm>
        </p:grpSpPr>
        <p:sp>
          <p:nvSpPr>
            <p:cNvPr id="17" name="TextBox 16">
              <a:extLst>
                <a:ext uri="{FF2B5EF4-FFF2-40B4-BE49-F238E27FC236}">
                  <a16:creationId xmlns:a16="http://schemas.microsoft.com/office/drawing/2014/main" id="{046B21AE-EFFD-C83E-271C-DAA52B18A8C8}"/>
                </a:ext>
              </a:extLst>
            </p:cNvPr>
            <p:cNvSpPr txBox="1"/>
            <p:nvPr/>
          </p:nvSpPr>
          <p:spPr>
            <a:xfrm>
              <a:off x="2347901" y="3325404"/>
              <a:ext cx="1382311" cy="276999"/>
            </a:xfrm>
            <a:prstGeom prst="rect">
              <a:avLst/>
            </a:prstGeom>
            <a:noFill/>
          </p:spPr>
          <p:txBody>
            <a:bodyPr wrap="square" lIns="0" tIns="0" rIns="0" bIns="0" rtlCol="0">
              <a:spAutoFit/>
            </a:bodyPr>
            <a:lstStyle/>
            <a:p>
              <a:pPr algn="ctr"/>
              <a:r>
                <a:rPr lang="en-US" dirty="0">
                  <a:solidFill>
                    <a:srgbClr val="00B050"/>
                  </a:solidFill>
                </a:rPr>
                <a:t>Iris</a:t>
              </a:r>
              <a:endParaRPr lang="en-GB" dirty="0">
                <a:solidFill>
                  <a:srgbClr val="00B050"/>
                </a:solidFill>
              </a:endParaRPr>
            </a:p>
          </p:txBody>
        </p:sp>
        <p:cxnSp>
          <p:nvCxnSpPr>
            <p:cNvPr id="18" name="Straight Arrow Connector 17">
              <a:extLst>
                <a:ext uri="{FF2B5EF4-FFF2-40B4-BE49-F238E27FC236}">
                  <a16:creationId xmlns:a16="http://schemas.microsoft.com/office/drawing/2014/main" id="{117BDBE7-AD04-43D8-FA37-98601CB0C224}"/>
                </a:ext>
              </a:extLst>
            </p:cNvPr>
            <p:cNvCxnSpPr>
              <a:cxnSpLocks/>
            </p:cNvCxnSpPr>
            <p:nvPr/>
          </p:nvCxnSpPr>
          <p:spPr>
            <a:xfrm flipH="1" flipV="1">
              <a:off x="2193924" y="1996806"/>
              <a:ext cx="765230" cy="1293853"/>
            </a:xfrm>
            <a:prstGeom prst="straightConnector1">
              <a:avLst/>
            </a:prstGeom>
            <a:ln w="38100">
              <a:solidFill>
                <a:srgbClr val="00B050"/>
              </a:solidFill>
              <a:tailEnd type="triangle"/>
            </a:ln>
            <a:effectLst>
              <a:glow rad="50800">
                <a:schemeClr val="bg1">
                  <a:alpha val="40000"/>
                </a:schemeClr>
              </a:glow>
            </a:effectLst>
          </p:spPr>
          <p:style>
            <a:lnRef idx="1">
              <a:schemeClr val="accent1"/>
            </a:lnRef>
            <a:fillRef idx="0">
              <a:schemeClr val="accent1"/>
            </a:fillRef>
            <a:effectRef idx="0">
              <a:schemeClr val="accent1"/>
            </a:effectRef>
            <a:fontRef idx="minor">
              <a:schemeClr val="tx1"/>
            </a:fontRef>
          </p:style>
        </p:cxnSp>
      </p:grpSp>
      <p:grpSp>
        <p:nvGrpSpPr>
          <p:cNvPr id="99" name="Group 98">
            <a:extLst>
              <a:ext uri="{FF2B5EF4-FFF2-40B4-BE49-F238E27FC236}">
                <a16:creationId xmlns:a16="http://schemas.microsoft.com/office/drawing/2014/main" id="{0467DADE-71A7-185D-8411-1F39A9B0392B}"/>
              </a:ext>
            </a:extLst>
          </p:cNvPr>
          <p:cNvGrpSpPr/>
          <p:nvPr/>
        </p:nvGrpSpPr>
        <p:grpSpPr>
          <a:xfrm>
            <a:off x="7696845" y="1750804"/>
            <a:ext cx="3422051" cy="3970184"/>
            <a:chOff x="7696845" y="1750804"/>
            <a:chExt cx="3422051" cy="3970184"/>
          </a:xfrm>
        </p:grpSpPr>
        <p:sp>
          <p:nvSpPr>
            <p:cNvPr id="5" name="TextBox 4">
              <a:extLst>
                <a:ext uri="{FF2B5EF4-FFF2-40B4-BE49-F238E27FC236}">
                  <a16:creationId xmlns:a16="http://schemas.microsoft.com/office/drawing/2014/main" id="{419D69D3-BD6F-5C60-2603-39188C4FDA1F}"/>
                </a:ext>
              </a:extLst>
            </p:cNvPr>
            <p:cNvSpPr txBox="1"/>
            <p:nvPr/>
          </p:nvSpPr>
          <p:spPr>
            <a:xfrm>
              <a:off x="8461908" y="4055334"/>
              <a:ext cx="1382311" cy="276999"/>
            </a:xfrm>
            <a:prstGeom prst="rect">
              <a:avLst/>
            </a:prstGeom>
            <a:noFill/>
          </p:spPr>
          <p:txBody>
            <a:bodyPr wrap="square" lIns="0" tIns="0" rIns="0" bIns="0" rtlCol="0">
              <a:spAutoFit/>
            </a:bodyPr>
            <a:lstStyle/>
            <a:p>
              <a:pPr algn="ctr"/>
              <a:r>
                <a:rPr lang="en-US" dirty="0">
                  <a:solidFill>
                    <a:schemeClr val="accent3"/>
                  </a:solidFill>
                </a:rPr>
                <a:t>D boxes</a:t>
              </a:r>
              <a:endParaRPr lang="en-GB" dirty="0">
                <a:solidFill>
                  <a:schemeClr val="accent3"/>
                </a:solidFill>
              </a:endParaRPr>
            </a:p>
          </p:txBody>
        </p:sp>
        <p:cxnSp>
          <p:nvCxnSpPr>
            <p:cNvPr id="48" name="Straight Arrow Connector 47">
              <a:extLst>
                <a:ext uri="{FF2B5EF4-FFF2-40B4-BE49-F238E27FC236}">
                  <a16:creationId xmlns:a16="http://schemas.microsoft.com/office/drawing/2014/main" id="{33AA91A6-BD73-C633-3FF8-274AD1A4CBA3}"/>
                </a:ext>
              </a:extLst>
            </p:cNvPr>
            <p:cNvCxnSpPr>
              <a:cxnSpLocks/>
            </p:cNvCxnSpPr>
            <p:nvPr/>
          </p:nvCxnSpPr>
          <p:spPr>
            <a:xfrm flipH="1" flipV="1">
              <a:off x="7696845" y="3713482"/>
              <a:ext cx="922526" cy="367992"/>
            </a:xfrm>
            <a:prstGeom prst="straightConnector1">
              <a:avLst/>
            </a:prstGeom>
            <a:ln w="38100">
              <a:solidFill>
                <a:schemeClr val="accent3"/>
              </a:solidFill>
              <a:tailEnd type="triangle"/>
            </a:ln>
            <a:effectLst>
              <a:glow rad="76200">
                <a:schemeClr val="bg1">
                  <a:alpha val="40000"/>
                </a:schemeClr>
              </a:glow>
            </a:effectLst>
          </p:spPr>
          <p:style>
            <a:lnRef idx="1">
              <a:schemeClr val="accent1"/>
            </a:lnRef>
            <a:fillRef idx="0">
              <a:schemeClr val="accent1"/>
            </a:fillRef>
            <a:effectRef idx="0">
              <a:schemeClr val="accent1"/>
            </a:effectRef>
            <a:fontRef idx="minor">
              <a:schemeClr val="tx1"/>
            </a:fontRef>
          </p:style>
        </p:cxnSp>
        <p:cxnSp>
          <p:nvCxnSpPr>
            <p:cNvPr id="50" name="Straight Arrow Connector 49">
              <a:extLst>
                <a:ext uri="{FF2B5EF4-FFF2-40B4-BE49-F238E27FC236}">
                  <a16:creationId xmlns:a16="http://schemas.microsoft.com/office/drawing/2014/main" id="{F189C27C-84D8-8536-967A-3E10EC3A467D}"/>
                </a:ext>
              </a:extLst>
            </p:cNvPr>
            <p:cNvCxnSpPr>
              <a:cxnSpLocks/>
            </p:cNvCxnSpPr>
            <p:nvPr/>
          </p:nvCxnSpPr>
          <p:spPr>
            <a:xfrm flipV="1">
              <a:off x="9641807" y="2687413"/>
              <a:ext cx="1263009" cy="1447920"/>
            </a:xfrm>
            <a:prstGeom prst="straightConnector1">
              <a:avLst/>
            </a:prstGeom>
            <a:ln w="38100">
              <a:solidFill>
                <a:schemeClr val="accent3"/>
              </a:solidFill>
              <a:tailEnd type="triangle"/>
            </a:ln>
            <a:effectLst>
              <a:glow rad="76200">
                <a:schemeClr val="bg1">
                  <a:alpha val="40000"/>
                </a:schemeClr>
              </a:glow>
            </a:effectLst>
          </p:spPr>
          <p:style>
            <a:lnRef idx="1">
              <a:schemeClr val="accent1"/>
            </a:lnRef>
            <a:fillRef idx="0">
              <a:schemeClr val="accent1"/>
            </a:fillRef>
            <a:effectRef idx="0">
              <a:schemeClr val="accent1"/>
            </a:effectRef>
            <a:fontRef idx="minor">
              <a:schemeClr val="tx1"/>
            </a:fontRef>
          </p:style>
        </p:cxnSp>
        <p:cxnSp>
          <p:nvCxnSpPr>
            <p:cNvPr id="53" name="Straight Arrow Connector 52">
              <a:extLst>
                <a:ext uri="{FF2B5EF4-FFF2-40B4-BE49-F238E27FC236}">
                  <a16:creationId xmlns:a16="http://schemas.microsoft.com/office/drawing/2014/main" id="{6CCA474C-FD3F-1DB1-B91C-20445929EBE9}"/>
                </a:ext>
              </a:extLst>
            </p:cNvPr>
            <p:cNvCxnSpPr>
              <a:cxnSpLocks/>
            </p:cNvCxnSpPr>
            <p:nvPr/>
          </p:nvCxnSpPr>
          <p:spPr>
            <a:xfrm flipV="1">
              <a:off x="9323670" y="1750804"/>
              <a:ext cx="1795226" cy="2330670"/>
            </a:xfrm>
            <a:prstGeom prst="straightConnector1">
              <a:avLst/>
            </a:prstGeom>
            <a:ln w="38100">
              <a:solidFill>
                <a:schemeClr val="accent3"/>
              </a:solidFill>
              <a:tailEnd type="triangle"/>
            </a:ln>
            <a:effectLst>
              <a:glow rad="76200">
                <a:schemeClr val="bg1">
                  <a:alpha val="40000"/>
                </a:schemeClr>
              </a:glow>
            </a:effectLst>
          </p:spPr>
          <p:style>
            <a:lnRef idx="1">
              <a:schemeClr val="accent1"/>
            </a:lnRef>
            <a:fillRef idx="0">
              <a:schemeClr val="accent1"/>
            </a:fillRef>
            <a:effectRef idx="0">
              <a:schemeClr val="accent1"/>
            </a:effectRef>
            <a:fontRef idx="minor">
              <a:schemeClr val="tx1"/>
            </a:fontRef>
          </p:style>
        </p:cxnSp>
        <p:pic>
          <p:nvPicPr>
            <p:cNvPr id="79" name="Picture 78" descr="A machine with a red box&#10;&#10;AI-generated content may be incorrect.">
              <a:extLst>
                <a:ext uri="{FF2B5EF4-FFF2-40B4-BE49-F238E27FC236}">
                  <a16:creationId xmlns:a16="http://schemas.microsoft.com/office/drawing/2014/main" id="{53C19E07-39B5-D6B9-E3B8-00AB44F44B2D}"/>
                </a:ext>
              </a:extLst>
            </p:cNvPr>
            <p:cNvPicPr>
              <a:picLocks noChangeAspect="1"/>
            </p:cNvPicPr>
            <p:nvPr/>
          </p:nvPicPr>
          <p:blipFill>
            <a:blip r:embed="rId5"/>
            <a:stretch>
              <a:fillRect/>
            </a:stretch>
          </p:blipFill>
          <p:spPr>
            <a:xfrm>
              <a:off x="7888096" y="4378015"/>
              <a:ext cx="1687824" cy="1342973"/>
            </a:xfrm>
            <a:prstGeom prst="rect">
              <a:avLst/>
            </a:prstGeom>
          </p:spPr>
        </p:pic>
      </p:grpSp>
      <p:grpSp>
        <p:nvGrpSpPr>
          <p:cNvPr id="95" name="Group 94">
            <a:extLst>
              <a:ext uri="{FF2B5EF4-FFF2-40B4-BE49-F238E27FC236}">
                <a16:creationId xmlns:a16="http://schemas.microsoft.com/office/drawing/2014/main" id="{3F8F3F36-148C-E98F-3882-3C970C2D4172}"/>
              </a:ext>
            </a:extLst>
          </p:cNvPr>
          <p:cNvGrpSpPr/>
          <p:nvPr/>
        </p:nvGrpSpPr>
        <p:grpSpPr>
          <a:xfrm>
            <a:off x="6852288" y="1164960"/>
            <a:ext cx="3698481" cy="2080658"/>
            <a:chOff x="6852288" y="1164960"/>
            <a:chExt cx="3698481" cy="2080658"/>
          </a:xfrm>
        </p:grpSpPr>
        <p:sp>
          <p:nvSpPr>
            <p:cNvPr id="28" name="TextBox 27">
              <a:extLst>
                <a:ext uri="{FF2B5EF4-FFF2-40B4-BE49-F238E27FC236}">
                  <a16:creationId xmlns:a16="http://schemas.microsoft.com/office/drawing/2014/main" id="{D41DF1DE-EC12-84B1-F177-07B0BC91F610}"/>
                </a:ext>
              </a:extLst>
            </p:cNvPr>
            <p:cNvSpPr txBox="1"/>
            <p:nvPr/>
          </p:nvSpPr>
          <p:spPr>
            <a:xfrm>
              <a:off x="6852288" y="2332858"/>
              <a:ext cx="2260626" cy="276999"/>
            </a:xfrm>
            <a:prstGeom prst="rect">
              <a:avLst/>
            </a:prstGeom>
            <a:noFill/>
          </p:spPr>
          <p:txBody>
            <a:bodyPr wrap="square" lIns="0" tIns="0" rIns="0" bIns="0" rtlCol="0">
              <a:spAutoFit/>
            </a:bodyPr>
            <a:lstStyle/>
            <a:p>
              <a:pPr algn="l"/>
              <a:r>
                <a:rPr lang="en-US" dirty="0">
                  <a:solidFill>
                    <a:srgbClr val="00B050"/>
                  </a:solidFill>
                </a:rPr>
                <a:t>ZQNA Quadrupoles</a:t>
              </a:r>
              <a:endParaRPr lang="en-GB" dirty="0">
                <a:solidFill>
                  <a:srgbClr val="00B050"/>
                </a:solidFill>
              </a:endParaRPr>
            </a:p>
          </p:txBody>
        </p:sp>
        <p:cxnSp>
          <p:nvCxnSpPr>
            <p:cNvPr id="29" name="Straight Arrow Connector 28">
              <a:extLst>
                <a:ext uri="{FF2B5EF4-FFF2-40B4-BE49-F238E27FC236}">
                  <a16:creationId xmlns:a16="http://schemas.microsoft.com/office/drawing/2014/main" id="{1A79EBC5-32C8-4CF7-75D1-CB5B5AF7044B}"/>
                </a:ext>
              </a:extLst>
            </p:cNvPr>
            <p:cNvCxnSpPr>
              <a:cxnSpLocks/>
            </p:cNvCxnSpPr>
            <p:nvPr/>
          </p:nvCxnSpPr>
          <p:spPr>
            <a:xfrm flipH="1">
              <a:off x="7204668" y="2631080"/>
              <a:ext cx="406881" cy="614538"/>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2B24F08C-E6CF-6671-60A0-8A9433510733}"/>
                </a:ext>
              </a:extLst>
            </p:cNvPr>
            <p:cNvCxnSpPr>
              <a:cxnSpLocks/>
            </p:cNvCxnSpPr>
            <p:nvPr/>
          </p:nvCxnSpPr>
          <p:spPr>
            <a:xfrm>
              <a:off x="8787865" y="2553525"/>
              <a:ext cx="201011" cy="313812"/>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97529BD4-652C-4904-8986-4560F1933B66}"/>
                </a:ext>
              </a:extLst>
            </p:cNvPr>
            <p:cNvCxnSpPr>
              <a:cxnSpLocks/>
            </p:cNvCxnSpPr>
            <p:nvPr/>
          </p:nvCxnSpPr>
          <p:spPr>
            <a:xfrm flipV="1">
              <a:off x="8787865" y="1938285"/>
              <a:ext cx="1762904" cy="460007"/>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pic>
          <p:nvPicPr>
            <p:cNvPr id="81" name="Picture 80" descr="A machine with a red and blue frame&#10;&#10;AI-generated content may be incorrect.">
              <a:extLst>
                <a:ext uri="{FF2B5EF4-FFF2-40B4-BE49-F238E27FC236}">
                  <a16:creationId xmlns:a16="http://schemas.microsoft.com/office/drawing/2014/main" id="{D9C0CFB4-024B-FD72-32BA-4908441DD1E5}"/>
                </a:ext>
              </a:extLst>
            </p:cNvPr>
            <p:cNvPicPr>
              <a:picLocks noChangeAspect="1"/>
            </p:cNvPicPr>
            <p:nvPr/>
          </p:nvPicPr>
          <p:blipFill>
            <a:blip r:embed="rId6"/>
            <a:stretch>
              <a:fillRect/>
            </a:stretch>
          </p:blipFill>
          <p:spPr>
            <a:xfrm>
              <a:off x="7049551" y="1164960"/>
              <a:ext cx="1997916" cy="1104410"/>
            </a:xfrm>
            <a:prstGeom prst="rect">
              <a:avLst/>
            </a:prstGeom>
          </p:spPr>
        </p:pic>
      </p:grpSp>
      <p:grpSp>
        <p:nvGrpSpPr>
          <p:cNvPr id="100" name="Group 99">
            <a:extLst>
              <a:ext uri="{FF2B5EF4-FFF2-40B4-BE49-F238E27FC236}">
                <a16:creationId xmlns:a16="http://schemas.microsoft.com/office/drawing/2014/main" id="{950A9947-E276-CCDE-7CCC-35B148C57F38}"/>
              </a:ext>
            </a:extLst>
          </p:cNvPr>
          <p:cNvGrpSpPr/>
          <p:nvPr/>
        </p:nvGrpSpPr>
        <p:grpSpPr>
          <a:xfrm>
            <a:off x="9393724" y="2867337"/>
            <a:ext cx="1667579" cy="3662353"/>
            <a:chOff x="9393724" y="2867337"/>
            <a:chExt cx="1667579" cy="3662353"/>
          </a:xfrm>
        </p:grpSpPr>
        <p:grpSp>
          <p:nvGrpSpPr>
            <p:cNvPr id="13" name="Group 12">
              <a:extLst>
                <a:ext uri="{FF2B5EF4-FFF2-40B4-BE49-F238E27FC236}">
                  <a16:creationId xmlns:a16="http://schemas.microsoft.com/office/drawing/2014/main" id="{1702C8BC-D6D9-6126-F07B-9AD02B1D0258}"/>
                </a:ext>
              </a:extLst>
            </p:cNvPr>
            <p:cNvGrpSpPr/>
            <p:nvPr/>
          </p:nvGrpSpPr>
          <p:grpSpPr>
            <a:xfrm>
              <a:off x="9393724" y="2867337"/>
              <a:ext cx="1382311" cy="2038794"/>
              <a:chOff x="3756922" y="-1234116"/>
              <a:chExt cx="1382311" cy="1983806"/>
            </a:xfrm>
          </p:grpSpPr>
          <p:sp>
            <p:nvSpPr>
              <p:cNvPr id="14" name="TextBox 13">
                <a:extLst>
                  <a:ext uri="{FF2B5EF4-FFF2-40B4-BE49-F238E27FC236}">
                    <a16:creationId xmlns:a16="http://schemas.microsoft.com/office/drawing/2014/main" id="{CBA78018-4549-C513-AA58-27E327D485AC}"/>
                  </a:ext>
                </a:extLst>
              </p:cNvPr>
              <p:cNvSpPr txBox="1"/>
              <p:nvPr/>
            </p:nvSpPr>
            <p:spPr>
              <a:xfrm>
                <a:off x="3756922" y="472691"/>
                <a:ext cx="1382311" cy="276999"/>
              </a:xfrm>
              <a:prstGeom prst="rect">
                <a:avLst/>
              </a:prstGeom>
              <a:noFill/>
            </p:spPr>
            <p:txBody>
              <a:bodyPr wrap="square" lIns="0" tIns="0" rIns="0" bIns="0" rtlCol="0">
                <a:spAutoFit/>
              </a:bodyPr>
              <a:lstStyle/>
              <a:p>
                <a:pPr algn="ctr"/>
                <a:r>
                  <a:rPr lang="en-US" dirty="0">
                    <a:solidFill>
                      <a:srgbClr val="00B050"/>
                    </a:solidFill>
                  </a:rPr>
                  <a:t>Bender</a:t>
                </a:r>
                <a:endParaRPr lang="en-GB" dirty="0">
                  <a:solidFill>
                    <a:srgbClr val="00B050"/>
                  </a:solidFill>
                </a:endParaRPr>
              </a:p>
            </p:txBody>
          </p:sp>
          <p:cxnSp>
            <p:nvCxnSpPr>
              <p:cNvPr id="15" name="Straight Arrow Connector 14">
                <a:extLst>
                  <a:ext uri="{FF2B5EF4-FFF2-40B4-BE49-F238E27FC236}">
                    <a16:creationId xmlns:a16="http://schemas.microsoft.com/office/drawing/2014/main" id="{7EB95620-A133-1B47-58AA-B0B49E5B8854}"/>
                  </a:ext>
                </a:extLst>
              </p:cNvPr>
              <p:cNvCxnSpPr>
                <a:cxnSpLocks/>
                <a:stCxn id="14" idx="0"/>
              </p:cNvCxnSpPr>
              <p:nvPr/>
            </p:nvCxnSpPr>
            <p:spPr>
              <a:xfrm flipH="1" flipV="1">
                <a:off x="4325345" y="-1234116"/>
                <a:ext cx="122733" cy="1706807"/>
              </a:xfrm>
              <a:prstGeom prst="straightConnector1">
                <a:avLst/>
              </a:prstGeom>
              <a:ln w="38100">
                <a:solidFill>
                  <a:srgbClr val="00B050"/>
                </a:solidFill>
                <a:tailEnd type="triangle"/>
              </a:ln>
              <a:effectLst>
                <a:glow rad="76200">
                  <a:schemeClr val="bg1">
                    <a:alpha val="40000"/>
                  </a:schemeClr>
                </a:glow>
              </a:effectLst>
            </p:spPr>
            <p:style>
              <a:lnRef idx="1">
                <a:schemeClr val="accent1"/>
              </a:lnRef>
              <a:fillRef idx="0">
                <a:schemeClr val="accent1"/>
              </a:fillRef>
              <a:effectRef idx="0">
                <a:schemeClr val="accent1"/>
              </a:effectRef>
              <a:fontRef idx="minor">
                <a:schemeClr val="tx1"/>
              </a:fontRef>
            </p:style>
          </p:cxnSp>
        </p:grpSp>
        <p:pic>
          <p:nvPicPr>
            <p:cNvPr id="83" name="Picture 82" descr="A grey metal object with round holes&#10;&#10;AI-generated content may be incorrect.">
              <a:extLst>
                <a:ext uri="{FF2B5EF4-FFF2-40B4-BE49-F238E27FC236}">
                  <a16:creationId xmlns:a16="http://schemas.microsoft.com/office/drawing/2014/main" id="{577F66F0-6F19-47F9-8EFB-82AE93E70140}"/>
                </a:ext>
              </a:extLst>
            </p:cNvPr>
            <p:cNvPicPr>
              <a:picLocks noChangeAspect="1"/>
            </p:cNvPicPr>
            <p:nvPr/>
          </p:nvPicPr>
          <p:blipFill>
            <a:blip r:embed="rId7"/>
            <a:stretch>
              <a:fillRect/>
            </a:stretch>
          </p:blipFill>
          <p:spPr>
            <a:xfrm>
              <a:off x="9502901" y="5071942"/>
              <a:ext cx="1558402" cy="1457748"/>
            </a:xfrm>
            <a:prstGeom prst="rect">
              <a:avLst/>
            </a:prstGeom>
          </p:spPr>
        </p:pic>
      </p:grpSp>
      <p:grpSp>
        <p:nvGrpSpPr>
          <p:cNvPr id="97" name="Group 96">
            <a:extLst>
              <a:ext uri="{FF2B5EF4-FFF2-40B4-BE49-F238E27FC236}">
                <a16:creationId xmlns:a16="http://schemas.microsoft.com/office/drawing/2014/main" id="{5F49F577-F990-48F0-3558-C7E155035F8A}"/>
              </a:ext>
            </a:extLst>
          </p:cNvPr>
          <p:cNvGrpSpPr/>
          <p:nvPr/>
        </p:nvGrpSpPr>
        <p:grpSpPr>
          <a:xfrm>
            <a:off x="3163456" y="3175038"/>
            <a:ext cx="1290532" cy="637097"/>
            <a:chOff x="3309775" y="4094026"/>
            <a:chExt cx="1382311" cy="1010914"/>
          </a:xfrm>
        </p:grpSpPr>
        <p:sp>
          <p:nvSpPr>
            <p:cNvPr id="84" name="TextBox 83">
              <a:extLst>
                <a:ext uri="{FF2B5EF4-FFF2-40B4-BE49-F238E27FC236}">
                  <a16:creationId xmlns:a16="http://schemas.microsoft.com/office/drawing/2014/main" id="{B8FEC13E-51ED-6A26-19AB-049C9DF5F99F}"/>
                </a:ext>
              </a:extLst>
            </p:cNvPr>
            <p:cNvSpPr txBox="1"/>
            <p:nvPr/>
          </p:nvSpPr>
          <p:spPr>
            <a:xfrm>
              <a:off x="3309775" y="4094026"/>
              <a:ext cx="1382311" cy="439528"/>
            </a:xfrm>
            <a:prstGeom prst="rect">
              <a:avLst/>
            </a:prstGeom>
            <a:noFill/>
          </p:spPr>
          <p:txBody>
            <a:bodyPr wrap="square" lIns="0" tIns="0" rIns="0" bIns="0" rtlCol="0">
              <a:spAutoFit/>
            </a:bodyPr>
            <a:lstStyle/>
            <a:p>
              <a:pPr algn="ctr"/>
              <a:r>
                <a:rPr lang="en-US" dirty="0">
                  <a:solidFill>
                    <a:schemeClr val="accent3"/>
                  </a:solidFill>
                </a:rPr>
                <a:t>Diagnostic</a:t>
              </a:r>
              <a:endParaRPr lang="en-GB" dirty="0">
                <a:solidFill>
                  <a:schemeClr val="accent3"/>
                </a:solidFill>
              </a:endParaRPr>
            </a:p>
          </p:txBody>
        </p:sp>
        <p:cxnSp>
          <p:nvCxnSpPr>
            <p:cNvPr id="85" name="Straight Arrow Connector 84">
              <a:extLst>
                <a:ext uri="{FF2B5EF4-FFF2-40B4-BE49-F238E27FC236}">
                  <a16:creationId xmlns:a16="http://schemas.microsoft.com/office/drawing/2014/main" id="{7A02955D-4A63-4158-ED41-52E5EC4612A7}"/>
                </a:ext>
              </a:extLst>
            </p:cNvPr>
            <p:cNvCxnSpPr>
              <a:cxnSpLocks/>
              <a:stCxn id="84" idx="2"/>
            </p:cNvCxnSpPr>
            <p:nvPr/>
          </p:nvCxnSpPr>
          <p:spPr>
            <a:xfrm>
              <a:off x="4000931" y="4533554"/>
              <a:ext cx="172443" cy="571386"/>
            </a:xfrm>
            <a:prstGeom prst="straightConnector1">
              <a:avLst/>
            </a:prstGeom>
            <a:ln w="38100">
              <a:solidFill>
                <a:schemeClr val="accent3"/>
              </a:solidFill>
              <a:tailEnd type="triangle"/>
            </a:ln>
            <a:effectLst>
              <a:glow rad="76200">
                <a:schemeClr val="bg1">
                  <a:alpha val="40000"/>
                </a:schemeClr>
              </a:glow>
            </a:effectLst>
          </p:spPr>
          <p:style>
            <a:lnRef idx="1">
              <a:schemeClr val="accent1"/>
            </a:lnRef>
            <a:fillRef idx="0">
              <a:schemeClr val="accent1"/>
            </a:fillRef>
            <a:effectRef idx="0">
              <a:schemeClr val="accent1"/>
            </a:effectRef>
            <a:fontRef idx="minor">
              <a:schemeClr val="tx1"/>
            </a:fontRef>
          </p:style>
        </p:cxnSp>
      </p:grpSp>
      <p:grpSp>
        <p:nvGrpSpPr>
          <p:cNvPr id="98" name="Group 97">
            <a:extLst>
              <a:ext uri="{FF2B5EF4-FFF2-40B4-BE49-F238E27FC236}">
                <a16:creationId xmlns:a16="http://schemas.microsoft.com/office/drawing/2014/main" id="{26A508EB-6CDE-4506-1CFC-65F356B3EB62}"/>
              </a:ext>
            </a:extLst>
          </p:cNvPr>
          <p:cNvGrpSpPr/>
          <p:nvPr/>
        </p:nvGrpSpPr>
        <p:grpSpPr>
          <a:xfrm>
            <a:off x="9104473" y="2201292"/>
            <a:ext cx="1382311" cy="768858"/>
            <a:chOff x="9104473" y="1575899"/>
            <a:chExt cx="1382311" cy="1394251"/>
          </a:xfrm>
        </p:grpSpPr>
        <p:cxnSp>
          <p:nvCxnSpPr>
            <p:cNvPr id="88" name="Straight Arrow Connector 87">
              <a:extLst>
                <a:ext uri="{FF2B5EF4-FFF2-40B4-BE49-F238E27FC236}">
                  <a16:creationId xmlns:a16="http://schemas.microsoft.com/office/drawing/2014/main" id="{5190581F-47BB-FDB1-30A5-EC0EB1E8B38C}"/>
                </a:ext>
              </a:extLst>
            </p:cNvPr>
            <p:cNvCxnSpPr>
              <a:cxnSpLocks/>
            </p:cNvCxnSpPr>
            <p:nvPr/>
          </p:nvCxnSpPr>
          <p:spPr>
            <a:xfrm flipH="1">
              <a:off x="9500124" y="2161259"/>
              <a:ext cx="148597" cy="808891"/>
            </a:xfrm>
            <a:prstGeom prst="straightConnector1">
              <a:avLst/>
            </a:prstGeom>
            <a:ln w="38100">
              <a:solidFill>
                <a:schemeClr val="accent3"/>
              </a:solidFill>
              <a:tailEnd type="triangle"/>
            </a:ln>
            <a:effectLst>
              <a:glow rad="76200">
                <a:schemeClr val="bg1">
                  <a:alpha val="40000"/>
                </a:schemeClr>
              </a:glow>
            </a:effectLst>
          </p:spPr>
          <p:style>
            <a:lnRef idx="1">
              <a:schemeClr val="accent1"/>
            </a:lnRef>
            <a:fillRef idx="0">
              <a:schemeClr val="accent1"/>
            </a:fillRef>
            <a:effectRef idx="0">
              <a:schemeClr val="accent1"/>
            </a:effectRef>
            <a:fontRef idx="minor">
              <a:schemeClr val="tx1"/>
            </a:fontRef>
          </p:style>
        </p:cxnSp>
        <p:sp>
          <p:nvSpPr>
            <p:cNvPr id="92" name="TextBox 91">
              <a:extLst>
                <a:ext uri="{FF2B5EF4-FFF2-40B4-BE49-F238E27FC236}">
                  <a16:creationId xmlns:a16="http://schemas.microsoft.com/office/drawing/2014/main" id="{D6C35292-088C-D2E6-3198-5129B62E3C27}"/>
                </a:ext>
              </a:extLst>
            </p:cNvPr>
            <p:cNvSpPr txBox="1"/>
            <p:nvPr/>
          </p:nvSpPr>
          <p:spPr>
            <a:xfrm>
              <a:off x="9104473" y="1575899"/>
              <a:ext cx="1382311" cy="284677"/>
            </a:xfrm>
            <a:prstGeom prst="rect">
              <a:avLst/>
            </a:prstGeom>
            <a:noFill/>
          </p:spPr>
          <p:txBody>
            <a:bodyPr wrap="square" lIns="0" tIns="0" rIns="0" bIns="0" rtlCol="0">
              <a:spAutoFit/>
            </a:bodyPr>
            <a:lstStyle/>
            <a:p>
              <a:pPr algn="ctr"/>
              <a:r>
                <a:rPr lang="en-US" dirty="0">
                  <a:solidFill>
                    <a:schemeClr val="accent3"/>
                  </a:solidFill>
                </a:rPr>
                <a:t>Kicker</a:t>
              </a:r>
              <a:endParaRPr lang="en-GB" dirty="0">
                <a:solidFill>
                  <a:schemeClr val="accent3"/>
                </a:solidFill>
              </a:endParaRPr>
            </a:p>
          </p:txBody>
        </p:sp>
      </p:grpSp>
      <p:grpSp>
        <p:nvGrpSpPr>
          <p:cNvPr id="30" name="Group 29">
            <a:extLst>
              <a:ext uri="{FF2B5EF4-FFF2-40B4-BE49-F238E27FC236}">
                <a16:creationId xmlns:a16="http://schemas.microsoft.com/office/drawing/2014/main" id="{45132B36-D4C7-1EEF-8FF5-40D9F6F633FE}"/>
              </a:ext>
            </a:extLst>
          </p:cNvPr>
          <p:cNvGrpSpPr/>
          <p:nvPr/>
        </p:nvGrpSpPr>
        <p:grpSpPr>
          <a:xfrm>
            <a:off x="502775" y="3996835"/>
            <a:ext cx="2942756" cy="847898"/>
            <a:chOff x="449820" y="3915894"/>
            <a:chExt cx="2942756" cy="847898"/>
          </a:xfrm>
        </p:grpSpPr>
        <p:grpSp>
          <p:nvGrpSpPr>
            <p:cNvPr id="2" name="Group 1">
              <a:extLst>
                <a:ext uri="{FF2B5EF4-FFF2-40B4-BE49-F238E27FC236}">
                  <a16:creationId xmlns:a16="http://schemas.microsoft.com/office/drawing/2014/main" id="{510DEEA5-DC3D-2BDE-CD14-3F5C8FB70260}"/>
                </a:ext>
              </a:extLst>
            </p:cNvPr>
            <p:cNvGrpSpPr/>
            <p:nvPr/>
          </p:nvGrpSpPr>
          <p:grpSpPr>
            <a:xfrm>
              <a:off x="449820" y="3915894"/>
              <a:ext cx="2942756" cy="427814"/>
              <a:chOff x="2585469" y="4575361"/>
              <a:chExt cx="2505404" cy="678833"/>
            </a:xfrm>
          </p:grpSpPr>
          <p:sp>
            <p:nvSpPr>
              <p:cNvPr id="4" name="TextBox 3">
                <a:extLst>
                  <a:ext uri="{FF2B5EF4-FFF2-40B4-BE49-F238E27FC236}">
                    <a16:creationId xmlns:a16="http://schemas.microsoft.com/office/drawing/2014/main" id="{2F0D4F3A-8362-B2E5-393E-66C1AA009486}"/>
                  </a:ext>
                </a:extLst>
              </p:cNvPr>
              <p:cNvSpPr txBox="1"/>
              <p:nvPr/>
            </p:nvSpPr>
            <p:spPr>
              <a:xfrm>
                <a:off x="2585469" y="4575361"/>
                <a:ext cx="1382311" cy="439528"/>
              </a:xfrm>
              <a:prstGeom prst="rect">
                <a:avLst/>
              </a:prstGeom>
              <a:noFill/>
            </p:spPr>
            <p:txBody>
              <a:bodyPr wrap="square" lIns="0" tIns="0" rIns="0" bIns="0" rtlCol="0">
                <a:spAutoFit/>
              </a:bodyPr>
              <a:lstStyle/>
              <a:p>
                <a:pPr algn="ctr"/>
                <a:r>
                  <a:rPr lang="en-US" dirty="0">
                    <a:solidFill>
                      <a:srgbClr val="00B050"/>
                    </a:solidFill>
                  </a:rPr>
                  <a:t>1</a:t>
                </a:r>
                <a:r>
                  <a:rPr lang="en-US" baseline="30000" dirty="0">
                    <a:solidFill>
                      <a:srgbClr val="00B050"/>
                    </a:solidFill>
                  </a:rPr>
                  <a:t>st</a:t>
                </a:r>
                <a:r>
                  <a:rPr lang="en-US" dirty="0">
                    <a:solidFill>
                      <a:srgbClr val="00B050"/>
                    </a:solidFill>
                  </a:rPr>
                  <a:t> Quadrupole</a:t>
                </a:r>
                <a:endParaRPr lang="en-GB" dirty="0">
                  <a:solidFill>
                    <a:srgbClr val="00B050"/>
                  </a:solidFill>
                </a:endParaRPr>
              </a:p>
            </p:txBody>
          </p:sp>
          <p:cxnSp>
            <p:nvCxnSpPr>
              <p:cNvPr id="6" name="Straight Arrow Connector 5">
                <a:extLst>
                  <a:ext uri="{FF2B5EF4-FFF2-40B4-BE49-F238E27FC236}">
                    <a16:creationId xmlns:a16="http://schemas.microsoft.com/office/drawing/2014/main" id="{1364380D-6BF5-12D6-F1EC-1EE85C1E83DF}"/>
                  </a:ext>
                </a:extLst>
              </p:cNvPr>
              <p:cNvCxnSpPr>
                <a:cxnSpLocks/>
              </p:cNvCxnSpPr>
              <p:nvPr/>
            </p:nvCxnSpPr>
            <p:spPr>
              <a:xfrm>
                <a:off x="4891911" y="4649779"/>
                <a:ext cx="198962" cy="604415"/>
              </a:xfrm>
              <a:prstGeom prst="straightConnector1">
                <a:avLst/>
              </a:prstGeom>
              <a:ln w="38100">
                <a:solidFill>
                  <a:schemeClr val="accent3"/>
                </a:solidFill>
                <a:tailEnd type="triangle"/>
              </a:ln>
              <a:effectLst>
                <a:glow rad="76200">
                  <a:schemeClr val="bg1">
                    <a:alpha val="40000"/>
                  </a:schemeClr>
                </a:glow>
              </a:effectLst>
            </p:spPr>
            <p:style>
              <a:lnRef idx="1">
                <a:schemeClr val="accent1"/>
              </a:lnRef>
              <a:fillRef idx="0">
                <a:schemeClr val="accent1"/>
              </a:fillRef>
              <a:effectRef idx="0">
                <a:schemeClr val="accent1"/>
              </a:effectRef>
              <a:fontRef idx="minor">
                <a:schemeClr val="tx1"/>
              </a:fontRef>
            </p:style>
          </p:cxnSp>
        </p:grpSp>
        <p:cxnSp>
          <p:nvCxnSpPr>
            <p:cNvPr id="9" name="Straight Arrow Connector 8">
              <a:extLst>
                <a:ext uri="{FF2B5EF4-FFF2-40B4-BE49-F238E27FC236}">
                  <a16:creationId xmlns:a16="http://schemas.microsoft.com/office/drawing/2014/main" id="{F555CB01-A616-ED59-071D-233EF6DA9907}"/>
                </a:ext>
              </a:extLst>
            </p:cNvPr>
            <p:cNvCxnSpPr>
              <a:cxnSpLocks/>
            </p:cNvCxnSpPr>
            <p:nvPr/>
          </p:nvCxnSpPr>
          <p:spPr>
            <a:xfrm>
              <a:off x="1347261" y="4193833"/>
              <a:ext cx="120859" cy="569959"/>
            </a:xfrm>
            <a:prstGeom prst="straightConnector1">
              <a:avLst/>
            </a:prstGeom>
            <a:ln w="38100">
              <a:solidFill>
                <a:srgbClr val="00B050"/>
              </a:solidFill>
              <a:tailEnd type="triangle"/>
            </a:ln>
            <a:effectLst>
              <a:glow rad="76200">
                <a:schemeClr val="bg1">
                  <a:alpha val="40000"/>
                </a:schemeClr>
              </a:glow>
            </a:effectLst>
          </p:spPr>
          <p:style>
            <a:lnRef idx="1">
              <a:schemeClr val="accent1"/>
            </a:lnRef>
            <a:fillRef idx="0">
              <a:schemeClr val="accent1"/>
            </a:fillRef>
            <a:effectRef idx="0">
              <a:schemeClr val="accent1"/>
            </a:effectRef>
            <a:fontRef idx="minor">
              <a:schemeClr val="tx1"/>
            </a:fontRef>
          </p:style>
        </p:cxnSp>
      </p:grpSp>
      <p:sp>
        <p:nvSpPr>
          <p:cNvPr id="19" name="Oval 18">
            <a:extLst>
              <a:ext uri="{FF2B5EF4-FFF2-40B4-BE49-F238E27FC236}">
                <a16:creationId xmlns:a16="http://schemas.microsoft.com/office/drawing/2014/main" id="{909B66BA-A8AF-4505-E4A6-A865D9E183EB}"/>
              </a:ext>
            </a:extLst>
          </p:cNvPr>
          <p:cNvSpPr/>
          <p:nvPr/>
        </p:nvSpPr>
        <p:spPr>
          <a:xfrm>
            <a:off x="4379821" y="1466855"/>
            <a:ext cx="2612725" cy="4714870"/>
          </a:xfrm>
          <a:prstGeom prst="ellipse">
            <a:avLst/>
          </a:prstGeom>
          <a:noFill/>
          <a:ln w="25400">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Box 19">
            <a:extLst>
              <a:ext uri="{FF2B5EF4-FFF2-40B4-BE49-F238E27FC236}">
                <a16:creationId xmlns:a16="http://schemas.microsoft.com/office/drawing/2014/main" id="{AAB39BA0-3983-E5EF-782F-4E9A35B4DF6D}"/>
              </a:ext>
            </a:extLst>
          </p:cNvPr>
          <p:cNvSpPr txBox="1"/>
          <p:nvPr/>
        </p:nvSpPr>
        <p:spPr>
          <a:xfrm>
            <a:off x="2657896" y="5931826"/>
            <a:ext cx="3028287" cy="276999"/>
          </a:xfrm>
          <a:prstGeom prst="rect">
            <a:avLst/>
          </a:prstGeom>
          <a:noFill/>
        </p:spPr>
        <p:txBody>
          <a:bodyPr wrap="square" lIns="0" tIns="0" rIns="0" bIns="0" rtlCol="0">
            <a:spAutoFit/>
          </a:bodyPr>
          <a:lstStyle/>
          <a:p>
            <a:pPr algn="ctr"/>
            <a:r>
              <a:rPr lang="en-US" dirty="0" err="1">
                <a:solidFill>
                  <a:schemeClr val="accent3"/>
                </a:solidFill>
              </a:rPr>
              <a:t>MRTof</a:t>
            </a:r>
            <a:r>
              <a:rPr lang="en-US" dirty="0">
                <a:solidFill>
                  <a:schemeClr val="accent3"/>
                </a:solidFill>
              </a:rPr>
              <a:t>, </a:t>
            </a:r>
            <a:r>
              <a:rPr lang="en-US" dirty="0" err="1">
                <a:solidFill>
                  <a:schemeClr val="accent3"/>
                </a:solidFill>
              </a:rPr>
              <a:t>PaulTrap</a:t>
            </a:r>
            <a:r>
              <a:rPr lang="en-US" dirty="0">
                <a:solidFill>
                  <a:schemeClr val="accent3"/>
                </a:solidFill>
              </a:rPr>
              <a:t> line</a:t>
            </a:r>
            <a:endParaRPr lang="en-GB" dirty="0">
              <a:solidFill>
                <a:schemeClr val="accent3"/>
              </a:solidFill>
            </a:endParaRPr>
          </a:p>
        </p:txBody>
      </p:sp>
      <p:pic>
        <p:nvPicPr>
          <p:cNvPr id="11" name="Picture 10" descr="A circular object with a spiral inside&#10;&#10;AI-generated content may be incorrect.">
            <a:extLst>
              <a:ext uri="{FF2B5EF4-FFF2-40B4-BE49-F238E27FC236}">
                <a16:creationId xmlns:a16="http://schemas.microsoft.com/office/drawing/2014/main" id="{44BA9C57-E2D8-C8DC-6C04-043FF6987787}"/>
              </a:ext>
            </a:extLst>
          </p:cNvPr>
          <p:cNvPicPr>
            <a:picLocks noChangeAspect="1"/>
          </p:cNvPicPr>
          <p:nvPr/>
        </p:nvPicPr>
        <p:blipFill>
          <a:blip r:embed="rId8"/>
          <a:stretch>
            <a:fillRect/>
          </a:stretch>
        </p:blipFill>
        <p:spPr>
          <a:xfrm>
            <a:off x="6666728" y="5560573"/>
            <a:ext cx="1395481" cy="1163092"/>
          </a:xfrm>
          <a:prstGeom prst="rect">
            <a:avLst/>
          </a:prstGeom>
          <a:effectLst>
            <a:outerShdw blurRad="50800" dist="38100" dir="5400000" algn="t" rotWithShape="0">
              <a:prstClr val="black">
                <a:alpha val="40000"/>
              </a:prstClr>
            </a:outerShdw>
          </a:effectLst>
        </p:spPr>
      </p:pic>
      <p:grpSp>
        <p:nvGrpSpPr>
          <p:cNvPr id="36" name="Group 35">
            <a:extLst>
              <a:ext uri="{FF2B5EF4-FFF2-40B4-BE49-F238E27FC236}">
                <a16:creationId xmlns:a16="http://schemas.microsoft.com/office/drawing/2014/main" id="{22E1D2E0-E351-82C6-F2C0-4687EB787A30}"/>
              </a:ext>
            </a:extLst>
          </p:cNvPr>
          <p:cNvGrpSpPr/>
          <p:nvPr/>
        </p:nvGrpSpPr>
        <p:grpSpPr>
          <a:xfrm>
            <a:off x="10816594" y="1607968"/>
            <a:ext cx="1382311" cy="4960104"/>
            <a:chOff x="10816594" y="1607968"/>
            <a:chExt cx="1382311" cy="4960104"/>
          </a:xfrm>
        </p:grpSpPr>
        <p:grpSp>
          <p:nvGrpSpPr>
            <p:cNvPr id="96" name="Group 95">
              <a:extLst>
                <a:ext uri="{FF2B5EF4-FFF2-40B4-BE49-F238E27FC236}">
                  <a16:creationId xmlns:a16="http://schemas.microsoft.com/office/drawing/2014/main" id="{6D70852F-E1DB-6972-9761-2B33A992AB8E}"/>
                </a:ext>
              </a:extLst>
            </p:cNvPr>
            <p:cNvGrpSpPr/>
            <p:nvPr/>
          </p:nvGrpSpPr>
          <p:grpSpPr>
            <a:xfrm>
              <a:off x="10816594" y="1607968"/>
              <a:ext cx="1382311" cy="2874074"/>
              <a:chOff x="10816594" y="1607968"/>
              <a:chExt cx="1382311" cy="2874074"/>
            </a:xfrm>
          </p:grpSpPr>
          <p:grpSp>
            <p:nvGrpSpPr>
              <p:cNvPr id="25" name="Group 24">
                <a:extLst>
                  <a:ext uri="{FF2B5EF4-FFF2-40B4-BE49-F238E27FC236}">
                    <a16:creationId xmlns:a16="http://schemas.microsoft.com/office/drawing/2014/main" id="{38F33FDC-9DA9-CE7F-B9F7-68362A75A09A}"/>
                  </a:ext>
                </a:extLst>
              </p:cNvPr>
              <p:cNvGrpSpPr/>
              <p:nvPr/>
            </p:nvGrpSpPr>
            <p:grpSpPr>
              <a:xfrm>
                <a:off x="10816594" y="2149236"/>
                <a:ext cx="1382311" cy="2332806"/>
                <a:chOff x="4017545" y="365216"/>
                <a:chExt cx="1382311" cy="2332806"/>
              </a:xfrm>
            </p:grpSpPr>
            <p:sp>
              <p:nvSpPr>
                <p:cNvPr id="26" name="TextBox 25">
                  <a:extLst>
                    <a:ext uri="{FF2B5EF4-FFF2-40B4-BE49-F238E27FC236}">
                      <a16:creationId xmlns:a16="http://schemas.microsoft.com/office/drawing/2014/main" id="{84E2BD6C-1BEC-F2AF-F30A-5F954C0674B2}"/>
                    </a:ext>
                  </a:extLst>
                </p:cNvPr>
                <p:cNvSpPr txBox="1"/>
                <p:nvPr/>
              </p:nvSpPr>
              <p:spPr>
                <a:xfrm>
                  <a:off x="4017545" y="2144024"/>
                  <a:ext cx="1382311" cy="553998"/>
                </a:xfrm>
                <a:prstGeom prst="rect">
                  <a:avLst/>
                </a:prstGeom>
                <a:noFill/>
              </p:spPr>
              <p:txBody>
                <a:bodyPr wrap="square" lIns="0" tIns="0" rIns="0" bIns="0" rtlCol="0">
                  <a:spAutoFit/>
                </a:bodyPr>
                <a:lstStyle/>
                <a:p>
                  <a:pPr algn="ctr"/>
                  <a:r>
                    <a:rPr lang="en-US" dirty="0">
                      <a:solidFill>
                        <a:srgbClr val="00B050"/>
                      </a:solidFill>
                    </a:rPr>
                    <a:t>Old all metal gate valves</a:t>
                  </a:r>
                  <a:endParaRPr lang="en-GB" dirty="0">
                    <a:solidFill>
                      <a:srgbClr val="00B050"/>
                    </a:solidFill>
                  </a:endParaRPr>
                </a:p>
              </p:txBody>
            </p:sp>
            <p:cxnSp>
              <p:nvCxnSpPr>
                <p:cNvPr id="27" name="Straight Arrow Connector 26">
                  <a:extLst>
                    <a:ext uri="{FF2B5EF4-FFF2-40B4-BE49-F238E27FC236}">
                      <a16:creationId xmlns:a16="http://schemas.microsoft.com/office/drawing/2014/main" id="{2091BA3F-2B4D-FA3D-F4CA-3BD2B96F698A}"/>
                    </a:ext>
                  </a:extLst>
                </p:cNvPr>
                <p:cNvCxnSpPr>
                  <a:cxnSpLocks/>
                  <a:stCxn id="26" idx="0"/>
                </p:cNvCxnSpPr>
                <p:nvPr/>
              </p:nvCxnSpPr>
              <p:spPr>
                <a:xfrm flipH="1" flipV="1">
                  <a:off x="4478153" y="365216"/>
                  <a:ext cx="230548" cy="1778808"/>
                </a:xfrm>
                <a:prstGeom prst="straightConnector1">
                  <a:avLst/>
                </a:prstGeom>
                <a:ln w="38100">
                  <a:solidFill>
                    <a:srgbClr val="00B050"/>
                  </a:solidFill>
                  <a:tailEnd type="triangle"/>
                </a:ln>
                <a:effectLst>
                  <a:glow rad="76200">
                    <a:schemeClr val="bg1">
                      <a:alpha val="40000"/>
                    </a:schemeClr>
                  </a:glow>
                </a:effectLst>
              </p:spPr>
              <p:style>
                <a:lnRef idx="1">
                  <a:schemeClr val="accent1"/>
                </a:lnRef>
                <a:fillRef idx="0">
                  <a:schemeClr val="accent1"/>
                </a:fillRef>
                <a:effectRef idx="0">
                  <a:schemeClr val="accent1"/>
                </a:effectRef>
                <a:fontRef idx="minor">
                  <a:schemeClr val="tx1"/>
                </a:fontRef>
              </p:style>
            </p:cxnSp>
          </p:grpSp>
          <p:cxnSp>
            <p:nvCxnSpPr>
              <p:cNvPr id="43" name="Straight Arrow Connector 42">
                <a:extLst>
                  <a:ext uri="{FF2B5EF4-FFF2-40B4-BE49-F238E27FC236}">
                    <a16:creationId xmlns:a16="http://schemas.microsoft.com/office/drawing/2014/main" id="{94AE1593-233E-C046-D5B7-F3084272D35B}"/>
                  </a:ext>
                </a:extLst>
              </p:cNvPr>
              <p:cNvCxnSpPr>
                <a:cxnSpLocks/>
              </p:cNvCxnSpPr>
              <p:nvPr/>
            </p:nvCxnSpPr>
            <p:spPr>
              <a:xfrm flipH="1" flipV="1">
                <a:off x="11338093" y="1607968"/>
                <a:ext cx="194908" cy="2303843"/>
              </a:xfrm>
              <a:prstGeom prst="straightConnector1">
                <a:avLst/>
              </a:prstGeom>
              <a:ln w="38100">
                <a:solidFill>
                  <a:srgbClr val="00B050"/>
                </a:solidFill>
                <a:tailEnd type="triangle"/>
              </a:ln>
              <a:effectLst>
                <a:glow rad="76200">
                  <a:schemeClr val="bg1">
                    <a:alpha val="40000"/>
                  </a:schemeClr>
                </a:glow>
              </a:effectLst>
            </p:spPr>
            <p:style>
              <a:lnRef idx="1">
                <a:schemeClr val="accent1"/>
              </a:lnRef>
              <a:fillRef idx="0">
                <a:schemeClr val="accent1"/>
              </a:fillRef>
              <a:effectRef idx="0">
                <a:schemeClr val="accent1"/>
              </a:effectRef>
              <a:fontRef idx="minor">
                <a:schemeClr val="tx1"/>
              </a:fontRef>
            </p:style>
          </p:cxnSp>
        </p:grpSp>
        <p:pic>
          <p:nvPicPr>
            <p:cNvPr id="33" name="Picture 32" descr="A close-up of a metal cylinder&#10;&#10;AI-generated content may be incorrect.">
              <a:extLst>
                <a:ext uri="{FF2B5EF4-FFF2-40B4-BE49-F238E27FC236}">
                  <a16:creationId xmlns:a16="http://schemas.microsoft.com/office/drawing/2014/main" id="{62692719-A6F5-EA82-CE4C-907A594A68A6}"/>
                </a:ext>
              </a:extLst>
            </p:cNvPr>
            <p:cNvPicPr>
              <a:picLocks noChangeAspect="1"/>
            </p:cNvPicPr>
            <p:nvPr/>
          </p:nvPicPr>
          <p:blipFill>
            <a:blip r:embed="rId9"/>
            <a:stretch>
              <a:fillRect/>
            </a:stretch>
          </p:blipFill>
          <p:spPr>
            <a:xfrm rot="5400000">
              <a:off x="10553322" y="5214667"/>
              <a:ext cx="2048697" cy="658114"/>
            </a:xfrm>
            <a:prstGeom prst="rect">
              <a:avLst/>
            </a:prstGeom>
            <a:effectLst>
              <a:outerShdw blurRad="50800" dist="38100" dir="5400000" algn="t" rotWithShape="0">
                <a:prstClr val="black">
                  <a:alpha val="40000"/>
                </a:prstClr>
              </a:outerShdw>
            </a:effectLst>
          </p:spPr>
        </p:pic>
      </p:grpSp>
      <p:sp>
        <p:nvSpPr>
          <p:cNvPr id="37" name="TextBox 36">
            <a:extLst>
              <a:ext uri="{FF2B5EF4-FFF2-40B4-BE49-F238E27FC236}">
                <a16:creationId xmlns:a16="http://schemas.microsoft.com/office/drawing/2014/main" id="{7F6307D3-DA1B-13B5-9B13-46C82CC3D973}"/>
              </a:ext>
            </a:extLst>
          </p:cNvPr>
          <p:cNvSpPr txBox="1"/>
          <p:nvPr/>
        </p:nvSpPr>
        <p:spPr>
          <a:xfrm>
            <a:off x="119167" y="1211012"/>
            <a:ext cx="3153185" cy="830997"/>
          </a:xfrm>
          <a:prstGeom prst="rect">
            <a:avLst/>
          </a:prstGeom>
          <a:noFill/>
        </p:spPr>
        <p:txBody>
          <a:bodyPr wrap="square" lIns="0" tIns="0" rIns="0" bIns="0" rtlCol="0">
            <a:spAutoFit/>
          </a:bodyPr>
          <a:lstStyle/>
          <a:p>
            <a:pPr algn="l"/>
            <a:r>
              <a:rPr lang="en-US" dirty="0">
                <a:solidFill>
                  <a:srgbClr val="00B050"/>
                </a:solidFill>
              </a:rPr>
              <a:t>Acceptance test done</a:t>
            </a:r>
          </a:p>
          <a:p>
            <a:pPr algn="l"/>
            <a:r>
              <a:rPr lang="en-US" dirty="0">
                <a:solidFill>
                  <a:schemeClr val="accent3"/>
                </a:solidFill>
              </a:rPr>
              <a:t>Acceptance test to be done</a:t>
            </a:r>
          </a:p>
          <a:p>
            <a:pPr algn="l"/>
            <a:r>
              <a:rPr lang="en-US" dirty="0">
                <a:solidFill>
                  <a:srgbClr val="FFC000"/>
                </a:solidFill>
              </a:rPr>
              <a:t>Acceptance test on going</a:t>
            </a:r>
            <a:endParaRPr lang="en-GB" dirty="0">
              <a:solidFill>
                <a:srgbClr val="FFC000"/>
              </a:solidFill>
            </a:endParaRPr>
          </a:p>
        </p:txBody>
      </p:sp>
      <p:sp>
        <p:nvSpPr>
          <p:cNvPr id="35" name="TextBox 34">
            <a:extLst>
              <a:ext uri="{FF2B5EF4-FFF2-40B4-BE49-F238E27FC236}">
                <a16:creationId xmlns:a16="http://schemas.microsoft.com/office/drawing/2014/main" id="{D2E4753B-6EDE-BB93-C7B0-7426C704DC41}"/>
              </a:ext>
            </a:extLst>
          </p:cNvPr>
          <p:cNvSpPr txBox="1"/>
          <p:nvPr/>
        </p:nvSpPr>
        <p:spPr>
          <a:xfrm>
            <a:off x="2244315" y="3737877"/>
            <a:ext cx="1623612" cy="276999"/>
          </a:xfrm>
          <a:prstGeom prst="rect">
            <a:avLst/>
          </a:prstGeom>
          <a:noFill/>
        </p:spPr>
        <p:txBody>
          <a:bodyPr wrap="square" lIns="0" tIns="0" rIns="0" bIns="0" rtlCol="0">
            <a:spAutoFit/>
          </a:bodyPr>
          <a:lstStyle/>
          <a:p>
            <a:pPr algn="ctr"/>
            <a:r>
              <a:rPr lang="en-US" dirty="0">
                <a:solidFill>
                  <a:srgbClr val="FFC000"/>
                </a:solidFill>
              </a:rPr>
              <a:t>2</a:t>
            </a:r>
            <a:r>
              <a:rPr lang="en-US" baseline="30000" dirty="0">
                <a:solidFill>
                  <a:srgbClr val="FFC000"/>
                </a:solidFill>
              </a:rPr>
              <a:t>nd </a:t>
            </a:r>
            <a:r>
              <a:rPr lang="en-US" dirty="0">
                <a:solidFill>
                  <a:srgbClr val="FFC000"/>
                </a:solidFill>
              </a:rPr>
              <a:t>Quadrupole</a:t>
            </a:r>
            <a:endParaRPr lang="en-GB" dirty="0">
              <a:solidFill>
                <a:srgbClr val="FFC000"/>
              </a:solidFill>
            </a:endParaRPr>
          </a:p>
        </p:txBody>
      </p:sp>
      <p:pic>
        <p:nvPicPr>
          <p:cNvPr id="12" name="Picture 11" descr="A red triangle with a exclamation mark&#10;&#10;AI-generated content may be incorrect.">
            <a:extLst>
              <a:ext uri="{FF2B5EF4-FFF2-40B4-BE49-F238E27FC236}">
                <a16:creationId xmlns:a16="http://schemas.microsoft.com/office/drawing/2014/main" id="{D74EC490-0A7D-D318-5D95-3B02E9B2231D}"/>
              </a:ext>
            </a:extLst>
          </p:cNvPr>
          <p:cNvPicPr>
            <a:picLocks noChangeAspect="1"/>
          </p:cNvPicPr>
          <p:nvPr/>
        </p:nvPicPr>
        <p:blipFill>
          <a:blip r:embed="rId10"/>
          <a:stretch>
            <a:fillRect/>
          </a:stretch>
        </p:blipFill>
        <p:spPr>
          <a:xfrm>
            <a:off x="753881" y="2824029"/>
            <a:ext cx="1228511" cy="1104015"/>
          </a:xfrm>
          <a:prstGeom prst="rect">
            <a:avLst/>
          </a:prstGeom>
        </p:spPr>
      </p:pic>
      <p:grpSp>
        <p:nvGrpSpPr>
          <p:cNvPr id="39" name="Group 38">
            <a:extLst>
              <a:ext uri="{FF2B5EF4-FFF2-40B4-BE49-F238E27FC236}">
                <a16:creationId xmlns:a16="http://schemas.microsoft.com/office/drawing/2014/main" id="{CDDB6504-52A4-24B6-D9D0-2AFE60A18EDC}"/>
              </a:ext>
            </a:extLst>
          </p:cNvPr>
          <p:cNvGrpSpPr/>
          <p:nvPr/>
        </p:nvGrpSpPr>
        <p:grpSpPr>
          <a:xfrm>
            <a:off x="48281" y="5224833"/>
            <a:ext cx="2974110" cy="1565285"/>
            <a:chOff x="2598965" y="929116"/>
            <a:chExt cx="9970812" cy="5941376"/>
          </a:xfrm>
        </p:grpSpPr>
        <p:pic>
          <p:nvPicPr>
            <p:cNvPr id="31" name="Picture 30" descr="A graph of a graph showing a line&#10;&#10;AI-generated content may be incorrect.">
              <a:extLst>
                <a:ext uri="{FF2B5EF4-FFF2-40B4-BE49-F238E27FC236}">
                  <a16:creationId xmlns:a16="http://schemas.microsoft.com/office/drawing/2014/main" id="{7FD44B8B-A48A-35E9-2440-F28240C681C6}"/>
                </a:ext>
              </a:extLst>
            </p:cNvPr>
            <p:cNvPicPr>
              <a:picLocks noChangeAspect="1"/>
            </p:cNvPicPr>
            <p:nvPr/>
          </p:nvPicPr>
          <p:blipFill>
            <a:blip r:embed="rId11"/>
            <a:stretch>
              <a:fillRect/>
            </a:stretch>
          </p:blipFill>
          <p:spPr>
            <a:xfrm>
              <a:off x="2598965" y="929116"/>
              <a:ext cx="9064004" cy="5941376"/>
            </a:xfrm>
            <a:prstGeom prst="rect">
              <a:avLst/>
            </a:prstGeom>
            <a:effectLst>
              <a:outerShdw blurRad="50800" dist="38100" dir="8100000" algn="tr" rotWithShape="0">
                <a:prstClr val="black">
                  <a:alpha val="40000"/>
                </a:prstClr>
              </a:outerShdw>
            </a:effectLst>
          </p:spPr>
        </p:pic>
        <p:sp>
          <p:nvSpPr>
            <p:cNvPr id="38" name="TextBox 37">
              <a:extLst>
                <a:ext uri="{FF2B5EF4-FFF2-40B4-BE49-F238E27FC236}">
                  <a16:creationId xmlns:a16="http://schemas.microsoft.com/office/drawing/2014/main" id="{9644ABAA-07BC-8471-EEF2-A9A893B1A124}"/>
                </a:ext>
              </a:extLst>
            </p:cNvPr>
            <p:cNvSpPr txBox="1"/>
            <p:nvPr/>
          </p:nvSpPr>
          <p:spPr>
            <a:xfrm rot="10800000" flipV="1">
              <a:off x="4155112" y="3102114"/>
              <a:ext cx="8414665" cy="1051409"/>
            </a:xfrm>
            <a:prstGeom prst="rect">
              <a:avLst/>
            </a:prstGeom>
            <a:noFill/>
          </p:spPr>
          <p:txBody>
            <a:bodyPr wrap="square" lIns="0" tIns="0" rIns="0" bIns="0" rtlCol="0">
              <a:spAutoFit/>
            </a:bodyPr>
            <a:lstStyle/>
            <a:p>
              <a:pPr algn="l"/>
              <a:r>
                <a:rPr lang="en-US" dirty="0">
                  <a:solidFill>
                    <a:srgbClr val="FF0000"/>
                  </a:solidFill>
                </a:rPr>
                <a:t>Q</a:t>
              </a:r>
              <a:r>
                <a:rPr lang="en-US" baseline="-25000" dirty="0">
                  <a:solidFill>
                    <a:srgbClr val="FF0000"/>
                  </a:solidFill>
                </a:rPr>
                <a:t>24h</a:t>
              </a:r>
              <a:r>
                <a:rPr lang="en-US" dirty="0">
                  <a:solidFill>
                    <a:srgbClr val="FF0000"/>
                  </a:solidFill>
                </a:rPr>
                <a:t>=1.4 10</a:t>
              </a:r>
              <a:r>
                <a:rPr lang="en-US" baseline="30000" dirty="0">
                  <a:solidFill>
                    <a:srgbClr val="FF0000"/>
                  </a:solidFill>
                </a:rPr>
                <a:t>-4</a:t>
              </a:r>
              <a:r>
                <a:rPr lang="en-US" dirty="0">
                  <a:solidFill>
                    <a:srgbClr val="FF0000"/>
                  </a:solidFill>
                </a:rPr>
                <a:t> </a:t>
              </a:r>
              <a:r>
                <a:rPr lang="en-US" dirty="0" err="1">
                  <a:solidFill>
                    <a:srgbClr val="FF0000"/>
                  </a:solidFill>
                </a:rPr>
                <a:t>mbar.l</a:t>
              </a:r>
              <a:r>
                <a:rPr lang="en-US" dirty="0">
                  <a:solidFill>
                    <a:srgbClr val="FF0000"/>
                  </a:solidFill>
                </a:rPr>
                <a:t>/s !</a:t>
              </a:r>
              <a:endParaRPr lang="en-GB" dirty="0">
                <a:solidFill>
                  <a:srgbClr val="FF0000"/>
                </a:solidFill>
              </a:endParaRPr>
            </a:p>
          </p:txBody>
        </p:sp>
      </p:grpSp>
      <p:sp>
        <p:nvSpPr>
          <p:cNvPr id="7" name="TextBox 6">
            <a:extLst>
              <a:ext uri="{FF2B5EF4-FFF2-40B4-BE49-F238E27FC236}">
                <a16:creationId xmlns:a16="http://schemas.microsoft.com/office/drawing/2014/main" id="{8551EADC-C1F8-45BC-8A61-D4B05B011216}"/>
              </a:ext>
            </a:extLst>
          </p:cNvPr>
          <p:cNvSpPr txBox="1"/>
          <p:nvPr/>
        </p:nvSpPr>
        <p:spPr>
          <a:xfrm>
            <a:off x="2987933" y="2560369"/>
            <a:ext cx="1579556" cy="553998"/>
          </a:xfrm>
          <a:prstGeom prst="rect">
            <a:avLst/>
          </a:prstGeom>
          <a:noFill/>
        </p:spPr>
        <p:txBody>
          <a:bodyPr wrap="square" lIns="0" tIns="0" rIns="0" bIns="0" rtlCol="0">
            <a:spAutoFit/>
          </a:bodyPr>
          <a:lstStyle/>
          <a:p>
            <a:pPr algn="ctr"/>
            <a:r>
              <a:rPr lang="en-US" dirty="0">
                <a:solidFill>
                  <a:srgbClr val="FFC000"/>
                </a:solidFill>
              </a:rPr>
              <a:t>New cable for </a:t>
            </a:r>
            <a:r>
              <a:rPr lang="en-US" dirty="0" err="1">
                <a:solidFill>
                  <a:srgbClr val="FFC000"/>
                </a:solidFill>
              </a:rPr>
              <a:t>magnetof</a:t>
            </a:r>
            <a:endParaRPr lang="en-GB" dirty="0">
              <a:solidFill>
                <a:srgbClr val="FFC000"/>
              </a:solidFill>
            </a:endParaRPr>
          </a:p>
        </p:txBody>
      </p:sp>
      <p:pic>
        <p:nvPicPr>
          <p:cNvPr id="40" name="Picture 39" descr="A close up of a cable&#10;&#10;AI-generated content may be incorrect.">
            <a:extLst>
              <a:ext uri="{FF2B5EF4-FFF2-40B4-BE49-F238E27FC236}">
                <a16:creationId xmlns:a16="http://schemas.microsoft.com/office/drawing/2014/main" id="{948E414F-4A0C-7DB8-1F32-AE045B9FE72B}"/>
              </a:ext>
            </a:extLst>
          </p:cNvPr>
          <p:cNvPicPr>
            <a:picLocks noChangeAspect="1"/>
          </p:cNvPicPr>
          <p:nvPr/>
        </p:nvPicPr>
        <p:blipFill>
          <a:blip r:embed="rId12"/>
          <a:stretch>
            <a:fillRect/>
          </a:stretch>
        </p:blipFill>
        <p:spPr>
          <a:xfrm>
            <a:off x="1744903" y="2065478"/>
            <a:ext cx="1313419" cy="1112689"/>
          </a:xfrm>
          <a:prstGeom prst="rect">
            <a:avLst/>
          </a:prstGeom>
        </p:spPr>
      </p:pic>
    </p:spTree>
    <p:extLst>
      <p:ext uri="{BB962C8B-B14F-4D97-AF65-F5344CB8AC3E}">
        <p14:creationId xmlns:p14="http://schemas.microsoft.com/office/powerpoint/2010/main" val="41920296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1000" fill="hold"/>
                                        <p:tgtEl>
                                          <p:spTgt spid="12"/>
                                        </p:tgtEl>
                                        <p:attrNameLst>
                                          <p:attrName>ppt_w</p:attrName>
                                        </p:attrNameLst>
                                      </p:cBhvr>
                                      <p:tavLst>
                                        <p:tav tm="0">
                                          <p:val>
                                            <p:fltVal val="0"/>
                                          </p:val>
                                        </p:tav>
                                        <p:tav tm="100000">
                                          <p:val>
                                            <p:strVal val="#ppt_w"/>
                                          </p:val>
                                        </p:tav>
                                      </p:tavLst>
                                    </p:anim>
                                    <p:anim calcmode="lin" valueType="num">
                                      <p:cBhvr>
                                        <p:cTn id="8" dur="1000" fill="hold"/>
                                        <p:tgtEl>
                                          <p:spTgt spid="12"/>
                                        </p:tgtEl>
                                        <p:attrNameLst>
                                          <p:attrName>ppt_h</p:attrName>
                                        </p:attrNameLst>
                                      </p:cBhvr>
                                      <p:tavLst>
                                        <p:tav tm="0">
                                          <p:val>
                                            <p:fltVal val="0"/>
                                          </p:val>
                                        </p:tav>
                                        <p:tav tm="100000">
                                          <p:val>
                                            <p:strVal val="#ppt_h"/>
                                          </p:val>
                                        </p:tav>
                                      </p:tavLst>
                                    </p:anim>
                                    <p:anim calcmode="lin" valueType="num">
                                      <p:cBhvr>
                                        <p:cTn id="9" dur="1000" fill="hold"/>
                                        <p:tgtEl>
                                          <p:spTgt spid="12"/>
                                        </p:tgtEl>
                                        <p:attrNameLst>
                                          <p:attrName>style.rotation</p:attrName>
                                        </p:attrNameLst>
                                      </p:cBhvr>
                                      <p:tavLst>
                                        <p:tav tm="0">
                                          <p:val>
                                            <p:fltVal val="90"/>
                                          </p:val>
                                        </p:tav>
                                        <p:tav tm="100000">
                                          <p:val>
                                            <p:fltVal val="0"/>
                                          </p:val>
                                        </p:tav>
                                      </p:tavLst>
                                    </p:anim>
                                    <p:animEffect transition="in" filter="fade">
                                      <p:cBhvr>
                                        <p:cTn id="10" dur="1000"/>
                                        <p:tgtEl>
                                          <p:spTgt spid="12"/>
                                        </p:tgtEl>
                                      </p:cBhvr>
                                    </p:animEffect>
                                  </p:childTnLst>
                                </p:cTn>
                              </p:par>
                              <p:par>
                                <p:cTn id="11" presetID="42" presetClass="entr" presetSubtype="0" fill="hold" nodeType="withEffect">
                                  <p:stCondLst>
                                    <p:cond delay="0"/>
                                  </p:stCondLst>
                                  <p:childTnLst>
                                    <p:set>
                                      <p:cBhvr>
                                        <p:cTn id="12" dur="1" fill="hold">
                                          <p:stCondLst>
                                            <p:cond delay="0"/>
                                          </p:stCondLst>
                                        </p:cTn>
                                        <p:tgtEl>
                                          <p:spTgt spid="39"/>
                                        </p:tgtEl>
                                        <p:attrNameLst>
                                          <p:attrName>style.visibility</p:attrName>
                                        </p:attrNameLst>
                                      </p:cBhvr>
                                      <p:to>
                                        <p:strVal val="visible"/>
                                      </p:to>
                                    </p:set>
                                    <p:animEffect transition="in" filter="fade">
                                      <p:cBhvr>
                                        <p:cTn id="13" dur="1000"/>
                                        <p:tgtEl>
                                          <p:spTgt spid="39"/>
                                        </p:tgtEl>
                                      </p:cBhvr>
                                    </p:animEffect>
                                    <p:anim calcmode="lin" valueType="num">
                                      <p:cBhvr>
                                        <p:cTn id="14" dur="1000" fill="hold"/>
                                        <p:tgtEl>
                                          <p:spTgt spid="39"/>
                                        </p:tgtEl>
                                        <p:attrNameLst>
                                          <p:attrName>ppt_x</p:attrName>
                                        </p:attrNameLst>
                                      </p:cBhvr>
                                      <p:tavLst>
                                        <p:tav tm="0">
                                          <p:val>
                                            <p:strVal val="#ppt_x"/>
                                          </p:val>
                                        </p:tav>
                                        <p:tav tm="100000">
                                          <p:val>
                                            <p:strVal val="#ppt_x"/>
                                          </p:val>
                                        </p:tav>
                                      </p:tavLst>
                                    </p:anim>
                                    <p:anim calcmode="lin" valueType="num">
                                      <p:cBhvr>
                                        <p:cTn id="15"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6CE7748-37F4-E5A5-8F5F-D942D13C30CF}"/>
              </a:ext>
            </a:extLst>
          </p:cNvPr>
          <p:cNvSpPr>
            <a:spLocks noGrp="1"/>
          </p:cNvSpPr>
          <p:nvPr>
            <p:ph idx="1"/>
          </p:nvPr>
        </p:nvSpPr>
        <p:spPr>
          <a:xfrm>
            <a:off x="407989" y="1130531"/>
            <a:ext cx="11376024" cy="5070244"/>
          </a:xfrm>
        </p:spPr>
        <p:txBody>
          <a:bodyPr>
            <a:normAutofit fontScale="77500" lnSpcReduction="20000"/>
          </a:bodyPr>
          <a:lstStyle/>
          <a:p>
            <a:pPr>
              <a:lnSpc>
                <a:spcPct val="120000"/>
              </a:lnSpc>
            </a:pPr>
            <a:r>
              <a:rPr lang="en-GB" u="sng" dirty="0"/>
              <a:t>What we have:</a:t>
            </a:r>
          </a:p>
          <a:p>
            <a:pPr marL="342900" indent="-342900">
              <a:lnSpc>
                <a:spcPct val="120000"/>
              </a:lnSpc>
              <a:buFont typeface="Wingdings" panose="05000000000000000000" pitchFamily="2" charset="2"/>
              <a:buChar char="Ø"/>
            </a:pPr>
            <a:r>
              <a:rPr lang="en-GB" dirty="0"/>
              <a:t>Vacuum layout is 100% defined</a:t>
            </a:r>
          </a:p>
          <a:p>
            <a:pPr marL="342900" indent="-342900">
              <a:lnSpc>
                <a:spcPct val="120000"/>
              </a:lnSpc>
              <a:buFont typeface="Wingdings" panose="05000000000000000000" pitchFamily="2" charset="2"/>
              <a:buChar char="Ø"/>
            </a:pPr>
            <a:r>
              <a:rPr lang="en-GB" dirty="0"/>
              <a:t>Main risk =&gt; He propagation. With estimated flow there is no margin. One irises achieves a 17 times reduction =&gt; Second iris? =&gt; 2 extra solve the issue, but not integrated at this stage!</a:t>
            </a:r>
          </a:p>
          <a:p>
            <a:pPr marL="342900" indent="-342900">
              <a:lnSpc>
                <a:spcPct val="120000"/>
              </a:lnSpc>
              <a:buFont typeface="Wingdings" panose="05000000000000000000" pitchFamily="2" charset="2"/>
              <a:buChar char="Ø"/>
            </a:pPr>
            <a:r>
              <a:rPr lang="en-GB" dirty="0"/>
              <a:t>Reasonable H</a:t>
            </a:r>
            <a:r>
              <a:rPr lang="en-GB" baseline="-25000" dirty="0"/>
              <a:t>2</a:t>
            </a:r>
            <a:r>
              <a:rPr lang="en-GB" dirty="0"/>
              <a:t> pumping speed =&gt; H</a:t>
            </a:r>
            <a:r>
              <a:rPr lang="en-GB" baseline="-25000" dirty="0"/>
              <a:t>2</a:t>
            </a:r>
            <a:r>
              <a:rPr lang="en-GB" dirty="0"/>
              <a:t> pressure in front of the trap will be determined by the outgassing sources and pumping speed in its vicinity.</a:t>
            </a:r>
          </a:p>
          <a:p>
            <a:pPr marL="342900" indent="-342900">
              <a:lnSpc>
                <a:spcPct val="120000"/>
              </a:lnSpc>
              <a:buFont typeface="Wingdings" panose="05000000000000000000" pitchFamily="2" charset="2"/>
              <a:buChar char="Ø"/>
            </a:pPr>
            <a:r>
              <a:rPr lang="en-GB" strike="sngStrike" dirty="0"/>
              <a:t>TMPs H version for maximum compression ratio (50 times higher for H</a:t>
            </a:r>
            <a:r>
              <a:rPr lang="en-GB" strike="sngStrike" baseline="-25000" dirty="0"/>
              <a:t>2</a:t>
            </a:r>
            <a:r>
              <a:rPr lang="en-GB" strike="sngStrike" dirty="0"/>
              <a:t> and 30 for He)</a:t>
            </a:r>
            <a:r>
              <a:rPr lang="en-GB" dirty="0"/>
              <a:t> =&gt; Too expensive =&gt; Booster TMP for last 2 turbos</a:t>
            </a:r>
          </a:p>
          <a:p>
            <a:pPr marL="342900" indent="-342900">
              <a:lnSpc>
                <a:spcPct val="120000"/>
              </a:lnSpc>
              <a:buFont typeface="Wingdings" panose="05000000000000000000" pitchFamily="2" charset="2"/>
              <a:buChar char="Ø"/>
            </a:pPr>
            <a:r>
              <a:rPr lang="en-GB" dirty="0"/>
              <a:t>PUMA offline ion source =&gt; He propagation may be an issue =&gt; Deserves a detailed study =&gt; Rough estimate 10</a:t>
            </a:r>
            <a:r>
              <a:rPr lang="en-GB" baseline="30000" dirty="0"/>
              <a:t>-10</a:t>
            </a:r>
            <a:r>
              <a:rPr lang="en-GB" dirty="0"/>
              <a:t> mbar range.</a:t>
            </a:r>
          </a:p>
          <a:p>
            <a:pPr marL="342900" indent="-342900">
              <a:lnSpc>
                <a:spcPct val="120000"/>
              </a:lnSpc>
              <a:buFont typeface="Wingdings" panose="05000000000000000000" pitchFamily="2" charset="2"/>
              <a:buChar char="Ø"/>
            </a:pPr>
            <a:r>
              <a:rPr lang="en-GB" dirty="0">
                <a:solidFill>
                  <a:srgbClr val="FF0000"/>
                </a:solidFill>
              </a:rPr>
              <a:t>The two primary pumps for the high voltage parts will work at high voltage.</a:t>
            </a:r>
          </a:p>
          <a:p>
            <a:pPr>
              <a:lnSpc>
                <a:spcPct val="120000"/>
              </a:lnSpc>
            </a:pPr>
            <a:r>
              <a:rPr lang="en-GB" u="sng" dirty="0"/>
              <a:t>What we need:</a:t>
            </a:r>
          </a:p>
          <a:p>
            <a:pPr marL="342900" indent="-342900">
              <a:lnSpc>
                <a:spcPct val="120000"/>
              </a:lnSpc>
              <a:buFont typeface="Wingdings" panose="05000000000000000000" pitchFamily="2" charset="2"/>
              <a:buChar char="Ø"/>
            </a:pPr>
            <a:r>
              <a:rPr lang="en-GB" dirty="0"/>
              <a:t>Installation planning =&gt; </a:t>
            </a:r>
            <a:r>
              <a:rPr lang="en-GB" dirty="0">
                <a:solidFill>
                  <a:srgbClr val="FF0000"/>
                </a:solidFill>
              </a:rPr>
              <a:t>End of 2025?</a:t>
            </a:r>
          </a:p>
          <a:p>
            <a:pPr marL="342900" indent="-342900">
              <a:lnSpc>
                <a:spcPct val="120000"/>
              </a:lnSpc>
              <a:buFont typeface="Wingdings" panose="05000000000000000000" pitchFamily="2" charset="2"/>
              <a:buChar char="Ø"/>
            </a:pPr>
            <a:r>
              <a:rPr lang="en-GB" dirty="0"/>
              <a:t>TE/VSC/ICM can not do more at this stage. They need to know what are the vacuum </a:t>
            </a:r>
            <a:r>
              <a:rPr lang="en-GB" dirty="0">
                <a:solidFill>
                  <a:srgbClr val="FF0000"/>
                </a:solidFill>
              </a:rPr>
              <a:t>signals</a:t>
            </a:r>
            <a:r>
              <a:rPr lang="en-GB" dirty="0"/>
              <a:t> required by “</a:t>
            </a:r>
            <a:r>
              <a:rPr lang="en-GB" dirty="0">
                <a:solidFill>
                  <a:srgbClr val="FF0000"/>
                </a:solidFill>
              </a:rPr>
              <a:t>users</a:t>
            </a:r>
            <a:r>
              <a:rPr lang="en-GB" dirty="0"/>
              <a:t>”?</a:t>
            </a:r>
          </a:p>
          <a:p>
            <a:pPr marL="342900" indent="-342900">
              <a:lnSpc>
                <a:spcPct val="120000"/>
              </a:lnSpc>
              <a:buFont typeface="Wingdings" panose="05000000000000000000" pitchFamily="2" charset="2"/>
              <a:buChar char="Ø"/>
            </a:pPr>
            <a:endParaRPr lang="en-GB" dirty="0"/>
          </a:p>
        </p:txBody>
      </p:sp>
      <p:sp>
        <p:nvSpPr>
          <p:cNvPr id="3" name="Title 2">
            <a:extLst>
              <a:ext uri="{FF2B5EF4-FFF2-40B4-BE49-F238E27FC236}">
                <a16:creationId xmlns:a16="http://schemas.microsoft.com/office/drawing/2014/main" id="{FCF2B419-0DD7-EF05-4044-0251F4FF7B7F}"/>
              </a:ext>
            </a:extLst>
          </p:cNvPr>
          <p:cNvSpPr>
            <a:spLocks noGrp="1"/>
          </p:cNvSpPr>
          <p:nvPr>
            <p:ph type="title"/>
          </p:nvPr>
        </p:nvSpPr>
        <p:spPr/>
        <p:txBody>
          <a:bodyPr/>
          <a:lstStyle/>
          <a:p>
            <a:r>
              <a:rPr lang="en-GB" dirty="0"/>
              <a:t>What do we have and what do we need?</a:t>
            </a:r>
          </a:p>
        </p:txBody>
      </p:sp>
      <p:sp>
        <p:nvSpPr>
          <p:cNvPr id="4" name="Date Placeholder 3">
            <a:extLst>
              <a:ext uri="{FF2B5EF4-FFF2-40B4-BE49-F238E27FC236}">
                <a16:creationId xmlns:a16="http://schemas.microsoft.com/office/drawing/2014/main" id="{402633A5-EF47-26B9-E2E5-B786F6752E86}"/>
              </a:ext>
            </a:extLst>
          </p:cNvPr>
          <p:cNvSpPr>
            <a:spLocks noGrp="1"/>
          </p:cNvSpPr>
          <p:nvPr>
            <p:ph type="dt" sz="half" idx="10"/>
          </p:nvPr>
        </p:nvSpPr>
        <p:spPr/>
        <p:txBody>
          <a:bodyPr/>
          <a:lstStyle/>
          <a:p>
            <a:r>
              <a:rPr lang="en-US" dirty="0"/>
              <a:t>03 Jul 2025</a:t>
            </a:r>
          </a:p>
        </p:txBody>
      </p:sp>
      <p:sp>
        <p:nvSpPr>
          <p:cNvPr id="5" name="Footer Placeholder 4">
            <a:extLst>
              <a:ext uri="{FF2B5EF4-FFF2-40B4-BE49-F238E27FC236}">
                <a16:creationId xmlns:a16="http://schemas.microsoft.com/office/drawing/2014/main" id="{76A698E9-B197-F66A-B63A-D759747A3D65}"/>
              </a:ext>
            </a:extLst>
          </p:cNvPr>
          <p:cNvSpPr>
            <a:spLocks noGrp="1"/>
          </p:cNvSpPr>
          <p:nvPr>
            <p:ph type="ftr" sz="quarter" idx="11"/>
          </p:nvPr>
        </p:nvSpPr>
        <p:spPr/>
        <p:txBody>
          <a:bodyPr/>
          <a:lstStyle/>
          <a:p>
            <a:r>
              <a:rPr lang="en-US"/>
              <a:t>JAFS | WP3: Vacuum</a:t>
            </a:r>
            <a:endParaRPr lang="en-US" dirty="0"/>
          </a:p>
        </p:txBody>
      </p:sp>
      <p:sp>
        <p:nvSpPr>
          <p:cNvPr id="6" name="Slide Number Placeholder 5">
            <a:extLst>
              <a:ext uri="{FF2B5EF4-FFF2-40B4-BE49-F238E27FC236}">
                <a16:creationId xmlns:a16="http://schemas.microsoft.com/office/drawing/2014/main" id="{91BD69F6-971E-9B08-2EEC-9710BBE47CC0}"/>
              </a:ext>
            </a:extLst>
          </p:cNvPr>
          <p:cNvSpPr>
            <a:spLocks noGrp="1"/>
          </p:cNvSpPr>
          <p:nvPr>
            <p:ph type="sldNum" sz="quarter" idx="12"/>
          </p:nvPr>
        </p:nvSpPr>
        <p:spPr/>
        <p:txBody>
          <a:bodyPr/>
          <a:lstStyle/>
          <a:p>
            <a:fld id="{36B5EA5A-BC32-A742-B11B-8E7414D5B535}" type="slidenum">
              <a:rPr lang="en-US" smtClean="0"/>
              <a:pPr/>
              <a:t>29</a:t>
            </a:fld>
            <a:endParaRPr lang="en-US" dirty="0"/>
          </a:p>
        </p:txBody>
      </p:sp>
    </p:spTree>
    <p:extLst>
      <p:ext uri="{BB962C8B-B14F-4D97-AF65-F5344CB8AC3E}">
        <p14:creationId xmlns:p14="http://schemas.microsoft.com/office/powerpoint/2010/main" val="10874077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754393-7BEF-105D-18B8-DD28E536F8BE}"/>
              </a:ext>
            </a:extLst>
          </p:cNvPr>
          <p:cNvSpPr>
            <a:spLocks noGrp="1"/>
          </p:cNvSpPr>
          <p:nvPr>
            <p:ph type="title"/>
          </p:nvPr>
        </p:nvSpPr>
        <p:spPr/>
        <p:txBody>
          <a:bodyPr/>
          <a:lstStyle/>
          <a:p>
            <a:r>
              <a:rPr lang="en-GB" dirty="0"/>
              <a:t>PUMA layout</a:t>
            </a:r>
          </a:p>
        </p:txBody>
      </p:sp>
      <p:sp>
        <p:nvSpPr>
          <p:cNvPr id="5" name="Date Placeholder 4">
            <a:extLst>
              <a:ext uri="{FF2B5EF4-FFF2-40B4-BE49-F238E27FC236}">
                <a16:creationId xmlns:a16="http://schemas.microsoft.com/office/drawing/2014/main" id="{24DD395F-6520-C057-28DE-3CE10A73906F}"/>
              </a:ext>
            </a:extLst>
          </p:cNvPr>
          <p:cNvSpPr>
            <a:spLocks noGrp="1"/>
          </p:cNvSpPr>
          <p:nvPr>
            <p:ph type="dt" sz="half" idx="10"/>
          </p:nvPr>
        </p:nvSpPr>
        <p:spPr/>
        <p:txBody>
          <a:bodyPr/>
          <a:lstStyle/>
          <a:p>
            <a:r>
              <a:rPr lang="en-US" dirty="0"/>
              <a:t>03 Jul 2025</a:t>
            </a:r>
          </a:p>
        </p:txBody>
      </p:sp>
      <p:sp>
        <p:nvSpPr>
          <p:cNvPr id="6" name="Footer Placeholder 5">
            <a:extLst>
              <a:ext uri="{FF2B5EF4-FFF2-40B4-BE49-F238E27FC236}">
                <a16:creationId xmlns:a16="http://schemas.microsoft.com/office/drawing/2014/main" id="{2484C40D-3260-A04E-AF6B-8A20195F7D3D}"/>
              </a:ext>
            </a:extLst>
          </p:cNvPr>
          <p:cNvSpPr>
            <a:spLocks noGrp="1"/>
          </p:cNvSpPr>
          <p:nvPr>
            <p:ph type="ftr" sz="quarter" idx="11"/>
          </p:nvPr>
        </p:nvSpPr>
        <p:spPr/>
        <p:txBody>
          <a:bodyPr/>
          <a:lstStyle/>
          <a:p>
            <a:r>
              <a:rPr lang="en-US"/>
              <a:t>JAFS | WP3: Vacuum</a:t>
            </a:r>
            <a:endParaRPr lang="en-US" dirty="0"/>
          </a:p>
        </p:txBody>
      </p:sp>
      <p:sp>
        <p:nvSpPr>
          <p:cNvPr id="7" name="Slide Number Placeholder 6">
            <a:extLst>
              <a:ext uri="{FF2B5EF4-FFF2-40B4-BE49-F238E27FC236}">
                <a16:creationId xmlns:a16="http://schemas.microsoft.com/office/drawing/2014/main" id="{74B77A15-532B-AFD8-187B-0F348C9F36FA}"/>
              </a:ext>
            </a:extLst>
          </p:cNvPr>
          <p:cNvSpPr>
            <a:spLocks noGrp="1"/>
          </p:cNvSpPr>
          <p:nvPr>
            <p:ph type="sldNum" sz="quarter" idx="12"/>
          </p:nvPr>
        </p:nvSpPr>
        <p:spPr/>
        <p:txBody>
          <a:bodyPr/>
          <a:lstStyle/>
          <a:p>
            <a:fld id="{36B5EA5A-BC32-A742-B11B-8E7414D5B535}" type="slidenum">
              <a:rPr lang="en-US" smtClean="0"/>
              <a:pPr/>
              <a:t>3</a:t>
            </a:fld>
            <a:endParaRPr lang="en-US" dirty="0"/>
          </a:p>
        </p:txBody>
      </p:sp>
      <p:pic>
        <p:nvPicPr>
          <p:cNvPr id="10" name="Picture 9">
            <a:extLst>
              <a:ext uri="{FF2B5EF4-FFF2-40B4-BE49-F238E27FC236}">
                <a16:creationId xmlns:a16="http://schemas.microsoft.com/office/drawing/2014/main" id="{23CE7396-A0F6-950C-D5DF-CFB61DC3E8E5}"/>
              </a:ext>
            </a:extLst>
          </p:cNvPr>
          <p:cNvPicPr>
            <a:picLocks noChangeAspect="1"/>
          </p:cNvPicPr>
          <p:nvPr/>
        </p:nvPicPr>
        <p:blipFill>
          <a:blip r:embed="rId2"/>
          <a:stretch>
            <a:fillRect/>
          </a:stretch>
        </p:blipFill>
        <p:spPr>
          <a:xfrm>
            <a:off x="2082801" y="528826"/>
            <a:ext cx="9141648" cy="5800347"/>
          </a:xfrm>
          <a:prstGeom prst="rect">
            <a:avLst/>
          </a:prstGeom>
        </p:spPr>
      </p:pic>
    </p:spTree>
    <p:extLst>
      <p:ext uri="{BB962C8B-B14F-4D97-AF65-F5344CB8AC3E}">
        <p14:creationId xmlns:p14="http://schemas.microsoft.com/office/powerpoint/2010/main" val="67635252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C8269753-595A-D8E1-5869-9E620A3E65D7}"/>
              </a:ext>
            </a:extLst>
          </p:cNvPr>
          <p:cNvSpPr>
            <a:spLocks noGrp="1"/>
          </p:cNvSpPr>
          <p:nvPr>
            <p:ph type="ctrTitle"/>
          </p:nvPr>
        </p:nvSpPr>
        <p:spPr/>
        <p:txBody>
          <a:bodyPr/>
          <a:lstStyle/>
          <a:p>
            <a:r>
              <a:rPr lang="en-GB" dirty="0"/>
              <a:t>Thank you</a:t>
            </a:r>
          </a:p>
        </p:txBody>
      </p:sp>
      <p:sp>
        <p:nvSpPr>
          <p:cNvPr id="9" name="Subtitle 8">
            <a:extLst>
              <a:ext uri="{FF2B5EF4-FFF2-40B4-BE49-F238E27FC236}">
                <a16:creationId xmlns:a16="http://schemas.microsoft.com/office/drawing/2014/main" id="{1F49D4B9-2726-78C4-9AEE-79D5D7D9DB8B}"/>
              </a:ext>
            </a:extLst>
          </p:cNvPr>
          <p:cNvSpPr>
            <a:spLocks noGrp="1"/>
          </p:cNvSpPr>
          <p:nvPr>
            <p:ph type="subTitle" idx="1"/>
          </p:nvPr>
        </p:nvSpPr>
        <p:spPr/>
        <p:txBody>
          <a:bodyPr/>
          <a:lstStyle/>
          <a:p>
            <a:endParaRPr lang="en-GB"/>
          </a:p>
        </p:txBody>
      </p:sp>
      <p:sp>
        <p:nvSpPr>
          <p:cNvPr id="4" name="Date Placeholder 3">
            <a:extLst>
              <a:ext uri="{FF2B5EF4-FFF2-40B4-BE49-F238E27FC236}">
                <a16:creationId xmlns:a16="http://schemas.microsoft.com/office/drawing/2014/main" id="{B6D2C95F-7644-DE07-9A33-5D04FED9BBBD}"/>
              </a:ext>
            </a:extLst>
          </p:cNvPr>
          <p:cNvSpPr>
            <a:spLocks noGrp="1"/>
          </p:cNvSpPr>
          <p:nvPr>
            <p:ph type="dt" sz="half" idx="10"/>
          </p:nvPr>
        </p:nvSpPr>
        <p:spPr/>
        <p:txBody>
          <a:bodyPr/>
          <a:lstStyle/>
          <a:p>
            <a:r>
              <a:rPr lang="en-US" dirty="0"/>
              <a:t>03 Jul 2025</a:t>
            </a:r>
          </a:p>
        </p:txBody>
      </p:sp>
      <p:sp>
        <p:nvSpPr>
          <p:cNvPr id="5" name="Footer Placeholder 4">
            <a:extLst>
              <a:ext uri="{FF2B5EF4-FFF2-40B4-BE49-F238E27FC236}">
                <a16:creationId xmlns:a16="http://schemas.microsoft.com/office/drawing/2014/main" id="{CE4866DF-F322-6E51-864A-A13D60E72E72}"/>
              </a:ext>
            </a:extLst>
          </p:cNvPr>
          <p:cNvSpPr>
            <a:spLocks noGrp="1"/>
          </p:cNvSpPr>
          <p:nvPr>
            <p:ph type="ftr" sz="quarter" idx="11"/>
          </p:nvPr>
        </p:nvSpPr>
        <p:spPr/>
        <p:txBody>
          <a:bodyPr/>
          <a:lstStyle/>
          <a:p>
            <a:r>
              <a:rPr lang="en-US"/>
              <a:t>JAFS | WP3: Vacuum</a:t>
            </a:r>
            <a:endParaRPr lang="en-US" dirty="0"/>
          </a:p>
        </p:txBody>
      </p:sp>
      <p:sp>
        <p:nvSpPr>
          <p:cNvPr id="6" name="Slide Number Placeholder 5">
            <a:extLst>
              <a:ext uri="{FF2B5EF4-FFF2-40B4-BE49-F238E27FC236}">
                <a16:creationId xmlns:a16="http://schemas.microsoft.com/office/drawing/2014/main" id="{92A9E642-F6E7-1674-8E28-D6C45A8C2E70}"/>
              </a:ext>
            </a:extLst>
          </p:cNvPr>
          <p:cNvSpPr>
            <a:spLocks noGrp="1"/>
          </p:cNvSpPr>
          <p:nvPr>
            <p:ph type="sldNum" sz="quarter" idx="12"/>
          </p:nvPr>
        </p:nvSpPr>
        <p:spPr/>
        <p:txBody>
          <a:bodyPr/>
          <a:lstStyle/>
          <a:p>
            <a:fld id="{36B5EA5A-BC32-A742-B11B-8E7414D5B535}" type="slidenum">
              <a:rPr lang="en-US" smtClean="0"/>
              <a:pPr/>
              <a:t>30</a:t>
            </a:fld>
            <a:endParaRPr lang="en-US" dirty="0"/>
          </a:p>
        </p:txBody>
      </p:sp>
    </p:spTree>
    <p:extLst>
      <p:ext uri="{BB962C8B-B14F-4D97-AF65-F5344CB8AC3E}">
        <p14:creationId xmlns:p14="http://schemas.microsoft.com/office/powerpoint/2010/main" val="33959147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667B27-EF75-6683-DFF7-CA0E1F413FF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E2BA613-C8F3-0F8B-7C5A-D7E4E08CB119}"/>
              </a:ext>
            </a:extLst>
          </p:cNvPr>
          <p:cNvSpPr>
            <a:spLocks noGrp="1"/>
          </p:cNvSpPr>
          <p:nvPr>
            <p:ph type="title"/>
          </p:nvPr>
        </p:nvSpPr>
        <p:spPr/>
        <p:txBody>
          <a:bodyPr/>
          <a:lstStyle/>
          <a:p>
            <a:r>
              <a:rPr lang="en-GB" dirty="0"/>
              <a:t>PUMA layout: Sectorization</a:t>
            </a:r>
          </a:p>
        </p:txBody>
      </p:sp>
      <p:sp>
        <p:nvSpPr>
          <p:cNvPr id="5" name="Date Placeholder 4">
            <a:extLst>
              <a:ext uri="{FF2B5EF4-FFF2-40B4-BE49-F238E27FC236}">
                <a16:creationId xmlns:a16="http://schemas.microsoft.com/office/drawing/2014/main" id="{183B548D-1276-5F42-CCE1-B6BE6B34F879}"/>
              </a:ext>
            </a:extLst>
          </p:cNvPr>
          <p:cNvSpPr>
            <a:spLocks noGrp="1"/>
          </p:cNvSpPr>
          <p:nvPr>
            <p:ph type="dt" sz="half" idx="10"/>
          </p:nvPr>
        </p:nvSpPr>
        <p:spPr/>
        <p:txBody>
          <a:bodyPr/>
          <a:lstStyle/>
          <a:p>
            <a:r>
              <a:rPr lang="en-US" dirty="0"/>
              <a:t>03 Jul 2025</a:t>
            </a:r>
          </a:p>
        </p:txBody>
      </p:sp>
      <p:sp>
        <p:nvSpPr>
          <p:cNvPr id="6" name="Footer Placeholder 5">
            <a:extLst>
              <a:ext uri="{FF2B5EF4-FFF2-40B4-BE49-F238E27FC236}">
                <a16:creationId xmlns:a16="http://schemas.microsoft.com/office/drawing/2014/main" id="{90743B36-7ABB-78FF-75C6-F9BDB69C04C7}"/>
              </a:ext>
            </a:extLst>
          </p:cNvPr>
          <p:cNvSpPr>
            <a:spLocks noGrp="1"/>
          </p:cNvSpPr>
          <p:nvPr>
            <p:ph type="ftr" sz="quarter" idx="11"/>
          </p:nvPr>
        </p:nvSpPr>
        <p:spPr/>
        <p:txBody>
          <a:bodyPr/>
          <a:lstStyle/>
          <a:p>
            <a:r>
              <a:rPr lang="en-US"/>
              <a:t>JAFS | WP3: Vacuum</a:t>
            </a:r>
            <a:endParaRPr lang="en-US" dirty="0"/>
          </a:p>
        </p:txBody>
      </p:sp>
      <p:sp>
        <p:nvSpPr>
          <p:cNvPr id="7" name="Slide Number Placeholder 6">
            <a:extLst>
              <a:ext uri="{FF2B5EF4-FFF2-40B4-BE49-F238E27FC236}">
                <a16:creationId xmlns:a16="http://schemas.microsoft.com/office/drawing/2014/main" id="{7A0FFB36-6654-5C76-75F2-BDE5392E03CA}"/>
              </a:ext>
            </a:extLst>
          </p:cNvPr>
          <p:cNvSpPr>
            <a:spLocks noGrp="1"/>
          </p:cNvSpPr>
          <p:nvPr>
            <p:ph type="sldNum" sz="quarter" idx="12"/>
          </p:nvPr>
        </p:nvSpPr>
        <p:spPr/>
        <p:txBody>
          <a:bodyPr/>
          <a:lstStyle/>
          <a:p>
            <a:fld id="{36B5EA5A-BC32-A742-B11B-8E7414D5B535}" type="slidenum">
              <a:rPr lang="en-US" smtClean="0"/>
              <a:pPr/>
              <a:t>4</a:t>
            </a:fld>
            <a:endParaRPr lang="en-US" dirty="0"/>
          </a:p>
        </p:txBody>
      </p:sp>
      <p:pic>
        <p:nvPicPr>
          <p:cNvPr id="8" name="Picture 7">
            <a:extLst>
              <a:ext uri="{FF2B5EF4-FFF2-40B4-BE49-F238E27FC236}">
                <a16:creationId xmlns:a16="http://schemas.microsoft.com/office/drawing/2014/main" id="{CC114487-F6AE-D62F-5F1D-C7793A6EEF23}"/>
              </a:ext>
            </a:extLst>
          </p:cNvPr>
          <p:cNvPicPr>
            <a:picLocks noChangeAspect="1"/>
          </p:cNvPicPr>
          <p:nvPr/>
        </p:nvPicPr>
        <p:blipFill>
          <a:blip r:embed="rId2"/>
          <a:srcRect/>
          <a:stretch/>
        </p:blipFill>
        <p:spPr>
          <a:xfrm>
            <a:off x="0" y="750013"/>
            <a:ext cx="13315843" cy="5574073"/>
          </a:xfrm>
          <a:prstGeom prst="rect">
            <a:avLst/>
          </a:prstGeom>
        </p:spPr>
      </p:pic>
      <p:cxnSp>
        <p:nvCxnSpPr>
          <p:cNvPr id="3" name="Straight Arrow Connector 2">
            <a:extLst>
              <a:ext uri="{FF2B5EF4-FFF2-40B4-BE49-F238E27FC236}">
                <a16:creationId xmlns:a16="http://schemas.microsoft.com/office/drawing/2014/main" id="{1CAB42D2-FF8A-87F2-F3ED-07FA1CCF0FD5}"/>
              </a:ext>
            </a:extLst>
          </p:cNvPr>
          <p:cNvCxnSpPr>
            <a:cxnSpLocks/>
          </p:cNvCxnSpPr>
          <p:nvPr/>
        </p:nvCxnSpPr>
        <p:spPr>
          <a:xfrm flipH="1" flipV="1">
            <a:off x="127000" y="4870450"/>
            <a:ext cx="618190" cy="56348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C34DC5A0-C8D3-0876-FAC8-D9295DD2C1FD}"/>
              </a:ext>
            </a:extLst>
          </p:cNvPr>
          <p:cNvSpPr txBox="1"/>
          <p:nvPr/>
        </p:nvSpPr>
        <p:spPr>
          <a:xfrm>
            <a:off x="124906" y="5513630"/>
            <a:ext cx="1288814" cy="215444"/>
          </a:xfrm>
          <a:prstGeom prst="rect">
            <a:avLst/>
          </a:prstGeom>
          <a:noFill/>
        </p:spPr>
        <p:txBody>
          <a:bodyPr wrap="square" lIns="0" tIns="0" rIns="0" bIns="0" rtlCol="0">
            <a:spAutoFit/>
          </a:bodyPr>
          <a:lstStyle/>
          <a:p>
            <a:pPr algn="l"/>
            <a:r>
              <a:rPr lang="en-GB" sz="1400" dirty="0">
                <a:solidFill>
                  <a:srgbClr val="FF0000"/>
                </a:solidFill>
                <a:latin typeface="JuliaMono" panose="020B0609060300020004" pitchFamily="49" charset="0"/>
                <a:ea typeface="JuliaMono" panose="020B0609060300020004" pitchFamily="49" charset="0"/>
                <a:cs typeface="JuliaMono" panose="020B0609060300020004" pitchFamily="49" charset="0"/>
              </a:rPr>
              <a:t>Sector valve</a:t>
            </a:r>
          </a:p>
        </p:txBody>
      </p:sp>
      <p:cxnSp>
        <p:nvCxnSpPr>
          <p:cNvPr id="10" name="Straight Arrow Connector 9">
            <a:extLst>
              <a:ext uri="{FF2B5EF4-FFF2-40B4-BE49-F238E27FC236}">
                <a16:creationId xmlns:a16="http://schemas.microsoft.com/office/drawing/2014/main" id="{5EBCA9F6-2303-EF0E-FCF1-BE79B106748F}"/>
              </a:ext>
            </a:extLst>
          </p:cNvPr>
          <p:cNvCxnSpPr>
            <a:cxnSpLocks/>
          </p:cNvCxnSpPr>
          <p:nvPr/>
        </p:nvCxnSpPr>
        <p:spPr>
          <a:xfrm flipH="1">
            <a:off x="6051550" y="2628900"/>
            <a:ext cx="139700" cy="411772"/>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D33BC5AF-3E5E-7A84-1111-F78699DE04DC}"/>
              </a:ext>
            </a:extLst>
          </p:cNvPr>
          <p:cNvSpPr txBox="1"/>
          <p:nvPr/>
        </p:nvSpPr>
        <p:spPr>
          <a:xfrm>
            <a:off x="5566856" y="2408480"/>
            <a:ext cx="1288814" cy="215444"/>
          </a:xfrm>
          <a:prstGeom prst="rect">
            <a:avLst/>
          </a:prstGeom>
          <a:noFill/>
        </p:spPr>
        <p:txBody>
          <a:bodyPr wrap="square" lIns="0" tIns="0" rIns="0" bIns="0" rtlCol="0">
            <a:spAutoFit/>
          </a:bodyPr>
          <a:lstStyle/>
          <a:p>
            <a:pPr algn="l"/>
            <a:r>
              <a:rPr lang="en-GB" sz="1400" dirty="0">
                <a:solidFill>
                  <a:srgbClr val="FF0000"/>
                </a:solidFill>
                <a:latin typeface="JuliaMono" panose="020B0609060300020004" pitchFamily="49" charset="0"/>
                <a:ea typeface="JuliaMono" panose="020B0609060300020004" pitchFamily="49" charset="0"/>
                <a:cs typeface="JuliaMono" panose="020B0609060300020004" pitchFamily="49" charset="0"/>
              </a:rPr>
              <a:t>Sector valve</a:t>
            </a:r>
          </a:p>
        </p:txBody>
      </p:sp>
      <p:cxnSp>
        <p:nvCxnSpPr>
          <p:cNvPr id="14" name="Straight Arrow Connector 13">
            <a:extLst>
              <a:ext uri="{FF2B5EF4-FFF2-40B4-BE49-F238E27FC236}">
                <a16:creationId xmlns:a16="http://schemas.microsoft.com/office/drawing/2014/main" id="{8942E9BD-2181-EF5F-FDA1-10B9CBCAFDD5}"/>
              </a:ext>
            </a:extLst>
          </p:cNvPr>
          <p:cNvCxnSpPr>
            <a:cxnSpLocks/>
          </p:cNvCxnSpPr>
          <p:nvPr/>
        </p:nvCxnSpPr>
        <p:spPr>
          <a:xfrm>
            <a:off x="11417300" y="594013"/>
            <a:ext cx="0" cy="447387"/>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6FDC795C-E030-28A3-FDF6-5D6F4994F9F3}"/>
              </a:ext>
            </a:extLst>
          </p:cNvPr>
          <p:cNvSpPr txBox="1"/>
          <p:nvPr/>
        </p:nvSpPr>
        <p:spPr>
          <a:xfrm>
            <a:off x="10792906" y="373593"/>
            <a:ext cx="1288814" cy="215444"/>
          </a:xfrm>
          <a:prstGeom prst="rect">
            <a:avLst/>
          </a:prstGeom>
          <a:noFill/>
        </p:spPr>
        <p:txBody>
          <a:bodyPr wrap="square" lIns="0" tIns="0" rIns="0" bIns="0" rtlCol="0">
            <a:spAutoFit/>
          </a:bodyPr>
          <a:lstStyle/>
          <a:p>
            <a:pPr algn="l"/>
            <a:r>
              <a:rPr lang="en-GB" sz="1400" dirty="0">
                <a:solidFill>
                  <a:srgbClr val="FF0000"/>
                </a:solidFill>
                <a:latin typeface="JuliaMono" panose="020B0609060300020004" pitchFamily="49" charset="0"/>
                <a:ea typeface="JuliaMono" panose="020B0609060300020004" pitchFamily="49" charset="0"/>
                <a:cs typeface="JuliaMono" panose="020B0609060300020004" pitchFamily="49" charset="0"/>
              </a:rPr>
              <a:t>Sector valve</a:t>
            </a:r>
          </a:p>
        </p:txBody>
      </p:sp>
      <p:cxnSp>
        <p:nvCxnSpPr>
          <p:cNvPr id="17" name="Straight Arrow Connector 16">
            <a:extLst>
              <a:ext uri="{FF2B5EF4-FFF2-40B4-BE49-F238E27FC236}">
                <a16:creationId xmlns:a16="http://schemas.microsoft.com/office/drawing/2014/main" id="{9F92813E-987D-5A5D-5E2F-F883E7794687}"/>
              </a:ext>
            </a:extLst>
          </p:cNvPr>
          <p:cNvCxnSpPr>
            <a:cxnSpLocks/>
          </p:cNvCxnSpPr>
          <p:nvPr/>
        </p:nvCxnSpPr>
        <p:spPr>
          <a:xfrm flipV="1">
            <a:off x="11595100" y="2408480"/>
            <a:ext cx="139700" cy="139517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3DB20D85-CA45-AA95-6D2C-6784C52E1C5E}"/>
              </a:ext>
            </a:extLst>
          </p:cNvPr>
          <p:cNvSpPr txBox="1"/>
          <p:nvPr/>
        </p:nvSpPr>
        <p:spPr>
          <a:xfrm>
            <a:off x="10792906" y="3843580"/>
            <a:ext cx="1288814" cy="215444"/>
          </a:xfrm>
          <a:prstGeom prst="rect">
            <a:avLst/>
          </a:prstGeom>
          <a:noFill/>
        </p:spPr>
        <p:txBody>
          <a:bodyPr wrap="square" lIns="0" tIns="0" rIns="0" bIns="0" rtlCol="0">
            <a:spAutoFit/>
          </a:bodyPr>
          <a:lstStyle/>
          <a:p>
            <a:pPr algn="l"/>
            <a:r>
              <a:rPr lang="en-GB" sz="1400" dirty="0">
                <a:solidFill>
                  <a:srgbClr val="FF0000"/>
                </a:solidFill>
                <a:latin typeface="JuliaMono" panose="020B0609060300020004" pitchFamily="49" charset="0"/>
                <a:ea typeface="JuliaMono" panose="020B0609060300020004" pitchFamily="49" charset="0"/>
                <a:cs typeface="JuliaMono" panose="020B0609060300020004" pitchFamily="49" charset="0"/>
              </a:rPr>
              <a:t>Sector valve</a:t>
            </a:r>
          </a:p>
        </p:txBody>
      </p:sp>
      <p:cxnSp>
        <p:nvCxnSpPr>
          <p:cNvPr id="21" name="Straight Arrow Connector 20">
            <a:extLst>
              <a:ext uri="{FF2B5EF4-FFF2-40B4-BE49-F238E27FC236}">
                <a16:creationId xmlns:a16="http://schemas.microsoft.com/office/drawing/2014/main" id="{ED80EB83-DC25-5863-9EA0-FDD924002BB4}"/>
              </a:ext>
            </a:extLst>
          </p:cNvPr>
          <p:cNvCxnSpPr>
            <a:cxnSpLocks/>
          </p:cNvCxnSpPr>
          <p:nvPr/>
        </p:nvCxnSpPr>
        <p:spPr>
          <a:xfrm>
            <a:off x="2040798" y="3045648"/>
            <a:ext cx="2239102" cy="186502"/>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FCAEFE2D-CB4F-BB0A-79C6-020C80162F1E}"/>
              </a:ext>
            </a:extLst>
          </p:cNvPr>
          <p:cNvSpPr txBox="1"/>
          <p:nvPr/>
        </p:nvSpPr>
        <p:spPr>
          <a:xfrm>
            <a:off x="1416404" y="2825228"/>
            <a:ext cx="1288814" cy="215444"/>
          </a:xfrm>
          <a:prstGeom prst="rect">
            <a:avLst/>
          </a:prstGeom>
          <a:noFill/>
        </p:spPr>
        <p:txBody>
          <a:bodyPr wrap="square" lIns="0" tIns="0" rIns="0" bIns="0" rtlCol="0">
            <a:spAutoFit/>
          </a:bodyPr>
          <a:lstStyle/>
          <a:p>
            <a:pPr algn="l"/>
            <a:r>
              <a:rPr lang="en-GB" sz="1400" dirty="0">
                <a:solidFill>
                  <a:srgbClr val="FF0000"/>
                </a:solidFill>
                <a:latin typeface="JuliaMono" panose="020B0609060300020004" pitchFamily="49" charset="0"/>
                <a:ea typeface="JuliaMono" panose="020B0609060300020004" pitchFamily="49" charset="0"/>
                <a:cs typeface="JuliaMono" panose="020B0609060300020004" pitchFamily="49" charset="0"/>
              </a:rPr>
              <a:t>Sector valve</a:t>
            </a:r>
          </a:p>
        </p:txBody>
      </p:sp>
      <p:cxnSp>
        <p:nvCxnSpPr>
          <p:cNvPr id="24" name="Straight Arrow Connector 23">
            <a:extLst>
              <a:ext uri="{FF2B5EF4-FFF2-40B4-BE49-F238E27FC236}">
                <a16:creationId xmlns:a16="http://schemas.microsoft.com/office/drawing/2014/main" id="{EBEF104F-F869-3488-2626-F6B27CDD4976}"/>
              </a:ext>
            </a:extLst>
          </p:cNvPr>
          <p:cNvCxnSpPr>
            <a:cxnSpLocks/>
          </p:cNvCxnSpPr>
          <p:nvPr/>
        </p:nvCxnSpPr>
        <p:spPr>
          <a:xfrm flipH="1" flipV="1">
            <a:off x="4832350" y="4054509"/>
            <a:ext cx="1358900" cy="815941"/>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520A36A1-C641-087E-B50F-74FFC590C7CE}"/>
              </a:ext>
            </a:extLst>
          </p:cNvPr>
          <p:cNvSpPr txBox="1"/>
          <p:nvPr/>
        </p:nvSpPr>
        <p:spPr>
          <a:xfrm>
            <a:off x="5598768" y="4885772"/>
            <a:ext cx="1288814" cy="215444"/>
          </a:xfrm>
          <a:prstGeom prst="rect">
            <a:avLst/>
          </a:prstGeom>
          <a:noFill/>
        </p:spPr>
        <p:txBody>
          <a:bodyPr wrap="square" lIns="0" tIns="0" rIns="0" bIns="0" rtlCol="0">
            <a:spAutoFit/>
          </a:bodyPr>
          <a:lstStyle/>
          <a:p>
            <a:pPr algn="l"/>
            <a:r>
              <a:rPr lang="en-GB" sz="1400" dirty="0">
                <a:solidFill>
                  <a:srgbClr val="FF0000"/>
                </a:solidFill>
                <a:latin typeface="JuliaMono" panose="020B0609060300020004" pitchFamily="49" charset="0"/>
                <a:ea typeface="JuliaMono" panose="020B0609060300020004" pitchFamily="49" charset="0"/>
                <a:cs typeface="JuliaMono" panose="020B0609060300020004" pitchFamily="49" charset="0"/>
              </a:rPr>
              <a:t>Sector valve</a:t>
            </a:r>
          </a:p>
        </p:txBody>
      </p:sp>
    </p:spTree>
    <p:extLst>
      <p:ext uri="{BB962C8B-B14F-4D97-AF65-F5344CB8AC3E}">
        <p14:creationId xmlns:p14="http://schemas.microsoft.com/office/powerpoint/2010/main" val="5314773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31A6E7-90E7-26B2-CF0D-6B074A14A823}"/>
            </a:ext>
          </a:extLst>
        </p:cNvPr>
        <p:cNvGrpSpPr/>
        <p:nvPr/>
      </p:nvGrpSpPr>
      <p:grpSpPr>
        <a:xfrm>
          <a:off x="0" y="0"/>
          <a:ext cx="0" cy="0"/>
          <a:chOff x="0" y="0"/>
          <a:chExt cx="0" cy="0"/>
        </a:xfrm>
      </p:grpSpPr>
      <p:pic>
        <p:nvPicPr>
          <p:cNvPr id="28" name="Picture 27">
            <a:extLst>
              <a:ext uri="{FF2B5EF4-FFF2-40B4-BE49-F238E27FC236}">
                <a16:creationId xmlns:a16="http://schemas.microsoft.com/office/drawing/2014/main" id="{1760DCDC-771F-5D1E-6F88-93BCDBED806B}"/>
              </a:ext>
            </a:extLst>
          </p:cNvPr>
          <p:cNvPicPr>
            <a:picLocks noChangeAspect="1"/>
          </p:cNvPicPr>
          <p:nvPr/>
        </p:nvPicPr>
        <p:blipFill>
          <a:blip r:embed="rId2"/>
          <a:stretch>
            <a:fillRect/>
          </a:stretch>
        </p:blipFill>
        <p:spPr>
          <a:xfrm>
            <a:off x="5566856" y="-24975"/>
            <a:ext cx="3853300" cy="2444907"/>
          </a:xfrm>
          <a:prstGeom prst="rect">
            <a:avLst/>
          </a:prstGeom>
        </p:spPr>
      </p:pic>
      <p:sp>
        <p:nvSpPr>
          <p:cNvPr id="2" name="Title 1">
            <a:extLst>
              <a:ext uri="{FF2B5EF4-FFF2-40B4-BE49-F238E27FC236}">
                <a16:creationId xmlns:a16="http://schemas.microsoft.com/office/drawing/2014/main" id="{70489AF0-4F41-6477-2C29-55B2833B760F}"/>
              </a:ext>
            </a:extLst>
          </p:cNvPr>
          <p:cNvSpPr>
            <a:spLocks noGrp="1"/>
          </p:cNvSpPr>
          <p:nvPr>
            <p:ph type="title"/>
          </p:nvPr>
        </p:nvSpPr>
        <p:spPr/>
        <p:txBody>
          <a:bodyPr/>
          <a:lstStyle/>
          <a:p>
            <a:r>
              <a:rPr lang="en-GB" dirty="0"/>
              <a:t>PUMA layout: RC610</a:t>
            </a:r>
          </a:p>
        </p:txBody>
      </p:sp>
      <p:sp>
        <p:nvSpPr>
          <p:cNvPr id="5" name="Date Placeholder 4">
            <a:extLst>
              <a:ext uri="{FF2B5EF4-FFF2-40B4-BE49-F238E27FC236}">
                <a16:creationId xmlns:a16="http://schemas.microsoft.com/office/drawing/2014/main" id="{900D8AE2-9D77-5944-E5C8-65D489296278}"/>
              </a:ext>
            </a:extLst>
          </p:cNvPr>
          <p:cNvSpPr>
            <a:spLocks noGrp="1"/>
          </p:cNvSpPr>
          <p:nvPr>
            <p:ph type="dt" sz="half" idx="10"/>
          </p:nvPr>
        </p:nvSpPr>
        <p:spPr/>
        <p:txBody>
          <a:bodyPr/>
          <a:lstStyle/>
          <a:p>
            <a:r>
              <a:rPr lang="en-US" dirty="0"/>
              <a:t>03 Jul 2025</a:t>
            </a:r>
          </a:p>
        </p:txBody>
      </p:sp>
      <p:sp>
        <p:nvSpPr>
          <p:cNvPr id="6" name="Footer Placeholder 5">
            <a:extLst>
              <a:ext uri="{FF2B5EF4-FFF2-40B4-BE49-F238E27FC236}">
                <a16:creationId xmlns:a16="http://schemas.microsoft.com/office/drawing/2014/main" id="{EBABC630-E87D-432A-696A-021B3F6E0644}"/>
              </a:ext>
            </a:extLst>
          </p:cNvPr>
          <p:cNvSpPr>
            <a:spLocks noGrp="1"/>
          </p:cNvSpPr>
          <p:nvPr>
            <p:ph type="ftr" sz="quarter" idx="11"/>
          </p:nvPr>
        </p:nvSpPr>
        <p:spPr/>
        <p:txBody>
          <a:bodyPr/>
          <a:lstStyle/>
          <a:p>
            <a:r>
              <a:rPr lang="en-US"/>
              <a:t>JAFS | WP3: Vacuum</a:t>
            </a:r>
            <a:endParaRPr lang="en-US" dirty="0"/>
          </a:p>
        </p:txBody>
      </p:sp>
      <p:sp>
        <p:nvSpPr>
          <p:cNvPr id="7" name="Slide Number Placeholder 6">
            <a:extLst>
              <a:ext uri="{FF2B5EF4-FFF2-40B4-BE49-F238E27FC236}">
                <a16:creationId xmlns:a16="http://schemas.microsoft.com/office/drawing/2014/main" id="{55F579AB-A463-764A-0161-B817958A215B}"/>
              </a:ext>
            </a:extLst>
          </p:cNvPr>
          <p:cNvSpPr>
            <a:spLocks noGrp="1"/>
          </p:cNvSpPr>
          <p:nvPr>
            <p:ph type="sldNum" sz="quarter" idx="12"/>
          </p:nvPr>
        </p:nvSpPr>
        <p:spPr/>
        <p:txBody>
          <a:bodyPr/>
          <a:lstStyle/>
          <a:p>
            <a:fld id="{36B5EA5A-BC32-A742-B11B-8E7414D5B535}" type="slidenum">
              <a:rPr lang="en-US" smtClean="0"/>
              <a:pPr/>
              <a:t>5</a:t>
            </a:fld>
            <a:endParaRPr lang="en-US" dirty="0"/>
          </a:p>
        </p:txBody>
      </p:sp>
      <p:pic>
        <p:nvPicPr>
          <p:cNvPr id="8" name="Picture 7">
            <a:extLst>
              <a:ext uri="{FF2B5EF4-FFF2-40B4-BE49-F238E27FC236}">
                <a16:creationId xmlns:a16="http://schemas.microsoft.com/office/drawing/2014/main" id="{87A18291-07F2-298E-E10E-93B949ABD247}"/>
              </a:ext>
            </a:extLst>
          </p:cNvPr>
          <p:cNvPicPr>
            <a:picLocks noChangeAspect="1"/>
          </p:cNvPicPr>
          <p:nvPr/>
        </p:nvPicPr>
        <p:blipFill>
          <a:blip r:embed="rId3"/>
          <a:srcRect/>
          <a:stretch/>
        </p:blipFill>
        <p:spPr>
          <a:xfrm>
            <a:off x="0" y="750013"/>
            <a:ext cx="13315843" cy="5574073"/>
          </a:xfrm>
          <a:prstGeom prst="rect">
            <a:avLst/>
          </a:prstGeom>
        </p:spPr>
      </p:pic>
      <p:cxnSp>
        <p:nvCxnSpPr>
          <p:cNvPr id="24" name="Straight Arrow Connector 23">
            <a:extLst>
              <a:ext uri="{FF2B5EF4-FFF2-40B4-BE49-F238E27FC236}">
                <a16:creationId xmlns:a16="http://schemas.microsoft.com/office/drawing/2014/main" id="{44E27C45-4E38-401D-5E1A-000C44751B6B}"/>
              </a:ext>
            </a:extLst>
          </p:cNvPr>
          <p:cNvCxnSpPr>
            <a:cxnSpLocks/>
          </p:cNvCxnSpPr>
          <p:nvPr/>
        </p:nvCxnSpPr>
        <p:spPr>
          <a:xfrm flipH="1">
            <a:off x="3415150" y="1172381"/>
            <a:ext cx="2503050" cy="2142319"/>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347487D0-6E41-6D86-190B-2C404BC021DA}"/>
              </a:ext>
            </a:extLst>
          </p:cNvPr>
          <p:cNvCxnSpPr>
            <a:cxnSpLocks/>
          </p:cNvCxnSpPr>
          <p:nvPr/>
        </p:nvCxnSpPr>
        <p:spPr>
          <a:xfrm flipH="1">
            <a:off x="5918200" y="1135611"/>
            <a:ext cx="1575306" cy="1834134"/>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319924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FA9EB2-4D35-4E5C-0119-099E65ECF0C1}"/>
            </a:ext>
          </a:extLst>
        </p:cNvPr>
        <p:cNvGrpSpPr/>
        <p:nvPr/>
      </p:nvGrpSpPr>
      <p:grpSpPr>
        <a:xfrm>
          <a:off x="0" y="0"/>
          <a:ext cx="0" cy="0"/>
          <a:chOff x="0" y="0"/>
          <a:chExt cx="0" cy="0"/>
        </a:xfrm>
      </p:grpSpPr>
      <p:pic>
        <p:nvPicPr>
          <p:cNvPr id="28" name="Picture 27">
            <a:extLst>
              <a:ext uri="{FF2B5EF4-FFF2-40B4-BE49-F238E27FC236}">
                <a16:creationId xmlns:a16="http://schemas.microsoft.com/office/drawing/2014/main" id="{DFA65950-A0DC-067B-6164-4FAD7EBA0393}"/>
              </a:ext>
            </a:extLst>
          </p:cNvPr>
          <p:cNvPicPr>
            <a:picLocks noChangeAspect="1"/>
          </p:cNvPicPr>
          <p:nvPr/>
        </p:nvPicPr>
        <p:blipFill>
          <a:blip r:embed="rId2"/>
          <a:stretch>
            <a:fillRect/>
          </a:stretch>
        </p:blipFill>
        <p:spPr>
          <a:xfrm>
            <a:off x="5566856" y="-24975"/>
            <a:ext cx="3853300" cy="2444907"/>
          </a:xfrm>
          <a:prstGeom prst="rect">
            <a:avLst/>
          </a:prstGeom>
        </p:spPr>
      </p:pic>
      <p:sp>
        <p:nvSpPr>
          <p:cNvPr id="2" name="Title 1">
            <a:extLst>
              <a:ext uri="{FF2B5EF4-FFF2-40B4-BE49-F238E27FC236}">
                <a16:creationId xmlns:a16="http://schemas.microsoft.com/office/drawing/2014/main" id="{F9A739D5-1B91-2F5C-849C-5279AAC200CC}"/>
              </a:ext>
            </a:extLst>
          </p:cNvPr>
          <p:cNvSpPr>
            <a:spLocks noGrp="1"/>
          </p:cNvSpPr>
          <p:nvPr>
            <p:ph type="title"/>
          </p:nvPr>
        </p:nvSpPr>
        <p:spPr/>
        <p:txBody>
          <a:bodyPr/>
          <a:lstStyle/>
          <a:p>
            <a:r>
              <a:rPr lang="en-GB" dirty="0"/>
              <a:t>PUMA layout: RC610</a:t>
            </a:r>
          </a:p>
        </p:txBody>
      </p:sp>
      <p:sp>
        <p:nvSpPr>
          <p:cNvPr id="5" name="Date Placeholder 4">
            <a:extLst>
              <a:ext uri="{FF2B5EF4-FFF2-40B4-BE49-F238E27FC236}">
                <a16:creationId xmlns:a16="http://schemas.microsoft.com/office/drawing/2014/main" id="{6FAB56A0-5E2A-1B5F-36C4-AFC23694B4C9}"/>
              </a:ext>
            </a:extLst>
          </p:cNvPr>
          <p:cNvSpPr>
            <a:spLocks noGrp="1"/>
          </p:cNvSpPr>
          <p:nvPr>
            <p:ph type="dt" sz="half" idx="10"/>
          </p:nvPr>
        </p:nvSpPr>
        <p:spPr/>
        <p:txBody>
          <a:bodyPr/>
          <a:lstStyle/>
          <a:p>
            <a:r>
              <a:rPr lang="en-US" dirty="0"/>
              <a:t>03 Jul 2025</a:t>
            </a:r>
          </a:p>
        </p:txBody>
      </p:sp>
      <p:sp>
        <p:nvSpPr>
          <p:cNvPr id="6" name="Footer Placeholder 5">
            <a:extLst>
              <a:ext uri="{FF2B5EF4-FFF2-40B4-BE49-F238E27FC236}">
                <a16:creationId xmlns:a16="http://schemas.microsoft.com/office/drawing/2014/main" id="{6F19E423-B142-A05F-53A4-087B39A4C450}"/>
              </a:ext>
            </a:extLst>
          </p:cNvPr>
          <p:cNvSpPr>
            <a:spLocks noGrp="1"/>
          </p:cNvSpPr>
          <p:nvPr>
            <p:ph type="ftr" sz="quarter" idx="11"/>
          </p:nvPr>
        </p:nvSpPr>
        <p:spPr/>
        <p:txBody>
          <a:bodyPr/>
          <a:lstStyle/>
          <a:p>
            <a:r>
              <a:rPr lang="en-US"/>
              <a:t>JAFS | WP3: Vacuum</a:t>
            </a:r>
            <a:endParaRPr lang="en-US" dirty="0"/>
          </a:p>
        </p:txBody>
      </p:sp>
      <p:sp>
        <p:nvSpPr>
          <p:cNvPr id="7" name="Slide Number Placeholder 6">
            <a:extLst>
              <a:ext uri="{FF2B5EF4-FFF2-40B4-BE49-F238E27FC236}">
                <a16:creationId xmlns:a16="http://schemas.microsoft.com/office/drawing/2014/main" id="{89E21853-72B8-3103-D99D-CD2DEB39FAB2}"/>
              </a:ext>
            </a:extLst>
          </p:cNvPr>
          <p:cNvSpPr>
            <a:spLocks noGrp="1"/>
          </p:cNvSpPr>
          <p:nvPr>
            <p:ph type="sldNum" sz="quarter" idx="12"/>
          </p:nvPr>
        </p:nvSpPr>
        <p:spPr/>
        <p:txBody>
          <a:bodyPr/>
          <a:lstStyle/>
          <a:p>
            <a:fld id="{36B5EA5A-BC32-A742-B11B-8E7414D5B535}" type="slidenum">
              <a:rPr lang="en-US" smtClean="0"/>
              <a:pPr/>
              <a:t>6</a:t>
            </a:fld>
            <a:endParaRPr lang="en-US" dirty="0"/>
          </a:p>
        </p:txBody>
      </p:sp>
      <p:pic>
        <p:nvPicPr>
          <p:cNvPr id="8" name="Picture 7">
            <a:extLst>
              <a:ext uri="{FF2B5EF4-FFF2-40B4-BE49-F238E27FC236}">
                <a16:creationId xmlns:a16="http://schemas.microsoft.com/office/drawing/2014/main" id="{CF9944C6-121E-67D8-6A7B-863698789C91}"/>
              </a:ext>
            </a:extLst>
          </p:cNvPr>
          <p:cNvPicPr>
            <a:picLocks noChangeAspect="1"/>
          </p:cNvPicPr>
          <p:nvPr/>
        </p:nvPicPr>
        <p:blipFill>
          <a:blip r:embed="rId3"/>
          <a:srcRect/>
          <a:stretch/>
        </p:blipFill>
        <p:spPr>
          <a:xfrm>
            <a:off x="0" y="750013"/>
            <a:ext cx="13315843" cy="5574073"/>
          </a:xfrm>
          <a:prstGeom prst="rect">
            <a:avLst/>
          </a:prstGeom>
        </p:spPr>
      </p:pic>
      <p:cxnSp>
        <p:nvCxnSpPr>
          <p:cNvPr id="24" name="Straight Arrow Connector 23">
            <a:extLst>
              <a:ext uri="{FF2B5EF4-FFF2-40B4-BE49-F238E27FC236}">
                <a16:creationId xmlns:a16="http://schemas.microsoft.com/office/drawing/2014/main" id="{47E43E23-E913-F167-25AA-F6202E3855D0}"/>
              </a:ext>
            </a:extLst>
          </p:cNvPr>
          <p:cNvCxnSpPr>
            <a:cxnSpLocks/>
          </p:cNvCxnSpPr>
          <p:nvPr/>
        </p:nvCxnSpPr>
        <p:spPr>
          <a:xfrm flipH="1">
            <a:off x="4539045" y="533914"/>
            <a:ext cx="1671255" cy="2647436"/>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8BF5A04A-30D4-66D4-85F9-E6EF22848B39}"/>
              </a:ext>
            </a:extLst>
          </p:cNvPr>
          <p:cNvCxnSpPr>
            <a:cxnSpLocks/>
          </p:cNvCxnSpPr>
          <p:nvPr/>
        </p:nvCxnSpPr>
        <p:spPr>
          <a:xfrm flipH="1">
            <a:off x="4394487" y="533914"/>
            <a:ext cx="2088863" cy="3428486"/>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584158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C17D75-7664-AC95-3A0F-C9062BBBEB00}"/>
            </a:ext>
          </a:extLst>
        </p:cNvPr>
        <p:cNvGrpSpPr/>
        <p:nvPr/>
      </p:nvGrpSpPr>
      <p:grpSpPr>
        <a:xfrm>
          <a:off x="0" y="0"/>
          <a:ext cx="0" cy="0"/>
          <a:chOff x="0" y="0"/>
          <a:chExt cx="0" cy="0"/>
        </a:xfrm>
      </p:grpSpPr>
      <p:pic>
        <p:nvPicPr>
          <p:cNvPr id="28" name="Picture 27">
            <a:extLst>
              <a:ext uri="{FF2B5EF4-FFF2-40B4-BE49-F238E27FC236}">
                <a16:creationId xmlns:a16="http://schemas.microsoft.com/office/drawing/2014/main" id="{A41B1B2D-9B87-DE0E-F8B5-921BB396CA4C}"/>
              </a:ext>
            </a:extLst>
          </p:cNvPr>
          <p:cNvPicPr>
            <a:picLocks noChangeAspect="1"/>
          </p:cNvPicPr>
          <p:nvPr/>
        </p:nvPicPr>
        <p:blipFill>
          <a:blip r:embed="rId2"/>
          <a:stretch>
            <a:fillRect/>
          </a:stretch>
        </p:blipFill>
        <p:spPr>
          <a:xfrm>
            <a:off x="5566856" y="-24975"/>
            <a:ext cx="3853300" cy="2444907"/>
          </a:xfrm>
          <a:prstGeom prst="rect">
            <a:avLst/>
          </a:prstGeom>
        </p:spPr>
      </p:pic>
      <p:sp>
        <p:nvSpPr>
          <p:cNvPr id="2" name="Title 1">
            <a:extLst>
              <a:ext uri="{FF2B5EF4-FFF2-40B4-BE49-F238E27FC236}">
                <a16:creationId xmlns:a16="http://schemas.microsoft.com/office/drawing/2014/main" id="{F2F53FF9-AD22-5536-E718-D8B645AD480B}"/>
              </a:ext>
            </a:extLst>
          </p:cNvPr>
          <p:cNvSpPr>
            <a:spLocks noGrp="1"/>
          </p:cNvSpPr>
          <p:nvPr>
            <p:ph type="title"/>
          </p:nvPr>
        </p:nvSpPr>
        <p:spPr/>
        <p:txBody>
          <a:bodyPr/>
          <a:lstStyle/>
          <a:p>
            <a:r>
              <a:rPr lang="en-GB" dirty="0"/>
              <a:t>PUMA layout: MRTOF</a:t>
            </a:r>
          </a:p>
        </p:txBody>
      </p:sp>
      <p:sp>
        <p:nvSpPr>
          <p:cNvPr id="5" name="Date Placeholder 4">
            <a:extLst>
              <a:ext uri="{FF2B5EF4-FFF2-40B4-BE49-F238E27FC236}">
                <a16:creationId xmlns:a16="http://schemas.microsoft.com/office/drawing/2014/main" id="{67C0F722-095A-9571-D961-B507D25998C1}"/>
              </a:ext>
            </a:extLst>
          </p:cNvPr>
          <p:cNvSpPr>
            <a:spLocks noGrp="1"/>
          </p:cNvSpPr>
          <p:nvPr>
            <p:ph type="dt" sz="half" idx="10"/>
          </p:nvPr>
        </p:nvSpPr>
        <p:spPr/>
        <p:txBody>
          <a:bodyPr/>
          <a:lstStyle/>
          <a:p>
            <a:r>
              <a:rPr lang="en-US" dirty="0"/>
              <a:t>03 Jul 2025</a:t>
            </a:r>
          </a:p>
        </p:txBody>
      </p:sp>
      <p:sp>
        <p:nvSpPr>
          <p:cNvPr id="6" name="Footer Placeholder 5">
            <a:extLst>
              <a:ext uri="{FF2B5EF4-FFF2-40B4-BE49-F238E27FC236}">
                <a16:creationId xmlns:a16="http://schemas.microsoft.com/office/drawing/2014/main" id="{6F370990-B5E4-1282-5354-908A94DB12A2}"/>
              </a:ext>
            </a:extLst>
          </p:cNvPr>
          <p:cNvSpPr>
            <a:spLocks noGrp="1"/>
          </p:cNvSpPr>
          <p:nvPr>
            <p:ph type="ftr" sz="quarter" idx="11"/>
          </p:nvPr>
        </p:nvSpPr>
        <p:spPr/>
        <p:txBody>
          <a:bodyPr/>
          <a:lstStyle/>
          <a:p>
            <a:r>
              <a:rPr lang="en-US"/>
              <a:t>JAFS | WP3: Vacuum</a:t>
            </a:r>
            <a:endParaRPr lang="en-US" dirty="0"/>
          </a:p>
        </p:txBody>
      </p:sp>
      <p:sp>
        <p:nvSpPr>
          <p:cNvPr id="7" name="Slide Number Placeholder 6">
            <a:extLst>
              <a:ext uri="{FF2B5EF4-FFF2-40B4-BE49-F238E27FC236}">
                <a16:creationId xmlns:a16="http://schemas.microsoft.com/office/drawing/2014/main" id="{CA19557A-2DAE-4579-9AEA-6D205118FF3F}"/>
              </a:ext>
            </a:extLst>
          </p:cNvPr>
          <p:cNvSpPr>
            <a:spLocks noGrp="1"/>
          </p:cNvSpPr>
          <p:nvPr>
            <p:ph type="sldNum" sz="quarter" idx="12"/>
          </p:nvPr>
        </p:nvSpPr>
        <p:spPr/>
        <p:txBody>
          <a:bodyPr/>
          <a:lstStyle/>
          <a:p>
            <a:fld id="{36B5EA5A-BC32-A742-B11B-8E7414D5B535}" type="slidenum">
              <a:rPr lang="en-US" smtClean="0"/>
              <a:pPr/>
              <a:t>7</a:t>
            </a:fld>
            <a:endParaRPr lang="en-US" dirty="0"/>
          </a:p>
        </p:txBody>
      </p:sp>
      <p:pic>
        <p:nvPicPr>
          <p:cNvPr id="8" name="Picture 7">
            <a:extLst>
              <a:ext uri="{FF2B5EF4-FFF2-40B4-BE49-F238E27FC236}">
                <a16:creationId xmlns:a16="http://schemas.microsoft.com/office/drawing/2014/main" id="{89A08E94-247F-A814-96B8-D60F0CC13C12}"/>
              </a:ext>
            </a:extLst>
          </p:cNvPr>
          <p:cNvPicPr>
            <a:picLocks noChangeAspect="1"/>
          </p:cNvPicPr>
          <p:nvPr/>
        </p:nvPicPr>
        <p:blipFill>
          <a:blip r:embed="rId3"/>
          <a:srcRect/>
          <a:stretch/>
        </p:blipFill>
        <p:spPr>
          <a:xfrm>
            <a:off x="0" y="750013"/>
            <a:ext cx="13315843" cy="5574073"/>
          </a:xfrm>
          <a:prstGeom prst="rect">
            <a:avLst/>
          </a:prstGeom>
        </p:spPr>
      </p:pic>
      <p:cxnSp>
        <p:nvCxnSpPr>
          <p:cNvPr id="24" name="Straight Arrow Connector 23">
            <a:extLst>
              <a:ext uri="{FF2B5EF4-FFF2-40B4-BE49-F238E27FC236}">
                <a16:creationId xmlns:a16="http://schemas.microsoft.com/office/drawing/2014/main" id="{A7D43B4C-B866-65D7-189A-6716887ED083}"/>
              </a:ext>
            </a:extLst>
          </p:cNvPr>
          <p:cNvCxnSpPr>
            <a:cxnSpLocks/>
          </p:cNvCxnSpPr>
          <p:nvPr/>
        </p:nvCxnSpPr>
        <p:spPr>
          <a:xfrm flipH="1">
            <a:off x="4349750" y="1181100"/>
            <a:ext cx="2451100" cy="45720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14992B4E-5B7F-26FA-2AA2-B9C289A68DD6}"/>
              </a:ext>
            </a:extLst>
          </p:cNvPr>
          <p:cNvCxnSpPr>
            <a:cxnSpLocks/>
          </p:cNvCxnSpPr>
          <p:nvPr/>
        </p:nvCxnSpPr>
        <p:spPr>
          <a:xfrm flipH="1">
            <a:off x="4838700" y="1733550"/>
            <a:ext cx="1962150" cy="686382"/>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F0F4F1D1-D5C4-A956-CED2-01E5EB0A4E42}"/>
              </a:ext>
            </a:extLst>
          </p:cNvPr>
          <p:cNvCxnSpPr>
            <a:cxnSpLocks/>
          </p:cNvCxnSpPr>
          <p:nvPr/>
        </p:nvCxnSpPr>
        <p:spPr>
          <a:xfrm flipH="1">
            <a:off x="3924300" y="1472564"/>
            <a:ext cx="2832100" cy="365339"/>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051970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85B677-E783-A9B8-7340-DE683C62D072}"/>
            </a:ext>
          </a:extLst>
        </p:cNvPr>
        <p:cNvGrpSpPr/>
        <p:nvPr/>
      </p:nvGrpSpPr>
      <p:grpSpPr>
        <a:xfrm>
          <a:off x="0" y="0"/>
          <a:ext cx="0" cy="0"/>
          <a:chOff x="0" y="0"/>
          <a:chExt cx="0" cy="0"/>
        </a:xfrm>
      </p:grpSpPr>
      <p:pic>
        <p:nvPicPr>
          <p:cNvPr id="28" name="Picture 27">
            <a:extLst>
              <a:ext uri="{FF2B5EF4-FFF2-40B4-BE49-F238E27FC236}">
                <a16:creationId xmlns:a16="http://schemas.microsoft.com/office/drawing/2014/main" id="{0F86B638-E7F4-02B1-8862-3243527B2BD6}"/>
              </a:ext>
            </a:extLst>
          </p:cNvPr>
          <p:cNvPicPr>
            <a:picLocks noChangeAspect="1"/>
          </p:cNvPicPr>
          <p:nvPr/>
        </p:nvPicPr>
        <p:blipFill>
          <a:blip r:embed="rId2"/>
          <a:stretch>
            <a:fillRect/>
          </a:stretch>
        </p:blipFill>
        <p:spPr>
          <a:xfrm>
            <a:off x="5566856" y="-24975"/>
            <a:ext cx="3853300" cy="2444907"/>
          </a:xfrm>
          <a:prstGeom prst="rect">
            <a:avLst/>
          </a:prstGeom>
        </p:spPr>
      </p:pic>
      <p:sp>
        <p:nvSpPr>
          <p:cNvPr id="2" name="Title 1">
            <a:extLst>
              <a:ext uri="{FF2B5EF4-FFF2-40B4-BE49-F238E27FC236}">
                <a16:creationId xmlns:a16="http://schemas.microsoft.com/office/drawing/2014/main" id="{6DFB76A5-8053-7347-EC26-B096A69648ED}"/>
              </a:ext>
            </a:extLst>
          </p:cNvPr>
          <p:cNvSpPr>
            <a:spLocks noGrp="1"/>
          </p:cNvSpPr>
          <p:nvPr>
            <p:ph type="title"/>
          </p:nvPr>
        </p:nvSpPr>
        <p:spPr/>
        <p:txBody>
          <a:bodyPr/>
          <a:lstStyle/>
          <a:p>
            <a:r>
              <a:rPr lang="en-GB" dirty="0"/>
              <a:t>PUMA layout: PT</a:t>
            </a:r>
          </a:p>
        </p:txBody>
      </p:sp>
      <p:sp>
        <p:nvSpPr>
          <p:cNvPr id="5" name="Date Placeholder 4">
            <a:extLst>
              <a:ext uri="{FF2B5EF4-FFF2-40B4-BE49-F238E27FC236}">
                <a16:creationId xmlns:a16="http://schemas.microsoft.com/office/drawing/2014/main" id="{A81556CC-8CF5-8951-1C0E-471C73489455}"/>
              </a:ext>
            </a:extLst>
          </p:cNvPr>
          <p:cNvSpPr>
            <a:spLocks noGrp="1"/>
          </p:cNvSpPr>
          <p:nvPr>
            <p:ph type="dt" sz="half" idx="10"/>
          </p:nvPr>
        </p:nvSpPr>
        <p:spPr/>
        <p:txBody>
          <a:bodyPr/>
          <a:lstStyle/>
          <a:p>
            <a:r>
              <a:rPr lang="en-US" dirty="0"/>
              <a:t>03 Jul 2025</a:t>
            </a:r>
          </a:p>
        </p:txBody>
      </p:sp>
      <p:sp>
        <p:nvSpPr>
          <p:cNvPr id="6" name="Footer Placeholder 5">
            <a:extLst>
              <a:ext uri="{FF2B5EF4-FFF2-40B4-BE49-F238E27FC236}">
                <a16:creationId xmlns:a16="http://schemas.microsoft.com/office/drawing/2014/main" id="{B115899C-D1DB-1539-F70F-500F4434582E}"/>
              </a:ext>
            </a:extLst>
          </p:cNvPr>
          <p:cNvSpPr>
            <a:spLocks noGrp="1"/>
          </p:cNvSpPr>
          <p:nvPr>
            <p:ph type="ftr" sz="quarter" idx="11"/>
          </p:nvPr>
        </p:nvSpPr>
        <p:spPr/>
        <p:txBody>
          <a:bodyPr/>
          <a:lstStyle/>
          <a:p>
            <a:r>
              <a:rPr lang="en-US"/>
              <a:t>JAFS | WP3: Vacuum</a:t>
            </a:r>
            <a:endParaRPr lang="en-US" dirty="0"/>
          </a:p>
        </p:txBody>
      </p:sp>
      <p:sp>
        <p:nvSpPr>
          <p:cNvPr id="7" name="Slide Number Placeholder 6">
            <a:extLst>
              <a:ext uri="{FF2B5EF4-FFF2-40B4-BE49-F238E27FC236}">
                <a16:creationId xmlns:a16="http://schemas.microsoft.com/office/drawing/2014/main" id="{4FB001EF-7ADD-6C8C-6096-B98484A36735}"/>
              </a:ext>
            </a:extLst>
          </p:cNvPr>
          <p:cNvSpPr>
            <a:spLocks noGrp="1"/>
          </p:cNvSpPr>
          <p:nvPr>
            <p:ph type="sldNum" sz="quarter" idx="12"/>
          </p:nvPr>
        </p:nvSpPr>
        <p:spPr/>
        <p:txBody>
          <a:bodyPr/>
          <a:lstStyle/>
          <a:p>
            <a:fld id="{36B5EA5A-BC32-A742-B11B-8E7414D5B535}" type="slidenum">
              <a:rPr lang="en-US" smtClean="0"/>
              <a:pPr/>
              <a:t>8</a:t>
            </a:fld>
            <a:endParaRPr lang="en-US" dirty="0"/>
          </a:p>
        </p:txBody>
      </p:sp>
      <p:pic>
        <p:nvPicPr>
          <p:cNvPr id="8" name="Picture 7">
            <a:extLst>
              <a:ext uri="{FF2B5EF4-FFF2-40B4-BE49-F238E27FC236}">
                <a16:creationId xmlns:a16="http://schemas.microsoft.com/office/drawing/2014/main" id="{39B8214E-044D-D2FC-0B93-944B6FBAC019}"/>
              </a:ext>
            </a:extLst>
          </p:cNvPr>
          <p:cNvPicPr>
            <a:picLocks noChangeAspect="1"/>
          </p:cNvPicPr>
          <p:nvPr/>
        </p:nvPicPr>
        <p:blipFill>
          <a:blip r:embed="rId3"/>
          <a:srcRect/>
          <a:stretch/>
        </p:blipFill>
        <p:spPr>
          <a:xfrm>
            <a:off x="0" y="750013"/>
            <a:ext cx="13315843" cy="5574073"/>
          </a:xfrm>
          <a:prstGeom prst="rect">
            <a:avLst/>
          </a:prstGeom>
        </p:spPr>
      </p:pic>
      <p:cxnSp>
        <p:nvCxnSpPr>
          <p:cNvPr id="29" name="Straight Arrow Connector 28">
            <a:extLst>
              <a:ext uri="{FF2B5EF4-FFF2-40B4-BE49-F238E27FC236}">
                <a16:creationId xmlns:a16="http://schemas.microsoft.com/office/drawing/2014/main" id="{6A361348-BF16-D636-64AA-DA49BB539108}"/>
              </a:ext>
            </a:extLst>
          </p:cNvPr>
          <p:cNvCxnSpPr>
            <a:cxnSpLocks/>
          </p:cNvCxnSpPr>
          <p:nvPr/>
        </p:nvCxnSpPr>
        <p:spPr>
          <a:xfrm flipH="1">
            <a:off x="4705350" y="373593"/>
            <a:ext cx="2552700" cy="4471457"/>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367933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739649-DB81-E8E7-B38D-571454D42A46}"/>
            </a:ext>
          </a:extLst>
        </p:cNvPr>
        <p:cNvGrpSpPr/>
        <p:nvPr/>
      </p:nvGrpSpPr>
      <p:grpSpPr>
        <a:xfrm>
          <a:off x="0" y="0"/>
          <a:ext cx="0" cy="0"/>
          <a:chOff x="0" y="0"/>
          <a:chExt cx="0" cy="0"/>
        </a:xfrm>
      </p:grpSpPr>
      <p:pic>
        <p:nvPicPr>
          <p:cNvPr id="28" name="Picture 27">
            <a:extLst>
              <a:ext uri="{FF2B5EF4-FFF2-40B4-BE49-F238E27FC236}">
                <a16:creationId xmlns:a16="http://schemas.microsoft.com/office/drawing/2014/main" id="{EDA89D0C-1761-2A2E-FA94-4D4586A78505}"/>
              </a:ext>
            </a:extLst>
          </p:cNvPr>
          <p:cNvPicPr>
            <a:picLocks noChangeAspect="1"/>
          </p:cNvPicPr>
          <p:nvPr/>
        </p:nvPicPr>
        <p:blipFill>
          <a:blip r:embed="rId2"/>
          <a:stretch>
            <a:fillRect/>
          </a:stretch>
        </p:blipFill>
        <p:spPr>
          <a:xfrm>
            <a:off x="5566856" y="-24975"/>
            <a:ext cx="3853300" cy="2444907"/>
          </a:xfrm>
          <a:prstGeom prst="rect">
            <a:avLst/>
          </a:prstGeom>
        </p:spPr>
      </p:pic>
      <p:sp>
        <p:nvSpPr>
          <p:cNvPr id="2" name="Title 1">
            <a:extLst>
              <a:ext uri="{FF2B5EF4-FFF2-40B4-BE49-F238E27FC236}">
                <a16:creationId xmlns:a16="http://schemas.microsoft.com/office/drawing/2014/main" id="{9430E515-4A6B-5898-9024-7289BEC5E535}"/>
              </a:ext>
            </a:extLst>
          </p:cNvPr>
          <p:cNvSpPr>
            <a:spLocks noGrp="1"/>
          </p:cNvSpPr>
          <p:nvPr>
            <p:ph type="title"/>
          </p:nvPr>
        </p:nvSpPr>
        <p:spPr/>
        <p:txBody>
          <a:bodyPr/>
          <a:lstStyle/>
          <a:p>
            <a:r>
              <a:rPr lang="en-GB" dirty="0"/>
              <a:t>PUMA layout: RC620</a:t>
            </a:r>
          </a:p>
        </p:txBody>
      </p:sp>
      <p:sp>
        <p:nvSpPr>
          <p:cNvPr id="5" name="Date Placeholder 4">
            <a:extLst>
              <a:ext uri="{FF2B5EF4-FFF2-40B4-BE49-F238E27FC236}">
                <a16:creationId xmlns:a16="http://schemas.microsoft.com/office/drawing/2014/main" id="{241946EF-07EB-3E6F-0BF3-87FED32F864A}"/>
              </a:ext>
            </a:extLst>
          </p:cNvPr>
          <p:cNvSpPr>
            <a:spLocks noGrp="1"/>
          </p:cNvSpPr>
          <p:nvPr>
            <p:ph type="dt" sz="half" idx="10"/>
          </p:nvPr>
        </p:nvSpPr>
        <p:spPr/>
        <p:txBody>
          <a:bodyPr/>
          <a:lstStyle/>
          <a:p>
            <a:r>
              <a:rPr lang="en-US" dirty="0"/>
              <a:t>03 Jul 2025</a:t>
            </a:r>
          </a:p>
        </p:txBody>
      </p:sp>
      <p:sp>
        <p:nvSpPr>
          <p:cNvPr id="6" name="Footer Placeholder 5">
            <a:extLst>
              <a:ext uri="{FF2B5EF4-FFF2-40B4-BE49-F238E27FC236}">
                <a16:creationId xmlns:a16="http://schemas.microsoft.com/office/drawing/2014/main" id="{10E081BB-764C-3D6F-8E18-F7EECB19DC45}"/>
              </a:ext>
            </a:extLst>
          </p:cNvPr>
          <p:cNvSpPr>
            <a:spLocks noGrp="1"/>
          </p:cNvSpPr>
          <p:nvPr>
            <p:ph type="ftr" sz="quarter" idx="11"/>
          </p:nvPr>
        </p:nvSpPr>
        <p:spPr/>
        <p:txBody>
          <a:bodyPr/>
          <a:lstStyle/>
          <a:p>
            <a:r>
              <a:rPr lang="en-US"/>
              <a:t>JAFS | WP3: Vacuum</a:t>
            </a:r>
            <a:endParaRPr lang="en-US" dirty="0"/>
          </a:p>
        </p:txBody>
      </p:sp>
      <p:sp>
        <p:nvSpPr>
          <p:cNvPr id="7" name="Slide Number Placeholder 6">
            <a:extLst>
              <a:ext uri="{FF2B5EF4-FFF2-40B4-BE49-F238E27FC236}">
                <a16:creationId xmlns:a16="http://schemas.microsoft.com/office/drawing/2014/main" id="{45148543-2B18-B506-F73E-5649E5767198}"/>
              </a:ext>
            </a:extLst>
          </p:cNvPr>
          <p:cNvSpPr>
            <a:spLocks noGrp="1"/>
          </p:cNvSpPr>
          <p:nvPr>
            <p:ph type="sldNum" sz="quarter" idx="12"/>
          </p:nvPr>
        </p:nvSpPr>
        <p:spPr/>
        <p:txBody>
          <a:bodyPr/>
          <a:lstStyle/>
          <a:p>
            <a:fld id="{36B5EA5A-BC32-A742-B11B-8E7414D5B535}" type="slidenum">
              <a:rPr lang="en-US" smtClean="0"/>
              <a:pPr/>
              <a:t>9</a:t>
            </a:fld>
            <a:endParaRPr lang="en-US" dirty="0"/>
          </a:p>
        </p:txBody>
      </p:sp>
      <p:pic>
        <p:nvPicPr>
          <p:cNvPr id="8" name="Picture 7">
            <a:extLst>
              <a:ext uri="{FF2B5EF4-FFF2-40B4-BE49-F238E27FC236}">
                <a16:creationId xmlns:a16="http://schemas.microsoft.com/office/drawing/2014/main" id="{AF069FC7-0217-F183-A38C-C6676B63DF54}"/>
              </a:ext>
            </a:extLst>
          </p:cNvPr>
          <p:cNvPicPr>
            <a:picLocks noChangeAspect="1"/>
          </p:cNvPicPr>
          <p:nvPr/>
        </p:nvPicPr>
        <p:blipFill>
          <a:blip r:embed="rId3"/>
          <a:srcRect/>
          <a:stretch/>
        </p:blipFill>
        <p:spPr>
          <a:xfrm>
            <a:off x="0" y="750013"/>
            <a:ext cx="13315843" cy="5574073"/>
          </a:xfrm>
          <a:prstGeom prst="rect">
            <a:avLst/>
          </a:prstGeom>
        </p:spPr>
      </p:pic>
      <p:cxnSp>
        <p:nvCxnSpPr>
          <p:cNvPr id="29" name="Straight Arrow Connector 28">
            <a:extLst>
              <a:ext uri="{FF2B5EF4-FFF2-40B4-BE49-F238E27FC236}">
                <a16:creationId xmlns:a16="http://schemas.microsoft.com/office/drawing/2014/main" id="{590F2DF1-FAE2-6067-953E-176B190E96AA}"/>
              </a:ext>
            </a:extLst>
          </p:cNvPr>
          <p:cNvCxnSpPr>
            <a:cxnSpLocks/>
          </p:cNvCxnSpPr>
          <p:nvPr/>
        </p:nvCxnSpPr>
        <p:spPr>
          <a:xfrm flipH="1">
            <a:off x="7385050" y="750013"/>
            <a:ext cx="603250" cy="2678987"/>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71D2B575-7772-3CAB-50EC-3C55E222DA00}"/>
              </a:ext>
            </a:extLst>
          </p:cNvPr>
          <p:cNvCxnSpPr>
            <a:cxnSpLocks/>
          </p:cNvCxnSpPr>
          <p:nvPr/>
        </p:nvCxnSpPr>
        <p:spPr>
          <a:xfrm>
            <a:off x="8375650" y="1155700"/>
            <a:ext cx="1797050" cy="210185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79CC1095-E15C-179A-2C5B-D4456291E087}"/>
              </a:ext>
            </a:extLst>
          </p:cNvPr>
          <p:cNvCxnSpPr>
            <a:cxnSpLocks/>
          </p:cNvCxnSpPr>
          <p:nvPr/>
        </p:nvCxnSpPr>
        <p:spPr>
          <a:xfrm>
            <a:off x="8661400" y="1155700"/>
            <a:ext cx="2101850" cy="164465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5AFB4471-5C27-FA97-CBF4-058D761740FE}"/>
              </a:ext>
            </a:extLst>
          </p:cNvPr>
          <p:cNvCxnSpPr>
            <a:cxnSpLocks/>
          </p:cNvCxnSpPr>
          <p:nvPr/>
        </p:nvCxnSpPr>
        <p:spPr>
          <a:xfrm>
            <a:off x="9061450" y="750013"/>
            <a:ext cx="2578100" cy="983537"/>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CB7F2AE7-98CB-B6A1-E5D9-6F51E44399BF}"/>
              </a:ext>
            </a:extLst>
          </p:cNvPr>
          <p:cNvCxnSpPr>
            <a:cxnSpLocks/>
          </p:cNvCxnSpPr>
          <p:nvPr/>
        </p:nvCxnSpPr>
        <p:spPr>
          <a:xfrm>
            <a:off x="9061450" y="971550"/>
            <a:ext cx="2476500" cy="175260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42983C43-8EC4-F8F1-78EC-A56BCBE98EE6}"/>
              </a:ext>
            </a:extLst>
          </p:cNvPr>
          <p:cNvSpPr txBox="1"/>
          <p:nvPr/>
        </p:nvSpPr>
        <p:spPr>
          <a:xfrm>
            <a:off x="9438560" y="4676814"/>
            <a:ext cx="2112758" cy="430887"/>
          </a:xfrm>
          <a:prstGeom prst="rect">
            <a:avLst/>
          </a:prstGeom>
          <a:noFill/>
        </p:spPr>
        <p:txBody>
          <a:bodyPr wrap="square" lIns="0" tIns="0" rIns="0" bIns="0" rtlCol="0">
            <a:spAutoFit/>
          </a:bodyPr>
          <a:lstStyle/>
          <a:p>
            <a:pPr algn="l"/>
            <a:r>
              <a:rPr lang="en-GB" sz="1400" dirty="0">
                <a:solidFill>
                  <a:srgbClr val="FF0000"/>
                </a:solidFill>
                <a:latin typeface="JuliaMono" panose="020B0609060300020004" pitchFamily="49" charset="0"/>
                <a:ea typeface="JuliaMono" panose="020B0609060300020004" pitchFamily="49" charset="0"/>
                <a:cs typeface="JuliaMono" panose="020B0609060300020004" pitchFamily="49" charset="0"/>
              </a:rPr>
              <a:t>Add H</a:t>
            </a:r>
            <a:r>
              <a:rPr lang="en-GB" sz="1400" baseline="-25000" dirty="0">
                <a:solidFill>
                  <a:srgbClr val="FF0000"/>
                </a:solidFill>
                <a:latin typeface="JuliaMono" panose="020B0609060300020004" pitchFamily="49" charset="0"/>
                <a:ea typeface="JuliaMono" panose="020B0609060300020004" pitchFamily="49" charset="0"/>
                <a:cs typeface="JuliaMono" panose="020B0609060300020004" pitchFamily="49" charset="0"/>
              </a:rPr>
              <a:t>2</a:t>
            </a:r>
            <a:r>
              <a:rPr lang="en-GB" sz="1400" dirty="0">
                <a:solidFill>
                  <a:srgbClr val="FF0000"/>
                </a:solidFill>
                <a:latin typeface="JuliaMono" panose="020B0609060300020004" pitchFamily="49" charset="0"/>
                <a:ea typeface="JuliaMono" panose="020B0609060300020004" pitchFamily="49" charset="0"/>
                <a:cs typeface="JuliaMono" panose="020B0609060300020004" pitchFamily="49" charset="0"/>
              </a:rPr>
              <a:t> pumping speed (NEG)</a:t>
            </a:r>
          </a:p>
        </p:txBody>
      </p:sp>
      <p:cxnSp>
        <p:nvCxnSpPr>
          <p:cNvPr id="22" name="Straight Arrow Connector 21">
            <a:extLst>
              <a:ext uri="{FF2B5EF4-FFF2-40B4-BE49-F238E27FC236}">
                <a16:creationId xmlns:a16="http://schemas.microsoft.com/office/drawing/2014/main" id="{B9665B42-2C08-E7C0-5695-C5039552C7FA}"/>
              </a:ext>
            </a:extLst>
          </p:cNvPr>
          <p:cNvCxnSpPr>
            <a:cxnSpLocks/>
            <a:stCxn id="21" idx="0"/>
          </p:cNvCxnSpPr>
          <p:nvPr/>
        </p:nvCxnSpPr>
        <p:spPr>
          <a:xfrm flipV="1">
            <a:off x="10494939" y="2139237"/>
            <a:ext cx="109561" cy="2537577"/>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70634220"/>
      </p:ext>
    </p:extLst>
  </p:cSld>
  <p:clrMapOvr>
    <a:masterClrMapping/>
  </p:clrMapOvr>
</p:sld>
</file>

<file path=ppt/theme/theme1.xml><?xml version="1.0" encoding="utf-8"?>
<a:theme xmlns:a="http://schemas.openxmlformats.org/drawingml/2006/main" name="Office Theme">
  <a:themeElements>
    <a:clrScheme name="Custom 17">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Presentation1" id="{EF3BF528-494A-400C-96AD-D5A77D4EB1BC}" vid="{8DBC792B-A05C-44F2-8B7A-74DAAACD4F8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Narrow"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15188</TotalTime>
  <Words>1597</Words>
  <Application>Microsoft Office PowerPoint</Application>
  <PresentationFormat>Widescreen</PresentationFormat>
  <Paragraphs>308</Paragraphs>
  <Slides>30</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30</vt:i4>
      </vt:variant>
    </vt:vector>
  </HeadingPairs>
  <TitlesOfParts>
    <vt:vector size="36" baseType="lpstr">
      <vt:lpstr>Symbol</vt:lpstr>
      <vt:lpstr>JuliaMono</vt:lpstr>
      <vt:lpstr>Calibri</vt:lpstr>
      <vt:lpstr>Arial</vt:lpstr>
      <vt:lpstr>Wingdings</vt:lpstr>
      <vt:lpstr>Office Theme</vt:lpstr>
      <vt:lpstr>WP3: Vacuum</vt:lpstr>
      <vt:lpstr>PUMA requirements: Trap requirements</vt:lpstr>
      <vt:lpstr>PUMA layout</vt:lpstr>
      <vt:lpstr>PUMA layout: Sectorization</vt:lpstr>
      <vt:lpstr>PUMA layout: RC610</vt:lpstr>
      <vt:lpstr>PUMA layout: RC610</vt:lpstr>
      <vt:lpstr>PUMA layout: MRTOF</vt:lpstr>
      <vt:lpstr>PUMA layout: PT</vt:lpstr>
      <vt:lpstr>PUMA layout: RC620</vt:lpstr>
      <vt:lpstr>PUMA layout: RC620</vt:lpstr>
      <vt:lpstr>PUMA simulations</vt:lpstr>
      <vt:lpstr>PUMA beam line requirements</vt:lpstr>
      <vt:lpstr>Test at MIRACLS</vt:lpstr>
      <vt:lpstr>Iris</vt:lpstr>
      <vt:lpstr>He propagation 20 mm orifice</vt:lpstr>
      <vt:lpstr>He propagation 20 mm orifice</vt:lpstr>
      <vt:lpstr>He propagation 4 mm orifice</vt:lpstr>
      <vt:lpstr>More iris</vt:lpstr>
      <vt:lpstr>Courtesy P. Arrutia</vt:lpstr>
      <vt:lpstr>Courtesy P. Arrutia</vt:lpstr>
      <vt:lpstr>He propagation 3×4 mm orifices</vt:lpstr>
      <vt:lpstr>PUMA offline ion source (Moritz Schlaich)</vt:lpstr>
      <vt:lpstr>H2 propagation</vt:lpstr>
      <vt:lpstr>Equipment and budget</vt:lpstr>
      <vt:lpstr>Equipment and budget</vt:lpstr>
      <vt:lpstr>Equipment and budget</vt:lpstr>
      <vt:lpstr>Equipment and budget</vt:lpstr>
      <vt:lpstr>PowerPoint Presentation</vt:lpstr>
      <vt:lpstr>What do we have and what do we need?</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Alice Ingrid Michet</dc:creator>
  <cp:lastModifiedBy>Jose Antonio Ferreira Somoza</cp:lastModifiedBy>
  <cp:revision>30</cp:revision>
  <dcterms:modified xsi:type="dcterms:W3CDTF">2025-10-02T07:22:12Z</dcterms:modified>
</cp:coreProperties>
</file>