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 id="2147483697" r:id="rId3"/>
    <p:sldMasterId id="2147483709" r:id="rId4"/>
  </p:sldMasterIdLst>
  <p:notesMasterIdLst>
    <p:notesMasterId r:id="rId10"/>
  </p:notesMasterIdLst>
  <p:sldIdLst>
    <p:sldId id="257" r:id="rId5"/>
    <p:sldId id="4781" r:id="rId6"/>
    <p:sldId id="4784" r:id="rId7"/>
    <p:sldId id="4785" r:id="rId8"/>
    <p:sldId id="477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4" autoAdjust="0"/>
    <p:restoredTop sz="94660"/>
  </p:normalViewPr>
  <p:slideViewPr>
    <p:cSldViewPr snapToGrid="0" showGuides="1">
      <p:cViewPr varScale="1">
        <p:scale>
          <a:sx n="61" d="100"/>
          <a:sy n="61" d="100"/>
        </p:scale>
        <p:origin x="470" y="53"/>
      </p:cViewPr>
      <p:guideLst>
        <p:guide orient="horz" pos="2183"/>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D5F4C0-A5EC-4FE2-9703-270C1CE1885F}" type="datetimeFigureOut">
              <a:rPr lang="en-GB" smtClean="0"/>
              <a:t>23/09/2025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262365-E959-4CAB-B1C4-A79DE9C86007}" type="slidenum">
              <a:rPr lang="en-GB" smtClean="0"/>
              <a:t>‹#›</a:t>
            </a:fld>
            <a:endParaRPr lang="en-GB"/>
          </a:p>
        </p:txBody>
      </p:sp>
    </p:spTree>
    <p:extLst>
      <p:ext uri="{BB962C8B-B14F-4D97-AF65-F5344CB8AC3E}">
        <p14:creationId xmlns:p14="http://schemas.microsoft.com/office/powerpoint/2010/main" val="1853043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517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8" name="PlaceHolder 2"/>
          <p:cNvSpPr>
            <a:spLocks noGrp="1"/>
          </p:cNvSpPr>
          <p:nvPr>
            <p:ph type="body"/>
          </p:nvPr>
        </p:nvSpPr>
        <p:spPr>
          <a:xfrm>
            <a:off x="609600" y="160464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9" name="PlaceHolder 3"/>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791272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1"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2"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3"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4" name="PlaceHolder 5"/>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478576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6" name="PlaceHolder 2"/>
          <p:cNvSpPr>
            <a:spLocks noGrp="1"/>
          </p:cNvSpPr>
          <p:nvPr>
            <p:ph type="body"/>
          </p:nvPr>
        </p:nvSpPr>
        <p:spPr>
          <a:xfrm>
            <a:off x="60960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7" name="PlaceHolder 3"/>
          <p:cNvSpPr>
            <a:spLocks noGrp="1"/>
          </p:cNvSpPr>
          <p:nvPr>
            <p:ph type="body"/>
          </p:nvPr>
        </p:nvSpPr>
        <p:spPr>
          <a:xfrm>
            <a:off x="431952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8" name="PlaceHolder 4"/>
          <p:cNvSpPr>
            <a:spLocks noGrp="1"/>
          </p:cNvSpPr>
          <p:nvPr>
            <p:ph type="body"/>
          </p:nvPr>
        </p:nvSpPr>
        <p:spPr>
          <a:xfrm>
            <a:off x="802944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9" name="PlaceHolder 5"/>
          <p:cNvSpPr>
            <a:spLocks noGrp="1"/>
          </p:cNvSpPr>
          <p:nvPr>
            <p:ph type="body"/>
          </p:nvPr>
        </p:nvSpPr>
        <p:spPr>
          <a:xfrm>
            <a:off x="60960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0" name="PlaceHolder 6"/>
          <p:cNvSpPr>
            <a:spLocks noGrp="1"/>
          </p:cNvSpPr>
          <p:nvPr>
            <p:ph type="body"/>
          </p:nvPr>
        </p:nvSpPr>
        <p:spPr>
          <a:xfrm>
            <a:off x="431952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1" name="PlaceHolder 7"/>
          <p:cNvSpPr>
            <a:spLocks noGrp="1"/>
          </p:cNvSpPr>
          <p:nvPr>
            <p:ph type="body"/>
          </p:nvPr>
        </p:nvSpPr>
        <p:spPr>
          <a:xfrm>
            <a:off x="802944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2540363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777264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0663716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34744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287863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735124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5370592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20706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7" name="PlaceHolder 2"/>
          <p:cNvSpPr>
            <a:spLocks noGrp="1"/>
          </p:cNvSpPr>
          <p:nvPr>
            <p:ph type="subTitle"/>
          </p:nvPr>
        </p:nvSpPr>
        <p:spPr>
          <a:xfrm>
            <a:off x="609600" y="3297782"/>
            <a:ext cx="1097232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29493734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820084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99709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925949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2089699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0655838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1380915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583941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0737963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4817643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744710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9" name="PlaceHolder 2"/>
          <p:cNvSpPr>
            <a:spLocks noGrp="1"/>
          </p:cNvSpPr>
          <p:nvPr>
            <p:ph type="body"/>
          </p:nvPr>
        </p:nvSpPr>
        <p:spPr>
          <a:xfrm>
            <a:off x="609600" y="1604640"/>
            <a:ext cx="1097232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3552070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0214482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096980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0609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998047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9963562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8156120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9671481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692814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6809009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740866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1"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2"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33661288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9539773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458510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72350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1069631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8376370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02457353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893131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Tree>
    <p:extLst>
      <p:ext uri="{BB962C8B-B14F-4D97-AF65-F5344CB8AC3E}">
        <p14:creationId xmlns:p14="http://schemas.microsoft.com/office/powerpoint/2010/main" val="1369808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590400" y="7622822"/>
            <a:ext cx="1101744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3664297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6"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7"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8"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463924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0"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1"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2" name="PlaceHolder 4"/>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68152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4"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5"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6" name="PlaceHolder 4"/>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620814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Grafik 9"/>
          <p:cNvPicPr/>
          <p:nvPr/>
        </p:nvPicPr>
        <p:blipFill>
          <a:blip r:embed="rId14"/>
          <a:stretch/>
        </p:blipFill>
        <p:spPr>
          <a:xfrm>
            <a:off x="0" y="0"/>
            <a:ext cx="12191520" cy="6857760"/>
          </a:xfrm>
          <a:prstGeom prst="rect">
            <a:avLst/>
          </a:prstGeom>
          <a:ln>
            <a:noFill/>
          </a:ln>
        </p:spPr>
      </p:pic>
      <p:pic>
        <p:nvPicPr>
          <p:cNvPr id="7" name="Grafik 11"/>
          <p:cNvPicPr/>
          <p:nvPr/>
        </p:nvPicPr>
        <p:blipFill>
          <a:blip r:embed="rId15">
            <a:alphaModFix amt="40000"/>
          </a:blip>
          <a:stretch/>
        </p:blipFill>
        <p:spPr>
          <a:xfrm>
            <a:off x="3506400" y="1132320"/>
            <a:ext cx="5465280" cy="4798560"/>
          </a:xfrm>
          <a:prstGeom prst="rect">
            <a:avLst/>
          </a:prstGeom>
          <a:ln>
            <a:noFill/>
          </a:ln>
        </p:spPr>
      </p:pic>
      <p:sp>
        <p:nvSpPr>
          <p:cNvPr id="2" name="PlaceHolder 1"/>
          <p:cNvSpPr>
            <a:spLocks noGrp="1"/>
          </p:cNvSpPr>
          <p:nvPr>
            <p:ph type="title"/>
          </p:nvPr>
        </p:nvSpPr>
        <p:spPr>
          <a:xfrm>
            <a:off x="590400" y="1394880"/>
            <a:ext cx="11017440" cy="2387040"/>
          </a:xfrm>
          <a:prstGeom prst="rect">
            <a:avLst/>
          </a:prstGeom>
        </p:spPr>
        <p:txBody>
          <a:bodyPr anchor="b">
            <a:noAutofit/>
          </a:bodyPr>
          <a:lstStyle/>
          <a:p>
            <a:pPr algn="ctr">
              <a:lnSpc>
                <a:spcPts val="3563"/>
              </a:lnSpc>
            </a:pPr>
            <a:r>
              <a:rPr lang="de-DE" sz="4800" b="0" strike="noStrike" cap="all" spc="-1">
                <a:solidFill>
                  <a:srgbClr val="FFFFFF"/>
                </a:solidFill>
                <a:latin typeface="Arial"/>
              </a:rPr>
              <a:t>Add Title</a:t>
            </a:r>
            <a:endParaRPr lang="de-DE" sz="4800" b="0" strike="noStrike" spc="-1">
              <a:solidFill>
                <a:srgbClr val="0F124A"/>
              </a:solidFill>
              <a:latin typeface="Arial"/>
            </a:endParaRPr>
          </a:p>
        </p:txBody>
      </p:sp>
      <p:sp>
        <p:nvSpPr>
          <p:cNvPr id="3" name="PlaceHolder 2"/>
          <p:cNvSpPr>
            <a:spLocks noGrp="1"/>
          </p:cNvSpPr>
          <p:nvPr>
            <p:ph type="sldNum"/>
          </p:nvPr>
        </p:nvSpPr>
        <p:spPr>
          <a:xfrm>
            <a:off x="11660640" y="70080"/>
            <a:ext cx="385440" cy="226080"/>
          </a:xfrm>
          <a:prstGeom prst="rect">
            <a:avLst/>
          </a:prstGeom>
        </p:spPr>
        <p:txBody>
          <a:bodyPr anchor="ctr">
            <a:noAutofit/>
          </a:bodyPr>
          <a:lstStyle/>
          <a:p>
            <a:pPr algn="r">
              <a:lnSpc>
                <a:spcPts val="1652"/>
              </a:lnSpc>
            </a:pPr>
            <a:fld id="{5418D9B7-41AC-4D4F-BA1A-FF1ECBDC2359}" type="slidenum">
              <a:rPr lang="en-GB" sz="1067" spc="-1" smtClean="0">
                <a:solidFill>
                  <a:srgbClr val="FFFFFF"/>
                </a:solidFill>
              </a:rPr>
              <a:pPr algn="r">
                <a:lnSpc>
                  <a:spcPts val="1652"/>
                </a:lnSpc>
              </a:pPr>
              <a:t>‹#›</a:t>
            </a:fld>
            <a:endParaRPr lang="en-GB" sz="1067" spc="-1">
              <a:latin typeface="Times New Roman"/>
            </a:endParaRPr>
          </a:p>
        </p:txBody>
      </p:sp>
      <p:pic>
        <p:nvPicPr>
          <p:cNvPr id="4" name="Grafik 15"/>
          <p:cNvPicPr/>
          <p:nvPr/>
        </p:nvPicPr>
        <p:blipFill>
          <a:blip r:embed="rId16"/>
          <a:stretch/>
        </p:blipFill>
        <p:spPr>
          <a:xfrm>
            <a:off x="173760" y="127680"/>
            <a:ext cx="596640" cy="239520"/>
          </a:xfrm>
          <a:prstGeom prst="rect">
            <a:avLst/>
          </a:prstGeom>
          <a:ln>
            <a:noFill/>
          </a:ln>
        </p:spPr>
      </p:pic>
      <p:sp>
        <p:nvSpPr>
          <p:cNvPr id="5" name="PlaceHolder 3"/>
          <p:cNvSpPr>
            <a:spLocks noGrp="1"/>
          </p:cNvSpPr>
          <p:nvPr>
            <p:ph type="body"/>
          </p:nvPr>
        </p:nvSpPr>
        <p:spPr>
          <a:xfrm>
            <a:off x="609600" y="1604640"/>
            <a:ext cx="1097232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600" b="0" strike="noStrike" spc="-1">
                <a:solidFill>
                  <a:srgbClr val="0F124A"/>
                </a:solidFill>
                <a:latin typeface="Arial"/>
              </a:rPr>
              <a:t>Click to edit the outline text format</a:t>
            </a:r>
          </a:p>
          <a:p>
            <a:pPr marL="1151971" lvl="1" indent="-431989">
              <a:spcBef>
                <a:spcPts val="1512"/>
              </a:spcBef>
              <a:buClr>
                <a:srgbClr val="000000"/>
              </a:buClr>
              <a:buSzPct val="75000"/>
              <a:buFont typeface="Symbol" charset="2"/>
              <a:buChar char=""/>
            </a:pPr>
            <a:r>
              <a:rPr lang="de-DE" sz="1600" b="0" strike="noStrike" spc="-1">
                <a:solidFill>
                  <a:srgbClr val="0F124A"/>
                </a:solidFill>
                <a:latin typeface="Arial"/>
              </a:rPr>
              <a:t>Second Outline Level</a:t>
            </a:r>
          </a:p>
          <a:p>
            <a:pPr marL="1727957" lvl="2" indent="-383990">
              <a:spcBef>
                <a:spcPts val="1133"/>
              </a:spcBef>
              <a:buClr>
                <a:srgbClr val="000000"/>
              </a:buClr>
              <a:buSzPct val="45000"/>
              <a:buFont typeface="Wingdings" charset="2"/>
              <a:buChar char=""/>
            </a:pPr>
            <a:r>
              <a:rPr lang="de-DE" sz="1600" b="0" strike="noStrike" spc="-1">
                <a:solidFill>
                  <a:srgbClr val="0F124A"/>
                </a:solidFill>
                <a:latin typeface="Arial"/>
              </a:rPr>
              <a:t>Third Outline Level</a:t>
            </a:r>
          </a:p>
          <a:p>
            <a:pPr marL="2303942" lvl="3" indent="-287993">
              <a:spcBef>
                <a:spcPts val="756"/>
              </a:spcBef>
              <a:buClr>
                <a:srgbClr val="000000"/>
              </a:buClr>
              <a:buSzPct val="75000"/>
              <a:buFont typeface="Symbol" charset="2"/>
              <a:buChar char=""/>
            </a:pPr>
            <a:r>
              <a:rPr lang="de-DE" sz="1600" b="0" strike="noStrike" spc="-1">
                <a:solidFill>
                  <a:srgbClr val="0F124A"/>
                </a:solidFill>
                <a:latin typeface="Arial"/>
              </a:rPr>
              <a:t>Fourth Outline Level</a:t>
            </a:r>
          </a:p>
          <a:p>
            <a:pPr marL="2879928" lvl="4" indent="-287993">
              <a:spcBef>
                <a:spcPts val="377"/>
              </a:spcBef>
              <a:buClr>
                <a:srgbClr val="000000"/>
              </a:buClr>
              <a:buSzPct val="45000"/>
              <a:buFont typeface="Wingdings" charset="2"/>
              <a:buChar char=""/>
            </a:pPr>
            <a:r>
              <a:rPr lang="de-DE" sz="2667" b="0" strike="noStrike" spc="-1">
                <a:solidFill>
                  <a:srgbClr val="0F124A"/>
                </a:solidFill>
                <a:latin typeface="Arial"/>
              </a:rPr>
              <a:t>Fifth Outline Level</a:t>
            </a:r>
          </a:p>
          <a:p>
            <a:pPr marL="3455914" lvl="5" indent="-287993">
              <a:spcBef>
                <a:spcPts val="377"/>
              </a:spcBef>
              <a:buClr>
                <a:srgbClr val="000000"/>
              </a:buClr>
              <a:buSzPct val="45000"/>
              <a:buFont typeface="Wingdings" charset="2"/>
              <a:buChar char=""/>
            </a:pPr>
            <a:r>
              <a:rPr lang="de-DE" sz="2667" b="0" strike="noStrike" spc="-1">
                <a:solidFill>
                  <a:srgbClr val="0F124A"/>
                </a:solidFill>
                <a:latin typeface="Arial"/>
              </a:rPr>
              <a:t>Sixth Outline Level</a:t>
            </a:r>
          </a:p>
          <a:p>
            <a:pPr marL="4031899" lvl="6" indent="-287993">
              <a:spcBef>
                <a:spcPts val="377"/>
              </a:spcBef>
              <a:buClr>
                <a:srgbClr val="000000"/>
              </a:buClr>
              <a:buSzPct val="45000"/>
              <a:buFont typeface="Wingdings" charset="2"/>
              <a:buChar char=""/>
            </a:pPr>
            <a:r>
              <a:rPr lang="de-DE" sz="2667" b="0" strike="noStrike" spc="-1">
                <a:solidFill>
                  <a:srgbClr val="0F124A"/>
                </a:solidFill>
                <a:latin typeface="Arial"/>
              </a:rPr>
              <a:t>Seventh Outline Level</a:t>
            </a:r>
          </a:p>
        </p:txBody>
      </p:sp>
    </p:spTree>
    <p:extLst>
      <p:ext uri="{BB962C8B-B14F-4D97-AF65-F5344CB8AC3E}">
        <p14:creationId xmlns:p14="http://schemas.microsoft.com/office/powerpoint/2010/main" val="2037985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1219170" rtl="0" eaLnBrk="1" latinLnBrk="0" hangingPunct="1">
        <a:lnSpc>
          <a:spcPts val="4751"/>
        </a:lnSpc>
        <a:spcBef>
          <a:spcPct val="0"/>
        </a:spcBef>
        <a:buNone/>
        <a:defRPr sz="5867" kern="1200">
          <a:solidFill>
            <a:schemeClr val="tx1"/>
          </a:solidFill>
          <a:latin typeface="+mj-lt"/>
          <a:ea typeface="+mj-ea"/>
          <a:cs typeface="+mj-cs"/>
        </a:defRPr>
      </a:lvl1pPr>
    </p:titleStyle>
    <p:bodyStyle>
      <a:lvl1pPr marL="575986" indent="-431989" algn="l" defTabSz="1219170" rtl="0" eaLnBrk="1" latinLnBrk="0" hangingPunct="1">
        <a:lnSpc>
          <a:spcPct val="90000"/>
        </a:lnSpc>
        <a:spcBef>
          <a:spcPts val="1889"/>
        </a:spcBef>
        <a:buClr>
          <a:srgbClr val="000000"/>
        </a:buClr>
        <a:buSzPct val="45000"/>
        <a:buFont typeface="Wingdings" charset="2"/>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p:nvSpPr>
        <p:spPr>
          <a:xfrm>
            <a:off x="600" y="6378000"/>
            <a:ext cx="121914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03717658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11064101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4">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736814722"/>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3" Type="http://schemas.openxmlformats.org/officeDocument/2006/relationships/hyperlink" Target="https://cern.zoom.us/j/69349316235?pwd=LjTTWYQwWViFq9djlmC0RqUF8bGU66.1" TargetMode="External"/><Relationship Id="rId2" Type="http://schemas.openxmlformats.org/officeDocument/2006/relationships/hyperlink" Target="https://indico.cern.ch/event/1588327/" TargetMode="External"/><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Shape 1"/>
          <p:cNvSpPr txBox="1"/>
          <p:nvPr/>
        </p:nvSpPr>
        <p:spPr>
          <a:xfrm>
            <a:off x="450153" y="602195"/>
            <a:ext cx="11017440" cy="2387040"/>
          </a:xfrm>
          <a:prstGeom prst="rect">
            <a:avLst/>
          </a:prstGeom>
          <a:noFill/>
          <a:ln>
            <a:noFill/>
          </a:ln>
        </p:spPr>
        <p:txBody>
          <a:bodyPr anchor="b">
            <a:noAutofit/>
          </a:bodyPr>
          <a:lstStyle/>
          <a:p>
            <a:pPr algn="ctr" defTabSz="1219170">
              <a:lnSpc>
                <a:spcPts val="4751"/>
              </a:lnSpc>
              <a:tabLst>
                <a:tab pos="3143250" algn="l"/>
              </a:tabLst>
            </a:pPr>
            <a:r>
              <a:rPr lang="en-GB" sz="3733" cap="all" spc="-1" dirty="0">
                <a:solidFill>
                  <a:srgbClr val="FFFFFF"/>
                </a:solidFill>
                <a:latin typeface="Arial"/>
              </a:rPr>
              <a:t>General Information</a:t>
            </a:r>
            <a:endParaRPr lang="de-DE" sz="3733" spc="-1" dirty="0">
              <a:solidFill>
                <a:srgbClr val="0F124A"/>
              </a:solidFill>
              <a:latin typeface="Arial"/>
            </a:endParaRPr>
          </a:p>
        </p:txBody>
      </p:sp>
      <p:sp>
        <p:nvSpPr>
          <p:cNvPr id="254" name="TextShape 2"/>
          <p:cNvSpPr txBox="1"/>
          <p:nvPr/>
        </p:nvSpPr>
        <p:spPr>
          <a:xfrm>
            <a:off x="590400" y="4606675"/>
            <a:ext cx="11017440" cy="1655520"/>
          </a:xfrm>
          <a:prstGeom prst="rect">
            <a:avLst/>
          </a:prstGeom>
          <a:noFill/>
          <a:ln>
            <a:noFill/>
          </a:ln>
        </p:spPr>
        <p:txBody>
          <a:bodyPr>
            <a:noAutofit/>
          </a:bodyPr>
          <a:lstStyle/>
          <a:p>
            <a:pPr algn="ctr" defTabSz="1219170">
              <a:lnSpc>
                <a:spcPts val="1852"/>
              </a:lnSpc>
            </a:pPr>
            <a:r>
              <a:rPr lang="en-GB" sz="1600" spc="-1" dirty="0">
                <a:solidFill>
                  <a:srgbClr val="FFFFFF"/>
                </a:solidFill>
                <a:latin typeface="Arial"/>
              </a:rPr>
              <a:t>213th FCC-ee Accelerator Design Meeting</a:t>
            </a:r>
            <a:endParaRPr lang="en-US" sz="1600" spc="-1" dirty="0">
              <a:solidFill>
                <a:srgbClr val="FFFFFF"/>
              </a:solidFill>
              <a:latin typeface="Arial"/>
            </a:endParaRPr>
          </a:p>
        </p:txBody>
      </p:sp>
      <p:sp>
        <p:nvSpPr>
          <p:cNvPr id="255" name="TextShape 3"/>
          <p:cNvSpPr txBox="1"/>
          <p:nvPr/>
        </p:nvSpPr>
        <p:spPr>
          <a:xfrm>
            <a:off x="11660640" y="130080"/>
            <a:ext cx="385440" cy="226080"/>
          </a:xfrm>
          <a:prstGeom prst="rect">
            <a:avLst/>
          </a:prstGeom>
          <a:noFill/>
          <a:ln>
            <a:noFill/>
          </a:ln>
        </p:spPr>
        <p:txBody>
          <a:bodyPr anchor="ctr">
            <a:noAutofit/>
          </a:bodyPr>
          <a:lstStyle/>
          <a:p>
            <a:pPr algn="r" defTabSz="1219170">
              <a:lnSpc>
                <a:spcPts val="1652"/>
              </a:lnSpc>
            </a:pPr>
            <a:fld id="{FCF8C41B-6C38-4A78-9906-C2FF7FEA7BAE}" type="slidenum">
              <a:rPr lang="en-GB" sz="1067" spc="-1">
                <a:solidFill>
                  <a:srgbClr val="FFFFFF"/>
                </a:solidFill>
                <a:latin typeface="Arial"/>
              </a:rPr>
              <a:pPr algn="r" defTabSz="1219170">
                <a:lnSpc>
                  <a:spcPts val="1652"/>
                </a:lnSpc>
              </a:pPr>
              <a:t>1</a:t>
            </a:fld>
            <a:endParaRPr lang="en-GB" sz="1067" spc="-1">
              <a:solidFill>
                <a:prstClr val="black"/>
              </a:solidFill>
              <a:latin typeface="Times New Roman"/>
            </a:endParaRPr>
          </a:p>
        </p:txBody>
      </p:sp>
      <p:sp>
        <p:nvSpPr>
          <p:cNvPr id="256" name="CustomShape 4"/>
          <p:cNvSpPr/>
          <p:nvPr/>
        </p:nvSpPr>
        <p:spPr>
          <a:xfrm>
            <a:off x="1344000" y="130080"/>
            <a:ext cx="2717760" cy="226080"/>
          </a:xfrm>
          <a:prstGeom prst="rect">
            <a:avLst/>
          </a:prstGeom>
          <a:noFill/>
          <a:ln>
            <a:noFill/>
          </a:ln>
        </p:spPr>
        <p:style>
          <a:lnRef idx="0">
            <a:scrgbClr r="0" g="0" b="0"/>
          </a:lnRef>
          <a:fillRef idx="0">
            <a:scrgbClr r="0" g="0" b="0"/>
          </a:fillRef>
          <a:effectRef idx="0">
            <a:scrgbClr r="0" g="0" b="0"/>
          </a:effectRef>
          <a:fontRef idx="minor"/>
        </p:style>
        <p:txBody>
          <a:bodyPr lIns="120000" tIns="60000" rIns="120000" bIns="60000">
            <a:noAutofit/>
          </a:bodyPr>
          <a:lstStyle/>
          <a:p>
            <a:pPr defTabSz="1219170">
              <a:lnSpc>
                <a:spcPts val="1652"/>
              </a:lnSpc>
            </a:pPr>
            <a:endParaRPr lang="en-GB" sz="1200" spc="-1" dirty="0">
              <a:solidFill>
                <a:prstClr val="black"/>
              </a:solidFill>
              <a:latin typeface="Arial"/>
            </a:endParaRPr>
          </a:p>
        </p:txBody>
      </p:sp>
      <p:sp>
        <p:nvSpPr>
          <p:cNvPr id="2" name="TextBox 1">
            <a:extLst>
              <a:ext uri="{FF2B5EF4-FFF2-40B4-BE49-F238E27FC236}">
                <a16:creationId xmlns:a16="http://schemas.microsoft.com/office/drawing/2014/main" id="{E23B58C8-A58F-0BED-523F-46DF4812DD3E}"/>
              </a:ext>
            </a:extLst>
          </p:cNvPr>
          <p:cNvSpPr txBox="1"/>
          <p:nvPr/>
        </p:nvSpPr>
        <p:spPr>
          <a:xfrm>
            <a:off x="4523229" y="3367067"/>
            <a:ext cx="2871299" cy="461665"/>
          </a:xfrm>
          <a:prstGeom prst="rect">
            <a:avLst/>
          </a:prstGeom>
          <a:noFill/>
        </p:spPr>
        <p:txBody>
          <a:bodyPr wrap="none" rtlCol="0">
            <a:spAutoFit/>
          </a:bodyPr>
          <a:lstStyle/>
          <a:p>
            <a:pPr algn="ctr" defTabSz="1219170"/>
            <a:r>
              <a:rPr lang="en-US" sz="2400" dirty="0">
                <a:solidFill>
                  <a:prstClr val="white"/>
                </a:solidFill>
                <a:latin typeface="Arial"/>
              </a:rPr>
              <a:t>Frank Zimmermann</a:t>
            </a:r>
            <a:endParaRPr lang="en-GB" sz="2400" dirty="0">
              <a:solidFill>
                <a:prstClr val="white"/>
              </a:solidFill>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180176-3C03-0747-3FC4-4B9349B6682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14DC17-EC33-DB95-82D2-AEB42D54A649}"/>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C34581B1-F54D-1596-50F1-D5E7718037DF}"/>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brief topics</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D2A656CC-D25D-1F0C-A371-C74D16C3CFD1}"/>
              </a:ext>
            </a:extLst>
          </p:cNvPr>
          <p:cNvSpPr txBox="1"/>
          <p:nvPr/>
        </p:nvSpPr>
        <p:spPr>
          <a:xfrm>
            <a:off x="1295091" y="1289996"/>
            <a:ext cx="10496859" cy="3382657"/>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000" dirty="0">
                <a:solidFill>
                  <a:srgbClr val="0F124A"/>
                </a:solidFill>
                <a:latin typeface="Arial"/>
              </a:rPr>
              <a:t>minutes &amp; items from last meeting</a:t>
            </a:r>
            <a:endParaRPr kumimoji="0" lang="en-US" sz="3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3700"/>
              </a:lnSpc>
              <a:spcBef>
                <a:spcPts val="0"/>
              </a:spcBef>
              <a:spcAft>
                <a:spcPts val="0"/>
              </a:spcAft>
              <a:buClrTx/>
              <a:buSzTx/>
              <a:buFontTx/>
              <a:buNone/>
              <a:tabLst/>
              <a:defRPr/>
            </a:pPr>
            <a:endParaRPr lang="en-US" sz="3000" dirty="0">
              <a:solidFill>
                <a:srgbClr val="0F124A"/>
              </a:solidFill>
              <a:latin typeface="Arial"/>
            </a:endParaRPr>
          </a:p>
          <a:p>
            <a:pPr marL="0" marR="0" lvl="0" indent="0" algn="l" defTabSz="914400" rtl="0" eaLnBrk="1" fontAlgn="auto" latinLnBrk="0" hangingPunct="1">
              <a:lnSpc>
                <a:spcPts val="3700"/>
              </a:lnSpc>
              <a:spcBef>
                <a:spcPts val="0"/>
              </a:spcBef>
              <a:spcAft>
                <a:spcPts val="0"/>
              </a:spcAft>
              <a:buClrTx/>
              <a:buSzTx/>
              <a:buFontTx/>
              <a:buNone/>
              <a:tabLst/>
              <a:defRPr/>
            </a:pPr>
            <a:r>
              <a:rPr lang="en-US" sz="3000" dirty="0">
                <a:solidFill>
                  <a:srgbClr val="0F124A"/>
                </a:solidFill>
                <a:latin typeface="Arial"/>
              </a:rPr>
              <a:t>topics arising</a:t>
            </a:r>
          </a:p>
          <a:p>
            <a:pPr marL="0" marR="0" lvl="0" indent="0" algn="l" defTabSz="914400" rtl="0" eaLnBrk="1" fontAlgn="auto" latinLnBrk="0" hangingPunct="1">
              <a:lnSpc>
                <a:spcPts val="3700"/>
              </a:lnSpc>
              <a:spcBef>
                <a:spcPts val="0"/>
              </a:spcBef>
              <a:spcAft>
                <a:spcPts val="0"/>
              </a:spcAft>
              <a:buClrTx/>
              <a:buSzTx/>
              <a:buFontTx/>
              <a:buNone/>
              <a:tabLst/>
              <a:defRPr/>
            </a:pPr>
            <a:endParaRPr kumimoji="0" lang="en-US" sz="3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3700"/>
              </a:lnSpc>
              <a:spcBef>
                <a:spcPts val="0"/>
              </a:spcBef>
              <a:spcAft>
                <a:spcPts val="0"/>
              </a:spcAft>
              <a:buClrTx/>
              <a:buSzTx/>
              <a:buFontTx/>
              <a:buNone/>
              <a:tabLst/>
              <a:defRPr/>
            </a:pPr>
            <a:r>
              <a:rPr lang="en-US" sz="3000" dirty="0">
                <a:solidFill>
                  <a:srgbClr val="0F124A"/>
                </a:solidFill>
                <a:latin typeface="Arial"/>
              </a:rPr>
              <a:t>upcoming seminar</a:t>
            </a:r>
            <a:endParaRPr kumimoji="0" lang="en-US" sz="3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3700"/>
              </a:lnSpc>
              <a:spcBef>
                <a:spcPts val="0"/>
              </a:spcBef>
              <a:spcAft>
                <a:spcPts val="0"/>
              </a:spcAft>
              <a:buClrTx/>
              <a:buSzTx/>
              <a:buFontTx/>
              <a:buNone/>
              <a:tabLst/>
              <a:defRPr/>
            </a:pPr>
            <a:endParaRPr lang="en-GB" sz="3000" dirty="0">
              <a:solidFill>
                <a:srgbClr val="0F124A"/>
              </a:solidFill>
              <a:latin typeface="Arial"/>
            </a:endParaRPr>
          </a:p>
          <a:p>
            <a:pPr marL="0" marR="0" lvl="0" indent="0" algn="l" defTabSz="914400" rtl="0" eaLnBrk="1" fontAlgn="auto" latinLnBrk="0" hangingPunct="1">
              <a:lnSpc>
                <a:spcPts val="3700"/>
              </a:lnSpc>
              <a:spcBef>
                <a:spcPts val="0"/>
              </a:spcBef>
              <a:spcAft>
                <a:spcPts val="0"/>
              </a:spcAft>
              <a:buClrTx/>
              <a:buSzTx/>
              <a:buFontTx/>
              <a:buNone/>
              <a:tabLst/>
              <a:defRPr/>
            </a:pPr>
            <a:r>
              <a:rPr lang="en-GB" sz="3000" dirty="0">
                <a:solidFill>
                  <a:srgbClr val="0F124A"/>
                </a:solidFill>
                <a:latin typeface="Arial"/>
              </a:rPr>
              <a:t>today’s agenda</a:t>
            </a:r>
          </a:p>
        </p:txBody>
      </p:sp>
    </p:spTree>
    <p:extLst>
      <p:ext uri="{BB962C8B-B14F-4D97-AF65-F5344CB8AC3E}">
        <p14:creationId xmlns:p14="http://schemas.microsoft.com/office/powerpoint/2010/main" val="1903010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FA98C-1E70-20ED-1CFD-A7B2F67D67B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EBF9DB-83EE-0230-9073-3C77C810EF33}"/>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3</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F84BC96F-BA71-CE10-D38B-7321C88927D7}"/>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t</a:t>
            </a:r>
            <a:r>
              <a:rPr kumimoji="0" lang="en-US" sz="3600" b="0" i="0" u="none" strike="noStrike" kern="1200" cap="none" spc="0" normalizeH="0" baseline="0" noProof="0" dirty="0" err="1">
                <a:ln>
                  <a:noFill/>
                </a:ln>
                <a:solidFill>
                  <a:srgbClr val="0F124A"/>
                </a:solidFill>
                <a:effectLst/>
                <a:uLnTx/>
                <a:uFillTx/>
                <a:latin typeface="Arial"/>
                <a:ea typeface="+mn-ea"/>
                <a:cs typeface="+mn-cs"/>
              </a:rPr>
              <a:t>opics</a:t>
            </a:r>
            <a:r>
              <a:rPr kumimoji="0" lang="en-US" sz="3600" b="0" i="0" u="none" strike="noStrike" kern="1200" cap="none" spc="0" normalizeH="0" baseline="0" noProof="0" dirty="0">
                <a:ln>
                  <a:noFill/>
                </a:ln>
                <a:solidFill>
                  <a:srgbClr val="0F124A"/>
                </a:solidFill>
                <a:effectLst/>
                <a:uLnTx/>
                <a:uFillTx/>
                <a:latin typeface="Arial"/>
                <a:ea typeface="+mn-ea"/>
                <a:cs typeface="+mn-cs"/>
              </a:rPr>
              <a:t> arising</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CE48A111-B23C-6A16-2604-5D3DE75F10A5}"/>
              </a:ext>
            </a:extLst>
          </p:cNvPr>
          <p:cNvSpPr txBox="1"/>
          <p:nvPr/>
        </p:nvSpPr>
        <p:spPr>
          <a:xfrm>
            <a:off x="847570" y="683027"/>
            <a:ext cx="10496859" cy="6704079"/>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endParaRPr lang="en-US" sz="3000" dirty="0">
              <a:solidFill>
                <a:srgbClr val="0F124A"/>
              </a:solidFill>
              <a:latin typeface="Arial"/>
            </a:endParaRPr>
          </a:p>
          <a:p>
            <a:pPr marR="0" lvl="0" algn="l" defTabSz="914400" rtl="0" eaLnBrk="1" fontAlgn="auto" latinLnBrk="0" hangingPunct="1">
              <a:lnSpc>
                <a:spcPts val="3700"/>
              </a:lnSpc>
              <a:spcBef>
                <a:spcPts val="0"/>
              </a:spcBef>
              <a:spcAft>
                <a:spcPts val="0"/>
              </a:spcAft>
              <a:buClrTx/>
              <a:buSzTx/>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 WS beam-beam simulations for all 4 FCC-ee modes 	</a:t>
            </a:r>
            <a:r>
              <a:rPr lang="en-US" sz="3000" dirty="0">
                <a:solidFill>
                  <a:srgbClr val="0F124A"/>
                </a:solidFill>
                <a:latin typeface="Arial"/>
              </a:rPr>
              <a:t>including full </a:t>
            </a:r>
            <a:r>
              <a:rPr kumimoji="0" lang="en-US" sz="3000" b="0" i="0" u="none" strike="noStrike" kern="1200" cap="none" spc="0" normalizeH="0" baseline="0" noProof="0" dirty="0">
                <a:ln>
                  <a:noFill/>
                </a:ln>
                <a:solidFill>
                  <a:srgbClr val="0F124A"/>
                </a:solidFill>
                <a:effectLst/>
                <a:uLnTx/>
                <a:uFillTx/>
                <a:latin typeface="Arial"/>
                <a:ea typeface="+mn-ea"/>
                <a:cs typeface="+mn-cs"/>
              </a:rPr>
              <a:t>lattice without and with errors ! (X. Buffat, 	R. Tomas, T, Pieloni, L. Van </a:t>
            </a:r>
            <a:r>
              <a:rPr lang="en-US" sz="3000" dirty="0">
                <a:solidFill>
                  <a:srgbClr val="0F124A"/>
                </a:solidFill>
                <a:latin typeface="Arial"/>
              </a:rPr>
              <a:t>R</a:t>
            </a:r>
            <a:r>
              <a:rPr kumimoji="0" lang="en-US" sz="3000" b="0" i="0" u="none" strike="noStrike" kern="1200" cap="none" spc="0" normalizeH="0" baseline="0" noProof="0" dirty="0" err="1">
                <a:ln>
                  <a:noFill/>
                </a:ln>
                <a:solidFill>
                  <a:srgbClr val="0F124A"/>
                </a:solidFill>
                <a:effectLst/>
                <a:uLnTx/>
                <a:uFillTx/>
                <a:latin typeface="Arial"/>
                <a:ea typeface="+mn-ea"/>
                <a:cs typeface="+mn-cs"/>
              </a:rPr>
              <a:t>iesen</a:t>
            </a:r>
            <a:r>
              <a:rPr kumimoji="0" lang="en-US" sz="3000" b="0" i="0" u="none" strike="noStrike" kern="1200" cap="none" spc="0" normalizeH="0" baseline="0" noProof="0" dirty="0">
                <a:ln>
                  <a:noFill/>
                </a:ln>
                <a:solidFill>
                  <a:srgbClr val="0F124A"/>
                </a:solidFill>
                <a:effectLst/>
                <a:uLnTx/>
                <a:uFillTx/>
                <a:latin typeface="Arial"/>
                <a:ea typeface="+mn-ea"/>
                <a:cs typeface="+mn-cs"/>
              </a:rPr>
              <a:t> </a:t>
            </a:r>
            <a:r>
              <a:rPr lang="en-US" sz="3000" dirty="0">
                <a:solidFill>
                  <a:srgbClr val="0F124A"/>
                </a:solidFill>
                <a:latin typeface="Arial"/>
              </a:rPr>
              <a:t>H</a:t>
            </a:r>
            <a:r>
              <a:rPr kumimoji="0" lang="en-US" sz="3000" b="0" i="0" u="none" strike="noStrike" kern="1200" cap="none" spc="0" normalizeH="0" baseline="0" noProof="0" dirty="0" err="1">
                <a:ln>
                  <a:noFill/>
                </a:ln>
                <a:solidFill>
                  <a:srgbClr val="0F124A"/>
                </a:solidFill>
                <a:effectLst/>
                <a:uLnTx/>
                <a:uFillTx/>
                <a:latin typeface="Arial"/>
                <a:ea typeface="+mn-ea"/>
                <a:cs typeface="+mn-cs"/>
              </a:rPr>
              <a:t>aupt</a:t>
            </a:r>
            <a:r>
              <a:rPr kumimoji="0" lang="en-US" sz="3000" b="0" i="0" u="none" strike="noStrike" kern="1200" cap="none" spc="0" normalizeH="0" baseline="0" noProof="0" dirty="0">
                <a:ln>
                  <a:noFill/>
                </a:ln>
                <a:solidFill>
                  <a:srgbClr val="0F124A"/>
                </a:solidFill>
                <a:effectLst/>
                <a:uLnTx/>
                <a:uFillTx/>
                <a:latin typeface="Arial"/>
                <a:ea typeface="+mn-ea"/>
                <a:cs typeface="+mn-cs"/>
              </a:rPr>
              <a:t>,…</a:t>
            </a:r>
          </a:p>
          <a:p>
            <a:pPr marR="0" lvl="0" algn="l" defTabSz="914400" rtl="0" eaLnBrk="1" fontAlgn="auto" latinLnBrk="0" hangingPunct="1">
              <a:lnSpc>
                <a:spcPts val="3700"/>
              </a:lnSpc>
              <a:spcBef>
                <a:spcPts val="0"/>
              </a:spcBef>
              <a:spcAft>
                <a:spcPts val="0"/>
              </a:spcAft>
              <a:buClrTx/>
              <a:buSzTx/>
              <a:tabLst/>
              <a:defRPr/>
            </a:pPr>
            <a:endParaRPr kumimoji="0" lang="en-US" sz="3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3700"/>
              </a:lnSpc>
              <a:spcBef>
                <a:spcPts val="0"/>
              </a:spcBef>
              <a:spcAft>
                <a:spcPts val="0"/>
              </a:spcAft>
              <a:buClrTx/>
              <a:buSzTx/>
              <a:buFontTx/>
              <a:buNone/>
              <a:tabLst/>
              <a:defRPr/>
            </a:pPr>
            <a:r>
              <a:rPr lang="en-US" sz="3000" dirty="0">
                <a:solidFill>
                  <a:srgbClr val="0F124A"/>
                </a:solidFill>
                <a:latin typeface="Arial"/>
              </a:rPr>
              <a:t>- </a:t>
            </a:r>
            <a:r>
              <a:rPr kumimoji="0" lang="en-US" sz="3000" b="0" i="0" u="none" strike="noStrike" kern="1200" cap="none" spc="0" normalizeH="0" baseline="0" noProof="0" dirty="0">
                <a:ln>
                  <a:noFill/>
                </a:ln>
                <a:solidFill>
                  <a:srgbClr val="0F124A"/>
                </a:solidFill>
                <a:effectLst/>
                <a:uLnTx/>
                <a:uFillTx/>
                <a:latin typeface="Arial"/>
                <a:ea typeface="+mn-ea"/>
                <a:cs typeface="+mn-cs"/>
              </a:rPr>
              <a:t>Thermal photon scattering at FCC-ee (O. Bruning)</a:t>
            </a:r>
          </a:p>
          <a:p>
            <a:pPr marL="0" marR="0" lvl="0" indent="0" algn="l" defTabSz="914400" rtl="0" eaLnBrk="1" fontAlgn="auto" latinLnBrk="0" hangingPunct="1">
              <a:lnSpc>
                <a:spcPts val="3700"/>
              </a:lnSpc>
              <a:spcBef>
                <a:spcPts val="0"/>
              </a:spcBef>
              <a:spcAft>
                <a:spcPts val="0"/>
              </a:spcAft>
              <a:buClrTx/>
              <a:buSzTx/>
              <a:buFontTx/>
              <a:buNone/>
              <a:tabLst/>
              <a:defRPr/>
            </a:pPr>
            <a:r>
              <a:rPr lang="en-US" sz="3000" dirty="0">
                <a:solidFill>
                  <a:srgbClr val="0F124A"/>
                </a:solidFill>
                <a:latin typeface="Arial"/>
              </a:rPr>
              <a:t>- </a:t>
            </a:r>
            <a:r>
              <a:rPr kumimoji="0" lang="en-US" sz="3000" b="0" i="0" u="none" strike="noStrike" kern="1200" cap="none" spc="0" normalizeH="0" baseline="0" noProof="0" dirty="0" err="1">
                <a:ln>
                  <a:noFill/>
                </a:ln>
                <a:solidFill>
                  <a:srgbClr val="0F124A"/>
                </a:solidFill>
                <a:effectLst/>
                <a:uLnTx/>
                <a:uFillTx/>
                <a:latin typeface="Arial"/>
                <a:ea typeface="+mn-ea"/>
                <a:cs typeface="+mn-cs"/>
              </a:rPr>
              <a:t>Polarisation</a:t>
            </a:r>
            <a:r>
              <a:rPr kumimoji="0" lang="en-US" sz="3000" b="0" i="0" u="none" strike="noStrike" kern="1200" cap="none" spc="0" normalizeH="0" baseline="0" noProof="0" dirty="0">
                <a:ln>
                  <a:noFill/>
                </a:ln>
                <a:solidFill>
                  <a:srgbClr val="0F124A"/>
                </a:solidFill>
                <a:effectLst/>
                <a:uLnTx/>
                <a:uFillTx/>
                <a:latin typeface="Arial"/>
                <a:ea typeface="+mn-ea"/>
                <a:cs typeface="+mn-cs"/>
              </a:rPr>
              <a:t> with laser scattering (V. Ranjbar) </a:t>
            </a:r>
          </a:p>
          <a:p>
            <a:pPr marL="0" marR="0" lvl="0" indent="0" algn="l" defTabSz="914400" rtl="0" eaLnBrk="1" fontAlgn="auto" latinLnBrk="0" hangingPunct="1">
              <a:lnSpc>
                <a:spcPts val="3700"/>
              </a:lnSpc>
              <a:spcBef>
                <a:spcPts val="0"/>
              </a:spcBef>
              <a:spcAft>
                <a:spcPts val="0"/>
              </a:spcAft>
              <a:buClrTx/>
              <a:buSzTx/>
              <a:buFontTx/>
              <a:buNone/>
              <a:tabLst/>
              <a:defRPr/>
            </a:pPr>
            <a:r>
              <a:rPr lang="en-US" sz="3000" dirty="0">
                <a:solidFill>
                  <a:srgbClr val="0F124A"/>
                </a:solidFill>
                <a:latin typeface="Arial"/>
              </a:rPr>
              <a:t>- </a:t>
            </a:r>
            <a:r>
              <a:rPr kumimoji="0" lang="en-US" sz="3000" b="0" i="0" u="none" strike="noStrike" kern="1200" cap="none" spc="0" normalizeH="0" baseline="0" noProof="0" dirty="0">
                <a:ln>
                  <a:noFill/>
                </a:ln>
                <a:solidFill>
                  <a:srgbClr val="0F124A"/>
                </a:solidFill>
                <a:effectLst/>
                <a:uLnTx/>
                <a:uFillTx/>
                <a:latin typeface="Arial"/>
                <a:ea typeface="+mn-ea"/>
                <a:cs typeface="+mn-cs"/>
              </a:rPr>
              <a:t>Preserving </a:t>
            </a:r>
            <a:r>
              <a:rPr kumimoji="0" lang="en-US" sz="3000" b="0" i="0" u="none" strike="noStrike" kern="1200" cap="none" spc="0" normalizeH="0" baseline="0" noProof="0" dirty="0" err="1">
                <a:ln>
                  <a:noFill/>
                </a:ln>
                <a:solidFill>
                  <a:srgbClr val="0F124A"/>
                </a:solidFill>
                <a:effectLst/>
                <a:uLnTx/>
                <a:uFillTx/>
                <a:latin typeface="Arial"/>
                <a:ea typeface="+mn-ea"/>
                <a:cs typeface="+mn-cs"/>
              </a:rPr>
              <a:t>polarisation</a:t>
            </a:r>
            <a:r>
              <a:rPr kumimoji="0" lang="en-US" sz="3000" b="0" i="0" u="none" strike="noStrike" kern="1200" cap="none" spc="0" normalizeH="0" baseline="0" noProof="0" dirty="0">
                <a:ln>
                  <a:noFill/>
                </a:ln>
                <a:solidFill>
                  <a:srgbClr val="0F124A"/>
                </a:solidFill>
                <a:effectLst/>
                <a:uLnTx/>
                <a:uFillTx/>
                <a:latin typeface="Arial"/>
                <a:ea typeface="+mn-ea"/>
                <a:cs typeface="+mn-cs"/>
              </a:rPr>
              <a:t> on the booster ramp – scheme for 	imperfection correction (V. Ranjbar)</a:t>
            </a:r>
          </a:p>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 No spin rotators before or after the damping ring!?! (EIC 	concept)  </a:t>
            </a:r>
          </a:p>
          <a:p>
            <a:pPr marL="0" marR="0" lvl="0" indent="0" algn="l" defTabSz="914400" rtl="0" eaLnBrk="1" fontAlgn="auto" latinLnBrk="0" hangingPunct="1">
              <a:lnSpc>
                <a:spcPts val="3700"/>
              </a:lnSpc>
              <a:spcBef>
                <a:spcPts val="0"/>
              </a:spcBef>
              <a:spcAft>
                <a:spcPts val="0"/>
              </a:spcAft>
              <a:buClrTx/>
              <a:buSzTx/>
              <a:buFontTx/>
              <a:buNone/>
              <a:tabLst/>
              <a:defRPr/>
            </a:pPr>
            <a:r>
              <a:rPr lang="en-US" sz="3000" dirty="0">
                <a:solidFill>
                  <a:srgbClr val="0F124A"/>
                </a:solidFill>
                <a:latin typeface="Arial"/>
              </a:rPr>
              <a:t>- </a:t>
            </a:r>
            <a:r>
              <a:rPr kumimoji="0" lang="en-US" sz="3000" b="0" i="0" u="none" strike="noStrike" kern="1200" cap="none" spc="0" normalizeH="0" baseline="0" noProof="0" dirty="0">
                <a:ln>
                  <a:noFill/>
                </a:ln>
                <a:solidFill>
                  <a:srgbClr val="0F124A"/>
                </a:solidFill>
                <a:effectLst/>
                <a:uLnTx/>
                <a:uFillTx/>
                <a:latin typeface="Arial"/>
                <a:ea typeface="+mn-ea"/>
                <a:cs typeface="+mn-cs"/>
              </a:rPr>
              <a:t>Heating of lead shielding during chamber bakeout (EIC)</a:t>
            </a:r>
          </a:p>
          <a:p>
            <a:pPr marL="0" marR="0" lvl="0" indent="0" algn="l" defTabSz="914400" rtl="0" eaLnBrk="1" fontAlgn="auto" latinLnBrk="0" hangingPunct="1">
              <a:lnSpc>
                <a:spcPts val="3700"/>
              </a:lnSpc>
              <a:spcBef>
                <a:spcPts val="0"/>
              </a:spcBef>
              <a:spcAft>
                <a:spcPts val="0"/>
              </a:spcAft>
              <a:buClrTx/>
              <a:buSzTx/>
              <a:buFontTx/>
              <a:buNone/>
              <a:tabLst/>
              <a:defRPr/>
            </a:pPr>
            <a:endParaRPr kumimoji="0" lang="en-US" sz="3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3700"/>
              </a:lnSpc>
              <a:spcBef>
                <a:spcPts val="0"/>
              </a:spcBef>
              <a:spcAft>
                <a:spcPts val="0"/>
              </a:spcAft>
              <a:buClrTx/>
              <a:buSzTx/>
              <a:buFontTx/>
              <a:buNone/>
              <a:tabLst/>
              <a:defRPr/>
            </a:pPr>
            <a:endParaRPr lang="en-GB" sz="3000" dirty="0">
              <a:solidFill>
                <a:srgbClr val="0F124A"/>
              </a:solidFill>
              <a:latin typeface="Arial"/>
            </a:endParaRPr>
          </a:p>
        </p:txBody>
      </p:sp>
    </p:spTree>
    <p:extLst>
      <p:ext uri="{BB962C8B-B14F-4D97-AF65-F5344CB8AC3E}">
        <p14:creationId xmlns:p14="http://schemas.microsoft.com/office/powerpoint/2010/main" val="3034663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E66D94-3276-736E-75CA-3A2321A6F206}"/>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4</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E25D648B-78CC-7D7C-95EB-C95487DCB25E}"/>
              </a:ext>
            </a:extLst>
          </p:cNvPr>
          <p:cNvSpPr txBox="1"/>
          <p:nvPr/>
        </p:nvSpPr>
        <p:spPr>
          <a:xfrm>
            <a:off x="0" y="126621"/>
            <a:ext cx="12215725"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special FCC seminar this Friday, 26 Sept., 10h00, 18/3-008</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6" name="TextBox 5">
            <a:extLst>
              <a:ext uri="{FF2B5EF4-FFF2-40B4-BE49-F238E27FC236}">
                <a16:creationId xmlns:a16="http://schemas.microsoft.com/office/drawing/2014/main" id="{2B7D3BD0-C5C8-0B64-0E6B-FDBC748AA181}"/>
              </a:ext>
            </a:extLst>
          </p:cNvPr>
          <p:cNvSpPr txBox="1"/>
          <p:nvPr/>
        </p:nvSpPr>
        <p:spPr>
          <a:xfrm>
            <a:off x="360122" y="2790698"/>
            <a:ext cx="11602233" cy="3785652"/>
          </a:xfrm>
          <a:prstGeom prst="rect">
            <a:avLst/>
          </a:prstGeom>
          <a:noFill/>
        </p:spPr>
        <p:txBody>
          <a:bodyPr wrap="square">
            <a:spAutoFit/>
          </a:bodyPr>
          <a:lstStyle/>
          <a:p>
            <a:r>
              <a:rPr lang="en-GB" sz="2400" b="0" i="0" dirty="0" err="1">
                <a:solidFill>
                  <a:srgbClr val="777777"/>
                </a:solidFill>
                <a:effectLst/>
                <a:latin typeface="Roboto" panose="02000000000000000000" pitchFamily="2" charset="0"/>
              </a:rPr>
              <a:t>SuperKEKB</a:t>
            </a:r>
            <a:r>
              <a:rPr lang="en-GB" sz="2400" b="0" i="0" dirty="0">
                <a:solidFill>
                  <a:srgbClr val="777777"/>
                </a:solidFill>
                <a:effectLst/>
                <a:latin typeface="Roboto" panose="02000000000000000000" pitchFamily="2" charset="0"/>
              </a:rPr>
              <a:t> achieved a peak luminosity of 5.1x10^34/cm^2/s in December 2024. The next milestone is 1x10^35/cm^2/s. However, one of the major limitations on achievable luminosity is the maximum accumulated current, which is determined by the balance between beam injection and beam lifetime. Beam injection involves many factors. The most important improvements to increase the maximum accumulated current are listed below.</a:t>
            </a:r>
            <a:br>
              <a:rPr lang="en-GB" sz="2400" dirty="0"/>
            </a:br>
            <a:r>
              <a:rPr lang="en-GB" sz="2400" b="0" i="0" dirty="0">
                <a:effectLst/>
                <a:latin typeface="Roboto" panose="02000000000000000000" pitchFamily="2" charset="0"/>
              </a:rPr>
              <a:t>1) Investigation of the e- emittance growth in the beam transport line</a:t>
            </a:r>
            <a:br>
              <a:rPr lang="en-GB" sz="2400" dirty="0"/>
            </a:br>
            <a:r>
              <a:rPr lang="en-GB" sz="2400" b="0" i="0" dirty="0">
                <a:effectLst/>
                <a:latin typeface="Roboto" panose="02000000000000000000" pitchFamily="2" charset="0"/>
              </a:rPr>
              <a:t>2) HER synchrotron injection</a:t>
            </a:r>
            <a:br>
              <a:rPr lang="en-GB" sz="2400" dirty="0"/>
            </a:br>
            <a:r>
              <a:rPr lang="en-GB" sz="2400" b="0" i="0" dirty="0">
                <a:effectLst/>
                <a:latin typeface="Roboto" panose="02000000000000000000" pitchFamily="2" charset="0"/>
              </a:rPr>
              <a:t>3) Improve the dynamic aperture of HER by correcting QCS cancel coil error</a:t>
            </a:r>
            <a:br>
              <a:rPr lang="en-GB" sz="2400" dirty="0"/>
            </a:br>
            <a:r>
              <a:rPr lang="en-GB" sz="2400" b="0" i="0" dirty="0">
                <a:effectLst/>
                <a:latin typeface="Roboto" panose="02000000000000000000" pitchFamily="2" charset="0"/>
              </a:rPr>
              <a:t>4) Improve the LER injection beams and alignment of the injection region</a:t>
            </a:r>
            <a:endParaRPr lang="en-GB" sz="2400" dirty="0"/>
          </a:p>
        </p:txBody>
      </p:sp>
      <p:sp>
        <p:nvSpPr>
          <p:cNvPr id="8" name="TextBox 7">
            <a:extLst>
              <a:ext uri="{FF2B5EF4-FFF2-40B4-BE49-F238E27FC236}">
                <a16:creationId xmlns:a16="http://schemas.microsoft.com/office/drawing/2014/main" id="{1C5AD1F6-CBAB-C9CC-4B82-193FB5CC2B5E}"/>
              </a:ext>
            </a:extLst>
          </p:cNvPr>
          <p:cNvSpPr txBox="1"/>
          <p:nvPr/>
        </p:nvSpPr>
        <p:spPr>
          <a:xfrm>
            <a:off x="360122" y="960709"/>
            <a:ext cx="9785960" cy="584775"/>
          </a:xfrm>
          <a:prstGeom prst="rect">
            <a:avLst/>
          </a:prstGeom>
          <a:noFill/>
        </p:spPr>
        <p:txBody>
          <a:bodyPr wrap="square">
            <a:spAutoFit/>
          </a:bodyPr>
          <a:lstStyle/>
          <a:p>
            <a:pPr algn="l">
              <a:spcBef>
                <a:spcPts val="750"/>
              </a:spcBef>
              <a:buNone/>
            </a:pPr>
            <a:r>
              <a:rPr lang="en-GB" sz="3200" b="0" i="0" dirty="0">
                <a:effectLst/>
                <a:latin typeface="Roboto" panose="02000000000000000000" pitchFamily="2" charset="0"/>
              </a:rPr>
              <a:t>Injection Status and Issue of </a:t>
            </a:r>
            <a:r>
              <a:rPr lang="en-GB" sz="3200" b="0" i="0" dirty="0" err="1">
                <a:effectLst/>
                <a:latin typeface="Roboto" panose="02000000000000000000" pitchFamily="2" charset="0"/>
              </a:rPr>
              <a:t>SuperKEKB</a:t>
            </a:r>
            <a:endParaRPr lang="en-GB" sz="3200" b="0" i="0" dirty="0">
              <a:effectLst/>
              <a:latin typeface="Roboto" panose="02000000000000000000" pitchFamily="2" charset="0"/>
            </a:endParaRPr>
          </a:p>
        </p:txBody>
      </p:sp>
      <p:sp>
        <p:nvSpPr>
          <p:cNvPr id="12" name="TextBox 11">
            <a:extLst>
              <a:ext uri="{FF2B5EF4-FFF2-40B4-BE49-F238E27FC236}">
                <a16:creationId xmlns:a16="http://schemas.microsoft.com/office/drawing/2014/main" id="{3E0AED4A-9779-5478-3AA8-478D85D1FAF6}"/>
              </a:ext>
            </a:extLst>
          </p:cNvPr>
          <p:cNvSpPr txBox="1"/>
          <p:nvPr/>
        </p:nvSpPr>
        <p:spPr>
          <a:xfrm>
            <a:off x="2780778" y="2056685"/>
            <a:ext cx="10205580" cy="646331"/>
          </a:xfrm>
          <a:prstGeom prst="rect">
            <a:avLst/>
          </a:prstGeom>
          <a:noFill/>
        </p:spPr>
        <p:txBody>
          <a:bodyPr wrap="square">
            <a:spAutoFit/>
          </a:bodyPr>
          <a:lstStyle/>
          <a:p>
            <a:r>
              <a:rPr lang="en-GB" dirty="0">
                <a:hlinkClick r:id="rId2"/>
              </a:rPr>
              <a:t>https://indico.cern.ch/event/1588327/</a:t>
            </a:r>
            <a:endParaRPr lang="en-GB" dirty="0"/>
          </a:p>
          <a:p>
            <a:r>
              <a:rPr lang="en-GB" dirty="0">
                <a:hlinkClick r:id="rId3"/>
              </a:rPr>
              <a:t>https://cern.zoom.us/j/69349316235?pwd=LjTTWYQwWViFq9djlmC0RqUF8bGU66.1</a:t>
            </a:r>
            <a:r>
              <a:rPr lang="en-GB" dirty="0"/>
              <a:t> </a:t>
            </a:r>
          </a:p>
        </p:txBody>
      </p:sp>
      <p:sp>
        <p:nvSpPr>
          <p:cNvPr id="14" name="TextBox 13">
            <a:extLst>
              <a:ext uri="{FF2B5EF4-FFF2-40B4-BE49-F238E27FC236}">
                <a16:creationId xmlns:a16="http://schemas.microsoft.com/office/drawing/2014/main" id="{6049AA15-5D21-3403-0EE0-275AC452833A}"/>
              </a:ext>
            </a:extLst>
          </p:cNvPr>
          <p:cNvSpPr txBox="1"/>
          <p:nvPr/>
        </p:nvSpPr>
        <p:spPr>
          <a:xfrm>
            <a:off x="360122" y="1619059"/>
            <a:ext cx="6588690" cy="461665"/>
          </a:xfrm>
          <a:prstGeom prst="rect">
            <a:avLst/>
          </a:prstGeom>
          <a:noFill/>
        </p:spPr>
        <p:txBody>
          <a:bodyPr wrap="square">
            <a:spAutoFit/>
          </a:bodyPr>
          <a:lstStyle/>
          <a:p>
            <a:r>
              <a:rPr lang="en-GB" sz="2400" b="0" i="0" dirty="0">
                <a:effectLst/>
                <a:latin typeface="Roboto" panose="02000000000000000000" pitchFamily="2" charset="0"/>
              </a:rPr>
              <a:t>Naoko Iida, KEK</a:t>
            </a:r>
            <a:endParaRPr lang="en-GB" sz="2400" dirty="0"/>
          </a:p>
        </p:txBody>
      </p:sp>
    </p:spTree>
    <p:extLst>
      <p:ext uri="{BB962C8B-B14F-4D97-AF65-F5344CB8AC3E}">
        <p14:creationId xmlns:p14="http://schemas.microsoft.com/office/powerpoint/2010/main" val="1761707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E54725-03F1-5F16-C986-C5D281DDEFE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41C8404-FE54-41A6-C4D9-B0E3CFD4C5D5}"/>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5</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B95F57EE-990E-7CD4-DC24-4EA35A2AC5E3}"/>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today’s agenda</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pic>
        <p:nvPicPr>
          <p:cNvPr id="5" name="Picture 4">
            <a:extLst>
              <a:ext uri="{FF2B5EF4-FFF2-40B4-BE49-F238E27FC236}">
                <a16:creationId xmlns:a16="http://schemas.microsoft.com/office/drawing/2014/main" id="{423C013C-51DB-B491-232B-D164BE10AC28}"/>
              </a:ext>
            </a:extLst>
          </p:cNvPr>
          <p:cNvPicPr>
            <a:picLocks noChangeAspect="1"/>
          </p:cNvPicPr>
          <p:nvPr/>
        </p:nvPicPr>
        <p:blipFill>
          <a:blip r:embed="rId2"/>
          <a:stretch>
            <a:fillRect/>
          </a:stretch>
        </p:blipFill>
        <p:spPr>
          <a:xfrm>
            <a:off x="520939" y="1561968"/>
            <a:ext cx="10972313" cy="4137373"/>
          </a:xfrm>
          <a:prstGeom prst="rect">
            <a:avLst/>
          </a:prstGeom>
        </p:spPr>
      </p:pic>
    </p:spTree>
    <p:extLst>
      <p:ext uri="{BB962C8B-B14F-4D97-AF65-F5344CB8AC3E}">
        <p14:creationId xmlns:p14="http://schemas.microsoft.com/office/powerpoint/2010/main" val="326753716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3.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4.xml><?xml version="1.0" encoding="utf-8"?>
<a:theme xmlns:a="http://schemas.openxmlformats.org/drawingml/2006/main" name="6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10907</TotalTime>
  <Words>312</Words>
  <Application>Microsoft Office PowerPoint</Application>
  <PresentationFormat>Widescreen</PresentationFormat>
  <Paragraphs>32</Paragraphs>
  <Slides>5</Slides>
  <Notes>0</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5</vt:i4>
      </vt:variant>
    </vt:vector>
  </HeadingPairs>
  <TitlesOfParts>
    <vt:vector size="15" baseType="lpstr">
      <vt:lpstr>Aptos</vt:lpstr>
      <vt:lpstr>Arial</vt:lpstr>
      <vt:lpstr>Roboto</vt:lpstr>
      <vt:lpstr>Symbol</vt:lpstr>
      <vt:lpstr>Times New Roman</vt:lpstr>
      <vt:lpstr>Wingdings</vt:lpstr>
      <vt:lpstr>1_Office Theme</vt:lpstr>
      <vt:lpstr>Content Slides - Deep Blue</vt:lpstr>
      <vt:lpstr>1_Content Slides - Deep Blue</vt:lpstr>
      <vt:lpstr>6_Content Slides - Deep Blue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Frank Zimmermann</cp:lastModifiedBy>
  <cp:revision>79</cp:revision>
  <dcterms:created xsi:type="dcterms:W3CDTF">2023-08-29T20:07:43Z</dcterms:created>
  <dcterms:modified xsi:type="dcterms:W3CDTF">2025-09-23T13:16:45Z</dcterms:modified>
</cp:coreProperties>
</file>