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6" r:id="rId4"/>
    <p:sldId id="271" r:id="rId5"/>
    <p:sldId id="274" r:id="rId6"/>
    <p:sldId id="258" r:id="rId7"/>
    <p:sldId id="263" r:id="rId8"/>
    <p:sldId id="270" r:id="rId9"/>
    <p:sldId id="269" r:id="rId10"/>
    <p:sldId id="259" r:id="rId11"/>
    <p:sldId id="272" r:id="rId12"/>
    <p:sldId id="264" r:id="rId13"/>
    <p:sldId id="273" r:id="rId14"/>
    <p:sldId id="26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8FF9FD-E00A-4421-9FC7-A4C2138E38E8}" v="221" dt="2025-09-17T09:01:45.5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72" d="100"/>
          <a:sy n="72" d="100"/>
        </p:scale>
        <p:origin x="44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Holynski (School of Physics and Astronomy)" userId="642ad425-07fe-43dd-b09f-02d2a2ce61c0" providerId="ADAL" clId="{C60E75D5-B47D-4DE6-B666-850FE643483F}"/>
    <pc:docChg chg="undo custSel addSld delSld modSld sldOrd">
      <pc:chgData name="Michael Holynski (School of Physics and Astronomy)" userId="642ad425-07fe-43dd-b09f-02d2a2ce61c0" providerId="ADAL" clId="{C60E75D5-B47D-4DE6-B666-850FE643483F}" dt="2025-09-17T09:01:45.536" v="2926" actId="20577"/>
      <pc:docMkLst>
        <pc:docMk/>
      </pc:docMkLst>
      <pc:sldChg chg="modSp del mod">
        <pc:chgData name="Michael Holynski (School of Physics and Astronomy)" userId="642ad425-07fe-43dd-b09f-02d2a2ce61c0" providerId="ADAL" clId="{C60E75D5-B47D-4DE6-B666-850FE643483F}" dt="2025-09-17T07:39:52.394" v="1993" actId="47"/>
        <pc:sldMkLst>
          <pc:docMk/>
          <pc:sldMk cId="1642117675" sldId="257"/>
        </pc:sldMkLst>
        <pc:spChg chg="mod">
          <ac:chgData name="Michael Holynski (School of Physics and Astronomy)" userId="642ad425-07fe-43dd-b09f-02d2a2ce61c0" providerId="ADAL" clId="{C60E75D5-B47D-4DE6-B666-850FE643483F}" dt="2025-09-17T07:21:29.237" v="1595" actId="21"/>
          <ac:spMkLst>
            <pc:docMk/>
            <pc:sldMk cId="1642117675" sldId="257"/>
            <ac:spMk id="3" creationId="{6410E4D7-221C-E466-9A4B-E7E2B156F570}"/>
          </ac:spMkLst>
        </pc:spChg>
      </pc:sldChg>
      <pc:sldChg chg="modSp mod ord">
        <pc:chgData name="Michael Holynski (School of Physics and Astronomy)" userId="642ad425-07fe-43dd-b09f-02d2a2ce61c0" providerId="ADAL" clId="{C60E75D5-B47D-4DE6-B666-850FE643483F}" dt="2025-09-17T08:55:24.610" v="2727" actId="6549"/>
        <pc:sldMkLst>
          <pc:docMk/>
          <pc:sldMk cId="3964814021" sldId="258"/>
        </pc:sldMkLst>
        <pc:spChg chg="mod">
          <ac:chgData name="Michael Holynski (School of Physics and Astronomy)" userId="642ad425-07fe-43dd-b09f-02d2a2ce61c0" providerId="ADAL" clId="{C60E75D5-B47D-4DE6-B666-850FE643483F}" dt="2025-09-17T08:55:24.610" v="2727" actId="6549"/>
          <ac:spMkLst>
            <pc:docMk/>
            <pc:sldMk cId="3964814021" sldId="258"/>
            <ac:spMk id="3" creationId="{63D533CD-804B-5679-8A35-3CC7B703E555}"/>
          </ac:spMkLst>
        </pc:spChg>
      </pc:sldChg>
      <pc:sldChg chg="modSp mod modAnim">
        <pc:chgData name="Michael Holynski (School of Physics and Astronomy)" userId="642ad425-07fe-43dd-b09f-02d2a2ce61c0" providerId="ADAL" clId="{C60E75D5-B47D-4DE6-B666-850FE643483F}" dt="2025-09-17T09:01:45.536" v="2926" actId="20577"/>
        <pc:sldMkLst>
          <pc:docMk/>
          <pc:sldMk cId="2629566912" sldId="259"/>
        </pc:sldMkLst>
        <pc:spChg chg="mod">
          <ac:chgData name="Michael Holynski (School of Physics and Astronomy)" userId="642ad425-07fe-43dd-b09f-02d2a2ce61c0" providerId="ADAL" clId="{C60E75D5-B47D-4DE6-B666-850FE643483F}" dt="2025-09-17T09:01:45.536" v="2926" actId="20577"/>
          <ac:spMkLst>
            <pc:docMk/>
            <pc:sldMk cId="2629566912" sldId="259"/>
            <ac:spMk id="3" creationId="{B0183825-0E13-2FC9-70DB-1C4CA38D4EB6}"/>
          </ac:spMkLst>
        </pc:spChg>
      </pc:sldChg>
      <pc:sldChg chg="modSp mod">
        <pc:chgData name="Michael Holynski (School of Physics and Astronomy)" userId="642ad425-07fe-43dd-b09f-02d2a2ce61c0" providerId="ADAL" clId="{C60E75D5-B47D-4DE6-B666-850FE643483F}" dt="2025-09-17T07:34:40.561" v="1931" actId="20577"/>
        <pc:sldMkLst>
          <pc:docMk/>
          <pc:sldMk cId="3775600214" sldId="260"/>
        </pc:sldMkLst>
        <pc:spChg chg="mod">
          <ac:chgData name="Michael Holynski (School of Physics and Astronomy)" userId="642ad425-07fe-43dd-b09f-02d2a2ce61c0" providerId="ADAL" clId="{C60E75D5-B47D-4DE6-B666-850FE643483F}" dt="2025-09-17T07:34:40.561" v="1931" actId="20577"/>
          <ac:spMkLst>
            <pc:docMk/>
            <pc:sldMk cId="3775600214" sldId="260"/>
            <ac:spMk id="2" creationId="{0B7BA790-0AD5-FEA5-5D7E-288660C65E56}"/>
          </ac:spMkLst>
        </pc:spChg>
      </pc:sldChg>
      <pc:sldChg chg="del">
        <pc:chgData name="Michael Holynski (School of Physics and Astronomy)" userId="642ad425-07fe-43dd-b09f-02d2a2ce61c0" providerId="ADAL" clId="{C60E75D5-B47D-4DE6-B666-850FE643483F}" dt="2025-09-17T07:39:49.723" v="1992" actId="47"/>
        <pc:sldMkLst>
          <pc:docMk/>
          <pc:sldMk cId="2649314379" sldId="261"/>
        </pc:sldMkLst>
      </pc:sldChg>
      <pc:sldChg chg="modSp mod ord">
        <pc:chgData name="Michael Holynski (School of Physics and Astronomy)" userId="642ad425-07fe-43dd-b09f-02d2a2ce61c0" providerId="ADAL" clId="{C60E75D5-B47D-4DE6-B666-850FE643483F}" dt="2025-09-17T07:58:14.930" v="2702" actId="20577"/>
        <pc:sldMkLst>
          <pc:docMk/>
          <pc:sldMk cId="1441564582" sldId="262"/>
        </pc:sldMkLst>
        <pc:spChg chg="mod">
          <ac:chgData name="Michael Holynski (School of Physics and Astronomy)" userId="642ad425-07fe-43dd-b09f-02d2a2ce61c0" providerId="ADAL" clId="{C60E75D5-B47D-4DE6-B666-850FE643483F}" dt="2025-09-17T07:53:19.657" v="2492" actId="20577"/>
          <ac:spMkLst>
            <pc:docMk/>
            <pc:sldMk cId="1441564582" sldId="262"/>
            <ac:spMk id="2" creationId="{F14FE73E-66B0-D180-7C92-8C5311ACB994}"/>
          </ac:spMkLst>
        </pc:spChg>
        <pc:spChg chg="mod">
          <ac:chgData name="Michael Holynski (School of Physics and Astronomy)" userId="642ad425-07fe-43dd-b09f-02d2a2ce61c0" providerId="ADAL" clId="{C60E75D5-B47D-4DE6-B666-850FE643483F}" dt="2025-09-17T07:58:14.930" v="2702" actId="20577"/>
          <ac:spMkLst>
            <pc:docMk/>
            <pc:sldMk cId="1441564582" sldId="262"/>
            <ac:spMk id="3" creationId="{43257546-E487-AB83-4DEE-D5827C878DBD}"/>
          </ac:spMkLst>
        </pc:spChg>
      </pc:sldChg>
      <pc:sldChg chg="modSp mod ord modAnim">
        <pc:chgData name="Michael Holynski (School of Physics and Astronomy)" userId="642ad425-07fe-43dd-b09f-02d2a2ce61c0" providerId="ADAL" clId="{C60E75D5-B47D-4DE6-B666-850FE643483F}" dt="2025-09-17T07:56:55.891" v="2651"/>
        <pc:sldMkLst>
          <pc:docMk/>
          <pc:sldMk cId="227995176" sldId="263"/>
        </pc:sldMkLst>
        <pc:spChg chg="mod">
          <ac:chgData name="Michael Holynski (School of Physics and Astronomy)" userId="642ad425-07fe-43dd-b09f-02d2a2ce61c0" providerId="ADAL" clId="{C60E75D5-B47D-4DE6-B666-850FE643483F}" dt="2025-09-17T07:10:05.558" v="820" actId="20577"/>
          <ac:spMkLst>
            <pc:docMk/>
            <pc:sldMk cId="227995176" sldId="263"/>
            <ac:spMk id="2" creationId="{8DCCB776-0AC0-C990-F972-399DF04A67FE}"/>
          </ac:spMkLst>
        </pc:spChg>
        <pc:spChg chg="mod">
          <ac:chgData name="Michael Holynski (School of Physics and Astronomy)" userId="642ad425-07fe-43dd-b09f-02d2a2ce61c0" providerId="ADAL" clId="{C60E75D5-B47D-4DE6-B666-850FE643483F}" dt="2025-09-17T06:55:48.525" v="43" actId="20577"/>
          <ac:spMkLst>
            <pc:docMk/>
            <pc:sldMk cId="227995176" sldId="263"/>
            <ac:spMk id="3" creationId="{33F59813-9ABC-A0D2-8196-7771DA2551A2}"/>
          </ac:spMkLst>
        </pc:spChg>
      </pc:sldChg>
      <pc:sldChg chg="modSp mod ord">
        <pc:chgData name="Michael Holynski (School of Physics and Astronomy)" userId="642ad425-07fe-43dd-b09f-02d2a2ce61c0" providerId="ADAL" clId="{C60E75D5-B47D-4DE6-B666-850FE643483F}" dt="2025-09-17T07:39:45.431" v="1991" actId="403"/>
        <pc:sldMkLst>
          <pc:docMk/>
          <pc:sldMk cId="3496614649" sldId="264"/>
        </pc:sldMkLst>
        <pc:spChg chg="mod">
          <ac:chgData name="Michael Holynski (School of Physics and Astronomy)" userId="642ad425-07fe-43dd-b09f-02d2a2ce61c0" providerId="ADAL" clId="{C60E75D5-B47D-4DE6-B666-850FE643483F}" dt="2025-09-17T07:37:42.923" v="1971" actId="20577"/>
          <ac:spMkLst>
            <pc:docMk/>
            <pc:sldMk cId="3496614649" sldId="264"/>
            <ac:spMk id="2" creationId="{FD7E198F-E6C4-9A03-8634-A819C4B2F137}"/>
          </ac:spMkLst>
        </pc:spChg>
        <pc:spChg chg="mod">
          <ac:chgData name="Michael Holynski (School of Physics and Astronomy)" userId="642ad425-07fe-43dd-b09f-02d2a2ce61c0" providerId="ADAL" clId="{C60E75D5-B47D-4DE6-B666-850FE643483F}" dt="2025-09-17T07:39:45.431" v="1991" actId="403"/>
          <ac:spMkLst>
            <pc:docMk/>
            <pc:sldMk cId="3496614649" sldId="264"/>
            <ac:spMk id="3" creationId="{46580A1D-CCE9-AC8B-3C2D-2CBA4859B1CC}"/>
          </ac:spMkLst>
        </pc:spChg>
      </pc:sldChg>
      <pc:sldChg chg="modAnim">
        <pc:chgData name="Michael Holynski (School of Physics and Astronomy)" userId="642ad425-07fe-43dd-b09f-02d2a2ce61c0" providerId="ADAL" clId="{C60E75D5-B47D-4DE6-B666-850FE643483F}" dt="2025-09-17T07:56:04.867" v="2648"/>
        <pc:sldMkLst>
          <pc:docMk/>
          <pc:sldMk cId="4207687207" sldId="266"/>
        </pc:sldMkLst>
      </pc:sldChg>
      <pc:sldChg chg="del">
        <pc:chgData name="Michael Holynski (School of Physics and Astronomy)" userId="642ad425-07fe-43dd-b09f-02d2a2ce61c0" providerId="ADAL" clId="{C60E75D5-B47D-4DE6-B666-850FE643483F}" dt="2025-09-17T06:53:30.954" v="1" actId="47"/>
        <pc:sldMkLst>
          <pc:docMk/>
          <pc:sldMk cId="2514234283" sldId="268"/>
        </pc:sldMkLst>
      </pc:sldChg>
      <pc:sldChg chg="ord">
        <pc:chgData name="Michael Holynski (School of Physics and Astronomy)" userId="642ad425-07fe-43dd-b09f-02d2a2ce61c0" providerId="ADAL" clId="{C60E75D5-B47D-4DE6-B666-850FE643483F}" dt="2025-09-17T07:34:18.799" v="1924"/>
        <pc:sldMkLst>
          <pc:docMk/>
          <pc:sldMk cId="3772825193" sldId="269"/>
        </pc:sldMkLst>
      </pc:sldChg>
      <pc:sldChg chg="add ord">
        <pc:chgData name="Michael Holynski (School of Physics and Astronomy)" userId="642ad425-07fe-43dd-b09f-02d2a2ce61c0" providerId="ADAL" clId="{C60E75D5-B47D-4DE6-B666-850FE643483F}" dt="2025-09-17T07:34:18.799" v="1924"/>
        <pc:sldMkLst>
          <pc:docMk/>
          <pc:sldMk cId="357901424" sldId="270"/>
        </pc:sldMkLst>
      </pc:sldChg>
      <pc:sldChg chg="modSp add mod modAnim">
        <pc:chgData name="Michael Holynski (School of Physics and Astronomy)" userId="642ad425-07fe-43dd-b09f-02d2a2ce61c0" providerId="ADAL" clId="{C60E75D5-B47D-4DE6-B666-850FE643483F}" dt="2025-09-17T08:57:01.008" v="2805" actId="20577"/>
        <pc:sldMkLst>
          <pc:docMk/>
          <pc:sldMk cId="3050215007" sldId="271"/>
        </pc:sldMkLst>
        <pc:spChg chg="mod">
          <ac:chgData name="Michael Holynski (School of Physics and Astronomy)" userId="642ad425-07fe-43dd-b09f-02d2a2ce61c0" providerId="ADAL" clId="{C60E75D5-B47D-4DE6-B666-850FE643483F}" dt="2025-09-17T06:53:40.487" v="27" actId="20577"/>
          <ac:spMkLst>
            <pc:docMk/>
            <pc:sldMk cId="3050215007" sldId="271"/>
            <ac:spMk id="2" creationId="{A2233119-DD73-5CED-CAFE-56D23222751C}"/>
          </ac:spMkLst>
        </pc:spChg>
        <pc:spChg chg="mod">
          <ac:chgData name="Michael Holynski (School of Physics and Astronomy)" userId="642ad425-07fe-43dd-b09f-02d2a2ce61c0" providerId="ADAL" clId="{C60E75D5-B47D-4DE6-B666-850FE643483F}" dt="2025-09-17T08:57:01.008" v="2805" actId="20577"/>
          <ac:spMkLst>
            <pc:docMk/>
            <pc:sldMk cId="3050215007" sldId="271"/>
            <ac:spMk id="3" creationId="{2ACF1968-C859-56E0-2A31-01EA1116A4BC}"/>
          </ac:spMkLst>
        </pc:spChg>
      </pc:sldChg>
      <pc:sldChg chg="modSp add mod ord">
        <pc:chgData name="Michael Holynski (School of Physics and Astronomy)" userId="642ad425-07fe-43dd-b09f-02d2a2ce61c0" providerId="ADAL" clId="{C60E75D5-B47D-4DE6-B666-850FE643483F}" dt="2025-09-17T07:38:55.869" v="1990" actId="20577"/>
        <pc:sldMkLst>
          <pc:docMk/>
          <pc:sldMk cId="1290641685" sldId="272"/>
        </pc:sldMkLst>
        <pc:spChg chg="mod">
          <ac:chgData name="Michael Holynski (School of Physics and Astronomy)" userId="642ad425-07fe-43dd-b09f-02d2a2ce61c0" providerId="ADAL" clId="{C60E75D5-B47D-4DE6-B666-850FE643483F}" dt="2025-09-17T07:38:55.869" v="1990" actId="20577"/>
          <ac:spMkLst>
            <pc:docMk/>
            <pc:sldMk cId="1290641685" sldId="272"/>
            <ac:spMk id="2" creationId="{5E590CA4-CC7C-6808-3247-F1808548FA03}"/>
          </ac:spMkLst>
        </pc:spChg>
      </pc:sldChg>
      <pc:sldChg chg="modSp add mod">
        <pc:chgData name="Michael Holynski (School of Physics and Astronomy)" userId="642ad425-07fe-43dd-b09f-02d2a2ce61c0" providerId="ADAL" clId="{C60E75D5-B47D-4DE6-B666-850FE643483F}" dt="2025-09-17T08:42:46.558" v="2726" actId="20577"/>
        <pc:sldMkLst>
          <pc:docMk/>
          <pc:sldMk cId="79427951" sldId="273"/>
        </pc:sldMkLst>
        <pc:spChg chg="mod">
          <ac:chgData name="Michael Holynski (School of Physics and Astronomy)" userId="642ad425-07fe-43dd-b09f-02d2a2ce61c0" providerId="ADAL" clId="{C60E75D5-B47D-4DE6-B666-850FE643483F}" dt="2025-09-17T08:42:46.558" v="2726" actId="20577"/>
          <ac:spMkLst>
            <pc:docMk/>
            <pc:sldMk cId="79427951" sldId="273"/>
            <ac:spMk id="3" creationId="{2AA0D117-B863-0189-7C65-CF183AB49B1D}"/>
          </ac:spMkLst>
        </pc:spChg>
      </pc:sldChg>
      <pc:sldChg chg="modSp add mod ord">
        <pc:chgData name="Michael Holynski (School of Physics and Astronomy)" userId="642ad425-07fe-43dd-b09f-02d2a2ce61c0" providerId="ADAL" clId="{C60E75D5-B47D-4DE6-B666-850FE643483F}" dt="2025-09-17T07:42:19.203" v="2056" actId="20577"/>
        <pc:sldMkLst>
          <pc:docMk/>
          <pc:sldMk cId="778603961" sldId="274"/>
        </pc:sldMkLst>
        <pc:spChg chg="mod">
          <ac:chgData name="Michael Holynski (School of Physics and Astronomy)" userId="642ad425-07fe-43dd-b09f-02d2a2ce61c0" providerId="ADAL" clId="{C60E75D5-B47D-4DE6-B666-850FE643483F}" dt="2025-09-17T07:42:19.203" v="2056" actId="20577"/>
          <ac:spMkLst>
            <pc:docMk/>
            <pc:sldMk cId="778603961" sldId="274"/>
            <ac:spMk id="2" creationId="{EEB82BB3-C8F7-F741-654B-B5AF09010793}"/>
          </ac:spMkLst>
        </pc:spChg>
      </pc:sldChg>
      <pc:sldChg chg="modSp add del mod">
        <pc:chgData name="Michael Holynski (School of Physics and Astronomy)" userId="642ad425-07fe-43dd-b09f-02d2a2ce61c0" providerId="ADAL" clId="{C60E75D5-B47D-4DE6-B666-850FE643483F}" dt="2025-09-17T07:57:33.217" v="2653" actId="47"/>
        <pc:sldMkLst>
          <pc:docMk/>
          <pc:sldMk cId="630302683" sldId="275"/>
        </pc:sldMkLst>
        <pc:spChg chg="mod">
          <ac:chgData name="Michael Holynski (School of Physics and Astronomy)" userId="642ad425-07fe-43dd-b09f-02d2a2ce61c0" providerId="ADAL" clId="{C60E75D5-B47D-4DE6-B666-850FE643483F}" dt="2025-09-17T07:50:05.403" v="2251" actId="20577"/>
          <ac:spMkLst>
            <pc:docMk/>
            <pc:sldMk cId="630302683" sldId="275"/>
            <ac:spMk id="2" creationId="{F8A16663-1BE2-1C26-BD11-90D2D93D384B}"/>
          </ac:spMkLst>
        </pc:spChg>
        <pc:spChg chg="mod">
          <ac:chgData name="Michael Holynski (School of Physics and Astronomy)" userId="642ad425-07fe-43dd-b09f-02d2a2ce61c0" providerId="ADAL" clId="{C60E75D5-B47D-4DE6-B666-850FE643483F}" dt="2025-09-17T07:50:21.006" v="2305" actId="20577"/>
          <ac:spMkLst>
            <pc:docMk/>
            <pc:sldMk cId="630302683" sldId="275"/>
            <ac:spMk id="3" creationId="{A776327B-D177-D1A2-5890-57974206DB2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0A597-F177-9143-3DC6-FFABDA5B37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FFFB5-F6D6-A8F7-279C-45BF923FCC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7C786-6D03-8B6E-60D2-E55D39F13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98B9-3DFC-432E-B67A-721E80020353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61AA6-3EDF-5412-9F68-9543A5D71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44699-7EB4-4FA2-6015-22746C201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33B8-189E-4E25-BE79-24C719C1B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11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9698-A2C4-BE68-D05C-0581E4E93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55B449-1791-99FD-B2E4-6D41CEB44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29B0A-230B-EC5F-D362-6B2714F2A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98B9-3DFC-432E-B67A-721E80020353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8CEA6-1F4C-0FC8-B383-BFCA3C575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D1B44-A5D0-D2EC-D413-9043F1BCE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33B8-189E-4E25-BE79-24C719C1B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38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B017B7-BBBE-C603-ED9A-F3FA6AFD1F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4936F6-9FCA-2CEB-8D20-73D87EFE8B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EC0C4-C4F2-C825-C4B0-6D39F0F7C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98B9-3DFC-432E-B67A-721E80020353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26AF7-0ECB-7DCF-B7BC-E20AA74D0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3E3CC-CC7A-BA33-2659-62923CE03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33B8-189E-4E25-BE79-24C719C1B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075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E10F8-3790-D6F7-7EB0-9CC230EE5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DC925-6B30-9865-6DF7-A9FDD3A46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4850D-D0C8-49F6-782E-FEA000BE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98B9-3DFC-432E-B67A-721E80020353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EED40-CC0C-01E2-D252-73F08C2C1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CA541E-17EE-4EAC-6E3E-AC717038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33B8-189E-4E25-BE79-24C719C1B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515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83DFC-4D15-22C7-8067-C1B63D0A4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524D0B-35F2-3591-9CD5-1AC52812C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C22E7-6C0C-A38E-DE85-7CA88DBF4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98B9-3DFC-432E-B67A-721E80020353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CD8E9-00D6-E40F-C714-0833C0053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F5AE8-5742-9FBC-F9C0-9DA88BD4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33B8-189E-4E25-BE79-24C719C1B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129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D9839-D515-0D87-661B-9A36A81DE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CDFC1-83AB-FE51-49EB-E700CEF1BC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10F181-246E-2B5D-6D23-536AEEB0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D0AB5-E6E5-307F-7D7A-DA6D79352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98B9-3DFC-432E-B67A-721E80020353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AA0463-3C0D-5614-0939-05CF233DA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99ECDF-4C68-3F9E-B43E-EE9D6C0D3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33B8-189E-4E25-BE79-24C719C1B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97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B845F-A184-8822-9B9F-90B10B09B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ADA73-DC04-2D81-AD5D-97CEFB9D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05E246-5C28-1717-4363-30A6BC75B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EF0AC8-7D15-D89B-520E-E5DCBFD9BE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9F7F8D-D773-2AD8-7C48-71AA1C007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E15BCC-DD48-84A4-88EA-A4A5DCBC6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98B9-3DFC-432E-B67A-721E80020353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A86A7B-A26B-E2A1-7993-2511DA978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EC85B6-4B36-FAAF-1672-9C7F370B4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33B8-189E-4E25-BE79-24C719C1B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579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23DD5-ED4C-1DF4-85D9-DC61DD2F1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4FBFF9-7934-3F6C-E798-4D3E833E9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98B9-3DFC-432E-B67A-721E80020353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005D02-9BE4-C5B6-7E1E-C0DB91404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658C57-9E28-FCEA-EC95-FA1C8FA55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33B8-189E-4E25-BE79-24C719C1B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52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00B790-BEC5-0E61-2660-F335C2E1F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98B9-3DFC-432E-B67A-721E80020353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C07D1A-8D8D-906D-B3F4-C55F4EB7C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5F446F-6844-4F4E-5D3D-A5600C4D2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33B8-189E-4E25-BE79-24C719C1B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033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8D263-5E3C-5FB8-E8EE-BC03C3EB5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33E48-B745-22D0-A617-E89DB34090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D984D2-BC3E-7664-8149-FCB19DBC0C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839EAB-B7C7-06DE-6BC8-F17AA3A27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98B9-3DFC-432E-B67A-721E80020353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8448D2-13A6-F0A8-C149-0B228A3B1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DD9E9E-300D-624F-72F5-31837B49E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33B8-189E-4E25-BE79-24C719C1B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392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ACAE0-1B26-0EF9-0B50-AEB7274A1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6F2A85-FC9D-3AA0-4EF3-99EEDB9F46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35AE2D-8F8A-24FD-AFD5-9875C2331C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203CD3-2845-43F8-9A14-C30914266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98B9-3DFC-432E-B67A-721E80020353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A0359-12EB-596A-AF02-B375961AA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2D8302-6987-FBA9-5423-9B18FAB4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33B8-189E-4E25-BE79-24C719C1B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70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B1AA0-9A1C-0CC7-A95F-F9ED41533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60D5D7-C226-10A0-2A77-511EA869B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E00B15-1119-F43B-D688-2165B33B5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CC98B9-3DFC-432E-B67A-721E80020353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3C502-EB47-F01C-71D9-AA96E99FE3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E7171-F35C-FA0A-AB27-2DB060BA10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9A433B8-189E-4E25-BE79-24C719C1B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28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kri.org/who-we-are/work-for-us/join-an-advisory-committee-panel-or-network/ukri-digital-research-infrastructure-pool-strike-member-vacancies/" TargetMode="External"/><Relationship Id="rId2" Type="http://schemas.openxmlformats.org/officeDocument/2006/relationships/hyperlink" Target="https://engagementhub.ukri.org/epsrc-governanceplanning/sat-setb-recruitment-2025-for-2026-start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D6904-7F08-72BA-E839-75C57CCB73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GB" dirty="0"/>
              <a:t>Research and          Knowledge Transfer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A8B0D4-5AE0-E301-C19B-7FD7C2CC13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dirty="0"/>
              <a:t>17/09/2025</a:t>
            </a:r>
          </a:p>
        </p:txBody>
      </p:sp>
    </p:spTree>
    <p:extLst>
      <p:ext uri="{BB962C8B-B14F-4D97-AF65-F5344CB8AC3E}">
        <p14:creationId xmlns:p14="http://schemas.microsoft.com/office/powerpoint/2010/main" val="48349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7CBDD-24CC-2F74-C2A6-A7F4808895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5464-64D1-DA74-C528-526A4E85C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Updates to School RKT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83825-0E13-2FC9-70DB-1C4CA38D4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Updates to School RKT structure, as discussed in May Away Day</a:t>
            </a:r>
          </a:p>
          <a:p>
            <a:endParaRPr lang="en-GB" dirty="0"/>
          </a:p>
          <a:p>
            <a:r>
              <a:rPr lang="en-GB" dirty="0"/>
              <a:t>An overarching purpose of facilitating good research and impact in the School</a:t>
            </a:r>
          </a:p>
          <a:p>
            <a:endParaRPr lang="en-GB" dirty="0"/>
          </a:p>
          <a:p>
            <a:r>
              <a:rPr lang="en-GB" dirty="0"/>
              <a:t>Working to implement feedback, e.g., around clarity and transparency:</a:t>
            </a:r>
          </a:p>
          <a:p>
            <a:pPr lvl="1"/>
            <a:r>
              <a:rPr lang="en-GB" dirty="0"/>
              <a:t>Remits of roles and committees being written up for clarity</a:t>
            </a:r>
          </a:p>
          <a:p>
            <a:pPr lvl="1"/>
            <a:r>
              <a:rPr lang="en-GB" dirty="0"/>
              <a:t>Making meeting agendas and outcomes as open as possible</a:t>
            </a:r>
          </a:p>
          <a:p>
            <a:pPr lvl="1"/>
            <a:r>
              <a:rPr lang="en-GB" dirty="0"/>
              <a:t>Information will be added to </a:t>
            </a:r>
            <a:r>
              <a:rPr lang="en-GB" dirty="0" err="1"/>
              <a:t>OneStopShop</a:t>
            </a:r>
            <a:r>
              <a:rPr lang="en-GB" dirty="0"/>
              <a:t> in due course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Structure evolving in places:</a:t>
            </a:r>
          </a:p>
          <a:p>
            <a:pPr lvl="1"/>
            <a:r>
              <a:rPr lang="en-GB" dirty="0"/>
              <a:t>Will be engaging in discussion with current committees/role holders</a:t>
            </a:r>
          </a:p>
          <a:p>
            <a:pPr lvl="1"/>
            <a:r>
              <a:rPr lang="en-GB" dirty="0"/>
              <a:t>Considering how to come together on cross-School issues, e.g. experimental work, data, etc</a:t>
            </a:r>
          </a:p>
          <a:p>
            <a:pPr lvl="1"/>
            <a:r>
              <a:rPr lang="en-GB" dirty="0"/>
              <a:t>Input welcome, and continuous improvement possible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5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C872B0-275A-CCD7-98CB-FCE6944F0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90CA4-CC7C-6808-3247-F1808548F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7EB90-21ED-B4D3-4E68-9D8B38B128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641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12FA1-68F9-496A-656D-2A05D2C4A6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E198F-E6C4-9A03-8634-A819C4B2F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Internal leadership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80A1D-CCE9-AC8B-3C2D-2CBA4859B1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Soon to open a call for Expressions of Interest for:</a:t>
            </a:r>
          </a:p>
          <a:p>
            <a:pPr lvl="1"/>
            <a:r>
              <a:rPr lang="en-GB" sz="2800" dirty="0"/>
              <a:t>REF Outputs Lead</a:t>
            </a:r>
          </a:p>
          <a:p>
            <a:pPr lvl="1"/>
            <a:r>
              <a:rPr lang="en-GB" sz="2800" dirty="0"/>
              <a:t>Research Computing representative for the School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614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DC607-6291-67B7-8D7F-FB52BEC4E4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25550-BAF4-671A-1EE2-EE588E55B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leadership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0D117-B863-0189-7C65-CF183AB49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EPSRC, deadline 7</a:t>
            </a:r>
            <a:r>
              <a:rPr lang="en-GB" baseline="30000" dirty="0"/>
              <a:t>th</a:t>
            </a:r>
            <a:r>
              <a:rPr lang="en-GB" dirty="0"/>
              <a:t> Nov:</a:t>
            </a:r>
          </a:p>
          <a:p>
            <a:pPr lvl="1"/>
            <a:r>
              <a:rPr lang="en-GB" sz="2800" dirty="0"/>
              <a:t>Strategic Advisory Teams</a:t>
            </a:r>
          </a:p>
          <a:p>
            <a:pPr lvl="1"/>
            <a:r>
              <a:rPr lang="en-GB" sz="2800" dirty="0"/>
              <a:t>Science, Engineering and Technology Board</a:t>
            </a:r>
          </a:p>
          <a:p>
            <a:pPr lvl="1"/>
            <a:r>
              <a:rPr lang="en-GB" sz="2800" dirty="0">
                <a:hlinkClick r:id="rId2"/>
              </a:rPr>
              <a:t>Link</a:t>
            </a:r>
            <a:endParaRPr lang="en-GB" sz="2800" dirty="0"/>
          </a:p>
          <a:p>
            <a:endParaRPr lang="en-GB" dirty="0"/>
          </a:p>
          <a:p>
            <a:r>
              <a:rPr lang="en-GB" dirty="0"/>
              <a:t>UKRI, open deadline:</a:t>
            </a:r>
          </a:p>
          <a:p>
            <a:pPr lvl="1"/>
            <a:r>
              <a:rPr lang="en-GB" sz="2800" dirty="0"/>
              <a:t>Digital Research Infrastructure: STRIKE</a:t>
            </a:r>
          </a:p>
          <a:p>
            <a:pPr lvl="1"/>
            <a:r>
              <a:rPr lang="en-GB" sz="2800" dirty="0">
                <a:hlinkClick r:id="rId3"/>
              </a:rPr>
              <a:t>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27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631FD-8DA8-F873-D40C-0DCEA0DE9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FE73E-66B0-D180-7C92-8C5311ACB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listening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257546-E487-AB83-4DEE-D5827C878D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Please get in touch:</a:t>
            </a:r>
          </a:p>
          <a:p>
            <a:r>
              <a:rPr lang="en-GB" dirty="0"/>
              <a:t>m.holynski@bham.ac.uk</a:t>
            </a:r>
          </a:p>
          <a:p>
            <a:r>
              <a:rPr lang="en-GB" dirty="0"/>
              <a:t>H.Price.2@bham.ac.uk</a:t>
            </a:r>
          </a:p>
        </p:txBody>
      </p:sp>
    </p:spTree>
    <p:extLst>
      <p:ext uri="{BB962C8B-B14F-4D97-AF65-F5344CB8AC3E}">
        <p14:creationId xmlns:p14="http://schemas.microsoft.com/office/powerpoint/2010/main" val="1441564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BA790-0AD5-FEA5-5D7E-288660C65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3B365-60DD-2018-F3AF-04EED823F4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600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119DA-5539-5F1D-3A76-824B42939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88EE7-C9A6-A646-F326-06900FF08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Congratulations, and well done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7EAEC-CC8F-0A98-E0A1-0307646E8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School has exceeded its grant capture target for 2024-2025 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sz="2800" dirty="0"/>
              <a:t>Target agreed with the College: £18.50M</a:t>
            </a:r>
          </a:p>
          <a:p>
            <a:pPr lvl="1"/>
            <a:r>
              <a:rPr lang="en-GB" sz="2800" dirty="0"/>
              <a:t>Most recent grant pipeline update: £19.48M</a:t>
            </a:r>
          </a:p>
          <a:p>
            <a:pPr lvl="1"/>
            <a:endParaRPr lang="en-GB" dirty="0"/>
          </a:p>
          <a:p>
            <a:r>
              <a:rPr lang="en-GB" dirty="0"/>
              <a:t>Thank you to all those involved in bidding and supporting bids</a:t>
            </a:r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768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E54F6-E1D7-C528-3B65-C3A955F88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33119-DD73-5CED-CAFE-56D232227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external landscape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F1968-C859-56E0-2A31-01EA1116A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57835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Some positive motions in government, including uplifts to DSIT</a:t>
            </a:r>
          </a:p>
          <a:p>
            <a:endParaRPr lang="en-GB" dirty="0"/>
          </a:p>
          <a:p>
            <a:r>
              <a:rPr lang="en-GB" dirty="0"/>
              <a:t>Picture for Research Councils: visible challenges, emerging impacts</a:t>
            </a:r>
          </a:p>
          <a:p>
            <a:pPr lvl="1"/>
            <a:r>
              <a:rPr lang="en-GB" dirty="0"/>
              <a:t>A tone of focus being valued</a:t>
            </a:r>
          </a:p>
          <a:p>
            <a:pPr lvl="1"/>
            <a:r>
              <a:rPr lang="en-GB" dirty="0"/>
              <a:t>Emphasis on, e.g., economic growth and future skills (~future economy)</a:t>
            </a:r>
          </a:p>
          <a:p>
            <a:pPr lvl="1"/>
            <a:endParaRPr lang="en-GB" dirty="0"/>
          </a:p>
          <a:p>
            <a:r>
              <a:rPr lang="en-GB" dirty="0"/>
              <a:t>Similarly, a challenging time for the sector</a:t>
            </a:r>
          </a:p>
          <a:p>
            <a:pPr lvl="1"/>
            <a:r>
              <a:rPr lang="en-GB" dirty="0"/>
              <a:t>Increased focus on recovery from grants – RC funding is typ. &lt;100% FEC</a:t>
            </a:r>
          </a:p>
          <a:p>
            <a:pPr lvl="1"/>
            <a:r>
              <a:rPr lang="en-GB" dirty="0"/>
              <a:t>Increased benefit of 100% or &gt;100% FEC opportunities, e.g. gov, industry, …</a:t>
            </a:r>
          </a:p>
          <a:p>
            <a:pPr lvl="1"/>
            <a:r>
              <a:rPr lang="en-GB" dirty="0"/>
              <a:t>Everyone is squeezed with regard to PhD student funding (unless in CDTs)</a:t>
            </a:r>
          </a:p>
          <a:p>
            <a:pPr lvl="1"/>
            <a:endParaRPr lang="en-GB" dirty="0"/>
          </a:p>
          <a:p>
            <a:r>
              <a:rPr lang="en-GB" dirty="0"/>
              <a:t>Challenges come with opportunities:</a:t>
            </a:r>
          </a:p>
          <a:p>
            <a:pPr lvl="1"/>
            <a:r>
              <a:rPr lang="en-GB" dirty="0"/>
              <a:t>Winds will be blowing – those who tilt their sails accordingly will move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021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FD953-419E-F07D-EAFB-086DC10F2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82BB3-C8F7-F741-654B-B5AF09010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6F3DDB-75DD-D5E7-0016-B109A225F8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603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026182-3828-80CF-7C99-C7B1442E6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A30E-94B1-AAC8-2DAC-AF8D0BF51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School research and impact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533CD-804B-5679-8A35-3CC7B703E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6899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We plan to engage with each Research Group over the next few months, to input to School level strategy as input to College etc</a:t>
            </a:r>
          </a:p>
          <a:p>
            <a:endParaRPr lang="en-GB" dirty="0"/>
          </a:p>
          <a:p>
            <a:r>
              <a:rPr lang="en-GB" dirty="0"/>
              <a:t>Keen for the agenda to be set by the groups, example topics:</a:t>
            </a:r>
          </a:p>
          <a:p>
            <a:pPr lvl="1"/>
            <a:r>
              <a:rPr lang="en-GB" dirty="0"/>
              <a:t>Group research and impact strategy</a:t>
            </a:r>
          </a:p>
          <a:p>
            <a:pPr lvl="1"/>
            <a:r>
              <a:rPr lang="en-GB" dirty="0"/>
              <a:t>Priorities</a:t>
            </a:r>
          </a:p>
          <a:p>
            <a:pPr lvl="1"/>
            <a:r>
              <a:rPr lang="en-GB" dirty="0"/>
              <a:t>Opportunities</a:t>
            </a:r>
          </a:p>
          <a:p>
            <a:pPr lvl="1"/>
            <a:r>
              <a:rPr lang="en-GB" dirty="0"/>
              <a:t>Group risks/challenges/concerns</a:t>
            </a:r>
          </a:p>
          <a:p>
            <a:pPr lvl="1"/>
            <a:endParaRPr lang="en-GB" dirty="0"/>
          </a:p>
          <a:p>
            <a:r>
              <a:rPr lang="en-GB" dirty="0"/>
              <a:t>Also planning for next School Away Day, later this year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814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89E74-439E-BAC8-F79D-C22E9CD57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CB776-0AC0-C990-F972-399DF04A6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School grants trajectory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59813-9ABC-A0D2-8196-7771DA255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Considering mechanisms for delivery of targeted support for fellowship and grant applications</a:t>
            </a:r>
          </a:p>
          <a:p>
            <a:endParaRPr lang="en-GB" dirty="0"/>
          </a:p>
          <a:p>
            <a:r>
              <a:rPr lang="en-GB" dirty="0"/>
              <a:t>Mechanisms for identifying and facilitating strategic opportunities, e.g. Programme Grants, Hubs, etc</a:t>
            </a:r>
          </a:p>
          <a:p>
            <a:endParaRPr lang="en-GB" dirty="0"/>
          </a:p>
          <a:p>
            <a:r>
              <a:rPr lang="en-GB" dirty="0"/>
              <a:t>Good for all to be considering impact stories, even if preliminary, to support diversification of funding, and UoB messaging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9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0451F-569D-CE83-1171-9B59EB581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9AE3E-1B98-5DB8-D2A8-132013F34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Updated EPS Guidance for bids and contracts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DF51F-1C4A-17A8-DF4F-D2E1C813C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0965873" cy="4361419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New College guidance just in (Sept 2025), One Stop Shop will be updated</a:t>
            </a:r>
          </a:p>
          <a:p>
            <a:pPr lvl="1"/>
            <a:endParaRPr lang="en-GB" dirty="0"/>
          </a:p>
          <a:p>
            <a:r>
              <a:rPr lang="en-GB" sz="2400" dirty="0"/>
              <a:t>Some key points within the ~1500 words:</a:t>
            </a:r>
          </a:p>
          <a:p>
            <a:pPr lvl="1"/>
            <a:r>
              <a:rPr lang="en-GB" sz="2200" dirty="0"/>
              <a:t>All bids must be captured on </a:t>
            </a:r>
            <a:r>
              <a:rPr lang="en-GB" sz="2200" dirty="0" err="1"/>
              <a:t>Worktribe</a:t>
            </a:r>
            <a:r>
              <a:rPr lang="en-GB" sz="2200" dirty="0"/>
              <a:t> (regardless of funder)</a:t>
            </a:r>
          </a:p>
          <a:p>
            <a:pPr lvl="1"/>
            <a:r>
              <a:rPr lang="en-GB" sz="2200" dirty="0"/>
              <a:t>Approvals required for, e.g.,: </a:t>
            </a:r>
          </a:p>
          <a:p>
            <a:pPr lvl="2"/>
            <a:r>
              <a:rPr lang="en-GB" sz="2200" dirty="0"/>
              <a:t>Bids below recovery of 80%/70% FEC recovery thresholds (</a:t>
            </a:r>
            <a:r>
              <a:rPr lang="en-GB" sz="2200" dirty="0" err="1"/>
              <a:t>HoS</a:t>
            </a:r>
            <a:r>
              <a:rPr lang="en-GB" sz="2200" dirty="0"/>
              <a:t>/</a:t>
            </a:r>
            <a:r>
              <a:rPr lang="en-GB" sz="2200" dirty="0" err="1"/>
              <a:t>HoC</a:t>
            </a:r>
            <a:r>
              <a:rPr lang="en-GB" sz="2200" dirty="0"/>
              <a:t> or nominees) </a:t>
            </a:r>
          </a:p>
          <a:p>
            <a:pPr lvl="2"/>
            <a:r>
              <a:rPr lang="en-GB" sz="2200" dirty="0"/>
              <a:t>Industry and similar funding below 100%FEC recovery  (</a:t>
            </a:r>
            <a:r>
              <a:rPr lang="en-GB" sz="2200" dirty="0" err="1"/>
              <a:t>HoC</a:t>
            </a:r>
            <a:r>
              <a:rPr lang="en-GB" sz="2200" dirty="0"/>
              <a:t> or nominee)</a:t>
            </a:r>
          </a:p>
          <a:p>
            <a:pPr lvl="2"/>
            <a:r>
              <a:rPr lang="en-GB" sz="2200" dirty="0"/>
              <a:t>Any match or in-kind contributions (</a:t>
            </a:r>
            <a:r>
              <a:rPr lang="en-GB" sz="2200" dirty="0" err="1"/>
              <a:t>HoS</a:t>
            </a:r>
            <a:r>
              <a:rPr lang="en-GB" sz="2200" dirty="0"/>
              <a:t> and College D of Research/College D of Ops)</a:t>
            </a:r>
          </a:p>
          <a:p>
            <a:pPr lvl="2"/>
            <a:r>
              <a:rPr lang="en-GB" sz="2200" dirty="0"/>
              <a:t>Professional services posts (School Ops Lead, College D of Ops and Deputy D of Ops)</a:t>
            </a:r>
          </a:p>
          <a:p>
            <a:pPr lvl="1"/>
            <a:r>
              <a:rPr lang="en-GB" sz="2200" dirty="0"/>
              <a:t>Push for more reviewing at School level</a:t>
            </a:r>
          </a:p>
          <a:p>
            <a:pPr lvl="1"/>
            <a:r>
              <a:rPr lang="en-GB" sz="2200" dirty="0"/>
              <a:t>Minimum staff times of 5% for PI and each Co-I </a:t>
            </a:r>
          </a:p>
          <a:p>
            <a:pPr lvl="1"/>
            <a:r>
              <a:rPr lang="en-GB" sz="2200" dirty="0"/>
              <a:t>Export control and due diligence by RSSD before submission, 14-day notice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01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2B458-A955-0B5A-1F09-D461AF081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AA600-A5B6-779D-810E-32753431C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Updated EPS Guidance for bids and contracts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1CF2D-6BF4-C81C-59EE-CD39962EA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0965873" cy="4361419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New College guidance just in (Sept 2025), One Stop Shop will be updated</a:t>
            </a:r>
          </a:p>
          <a:p>
            <a:pPr lvl="1"/>
            <a:endParaRPr lang="en-GB" dirty="0"/>
          </a:p>
          <a:p>
            <a:r>
              <a:rPr lang="en-GB" sz="2400" dirty="0"/>
              <a:t>Some key points within the ~1500 words:</a:t>
            </a:r>
          </a:p>
          <a:p>
            <a:pPr lvl="1"/>
            <a:r>
              <a:rPr lang="en-GB" sz="2200" dirty="0"/>
              <a:t>All bids must be captured on </a:t>
            </a:r>
            <a:r>
              <a:rPr lang="en-GB" sz="2200" dirty="0" err="1"/>
              <a:t>Worktribe</a:t>
            </a:r>
            <a:r>
              <a:rPr lang="en-GB" sz="2200" dirty="0"/>
              <a:t> (regardless of funder)</a:t>
            </a:r>
          </a:p>
          <a:p>
            <a:pPr lvl="1"/>
            <a:r>
              <a:rPr lang="en-GB" sz="2200" dirty="0"/>
              <a:t>Approvals required for, e.g.,: </a:t>
            </a:r>
          </a:p>
          <a:p>
            <a:pPr lvl="2"/>
            <a:r>
              <a:rPr lang="en-GB" sz="2200" dirty="0"/>
              <a:t>Bids below recovery of 80%/70% FEC recovery thresholds (</a:t>
            </a:r>
            <a:r>
              <a:rPr lang="en-GB" sz="2200" dirty="0" err="1"/>
              <a:t>HoS</a:t>
            </a:r>
            <a:r>
              <a:rPr lang="en-GB" sz="2200" dirty="0"/>
              <a:t>/</a:t>
            </a:r>
            <a:r>
              <a:rPr lang="en-GB" sz="2200" dirty="0" err="1"/>
              <a:t>HoC</a:t>
            </a:r>
            <a:r>
              <a:rPr lang="en-GB" sz="2200" dirty="0"/>
              <a:t> or nominees) </a:t>
            </a:r>
          </a:p>
          <a:p>
            <a:pPr lvl="2"/>
            <a:r>
              <a:rPr lang="en-GB" sz="2200" dirty="0"/>
              <a:t>Industry and similar funding below 100%FEC recovery  (</a:t>
            </a:r>
            <a:r>
              <a:rPr lang="en-GB" sz="2200" dirty="0" err="1"/>
              <a:t>HoC</a:t>
            </a:r>
            <a:r>
              <a:rPr lang="en-GB" sz="2200" dirty="0"/>
              <a:t> or nominee)</a:t>
            </a:r>
          </a:p>
          <a:p>
            <a:pPr lvl="2"/>
            <a:r>
              <a:rPr lang="en-GB" sz="2200" dirty="0"/>
              <a:t>Any match or in-kind contributions (</a:t>
            </a:r>
            <a:r>
              <a:rPr lang="en-GB" sz="2200" dirty="0" err="1"/>
              <a:t>HoS</a:t>
            </a:r>
            <a:r>
              <a:rPr lang="en-GB" sz="2200" dirty="0"/>
              <a:t> and College D of Research/College D of Ops)</a:t>
            </a:r>
          </a:p>
          <a:p>
            <a:pPr lvl="2"/>
            <a:r>
              <a:rPr lang="en-GB" sz="2200" dirty="0"/>
              <a:t>Professional services posts (School Ops Lead, College D of Ops and Deputy D of Ops)</a:t>
            </a:r>
          </a:p>
          <a:p>
            <a:pPr lvl="1"/>
            <a:r>
              <a:rPr lang="en-GB" sz="2200" dirty="0"/>
              <a:t>Push for more reviewing at School level</a:t>
            </a:r>
          </a:p>
          <a:p>
            <a:pPr lvl="1"/>
            <a:r>
              <a:rPr lang="en-GB" sz="2200" dirty="0"/>
              <a:t>Minimum staff times of 5% for PI and each Co-I </a:t>
            </a:r>
          </a:p>
          <a:p>
            <a:pPr lvl="1"/>
            <a:r>
              <a:rPr lang="en-GB" sz="2200" dirty="0"/>
              <a:t>Export control and due diligence by RSSD before submission, 14-day notice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9675AB-3279-E4A0-6F78-56BDC00A1B07}"/>
              </a:ext>
            </a:extLst>
          </p:cNvPr>
          <p:cNvSpPr txBox="1"/>
          <p:nvPr/>
        </p:nvSpPr>
        <p:spPr>
          <a:xfrm>
            <a:off x="1805050" y="6123542"/>
            <a:ext cx="85819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chemeClr val="accent6"/>
                </a:solidFill>
              </a:rPr>
              <a:t>If you have any trouble navigating any of this, do reach out</a:t>
            </a:r>
          </a:p>
        </p:txBody>
      </p:sp>
    </p:spTree>
    <p:extLst>
      <p:ext uri="{BB962C8B-B14F-4D97-AF65-F5344CB8AC3E}">
        <p14:creationId xmlns:p14="http://schemas.microsoft.com/office/powerpoint/2010/main" val="3772825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801</Words>
  <Application>Microsoft Office PowerPoint</Application>
  <PresentationFormat>Widescreen</PresentationFormat>
  <Paragraphs>112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Aptos Display</vt:lpstr>
      <vt:lpstr>Arial</vt:lpstr>
      <vt:lpstr>Office Theme</vt:lpstr>
      <vt:lpstr>Research and          Knowledge Transfer</vt:lpstr>
      <vt:lpstr>Welcome</vt:lpstr>
      <vt:lpstr>Congratulations, and well done</vt:lpstr>
      <vt:lpstr>The external landscape</vt:lpstr>
      <vt:lpstr>Updates</vt:lpstr>
      <vt:lpstr>School research and impact strategy</vt:lpstr>
      <vt:lpstr>School grants trajectory</vt:lpstr>
      <vt:lpstr>Updated EPS Guidance for bids and contracts</vt:lpstr>
      <vt:lpstr>Updated EPS Guidance for bids and contracts</vt:lpstr>
      <vt:lpstr>Updates to School RKT structure</vt:lpstr>
      <vt:lpstr>Opportunities</vt:lpstr>
      <vt:lpstr>Internal leadership opportunities</vt:lpstr>
      <vt:lpstr>External leadership opportunities</vt:lpstr>
      <vt:lpstr>Thank you for listening</vt:lpstr>
    </vt:vector>
  </TitlesOfParts>
  <Company>University of Birmingham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Holynski (School of Physics and Astronomy)</dc:creator>
  <cp:lastModifiedBy>Michael Holynski (School of Physics and Astronomy)</cp:lastModifiedBy>
  <cp:revision>2</cp:revision>
  <dcterms:created xsi:type="dcterms:W3CDTF">2025-09-16T08:08:21Z</dcterms:created>
  <dcterms:modified xsi:type="dcterms:W3CDTF">2025-09-17T09:01:47Z</dcterms:modified>
</cp:coreProperties>
</file>