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4"/>
  </p:notesMasterIdLst>
  <p:handoutMasterIdLst>
    <p:handoutMasterId r:id="rId25"/>
  </p:handoutMasterIdLst>
  <p:sldIdLst>
    <p:sldId id="953" r:id="rId2"/>
    <p:sldId id="291" r:id="rId3"/>
    <p:sldId id="282" r:id="rId4"/>
    <p:sldId id="1236" r:id="rId5"/>
    <p:sldId id="1228" r:id="rId6"/>
    <p:sldId id="1226" r:id="rId7"/>
    <p:sldId id="1227" r:id="rId8"/>
    <p:sldId id="1237" r:id="rId9"/>
    <p:sldId id="1248" r:id="rId10"/>
    <p:sldId id="1249" r:id="rId11"/>
    <p:sldId id="1252" r:id="rId12"/>
    <p:sldId id="1255" r:id="rId13"/>
    <p:sldId id="1257" r:id="rId14"/>
    <p:sldId id="1256" r:id="rId15"/>
    <p:sldId id="1258" r:id="rId16"/>
    <p:sldId id="1259" r:id="rId17"/>
    <p:sldId id="1261" r:id="rId18"/>
    <p:sldId id="1263" r:id="rId19"/>
    <p:sldId id="1264" r:id="rId20"/>
    <p:sldId id="1260" r:id="rId21"/>
    <p:sldId id="1262" r:id="rId22"/>
    <p:sldId id="1217" r:id="rId23"/>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FFCF3B"/>
    <a:srgbClr val="0000FF"/>
    <a:srgbClr val="FDCC6D"/>
    <a:srgbClr val="003399"/>
    <a:srgbClr val="E6E6E6"/>
    <a:srgbClr val="0070C0"/>
    <a:srgbClr val="4D8357"/>
    <a:srgbClr val="005800"/>
    <a:srgbClr val="008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56" autoAdjust="0"/>
    <p:restoredTop sz="91732" autoAdjust="0"/>
  </p:normalViewPr>
  <p:slideViewPr>
    <p:cSldViewPr showGuides="1">
      <p:cViewPr varScale="1">
        <p:scale>
          <a:sx n="90" d="100"/>
          <a:sy n="90" d="100"/>
        </p:scale>
        <p:origin x="81" y="183"/>
      </p:cViewPr>
      <p:guideLst>
        <p:guide orient="horz" pos="2172"/>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t>2025/10/2</a:t>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t>2025/10/2</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E58D107-578B-489A-A0E6-626447510DA3}" type="slidenum">
              <a:rPr lang="zh-CN" altLang="en-US" smtClean="0"/>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t>4</a:t>
            </a:fld>
            <a:endParaRPr lang="zh-CN" altLang="en-US"/>
          </a:p>
        </p:txBody>
      </p:sp>
    </p:spTree>
    <p:extLst>
      <p:ext uri="{BB962C8B-B14F-4D97-AF65-F5344CB8AC3E}">
        <p14:creationId xmlns:p14="http://schemas.microsoft.com/office/powerpoint/2010/main" val="2803545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anose="05000000000000000000" pitchFamily="2" charset="2"/>
              <a:buChar char="n"/>
              <a:defRPr sz="2800" b="0" baseline="0">
                <a:latin typeface="Arial" panose="02080604020202020204" pitchFamily="34" charset="0"/>
                <a:ea typeface="微软雅黑" pitchFamily="34" charset="-122"/>
              </a:defRPr>
            </a:lvl1pPr>
            <a:lvl2pPr>
              <a:defRPr sz="2400" baseline="0">
                <a:latin typeface="Arial" panose="0208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p>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内容">
    <p:spTree>
      <p:nvGrpSpPr>
        <p:cNvPr id="1" name=""/>
        <p:cNvGrpSpPr/>
        <p:nvPr/>
      </p:nvGrpSpPr>
      <p:grpSpPr>
        <a:xfrm>
          <a:off x="0" y="0"/>
          <a:ext cx="0" cy="0"/>
          <a:chOff x="0" y="0"/>
          <a:chExt cx="0" cy="0"/>
        </a:xfrm>
      </p:grpSpPr>
      <p:sp>
        <p:nvSpPr>
          <p:cNvPr id="10" name="矩形 9"/>
          <p:cNvSpPr/>
          <p:nvPr userDrawn="1"/>
        </p:nvSpPr>
        <p:spPr bwMode="auto">
          <a:xfrm>
            <a:off x="-1" y="-30477"/>
            <a:ext cx="12192001" cy="953600"/>
          </a:xfrm>
          <a:prstGeom prst="rect">
            <a:avLst/>
          </a:prstGeom>
          <a:gradFill flip="none" rotWithShape="1">
            <a:gsLst>
              <a:gs pos="21000">
                <a:srgbClr val="026BCA"/>
              </a:gs>
              <a:gs pos="86000">
                <a:srgbClr val="0000CC"/>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7" name="标题 1"/>
          <p:cNvSpPr>
            <a:spLocks noGrp="1"/>
          </p:cNvSpPr>
          <p:nvPr>
            <p:ph type="title"/>
          </p:nvPr>
        </p:nvSpPr>
        <p:spPr>
          <a:xfrm>
            <a:off x="392172" y="145882"/>
            <a:ext cx="7776633" cy="777240"/>
          </a:xfrm>
        </p:spPr>
        <p:txBody>
          <a:bodyPr/>
          <a:lstStyle>
            <a:lvl1pPr algn="l">
              <a:defRPr sz="2930" b="1">
                <a:solidFill>
                  <a:schemeClr val="bg1"/>
                </a:solidFill>
                <a:latin typeface="Times New Roman" panose="02020603050405020304" pitchFamily="18" charset="0"/>
                <a:ea typeface="微软雅黑" pitchFamily="34" charset="-122"/>
                <a:cs typeface="Times New Roman" panose="02020603050405020304" pitchFamily="18" charset="0"/>
              </a:defRPr>
            </a:lvl1pPr>
          </a:lstStyle>
          <a:p>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8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8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8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png"/></Relationships>
</file>

<file path=ppt/slides/_rels/slide11.xml.rels><?xml version="1.0" encoding="UTF-8" standalone="yes"?>
<Relationships xmlns="http://schemas.openxmlformats.org/package/2006/relationships"><Relationship Id="rId8" Type="http://schemas.openxmlformats.org/officeDocument/2006/relationships/image" Target="../media/image66.jpeg"/><Relationship Id="rId13" Type="http://schemas.openxmlformats.org/officeDocument/2006/relationships/image" Target="../media/image71.png"/><Relationship Id="rId3" Type="http://schemas.openxmlformats.org/officeDocument/2006/relationships/image" Target="../media/image8.jpeg"/><Relationship Id="rId7" Type="http://schemas.openxmlformats.org/officeDocument/2006/relationships/image" Target="../media/image65.jpeg"/><Relationship Id="rId12" Type="http://schemas.openxmlformats.org/officeDocument/2006/relationships/image" Target="../media/image70.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64.png"/><Relationship Id="rId11" Type="http://schemas.openxmlformats.org/officeDocument/2006/relationships/image" Target="../media/image69.png"/><Relationship Id="rId5" Type="http://schemas.openxmlformats.org/officeDocument/2006/relationships/image" Target="../media/image63.png"/><Relationship Id="rId15" Type="http://schemas.openxmlformats.org/officeDocument/2006/relationships/image" Target="../media/image73.png"/><Relationship Id="rId10" Type="http://schemas.openxmlformats.org/officeDocument/2006/relationships/image" Target="../media/image68.png"/><Relationship Id="rId4" Type="http://schemas.openxmlformats.org/officeDocument/2006/relationships/image" Target="../media/image62.jpeg"/><Relationship Id="rId9" Type="http://schemas.openxmlformats.org/officeDocument/2006/relationships/image" Target="../media/image67.png"/><Relationship Id="rId14" Type="http://schemas.openxmlformats.org/officeDocument/2006/relationships/image" Target="../media/image72.pn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82.jpeg"/><Relationship Id="rId5" Type="http://schemas.openxmlformats.org/officeDocument/2006/relationships/image" Target="../media/image81.png"/><Relationship Id="rId4" Type="http://schemas.openxmlformats.org/officeDocument/2006/relationships/image" Target="../media/image80.png"/></Relationships>
</file>

<file path=ppt/slides/_rels/slide1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png"/><Relationship Id="rId1" Type="http://schemas.openxmlformats.org/officeDocument/2006/relationships/slideLayout" Target="../slideLayouts/slideLayout5.xml"/><Relationship Id="rId6" Type="http://schemas.openxmlformats.org/officeDocument/2006/relationships/image" Target="../media/image87.png"/><Relationship Id="rId11" Type="http://schemas.openxmlformats.org/officeDocument/2006/relationships/image" Target="../media/image90.png"/><Relationship Id="rId5" Type="http://schemas.openxmlformats.org/officeDocument/2006/relationships/image" Target="../media/image86.png"/><Relationship Id="rId10" Type="http://schemas.openxmlformats.org/officeDocument/2006/relationships/image" Target="../media/image89.jpeg"/><Relationship Id="rId4" Type="http://schemas.openxmlformats.org/officeDocument/2006/relationships/image" Target="../media/image85.png"/><Relationship Id="rId9"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91.png"/></Relationships>
</file>

<file path=ppt/slides/_rels/slide1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5.xml"/><Relationship Id="rId6" Type="http://schemas.openxmlformats.org/officeDocument/2006/relationships/image" Target="../media/image94.jpeg"/><Relationship Id="rId5" Type="http://schemas.openxmlformats.org/officeDocument/2006/relationships/image" Target="../media/image8.jpe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98.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6.png"/><Relationship Id="rId11" Type="http://schemas.openxmlformats.org/officeDocument/2006/relationships/image" Target="../media/image10.jpeg"/><Relationship Id="rId5" Type="http://schemas.openxmlformats.org/officeDocument/2006/relationships/image" Target="../media/image5.png"/><Relationship Id="rId10" Type="http://schemas.openxmlformats.org/officeDocument/2006/relationships/image" Target="../media/image9.wmf"/><Relationship Id="rId4" Type="http://schemas.openxmlformats.org/officeDocument/2006/relationships/image" Target="../media/image4.jpeg"/><Relationship Id="rId9"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4.jpeg"/><Relationship Id="rId7" Type="http://schemas.microsoft.com/office/2007/relationships/hdphoto" Target="../media/hdphoto1.wdp"/><Relationship Id="rId2" Type="http://schemas.openxmlformats.org/officeDocument/2006/relationships/image" Target="../media/image102.png"/><Relationship Id="rId1" Type="http://schemas.openxmlformats.org/officeDocument/2006/relationships/slideLayout" Target="../slideLayouts/slideLayout5.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8" Type="http://schemas.openxmlformats.org/officeDocument/2006/relationships/image" Target="../media/image110.jpeg"/><Relationship Id="rId3" Type="http://schemas.openxmlformats.org/officeDocument/2006/relationships/image" Target="../media/image8.jpeg"/><Relationship Id="rId7" Type="http://schemas.openxmlformats.org/officeDocument/2006/relationships/image" Target="../media/image109.jp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108.jpg"/><Relationship Id="rId5" Type="http://schemas.openxmlformats.org/officeDocument/2006/relationships/image" Target="../media/image107.jpeg"/><Relationship Id="rId4" Type="http://schemas.openxmlformats.org/officeDocument/2006/relationships/image" Target="../media/image106.png"/><Relationship Id="rId9" Type="http://schemas.openxmlformats.org/officeDocument/2006/relationships/image" Target="../media/image111.jpg"/></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6.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8.jpeg"/><Relationship Id="rId2" Type="http://schemas.openxmlformats.org/officeDocument/2006/relationships/image" Target="../media/image4.jpeg"/><Relationship Id="rId16" Type="http://schemas.openxmlformats.org/officeDocument/2006/relationships/image" Target="../media/image25.jpeg"/><Relationship Id="rId1" Type="http://schemas.openxmlformats.org/officeDocument/2006/relationships/slideLayout" Target="../slideLayouts/slideLayout5.xml"/><Relationship Id="rId6" Type="http://schemas.openxmlformats.org/officeDocument/2006/relationships/image" Target="../media/image15.jpe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png"/><Relationship Id="rId14" Type="http://schemas.openxmlformats.org/officeDocument/2006/relationships/image" Target="../media/image23.png"/></Relationships>
</file>

<file path=ppt/slides/_rels/slide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4.jpeg"/><Relationship Id="rId7"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2.png"/><Relationship Id="rId10" Type="http://schemas.openxmlformats.org/officeDocument/2006/relationships/image" Target="../media/image31.png"/><Relationship Id="rId4" Type="http://schemas.openxmlformats.org/officeDocument/2006/relationships/image" Target="../media/image8.jpeg"/><Relationship Id="rId9" Type="http://schemas.openxmlformats.org/officeDocument/2006/relationships/image" Target="../media/image30.png"/></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36.png"/><Relationship Id="rId11" Type="http://schemas.openxmlformats.org/officeDocument/2006/relationships/image" Target="../media/image40.jpeg"/><Relationship Id="rId5" Type="http://schemas.openxmlformats.org/officeDocument/2006/relationships/image" Target="../media/image35.png"/><Relationship Id="rId10" Type="http://schemas.openxmlformats.org/officeDocument/2006/relationships/image" Target="../media/image39.jpeg"/><Relationship Id="rId4" Type="http://schemas.openxmlformats.org/officeDocument/2006/relationships/image" Target="../media/image34.png"/><Relationship Id="rId9" Type="http://schemas.openxmlformats.org/officeDocument/2006/relationships/image" Target="../media/image38.png"/></Relationships>
</file>

<file path=ppt/slides/_rels/slide6.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8.jpeg"/><Relationship Id="rId4" Type="http://schemas.openxmlformats.org/officeDocument/2006/relationships/image" Target="../media/image42.png"/><Relationship Id="rId9" Type="http://schemas.openxmlformats.org/officeDocument/2006/relationships/image" Target="../media/image47.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51.png"/><Relationship Id="rId2" Type="http://schemas.openxmlformats.org/officeDocument/2006/relationships/image" Target="../media/image48.png"/><Relationship Id="rId1" Type="http://schemas.openxmlformats.org/officeDocument/2006/relationships/slideLayout" Target="../slideLayouts/slideLayout5.xml"/><Relationship Id="rId6" Type="http://schemas.openxmlformats.org/officeDocument/2006/relationships/image" Target="../media/image50.png"/><Relationship Id="rId5" Type="http://schemas.openxmlformats.org/officeDocument/2006/relationships/image" Target="../media/image8.jpeg"/><Relationship Id="rId4" Type="http://schemas.openxmlformats.org/officeDocument/2006/relationships/image" Target="../media/image49.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2.png"/><Relationship Id="rId1" Type="http://schemas.openxmlformats.org/officeDocument/2006/relationships/slideLayout" Target="../slideLayouts/slideLayout5.xml"/><Relationship Id="rId5" Type="http://schemas.openxmlformats.org/officeDocument/2006/relationships/image" Target="../media/image53.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8.jpeg"/><Relationship Id="rId7" Type="http://schemas.openxmlformats.org/officeDocument/2006/relationships/image" Target="../media/image57.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3"/>
          <p:cNvSpPr txBox="1"/>
          <p:nvPr/>
        </p:nvSpPr>
        <p:spPr>
          <a:xfrm>
            <a:off x="983432" y="1286083"/>
            <a:ext cx="10081120" cy="2516604"/>
          </a:xfrm>
          <a:prstGeom prst="rect">
            <a:avLst/>
          </a:prstGeom>
          <a:solidFill>
            <a:schemeClr val="tx2">
              <a:lumMod val="20000"/>
              <a:lumOff val="80000"/>
            </a:schemeClr>
          </a:solidFill>
        </p:spPr>
        <p:txBody>
          <a:bodyPr vert="horz" lIns="68580" tIns="34290" rIns="68580" bIns="34290" rtlCol="0" anchor="ctr">
            <a:noAutofit/>
          </a:bodyPr>
          <a:lstStyle>
            <a:lvl1pPr algn="ctr" defTabSz="914400" rtl="0" eaLnBrk="1" latinLnBrk="0" hangingPunct="1">
              <a:lnSpc>
                <a:spcPct val="90000"/>
              </a:lnSpc>
              <a:spcBef>
                <a:spcPct val="0"/>
              </a:spcBef>
              <a:buNone/>
              <a:defRPr sz="4000" b="1" kern="1200">
                <a:solidFill>
                  <a:schemeClr val="accent1"/>
                </a:solidFill>
                <a:latin typeface="+mj-lt"/>
                <a:ea typeface="+mj-ea"/>
                <a:cs typeface="+mj-cs"/>
              </a:defRPr>
            </a:lvl1pPr>
          </a:lstStyle>
          <a:p>
            <a:pPr>
              <a:lnSpc>
                <a:spcPct val="130000"/>
              </a:lnSpc>
              <a:spcBef>
                <a:spcPts val="0"/>
              </a:spcBef>
              <a:spcAft>
                <a:spcPts val="0"/>
              </a:spcAft>
            </a:pPr>
            <a:r>
              <a:rPr lang="en-US" altLang="zh-CN" dirty="0" err="1">
                <a:solidFill>
                  <a:schemeClr val="tx1"/>
                </a:solidFill>
                <a:effectLst>
                  <a:outerShdw blurRad="38100" dist="19050" dir="2700000" algn="tl" rotWithShape="0">
                    <a:schemeClr val="dk1">
                      <a:alpha val="40000"/>
                    </a:schemeClr>
                  </a:outerShdw>
                </a:effectLst>
              </a:rPr>
              <a:t>ReBCO</a:t>
            </a:r>
            <a:r>
              <a:rPr lang="en-US" altLang="zh-CN" dirty="0">
                <a:solidFill>
                  <a:schemeClr val="tx1"/>
                </a:solidFill>
                <a:effectLst>
                  <a:outerShdw blurRad="38100" dist="19050" dir="2700000" algn="tl" rotWithShape="0">
                    <a:schemeClr val="dk1">
                      <a:alpha val="40000"/>
                    </a:schemeClr>
                  </a:outerShdw>
                </a:effectLst>
              </a:rPr>
              <a:t> model dipole</a:t>
            </a:r>
            <a:r>
              <a:rPr lang="en-US" altLang="zh-CN" dirty="0">
                <a:solidFill>
                  <a:schemeClr val="tx1"/>
                </a:solidFill>
                <a:effectLst>
                  <a:outerShdw blurRad="38100" dist="19050" dir="2700000" algn="tl" rotWithShape="0">
                    <a:schemeClr val="dk1">
                      <a:alpha val="40000"/>
                    </a:schemeClr>
                  </a:outerShdw>
                </a:effectLst>
                <a:uFillTx/>
              </a:rPr>
              <a:t> R&amp;D </a:t>
            </a:r>
            <a:r>
              <a:rPr lang="x-none" altLang="en-US" dirty="0">
                <a:solidFill>
                  <a:schemeClr val="tx1"/>
                </a:solidFill>
                <a:effectLst>
                  <a:outerShdw blurRad="38100" dist="19050" dir="2700000" algn="tl" rotWithShape="0">
                    <a:schemeClr val="dk1">
                      <a:alpha val="40000"/>
                    </a:schemeClr>
                  </a:outerShdw>
                </a:effectLst>
                <a:uFillTx/>
              </a:rPr>
              <a:t>at IHEP-CAS</a:t>
            </a:r>
            <a:endParaRPr lang="en-US" altLang="en-US" dirty="0">
              <a:solidFill>
                <a:schemeClr val="tx1"/>
              </a:solidFill>
              <a:effectLst>
                <a:outerShdw blurRad="38100" dist="19050" dir="2700000" algn="tl" rotWithShape="0">
                  <a:schemeClr val="dk1">
                    <a:alpha val="40000"/>
                  </a:schemeClr>
                </a:outerShdw>
              </a:effectLst>
              <a:uFillTx/>
            </a:endParaRPr>
          </a:p>
          <a:p>
            <a:pPr>
              <a:lnSpc>
                <a:spcPct val="130000"/>
              </a:lnSpc>
              <a:spcBef>
                <a:spcPts val="0"/>
              </a:spcBef>
              <a:spcAft>
                <a:spcPts val="0"/>
              </a:spcAft>
            </a:pPr>
            <a:r>
              <a:rPr lang="en-US" altLang="en-US" sz="3600" b="0" i="1" dirty="0">
                <a:solidFill>
                  <a:schemeClr val="tx1"/>
                </a:solidFill>
                <a:effectLst>
                  <a:outerShdw blurRad="38100" dist="19050" dir="2700000" algn="tl" rotWithShape="0">
                    <a:schemeClr val="dk1">
                      <a:alpha val="40000"/>
                    </a:schemeClr>
                  </a:outerShdw>
                </a:effectLst>
              </a:rPr>
              <a:t>A</a:t>
            </a:r>
            <a:r>
              <a:rPr lang="zh-CN" altLang="en-US" sz="3600" b="0" i="1" dirty="0">
                <a:solidFill>
                  <a:schemeClr val="tx1"/>
                </a:solidFill>
                <a:effectLst>
                  <a:outerShdw blurRad="38100" dist="19050" dir="2700000" algn="tl" rotWithShape="0">
                    <a:schemeClr val="dk1">
                      <a:alpha val="40000"/>
                    </a:schemeClr>
                  </a:outerShdw>
                </a:effectLst>
              </a:rPr>
              <a:t> </a:t>
            </a:r>
            <a:r>
              <a:rPr lang="en-US" altLang="zh-CN" sz="3600" b="0" i="1" dirty="0">
                <a:solidFill>
                  <a:schemeClr val="tx1"/>
                </a:solidFill>
                <a:effectLst>
                  <a:outerShdw blurRad="38100" dist="19050" dir="2700000" algn="tl" rotWithShape="0">
                    <a:schemeClr val="dk1">
                      <a:alpha val="40000"/>
                    </a:schemeClr>
                  </a:outerShdw>
                </a:effectLst>
              </a:rPr>
              <a:t>review of the progress in the past 2 years</a:t>
            </a:r>
            <a:endParaRPr lang="en-US" altLang="en-US" sz="3600" b="0" i="1" dirty="0">
              <a:solidFill>
                <a:schemeClr val="tx1"/>
              </a:solidFill>
              <a:effectLst>
                <a:outerShdw blurRad="38100" dist="19050" dir="2700000" algn="tl" rotWithShape="0">
                  <a:schemeClr val="dk1">
                    <a:alpha val="40000"/>
                  </a:schemeClr>
                </a:outerShdw>
              </a:effectLst>
              <a:uFillTx/>
            </a:endParaRPr>
          </a:p>
        </p:txBody>
      </p:sp>
      <p:sp>
        <p:nvSpPr>
          <p:cNvPr id="7" name="文本框 7"/>
          <p:cNvSpPr txBox="1"/>
          <p:nvPr/>
        </p:nvSpPr>
        <p:spPr>
          <a:xfrm>
            <a:off x="3234690" y="4780280"/>
            <a:ext cx="4728210" cy="1383665"/>
          </a:xfrm>
          <a:prstGeom prst="rect">
            <a:avLst/>
          </a:prstGeom>
          <a:solidFill>
            <a:srgbClr val="E6E6E6"/>
          </a:solidFill>
        </p:spPr>
        <p:txBody>
          <a:bodyPr wrap="square" rtlCol="0">
            <a:spAutoFit/>
          </a:bodyPr>
          <a:lstStyle/>
          <a:p>
            <a:pPr algn="ctr"/>
            <a:r>
              <a:rPr lang="en-US" altLang="zh-CN" sz="2400" dirty="0">
                <a:latin typeface="Times New Roman" panose="02020603050405020304" pitchFamily="18" charset="0"/>
                <a:ea typeface="微软雅黑" pitchFamily="34" charset="-122"/>
              </a:rPr>
              <a:t>Qingjin XU</a:t>
            </a:r>
          </a:p>
          <a:p>
            <a:pPr algn="ctr"/>
            <a:r>
              <a:rPr lang="en-US" altLang="zh-CN" sz="2000" dirty="0">
                <a:latin typeface="Times New Roman" panose="02020603050405020304" pitchFamily="18" charset="0"/>
                <a:ea typeface="微软雅黑" pitchFamily="34" charset="-122"/>
              </a:rPr>
              <a:t>for the Superconducting Magnet Group </a:t>
            </a:r>
          </a:p>
          <a:p>
            <a:pPr algn="ctr"/>
            <a:r>
              <a:rPr lang="en-US" altLang="zh-CN" sz="2000" dirty="0">
                <a:latin typeface="Times New Roman" panose="02020603050405020304" pitchFamily="18" charset="0"/>
                <a:ea typeface="微软雅黑" pitchFamily="34" charset="-122"/>
              </a:rPr>
              <a:t>Accelerator Division, IHEP-CAS </a:t>
            </a:r>
          </a:p>
          <a:p>
            <a:pPr algn="ctr"/>
            <a:r>
              <a:rPr lang="en-US" altLang="en-US" sz="2000" dirty="0">
                <a:latin typeface="Times New Roman" panose="02020603050405020304" pitchFamily="18" charset="0"/>
                <a:ea typeface="微软雅黑" pitchFamily="34" charset="-122"/>
              </a:rPr>
              <a:t>Oct</a:t>
            </a:r>
            <a:r>
              <a:rPr lang="x-none" altLang="en-US" sz="2000" dirty="0">
                <a:latin typeface="Times New Roman" panose="02020603050405020304" pitchFamily="18" charset="0"/>
                <a:ea typeface="微软雅黑" pitchFamily="34" charset="-122"/>
              </a:rPr>
              <a:t> </a:t>
            </a:r>
            <a:r>
              <a:rPr lang="en-US" altLang="zh-CN" sz="2000" dirty="0">
                <a:latin typeface="Times New Roman" panose="02020603050405020304" pitchFamily="18" charset="0"/>
                <a:ea typeface="微软雅黑" pitchFamily="34" charset="-122"/>
              </a:rPr>
              <a:t>2025</a:t>
            </a:r>
            <a:endParaRPr lang="x-none" altLang="en-US" sz="2000" dirty="0">
              <a:latin typeface="Times New Roman" panose="02020603050405020304" pitchFamily="18" charset="0"/>
              <a:ea typeface="微软雅黑" pitchFamily="34" charset="-122"/>
            </a:endParaRPr>
          </a:p>
        </p:txBody>
      </p:sp>
      <p:pic>
        <p:nvPicPr>
          <p:cNvPr id="11"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0528" y="5095692"/>
            <a:ext cx="3865771" cy="732185"/>
          </a:xfrm>
          <a:prstGeom prst="rect">
            <a:avLst/>
          </a:prstGeom>
        </p:spPr>
      </p:pic>
      <p:pic>
        <p:nvPicPr>
          <p:cNvPr id="1026" name="Picture 2" descr="Windows共享文件管理系统（共享文件防泄密） - 睿信数盾 - 安全磁盘阵列,共享文件管理,文档安全系统,USB管理系统,设备管理系统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263" y="5085196"/>
            <a:ext cx="2874183" cy="7768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4" name="文本框 3"/>
          <p:cNvSpPr txBox="1"/>
          <p:nvPr/>
        </p:nvSpPr>
        <p:spPr>
          <a:xfrm>
            <a:off x="4151784" y="1124585"/>
            <a:ext cx="3960440"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 Performance test in Feb 2024</a:t>
            </a:r>
            <a:endParaRPr lang="zh-CN" altLang="en-US" sz="2400" dirty="0"/>
          </a:p>
        </p:txBody>
      </p:sp>
      <p:pic>
        <p:nvPicPr>
          <p:cNvPr id="5"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7" name="文本框 6"/>
          <p:cNvSpPr txBox="1"/>
          <p:nvPr/>
        </p:nvSpPr>
        <p:spPr>
          <a:xfrm>
            <a:off x="510364" y="1556792"/>
            <a:ext cx="11202260" cy="1451679"/>
          </a:xfrm>
          <a:prstGeom prst="rect">
            <a:avLst/>
          </a:prstGeom>
          <a:noFill/>
        </p:spPr>
        <p:txBody>
          <a:bodyPr wrap="square" rtlCol="0">
            <a:spAutoFit/>
          </a:bodyPr>
          <a:lstStyle/>
          <a:p>
            <a:pPr marL="285750" indent="-285750" algn="just">
              <a:lnSpc>
                <a:spcPct val="125000"/>
              </a:lnSpc>
              <a:buFont typeface="Wingdings" panose="05000000000000000000" pitchFamily="2" charset="2"/>
              <a:buChar char="Ø"/>
            </a:pPr>
            <a:r>
              <a:rPr lang="en-US" altLang="zh-CN" b="1" dirty="0"/>
              <a:t>The Nb</a:t>
            </a:r>
            <a:r>
              <a:rPr lang="en-US" altLang="zh-CN" b="1" baseline="-25000" dirty="0"/>
              <a:t>3</a:t>
            </a:r>
            <a:r>
              <a:rPr lang="en-US" altLang="zh-CN" b="1" dirty="0"/>
              <a:t>Sn coils showed very unstable performance in the 6300-7000 A region due to one of the inner most coils, but finally passed this region and reached </a:t>
            </a:r>
            <a:r>
              <a:rPr lang="en-US" altLang="zh-CN" b="1" dirty="0">
                <a:solidFill>
                  <a:srgbClr val="FF0000"/>
                </a:solidFill>
              </a:rPr>
              <a:t>~87% of </a:t>
            </a:r>
            <a:r>
              <a:rPr lang="en-US" altLang="zh-CN" b="1" dirty="0" err="1">
                <a:solidFill>
                  <a:srgbClr val="FF0000"/>
                </a:solidFill>
              </a:rPr>
              <a:t>I</a:t>
            </a:r>
            <a:r>
              <a:rPr lang="en-US" altLang="zh-CN" b="1" baseline="-25000" dirty="0" err="1">
                <a:solidFill>
                  <a:srgbClr val="FF0000"/>
                </a:solidFill>
              </a:rPr>
              <a:t>op</a:t>
            </a:r>
            <a:r>
              <a:rPr lang="en-US" altLang="zh-CN" b="1" baseline="-25000" dirty="0">
                <a:solidFill>
                  <a:srgbClr val="FF0000"/>
                </a:solidFill>
              </a:rPr>
              <a:t> </a:t>
            </a:r>
            <a:r>
              <a:rPr lang="en-US" altLang="zh-CN" b="1" dirty="0"/>
              <a:t>in the beginning of March 2024</a:t>
            </a:r>
            <a:r>
              <a:rPr lang="zh-CN" altLang="en-US" b="1" dirty="0"/>
              <a:t> </a:t>
            </a:r>
            <a:endParaRPr lang="en-US" altLang="zh-CN" b="1" dirty="0"/>
          </a:p>
          <a:p>
            <a:pPr marL="285750" indent="-285750" algn="just">
              <a:lnSpc>
                <a:spcPct val="125000"/>
              </a:lnSpc>
              <a:buFont typeface="Wingdings" panose="05000000000000000000" pitchFamily="2" charset="2"/>
              <a:buChar char="Ø"/>
            </a:pPr>
            <a:r>
              <a:rPr lang="en-US" altLang="zh-CN" b="1" dirty="0"/>
              <a:t>HTS block coil was ramped independently</a:t>
            </a:r>
            <a:r>
              <a:rPr lang="en-US" altLang="zh-CN" b="1" dirty="0">
                <a:solidFill>
                  <a:srgbClr val="FF0000"/>
                </a:solidFill>
              </a:rPr>
              <a:t> to 120% of </a:t>
            </a:r>
            <a:r>
              <a:rPr lang="en-US" altLang="zh-CN" b="1" dirty="0" err="1">
                <a:solidFill>
                  <a:srgbClr val="FF0000"/>
                </a:solidFill>
              </a:rPr>
              <a:t>I</a:t>
            </a:r>
            <a:r>
              <a:rPr lang="en-US" altLang="zh-CN" b="1" baseline="-25000" dirty="0" err="1">
                <a:solidFill>
                  <a:srgbClr val="FF0000"/>
                </a:solidFill>
              </a:rPr>
              <a:t>op</a:t>
            </a:r>
            <a:r>
              <a:rPr lang="en-US" altLang="zh-CN" b="1" dirty="0">
                <a:solidFill>
                  <a:srgbClr val="FF0000"/>
                </a:solidFill>
              </a:rPr>
              <a:t> </a:t>
            </a:r>
            <a:r>
              <a:rPr lang="en-US" altLang="zh-CN" b="1" dirty="0"/>
              <a:t>to test its ultimate performance, burned one of the lead</a:t>
            </a:r>
            <a:r>
              <a:rPr lang="x-none" altLang="en-US" b="1" dirty="0"/>
              <a:t>s</a:t>
            </a:r>
            <a:r>
              <a:rPr lang="en-US" altLang="zh-CN" b="1" dirty="0"/>
              <a:t>. Disassembly after test showed serious deformation of conductor at the hard bending section.</a:t>
            </a: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392" y="3056962"/>
            <a:ext cx="6839570" cy="3456384"/>
          </a:xfrm>
          <a:prstGeom prst="rect">
            <a:avLst/>
          </a:prstGeom>
        </p:spPr>
      </p:pic>
      <p:pic>
        <p:nvPicPr>
          <p:cNvPr id="10" name="图片 9"/>
          <p:cNvPicPr>
            <a:picLocks noChangeAspect="1"/>
          </p:cNvPicPr>
          <p:nvPr/>
        </p:nvPicPr>
        <p:blipFill rotWithShape="1">
          <a:blip r:embed="rId5">
            <a:extLst>
              <a:ext uri="{28A0092B-C50C-407E-A947-70E740481C1C}">
                <a14:useLocalDpi xmlns:a14="http://schemas.microsoft.com/office/drawing/2010/main" val="0"/>
              </a:ext>
            </a:extLst>
          </a:blip>
          <a:srcRect/>
          <a:stretch>
            <a:fillRect/>
          </a:stretch>
        </p:blipFill>
        <p:spPr>
          <a:xfrm>
            <a:off x="7392144" y="3056962"/>
            <a:ext cx="2229221" cy="3356992"/>
          </a:xfrm>
          <a:prstGeom prst="rect">
            <a:avLst/>
          </a:prstGeom>
        </p:spPr>
      </p:pic>
      <p:pic>
        <p:nvPicPr>
          <p:cNvPr id="12" name="图片 11"/>
          <p:cNvPicPr>
            <a:picLocks noChangeAspect="1"/>
          </p:cNvPicPr>
          <p:nvPr/>
        </p:nvPicPr>
        <p:blipFill rotWithShape="1">
          <a:blip r:embed="rId6">
            <a:extLst>
              <a:ext uri="{28A0092B-C50C-407E-A947-70E740481C1C}">
                <a14:useLocalDpi xmlns:a14="http://schemas.microsoft.com/office/drawing/2010/main" val="0"/>
              </a:ext>
            </a:extLst>
          </a:blip>
          <a:srcRect/>
          <a:stretch>
            <a:fillRect/>
          </a:stretch>
        </p:blipFill>
        <p:spPr>
          <a:xfrm>
            <a:off x="9696400" y="3056962"/>
            <a:ext cx="1872208" cy="3356992"/>
          </a:xfrm>
          <a:prstGeom prst="rect">
            <a:avLst/>
          </a:prstGeom>
        </p:spPr>
      </p:pic>
      <p:sp>
        <p:nvSpPr>
          <p:cNvPr id="2" name="灯片编号占位符 2">
            <a:extLst>
              <a:ext uri="{FF2B5EF4-FFF2-40B4-BE49-F238E27FC236}">
                <a16:creationId xmlns:a16="http://schemas.microsoft.com/office/drawing/2014/main" id="{26B4B5D8-F908-6BBA-3A55-8F1230B067A8}"/>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10</a:t>
            </a:fld>
            <a:endParaRPr lang="en-US"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pic>
        <p:nvPicPr>
          <p:cNvPr id="72" name="图片 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360" y="4519691"/>
            <a:ext cx="1284920" cy="1713226"/>
          </a:xfrm>
          <a:prstGeom prst="rect">
            <a:avLst/>
          </a:prstGeom>
        </p:spPr>
      </p:pic>
      <p:pic>
        <p:nvPicPr>
          <p:cNvPr id="73" name="图片 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83972" y="4506298"/>
            <a:ext cx="2282090" cy="1711568"/>
          </a:xfrm>
          <a:prstGeom prst="rect">
            <a:avLst/>
          </a:prstGeom>
        </p:spPr>
      </p:pic>
      <p:pic>
        <p:nvPicPr>
          <p:cNvPr id="74" name="图片 7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200000">
            <a:off x="5113731" y="3403305"/>
            <a:ext cx="1711568" cy="3926018"/>
          </a:xfrm>
          <a:prstGeom prst="rect">
            <a:avLst/>
          </a:prstGeom>
        </p:spPr>
      </p:pic>
      <p:sp>
        <p:nvSpPr>
          <p:cNvPr id="75" name="文本框 74"/>
          <p:cNvSpPr txBox="1"/>
          <p:nvPr/>
        </p:nvSpPr>
        <p:spPr>
          <a:xfrm>
            <a:off x="4089952" y="6321762"/>
            <a:ext cx="3816424" cy="275590"/>
          </a:xfrm>
          <a:prstGeom prst="rect">
            <a:avLst/>
          </a:prstGeom>
          <a:noFill/>
        </p:spPr>
        <p:txBody>
          <a:bodyPr wrap="square" rtlCol="0">
            <a:spAutoFit/>
          </a:bodyPr>
          <a:lstStyle/>
          <a:p>
            <a:pPr lvl="0" algn="ctr">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Fabrication of the </a:t>
            </a:r>
            <a:r>
              <a:rPr lang="en-US" altLang="zh-CN" sz="1200" dirty="0">
                <a:solidFill>
                  <a:prstClr val="black"/>
                </a:solidFill>
                <a:latin typeface="Times New Roman" panose="02020603050405020304" pitchFamily="18" charset="0"/>
                <a:ea typeface="微软雅黑"/>
                <a:cs typeface="Times New Roman" panose="02020603050405020304" pitchFamily="18" charset="0"/>
              </a:rPr>
              <a:t>2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new Nb</a:t>
            </a:r>
            <a:r>
              <a:rPr kumimoji="0" lang="en-US" altLang="zh-CN" sz="1200" b="0" i="0" u="none" strike="noStrike" kern="1200" cap="none" spc="0" normalizeH="0" baseline="-25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3</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Sn coils with OST wires</a:t>
            </a:r>
            <a:endParaRPr lang="zh-CN" altLang="en-US" sz="1200" dirty="0">
              <a:solidFill>
                <a:prstClr val="black"/>
              </a:solidFill>
              <a:latin typeface="Times New Roman" panose="02020603050405020304" pitchFamily="18" charset="0"/>
              <a:ea typeface="微软雅黑"/>
              <a:cs typeface="Times New Roman" panose="02020603050405020304" pitchFamily="18" charset="0"/>
            </a:endParaRPr>
          </a:p>
        </p:txBody>
      </p:sp>
      <p:sp>
        <p:nvSpPr>
          <p:cNvPr id="95" name="文本框 94"/>
          <p:cNvSpPr txBox="1"/>
          <p:nvPr/>
        </p:nvSpPr>
        <p:spPr>
          <a:xfrm>
            <a:off x="2351584" y="1052736"/>
            <a:ext cx="7560840" cy="454809"/>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New design and fabrication of the new Coils </a:t>
            </a:r>
            <a:r>
              <a:rPr lang="en-US" altLang="zh-CN" sz="2400" dirty="0">
                <a:solidFill>
                  <a:srgbClr val="FF0000"/>
                </a:solidFill>
              </a:rPr>
              <a:t>    </a:t>
            </a:r>
            <a:r>
              <a:rPr lang="en-US" altLang="zh-CN" sz="1800" dirty="0"/>
              <a:t>Jun to Oct 2024 </a:t>
            </a:r>
            <a:endParaRPr lang="en-US" altLang="zh-CN" sz="2400" dirty="0"/>
          </a:p>
        </p:txBody>
      </p:sp>
      <p:pic>
        <p:nvPicPr>
          <p:cNvPr id="97" name="图片 9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a:xfrm>
            <a:off x="10228868" y="4519691"/>
            <a:ext cx="1540848" cy="1728425"/>
          </a:xfrm>
          <a:prstGeom prst="rect">
            <a:avLst/>
          </a:prstGeom>
        </p:spPr>
      </p:pic>
      <p:pic>
        <p:nvPicPr>
          <p:cNvPr id="99" name="图片 98"/>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a:xfrm>
            <a:off x="8006348" y="4510529"/>
            <a:ext cx="2156073" cy="1728425"/>
          </a:xfrm>
          <a:prstGeom prst="rect">
            <a:avLst/>
          </a:prstGeom>
        </p:spPr>
      </p:pic>
      <p:sp>
        <p:nvSpPr>
          <p:cNvPr id="6" name="灯片编号占位符 2">
            <a:extLst>
              <a:ext uri="{FF2B5EF4-FFF2-40B4-BE49-F238E27FC236}">
                <a16:creationId xmlns:a16="http://schemas.microsoft.com/office/drawing/2014/main" id="{E1BABE18-00C0-3383-C1F2-52A78D0E6D71}"/>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11</a:t>
            </a:fld>
            <a:endParaRPr lang="en-US" sz="1200" dirty="0"/>
          </a:p>
        </p:txBody>
      </p:sp>
      <p:pic>
        <p:nvPicPr>
          <p:cNvPr id="9" name="图片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22024" y="3364459"/>
            <a:ext cx="1461876" cy="1141838"/>
          </a:xfrm>
          <a:prstGeom prst="rect">
            <a:avLst/>
          </a:prstGeom>
        </p:spPr>
      </p:pic>
      <p:pic>
        <p:nvPicPr>
          <p:cNvPr id="10" name="图片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6724" y="1953166"/>
            <a:ext cx="2508391" cy="1259810"/>
          </a:xfrm>
          <a:prstGeom prst="rect">
            <a:avLst/>
          </a:prstGeom>
        </p:spPr>
      </p:pic>
      <p:sp>
        <p:nvSpPr>
          <p:cNvPr id="11" name="文本框 10"/>
          <p:cNvSpPr txBox="1"/>
          <p:nvPr/>
        </p:nvSpPr>
        <p:spPr>
          <a:xfrm>
            <a:off x="1383070" y="2698947"/>
            <a:ext cx="661547" cy="206375"/>
          </a:xfrm>
          <a:prstGeom prst="rect">
            <a:avLst/>
          </a:prstGeom>
          <a:noFill/>
        </p:spPr>
        <p:txBody>
          <a:bodyPr wrap="square" rtlCol="0">
            <a:spAutoFit/>
          </a:bodyPr>
          <a:lstStyle/>
          <a:p>
            <a:r>
              <a:rPr lang="en-US" altLang="zh-CN" sz="750" dirty="0">
                <a:latin typeface="Times New Roman" panose="02020603050405020304" pitchFamily="18" charset="0"/>
                <a:cs typeface="Times New Roman" panose="02020603050405020304" pitchFamily="18" charset="0"/>
              </a:rPr>
              <a:t>AP: 75 mm</a:t>
            </a:r>
            <a:endParaRPr lang="zh-CN" altLang="en-US" sz="750" dirty="0">
              <a:latin typeface="Times New Roman" panose="02020603050405020304" pitchFamily="18" charset="0"/>
              <a:cs typeface="Times New Roman" panose="02020603050405020304" pitchFamily="18" charset="0"/>
            </a:endParaRPr>
          </a:p>
        </p:txBody>
      </p:sp>
      <p:cxnSp>
        <p:nvCxnSpPr>
          <p:cNvPr id="12" name="直接连接符 11"/>
          <p:cNvCxnSpPr/>
          <p:nvPr/>
        </p:nvCxnSpPr>
        <p:spPr>
          <a:xfrm>
            <a:off x="1455451" y="2881739"/>
            <a:ext cx="0" cy="155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860087" y="2872493"/>
            <a:ext cx="0" cy="155613"/>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440031" y="2912962"/>
            <a:ext cx="451117" cy="321945"/>
          </a:xfrm>
          <a:prstGeom prst="rect">
            <a:avLst/>
          </a:prstGeom>
          <a:noFill/>
        </p:spPr>
        <p:txBody>
          <a:bodyPr wrap="square" rtlCol="0">
            <a:spAutoFit/>
          </a:bodyPr>
          <a:lstStyle/>
          <a:p>
            <a:r>
              <a:rPr lang="en-US" altLang="zh-CN" sz="750" dirty="0">
                <a:latin typeface="Times New Roman" panose="02020603050405020304" pitchFamily="18" charset="0"/>
                <a:cs typeface="Times New Roman" panose="02020603050405020304" pitchFamily="18" charset="0"/>
              </a:rPr>
              <a:t> 75 mm</a:t>
            </a:r>
            <a:endParaRPr lang="zh-CN" altLang="en-US" sz="750" dirty="0">
              <a:latin typeface="Times New Roman" panose="02020603050405020304" pitchFamily="18" charset="0"/>
              <a:cs typeface="Times New Roman" panose="02020603050405020304" pitchFamily="18" charset="0"/>
            </a:endParaRPr>
          </a:p>
        </p:txBody>
      </p:sp>
      <p:cxnSp>
        <p:nvCxnSpPr>
          <p:cNvPr id="15" name="直接箭头连接符 14"/>
          <p:cNvCxnSpPr/>
          <p:nvPr/>
        </p:nvCxnSpPr>
        <p:spPr>
          <a:xfrm>
            <a:off x="1455451" y="2881739"/>
            <a:ext cx="40463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7830816" y="1850155"/>
            <a:ext cx="3938900" cy="307777"/>
          </a:xfrm>
          <a:prstGeom prst="rect">
            <a:avLst/>
          </a:prstGeom>
          <a:noFill/>
        </p:spPr>
        <p:txBody>
          <a:bodyPr wrap="square" rtlCol="0">
            <a:spAutoFit/>
          </a:bodyPr>
          <a:lstStyle/>
          <a:p>
            <a:pPr lvl="0" algn="ctr">
              <a:defRPr/>
            </a:pPr>
            <a:r>
              <a:rPr lang="en-US" altLang="zh-CN" sz="1400" dirty="0">
                <a:solidFill>
                  <a:prstClr val="black"/>
                </a:solidFill>
                <a:latin typeface="Times New Roman" panose="02020603050405020304" pitchFamily="18" charset="0"/>
                <a:ea typeface="微软雅黑"/>
                <a:cs typeface="Times New Roman" panose="02020603050405020304" pitchFamily="18" charset="0"/>
              </a:rPr>
              <a:t>Preliminary test results of the new HTS coils at 77K </a:t>
            </a:r>
            <a:endParaRPr lang="zh-CN" altLang="en-US" sz="1400" dirty="0">
              <a:solidFill>
                <a:prstClr val="black"/>
              </a:solidFill>
              <a:latin typeface="Times New Roman" panose="02020603050405020304" pitchFamily="18" charset="0"/>
              <a:ea typeface="微软雅黑"/>
              <a:cs typeface="Times New Roman" panose="02020603050405020304" pitchFamily="18" charset="0"/>
            </a:endParaRPr>
          </a:p>
        </p:txBody>
      </p:sp>
      <p:sp>
        <p:nvSpPr>
          <p:cNvPr id="19" name="灯片编号占位符 3"/>
          <p:cNvSpPr txBox="1"/>
          <p:nvPr/>
        </p:nvSpPr>
        <p:spPr>
          <a:xfrm>
            <a:off x="7214266" y="4004845"/>
            <a:ext cx="2182416" cy="154786"/>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5DD3DB80-B894-403A-B48E-6FDC1A72010E}" type="slidenum">
              <a:rPr lang="zh-CN" altLang="en-US" sz="750" smtClean="0">
                <a:solidFill>
                  <a:prstClr val="black">
                    <a:lumMod val="50000"/>
                    <a:lumOff val="50000"/>
                  </a:prstClr>
                </a:solidFill>
                <a:latin typeface="Arial"/>
                <a:ea typeface="微软雅黑"/>
              </a:rPr>
              <a:t>11</a:t>
            </a:fld>
            <a:endParaRPr lang="zh-CN" altLang="en-US" sz="750" dirty="0">
              <a:solidFill>
                <a:prstClr val="black">
                  <a:lumMod val="50000"/>
                  <a:lumOff val="50000"/>
                </a:prstClr>
              </a:solidFill>
              <a:latin typeface="Arial"/>
              <a:ea typeface="微软雅黑"/>
            </a:endParaRPr>
          </a:p>
        </p:txBody>
      </p:sp>
      <p:pic>
        <p:nvPicPr>
          <p:cNvPr id="21" name="图片 2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83900" y="3394587"/>
            <a:ext cx="2282880" cy="1040086"/>
          </a:xfrm>
          <a:prstGeom prst="rect">
            <a:avLst/>
          </a:prstGeom>
        </p:spPr>
      </p:pic>
      <p:pic>
        <p:nvPicPr>
          <p:cNvPr id="22" name="图片 2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715913" y="2079264"/>
            <a:ext cx="2645019" cy="2205546"/>
          </a:xfrm>
          <a:prstGeom prst="rect">
            <a:avLst/>
          </a:prstGeom>
        </p:spPr>
      </p:pic>
      <p:pic>
        <p:nvPicPr>
          <p:cNvPr id="24" name="图片 2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156629" y="2126974"/>
            <a:ext cx="2710987" cy="2157836"/>
          </a:xfrm>
          <a:prstGeom prst="rect">
            <a:avLst/>
          </a:prstGeom>
        </p:spPr>
      </p:pic>
      <p:sp>
        <p:nvSpPr>
          <p:cNvPr id="25" name="文本框 24"/>
          <p:cNvSpPr txBox="1"/>
          <p:nvPr/>
        </p:nvSpPr>
        <p:spPr>
          <a:xfrm>
            <a:off x="3935760" y="1556792"/>
            <a:ext cx="4320480" cy="338554"/>
          </a:xfrm>
          <a:prstGeom prst="rect">
            <a:avLst/>
          </a:prstGeom>
          <a:solidFill>
            <a:srgbClr val="FFC000"/>
          </a:solidFill>
        </p:spPr>
        <p:txBody>
          <a:bodyPr wrap="square" rtlCol="0">
            <a:spAutoFit/>
          </a:bodyPr>
          <a:lstStyle/>
          <a:p>
            <a:pPr lvl="0" algn="ctr">
              <a:defRPr/>
            </a:pPr>
            <a:r>
              <a:rPr lang="en-US" altLang="zh-CN" sz="1600" b="1" dirty="0">
                <a:solidFill>
                  <a:prstClr val="black"/>
                </a:solidFill>
                <a:latin typeface="Times New Roman" panose="02020603050405020304" pitchFamily="18" charset="0"/>
                <a:ea typeface="微软雅黑"/>
                <a:cs typeface="Times New Roman" panose="02020603050405020304" pitchFamily="18" charset="0"/>
              </a:rPr>
              <a:t>Target field</a:t>
            </a:r>
            <a:r>
              <a:rPr lang="zh-CN" altLang="en-US" sz="1600" b="1" dirty="0">
                <a:solidFill>
                  <a:prstClr val="black"/>
                </a:solidFill>
                <a:latin typeface="Times New Roman" panose="02020603050405020304" pitchFamily="18" charset="0"/>
                <a:ea typeface="微软雅黑"/>
                <a:cs typeface="Times New Roman" panose="02020603050405020304" pitchFamily="18" charset="0"/>
              </a:rPr>
              <a:t>：</a:t>
            </a:r>
            <a:r>
              <a:rPr lang="en-US" altLang="zh-CN" sz="1600" b="1" dirty="0">
                <a:solidFill>
                  <a:prstClr val="black"/>
                </a:solidFill>
                <a:latin typeface="Times New Roman" panose="02020603050405020304" pitchFamily="18" charset="0"/>
                <a:ea typeface="微软雅黑"/>
                <a:cs typeface="Times New Roman" panose="02020603050405020304" pitchFamily="18" charset="0"/>
              </a:rPr>
              <a:t>10 T (LTS) </a:t>
            </a:r>
            <a:r>
              <a:rPr kumimoji="0" lang="en-US" altLang="zh-CN" sz="1600" b="1"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+ 6 T </a:t>
            </a:r>
            <a:r>
              <a:rPr lang="en-US" altLang="zh-CN" sz="1600" b="1" dirty="0">
                <a:solidFill>
                  <a:prstClr val="black"/>
                </a:solidFill>
                <a:latin typeface="Times New Roman" panose="02020603050405020304" pitchFamily="18" charset="0"/>
                <a:ea typeface="微软雅黑"/>
                <a:cs typeface="Times New Roman" panose="02020603050405020304" pitchFamily="18" charset="0"/>
              </a:rPr>
              <a:t>(</a:t>
            </a:r>
            <a:r>
              <a:rPr kumimoji="0" lang="en-US" altLang="zh-CN" sz="1600" b="1"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HTS) with MI</a:t>
            </a:r>
            <a:endParaRPr kumimoji="0" lang="zh-CN" altLang="en-US" sz="1600" b="1" i="0" u="none" strike="noStrike" kern="1200" cap="none" spc="0" normalizeH="0" baseline="3000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endParaRPr>
          </a:p>
        </p:txBody>
      </p:sp>
      <p:pic>
        <p:nvPicPr>
          <p:cNvPr id="26" name="图片 25">
            <a:extLst>
              <a:ext uri="{FF2B5EF4-FFF2-40B4-BE49-F238E27FC236}">
                <a16:creationId xmlns:a16="http://schemas.microsoft.com/office/drawing/2014/main" id="{C9367B04-D7B7-A06F-C172-503ACEB9799C}"/>
              </a:ext>
            </a:extLst>
          </p:cNvPr>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a:xfrm>
            <a:off x="349759" y="3078868"/>
            <a:ext cx="2520194" cy="1355805"/>
          </a:xfrm>
          <a:prstGeom prst="rect">
            <a:avLst/>
          </a:prstGeom>
        </p:spPr>
      </p:pic>
      <p:pic>
        <p:nvPicPr>
          <p:cNvPr id="20" name="图片 19">
            <a:extLst>
              <a:ext uri="{FF2B5EF4-FFF2-40B4-BE49-F238E27FC236}">
                <a16:creationId xmlns:a16="http://schemas.microsoft.com/office/drawing/2014/main" id="{906A0C94-6C92-44E1-4367-FE2DF95B345C}"/>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927648" y="2008731"/>
            <a:ext cx="3754594" cy="140647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19" name="文本框 18"/>
          <p:cNvSpPr txBox="1"/>
          <p:nvPr/>
        </p:nvSpPr>
        <p:spPr>
          <a:xfrm>
            <a:off x="1559496" y="1023923"/>
            <a:ext cx="9073008" cy="460861"/>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Field delay of HTS coil significantly changed after magnet assembly</a:t>
            </a:r>
            <a:endParaRPr lang="zh-CN" altLang="en-US" sz="1800" dirty="0"/>
          </a:p>
        </p:txBody>
      </p:sp>
      <p:sp>
        <p:nvSpPr>
          <p:cNvPr id="16" name="灯片编号占位符 2">
            <a:extLst>
              <a:ext uri="{FF2B5EF4-FFF2-40B4-BE49-F238E27FC236}">
                <a16:creationId xmlns:a16="http://schemas.microsoft.com/office/drawing/2014/main" id="{4D653633-ACEF-2409-EB0E-7A9E3C073043}"/>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12</a:t>
            </a:fld>
            <a:endParaRPr lang="en-US" sz="1200" dirty="0"/>
          </a:p>
        </p:txBody>
      </p:sp>
      <p:pic>
        <p:nvPicPr>
          <p:cNvPr id="18" name="图片 17">
            <a:extLst>
              <a:ext uri="{FF2B5EF4-FFF2-40B4-BE49-F238E27FC236}">
                <a16:creationId xmlns:a16="http://schemas.microsoft.com/office/drawing/2014/main" id="{3ADB6DD0-053E-9EC8-0932-E5DB84E33AD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01754" y="1547287"/>
            <a:ext cx="2435820" cy="4964831"/>
          </a:xfrm>
          <a:prstGeom prst="rect">
            <a:avLst/>
          </a:prstGeom>
        </p:spPr>
      </p:pic>
      <p:pic>
        <p:nvPicPr>
          <p:cNvPr id="20" name="图片 19">
            <a:extLst>
              <a:ext uri="{FF2B5EF4-FFF2-40B4-BE49-F238E27FC236}">
                <a16:creationId xmlns:a16="http://schemas.microsoft.com/office/drawing/2014/main" id="{D4D8552D-0244-944C-643F-2E7918E6A1E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38930" y="1547287"/>
            <a:ext cx="4357801" cy="2631872"/>
          </a:xfrm>
          <a:prstGeom prst="rect">
            <a:avLst/>
          </a:prstGeom>
        </p:spPr>
      </p:pic>
      <p:pic>
        <p:nvPicPr>
          <p:cNvPr id="21" name="图片 20">
            <a:extLst>
              <a:ext uri="{FF2B5EF4-FFF2-40B4-BE49-F238E27FC236}">
                <a16:creationId xmlns:a16="http://schemas.microsoft.com/office/drawing/2014/main" id="{3C8B9D69-E945-2DB3-37CB-FA89E9ACBE5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4237"/>
          <a:stretch/>
        </p:blipFill>
        <p:spPr>
          <a:xfrm>
            <a:off x="3382920" y="4163135"/>
            <a:ext cx="4469819" cy="2631872"/>
          </a:xfrm>
          <a:prstGeom prst="rect">
            <a:avLst/>
          </a:prstGeom>
        </p:spPr>
      </p:pic>
      <p:sp>
        <p:nvSpPr>
          <p:cNvPr id="22" name="文本框 21">
            <a:extLst>
              <a:ext uri="{FF2B5EF4-FFF2-40B4-BE49-F238E27FC236}">
                <a16:creationId xmlns:a16="http://schemas.microsoft.com/office/drawing/2014/main" id="{9B4C25FA-C500-87FC-4EA2-541241C71A12}"/>
              </a:ext>
            </a:extLst>
          </p:cNvPr>
          <p:cNvSpPr txBox="1"/>
          <p:nvPr/>
        </p:nvSpPr>
        <p:spPr>
          <a:xfrm>
            <a:off x="7962798" y="4155381"/>
            <a:ext cx="4039183" cy="369332"/>
          </a:xfrm>
          <a:prstGeom prst="rect">
            <a:avLst/>
          </a:prstGeom>
          <a:solidFill>
            <a:schemeClr val="bg2">
              <a:lumMod val="90000"/>
            </a:schemeClr>
          </a:solidFill>
        </p:spPr>
        <p:txBody>
          <a:bodyPr wrap="none">
            <a:spAutoFit/>
          </a:bodyPr>
          <a:lstStyle>
            <a:defPPr>
              <a:defRPr lang="zh-CN"/>
            </a:defPPr>
            <a:lvl1pPr>
              <a:defRPr>
                <a:solidFill>
                  <a:srgbClr val="2A2F45"/>
                </a:solidFill>
                <a:latin typeface="Times New Roman" panose="02020603050405020304" pitchFamily="18" charset="0"/>
                <a:cs typeface="Times New Roman" panose="02020603050405020304" pitchFamily="18" charset="0"/>
              </a:defRPr>
            </a:lvl1pPr>
          </a:lstStyle>
          <a:p>
            <a:r>
              <a:rPr lang="en-US" altLang="zh-CN" dirty="0"/>
              <a:t>Test after magnet assembly at 4.2K</a:t>
            </a:r>
            <a:endParaRPr lang="zh-CN" altLang="en-US" dirty="0"/>
          </a:p>
        </p:txBody>
      </p:sp>
      <p:sp>
        <p:nvSpPr>
          <p:cNvPr id="23" name="文本框 22">
            <a:extLst>
              <a:ext uri="{FF2B5EF4-FFF2-40B4-BE49-F238E27FC236}">
                <a16:creationId xmlns:a16="http://schemas.microsoft.com/office/drawing/2014/main" id="{090F4747-93E9-7AC1-03C7-26AE9C0DFBDB}"/>
              </a:ext>
            </a:extLst>
          </p:cNvPr>
          <p:cNvSpPr txBox="1"/>
          <p:nvPr/>
        </p:nvSpPr>
        <p:spPr>
          <a:xfrm>
            <a:off x="8040216" y="1621823"/>
            <a:ext cx="2771593" cy="369332"/>
          </a:xfrm>
          <a:prstGeom prst="rect">
            <a:avLst/>
          </a:prstGeom>
          <a:solidFill>
            <a:schemeClr val="bg2">
              <a:lumMod val="90000"/>
            </a:schemeClr>
          </a:solidFill>
        </p:spPr>
        <p:txBody>
          <a:bodyPr wrap="none">
            <a:spAutoFit/>
          </a:bodyPr>
          <a:lstStyle>
            <a:defPPr>
              <a:defRPr lang="zh-CN"/>
            </a:defPPr>
            <a:lvl1pPr>
              <a:defRPr>
                <a:solidFill>
                  <a:srgbClr val="2A2F45"/>
                </a:solidFill>
                <a:latin typeface="Times New Roman" panose="02020603050405020304" pitchFamily="18" charset="0"/>
                <a:cs typeface="Times New Roman" panose="02020603050405020304" pitchFamily="18" charset="0"/>
              </a:defRPr>
            </a:lvl1pPr>
          </a:lstStyle>
          <a:p>
            <a:r>
              <a:rPr lang="en-US" altLang="zh-CN" dirty="0"/>
              <a:t>Stand-alone test at 77K</a:t>
            </a:r>
            <a:endParaRPr lang="zh-CN" altLang="en-US" dirty="0"/>
          </a:p>
        </p:txBody>
      </p:sp>
      <p:sp>
        <p:nvSpPr>
          <p:cNvPr id="24" name="矩形 23">
            <a:extLst>
              <a:ext uri="{FF2B5EF4-FFF2-40B4-BE49-F238E27FC236}">
                <a16:creationId xmlns:a16="http://schemas.microsoft.com/office/drawing/2014/main" id="{C2A8AD10-FC9F-3374-B4D1-E55291A16FC3}"/>
              </a:ext>
            </a:extLst>
          </p:cNvPr>
          <p:cNvSpPr/>
          <p:nvPr/>
        </p:nvSpPr>
        <p:spPr>
          <a:xfrm>
            <a:off x="8067352" y="2040199"/>
            <a:ext cx="2913753" cy="369332"/>
          </a:xfrm>
          <a:prstGeom prst="rect">
            <a:avLst/>
          </a:prstGeom>
        </p:spPr>
        <p:txBody>
          <a:bodyPr wrap="square">
            <a:spAutoFit/>
          </a:bodyPr>
          <a:lstStyle/>
          <a:p>
            <a:r>
              <a:rPr lang="en-US" altLang="zh-CN" dirty="0">
                <a:solidFill>
                  <a:srgbClr val="3526FE"/>
                </a:solidFill>
                <a:latin typeface="Times New Roman" panose="02020603050405020304" pitchFamily="18" charset="0"/>
                <a:cs typeface="Times New Roman" panose="02020603050405020304" pitchFamily="18" charset="0"/>
              </a:rPr>
              <a:t>0.93 T @ 77 K</a:t>
            </a:r>
            <a:r>
              <a:rPr lang="zh-CN" altLang="en-US" dirty="0">
                <a:solidFill>
                  <a:srgbClr val="3526FE"/>
                </a:solidFill>
                <a:latin typeface="Times New Roman" panose="02020603050405020304" pitchFamily="18" charset="0"/>
                <a:cs typeface="Times New Roman" panose="02020603050405020304" pitchFamily="18" charset="0"/>
              </a:rPr>
              <a:t>，</a:t>
            </a:r>
            <a:r>
              <a:rPr lang="en-US" altLang="zh-CN" dirty="0">
                <a:solidFill>
                  <a:srgbClr val="3526FE"/>
                </a:solidFill>
                <a:latin typeface="Times New Roman" panose="02020603050405020304" pitchFamily="18" charset="0"/>
                <a:cs typeface="Times New Roman" panose="02020603050405020304" pitchFamily="18" charset="0"/>
              </a:rPr>
              <a:t>290A</a:t>
            </a:r>
          </a:p>
        </p:txBody>
      </p:sp>
      <p:sp>
        <p:nvSpPr>
          <p:cNvPr id="25" name="矩形 24">
            <a:extLst>
              <a:ext uri="{FF2B5EF4-FFF2-40B4-BE49-F238E27FC236}">
                <a16:creationId xmlns:a16="http://schemas.microsoft.com/office/drawing/2014/main" id="{2E67F915-43FB-6EAE-359E-F383A808479F}"/>
              </a:ext>
            </a:extLst>
          </p:cNvPr>
          <p:cNvSpPr/>
          <p:nvPr/>
        </p:nvSpPr>
        <p:spPr>
          <a:xfrm>
            <a:off x="8059688" y="5040824"/>
            <a:ext cx="2913753" cy="369332"/>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Field delay ~58 min</a:t>
            </a:r>
            <a:endParaRPr lang="zh-CN" altLang="en-US" dirty="0">
              <a:solidFill>
                <a:srgbClr val="3526FE"/>
              </a:solidFill>
              <a:latin typeface="Times New Roman" panose="02020603050405020304" pitchFamily="18" charset="0"/>
              <a:cs typeface="Times New Roman" panose="02020603050405020304" pitchFamily="18" charset="0"/>
            </a:endParaRPr>
          </a:p>
        </p:txBody>
      </p:sp>
      <p:sp>
        <p:nvSpPr>
          <p:cNvPr id="26" name="矩形 25">
            <a:extLst>
              <a:ext uri="{FF2B5EF4-FFF2-40B4-BE49-F238E27FC236}">
                <a16:creationId xmlns:a16="http://schemas.microsoft.com/office/drawing/2014/main" id="{130D8CDD-A907-7770-483B-D9486435B19E}"/>
              </a:ext>
            </a:extLst>
          </p:cNvPr>
          <p:cNvSpPr/>
          <p:nvPr/>
        </p:nvSpPr>
        <p:spPr>
          <a:xfrm>
            <a:off x="8040216" y="4581879"/>
            <a:ext cx="2409378" cy="369332"/>
          </a:xfrm>
          <a:prstGeom prst="rect">
            <a:avLst/>
          </a:prstGeom>
        </p:spPr>
        <p:txBody>
          <a:bodyPr wrap="none">
            <a:spAutoFit/>
          </a:bodyPr>
          <a:lstStyle/>
          <a:p>
            <a:r>
              <a:rPr lang="en-US" altLang="zh-CN" dirty="0">
                <a:solidFill>
                  <a:srgbClr val="3526FE"/>
                </a:solidFill>
                <a:latin typeface="Times New Roman" panose="02020603050405020304" pitchFamily="18" charset="0"/>
                <a:cs typeface="Times New Roman" panose="02020603050405020304" pitchFamily="18" charset="0"/>
              </a:rPr>
              <a:t>0.32 T @ 4.2 K</a:t>
            </a:r>
            <a:r>
              <a:rPr lang="zh-CN" altLang="en-US" dirty="0">
                <a:solidFill>
                  <a:srgbClr val="3526FE"/>
                </a:solidFill>
                <a:latin typeface="Times New Roman" panose="02020603050405020304" pitchFamily="18" charset="0"/>
                <a:cs typeface="Times New Roman" panose="02020603050405020304" pitchFamily="18" charset="0"/>
              </a:rPr>
              <a:t>，</a:t>
            </a:r>
            <a:r>
              <a:rPr lang="en-US" altLang="zh-CN" dirty="0">
                <a:solidFill>
                  <a:srgbClr val="3526FE"/>
                </a:solidFill>
                <a:latin typeface="Times New Roman" panose="02020603050405020304" pitchFamily="18" charset="0"/>
                <a:cs typeface="Times New Roman" panose="02020603050405020304" pitchFamily="18" charset="0"/>
              </a:rPr>
              <a:t>100 A</a:t>
            </a:r>
          </a:p>
        </p:txBody>
      </p:sp>
      <p:sp>
        <p:nvSpPr>
          <p:cNvPr id="27" name="文本框 26">
            <a:extLst>
              <a:ext uri="{FF2B5EF4-FFF2-40B4-BE49-F238E27FC236}">
                <a16:creationId xmlns:a16="http://schemas.microsoft.com/office/drawing/2014/main" id="{F165EB20-EB3B-6F78-790E-108087D9CF32}"/>
              </a:ext>
            </a:extLst>
          </p:cNvPr>
          <p:cNvSpPr txBox="1"/>
          <p:nvPr/>
        </p:nvSpPr>
        <p:spPr>
          <a:xfrm>
            <a:off x="7998085" y="5668134"/>
            <a:ext cx="3570523" cy="646331"/>
          </a:xfrm>
          <a:prstGeom prst="rect">
            <a:avLst/>
          </a:prstGeom>
          <a:solidFill>
            <a:schemeClr val="bg2">
              <a:lumMod val="90000"/>
            </a:schemeClr>
          </a:solidFill>
        </p:spPr>
        <p:txBody>
          <a:bodyPr wrap="square">
            <a:spAutoFit/>
          </a:bodyPr>
          <a:lstStyle>
            <a:defPPr>
              <a:defRPr lang="zh-CN"/>
            </a:defPPr>
            <a:lvl1pPr>
              <a:defRPr>
                <a:solidFill>
                  <a:srgbClr val="2A2F45"/>
                </a:solidFill>
                <a:latin typeface="Times New Roman" panose="02020603050405020304" pitchFamily="18" charset="0"/>
                <a:cs typeface="Times New Roman" panose="02020603050405020304" pitchFamily="18" charset="0"/>
              </a:defRPr>
            </a:lvl1pPr>
          </a:lstStyle>
          <a:p>
            <a:r>
              <a:rPr lang="en-US" altLang="zh-CN" b="1" dirty="0"/>
              <a:t>Possibly due to the large pre-stress applied to the HTS coils</a:t>
            </a:r>
            <a:endParaRPr lang="zh-CN" altLang="en-US" b="1" dirty="0"/>
          </a:p>
        </p:txBody>
      </p:sp>
      <p:sp>
        <p:nvSpPr>
          <p:cNvPr id="29" name="矩形 28">
            <a:extLst>
              <a:ext uri="{FF2B5EF4-FFF2-40B4-BE49-F238E27FC236}">
                <a16:creationId xmlns:a16="http://schemas.microsoft.com/office/drawing/2014/main" id="{7B04FED6-0257-9E17-9F34-B3CDB93C2361}"/>
              </a:ext>
            </a:extLst>
          </p:cNvPr>
          <p:cNvSpPr/>
          <p:nvPr/>
        </p:nvSpPr>
        <p:spPr>
          <a:xfrm>
            <a:off x="8040217" y="2466697"/>
            <a:ext cx="2403400" cy="369332"/>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Field delay ~12 s</a:t>
            </a:r>
            <a:endParaRPr lang="zh-CN" altLang="en-US" dirty="0">
              <a:solidFill>
                <a:srgbClr val="3526FE"/>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10" name="文本框 9"/>
          <p:cNvSpPr txBox="1"/>
          <p:nvPr/>
        </p:nvSpPr>
        <p:spPr>
          <a:xfrm>
            <a:off x="256882" y="1559191"/>
            <a:ext cx="11578128" cy="923330"/>
          </a:xfrm>
          <a:prstGeom prst="rect">
            <a:avLst/>
          </a:prstGeom>
          <a:solidFill>
            <a:schemeClr val="bg1">
              <a:lumMod val="85000"/>
            </a:schemeClr>
          </a:solidFill>
        </p:spPr>
        <p:txBody>
          <a:bodyPr wrap="square">
            <a:spAutoFit/>
          </a:bodyPr>
          <a:lstStyle>
            <a:defPPr>
              <a:defRPr lang="zh-CN"/>
            </a:defPPr>
            <a:lvl1pPr algn="ctr">
              <a:defRPr>
                <a:latin typeface="Times New Roman" panose="02020603050405020304" pitchFamily="18" charset="0"/>
                <a:cs typeface="Times New Roman" panose="02020603050405020304" pitchFamily="18" charset="0"/>
              </a:defRPr>
            </a:lvl1pPr>
          </a:lstStyle>
          <a:p>
            <a:pPr algn="just"/>
            <a:r>
              <a:rPr lang="en-US" altLang="zh-CN" dirty="0"/>
              <a:t>The HTS coils subjected to several excitation tests in both self-field and 9 T background field, with a maximum excitation current of 2.5 kA (115 % of the design current) in 9 T background field, but generally degraded along with the training of LTS coils, and provided a magnetic field significantly below the design value with long delay</a:t>
            </a:r>
            <a:r>
              <a:rPr lang="x-none" altLang="en-US" dirty="0"/>
              <a:t>.</a:t>
            </a:r>
          </a:p>
        </p:txBody>
      </p:sp>
      <p:sp>
        <p:nvSpPr>
          <p:cNvPr id="7" name="灯片编号占位符 2">
            <a:extLst>
              <a:ext uri="{FF2B5EF4-FFF2-40B4-BE49-F238E27FC236}">
                <a16:creationId xmlns:a16="http://schemas.microsoft.com/office/drawing/2014/main" id="{1BB91860-F280-0069-BC23-A3D145CAAAC9}"/>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13</a:t>
            </a:fld>
            <a:endParaRPr lang="en-US" sz="1200" dirty="0"/>
          </a:p>
        </p:txBody>
      </p:sp>
      <p:sp>
        <p:nvSpPr>
          <p:cNvPr id="8" name="文本框 7">
            <a:extLst>
              <a:ext uri="{FF2B5EF4-FFF2-40B4-BE49-F238E27FC236}">
                <a16:creationId xmlns:a16="http://schemas.microsoft.com/office/drawing/2014/main" id="{C0A1DD4C-EC21-0583-8D76-9BA486655F75}"/>
              </a:ext>
            </a:extLst>
          </p:cNvPr>
          <p:cNvSpPr txBox="1"/>
          <p:nvPr/>
        </p:nvSpPr>
        <p:spPr>
          <a:xfrm>
            <a:off x="2855640" y="1039014"/>
            <a:ext cx="6840760"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Test of the LPF3-U magnet</a:t>
            </a:r>
            <a:r>
              <a:rPr lang="en-US" altLang="zh-CN" sz="1800" b="0" i="1" dirty="0"/>
              <a:t> </a:t>
            </a:r>
            <a:r>
              <a:rPr lang="x-none" altLang="en-US" sz="1800" b="0" i="1" dirty="0">
                <a:solidFill>
                  <a:srgbClr val="FF0000"/>
                </a:solidFill>
              </a:rPr>
              <a:t>                </a:t>
            </a:r>
            <a:r>
              <a:rPr lang="en-US" altLang="zh-CN" sz="1800" b="0" i="1" dirty="0">
                <a:solidFill>
                  <a:srgbClr val="FF0000"/>
                </a:solidFill>
              </a:rPr>
              <a:t> </a:t>
            </a:r>
            <a:r>
              <a:rPr lang="en-US" altLang="zh-CN" sz="1800" dirty="0"/>
              <a:t>Nov. 2024 to Jan. 2025</a:t>
            </a:r>
            <a:endParaRPr lang="zh-CN" altLang="en-US" sz="1800" dirty="0"/>
          </a:p>
        </p:txBody>
      </p:sp>
      <p:pic>
        <p:nvPicPr>
          <p:cNvPr id="9" name="图片 8">
            <a:extLst>
              <a:ext uri="{FF2B5EF4-FFF2-40B4-BE49-F238E27FC236}">
                <a16:creationId xmlns:a16="http://schemas.microsoft.com/office/drawing/2014/main" id="{F9653255-F376-7B26-447C-BD871ADB20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4554" y="3644277"/>
            <a:ext cx="4163267" cy="2609702"/>
          </a:xfrm>
          <a:prstGeom prst="rect">
            <a:avLst/>
          </a:prstGeom>
        </p:spPr>
      </p:pic>
      <p:pic>
        <p:nvPicPr>
          <p:cNvPr id="11" name="图片 10">
            <a:extLst>
              <a:ext uri="{FF2B5EF4-FFF2-40B4-BE49-F238E27FC236}">
                <a16:creationId xmlns:a16="http://schemas.microsoft.com/office/drawing/2014/main" id="{4B8B921F-9FD9-77F6-F7BA-AE202C5DD6D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17821" y="3662749"/>
            <a:ext cx="4022238" cy="2496441"/>
          </a:xfrm>
          <a:prstGeom prst="rect">
            <a:avLst/>
          </a:prstGeom>
        </p:spPr>
      </p:pic>
      <p:pic>
        <p:nvPicPr>
          <p:cNvPr id="12" name="图片 11">
            <a:extLst>
              <a:ext uri="{FF2B5EF4-FFF2-40B4-BE49-F238E27FC236}">
                <a16:creationId xmlns:a16="http://schemas.microsoft.com/office/drawing/2014/main" id="{E4F1C47A-68D6-64E0-9A9B-026820B832A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64443" y="3644277"/>
            <a:ext cx="3464205" cy="2609702"/>
          </a:xfrm>
          <a:prstGeom prst="rect">
            <a:avLst/>
          </a:prstGeom>
        </p:spPr>
      </p:pic>
      <p:sp>
        <p:nvSpPr>
          <p:cNvPr id="13" name="矩形 12">
            <a:extLst>
              <a:ext uri="{FF2B5EF4-FFF2-40B4-BE49-F238E27FC236}">
                <a16:creationId xmlns:a16="http://schemas.microsoft.com/office/drawing/2014/main" id="{24AD9291-052D-0D20-1DB9-E2F5F4712EAE}"/>
              </a:ext>
            </a:extLst>
          </p:cNvPr>
          <p:cNvSpPr/>
          <p:nvPr/>
        </p:nvSpPr>
        <p:spPr>
          <a:xfrm>
            <a:off x="819352" y="6245109"/>
            <a:ext cx="2658677" cy="338554"/>
          </a:xfrm>
          <a:prstGeom prst="rect">
            <a:avLst/>
          </a:prstGeom>
        </p:spPr>
        <p:txBody>
          <a:bodyPr wrap="none">
            <a:spAutoFit/>
          </a:bodyPr>
          <a:lstStyle/>
          <a:p>
            <a:r>
              <a:rPr lang="it-IT" altLang="zh-CN" sz="1600" dirty="0">
                <a:solidFill>
                  <a:srgbClr val="404040"/>
                </a:solidFill>
                <a:latin typeface="Times New Roman" panose="02020603050405020304" pitchFamily="18" charset="0"/>
                <a:cs typeface="Times New Roman" panose="02020603050405020304" pitchFamily="18" charset="0"/>
              </a:rPr>
              <a:t>1</a:t>
            </a:r>
            <a:r>
              <a:rPr lang="en-US" altLang="zh-CN" sz="1600" baseline="30000" dirty="0" err="1">
                <a:solidFill>
                  <a:srgbClr val="404040"/>
                </a:solidFill>
                <a:latin typeface="Times New Roman" panose="02020603050405020304" pitchFamily="18" charset="0"/>
                <a:cs typeface="Times New Roman" panose="02020603050405020304" pitchFamily="18" charset="0"/>
              </a:rPr>
              <a:t>st</a:t>
            </a:r>
            <a:r>
              <a:rPr lang="en-US" altLang="zh-CN" sz="1600" dirty="0">
                <a:solidFill>
                  <a:srgbClr val="404040"/>
                </a:solidFill>
                <a:latin typeface="Times New Roman" panose="02020603050405020304" pitchFamily="18" charset="0"/>
                <a:cs typeface="Times New Roman" panose="02020603050405020304" pitchFamily="18" charset="0"/>
              </a:rPr>
              <a:t> HTS</a:t>
            </a:r>
            <a:r>
              <a:rPr lang="it-IT" altLang="zh-CN" sz="1600" dirty="0">
                <a:solidFill>
                  <a:srgbClr val="404040"/>
                </a:solidFill>
                <a:latin typeface="Times New Roman" panose="02020603050405020304" pitchFamily="18" charset="0"/>
                <a:cs typeface="Times New Roman" panose="02020603050405020304" pitchFamily="18" charset="0"/>
              </a:rPr>
              <a:t> test with 9 T BG field</a:t>
            </a:r>
            <a:endParaRPr lang="zh-CN" altLang="en-US" sz="1600" dirty="0">
              <a:latin typeface="Times New Roman" panose="02020603050405020304" pitchFamily="18" charset="0"/>
              <a:cs typeface="Times New Roman" panose="02020603050405020304" pitchFamily="18" charset="0"/>
            </a:endParaRPr>
          </a:p>
        </p:txBody>
      </p:sp>
      <p:grpSp>
        <p:nvGrpSpPr>
          <p:cNvPr id="16" name="组合 15">
            <a:extLst>
              <a:ext uri="{FF2B5EF4-FFF2-40B4-BE49-F238E27FC236}">
                <a16:creationId xmlns:a16="http://schemas.microsoft.com/office/drawing/2014/main" id="{6A62A258-D8B9-5682-F948-7552A7FCC143}"/>
              </a:ext>
            </a:extLst>
          </p:cNvPr>
          <p:cNvGrpSpPr/>
          <p:nvPr/>
        </p:nvGrpSpPr>
        <p:grpSpPr>
          <a:xfrm>
            <a:off x="627067" y="2605690"/>
            <a:ext cx="9860967" cy="894434"/>
            <a:chOff x="667351" y="852376"/>
            <a:chExt cx="10023867" cy="1005218"/>
          </a:xfrm>
          <a:solidFill>
            <a:schemeClr val="bg2">
              <a:lumMod val="90000"/>
            </a:schemeClr>
          </a:solidFill>
        </p:grpSpPr>
        <p:sp>
          <p:nvSpPr>
            <p:cNvPr id="17" name="矩形 16">
              <a:extLst>
                <a:ext uri="{FF2B5EF4-FFF2-40B4-BE49-F238E27FC236}">
                  <a16:creationId xmlns:a16="http://schemas.microsoft.com/office/drawing/2014/main" id="{802EF0E9-C6A4-5C91-C503-D108C913AFE4}"/>
                </a:ext>
              </a:extLst>
            </p:cNvPr>
            <p:cNvSpPr/>
            <p:nvPr/>
          </p:nvSpPr>
          <p:spPr>
            <a:xfrm>
              <a:off x="667351" y="891184"/>
              <a:ext cx="2933397" cy="415077"/>
            </a:xfrm>
            <a:prstGeom prst="rect">
              <a:avLst/>
            </a:prstGeom>
            <a:grpFill/>
          </p:spPr>
          <p:txBody>
            <a:bodyPr wrap="none">
              <a:spAutoFit/>
            </a:bodyPr>
            <a:lstStyle/>
            <a:p>
              <a:r>
                <a:rPr lang="en-US" altLang="zh-CN" dirty="0">
                  <a:solidFill>
                    <a:srgbClr val="2A2F45"/>
                  </a:solidFill>
                  <a:latin typeface="Times New Roman" panose="02020603050405020304" pitchFamily="18" charset="0"/>
                  <a:cs typeface="Times New Roman" panose="02020603050405020304" pitchFamily="18" charset="0"/>
                </a:rPr>
                <a:t>HTS Stand-alone test @77 K</a:t>
              </a:r>
              <a:endParaRPr lang="zh-CN" altLang="en-US" dirty="0">
                <a:latin typeface="Times New Roman" panose="02020603050405020304" pitchFamily="18" charset="0"/>
                <a:cs typeface="Times New Roman" panose="02020603050405020304" pitchFamily="18" charset="0"/>
              </a:endParaRPr>
            </a:p>
          </p:txBody>
        </p:sp>
        <p:sp>
          <p:nvSpPr>
            <p:cNvPr id="19" name="矩形 18">
              <a:extLst>
                <a:ext uri="{FF2B5EF4-FFF2-40B4-BE49-F238E27FC236}">
                  <a16:creationId xmlns:a16="http://schemas.microsoft.com/office/drawing/2014/main" id="{CA604120-3C73-6449-1A32-60EAE94CF4FD}"/>
                </a:ext>
              </a:extLst>
            </p:cNvPr>
            <p:cNvSpPr/>
            <p:nvPr/>
          </p:nvSpPr>
          <p:spPr>
            <a:xfrm>
              <a:off x="7951465" y="852376"/>
              <a:ext cx="2198044" cy="415077"/>
            </a:xfrm>
            <a:prstGeom prst="rect">
              <a:avLst/>
            </a:prstGeom>
            <a:grp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Training of LTS coils</a:t>
              </a:r>
              <a:endParaRPr lang="zh-CN" altLang="en-US" dirty="0">
                <a:latin typeface="Times New Roman" panose="02020603050405020304" pitchFamily="18" charset="0"/>
                <a:cs typeface="Times New Roman" panose="02020603050405020304" pitchFamily="18" charset="0"/>
              </a:endParaRPr>
            </a:p>
          </p:txBody>
        </p:sp>
        <p:sp>
          <p:nvSpPr>
            <p:cNvPr id="20" name="矩形 19">
              <a:extLst>
                <a:ext uri="{FF2B5EF4-FFF2-40B4-BE49-F238E27FC236}">
                  <a16:creationId xmlns:a16="http://schemas.microsoft.com/office/drawing/2014/main" id="{9E12D77F-110A-EA0E-D7F0-48B3D8F9A69B}"/>
                </a:ext>
              </a:extLst>
            </p:cNvPr>
            <p:cNvSpPr/>
            <p:nvPr/>
          </p:nvSpPr>
          <p:spPr>
            <a:xfrm>
              <a:off x="667351" y="1442517"/>
              <a:ext cx="3014545" cy="415077"/>
            </a:xfrm>
            <a:prstGeom prst="rect">
              <a:avLst/>
            </a:prstGeom>
            <a:grp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1</a:t>
              </a:r>
              <a:r>
                <a:rPr lang="en-US" altLang="zh-CN" baseline="30000" dirty="0">
                  <a:solidFill>
                    <a:srgbClr val="404040"/>
                  </a:solidFill>
                  <a:latin typeface="Times New Roman" panose="02020603050405020304" pitchFamily="18" charset="0"/>
                  <a:cs typeface="Times New Roman" panose="02020603050405020304" pitchFamily="18" charset="0"/>
                </a:rPr>
                <a:t>st</a:t>
              </a:r>
              <a:r>
                <a:rPr lang="en-US" altLang="zh-CN" dirty="0">
                  <a:solidFill>
                    <a:srgbClr val="404040"/>
                  </a:solidFill>
                  <a:latin typeface="Times New Roman" panose="02020603050405020304" pitchFamily="18" charset="0"/>
                  <a:cs typeface="Times New Roman" panose="02020603050405020304" pitchFamily="18" charset="0"/>
                </a:rPr>
                <a:t> HTS</a:t>
              </a:r>
              <a:r>
                <a:rPr lang="zh-CN" altLang="en-US" dirty="0">
                  <a:solidFill>
                    <a:srgbClr val="404040"/>
                  </a:solidFill>
                  <a:latin typeface="Times New Roman" panose="02020603050405020304" pitchFamily="18" charset="0"/>
                  <a:cs typeface="Times New Roman" panose="02020603050405020304" pitchFamily="18" charset="0"/>
                </a:rPr>
                <a:t> </a:t>
              </a:r>
              <a:r>
                <a:rPr lang="en-US" altLang="zh-CN" dirty="0">
                  <a:solidFill>
                    <a:srgbClr val="404040"/>
                  </a:solidFill>
                  <a:latin typeface="Times New Roman" panose="02020603050405020304" pitchFamily="18" charset="0"/>
                  <a:cs typeface="Times New Roman" panose="02020603050405020304" pitchFamily="18" charset="0"/>
                </a:rPr>
                <a:t>test with 9 T BG field</a:t>
              </a:r>
              <a:endParaRPr lang="zh-CN" altLang="en-US" dirty="0">
                <a:latin typeface="Times New Roman" panose="02020603050405020304" pitchFamily="18" charset="0"/>
                <a:cs typeface="Times New Roman" panose="02020603050405020304" pitchFamily="18" charset="0"/>
              </a:endParaRPr>
            </a:p>
          </p:txBody>
        </p:sp>
        <p:sp>
          <p:nvSpPr>
            <p:cNvPr id="22" name="矩形 21">
              <a:extLst>
                <a:ext uri="{FF2B5EF4-FFF2-40B4-BE49-F238E27FC236}">
                  <a16:creationId xmlns:a16="http://schemas.microsoft.com/office/drawing/2014/main" id="{3FE8D786-CE22-B489-3FA5-083BD53D7F77}"/>
                </a:ext>
              </a:extLst>
            </p:cNvPr>
            <p:cNvSpPr/>
            <p:nvPr/>
          </p:nvSpPr>
          <p:spPr>
            <a:xfrm>
              <a:off x="7275270" y="1441544"/>
              <a:ext cx="1372025" cy="415077"/>
            </a:xfrm>
            <a:prstGeom prst="rect">
              <a:avLst/>
            </a:prstGeom>
            <a:grp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LTS</a:t>
              </a:r>
              <a:r>
                <a:rPr lang="zh-CN" altLang="en-US" dirty="0">
                  <a:solidFill>
                    <a:srgbClr val="404040"/>
                  </a:solidFill>
                  <a:latin typeface="Times New Roman" panose="02020603050405020304" pitchFamily="18" charset="0"/>
                  <a:cs typeface="Times New Roman" panose="02020603050405020304" pitchFamily="18" charset="0"/>
                </a:rPr>
                <a:t> </a:t>
              </a:r>
              <a:r>
                <a:rPr lang="en-US" altLang="zh-CN" dirty="0">
                  <a:solidFill>
                    <a:srgbClr val="404040"/>
                  </a:solidFill>
                  <a:latin typeface="Times New Roman" panose="02020603050405020304" pitchFamily="18" charset="0"/>
                  <a:cs typeface="Times New Roman" panose="02020603050405020304" pitchFamily="18" charset="0"/>
                </a:rPr>
                <a:t>training</a:t>
              </a:r>
              <a:endParaRPr lang="zh-CN" altLang="en-US" dirty="0">
                <a:latin typeface="Times New Roman" panose="02020603050405020304" pitchFamily="18" charset="0"/>
                <a:cs typeface="Times New Roman" panose="02020603050405020304" pitchFamily="18" charset="0"/>
              </a:endParaRPr>
            </a:p>
          </p:txBody>
        </p:sp>
        <p:cxnSp>
          <p:nvCxnSpPr>
            <p:cNvPr id="25" name="直接箭头连接符 24">
              <a:extLst>
                <a:ext uri="{FF2B5EF4-FFF2-40B4-BE49-F238E27FC236}">
                  <a16:creationId xmlns:a16="http://schemas.microsoft.com/office/drawing/2014/main" id="{364C14AD-F8D9-1FF0-F7F4-E7C69A90E5EB}"/>
                </a:ext>
              </a:extLst>
            </p:cNvPr>
            <p:cNvCxnSpPr/>
            <p:nvPr/>
          </p:nvCxnSpPr>
          <p:spPr>
            <a:xfrm>
              <a:off x="3649395" y="1087567"/>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id="{C6D7460E-4E94-CF6C-ADB4-1E9517747F63}"/>
                </a:ext>
              </a:extLst>
            </p:cNvPr>
            <p:cNvCxnSpPr/>
            <p:nvPr/>
          </p:nvCxnSpPr>
          <p:spPr>
            <a:xfrm>
              <a:off x="10285426" y="1085038"/>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89309AFE-425A-36FF-8FB5-B35E2ADC77A7}"/>
                </a:ext>
              </a:extLst>
            </p:cNvPr>
            <p:cNvCxnSpPr/>
            <p:nvPr/>
          </p:nvCxnSpPr>
          <p:spPr>
            <a:xfrm>
              <a:off x="3625395" y="1649082"/>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01A6794E-5F55-425E-A569-ED01CACF7882}"/>
                </a:ext>
              </a:extLst>
            </p:cNvPr>
            <p:cNvCxnSpPr/>
            <p:nvPr/>
          </p:nvCxnSpPr>
          <p:spPr>
            <a:xfrm>
              <a:off x="6815945" y="1666594"/>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285332CB-E8AB-2F2C-9238-6DAECB1388FA}"/>
                </a:ext>
              </a:extLst>
            </p:cNvPr>
            <p:cNvCxnSpPr/>
            <p:nvPr/>
          </p:nvCxnSpPr>
          <p:spPr>
            <a:xfrm>
              <a:off x="8647295" y="1649082"/>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a:extLst>
                <a:ext uri="{FF2B5EF4-FFF2-40B4-BE49-F238E27FC236}">
                  <a16:creationId xmlns:a16="http://schemas.microsoft.com/office/drawing/2014/main" id="{1A09E26A-A98E-B9E7-A0E0-0E428C40269E}"/>
                </a:ext>
              </a:extLst>
            </p:cNvPr>
            <p:cNvCxnSpPr/>
            <p:nvPr/>
          </p:nvCxnSpPr>
          <p:spPr>
            <a:xfrm>
              <a:off x="7474723" y="1085038"/>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36" name="矩形 35">
            <a:extLst>
              <a:ext uri="{FF2B5EF4-FFF2-40B4-BE49-F238E27FC236}">
                <a16:creationId xmlns:a16="http://schemas.microsoft.com/office/drawing/2014/main" id="{0A3B82CE-235E-FEB9-61A5-BBC0F39B5DBC}"/>
              </a:ext>
            </a:extLst>
          </p:cNvPr>
          <p:cNvSpPr/>
          <p:nvPr/>
        </p:nvSpPr>
        <p:spPr>
          <a:xfrm>
            <a:off x="4074361" y="2628045"/>
            <a:ext cx="3179653" cy="369332"/>
          </a:xfrm>
          <a:prstGeom prst="rect">
            <a:avLst/>
          </a:prstGeom>
          <a:solidFill>
            <a:schemeClr val="bg2">
              <a:lumMod val="90000"/>
            </a:schemeClr>
          </a:solidFill>
        </p:spPr>
        <p:txBody>
          <a:bodyPr wrap="none">
            <a:spAutoFit/>
          </a:bodyPr>
          <a:lstStyle/>
          <a:p>
            <a:r>
              <a:rPr lang="en-US" altLang="zh-CN" dirty="0">
                <a:solidFill>
                  <a:srgbClr val="2A2F45"/>
                </a:solidFill>
                <a:latin typeface="Times New Roman" panose="02020603050405020304" pitchFamily="18" charset="0"/>
                <a:cs typeface="Times New Roman" panose="02020603050405020304" pitchFamily="18" charset="0"/>
              </a:rPr>
              <a:t>HTS Test after assembly @77 K</a:t>
            </a:r>
            <a:endParaRPr lang="zh-CN" altLang="en-US" dirty="0">
              <a:latin typeface="Times New Roman" panose="02020603050405020304" pitchFamily="18" charset="0"/>
              <a:cs typeface="Times New Roman" panose="02020603050405020304" pitchFamily="18" charset="0"/>
            </a:endParaRPr>
          </a:p>
        </p:txBody>
      </p:sp>
      <p:sp>
        <p:nvSpPr>
          <p:cNvPr id="38" name="矩形 37">
            <a:extLst>
              <a:ext uri="{FF2B5EF4-FFF2-40B4-BE49-F238E27FC236}">
                <a16:creationId xmlns:a16="http://schemas.microsoft.com/office/drawing/2014/main" id="{C468051C-7EB8-7CEC-821D-486B7694BA50}"/>
              </a:ext>
            </a:extLst>
          </p:cNvPr>
          <p:cNvSpPr/>
          <p:nvPr/>
        </p:nvSpPr>
        <p:spPr>
          <a:xfrm>
            <a:off x="4037889" y="3145508"/>
            <a:ext cx="2696251" cy="369332"/>
          </a:xfrm>
          <a:prstGeom prst="rect">
            <a:avLst/>
          </a:prstGeom>
          <a:solidFill>
            <a:schemeClr val="bg2">
              <a:lumMod val="90000"/>
            </a:schemeClr>
          </a:solid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2</a:t>
            </a:r>
            <a:r>
              <a:rPr lang="en-US" altLang="zh-CN" baseline="30000" dirty="0">
                <a:solidFill>
                  <a:srgbClr val="404040"/>
                </a:solidFill>
                <a:latin typeface="Times New Roman" panose="02020603050405020304" pitchFamily="18" charset="0"/>
                <a:cs typeface="Times New Roman" panose="02020603050405020304" pitchFamily="18" charset="0"/>
              </a:rPr>
              <a:t>nd</a:t>
            </a:r>
            <a:r>
              <a:rPr lang="en-US" altLang="zh-CN" dirty="0">
                <a:solidFill>
                  <a:srgbClr val="404040"/>
                </a:solidFill>
                <a:latin typeface="Times New Roman" panose="02020603050405020304" pitchFamily="18" charset="0"/>
                <a:cs typeface="Times New Roman" panose="02020603050405020304" pitchFamily="18" charset="0"/>
              </a:rPr>
              <a:t> HTS</a:t>
            </a:r>
            <a:r>
              <a:rPr lang="zh-CN" altLang="en-US" dirty="0">
                <a:solidFill>
                  <a:srgbClr val="404040"/>
                </a:solidFill>
                <a:latin typeface="Times New Roman" panose="02020603050405020304" pitchFamily="18" charset="0"/>
                <a:cs typeface="Times New Roman" panose="02020603050405020304" pitchFamily="18" charset="0"/>
              </a:rPr>
              <a:t> </a:t>
            </a:r>
            <a:r>
              <a:rPr lang="en-US" altLang="zh-CN" dirty="0">
                <a:solidFill>
                  <a:srgbClr val="404040"/>
                </a:solidFill>
                <a:latin typeface="Times New Roman" panose="02020603050405020304" pitchFamily="18" charset="0"/>
                <a:cs typeface="Times New Roman" panose="02020603050405020304" pitchFamily="18" charset="0"/>
              </a:rPr>
              <a:t>test with 9 T field</a:t>
            </a:r>
            <a:endParaRPr lang="zh-CN" altLang="en-US" dirty="0">
              <a:latin typeface="Times New Roman" panose="02020603050405020304" pitchFamily="18" charset="0"/>
              <a:cs typeface="Times New Roman" panose="02020603050405020304" pitchFamily="18" charset="0"/>
            </a:endParaRPr>
          </a:p>
        </p:txBody>
      </p:sp>
      <p:sp>
        <p:nvSpPr>
          <p:cNvPr id="39" name="矩形 38">
            <a:extLst>
              <a:ext uri="{FF2B5EF4-FFF2-40B4-BE49-F238E27FC236}">
                <a16:creationId xmlns:a16="http://schemas.microsoft.com/office/drawing/2014/main" id="{D6F3D97F-9C51-0667-B571-43D597738C21}"/>
              </a:ext>
            </a:extLst>
          </p:cNvPr>
          <p:cNvSpPr/>
          <p:nvPr/>
        </p:nvSpPr>
        <p:spPr>
          <a:xfrm>
            <a:off x="8952528" y="3142650"/>
            <a:ext cx="2651367" cy="369332"/>
          </a:xfrm>
          <a:prstGeom prst="rect">
            <a:avLst/>
          </a:prstGeom>
          <a:solidFill>
            <a:schemeClr val="bg2">
              <a:lumMod val="90000"/>
            </a:schemeClr>
          </a:solid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3</a:t>
            </a:r>
            <a:r>
              <a:rPr lang="en-US" altLang="zh-CN" baseline="30000" dirty="0">
                <a:solidFill>
                  <a:srgbClr val="404040"/>
                </a:solidFill>
                <a:latin typeface="Times New Roman" panose="02020603050405020304" pitchFamily="18" charset="0"/>
                <a:cs typeface="Times New Roman" panose="02020603050405020304" pitchFamily="18" charset="0"/>
              </a:rPr>
              <a:t>rd </a:t>
            </a:r>
            <a:r>
              <a:rPr lang="en-US" altLang="zh-CN" dirty="0">
                <a:solidFill>
                  <a:srgbClr val="404040"/>
                </a:solidFill>
                <a:latin typeface="Times New Roman" panose="02020603050405020304" pitchFamily="18" charset="0"/>
                <a:cs typeface="Times New Roman" panose="02020603050405020304" pitchFamily="18" charset="0"/>
              </a:rPr>
              <a:t> HTS</a:t>
            </a:r>
            <a:r>
              <a:rPr lang="zh-CN" altLang="en-US" dirty="0">
                <a:solidFill>
                  <a:srgbClr val="404040"/>
                </a:solidFill>
                <a:latin typeface="Times New Roman" panose="02020603050405020304" pitchFamily="18" charset="0"/>
                <a:cs typeface="Times New Roman" panose="02020603050405020304" pitchFamily="18" charset="0"/>
              </a:rPr>
              <a:t> </a:t>
            </a:r>
            <a:r>
              <a:rPr lang="en-US" altLang="zh-CN" dirty="0">
                <a:solidFill>
                  <a:srgbClr val="404040"/>
                </a:solidFill>
                <a:latin typeface="Times New Roman" panose="02020603050405020304" pitchFamily="18" charset="0"/>
                <a:cs typeface="Times New Roman" panose="02020603050405020304" pitchFamily="18" charset="0"/>
              </a:rPr>
              <a:t>test with 9 T field</a:t>
            </a:r>
            <a:endParaRPr lang="zh-CN" altLang="en-US" dirty="0">
              <a:latin typeface="Times New Roman" panose="02020603050405020304" pitchFamily="18" charset="0"/>
              <a:cs typeface="Times New Roman" panose="02020603050405020304" pitchFamily="18" charset="0"/>
            </a:endParaRPr>
          </a:p>
        </p:txBody>
      </p:sp>
      <p:sp>
        <p:nvSpPr>
          <p:cNvPr id="40" name="矩形 39">
            <a:extLst>
              <a:ext uri="{FF2B5EF4-FFF2-40B4-BE49-F238E27FC236}">
                <a16:creationId xmlns:a16="http://schemas.microsoft.com/office/drawing/2014/main" id="{199FB5CF-E417-FB8E-A8EE-E348E2615C12}"/>
              </a:ext>
            </a:extLst>
          </p:cNvPr>
          <p:cNvSpPr/>
          <p:nvPr/>
        </p:nvSpPr>
        <p:spPr>
          <a:xfrm>
            <a:off x="4727422" y="6245109"/>
            <a:ext cx="2772490" cy="338554"/>
          </a:xfrm>
          <a:prstGeom prst="rect">
            <a:avLst/>
          </a:prstGeom>
        </p:spPr>
        <p:txBody>
          <a:bodyPr wrap="none">
            <a:spAutoFit/>
          </a:bodyPr>
          <a:lstStyle/>
          <a:p>
            <a:r>
              <a:rPr lang="en-US" altLang="zh-CN" sz="1600" dirty="0">
                <a:solidFill>
                  <a:srgbClr val="404040"/>
                </a:solidFill>
                <a:latin typeface="Times New Roman" panose="02020603050405020304" pitchFamily="18" charset="0"/>
                <a:cs typeface="Times New Roman" panose="02020603050405020304" pitchFamily="18" charset="0"/>
              </a:rPr>
              <a:t>2</a:t>
            </a:r>
            <a:r>
              <a:rPr lang="en-US" altLang="zh-CN" sz="1600" baseline="30000" dirty="0">
                <a:solidFill>
                  <a:srgbClr val="404040"/>
                </a:solidFill>
                <a:latin typeface="Times New Roman" panose="02020603050405020304" pitchFamily="18" charset="0"/>
                <a:cs typeface="Times New Roman" panose="02020603050405020304" pitchFamily="18" charset="0"/>
              </a:rPr>
              <a:t>nd</a:t>
            </a:r>
            <a:r>
              <a:rPr lang="en-US" altLang="zh-CN" sz="1600" dirty="0">
                <a:solidFill>
                  <a:srgbClr val="404040"/>
                </a:solidFill>
                <a:latin typeface="Times New Roman" panose="02020603050405020304" pitchFamily="18" charset="0"/>
                <a:cs typeface="Times New Roman" panose="02020603050405020304" pitchFamily="18" charset="0"/>
              </a:rPr>
              <a:t> HTS</a:t>
            </a:r>
            <a:r>
              <a:rPr lang="it-IT" altLang="zh-CN" sz="1600" dirty="0">
                <a:solidFill>
                  <a:srgbClr val="404040"/>
                </a:solidFill>
                <a:latin typeface="Times New Roman" panose="02020603050405020304" pitchFamily="18" charset="0"/>
                <a:cs typeface="Times New Roman" panose="02020603050405020304" pitchFamily="18" charset="0"/>
              </a:rPr>
              <a:t> test with 9 T BG field</a:t>
            </a:r>
            <a:endParaRPr lang="zh-CN" altLang="en-US" sz="1600" dirty="0">
              <a:solidFill>
                <a:srgbClr val="404040"/>
              </a:solidFill>
              <a:latin typeface="Times New Roman" panose="02020603050405020304" pitchFamily="18" charset="0"/>
              <a:cs typeface="Times New Roman" panose="02020603050405020304" pitchFamily="18" charset="0"/>
            </a:endParaRPr>
          </a:p>
        </p:txBody>
      </p:sp>
      <p:sp>
        <p:nvSpPr>
          <p:cNvPr id="41" name="矩形 40">
            <a:extLst>
              <a:ext uri="{FF2B5EF4-FFF2-40B4-BE49-F238E27FC236}">
                <a16:creationId xmlns:a16="http://schemas.microsoft.com/office/drawing/2014/main" id="{96ED59AA-5E99-C734-7AC5-E703CBE0F1C6}"/>
              </a:ext>
            </a:extLst>
          </p:cNvPr>
          <p:cNvSpPr/>
          <p:nvPr/>
        </p:nvSpPr>
        <p:spPr>
          <a:xfrm>
            <a:off x="8812571" y="6258798"/>
            <a:ext cx="2738827" cy="338554"/>
          </a:xfrm>
          <a:prstGeom prst="rect">
            <a:avLst/>
          </a:prstGeom>
        </p:spPr>
        <p:txBody>
          <a:bodyPr wrap="none">
            <a:spAutoFit/>
          </a:bodyPr>
          <a:lstStyle/>
          <a:p>
            <a:r>
              <a:rPr lang="it-IT" altLang="zh-CN" sz="1600" dirty="0">
                <a:solidFill>
                  <a:srgbClr val="404040"/>
                </a:solidFill>
                <a:latin typeface="Times New Roman" panose="02020603050405020304" pitchFamily="18" charset="0"/>
                <a:cs typeface="Times New Roman" panose="02020603050405020304" pitchFamily="18" charset="0"/>
              </a:rPr>
              <a:t>3</a:t>
            </a:r>
            <a:r>
              <a:rPr lang="en-US" altLang="zh-CN" sz="1600" baseline="30000" dirty="0" err="1">
                <a:solidFill>
                  <a:srgbClr val="404040"/>
                </a:solidFill>
                <a:latin typeface="Times New Roman" panose="02020603050405020304" pitchFamily="18" charset="0"/>
                <a:cs typeface="Times New Roman" panose="02020603050405020304" pitchFamily="18" charset="0"/>
              </a:rPr>
              <a:t>rd</a:t>
            </a:r>
            <a:r>
              <a:rPr lang="en-US" altLang="zh-CN" sz="1600" dirty="0">
                <a:solidFill>
                  <a:srgbClr val="404040"/>
                </a:solidFill>
                <a:latin typeface="Times New Roman" panose="02020603050405020304" pitchFamily="18" charset="0"/>
                <a:cs typeface="Times New Roman" panose="02020603050405020304" pitchFamily="18" charset="0"/>
              </a:rPr>
              <a:t> HTS</a:t>
            </a:r>
            <a:r>
              <a:rPr lang="it-IT" altLang="zh-CN" sz="1600" dirty="0">
                <a:solidFill>
                  <a:srgbClr val="404040"/>
                </a:solidFill>
                <a:latin typeface="Times New Roman" panose="02020603050405020304" pitchFamily="18" charset="0"/>
                <a:cs typeface="Times New Roman" panose="02020603050405020304" pitchFamily="18" charset="0"/>
              </a:rPr>
              <a:t> test with 9 T BG field</a:t>
            </a:r>
            <a:endParaRPr lang="zh-CN" altLang="en-US" sz="1600" dirty="0">
              <a:solidFill>
                <a:srgbClr val="40404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2457451" y="2809490"/>
            <a:ext cx="6417674" cy="3931878"/>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565" y="888000"/>
            <a:ext cx="1768687" cy="5432773"/>
          </a:xfrm>
          <a:prstGeom prst="rect">
            <a:avLst/>
          </a:prstGeom>
        </p:spPr>
      </p:pic>
      <p:sp>
        <p:nvSpPr>
          <p:cNvPr id="7" name="文本框 6"/>
          <p:cNvSpPr txBox="1"/>
          <p:nvPr/>
        </p:nvSpPr>
        <p:spPr>
          <a:xfrm>
            <a:off x="215667" y="6433862"/>
            <a:ext cx="2267451" cy="307777"/>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ea typeface="微软雅黑"/>
                <a:cs typeface="Times New Roman" panose="02020603050405020304" pitchFamily="18" charset="0"/>
              </a:rPr>
              <a:t>LPF3-U </a:t>
            </a:r>
            <a:r>
              <a:rPr lang="zh-CN" altLang="en-US" sz="1400" dirty="0">
                <a:solidFill>
                  <a:prstClr val="black"/>
                </a:solidFill>
                <a:latin typeface="Times New Roman" panose="02020603050405020304" pitchFamily="18" charset="0"/>
                <a:ea typeface="微软雅黑"/>
                <a:cs typeface="Times New Roman" panose="02020603050405020304" pitchFamily="18" charset="0"/>
              </a:rPr>
              <a:t>磁体组装完成</a:t>
            </a:r>
          </a:p>
        </p:txBody>
      </p:sp>
      <p:sp>
        <p:nvSpPr>
          <p:cNvPr id="8" name="文本框 7"/>
          <p:cNvSpPr txBox="1"/>
          <p:nvPr/>
        </p:nvSpPr>
        <p:spPr>
          <a:xfrm>
            <a:off x="714432" y="5919856"/>
            <a:ext cx="1440949" cy="307777"/>
          </a:xfrm>
          <a:prstGeom prst="rect">
            <a:avLst/>
          </a:prstGeom>
          <a:noFill/>
        </p:spPr>
        <p:txBody>
          <a:bodyPr wrap="square" rtlCol="0">
            <a:spAutoFit/>
          </a:bodyPr>
          <a:lstStyle/>
          <a:p>
            <a:pPr algn="ctr"/>
            <a:r>
              <a:rPr lang="en-US" altLang="zh-CN" sz="1400" dirty="0">
                <a:solidFill>
                  <a:srgbClr val="FFFF00"/>
                </a:solidFill>
                <a:latin typeface="Times New Roman" panose="02020603050405020304" pitchFamily="18" charset="0"/>
                <a:cs typeface="Times New Roman" panose="02020603050405020304" pitchFamily="18" charset="0"/>
              </a:rPr>
              <a:t>2024.11.22</a:t>
            </a:r>
            <a:endParaRPr lang="zh-CN" altLang="en-US" sz="1400" dirty="0">
              <a:solidFill>
                <a:srgbClr val="FFFF00"/>
              </a:solidFill>
              <a:latin typeface="Times New Roman" panose="02020603050405020304" pitchFamily="18" charset="0"/>
              <a:cs typeface="Times New Roman" panose="02020603050405020304" pitchFamily="18" charset="0"/>
            </a:endParaRPr>
          </a:p>
        </p:txBody>
      </p:sp>
      <p:sp>
        <p:nvSpPr>
          <p:cNvPr id="10" name="文本框 9"/>
          <p:cNvSpPr txBox="1"/>
          <p:nvPr/>
        </p:nvSpPr>
        <p:spPr>
          <a:xfrm>
            <a:off x="9038996" y="1660805"/>
            <a:ext cx="2817644" cy="3568395"/>
          </a:xfrm>
          <a:prstGeom prst="rect">
            <a:avLst/>
          </a:prstGeom>
          <a:noFill/>
        </p:spPr>
        <p:txBody>
          <a:bodyPr wrap="square" rtlCol="0">
            <a:noAutofit/>
          </a:bodyPr>
          <a:lstStyle/>
          <a:p>
            <a:pPr marL="285750" indent="-285750" algn="just">
              <a:lnSpc>
                <a:spcPct val="120000"/>
              </a:lnSpc>
              <a:buFont typeface="Arial" panose="020B0604020202020204" pitchFamily="34" charset="0"/>
              <a:buChar char="•"/>
            </a:pPr>
            <a:r>
              <a:rPr lang="x-none" altLang="en-US" sz="1600" dirty="0">
                <a:latin typeface="Times New Roman" panose="02020603050405020304" pitchFamily="18" charset="0"/>
                <a:cs typeface="Times New Roman" panose="02020603050405020304" pitchFamily="18" charset="0"/>
              </a:rPr>
              <a:t>Nb</a:t>
            </a:r>
            <a:r>
              <a:rPr lang="x-none" altLang="en-US" sz="1600" baseline="-25000" dirty="0">
                <a:latin typeface="Times New Roman" panose="02020603050405020304" pitchFamily="18" charset="0"/>
                <a:cs typeface="Times New Roman" panose="02020603050405020304" pitchFamily="18" charset="0"/>
              </a:rPr>
              <a:t>3</a:t>
            </a:r>
            <a:r>
              <a:rPr lang="x-none" altLang="en-US" sz="1600" dirty="0">
                <a:latin typeface="Times New Roman" panose="02020603050405020304" pitchFamily="18" charset="0"/>
                <a:cs typeface="Times New Roman" panose="02020603050405020304" pitchFamily="18" charset="0"/>
              </a:rPr>
              <a:t>Sn coils reached </a:t>
            </a:r>
            <a:r>
              <a:rPr lang="en-US" altLang="zh-CN" sz="1600" dirty="0">
                <a:latin typeface="Times New Roman" panose="02020603050405020304" pitchFamily="18" charset="0"/>
                <a:cs typeface="Times New Roman" panose="02020603050405020304" pitchFamily="18" charset="0"/>
              </a:rPr>
              <a:t>9.8 T</a:t>
            </a:r>
            <a:r>
              <a:rPr lang="x-none"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98 % </a:t>
            </a:r>
            <a:r>
              <a:rPr lang="x-none" altLang="en-US" sz="1600" dirty="0">
                <a:latin typeface="Times New Roman" panose="02020603050405020304" pitchFamily="18" charset="0"/>
                <a:cs typeface="Times New Roman" panose="02020603050405020304" pitchFamily="18" charset="0"/>
              </a:rPr>
              <a:t>of the design value.</a:t>
            </a:r>
          </a:p>
          <a:p>
            <a:pPr marL="285750" indent="-285750" algn="just">
              <a:lnSpc>
                <a:spcPct val="120000"/>
              </a:lnSpc>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C</a:t>
            </a:r>
            <a:r>
              <a:rPr lang="x-none" altLang="en-US" sz="1600" dirty="0">
                <a:latin typeface="Times New Roman" panose="02020603050405020304" pitchFamily="18" charset="0"/>
                <a:cs typeface="Times New Roman" panose="02020603050405020304" pitchFamily="18" charset="0"/>
              </a:rPr>
              <a:t>oupling between HTS</a:t>
            </a:r>
            <a:r>
              <a:rPr lang="en-US"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&amp; </a:t>
            </a:r>
            <a:r>
              <a:rPr lang="x-none" altLang="en-US" sz="1600" dirty="0">
                <a:latin typeface="Times New Roman" panose="02020603050405020304" pitchFamily="18" charset="0"/>
                <a:cs typeface="Times New Roman" panose="02020603050405020304" pitchFamily="18" charset="0"/>
              </a:rPr>
              <a:t>LTS caused difficulties to the training of LTS</a:t>
            </a:r>
            <a:endParaRPr lang="x-none" altLang="zh-CN" sz="1600" dirty="0">
              <a:sym typeface="+mn-ea"/>
            </a:endParaRPr>
          </a:p>
          <a:p>
            <a:pPr marL="285750" indent="-285750" algn="just">
              <a:lnSpc>
                <a:spcPct val="120000"/>
              </a:lnSpc>
              <a:buFont typeface="Arial" panose="020B0604020202020204" pitchFamily="34" charset="0"/>
              <a:buChar char="•"/>
            </a:pPr>
            <a:r>
              <a:rPr lang="x-none" altLang="en-US" sz="1600" dirty="0">
                <a:latin typeface="Times New Roman" panose="02020603050405020304" pitchFamily="18" charset="0"/>
                <a:cs typeface="Times New Roman" panose="02020603050405020304" pitchFamily="18" charset="0"/>
                <a:sym typeface="+mn-ea"/>
              </a:rPr>
              <a:t>Most of quenches </a:t>
            </a:r>
            <a:r>
              <a:rPr lang="en-US" altLang="en-US" sz="1600" dirty="0">
                <a:latin typeface="Times New Roman" panose="02020603050405020304" pitchFamily="18" charset="0"/>
                <a:cs typeface="Times New Roman" panose="02020603050405020304" pitchFamily="18" charset="0"/>
                <a:sym typeface="+mn-ea"/>
              </a:rPr>
              <a:t>occur</a:t>
            </a:r>
            <a:r>
              <a:rPr lang="x-none" altLang="en-US" sz="1600" dirty="0">
                <a:latin typeface="Times New Roman" panose="02020603050405020304" pitchFamily="18" charset="0"/>
                <a:cs typeface="Times New Roman" panose="02020603050405020304" pitchFamily="18" charset="0"/>
                <a:sym typeface="+mn-ea"/>
              </a:rPr>
              <a:t>ed in the inner Nb</a:t>
            </a:r>
            <a:r>
              <a:rPr lang="x-none" altLang="en-US" sz="1600" baseline="-25000" dirty="0">
                <a:latin typeface="Times New Roman" panose="02020603050405020304" pitchFamily="18" charset="0"/>
                <a:cs typeface="Times New Roman" panose="02020603050405020304" pitchFamily="18" charset="0"/>
                <a:sym typeface="+mn-ea"/>
              </a:rPr>
              <a:t>3</a:t>
            </a:r>
            <a:r>
              <a:rPr lang="x-none" altLang="en-US" sz="1600" dirty="0">
                <a:latin typeface="Times New Roman" panose="02020603050405020304" pitchFamily="18" charset="0"/>
                <a:cs typeface="Times New Roman" panose="02020603050405020304" pitchFamily="18" charset="0"/>
                <a:sym typeface="+mn-ea"/>
              </a:rPr>
              <a:t>Sn coils.</a:t>
            </a:r>
            <a:endParaRPr lang="x-none" altLang="en-US" sz="1600" dirty="0">
              <a:latin typeface="Times New Roman" panose="02020603050405020304" pitchFamily="18" charset="0"/>
              <a:cs typeface="Times New Roman" panose="02020603050405020304" pitchFamily="18" charset="0"/>
            </a:endParaRPr>
          </a:p>
          <a:p>
            <a:pPr marL="285750" indent="-285750" algn="just">
              <a:lnSpc>
                <a:spcPct val="120000"/>
              </a:lnSpc>
              <a:buFont typeface="Arial" panose="020B0604020202020204" pitchFamily="34" charset="0"/>
              <a:buChar char="•"/>
            </a:pPr>
            <a:r>
              <a:rPr lang="x-none" altLang="en-US" sz="1600" dirty="0">
                <a:latin typeface="Times New Roman" panose="02020603050405020304" pitchFamily="18" charset="0"/>
                <a:cs typeface="Times New Roman" panose="02020603050405020304" pitchFamily="18" charset="0"/>
                <a:sym typeface="+mn-ea"/>
              </a:rPr>
              <a:t>LTS still have potential for performance improvement. More R&amp;D needed on training tests……</a:t>
            </a:r>
            <a:endParaRPr lang="x-none" altLang="en-US" sz="1600" dirty="0">
              <a:latin typeface="Times New Roman" panose="02020603050405020304" pitchFamily="18" charset="0"/>
              <a:cs typeface="Times New Roman" panose="02020603050405020304" pitchFamily="18" charset="0"/>
            </a:endParaRPr>
          </a:p>
        </p:txBody>
      </p:sp>
      <p:pic>
        <p:nvPicPr>
          <p:cNvPr id="12" name="图片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60296" y="5013176"/>
            <a:ext cx="3199816" cy="1105525"/>
          </a:xfrm>
          <a:prstGeom prst="rect">
            <a:avLst/>
          </a:prstGeom>
        </p:spPr>
      </p:pic>
      <p:sp>
        <p:nvSpPr>
          <p:cNvPr id="15" name="文本框 14"/>
          <p:cNvSpPr txBox="1"/>
          <p:nvPr/>
        </p:nvSpPr>
        <p:spPr>
          <a:xfrm>
            <a:off x="2457450" y="1498600"/>
            <a:ext cx="6534150" cy="1367790"/>
          </a:xfrm>
          <a:prstGeom prst="rect">
            <a:avLst/>
          </a:prstGeom>
          <a:solidFill>
            <a:schemeClr val="bg1">
              <a:lumMod val="85000"/>
            </a:schemeClr>
          </a:solidFill>
        </p:spPr>
        <p:txBody>
          <a:bodyPr wrap="square">
            <a:noAutofit/>
          </a:bodyPr>
          <a:lstStyle/>
          <a:p>
            <a:pPr algn="just"/>
            <a:r>
              <a:rPr lang="en-US" altLang="zh-CN" b="1" dirty="0">
                <a:latin typeface="Times New Roman" panose="02020603050405020304" pitchFamily="18" charset="0"/>
                <a:cs typeface="Times New Roman" panose="02020603050405020304" pitchFamily="18" charset="0"/>
              </a:rPr>
              <a:t>Main challenges</a:t>
            </a:r>
            <a:r>
              <a:rPr lang="en-US" altLang="zh-CN" dirty="0">
                <a:latin typeface="Times New Roman" panose="02020603050405020304" pitchFamily="18" charset="0"/>
                <a:cs typeface="Times New Roman" panose="02020603050405020304" pitchFamily="18" charset="0"/>
              </a:rPr>
              <a:t>: The LTS coils are strongly coupled with the HTS coils in magnetic field and stress during LTS training. the HTS induced current enhance the field strength and stress of the adjacent LTS coil</a:t>
            </a:r>
            <a:r>
              <a:rPr lang="x-none" altLang="en-US" dirty="0">
                <a:latin typeface="Times New Roman" panose="02020603050405020304" pitchFamily="18" charset="0"/>
                <a:cs typeface="Times New Roman" panose="02020603050405020304" pitchFamily="18" charset="0"/>
              </a:rPr>
              <a:t>s</a:t>
            </a:r>
            <a:r>
              <a:rPr lang="en-US" altLang="zh-CN" dirty="0">
                <a:latin typeface="Times New Roman" panose="02020603050405020304" pitchFamily="18" charset="0"/>
                <a:cs typeface="Times New Roman" panose="02020603050405020304" pitchFamily="18" charset="0"/>
              </a:rPr>
              <a:t>, and the frequent training quench of LTS cause irreversible degradation of the HTS coil</a:t>
            </a:r>
            <a:r>
              <a:rPr lang="x-none" altLang="en-US" dirty="0">
                <a:latin typeface="Times New Roman" panose="02020603050405020304" pitchFamily="18" charset="0"/>
                <a:cs typeface="Times New Roman" panose="02020603050405020304" pitchFamily="18" charset="0"/>
              </a:rPr>
              <a:t>s</a:t>
            </a:r>
            <a:r>
              <a:rPr lang="en-US" altLang="zh-CN" dirty="0">
                <a:latin typeface="Times New Roman" panose="02020603050405020304" pitchFamily="18" charset="0"/>
                <a:cs typeface="Times New Roman" panose="02020603050405020304" pitchFamily="18" charset="0"/>
              </a:rPr>
              <a:t>.</a:t>
            </a:r>
            <a:endParaRPr lang="zh-CN" altLang="en-US" dirty="0"/>
          </a:p>
        </p:txBody>
      </p:sp>
      <p:sp>
        <p:nvSpPr>
          <p:cNvPr id="16" name="文本框 15"/>
          <p:cNvSpPr txBox="1"/>
          <p:nvPr/>
        </p:nvSpPr>
        <p:spPr>
          <a:xfrm>
            <a:off x="2855640" y="1039014"/>
            <a:ext cx="6840760"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Test of the LPF3-U magnet</a:t>
            </a:r>
            <a:r>
              <a:rPr lang="en-US" altLang="zh-CN" sz="1800" b="0" i="1" dirty="0"/>
              <a:t> </a:t>
            </a:r>
            <a:r>
              <a:rPr lang="x-none" altLang="en-US" sz="1800" b="0" i="1" dirty="0">
                <a:solidFill>
                  <a:srgbClr val="FF0000"/>
                </a:solidFill>
              </a:rPr>
              <a:t>                </a:t>
            </a:r>
            <a:r>
              <a:rPr lang="en-US" altLang="zh-CN" sz="1800" b="0" i="1" dirty="0">
                <a:solidFill>
                  <a:srgbClr val="FF0000"/>
                </a:solidFill>
              </a:rPr>
              <a:t> </a:t>
            </a:r>
            <a:r>
              <a:rPr lang="en-US" altLang="zh-CN" sz="1800" dirty="0"/>
              <a:t>Nov. 2024 to Jan. 2025</a:t>
            </a:r>
            <a:endParaRPr lang="zh-CN" altLang="en-US" sz="1800" dirty="0"/>
          </a:p>
        </p:txBody>
      </p:sp>
      <p:sp>
        <p:nvSpPr>
          <p:cNvPr id="11" name="文本框 10">
            <a:extLst>
              <a:ext uri="{FF2B5EF4-FFF2-40B4-BE49-F238E27FC236}">
                <a16:creationId xmlns:a16="http://schemas.microsoft.com/office/drawing/2014/main" id="{311B442F-7E96-5FE7-40AA-5021B692A5F0}"/>
              </a:ext>
            </a:extLst>
          </p:cNvPr>
          <p:cNvSpPr txBox="1"/>
          <p:nvPr/>
        </p:nvSpPr>
        <p:spPr>
          <a:xfrm>
            <a:off x="4561036" y="3139323"/>
            <a:ext cx="3323719" cy="322824"/>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1600" dirty="0">
                <a:solidFill>
                  <a:srgbClr val="FF0000"/>
                </a:solidFill>
              </a:rPr>
              <a:t>Common-coil dipole with 78-mm gap</a:t>
            </a:r>
            <a:endParaRPr lang="zh-CN" altLang="en-US" sz="1200" dirty="0"/>
          </a:p>
        </p:txBody>
      </p:sp>
      <p:sp>
        <p:nvSpPr>
          <p:cNvPr id="9" name="灯片编号占位符 2">
            <a:extLst>
              <a:ext uri="{FF2B5EF4-FFF2-40B4-BE49-F238E27FC236}">
                <a16:creationId xmlns:a16="http://schemas.microsoft.com/office/drawing/2014/main" id="{72E2659A-B5F2-5687-E615-B1694D2CD667}"/>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14</a:t>
            </a:fld>
            <a:endParaRPr lang="en-US" sz="1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BA73FF-4959-9B15-92C1-5451A1D2576A}"/>
            </a:ext>
          </a:extLst>
        </p:cNvPr>
        <p:cNvGrpSpPr/>
        <p:nvPr/>
      </p:nvGrpSpPr>
      <p:grpSpPr>
        <a:xfrm>
          <a:off x="0" y="0"/>
          <a:ext cx="0" cy="0"/>
          <a:chOff x="0" y="0"/>
          <a:chExt cx="0" cy="0"/>
        </a:xfrm>
      </p:grpSpPr>
      <p:pic>
        <p:nvPicPr>
          <p:cNvPr id="21" name="图片 20">
            <a:extLst>
              <a:ext uri="{FF2B5EF4-FFF2-40B4-BE49-F238E27FC236}">
                <a16:creationId xmlns:a16="http://schemas.microsoft.com/office/drawing/2014/main" id="{DF08E2BF-4D48-C112-486E-16A77BC804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158" y="4440105"/>
            <a:ext cx="4641367" cy="2289946"/>
          </a:xfrm>
          <a:prstGeom prst="rect">
            <a:avLst/>
          </a:prstGeom>
        </p:spPr>
      </p:pic>
      <p:pic>
        <p:nvPicPr>
          <p:cNvPr id="24" name="图片 23">
            <a:extLst>
              <a:ext uri="{FF2B5EF4-FFF2-40B4-BE49-F238E27FC236}">
                <a16:creationId xmlns:a16="http://schemas.microsoft.com/office/drawing/2014/main" id="{6FEED74A-123C-393B-3178-2F79D4D34A1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68748" y="4388708"/>
            <a:ext cx="2026258" cy="2341343"/>
          </a:xfrm>
          <a:prstGeom prst="rect">
            <a:avLst/>
          </a:prstGeom>
        </p:spPr>
      </p:pic>
      <p:pic>
        <p:nvPicPr>
          <p:cNvPr id="31" name="图片 30">
            <a:extLst>
              <a:ext uri="{FF2B5EF4-FFF2-40B4-BE49-F238E27FC236}">
                <a16:creationId xmlns:a16="http://schemas.microsoft.com/office/drawing/2014/main" id="{D483D860-9896-F64F-D505-0EEA624392A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095006" y="4359741"/>
            <a:ext cx="2425162" cy="2375304"/>
          </a:xfrm>
          <a:prstGeom prst="rect">
            <a:avLst/>
          </a:prstGeom>
        </p:spPr>
      </p:pic>
      <p:pic>
        <p:nvPicPr>
          <p:cNvPr id="32" name="图片 31">
            <a:extLst>
              <a:ext uri="{FF2B5EF4-FFF2-40B4-BE49-F238E27FC236}">
                <a16:creationId xmlns:a16="http://schemas.microsoft.com/office/drawing/2014/main" id="{D5E6EC3E-89EE-244B-2E7B-DAB2A9E60D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5525" y="4440105"/>
            <a:ext cx="1102631" cy="2301263"/>
          </a:xfrm>
          <a:prstGeom prst="rect">
            <a:avLst/>
          </a:prstGeom>
        </p:spPr>
      </p:pic>
      <p:pic>
        <p:nvPicPr>
          <p:cNvPr id="30" name="图片 29">
            <a:extLst>
              <a:ext uri="{FF2B5EF4-FFF2-40B4-BE49-F238E27FC236}">
                <a16:creationId xmlns:a16="http://schemas.microsoft.com/office/drawing/2014/main" id="{9461B305-113F-18AE-7960-EA8947BEFE8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12335" y="2101256"/>
            <a:ext cx="1385562" cy="2290091"/>
          </a:xfrm>
          <a:prstGeom prst="rect">
            <a:avLst/>
          </a:prstGeom>
        </p:spPr>
      </p:pic>
      <p:pic>
        <p:nvPicPr>
          <p:cNvPr id="29" name="图片 28">
            <a:extLst>
              <a:ext uri="{FF2B5EF4-FFF2-40B4-BE49-F238E27FC236}">
                <a16:creationId xmlns:a16="http://schemas.microsoft.com/office/drawing/2014/main" id="{E076BBE2-FE60-2176-CED7-F8AB9477F85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23592" y="2100150"/>
            <a:ext cx="4114326" cy="2261333"/>
          </a:xfrm>
          <a:prstGeom prst="rect">
            <a:avLst/>
          </a:prstGeom>
        </p:spPr>
      </p:pic>
      <p:pic>
        <p:nvPicPr>
          <p:cNvPr id="3" name="图片 2">
            <a:extLst>
              <a:ext uri="{FF2B5EF4-FFF2-40B4-BE49-F238E27FC236}">
                <a16:creationId xmlns:a16="http://schemas.microsoft.com/office/drawing/2014/main" id="{2F041A41-F12B-CD8B-40FC-9E940509F29D}"/>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65C42B29-EF87-C301-C603-CC53BB510C2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id="{7F043738-E891-CB35-6EB4-37FC50E914DB}"/>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16" name="文本框 15">
            <a:extLst>
              <a:ext uri="{FF2B5EF4-FFF2-40B4-BE49-F238E27FC236}">
                <a16:creationId xmlns:a16="http://schemas.microsoft.com/office/drawing/2014/main" id="{495E62E0-BF99-C396-3040-0AC79C735F78}"/>
              </a:ext>
            </a:extLst>
          </p:cNvPr>
          <p:cNvSpPr txBox="1"/>
          <p:nvPr/>
        </p:nvSpPr>
        <p:spPr>
          <a:xfrm>
            <a:off x="3215680" y="1039014"/>
            <a:ext cx="5472608"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Disassembly of the HTS coils in Jan 2025</a:t>
            </a:r>
            <a:endParaRPr lang="zh-CN" altLang="en-US" sz="2400" dirty="0"/>
          </a:p>
        </p:txBody>
      </p:sp>
      <p:sp>
        <p:nvSpPr>
          <p:cNvPr id="7" name="文本框 6">
            <a:extLst>
              <a:ext uri="{FF2B5EF4-FFF2-40B4-BE49-F238E27FC236}">
                <a16:creationId xmlns:a16="http://schemas.microsoft.com/office/drawing/2014/main" id="{57646176-37A2-260C-EA38-DD974004F8DB}"/>
              </a:ext>
            </a:extLst>
          </p:cNvPr>
          <p:cNvSpPr txBox="1"/>
          <p:nvPr/>
        </p:nvSpPr>
        <p:spPr>
          <a:xfrm>
            <a:off x="623392" y="1412776"/>
            <a:ext cx="10930346" cy="646331"/>
          </a:xfrm>
          <a:prstGeom prst="rect">
            <a:avLst/>
          </a:prstGeom>
          <a:noFill/>
        </p:spPr>
        <p:txBody>
          <a:bodyPr wrap="square" rtlCol="0">
            <a:spAutoFit/>
          </a:bodyPr>
          <a:lstStyle/>
          <a:p>
            <a:pPr algn="dist"/>
            <a:r>
              <a:rPr lang="en-US" altLang="zh-CN" dirty="0">
                <a:latin typeface="Times New Roman" panose="02020603050405020304" pitchFamily="18" charset="0"/>
                <a:cs typeface="Times New Roman" panose="02020603050405020304" pitchFamily="18" charset="0"/>
              </a:rPr>
              <a:t>After disassembly, Serious damage of the outer HTS coils observed: conductor delamination, damage of layer insulation..., caused by strong coupling </a:t>
            </a:r>
            <a:r>
              <a:rPr lang="en-US" altLang="zh-CN" sz="1400" dirty="0">
                <a:latin typeface="Times New Roman" panose="02020603050405020304" pitchFamily="18" charset="0"/>
                <a:cs typeface="Times New Roman" panose="02020603050405020304" pitchFamily="18" charset="0"/>
              </a:rPr>
              <a:t>(between LTS and HTS) </a:t>
            </a:r>
            <a:r>
              <a:rPr lang="en-US" altLang="zh-CN" dirty="0">
                <a:latin typeface="Times New Roman" panose="02020603050405020304" pitchFamily="18" charset="0"/>
                <a:cs typeface="Times New Roman" panose="02020603050405020304" pitchFamily="18" charset="0"/>
              </a:rPr>
              <a:t>induced electromagnetic forces during the training of LTS</a:t>
            </a:r>
            <a:endParaRPr lang="zh-CN" altLang="en-US" dirty="0">
              <a:latin typeface="Times New Roman" panose="02020603050405020304" pitchFamily="18" charset="0"/>
              <a:cs typeface="Times New Roman" panose="02020603050405020304" pitchFamily="18" charset="0"/>
            </a:endParaRPr>
          </a:p>
        </p:txBody>
      </p:sp>
      <p:pic>
        <p:nvPicPr>
          <p:cNvPr id="22" name="图片 21">
            <a:extLst>
              <a:ext uri="{FF2B5EF4-FFF2-40B4-BE49-F238E27FC236}">
                <a16:creationId xmlns:a16="http://schemas.microsoft.com/office/drawing/2014/main" id="{DB5D88FA-C851-FBFB-155B-F2206E8B4A8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6792" y="2079617"/>
            <a:ext cx="1726800" cy="2302400"/>
          </a:xfrm>
          <a:prstGeom prst="rect">
            <a:avLst/>
          </a:prstGeom>
        </p:spPr>
      </p:pic>
      <p:pic>
        <p:nvPicPr>
          <p:cNvPr id="23" name="图片 22">
            <a:extLst>
              <a:ext uri="{FF2B5EF4-FFF2-40B4-BE49-F238E27FC236}">
                <a16:creationId xmlns:a16="http://schemas.microsoft.com/office/drawing/2014/main" id="{9D4CC057-3335-22BD-6A14-E9D5DD4F8E4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068749" y="2126401"/>
            <a:ext cx="3043586" cy="2251359"/>
          </a:xfrm>
          <a:prstGeom prst="rect">
            <a:avLst/>
          </a:prstGeom>
        </p:spPr>
      </p:pic>
      <p:sp>
        <p:nvSpPr>
          <p:cNvPr id="25" name="矩形 24">
            <a:extLst>
              <a:ext uri="{FF2B5EF4-FFF2-40B4-BE49-F238E27FC236}">
                <a16:creationId xmlns:a16="http://schemas.microsoft.com/office/drawing/2014/main" id="{39F8A88F-6DCA-A785-5FF7-A98E1B739D97}"/>
              </a:ext>
            </a:extLst>
          </p:cNvPr>
          <p:cNvSpPr/>
          <p:nvPr/>
        </p:nvSpPr>
        <p:spPr>
          <a:xfrm>
            <a:off x="2462191" y="3589139"/>
            <a:ext cx="3995004" cy="338554"/>
          </a:xfrm>
          <a:prstGeom prst="rect">
            <a:avLst/>
          </a:prstGeom>
        </p:spPr>
        <p:txBody>
          <a:bodyPr wrap="none">
            <a:spAutoFit/>
          </a:bodyPr>
          <a:lstStyle/>
          <a:p>
            <a:r>
              <a:rPr lang="en-US" altLang="zh-CN" sz="1600" dirty="0">
                <a:latin typeface="微软雅黑" panose="020B0503020204020204" pitchFamily="34" charset="-122"/>
                <a:ea typeface="微软雅黑" panose="020B0503020204020204" pitchFamily="34" charset="-122"/>
              </a:rPr>
              <a:t>After testing, the coil surface is not flat</a:t>
            </a:r>
            <a:endParaRPr lang="zh-CN" altLang="en-US" sz="1600" dirty="0">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a16="http://schemas.microsoft.com/office/drawing/2014/main" id="{1DA52D7D-899F-8B80-B8CB-D651C70F5E68}"/>
              </a:ext>
            </a:extLst>
          </p:cNvPr>
          <p:cNvSpPr/>
          <p:nvPr/>
        </p:nvSpPr>
        <p:spPr>
          <a:xfrm>
            <a:off x="9095006" y="6222426"/>
            <a:ext cx="1502334" cy="338554"/>
          </a:xfrm>
          <a:prstGeom prst="rect">
            <a:avLst/>
          </a:prstGeom>
        </p:spPr>
        <p:txBody>
          <a:bodyPr wrap="none">
            <a:spAutoFit/>
          </a:bodyPr>
          <a:lstStyle/>
          <a:p>
            <a:r>
              <a:rPr lang="en-US" altLang="zh-CN" sz="1600" dirty="0">
                <a:latin typeface="微软雅黑" panose="020B0503020204020204" pitchFamily="34" charset="-122"/>
                <a:ea typeface="微软雅黑" panose="020B0503020204020204" pitchFamily="34" charset="-122"/>
              </a:rPr>
              <a:t>Delamination</a:t>
            </a:r>
          </a:p>
        </p:txBody>
      </p:sp>
      <p:sp>
        <p:nvSpPr>
          <p:cNvPr id="27" name="矩形 26">
            <a:extLst>
              <a:ext uri="{FF2B5EF4-FFF2-40B4-BE49-F238E27FC236}">
                <a16:creationId xmlns:a16="http://schemas.microsoft.com/office/drawing/2014/main" id="{4AA8D4CC-8EAC-3420-9036-61B96A3D4543}"/>
              </a:ext>
            </a:extLst>
          </p:cNvPr>
          <p:cNvSpPr/>
          <p:nvPr/>
        </p:nvSpPr>
        <p:spPr>
          <a:xfrm>
            <a:off x="7042871" y="3246301"/>
            <a:ext cx="3722879" cy="338554"/>
          </a:xfrm>
          <a:prstGeom prst="rect">
            <a:avLst/>
          </a:prstGeom>
        </p:spPr>
        <p:txBody>
          <a:bodyPr wrap="none">
            <a:spAutoFit/>
          </a:bodyPr>
          <a:lstStyle/>
          <a:p>
            <a:r>
              <a:rPr lang="en-US" altLang="zh-CN" sz="1600" dirty="0">
                <a:latin typeface="微软雅黑" panose="020B0503020204020204" pitchFamily="34" charset="-122"/>
                <a:ea typeface="微软雅黑" panose="020B0503020204020204" pitchFamily="34" charset="-122"/>
              </a:rPr>
              <a:t>Damage in interturn between layers</a:t>
            </a:r>
            <a:endParaRPr lang="zh-CN" altLang="en-US" sz="1600" dirty="0">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a16="http://schemas.microsoft.com/office/drawing/2014/main" id="{8D7A7DDF-07B5-83A8-DAB8-03D730E46BC7}"/>
              </a:ext>
            </a:extLst>
          </p:cNvPr>
          <p:cNvSpPr/>
          <p:nvPr/>
        </p:nvSpPr>
        <p:spPr>
          <a:xfrm>
            <a:off x="983432" y="5445224"/>
            <a:ext cx="2870979" cy="338554"/>
          </a:xfrm>
          <a:prstGeom prst="rect">
            <a:avLst/>
          </a:prstGeom>
        </p:spPr>
        <p:txBody>
          <a:bodyPr wrap="none">
            <a:spAutoFit/>
          </a:bodyPr>
          <a:lstStyle/>
          <a:p>
            <a:r>
              <a:rPr lang="en-US" altLang="zh-CN" sz="1600" dirty="0">
                <a:latin typeface="微软雅黑" panose="020B0503020204020204" pitchFamily="34" charset="-122"/>
                <a:ea typeface="微软雅黑" panose="020B0503020204020204" pitchFamily="34" charset="-122"/>
              </a:rPr>
              <a:t>Damage of layer insulation</a:t>
            </a:r>
            <a:endParaRPr lang="zh-CN" altLang="en-US" sz="1600" dirty="0">
              <a:latin typeface="微软雅黑" panose="020B0503020204020204" pitchFamily="34" charset="-122"/>
              <a:ea typeface="微软雅黑" panose="020B0503020204020204" pitchFamily="34" charset="-122"/>
            </a:endParaRPr>
          </a:p>
        </p:txBody>
      </p:sp>
      <p:sp>
        <p:nvSpPr>
          <p:cNvPr id="2" name="灯片编号占位符 2">
            <a:extLst>
              <a:ext uri="{FF2B5EF4-FFF2-40B4-BE49-F238E27FC236}">
                <a16:creationId xmlns:a16="http://schemas.microsoft.com/office/drawing/2014/main" id="{6DBF5639-D71D-8D0E-9637-69D6F11ED655}"/>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15</a:t>
            </a:fld>
            <a:endParaRPr lang="en-US" sz="1200" dirty="0"/>
          </a:p>
        </p:txBody>
      </p:sp>
    </p:spTree>
    <p:extLst>
      <p:ext uri="{BB962C8B-B14F-4D97-AF65-F5344CB8AC3E}">
        <p14:creationId xmlns:p14="http://schemas.microsoft.com/office/powerpoint/2010/main" val="1918173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3EDC2-F33C-54D0-37E9-2FDCE6DFAB1E}"/>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4E6FB2D5-F8C9-DCB2-5064-FDB522BC6759}"/>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D2036381-3114-4CC1-8E66-98064D08C7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id="{3505D92D-94EF-4BB9-C097-E27F1FDCDB3A}"/>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2" name="文本框 1">
            <a:extLst>
              <a:ext uri="{FF2B5EF4-FFF2-40B4-BE49-F238E27FC236}">
                <a16:creationId xmlns:a16="http://schemas.microsoft.com/office/drawing/2014/main" id="{36D01929-623B-A7C2-CB1B-03E35E2F0EAB}"/>
              </a:ext>
            </a:extLst>
          </p:cNvPr>
          <p:cNvSpPr txBox="1"/>
          <p:nvPr/>
        </p:nvSpPr>
        <p:spPr>
          <a:xfrm>
            <a:off x="2855640" y="1063224"/>
            <a:ext cx="6480720"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Refabrication of the new HTS coils in Spring 2025</a:t>
            </a:r>
            <a:endParaRPr lang="zh-CN" altLang="en-US" sz="2400" dirty="0"/>
          </a:p>
        </p:txBody>
      </p:sp>
      <p:sp>
        <p:nvSpPr>
          <p:cNvPr id="6" name="矩形 5">
            <a:extLst>
              <a:ext uri="{FF2B5EF4-FFF2-40B4-BE49-F238E27FC236}">
                <a16:creationId xmlns:a16="http://schemas.microsoft.com/office/drawing/2014/main" id="{E2427003-6EBE-5AD0-4125-40A16D288BC5}"/>
              </a:ext>
            </a:extLst>
          </p:cNvPr>
          <p:cNvSpPr/>
          <p:nvPr/>
        </p:nvSpPr>
        <p:spPr>
          <a:xfrm>
            <a:off x="407368" y="1556792"/>
            <a:ext cx="11220544" cy="646331"/>
          </a:xfrm>
          <a:prstGeom prst="rect">
            <a:avLst/>
          </a:prstGeom>
        </p:spPr>
        <p:txBody>
          <a:bodyPr wrap="square">
            <a:spAutoFit/>
          </a:bodyPr>
          <a:lstStyle/>
          <a:p>
            <a:pPr marL="285750" indent="-285750" algn="just">
              <a:buFont typeface="Wingdings" panose="05000000000000000000" pitchFamily="2" charset="2"/>
              <a:buChar char="Ø"/>
            </a:pPr>
            <a:r>
              <a:rPr lang="en-US" altLang="zh-CN" dirty="0">
                <a:latin typeface="Times New Roman" panose="02020603050405020304" pitchFamily="18" charset="0"/>
                <a:ea typeface="宋体" panose="02010600030101010101" pitchFamily="2" charset="-122"/>
                <a:cs typeface="Times New Roman" panose="02020603050405020304" pitchFamily="18" charset="0"/>
              </a:rPr>
              <a:t>To reduce time delay of field, the layer insulation in the coil was replaced from stainless steel to G10</a:t>
            </a:r>
          </a:p>
          <a:p>
            <a:pPr marL="285750" indent="-285750" algn="just">
              <a:buFont typeface="Wingdings" panose="05000000000000000000" pitchFamily="2" charset="2"/>
              <a:buChar char="Ø"/>
            </a:pPr>
            <a:r>
              <a:rPr lang="en-US" altLang="zh-CN" dirty="0">
                <a:latin typeface="Times New Roman" panose="02020603050405020304" pitchFamily="18" charset="0"/>
                <a:ea typeface="宋体" panose="02010600030101010101" pitchFamily="2" charset="-122"/>
                <a:cs typeface="Times New Roman" panose="02020603050405020304" pitchFamily="18" charset="0"/>
              </a:rPr>
              <a:t>To reduce the impact of LTS quench to HTS, </a:t>
            </a:r>
            <a:r>
              <a:rPr lang="en-US" altLang="zh-CN" dirty="0">
                <a:latin typeface="Times New Roman" panose="02020603050405020304" pitchFamily="18" charset="0"/>
                <a:cs typeface="Times New Roman" panose="02020603050405020304" pitchFamily="18" charset="0"/>
              </a:rPr>
              <a:t>high-purity copper and HTS tapes were deployed around the HTS coil</a:t>
            </a:r>
            <a:endParaRPr lang="zh-CN" altLang="en-US" dirty="0"/>
          </a:p>
        </p:txBody>
      </p:sp>
      <p:pic>
        <p:nvPicPr>
          <p:cNvPr id="7" name="图片 6">
            <a:extLst>
              <a:ext uri="{FF2B5EF4-FFF2-40B4-BE49-F238E27FC236}">
                <a16:creationId xmlns:a16="http://schemas.microsoft.com/office/drawing/2014/main" id="{63BBF1D6-CE38-D53F-6EA5-9A3F7FA0B302}"/>
              </a:ext>
            </a:extLst>
          </p:cNvPr>
          <p:cNvPicPr/>
          <p:nvPr/>
        </p:nvPicPr>
        <p:blipFill>
          <a:blip r:embed="rId4">
            <a:extLst>
              <a:ext uri="{28A0092B-C50C-407E-A947-70E740481C1C}">
                <a14:useLocalDpi xmlns:a14="http://schemas.microsoft.com/office/drawing/2010/main" val="0"/>
              </a:ext>
            </a:extLst>
          </a:blip>
          <a:stretch>
            <a:fillRect/>
          </a:stretch>
        </p:blipFill>
        <p:spPr>
          <a:xfrm>
            <a:off x="1271464" y="2100268"/>
            <a:ext cx="9505056" cy="4620276"/>
          </a:xfrm>
          <a:prstGeom prst="rect">
            <a:avLst/>
          </a:prstGeom>
        </p:spPr>
      </p:pic>
      <p:sp>
        <p:nvSpPr>
          <p:cNvPr id="8" name="灯片编号占位符 2">
            <a:extLst>
              <a:ext uri="{FF2B5EF4-FFF2-40B4-BE49-F238E27FC236}">
                <a16:creationId xmlns:a16="http://schemas.microsoft.com/office/drawing/2014/main" id="{C347C1D5-6BAC-38A4-1137-FDB63CF709B3}"/>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16</a:t>
            </a:fld>
            <a:endParaRPr lang="en-US" sz="1200" dirty="0"/>
          </a:p>
        </p:txBody>
      </p:sp>
    </p:spTree>
    <p:extLst>
      <p:ext uri="{BB962C8B-B14F-4D97-AF65-F5344CB8AC3E}">
        <p14:creationId xmlns:p14="http://schemas.microsoft.com/office/powerpoint/2010/main" val="3607035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620A35-02AE-A728-BBB5-FDADF254389B}"/>
            </a:ext>
          </a:extLst>
        </p:cNvPr>
        <p:cNvGrpSpPr/>
        <p:nvPr/>
      </p:nvGrpSpPr>
      <p:grpSpPr>
        <a:xfrm>
          <a:off x="0" y="0"/>
          <a:ext cx="0" cy="0"/>
          <a:chOff x="0" y="0"/>
          <a:chExt cx="0" cy="0"/>
        </a:xfrm>
      </p:grpSpPr>
      <p:pic>
        <p:nvPicPr>
          <p:cNvPr id="6" name="图片 5">
            <a:extLst>
              <a:ext uri="{FF2B5EF4-FFF2-40B4-BE49-F238E27FC236}">
                <a16:creationId xmlns:a16="http://schemas.microsoft.com/office/drawing/2014/main" id="{79EE3C3E-D219-B78B-1AE2-640D347A9EF0}"/>
              </a:ext>
            </a:extLst>
          </p:cNvPr>
          <p:cNvPicPr>
            <a:picLocks noChangeAspect="1"/>
          </p:cNvPicPr>
          <p:nvPr/>
        </p:nvPicPr>
        <p:blipFill>
          <a:blip r:embed="rId2"/>
          <a:stretch>
            <a:fillRect/>
          </a:stretch>
        </p:blipFill>
        <p:spPr>
          <a:xfrm>
            <a:off x="119336" y="3212976"/>
            <a:ext cx="6289135" cy="3528392"/>
          </a:xfrm>
          <a:prstGeom prst="rect">
            <a:avLst/>
          </a:prstGeom>
        </p:spPr>
      </p:pic>
      <p:pic>
        <p:nvPicPr>
          <p:cNvPr id="7" name="图片 6">
            <a:extLst>
              <a:ext uri="{FF2B5EF4-FFF2-40B4-BE49-F238E27FC236}">
                <a16:creationId xmlns:a16="http://schemas.microsoft.com/office/drawing/2014/main" id="{EFF1AAC0-2073-566D-FC6E-1BF947E68C25}"/>
              </a:ext>
            </a:extLst>
          </p:cNvPr>
          <p:cNvPicPr>
            <a:picLocks noChangeAspect="1"/>
          </p:cNvPicPr>
          <p:nvPr/>
        </p:nvPicPr>
        <p:blipFill>
          <a:blip r:embed="rId3"/>
          <a:stretch>
            <a:fillRect/>
          </a:stretch>
        </p:blipFill>
        <p:spPr>
          <a:xfrm>
            <a:off x="6312024" y="3284983"/>
            <a:ext cx="5508667" cy="3381807"/>
          </a:xfrm>
          <a:prstGeom prst="rect">
            <a:avLst/>
          </a:prstGeom>
        </p:spPr>
      </p:pic>
      <p:pic>
        <p:nvPicPr>
          <p:cNvPr id="3" name="图片 2">
            <a:extLst>
              <a:ext uri="{FF2B5EF4-FFF2-40B4-BE49-F238E27FC236}">
                <a16:creationId xmlns:a16="http://schemas.microsoft.com/office/drawing/2014/main" id="{7F022908-77C0-341D-2725-1DAC69119D4E}"/>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23A2BDA5-3DB8-AFDF-CFFD-97D5ABE1EC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id="{5D359FC5-010A-7C59-18A7-F7984F96D4A5}"/>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2" name="文本框 1">
            <a:extLst>
              <a:ext uri="{FF2B5EF4-FFF2-40B4-BE49-F238E27FC236}">
                <a16:creationId xmlns:a16="http://schemas.microsoft.com/office/drawing/2014/main" id="{6E1A4CA3-863A-AC87-E844-BFD2CC2F1C1D}"/>
              </a:ext>
            </a:extLst>
          </p:cNvPr>
          <p:cNvSpPr txBox="1"/>
          <p:nvPr/>
        </p:nvSpPr>
        <p:spPr>
          <a:xfrm>
            <a:off x="2855640" y="1063224"/>
            <a:ext cx="6480720"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Test of the new HTS coils in Spring 2025</a:t>
            </a:r>
            <a:endParaRPr lang="zh-CN" altLang="en-US" sz="2400" dirty="0"/>
          </a:p>
        </p:txBody>
      </p:sp>
      <p:sp>
        <p:nvSpPr>
          <p:cNvPr id="8" name="灯片编号占位符 2">
            <a:extLst>
              <a:ext uri="{FF2B5EF4-FFF2-40B4-BE49-F238E27FC236}">
                <a16:creationId xmlns:a16="http://schemas.microsoft.com/office/drawing/2014/main" id="{2FCDC3D4-63AF-04FA-2C82-822646C8A886}"/>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17</a:t>
            </a:fld>
            <a:endParaRPr lang="en-US" sz="1200" dirty="0"/>
          </a:p>
        </p:txBody>
      </p:sp>
      <p:sp>
        <p:nvSpPr>
          <p:cNvPr id="11" name="矩形 10">
            <a:extLst>
              <a:ext uri="{FF2B5EF4-FFF2-40B4-BE49-F238E27FC236}">
                <a16:creationId xmlns:a16="http://schemas.microsoft.com/office/drawing/2014/main" id="{45A5E895-7D26-1918-417C-80CEA9BC0E39}"/>
              </a:ext>
            </a:extLst>
          </p:cNvPr>
          <p:cNvSpPr/>
          <p:nvPr/>
        </p:nvSpPr>
        <p:spPr>
          <a:xfrm>
            <a:off x="592413" y="1582058"/>
            <a:ext cx="10760172" cy="1477328"/>
          </a:xfrm>
          <a:prstGeom prst="rect">
            <a:avLst/>
          </a:prstGeom>
          <a:solidFill>
            <a:schemeClr val="bg2">
              <a:lumMod val="90000"/>
            </a:schemeClr>
          </a:solidFill>
        </p:spPr>
        <p:txBody>
          <a:bodyPr wrap="square">
            <a:spAutoFit/>
          </a:bodyPr>
          <a:lstStyle/>
          <a:p>
            <a:pPr marL="285750" indent="-285750" algn="just">
              <a:buFont typeface="Arial" panose="020B0604020202020204" pitchFamily="34" charset="0"/>
              <a:buChar char="•"/>
            </a:pPr>
            <a:r>
              <a:rPr lang="en-US" altLang="zh-CN" dirty="0">
                <a:solidFill>
                  <a:srgbClr val="404040"/>
                </a:solidFill>
                <a:latin typeface="Times New Roman" panose="02020603050405020304" pitchFamily="18" charset="0"/>
                <a:cs typeface="Times New Roman" panose="02020603050405020304" pitchFamily="18" charset="0"/>
              </a:rPr>
              <a:t>HTS coils produced 7.05 T at 1970 A at 4.2 K, exceeds the design magnetic field 6 T, and still did not quench</a:t>
            </a:r>
          </a:p>
          <a:p>
            <a:pPr marL="285750" indent="-285750" algn="just">
              <a:buFont typeface="Arial" panose="020B0604020202020204" pitchFamily="34" charset="0"/>
              <a:buChar char="•"/>
            </a:pPr>
            <a:r>
              <a:rPr lang="en-US" altLang="zh-CN" dirty="0">
                <a:solidFill>
                  <a:srgbClr val="404040"/>
                </a:solidFill>
                <a:latin typeface="Times New Roman" panose="02020603050405020304" pitchFamily="18" charset="0"/>
                <a:cs typeface="Times New Roman" panose="02020603050405020304" pitchFamily="18" charset="0"/>
              </a:rPr>
              <a:t>The magnetic field delay  is reduced to 267s, even with very large applied pre-stress during magnet assembly</a:t>
            </a:r>
          </a:p>
          <a:p>
            <a:pPr marL="285750" indent="-285750" algn="just">
              <a:buFont typeface="Arial" panose="020B0604020202020204" pitchFamily="34" charset="0"/>
              <a:buChar char="•"/>
            </a:pPr>
            <a:r>
              <a:rPr lang="en-US" altLang="zh-CN" dirty="0">
                <a:solidFill>
                  <a:srgbClr val="404040"/>
                </a:solidFill>
                <a:latin typeface="Times New Roman" panose="02020603050405020304" pitchFamily="18" charset="0"/>
                <a:cs typeface="Times New Roman" panose="02020603050405020304" pitchFamily="18" charset="0"/>
              </a:rPr>
              <a:t>2 of 6 HTS coils damaged during the 1</a:t>
            </a:r>
            <a:r>
              <a:rPr lang="en-US" altLang="zh-CN" baseline="30000" dirty="0">
                <a:solidFill>
                  <a:srgbClr val="404040"/>
                </a:solidFill>
                <a:latin typeface="Times New Roman" panose="02020603050405020304" pitchFamily="18" charset="0"/>
                <a:cs typeface="Times New Roman" panose="02020603050405020304" pitchFamily="18" charset="0"/>
              </a:rPr>
              <a:t>st</a:t>
            </a:r>
            <a:r>
              <a:rPr lang="en-US" altLang="zh-CN" dirty="0">
                <a:solidFill>
                  <a:srgbClr val="404040"/>
                </a:solidFill>
                <a:latin typeface="Times New Roman" panose="02020603050405020304" pitchFamily="18" charset="0"/>
                <a:cs typeface="Times New Roman" panose="02020603050405020304" pitchFamily="18" charset="0"/>
              </a:rPr>
              <a:t> quench of LTS when powering them together</a:t>
            </a:r>
          </a:p>
          <a:p>
            <a:pPr marL="285750" indent="-285750" algn="just">
              <a:buFont typeface="Arial" panose="020B0604020202020204" pitchFamily="34" charset="0"/>
              <a:buChar char="•"/>
            </a:pPr>
            <a:r>
              <a:rPr lang="en-US" altLang="zh-CN" dirty="0">
                <a:solidFill>
                  <a:srgbClr val="404040"/>
                </a:solidFill>
                <a:latin typeface="Times New Roman" panose="02020603050405020304" pitchFamily="18" charset="0"/>
                <a:cs typeface="Times New Roman" panose="02020603050405020304" pitchFamily="18" charset="0"/>
              </a:rPr>
              <a:t>Disassembly of the damaged HTS coils shows that the transition turn between the two layers seriously burned, where Kapton was adopted to insulate the coil with former</a:t>
            </a:r>
          </a:p>
        </p:txBody>
      </p:sp>
      <p:sp>
        <p:nvSpPr>
          <p:cNvPr id="13" name="文本框 12">
            <a:extLst>
              <a:ext uri="{FF2B5EF4-FFF2-40B4-BE49-F238E27FC236}">
                <a16:creationId xmlns:a16="http://schemas.microsoft.com/office/drawing/2014/main" id="{B0608717-0144-7B87-140F-0D1EFBBB9409}"/>
              </a:ext>
            </a:extLst>
          </p:cNvPr>
          <p:cNvSpPr txBox="1"/>
          <p:nvPr/>
        </p:nvSpPr>
        <p:spPr>
          <a:xfrm>
            <a:off x="1271464" y="3090446"/>
            <a:ext cx="4018603" cy="338554"/>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rPr>
              <a:t>Stand-alone test of HTS coils at 4.2 K</a:t>
            </a:r>
            <a:endParaRPr lang="zh-CN" altLang="en-US" sz="1600" dirty="0">
              <a:latin typeface="微软雅黑" panose="020B0503020204020204" pitchFamily="34" charset="-122"/>
              <a:ea typeface="微软雅黑" panose="020B0503020204020204" pitchFamily="34" charset="-122"/>
            </a:endParaRPr>
          </a:p>
        </p:txBody>
      </p:sp>
      <p:pic>
        <p:nvPicPr>
          <p:cNvPr id="15" name="图片 14">
            <a:extLst>
              <a:ext uri="{FF2B5EF4-FFF2-40B4-BE49-F238E27FC236}">
                <a16:creationId xmlns:a16="http://schemas.microsoft.com/office/drawing/2014/main" id="{43110D12-34B0-FCBF-7912-BA9176D133F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rot="16200000">
            <a:off x="10210139" y="3851984"/>
            <a:ext cx="458730" cy="1342192"/>
          </a:xfrm>
          <a:prstGeom prst="rect">
            <a:avLst/>
          </a:prstGeom>
        </p:spPr>
      </p:pic>
      <p:sp>
        <p:nvSpPr>
          <p:cNvPr id="14" name="文本框 13">
            <a:extLst>
              <a:ext uri="{FF2B5EF4-FFF2-40B4-BE49-F238E27FC236}">
                <a16:creationId xmlns:a16="http://schemas.microsoft.com/office/drawing/2014/main" id="{75824C98-311E-AB24-D4DD-755A832131D6}"/>
              </a:ext>
            </a:extLst>
          </p:cNvPr>
          <p:cNvSpPr txBox="1"/>
          <p:nvPr/>
        </p:nvSpPr>
        <p:spPr>
          <a:xfrm>
            <a:off x="7464153" y="3090446"/>
            <a:ext cx="3024336" cy="338554"/>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rPr>
              <a:t>Powering with LTS at 4.2 K</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856292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2D0DD3DC-1B87-BB33-A075-94DD9E5702B8}"/>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05F7C17E-450F-64FA-FEED-C65FCBDD59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id="{AFE4ECCD-B4D1-1F1C-503A-A66D31B7C11B}"/>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6" name="文本框 5">
            <a:extLst>
              <a:ext uri="{FF2B5EF4-FFF2-40B4-BE49-F238E27FC236}">
                <a16:creationId xmlns:a16="http://schemas.microsoft.com/office/drawing/2014/main" id="{C39B3B0C-6ED0-C344-CB0F-36E33D351C9D}"/>
              </a:ext>
            </a:extLst>
          </p:cNvPr>
          <p:cNvSpPr txBox="1"/>
          <p:nvPr/>
        </p:nvSpPr>
        <p:spPr>
          <a:xfrm>
            <a:off x="2034403" y="1059788"/>
            <a:ext cx="8022037"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Refabrication and test of the new HTS coils in Summer 2025</a:t>
            </a:r>
            <a:endParaRPr lang="zh-CN" altLang="en-US" sz="2400" dirty="0"/>
          </a:p>
        </p:txBody>
      </p:sp>
      <p:sp>
        <p:nvSpPr>
          <p:cNvPr id="7" name="矩形 6">
            <a:extLst>
              <a:ext uri="{FF2B5EF4-FFF2-40B4-BE49-F238E27FC236}">
                <a16:creationId xmlns:a16="http://schemas.microsoft.com/office/drawing/2014/main" id="{68E9673A-5331-5A85-3FA0-09ABB8E337F8}"/>
              </a:ext>
            </a:extLst>
          </p:cNvPr>
          <p:cNvSpPr/>
          <p:nvPr/>
        </p:nvSpPr>
        <p:spPr>
          <a:xfrm>
            <a:off x="695400" y="1752089"/>
            <a:ext cx="10832812" cy="646331"/>
          </a:xfrm>
          <a:prstGeom prst="rect">
            <a:avLst/>
          </a:prstGeom>
          <a:solidFill>
            <a:schemeClr val="bg2">
              <a:lumMod val="90000"/>
            </a:schemeClr>
          </a:solidFill>
        </p:spPr>
        <p:txBody>
          <a:bodyPr wrap="square">
            <a:spAutoFit/>
          </a:bodyPr>
          <a:lstStyle/>
          <a:p>
            <a:pPr algn="just"/>
            <a:r>
              <a:rPr lang="en-US" altLang="zh-CN" dirty="0">
                <a:solidFill>
                  <a:srgbClr val="404040"/>
                </a:solidFill>
                <a:latin typeface="Times New Roman" panose="02020603050405020304" pitchFamily="18" charset="0"/>
                <a:cs typeface="Times New Roman" panose="02020603050405020304" pitchFamily="18" charset="0"/>
              </a:rPr>
              <a:t>HTS coils were fabricated again with removing the </a:t>
            </a:r>
            <a:r>
              <a:rPr lang="en-US" altLang="zh-CN" dirty="0" err="1">
                <a:solidFill>
                  <a:srgbClr val="404040"/>
                </a:solidFill>
                <a:latin typeface="Times New Roman" panose="02020603050405020304" pitchFamily="18" charset="0"/>
                <a:cs typeface="Times New Roman" panose="02020603050405020304" pitchFamily="18" charset="0"/>
              </a:rPr>
              <a:t>kapton</a:t>
            </a:r>
            <a:r>
              <a:rPr lang="en-US" altLang="zh-CN" dirty="0">
                <a:solidFill>
                  <a:srgbClr val="404040"/>
                </a:solidFill>
                <a:latin typeface="Times New Roman" panose="02020603050405020304" pitchFamily="18" charset="0"/>
                <a:cs typeface="Times New Roman" panose="02020603050405020304" pitchFamily="18" charset="0"/>
              </a:rPr>
              <a:t> insulation around the transition section, and tested again in June stand-alone (1 of 6 coils damaged due to the power failure), and with Nb</a:t>
            </a:r>
            <a:r>
              <a:rPr lang="en-US" altLang="zh-CN" baseline="-25000" dirty="0">
                <a:solidFill>
                  <a:srgbClr val="404040"/>
                </a:solidFill>
                <a:latin typeface="Times New Roman" panose="02020603050405020304" pitchFamily="18" charset="0"/>
                <a:cs typeface="Times New Roman" panose="02020603050405020304" pitchFamily="18" charset="0"/>
              </a:rPr>
              <a:t>3</a:t>
            </a:r>
            <a:r>
              <a:rPr lang="en-US" altLang="zh-CN" dirty="0">
                <a:solidFill>
                  <a:srgbClr val="404040"/>
                </a:solidFill>
                <a:latin typeface="Times New Roman" panose="02020603050405020304" pitchFamily="18" charset="0"/>
                <a:cs typeface="Times New Roman" panose="02020603050405020304" pitchFamily="18" charset="0"/>
              </a:rPr>
              <a:t>Sn in July 2025</a:t>
            </a:r>
          </a:p>
        </p:txBody>
      </p:sp>
      <p:pic>
        <p:nvPicPr>
          <p:cNvPr id="12" name="图片 11">
            <a:extLst>
              <a:ext uri="{FF2B5EF4-FFF2-40B4-BE49-F238E27FC236}">
                <a16:creationId xmlns:a16="http://schemas.microsoft.com/office/drawing/2014/main" id="{B190456F-87B6-B9C2-D323-1CD0FE58F5C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119336" y="3246402"/>
            <a:ext cx="5312775" cy="3378628"/>
          </a:xfrm>
          <a:prstGeom prst="rect">
            <a:avLst/>
          </a:prstGeom>
        </p:spPr>
      </p:pic>
      <p:sp>
        <p:nvSpPr>
          <p:cNvPr id="8" name="矩形 7">
            <a:extLst>
              <a:ext uri="{FF2B5EF4-FFF2-40B4-BE49-F238E27FC236}">
                <a16:creationId xmlns:a16="http://schemas.microsoft.com/office/drawing/2014/main" id="{18D8D5A2-6808-3842-C379-49D5F9414EB1}"/>
              </a:ext>
            </a:extLst>
          </p:cNvPr>
          <p:cNvSpPr/>
          <p:nvPr/>
        </p:nvSpPr>
        <p:spPr>
          <a:xfrm>
            <a:off x="119336" y="2435933"/>
            <a:ext cx="5400600" cy="869149"/>
          </a:xfrm>
          <a:prstGeom prst="rect">
            <a:avLst/>
          </a:prstGeom>
        </p:spPr>
        <p:txBody>
          <a:bodyPr wrap="square">
            <a:spAutoFit/>
          </a:bodyPr>
          <a:lstStyle/>
          <a:p>
            <a:pPr algn="ctr">
              <a:lnSpc>
                <a:spcPct val="130000"/>
              </a:lnSpc>
            </a:pPr>
            <a:r>
              <a:rPr lang="en-US" altLang="zh-CN" sz="1600" dirty="0">
                <a:latin typeface="微软雅黑" panose="020B0503020204020204" pitchFamily="34" charset="-122"/>
                <a:ea typeface="微软雅黑" panose="020B0503020204020204" pitchFamily="34" charset="-122"/>
              </a:rPr>
              <a:t>HTS stand alone: 2159 A, &gt;7 T in the aperture@ 4.2 K</a:t>
            </a:r>
          </a:p>
          <a:p>
            <a:pPr algn="ctr">
              <a:lnSpc>
                <a:spcPct val="130000"/>
              </a:lnSpc>
            </a:pPr>
            <a:r>
              <a:rPr lang="en-US" altLang="zh-CN" sz="1200" dirty="0">
                <a:latin typeface="微软雅黑" panose="020B0503020204020204" pitchFamily="34" charset="-122"/>
                <a:ea typeface="微软雅黑" panose="020B0503020204020204" pitchFamily="34" charset="-122"/>
              </a:rPr>
              <a:t>Maximum field on the coil</a:t>
            </a:r>
            <a:r>
              <a:rPr lang="zh-CN" altLang="en-US" sz="120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(calculated): ~10 T</a:t>
            </a:r>
          </a:p>
          <a:p>
            <a:pPr algn="ctr">
              <a:lnSpc>
                <a:spcPct val="130000"/>
              </a:lnSpc>
            </a:pPr>
            <a:r>
              <a:rPr lang="en-US" altLang="zh-CN" sz="1200" dirty="0">
                <a:latin typeface="微软雅黑" panose="020B0503020204020204" pitchFamily="34" charset="-122"/>
                <a:ea typeface="微软雅黑" panose="020B0503020204020204" pitchFamily="34" charset="-122"/>
              </a:rPr>
              <a:t>Performance limited by a power failure: current discharged in 1 s</a:t>
            </a:r>
          </a:p>
        </p:txBody>
      </p:sp>
      <p:sp>
        <p:nvSpPr>
          <p:cNvPr id="10" name="文本框 9">
            <a:extLst>
              <a:ext uri="{FF2B5EF4-FFF2-40B4-BE49-F238E27FC236}">
                <a16:creationId xmlns:a16="http://schemas.microsoft.com/office/drawing/2014/main" id="{8805E8AA-D65F-72CE-2AE7-A85498532B57}"/>
              </a:ext>
            </a:extLst>
          </p:cNvPr>
          <p:cNvSpPr txBox="1"/>
          <p:nvPr/>
        </p:nvSpPr>
        <p:spPr>
          <a:xfrm>
            <a:off x="6528048" y="2431056"/>
            <a:ext cx="5141888" cy="869149"/>
          </a:xfrm>
          <a:prstGeom prst="rect">
            <a:avLst/>
          </a:prstGeom>
          <a:noFill/>
        </p:spPr>
        <p:txBody>
          <a:bodyPr wrap="square">
            <a:spAutoFit/>
          </a:bodyPr>
          <a:lstStyle/>
          <a:p>
            <a:pPr algn="ctr">
              <a:lnSpc>
                <a:spcPct val="130000"/>
              </a:lnSpc>
            </a:pPr>
            <a:r>
              <a:rPr lang="en-US" altLang="zh-CN" sz="1600" dirty="0">
                <a:latin typeface="微软雅黑" panose="020B0503020204020204" pitchFamily="34" charset="-122"/>
                <a:ea typeface="微软雅黑" panose="020B0503020204020204" pitchFamily="34" charset="-122"/>
              </a:rPr>
              <a:t>Power failure at 2159 A damaged 1 of 6 HTS coils</a:t>
            </a:r>
          </a:p>
          <a:p>
            <a:pPr algn="ctr">
              <a:lnSpc>
                <a:spcPct val="130000"/>
              </a:lnSpc>
            </a:pPr>
            <a:r>
              <a:rPr lang="en-US" altLang="zh-CN" sz="1200" dirty="0">
                <a:latin typeface="微软雅黑" panose="020B0503020204020204" pitchFamily="34" charset="-122"/>
                <a:ea typeface="微软雅黑" panose="020B0503020204020204" pitchFamily="34" charset="-122"/>
              </a:rPr>
              <a:t> Resistive voltage appeared in #5 coil from ~800 A;</a:t>
            </a:r>
          </a:p>
          <a:p>
            <a:pPr algn="ctr">
              <a:lnSpc>
                <a:spcPct val="130000"/>
              </a:lnSpc>
            </a:pPr>
            <a:r>
              <a:rPr lang="en-US" altLang="zh-CN" sz="1200" dirty="0">
                <a:latin typeface="微软雅黑" panose="020B0503020204020204" pitchFamily="34" charset="-122"/>
                <a:ea typeface="微软雅黑" panose="020B0503020204020204" pitchFamily="34" charset="-122"/>
              </a:rPr>
              <a:t>bypassing #5 coil for the following tests</a:t>
            </a:r>
            <a:endParaRPr lang="zh-CN" altLang="en-US" sz="1050" dirty="0">
              <a:latin typeface="微软雅黑" panose="020B0503020204020204" pitchFamily="34" charset="-122"/>
              <a:ea typeface="微软雅黑" panose="020B0503020204020204" pitchFamily="34" charset="-122"/>
            </a:endParaRPr>
          </a:p>
        </p:txBody>
      </p:sp>
      <p:pic>
        <p:nvPicPr>
          <p:cNvPr id="13" name="图片 12">
            <a:extLst>
              <a:ext uri="{FF2B5EF4-FFF2-40B4-BE49-F238E27FC236}">
                <a16:creationId xmlns:a16="http://schemas.microsoft.com/office/drawing/2014/main" id="{6B090A72-D5C7-95E0-A058-C54A685A3911}"/>
              </a:ext>
            </a:extLst>
          </p:cNvPr>
          <p:cNvPicPr>
            <a:picLocks noChangeAspect="1"/>
          </p:cNvPicPr>
          <p:nvPr/>
        </p:nvPicPr>
        <p:blipFill>
          <a:blip r:embed="rId5" cstate="print">
            <a:extLst>
              <a:ext uri="{28A0092B-C50C-407E-A947-70E740481C1C}">
                <a14:useLocalDpi xmlns:a14="http://schemas.microsoft.com/office/drawing/2010/main" val="0"/>
              </a:ext>
            </a:extLst>
          </a:blip>
          <a:srcRect t="12259" b="3638"/>
          <a:stretch>
            <a:fillRect/>
          </a:stretch>
        </p:blipFill>
        <p:spPr>
          <a:xfrm>
            <a:off x="6615872" y="3249452"/>
            <a:ext cx="5312775" cy="3419908"/>
          </a:xfrm>
          <a:prstGeom prst="rect">
            <a:avLst/>
          </a:prstGeom>
        </p:spPr>
      </p:pic>
      <p:pic>
        <p:nvPicPr>
          <p:cNvPr id="9" name="图片 8">
            <a:extLst>
              <a:ext uri="{FF2B5EF4-FFF2-40B4-BE49-F238E27FC236}">
                <a16:creationId xmlns:a16="http://schemas.microsoft.com/office/drawing/2014/main" id="{EFC52BC6-E06A-801D-D227-25B89C020398}"/>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231904" y="2960108"/>
            <a:ext cx="1527987" cy="1532397"/>
          </a:xfrm>
          <a:prstGeom prst="rect">
            <a:avLst/>
          </a:prstGeom>
        </p:spPr>
      </p:pic>
      <p:pic>
        <p:nvPicPr>
          <p:cNvPr id="14" name="图片 13">
            <a:extLst>
              <a:ext uri="{FF2B5EF4-FFF2-40B4-BE49-F238E27FC236}">
                <a16:creationId xmlns:a16="http://schemas.microsoft.com/office/drawing/2014/main" id="{3D3D7F17-E133-3F4D-3128-4177885939DD}"/>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231904" y="4959716"/>
            <a:ext cx="1583631" cy="1471279"/>
          </a:xfrm>
          <a:prstGeom prst="rect">
            <a:avLst/>
          </a:prstGeom>
        </p:spPr>
      </p:pic>
    </p:spTree>
    <p:extLst>
      <p:ext uri="{BB962C8B-B14F-4D97-AF65-F5344CB8AC3E}">
        <p14:creationId xmlns:p14="http://schemas.microsoft.com/office/powerpoint/2010/main" val="789119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E7914493-B874-C50C-8592-779D1A5910A0}"/>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C558AFEA-C64C-60EE-B9AF-E47F50EC5B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id="{D2AA1221-46F0-AC68-8949-941E25CDDB51}"/>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7" name="文本框 6">
            <a:extLst>
              <a:ext uri="{FF2B5EF4-FFF2-40B4-BE49-F238E27FC236}">
                <a16:creationId xmlns:a16="http://schemas.microsoft.com/office/drawing/2014/main" id="{6270332D-9222-5EDD-D5D0-7E5A4A6CFA5F}"/>
              </a:ext>
            </a:extLst>
          </p:cNvPr>
          <p:cNvSpPr txBox="1"/>
          <p:nvPr/>
        </p:nvSpPr>
        <p:spPr>
          <a:xfrm>
            <a:off x="2034403" y="1059788"/>
            <a:ext cx="8022037"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Refabrication and test of the new HTS coils in Summer 2025</a:t>
            </a:r>
            <a:endParaRPr lang="zh-CN" altLang="en-US" sz="2400" dirty="0"/>
          </a:p>
        </p:txBody>
      </p:sp>
      <p:sp>
        <p:nvSpPr>
          <p:cNvPr id="9" name="矩形 8">
            <a:extLst>
              <a:ext uri="{FF2B5EF4-FFF2-40B4-BE49-F238E27FC236}">
                <a16:creationId xmlns:a16="http://schemas.microsoft.com/office/drawing/2014/main" id="{D9173AB3-10A0-1824-F8C1-1C2EB13963E8}"/>
              </a:ext>
            </a:extLst>
          </p:cNvPr>
          <p:cNvSpPr/>
          <p:nvPr/>
        </p:nvSpPr>
        <p:spPr>
          <a:xfrm>
            <a:off x="335360" y="1700808"/>
            <a:ext cx="11449272" cy="646331"/>
          </a:xfrm>
          <a:prstGeom prst="rect">
            <a:avLst/>
          </a:prstGeom>
          <a:solidFill>
            <a:schemeClr val="bg2">
              <a:lumMod val="90000"/>
            </a:schemeClr>
          </a:solidFill>
        </p:spPr>
        <p:txBody>
          <a:bodyPr wrap="square">
            <a:spAutoFit/>
          </a:bodyPr>
          <a:lstStyle/>
          <a:p>
            <a:pPr algn="just"/>
            <a:r>
              <a:rPr lang="en-US" altLang="zh-CN" dirty="0">
                <a:solidFill>
                  <a:srgbClr val="404040"/>
                </a:solidFill>
                <a:latin typeface="Times New Roman" panose="02020603050405020304" pitchFamily="18" charset="0"/>
                <a:cs typeface="Times New Roman" panose="02020603050405020304" pitchFamily="18" charset="0"/>
              </a:rPr>
              <a:t>5 HTS coils 1</a:t>
            </a:r>
            <a:r>
              <a:rPr lang="en-US" altLang="zh-CN" baseline="30000" dirty="0">
                <a:solidFill>
                  <a:srgbClr val="404040"/>
                </a:solidFill>
                <a:latin typeface="Times New Roman" panose="02020603050405020304" pitchFamily="18" charset="0"/>
                <a:cs typeface="Times New Roman" panose="02020603050405020304" pitchFamily="18" charset="0"/>
              </a:rPr>
              <a:t>st</a:t>
            </a:r>
            <a:r>
              <a:rPr lang="en-US" altLang="zh-CN" dirty="0">
                <a:solidFill>
                  <a:srgbClr val="404040"/>
                </a:solidFill>
                <a:latin typeface="Times New Roman" panose="02020603050405020304" pitchFamily="18" charset="0"/>
                <a:cs typeface="Times New Roman" panose="02020603050405020304" pitchFamily="18" charset="0"/>
              </a:rPr>
              <a:t> powering with LTS: unexpected current ripple triggered the quench protection circuit, then #3 HTS coil quenched, and LTS was triggered after 1.355 s. After that, #2 HTS coil also quenched. HTS coils current decay: ~2.7 s</a:t>
            </a:r>
            <a:endParaRPr lang="zh-CN" altLang="en-US" dirty="0">
              <a:solidFill>
                <a:srgbClr val="404040"/>
              </a:solidFill>
              <a:latin typeface="Times New Roman" panose="02020603050405020304" pitchFamily="18" charset="0"/>
              <a:cs typeface="Times New Roman" panose="02020603050405020304" pitchFamily="18" charset="0"/>
            </a:endParaRPr>
          </a:p>
        </p:txBody>
      </p:sp>
      <p:pic>
        <p:nvPicPr>
          <p:cNvPr id="10" name="图片 9">
            <a:extLst>
              <a:ext uri="{FF2B5EF4-FFF2-40B4-BE49-F238E27FC236}">
                <a16:creationId xmlns:a16="http://schemas.microsoft.com/office/drawing/2014/main" id="{A6221B55-4848-2EF3-7F3C-3E3A30258270}"/>
              </a:ext>
            </a:extLst>
          </p:cNvPr>
          <p:cNvPicPr>
            <a:picLocks noChangeAspect="1"/>
          </p:cNvPicPr>
          <p:nvPr/>
        </p:nvPicPr>
        <p:blipFill>
          <a:blip r:embed="rId4" cstate="print">
            <a:extLst>
              <a:ext uri="{28A0092B-C50C-407E-A947-70E740481C1C}">
                <a14:useLocalDpi xmlns:a14="http://schemas.microsoft.com/office/drawing/2010/main" val="0"/>
              </a:ext>
            </a:extLst>
          </a:blip>
          <a:srcRect t="12246" b="4338"/>
          <a:stretch>
            <a:fillRect/>
          </a:stretch>
        </p:blipFill>
        <p:spPr>
          <a:xfrm>
            <a:off x="551384" y="2966468"/>
            <a:ext cx="5933184" cy="3787379"/>
          </a:xfrm>
          <a:prstGeom prst="rect">
            <a:avLst/>
          </a:prstGeom>
        </p:spPr>
      </p:pic>
      <p:sp>
        <p:nvSpPr>
          <p:cNvPr id="11" name="文本框 10">
            <a:extLst>
              <a:ext uri="{FF2B5EF4-FFF2-40B4-BE49-F238E27FC236}">
                <a16:creationId xmlns:a16="http://schemas.microsoft.com/office/drawing/2014/main" id="{2639BD09-785A-B4A2-48C5-A8F60B2912C2}"/>
              </a:ext>
            </a:extLst>
          </p:cNvPr>
          <p:cNvSpPr txBox="1"/>
          <p:nvPr/>
        </p:nvSpPr>
        <p:spPr>
          <a:xfrm>
            <a:off x="623392" y="2449649"/>
            <a:ext cx="5472608" cy="629852"/>
          </a:xfrm>
          <a:prstGeom prst="rect">
            <a:avLst/>
          </a:prstGeom>
          <a:noFill/>
        </p:spPr>
        <p:txBody>
          <a:bodyPr wrap="square" rtlCol="0">
            <a:spAutoFit/>
          </a:bodyPr>
          <a:lstStyle/>
          <a:p>
            <a:pPr algn="ctr">
              <a:lnSpc>
                <a:spcPct val="130000"/>
              </a:lnSpc>
            </a:pPr>
            <a:r>
              <a:rPr lang="en-US" altLang="zh-CN" sz="1400" dirty="0">
                <a:latin typeface="微软雅黑" panose="020B0503020204020204" pitchFamily="34" charset="-122"/>
                <a:ea typeface="微软雅黑" panose="020B0503020204020204" pitchFamily="34" charset="-122"/>
              </a:rPr>
              <a:t>2</a:t>
            </a:r>
            <a:r>
              <a:rPr lang="en-US" altLang="zh-CN" sz="1400" baseline="30000" dirty="0">
                <a:latin typeface="微软雅黑" panose="020B0503020204020204" pitchFamily="34" charset="-122"/>
                <a:ea typeface="微软雅黑" panose="020B0503020204020204" pitchFamily="34" charset="-122"/>
              </a:rPr>
              <a:t>nd</a:t>
            </a:r>
            <a:r>
              <a:rPr lang="en-US" altLang="zh-CN" sz="1400" dirty="0">
                <a:latin typeface="微软雅黑" panose="020B0503020204020204" pitchFamily="34" charset="-122"/>
                <a:ea typeface="微软雅黑" panose="020B0503020204020204" pitchFamily="34" charset="-122"/>
              </a:rPr>
              <a:t> HTS powering with Nb</a:t>
            </a:r>
            <a:r>
              <a:rPr lang="en-US" altLang="zh-CN" sz="1400" baseline="-25000" dirty="0">
                <a:latin typeface="微软雅黑" panose="020B0503020204020204" pitchFamily="34" charset="-122"/>
                <a:ea typeface="微软雅黑" panose="020B0503020204020204" pitchFamily="34" charset="-122"/>
              </a:rPr>
              <a:t>3</a:t>
            </a:r>
            <a:r>
              <a:rPr lang="en-US" altLang="zh-CN" sz="1400" dirty="0">
                <a:latin typeface="微软雅黑" panose="020B0503020204020204" pitchFamily="34" charset="-122"/>
                <a:ea typeface="微软雅黑" panose="020B0503020204020204" pitchFamily="34" charset="-122"/>
              </a:rPr>
              <a:t>Sn at 4.2 K, </a:t>
            </a:r>
          </a:p>
          <a:p>
            <a:pPr algn="ctr">
              <a:lnSpc>
                <a:spcPct val="130000"/>
              </a:lnSpc>
            </a:pPr>
            <a:r>
              <a:rPr lang="en-US" altLang="zh-CN" sz="1200" dirty="0">
                <a:latin typeface="微软雅黑" panose="020B0503020204020204" pitchFamily="34" charset="-122"/>
                <a:ea typeface="微软雅黑" panose="020B0503020204020204" pitchFamily="34" charset="-122"/>
              </a:rPr>
              <a:t>Quench at HTS</a:t>
            </a:r>
            <a:r>
              <a:rPr lang="zh-CN" altLang="en-US" sz="120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2049 A &amp; LTS</a:t>
            </a:r>
            <a:r>
              <a:rPr lang="zh-CN" altLang="en-US" sz="120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5550 A</a:t>
            </a:r>
            <a:r>
              <a:rPr lang="en-US" altLang="zh-CN" sz="1200" dirty="0">
                <a:solidFill>
                  <a:schemeClr val="tx1">
                    <a:lumMod val="50000"/>
                    <a:lumOff val="50000"/>
                  </a:schemeClr>
                </a:solidFill>
              </a:rPr>
              <a:t> </a:t>
            </a:r>
            <a:r>
              <a:rPr lang="en-US" altLang="zh-CN" sz="1400" dirty="0">
                <a:solidFill>
                  <a:schemeClr val="tx1">
                    <a:lumMod val="50000"/>
                    <a:lumOff val="50000"/>
                  </a:schemeClr>
                </a:solidFill>
              </a:rPr>
              <a:t>(bypassing #5 HTS coil)</a:t>
            </a:r>
          </a:p>
        </p:txBody>
      </p:sp>
      <p:pic>
        <p:nvPicPr>
          <p:cNvPr id="12" name="图片 11">
            <a:extLst>
              <a:ext uri="{FF2B5EF4-FFF2-40B4-BE49-F238E27FC236}">
                <a16:creationId xmlns:a16="http://schemas.microsoft.com/office/drawing/2014/main" id="{9761B286-3777-0302-BCEC-6E6446DE2B20}"/>
              </a:ext>
            </a:extLst>
          </p:cNvPr>
          <p:cNvPicPr>
            <a:picLocks noChangeAspect="1"/>
          </p:cNvPicPr>
          <p:nvPr/>
        </p:nvPicPr>
        <p:blipFill>
          <a:blip r:embed="rId5" cstate="print">
            <a:extLst>
              <a:ext uri="{28A0092B-C50C-407E-A947-70E740481C1C}">
                <a14:useLocalDpi xmlns:a14="http://schemas.microsoft.com/office/drawing/2010/main" val="0"/>
              </a:ext>
            </a:extLst>
          </a:blip>
          <a:srcRect l="6483" t="6881" r="3983" b="4608"/>
          <a:stretch>
            <a:fillRect/>
          </a:stretch>
        </p:blipFill>
        <p:spPr>
          <a:xfrm>
            <a:off x="6582686" y="2862108"/>
            <a:ext cx="5143502" cy="3891739"/>
          </a:xfrm>
          <a:prstGeom prst="rect">
            <a:avLst/>
          </a:prstGeom>
        </p:spPr>
      </p:pic>
      <p:sp>
        <p:nvSpPr>
          <p:cNvPr id="13" name="文本框 12">
            <a:extLst>
              <a:ext uri="{FF2B5EF4-FFF2-40B4-BE49-F238E27FC236}">
                <a16:creationId xmlns:a16="http://schemas.microsoft.com/office/drawing/2014/main" id="{2FAEB03F-8958-1D83-16EA-73A4565BE251}"/>
              </a:ext>
            </a:extLst>
          </p:cNvPr>
          <p:cNvSpPr txBox="1"/>
          <p:nvPr/>
        </p:nvSpPr>
        <p:spPr>
          <a:xfrm>
            <a:off x="6849581" y="2545159"/>
            <a:ext cx="4680520" cy="307777"/>
          </a:xfrm>
          <a:prstGeom prst="rect">
            <a:avLst/>
          </a:prstGeom>
          <a:noFill/>
        </p:spPr>
        <p:txBody>
          <a:bodyPr wrap="square" rtlCol="0">
            <a:spAutoFit/>
          </a:bodyPr>
          <a:lstStyle>
            <a:defPPr>
              <a:defRPr lang="zh-CN"/>
            </a:defPPr>
            <a:lvl1pPr algn="ctr">
              <a:defRPr sz="1400">
                <a:latin typeface="微软雅黑" panose="020B0503020204020204" pitchFamily="34" charset="-122"/>
                <a:ea typeface="微软雅黑" panose="020B0503020204020204" pitchFamily="34" charset="-122"/>
              </a:defRPr>
            </a:lvl1pPr>
          </a:lstStyle>
          <a:p>
            <a:r>
              <a:rPr lang="en-US" altLang="zh-CN" dirty="0"/>
              <a:t>Voltage and current variations during the quench</a:t>
            </a:r>
            <a:endParaRPr lang="zh-CN" altLang="en-US" dirty="0"/>
          </a:p>
        </p:txBody>
      </p:sp>
      <p:pic>
        <p:nvPicPr>
          <p:cNvPr id="15" name="图片 14">
            <a:extLst>
              <a:ext uri="{FF2B5EF4-FFF2-40B4-BE49-F238E27FC236}">
                <a16:creationId xmlns:a16="http://schemas.microsoft.com/office/drawing/2014/main" id="{EF83AA74-E3F4-55F5-EE48-023371B64CEF}"/>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8617" t="7615" r="11182" b="5555"/>
          <a:stretch>
            <a:fillRect/>
          </a:stretch>
        </p:blipFill>
        <p:spPr>
          <a:xfrm>
            <a:off x="4485891" y="3425912"/>
            <a:ext cx="1394085" cy="1155216"/>
          </a:xfrm>
          <a:prstGeom prst="rect">
            <a:avLst/>
          </a:prstGeom>
        </p:spPr>
      </p:pic>
    </p:spTree>
    <p:extLst>
      <p:ext uri="{BB962C8B-B14F-4D97-AF65-F5344CB8AC3E}">
        <p14:creationId xmlns:p14="http://schemas.microsoft.com/office/powerpoint/2010/main" val="2902700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3310" y="1562215"/>
            <a:ext cx="1814682" cy="1365312"/>
          </a:xfrm>
          <a:prstGeom prst="rect">
            <a:avLst/>
          </a:prstGeom>
        </p:spPr>
      </p:pic>
      <p:sp>
        <p:nvSpPr>
          <p:cNvPr id="12" name="矩形 11"/>
          <p:cNvSpPr/>
          <p:nvPr/>
        </p:nvSpPr>
        <p:spPr>
          <a:xfrm>
            <a:off x="5639" y="3036"/>
            <a:ext cx="11995017"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Roadmap of the High Field Magnet R&amp;D at IHEP  </a:t>
            </a:r>
          </a:p>
        </p:txBody>
      </p:sp>
      <p:pic>
        <p:nvPicPr>
          <p:cNvPr id="14" name="图片 1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6"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2</a:t>
            </a:fld>
            <a:endParaRPr lang="en-US" sz="1200" dirty="0"/>
          </a:p>
        </p:txBody>
      </p:sp>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344" y="1307911"/>
            <a:ext cx="10189002" cy="5505465"/>
          </a:xfrm>
          <a:prstGeom prst="rect">
            <a:avLst/>
          </a:prstGeom>
        </p:spPr>
      </p:pic>
      <p:sp>
        <p:nvSpPr>
          <p:cNvPr id="9" name="文本框 8"/>
          <p:cNvSpPr txBox="1"/>
          <p:nvPr/>
        </p:nvSpPr>
        <p:spPr>
          <a:xfrm>
            <a:off x="5273466" y="5184477"/>
            <a:ext cx="2526601" cy="830612"/>
          </a:xfrm>
          <a:prstGeom prst="rect">
            <a:avLst/>
          </a:prstGeom>
          <a:noFill/>
        </p:spPr>
        <p:txBody>
          <a:bodyPr wrap="square">
            <a:spAutoFit/>
          </a:bodyPr>
          <a:lstStyle/>
          <a:p>
            <a:pPr algn="ctr"/>
            <a:r>
              <a:rPr lang="en-US" altLang="zh-CN" sz="1600" b="1" dirty="0"/>
              <a:t>Challenges</a:t>
            </a:r>
            <a:r>
              <a:rPr lang="en-US" altLang="zh-CN" sz="1600" dirty="0"/>
              <a:t>: Stress control, quench protection, field quality control,……</a:t>
            </a:r>
          </a:p>
        </p:txBody>
      </p:sp>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00067" y="4958065"/>
            <a:ext cx="1813674" cy="1313804"/>
          </a:xfrm>
          <a:prstGeom prst="rect">
            <a:avLst/>
          </a:prstGeom>
        </p:spPr>
      </p:pic>
      <p:pic>
        <p:nvPicPr>
          <p:cNvPr id="11" name="图片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21991" y="2263861"/>
            <a:ext cx="2401801" cy="1664814"/>
          </a:xfrm>
          <a:prstGeom prst="rect">
            <a:avLst/>
          </a:prstGeom>
        </p:spPr>
      </p:pic>
      <p:sp>
        <p:nvSpPr>
          <p:cNvPr id="15" name="文本框 14"/>
          <p:cNvSpPr txBox="1"/>
          <p:nvPr/>
        </p:nvSpPr>
        <p:spPr>
          <a:xfrm>
            <a:off x="2062495" y="1786381"/>
            <a:ext cx="2128080" cy="458490"/>
          </a:xfrm>
          <a:prstGeom prst="rect">
            <a:avLst/>
          </a:prstGeom>
          <a:noFill/>
        </p:spPr>
        <p:txBody>
          <a:bodyPr wrap="square" rtlCol="0">
            <a:noAutofit/>
          </a:bodyPr>
          <a:lstStyle/>
          <a:p>
            <a:r>
              <a:rPr lang="en-US" altLang="zh-CN" sz="1400" b="1" dirty="0"/>
              <a:t>2018-2021, 12.47T @4.2K</a:t>
            </a:r>
          </a:p>
          <a:p>
            <a:r>
              <a:rPr lang="en-US" altLang="zh-CN" sz="1400" b="1" dirty="0">
                <a:solidFill>
                  <a:srgbClr val="FF0000"/>
                </a:solidFill>
              </a:rPr>
              <a:t>          </a:t>
            </a:r>
            <a:r>
              <a:rPr lang="en-US" altLang="zh-CN" sz="1400" b="1" dirty="0" err="1"/>
              <a:t>NbTi</a:t>
            </a:r>
            <a:r>
              <a:rPr lang="en-US" altLang="zh-CN" sz="1400" b="1" dirty="0"/>
              <a:t> + Nb</a:t>
            </a:r>
            <a:r>
              <a:rPr lang="en-US" altLang="zh-CN" sz="1400" b="1" baseline="-25000" dirty="0"/>
              <a:t>3</a:t>
            </a:r>
            <a:r>
              <a:rPr lang="en-US" altLang="zh-CN" sz="1400" b="1" dirty="0"/>
              <a:t>Sn</a:t>
            </a:r>
            <a:endParaRPr lang="zh-CN" altLang="en-US" sz="1400" b="1" dirty="0"/>
          </a:p>
        </p:txBody>
      </p:sp>
      <p:sp>
        <p:nvSpPr>
          <p:cNvPr id="16" name="文本框 15"/>
          <p:cNvSpPr txBox="1"/>
          <p:nvPr/>
        </p:nvSpPr>
        <p:spPr>
          <a:xfrm>
            <a:off x="4673310" y="1231365"/>
            <a:ext cx="1871965" cy="297206"/>
          </a:xfrm>
          <a:prstGeom prst="rect">
            <a:avLst/>
          </a:prstGeom>
          <a:noFill/>
        </p:spPr>
        <p:txBody>
          <a:bodyPr wrap="square" rtlCol="0">
            <a:noAutofit/>
          </a:bodyPr>
          <a:lstStyle/>
          <a:p>
            <a:r>
              <a:rPr lang="en-US" altLang="zh-CN" sz="1400" b="1" dirty="0">
                <a:solidFill>
                  <a:srgbClr val="FF0000"/>
                </a:solidFill>
              </a:rPr>
              <a:t>2021-2025 16T @ 4.2K</a:t>
            </a:r>
          </a:p>
        </p:txBody>
      </p:sp>
      <p:pic>
        <p:nvPicPr>
          <p:cNvPr id="2" name="Picture 2" descr="中国科学院大学大学简介|院校专业录取数据|招生计划数据|招生章程-第一高考网"/>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Objet 7">
            <a:extLst>
              <a:ext uri="{FF2B5EF4-FFF2-40B4-BE49-F238E27FC236}">
                <a16:creationId xmlns:a16="http://schemas.microsoft.com/office/drawing/2014/main" id="{4425F962-D64E-6AD4-A2C7-1384C0F3E3CA}"/>
              </a:ext>
            </a:extLst>
          </p:cNvPr>
          <p:cNvGraphicFramePr>
            <a:graphicFrameLocks noChangeAspect="1"/>
          </p:cNvGraphicFramePr>
          <p:nvPr>
            <p:extLst>
              <p:ext uri="{D42A27DB-BD31-4B8C-83A1-F6EECF244321}">
                <p14:modId xmlns:p14="http://schemas.microsoft.com/office/powerpoint/2010/main" val="1965346403"/>
              </p:ext>
            </p:extLst>
          </p:nvPr>
        </p:nvGraphicFramePr>
        <p:xfrm>
          <a:off x="1619281" y="1249940"/>
          <a:ext cx="2496027" cy="297206"/>
        </p:xfrm>
        <a:graphic>
          <a:graphicData uri="http://schemas.openxmlformats.org/presentationml/2006/ole">
            <mc:AlternateContent xmlns:mc="http://schemas.openxmlformats.org/markup-compatibility/2006">
              <mc:Choice xmlns:v="urn:schemas-microsoft-com:vml" Requires="v">
                <p:oleObj name="公式" r:id="rId9" imgW="40843200" imgH="4876800" progId="Equation.3">
                  <p:embed/>
                </p:oleObj>
              </mc:Choice>
              <mc:Fallback>
                <p:oleObj name="公式" r:id="rId9" imgW="40843200" imgH="4876800" progId="Equation.3">
                  <p:embed/>
                  <p:pic>
                    <p:nvPicPr>
                      <p:cNvPr id="7" name="Objet 7"/>
                      <p:cNvPicPr>
                        <a:picLocks noChangeAspect="1" noChangeArrowheads="1"/>
                      </p:cNvPicPr>
                      <p:nvPr/>
                    </p:nvPicPr>
                    <p:blipFill>
                      <a:blip r:embed="rId10"/>
                      <a:srcRect/>
                      <a:stretch>
                        <a:fillRect/>
                      </a:stretch>
                    </p:blipFill>
                    <p:spPr bwMode="auto">
                      <a:xfrm>
                        <a:off x="1619281" y="1249940"/>
                        <a:ext cx="2496027" cy="297206"/>
                      </a:xfrm>
                      <a:prstGeom prst="rect">
                        <a:avLst/>
                      </a:prstGeom>
                      <a:solidFill>
                        <a:srgbClr val="FFFF00"/>
                      </a:solidFill>
                      <a:ln>
                        <a:noFill/>
                      </a:ln>
                    </p:spPr>
                  </p:pic>
                </p:oleObj>
              </mc:Fallback>
            </mc:AlternateContent>
          </a:graphicData>
        </a:graphic>
      </p:graphicFrame>
      <p:pic>
        <p:nvPicPr>
          <p:cNvPr id="5" name="Picture 148" descr="Several sites in China are currently under study for a possible 100âkm-circumference collider. Image credit: IHEP">
            <a:extLst>
              <a:ext uri="{FF2B5EF4-FFF2-40B4-BE49-F238E27FC236}">
                <a16:creationId xmlns:a16="http://schemas.microsoft.com/office/drawing/2014/main" id="{A79F4F8D-1381-A560-8C0A-D2A18A42A381}"/>
              </a:ext>
            </a:extLst>
          </p:cNvPr>
          <p:cNvPicPr>
            <a:picLocks noChangeAspect="1" noChangeArrowheads="1"/>
          </p:cNvPicPr>
          <p:nvPr/>
        </p:nvPicPr>
        <p:blipFill rotWithShape="1">
          <a:blip r:embed="rId11" cstate="screen">
            <a:extLst>
              <a:ext uri="{28A0092B-C50C-407E-A947-70E740481C1C}">
                <a14:useLocalDpi xmlns:a14="http://schemas.microsoft.com/office/drawing/2010/main" val="0"/>
              </a:ext>
            </a:extLst>
          </a:blip>
          <a:srcRect/>
          <a:stretch>
            <a:fillRect/>
          </a:stretch>
        </p:blipFill>
        <p:spPr bwMode="auto">
          <a:xfrm>
            <a:off x="9808885" y="2286900"/>
            <a:ext cx="2102178" cy="1574148"/>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a:extLst>
              <a:ext uri="{FF2B5EF4-FFF2-40B4-BE49-F238E27FC236}">
                <a16:creationId xmlns:a16="http://schemas.microsoft.com/office/drawing/2014/main" id="{FCB89A44-ED35-F9F7-834D-599947D0638A}"/>
              </a:ext>
            </a:extLst>
          </p:cNvPr>
          <p:cNvPicPr>
            <a:picLocks noChangeAspect="1"/>
          </p:cNvPicPr>
          <p:nvPr/>
        </p:nvPicPr>
        <p:blipFill rotWithShape="1">
          <a:blip r:embed="rId12" cstate="screen">
            <a:extLst>
              <a:ext uri="{28A0092B-C50C-407E-A947-70E740481C1C}">
                <a14:useLocalDpi xmlns:a14="http://schemas.microsoft.com/office/drawing/2010/main" val="0"/>
              </a:ext>
            </a:extLst>
          </a:blip>
          <a:srcRect/>
          <a:stretch>
            <a:fillRect/>
          </a:stretch>
        </p:blipFill>
        <p:spPr>
          <a:xfrm>
            <a:off x="9808885" y="4231116"/>
            <a:ext cx="2118236" cy="1574148"/>
          </a:xfrm>
          <a:prstGeom prst="rect">
            <a:avLst/>
          </a:prstGeom>
        </p:spPr>
      </p:pic>
      <p:sp>
        <p:nvSpPr>
          <p:cNvPr id="17" name="文本框 16">
            <a:extLst>
              <a:ext uri="{FF2B5EF4-FFF2-40B4-BE49-F238E27FC236}">
                <a16:creationId xmlns:a16="http://schemas.microsoft.com/office/drawing/2014/main" id="{1C6E4F35-F4AD-DDC8-C003-686142E139C8}"/>
              </a:ext>
            </a:extLst>
          </p:cNvPr>
          <p:cNvSpPr txBox="1"/>
          <p:nvPr/>
        </p:nvSpPr>
        <p:spPr>
          <a:xfrm>
            <a:off x="10257931" y="1907540"/>
            <a:ext cx="1220144" cy="369332"/>
          </a:xfrm>
          <a:prstGeom prst="rect">
            <a:avLst/>
          </a:prstGeom>
          <a:noFill/>
        </p:spPr>
        <p:txBody>
          <a:bodyPr wrap="square">
            <a:spAutoFit/>
          </a:bodyPr>
          <a:lstStyle/>
          <a:p>
            <a:r>
              <a:rPr lang="en-US" altLang="zh-CN" sz="1800" b="1" dirty="0">
                <a:solidFill>
                  <a:srgbClr val="FF0000"/>
                </a:solidFill>
              </a:rPr>
              <a:t>CEPC-SPPC</a:t>
            </a:r>
            <a:endParaRPr lang="zh-CN" altLang="en-US" dirty="0"/>
          </a:p>
        </p:txBody>
      </p:sp>
      <p:sp>
        <p:nvSpPr>
          <p:cNvPr id="19" name="文本框 18">
            <a:extLst>
              <a:ext uri="{FF2B5EF4-FFF2-40B4-BE49-F238E27FC236}">
                <a16:creationId xmlns:a16="http://schemas.microsoft.com/office/drawing/2014/main" id="{A31A1077-71B2-7464-6EB3-CB9EDAC75070}"/>
              </a:ext>
            </a:extLst>
          </p:cNvPr>
          <p:cNvSpPr txBox="1"/>
          <p:nvPr/>
        </p:nvSpPr>
        <p:spPr>
          <a:xfrm>
            <a:off x="10575489" y="3851756"/>
            <a:ext cx="578243" cy="369332"/>
          </a:xfrm>
          <a:prstGeom prst="rect">
            <a:avLst/>
          </a:prstGeom>
          <a:noFill/>
        </p:spPr>
        <p:txBody>
          <a:bodyPr wrap="square">
            <a:spAutoFit/>
          </a:bodyPr>
          <a:lstStyle/>
          <a:p>
            <a:r>
              <a:rPr lang="en-US" altLang="zh-CN" sz="1800" b="1" dirty="0">
                <a:solidFill>
                  <a:srgbClr val="FF0000"/>
                </a:solidFill>
              </a:rPr>
              <a:t>FCC</a:t>
            </a:r>
            <a:endParaRPr lang="zh-CN" altLang="en-US" dirty="0"/>
          </a:p>
        </p:txBody>
      </p:sp>
      <p:sp>
        <p:nvSpPr>
          <p:cNvPr id="21" name="文本框 20">
            <a:extLst>
              <a:ext uri="{FF2B5EF4-FFF2-40B4-BE49-F238E27FC236}">
                <a16:creationId xmlns:a16="http://schemas.microsoft.com/office/drawing/2014/main" id="{77E30E27-B9EB-1C89-EA62-820DC92FD675}"/>
              </a:ext>
            </a:extLst>
          </p:cNvPr>
          <p:cNvSpPr txBox="1"/>
          <p:nvPr/>
        </p:nvSpPr>
        <p:spPr>
          <a:xfrm>
            <a:off x="9707846" y="1269827"/>
            <a:ext cx="2304255" cy="584775"/>
          </a:xfrm>
          <a:prstGeom prst="rect">
            <a:avLst/>
          </a:prstGeom>
          <a:solidFill>
            <a:srgbClr val="FFFF00"/>
          </a:solidFill>
        </p:spPr>
        <p:txBody>
          <a:bodyPr wrap="square" rtlCol="0">
            <a:spAutoFit/>
          </a:bodyPr>
          <a:lstStyle/>
          <a:p>
            <a:pPr algn="ctr"/>
            <a:r>
              <a:rPr lang="en-US" altLang="zh-CN" sz="1600" dirty="0"/>
              <a:t>NEXT-GENERATION PARTICLE ACCELERATORS</a:t>
            </a:r>
            <a:endParaRPr lang="zh-CN" altLang="en-US" sz="1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545971-C74D-B904-4D34-BC5E42C4B656}"/>
            </a:ext>
          </a:extLst>
        </p:cNvPr>
        <p:cNvGrpSpPr/>
        <p:nvPr/>
      </p:nvGrpSpPr>
      <p:grpSpPr>
        <a:xfrm>
          <a:off x="0" y="0"/>
          <a:ext cx="0" cy="0"/>
          <a:chOff x="0" y="0"/>
          <a:chExt cx="0" cy="0"/>
        </a:xfrm>
      </p:grpSpPr>
      <p:pic>
        <p:nvPicPr>
          <p:cNvPr id="14" name="图片 13">
            <a:extLst>
              <a:ext uri="{FF2B5EF4-FFF2-40B4-BE49-F238E27FC236}">
                <a16:creationId xmlns:a16="http://schemas.microsoft.com/office/drawing/2014/main" id="{043C5F64-D00F-46AD-C264-1ECD756F6EF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293330" y="3356992"/>
            <a:ext cx="5074256" cy="3204086"/>
          </a:xfrm>
          <a:prstGeom prst="rect">
            <a:avLst/>
          </a:prstGeom>
        </p:spPr>
      </p:pic>
      <p:pic>
        <p:nvPicPr>
          <p:cNvPr id="3" name="图片 2">
            <a:extLst>
              <a:ext uri="{FF2B5EF4-FFF2-40B4-BE49-F238E27FC236}">
                <a16:creationId xmlns:a16="http://schemas.microsoft.com/office/drawing/2014/main" id="{C1569AEA-16BA-F823-F1A5-DE20592471A4}"/>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5ED1421E-3C02-305E-1D52-29A8F3A20F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id="{E54D6C54-E692-44B4-C0D9-F57E4EF4792D}"/>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10" name="灯片编号占位符 2">
            <a:extLst>
              <a:ext uri="{FF2B5EF4-FFF2-40B4-BE49-F238E27FC236}">
                <a16:creationId xmlns:a16="http://schemas.microsoft.com/office/drawing/2014/main" id="{53B04AD3-4F54-69B3-D121-9CB9F034F397}"/>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20</a:t>
            </a:fld>
            <a:endParaRPr lang="en-US" sz="1200" dirty="0"/>
          </a:p>
        </p:txBody>
      </p:sp>
      <p:sp>
        <p:nvSpPr>
          <p:cNvPr id="15" name="矩形 14">
            <a:extLst>
              <a:ext uri="{FF2B5EF4-FFF2-40B4-BE49-F238E27FC236}">
                <a16:creationId xmlns:a16="http://schemas.microsoft.com/office/drawing/2014/main" id="{9C946FB2-5936-EBC3-50AD-FBE93A0064DF}"/>
              </a:ext>
            </a:extLst>
          </p:cNvPr>
          <p:cNvSpPr/>
          <p:nvPr/>
        </p:nvSpPr>
        <p:spPr>
          <a:xfrm>
            <a:off x="339100" y="2492896"/>
            <a:ext cx="4892804" cy="869149"/>
          </a:xfrm>
          <a:prstGeom prst="rect">
            <a:avLst/>
          </a:prstGeom>
        </p:spPr>
        <p:txBody>
          <a:bodyPr wrap="square">
            <a:spAutoFit/>
          </a:bodyPr>
          <a:lstStyle/>
          <a:p>
            <a:pPr algn="ctr">
              <a:lnSpc>
                <a:spcPct val="130000"/>
              </a:lnSpc>
            </a:pPr>
            <a:r>
              <a:rPr lang="en-US" altLang="zh-CN" sz="1400" dirty="0">
                <a:latin typeface="微软雅黑" panose="020B0503020204020204" pitchFamily="34" charset="-122"/>
                <a:ea typeface="微软雅黑" panose="020B0503020204020204" pitchFamily="34" charset="-122"/>
              </a:rPr>
              <a:t>2</a:t>
            </a:r>
            <a:r>
              <a:rPr lang="en-US" altLang="zh-CN" sz="1400" baseline="30000" dirty="0">
                <a:latin typeface="微软雅黑" panose="020B0503020204020204" pitchFamily="34" charset="-122"/>
                <a:ea typeface="微软雅黑" panose="020B0503020204020204" pitchFamily="34" charset="-122"/>
              </a:rPr>
              <a:t>nd</a:t>
            </a:r>
            <a:r>
              <a:rPr lang="en-US" altLang="zh-CN" sz="1400" dirty="0">
                <a:latin typeface="微软雅黑" panose="020B0503020204020204" pitchFamily="34" charset="-122"/>
                <a:ea typeface="微软雅黑" panose="020B0503020204020204" pitchFamily="34" charset="-122"/>
              </a:rPr>
              <a:t> HTS powering with Nb</a:t>
            </a:r>
            <a:r>
              <a:rPr lang="en-US" altLang="zh-CN" sz="1400" baseline="-25000" dirty="0">
                <a:latin typeface="微软雅黑" panose="020B0503020204020204" pitchFamily="34" charset="-122"/>
                <a:ea typeface="微软雅黑" panose="020B0503020204020204" pitchFamily="34" charset="-122"/>
              </a:rPr>
              <a:t>3</a:t>
            </a:r>
            <a:r>
              <a:rPr lang="en-US" altLang="zh-CN" sz="1400" dirty="0">
                <a:latin typeface="微软雅黑" panose="020B0503020204020204" pitchFamily="34" charset="-122"/>
                <a:ea typeface="微软雅黑" panose="020B0503020204020204" pitchFamily="34" charset="-122"/>
              </a:rPr>
              <a:t>Sn at 4.2K</a:t>
            </a:r>
          </a:p>
          <a:p>
            <a:pPr algn="ctr">
              <a:lnSpc>
                <a:spcPct val="130000"/>
              </a:lnSpc>
            </a:pPr>
            <a:r>
              <a:rPr lang="en-US" altLang="zh-CN" sz="1200" dirty="0">
                <a:latin typeface="微软雅黑" panose="020B0503020204020204" pitchFamily="34" charset="-122"/>
                <a:ea typeface="微软雅黑" panose="020B0503020204020204" pitchFamily="34" charset="-122"/>
              </a:rPr>
              <a:t>Quench at HTS</a:t>
            </a:r>
            <a:r>
              <a:rPr lang="zh-CN" altLang="en-US" sz="120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1959 A &amp; LTS</a:t>
            </a:r>
            <a:r>
              <a:rPr lang="zh-CN" altLang="en-US" sz="120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6130 A </a:t>
            </a:r>
            <a:r>
              <a:rPr lang="en-US" altLang="zh-CN" sz="1400" dirty="0">
                <a:solidFill>
                  <a:schemeClr val="tx1">
                    <a:lumMod val="50000"/>
                    <a:lumOff val="50000"/>
                  </a:schemeClr>
                </a:solidFill>
              </a:rPr>
              <a:t>(bypassing #5 HTS coil)</a:t>
            </a:r>
          </a:p>
          <a:p>
            <a:pPr algn="ctr">
              <a:lnSpc>
                <a:spcPct val="130000"/>
              </a:lnSpc>
            </a:pPr>
            <a:r>
              <a:rPr lang="en-US" altLang="zh-CN" sz="1200" dirty="0">
                <a:latin typeface="微软雅黑" panose="020B0503020204020204" pitchFamily="34" charset="-122"/>
                <a:ea typeface="微软雅黑" panose="020B0503020204020204" pitchFamily="34" charset="-122"/>
              </a:rPr>
              <a:t>Maximum field in the aperture &gt;14 T, on the coil &gt;16T</a:t>
            </a:r>
          </a:p>
        </p:txBody>
      </p:sp>
      <p:sp>
        <p:nvSpPr>
          <p:cNvPr id="19" name="文本框 18">
            <a:extLst>
              <a:ext uri="{FF2B5EF4-FFF2-40B4-BE49-F238E27FC236}">
                <a16:creationId xmlns:a16="http://schemas.microsoft.com/office/drawing/2014/main" id="{30248A01-1651-A933-F399-E434077BF186}"/>
              </a:ext>
            </a:extLst>
          </p:cNvPr>
          <p:cNvSpPr txBox="1"/>
          <p:nvPr/>
        </p:nvSpPr>
        <p:spPr>
          <a:xfrm>
            <a:off x="5231904" y="5437673"/>
            <a:ext cx="2068837" cy="1015663"/>
          </a:xfrm>
          <a:prstGeom prst="rect">
            <a:avLst/>
          </a:prstGeom>
          <a:solidFill>
            <a:srgbClr val="D4D4D4"/>
          </a:solidFill>
        </p:spPr>
        <p:txBody>
          <a:bodyPr wrap="square">
            <a:spAutoFit/>
          </a:bodyPr>
          <a:lstStyle/>
          <a:p>
            <a:pPr algn="just"/>
            <a:r>
              <a:rPr lang="en-US" altLang="zh-CN" sz="1500" dirty="0"/>
              <a:t>Field map w</a:t>
            </a:r>
            <a:r>
              <a:rPr lang="it-IT" altLang="zh-CN" sz="1500" dirty="0" err="1"/>
              <a:t>ith</a:t>
            </a:r>
            <a:r>
              <a:rPr lang="en-US" altLang="zh-CN" sz="1500" dirty="0"/>
              <a:t>in</a:t>
            </a:r>
            <a:r>
              <a:rPr lang="it-IT" altLang="zh-CN" sz="1500" dirty="0"/>
              <a:t> the </a:t>
            </a:r>
            <a:r>
              <a:rPr lang="en-US" altLang="zh-CN" sz="1500" dirty="0"/>
              <a:t>aperture.</a:t>
            </a:r>
            <a:r>
              <a:rPr lang="zh-CN" altLang="en-US" sz="1500" dirty="0"/>
              <a:t> </a:t>
            </a:r>
            <a:r>
              <a:rPr lang="en-US" altLang="zh-CN" sz="1500" dirty="0"/>
              <a:t>The highest field in the HTS coil ~16.2T (calculated)</a:t>
            </a:r>
            <a:endParaRPr lang="zh-CN" altLang="en-US" sz="1500" dirty="0"/>
          </a:p>
        </p:txBody>
      </p:sp>
      <p:pic>
        <p:nvPicPr>
          <p:cNvPr id="16" name="图片 15">
            <a:extLst>
              <a:ext uri="{FF2B5EF4-FFF2-40B4-BE49-F238E27FC236}">
                <a16:creationId xmlns:a16="http://schemas.microsoft.com/office/drawing/2014/main" id="{7D3CC63F-84AF-45F5-4F48-E3FAEE3C045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5341898" y="2636912"/>
            <a:ext cx="1906917" cy="936106"/>
          </a:xfrm>
          <a:prstGeom prst="rect">
            <a:avLst/>
          </a:prstGeom>
        </p:spPr>
      </p:pic>
      <p:grpSp>
        <p:nvGrpSpPr>
          <p:cNvPr id="27" name="组合 26">
            <a:extLst>
              <a:ext uri="{FF2B5EF4-FFF2-40B4-BE49-F238E27FC236}">
                <a16:creationId xmlns:a16="http://schemas.microsoft.com/office/drawing/2014/main" id="{D413B8B4-7C07-671A-C307-F6C1697DD261}"/>
              </a:ext>
            </a:extLst>
          </p:cNvPr>
          <p:cNvGrpSpPr/>
          <p:nvPr/>
        </p:nvGrpSpPr>
        <p:grpSpPr>
          <a:xfrm>
            <a:off x="5393825" y="3717032"/>
            <a:ext cx="1906916" cy="1656184"/>
            <a:chOff x="10063718" y="3850769"/>
            <a:chExt cx="1906916" cy="1717845"/>
          </a:xfrm>
        </p:grpSpPr>
        <p:grpSp>
          <p:nvGrpSpPr>
            <p:cNvPr id="24" name="组合 23">
              <a:extLst>
                <a:ext uri="{FF2B5EF4-FFF2-40B4-BE49-F238E27FC236}">
                  <a16:creationId xmlns:a16="http://schemas.microsoft.com/office/drawing/2014/main" id="{77A3FC50-4827-210F-53E8-922C8143E43A}"/>
                </a:ext>
              </a:extLst>
            </p:cNvPr>
            <p:cNvGrpSpPr/>
            <p:nvPr/>
          </p:nvGrpSpPr>
          <p:grpSpPr>
            <a:xfrm>
              <a:off x="10063718" y="3850769"/>
              <a:ext cx="1906916" cy="1717845"/>
              <a:chOff x="10063718" y="3850769"/>
              <a:chExt cx="1906916" cy="1717845"/>
            </a:xfrm>
          </p:grpSpPr>
          <p:pic>
            <p:nvPicPr>
              <p:cNvPr id="18" name="图片 17">
                <a:extLst>
                  <a:ext uri="{FF2B5EF4-FFF2-40B4-BE49-F238E27FC236}">
                    <a16:creationId xmlns:a16="http://schemas.microsoft.com/office/drawing/2014/main" id="{7B2010AD-6D66-90B9-ABA8-AA5A53D25EC1}"/>
                  </a:ext>
                </a:extLst>
              </p:cNvPr>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5900"/>
                        </a14:imgEffect>
                      </a14:imgLayer>
                    </a14:imgProps>
                  </a:ext>
                  <a:ext uri="{28A0092B-C50C-407E-A947-70E740481C1C}">
                    <a14:useLocalDpi xmlns:a14="http://schemas.microsoft.com/office/drawing/2010/main" val="0"/>
                  </a:ext>
                </a:extLst>
              </a:blip>
              <a:srcRect/>
              <a:stretch>
                <a:fillRect/>
              </a:stretch>
            </p:blipFill>
            <p:spPr>
              <a:xfrm>
                <a:off x="10063718" y="3850769"/>
                <a:ext cx="1906916" cy="1717845"/>
              </a:xfrm>
              <a:prstGeom prst="rect">
                <a:avLst/>
              </a:prstGeom>
            </p:spPr>
          </p:pic>
          <p:sp>
            <p:nvSpPr>
              <p:cNvPr id="21" name="星形: 四角 20">
                <a:extLst>
                  <a:ext uri="{FF2B5EF4-FFF2-40B4-BE49-F238E27FC236}">
                    <a16:creationId xmlns:a16="http://schemas.microsoft.com/office/drawing/2014/main" id="{EA08024A-60EA-B7E7-E81C-00CCC8EE843E}"/>
                  </a:ext>
                </a:extLst>
              </p:cNvPr>
              <p:cNvSpPr/>
              <p:nvPr/>
            </p:nvSpPr>
            <p:spPr>
              <a:xfrm flipH="1">
                <a:off x="10632504" y="4621214"/>
                <a:ext cx="45719" cy="45719"/>
              </a:xfrm>
              <a:prstGeom prst="star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a:extLst>
                <a:ext uri="{FF2B5EF4-FFF2-40B4-BE49-F238E27FC236}">
                  <a16:creationId xmlns:a16="http://schemas.microsoft.com/office/drawing/2014/main" id="{5A31FE89-C655-012A-1800-6D6ECB9CCC01}"/>
                </a:ext>
              </a:extLst>
            </p:cNvPr>
            <p:cNvSpPr txBox="1"/>
            <p:nvPr/>
          </p:nvSpPr>
          <p:spPr>
            <a:xfrm>
              <a:off x="10344472" y="4100736"/>
              <a:ext cx="1296144" cy="192360"/>
            </a:xfrm>
            <a:prstGeom prst="rect">
              <a:avLst/>
            </a:prstGeom>
            <a:solidFill>
              <a:schemeClr val="bg1">
                <a:lumMod val="95000"/>
              </a:schemeClr>
            </a:solidFill>
          </p:spPr>
          <p:txBody>
            <a:bodyPr wrap="square">
              <a:spAutoFit/>
            </a:bodyPr>
            <a:lstStyle/>
            <a:p>
              <a:r>
                <a:rPr lang="en-US" altLang="zh-CN" sz="650" b="1" dirty="0"/>
                <a:t>Dipole field along the major axis</a:t>
              </a:r>
              <a:endParaRPr lang="zh-CN" altLang="en-US" sz="650" b="1" dirty="0"/>
            </a:p>
          </p:txBody>
        </p:sp>
      </p:grpSp>
      <p:sp>
        <p:nvSpPr>
          <p:cNvPr id="7" name="文本框 6">
            <a:extLst>
              <a:ext uri="{FF2B5EF4-FFF2-40B4-BE49-F238E27FC236}">
                <a16:creationId xmlns:a16="http://schemas.microsoft.com/office/drawing/2014/main" id="{DE58E36E-2AAF-3721-FDAC-7C611E17BA4A}"/>
              </a:ext>
            </a:extLst>
          </p:cNvPr>
          <p:cNvSpPr txBox="1"/>
          <p:nvPr/>
        </p:nvSpPr>
        <p:spPr>
          <a:xfrm>
            <a:off x="2034403" y="1059788"/>
            <a:ext cx="8022037"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Refabrication and test of the new HTS coils in Summer 2025</a:t>
            </a:r>
            <a:endParaRPr lang="zh-CN" altLang="en-US" sz="2400" dirty="0"/>
          </a:p>
        </p:txBody>
      </p:sp>
      <p:sp>
        <p:nvSpPr>
          <p:cNvPr id="9" name="矩形 8">
            <a:extLst>
              <a:ext uri="{FF2B5EF4-FFF2-40B4-BE49-F238E27FC236}">
                <a16:creationId xmlns:a16="http://schemas.microsoft.com/office/drawing/2014/main" id="{ABB52C57-1BCD-3202-D290-8D8363C00466}"/>
              </a:ext>
            </a:extLst>
          </p:cNvPr>
          <p:cNvSpPr/>
          <p:nvPr/>
        </p:nvSpPr>
        <p:spPr>
          <a:xfrm>
            <a:off x="695400" y="1752089"/>
            <a:ext cx="10832812" cy="646331"/>
          </a:xfrm>
          <a:prstGeom prst="rect">
            <a:avLst/>
          </a:prstGeom>
          <a:solidFill>
            <a:schemeClr val="bg2">
              <a:lumMod val="90000"/>
            </a:schemeClr>
          </a:solidFill>
        </p:spPr>
        <p:txBody>
          <a:bodyPr wrap="square">
            <a:spAutoFit/>
          </a:bodyPr>
          <a:lstStyle/>
          <a:p>
            <a:pPr algn="just"/>
            <a:r>
              <a:rPr lang="en-US" altLang="zh-CN" dirty="0">
                <a:solidFill>
                  <a:srgbClr val="404040"/>
                </a:solidFill>
                <a:latin typeface="Times New Roman" panose="02020603050405020304" pitchFamily="18" charset="0"/>
                <a:cs typeface="Times New Roman" panose="02020603050405020304" pitchFamily="18" charset="0"/>
              </a:rPr>
              <a:t>2</a:t>
            </a:r>
            <a:r>
              <a:rPr lang="en-US" altLang="zh-CN" baseline="30000" dirty="0">
                <a:solidFill>
                  <a:srgbClr val="404040"/>
                </a:solidFill>
                <a:latin typeface="Times New Roman" panose="02020603050405020304" pitchFamily="18" charset="0"/>
                <a:cs typeface="Times New Roman" panose="02020603050405020304" pitchFamily="18" charset="0"/>
              </a:rPr>
              <a:t>nd</a:t>
            </a:r>
            <a:r>
              <a:rPr lang="en-US" altLang="zh-CN" dirty="0">
                <a:solidFill>
                  <a:srgbClr val="404040"/>
                </a:solidFill>
                <a:latin typeface="Times New Roman" panose="02020603050405020304" pitchFamily="18" charset="0"/>
                <a:cs typeface="Times New Roman" panose="02020603050405020304" pitchFamily="18" charset="0"/>
              </a:rPr>
              <a:t> powering with LTS: #3 HTS coil quench at 1959A, and after 0.4156s, the LTS quench detection system triggered. The current decay time of HTS is 1.3 s, and LTS is 0.7718 s;</a:t>
            </a:r>
            <a:endParaRPr lang="zh-CN" altLang="en-US" dirty="0">
              <a:solidFill>
                <a:srgbClr val="404040"/>
              </a:solidFill>
              <a:latin typeface="Times New Roman" panose="02020603050405020304" pitchFamily="18" charset="0"/>
              <a:cs typeface="Times New Roman" panose="02020603050405020304" pitchFamily="18" charset="0"/>
            </a:endParaRPr>
          </a:p>
        </p:txBody>
      </p:sp>
      <p:pic>
        <p:nvPicPr>
          <p:cNvPr id="11" name="图片 10">
            <a:extLst>
              <a:ext uri="{FF2B5EF4-FFF2-40B4-BE49-F238E27FC236}">
                <a16:creationId xmlns:a16="http://schemas.microsoft.com/office/drawing/2014/main" id="{F578EACC-F2A6-2B73-BD56-2C6F3950B595}"/>
              </a:ext>
            </a:extLst>
          </p:cNvPr>
          <p:cNvPicPr>
            <a:picLocks noChangeAspect="1"/>
          </p:cNvPicPr>
          <p:nvPr/>
        </p:nvPicPr>
        <p:blipFill>
          <a:blip r:embed="rId8" cstate="print">
            <a:extLst>
              <a:ext uri="{28A0092B-C50C-407E-A947-70E740481C1C}">
                <a14:useLocalDpi xmlns:a14="http://schemas.microsoft.com/office/drawing/2010/main" val="0"/>
              </a:ext>
            </a:extLst>
          </a:blip>
          <a:srcRect l="6217" t="7258" r="3049" b="3228"/>
          <a:stretch>
            <a:fillRect/>
          </a:stretch>
        </p:blipFill>
        <p:spPr>
          <a:xfrm>
            <a:off x="7223203" y="3284983"/>
            <a:ext cx="4527900" cy="3368223"/>
          </a:xfrm>
          <a:prstGeom prst="rect">
            <a:avLst/>
          </a:prstGeom>
        </p:spPr>
      </p:pic>
      <p:sp>
        <p:nvSpPr>
          <p:cNvPr id="13" name="文本框 12">
            <a:extLst>
              <a:ext uri="{FF2B5EF4-FFF2-40B4-BE49-F238E27FC236}">
                <a16:creationId xmlns:a16="http://schemas.microsoft.com/office/drawing/2014/main" id="{5456EB60-F86A-599F-860C-7EE5610D2379}"/>
              </a:ext>
            </a:extLst>
          </p:cNvPr>
          <p:cNvSpPr txBox="1"/>
          <p:nvPr/>
        </p:nvSpPr>
        <p:spPr>
          <a:xfrm>
            <a:off x="7146893" y="2754801"/>
            <a:ext cx="4680520" cy="307777"/>
          </a:xfrm>
          <a:prstGeom prst="rect">
            <a:avLst/>
          </a:prstGeom>
          <a:noFill/>
        </p:spPr>
        <p:txBody>
          <a:bodyPr wrap="square" rtlCol="0">
            <a:spAutoFit/>
          </a:bodyPr>
          <a:lstStyle>
            <a:defPPr>
              <a:defRPr lang="zh-CN"/>
            </a:defPPr>
            <a:lvl1pPr algn="ctr">
              <a:defRPr sz="1400">
                <a:latin typeface="微软雅黑" panose="020B0503020204020204" pitchFamily="34" charset="-122"/>
                <a:ea typeface="微软雅黑" panose="020B0503020204020204" pitchFamily="34" charset="-122"/>
              </a:defRPr>
            </a:lvl1pPr>
          </a:lstStyle>
          <a:p>
            <a:r>
              <a:rPr lang="en-US" altLang="zh-CN" dirty="0"/>
              <a:t>Voltage and current variations during the quench</a:t>
            </a:r>
            <a:endParaRPr lang="zh-CN" altLang="en-US" dirty="0"/>
          </a:p>
        </p:txBody>
      </p:sp>
    </p:spTree>
    <p:extLst>
      <p:ext uri="{BB962C8B-B14F-4D97-AF65-F5344CB8AC3E}">
        <p14:creationId xmlns:p14="http://schemas.microsoft.com/office/powerpoint/2010/main" val="848019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041ED-397B-2948-3F33-746DED440484}"/>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450D7843-6BC3-9960-45AF-D39A8D9FC9EB}"/>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4AF2BF50-C80F-351D-407F-E18DDE491C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id="{583386BD-DF51-B263-8967-AAF24952EE9E}"/>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2" name="文本框 1">
            <a:extLst>
              <a:ext uri="{FF2B5EF4-FFF2-40B4-BE49-F238E27FC236}">
                <a16:creationId xmlns:a16="http://schemas.microsoft.com/office/drawing/2014/main" id="{6FD16EC9-0875-C32F-91DC-1616F2784073}"/>
              </a:ext>
            </a:extLst>
          </p:cNvPr>
          <p:cNvSpPr txBox="1"/>
          <p:nvPr/>
        </p:nvSpPr>
        <p:spPr>
          <a:xfrm>
            <a:off x="1559496" y="1059788"/>
            <a:ext cx="8022037"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Refabrication and test of the new HTS coils in Summer 2025</a:t>
            </a:r>
            <a:endParaRPr lang="zh-CN" altLang="en-US" sz="2400" dirty="0"/>
          </a:p>
        </p:txBody>
      </p:sp>
      <p:sp>
        <p:nvSpPr>
          <p:cNvPr id="6" name="矩形 5">
            <a:extLst>
              <a:ext uri="{FF2B5EF4-FFF2-40B4-BE49-F238E27FC236}">
                <a16:creationId xmlns:a16="http://schemas.microsoft.com/office/drawing/2014/main" id="{8E069E60-FEE8-7F92-4E9F-9E0A18BC63D9}"/>
              </a:ext>
            </a:extLst>
          </p:cNvPr>
          <p:cNvSpPr/>
          <p:nvPr/>
        </p:nvSpPr>
        <p:spPr>
          <a:xfrm>
            <a:off x="479376" y="1628800"/>
            <a:ext cx="11089232" cy="646331"/>
          </a:xfrm>
          <a:prstGeom prst="rect">
            <a:avLst/>
          </a:prstGeom>
          <a:solidFill>
            <a:schemeClr val="bg2">
              <a:lumMod val="90000"/>
            </a:schemeClr>
          </a:solidFill>
        </p:spPr>
        <p:txBody>
          <a:bodyPr wrap="square">
            <a:spAutoFit/>
          </a:bodyPr>
          <a:lstStyle/>
          <a:p>
            <a:pPr marL="285750" indent="-285750" algn="just">
              <a:buFont typeface="Arial" panose="020B0604020202020204" pitchFamily="34" charset="0"/>
              <a:buChar char="•"/>
            </a:pPr>
            <a:r>
              <a:rPr lang="en-US" altLang="zh-CN" dirty="0">
                <a:solidFill>
                  <a:srgbClr val="404040"/>
                </a:solidFill>
                <a:latin typeface="Times New Roman" panose="02020603050405020304" pitchFamily="18" charset="0"/>
                <a:cs typeface="Times New Roman" panose="02020603050405020304" pitchFamily="18" charset="0"/>
              </a:rPr>
              <a:t>Power failure damaged coil (#5 coil) during the stand-alone test: conductor partially burned at the coil end</a:t>
            </a:r>
          </a:p>
          <a:p>
            <a:pPr marL="285750" indent="-285750" algn="just">
              <a:buFont typeface="Arial" panose="020B0604020202020204" pitchFamily="34" charset="0"/>
              <a:buChar char="•"/>
            </a:pPr>
            <a:r>
              <a:rPr lang="en-US" altLang="zh-CN" dirty="0">
                <a:solidFill>
                  <a:srgbClr val="404040"/>
                </a:solidFill>
                <a:latin typeface="Times New Roman" panose="02020603050405020304" pitchFamily="18" charset="0"/>
                <a:cs typeface="Times New Roman" panose="02020603050405020304" pitchFamily="18" charset="0"/>
              </a:rPr>
              <a:t>Quench at 14 T damaged coil (#3 coil) during powering with Nb</a:t>
            </a:r>
            <a:r>
              <a:rPr lang="en-US" altLang="zh-CN" baseline="-25000" dirty="0">
                <a:solidFill>
                  <a:srgbClr val="404040"/>
                </a:solidFill>
                <a:latin typeface="Times New Roman" panose="02020603050405020304" pitchFamily="18" charset="0"/>
                <a:cs typeface="Times New Roman" panose="02020603050405020304" pitchFamily="18" charset="0"/>
              </a:rPr>
              <a:t>3</a:t>
            </a:r>
            <a:r>
              <a:rPr lang="en-US" altLang="zh-CN" dirty="0">
                <a:solidFill>
                  <a:srgbClr val="404040"/>
                </a:solidFill>
                <a:latin typeface="Times New Roman" panose="02020603050405020304" pitchFamily="18" charset="0"/>
                <a:cs typeface="Times New Roman" panose="02020603050405020304" pitchFamily="18" charset="0"/>
              </a:rPr>
              <a:t>Sn coils: conductor burned at the bending section</a:t>
            </a:r>
          </a:p>
        </p:txBody>
      </p:sp>
      <p:sp>
        <p:nvSpPr>
          <p:cNvPr id="10" name="灯片编号占位符 2">
            <a:extLst>
              <a:ext uri="{FF2B5EF4-FFF2-40B4-BE49-F238E27FC236}">
                <a16:creationId xmlns:a16="http://schemas.microsoft.com/office/drawing/2014/main" id="{B0024034-B88B-1932-FD44-4F5577455D87}"/>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21</a:t>
            </a:fld>
            <a:endParaRPr lang="en-US" sz="1200" dirty="0"/>
          </a:p>
        </p:txBody>
      </p:sp>
      <p:grpSp>
        <p:nvGrpSpPr>
          <p:cNvPr id="28" name="组合 27">
            <a:extLst>
              <a:ext uri="{FF2B5EF4-FFF2-40B4-BE49-F238E27FC236}">
                <a16:creationId xmlns:a16="http://schemas.microsoft.com/office/drawing/2014/main" id="{6CE451AB-055A-127D-185D-C1CCBB5A6CC9}"/>
              </a:ext>
            </a:extLst>
          </p:cNvPr>
          <p:cNvGrpSpPr/>
          <p:nvPr/>
        </p:nvGrpSpPr>
        <p:grpSpPr>
          <a:xfrm>
            <a:off x="623392" y="2766717"/>
            <a:ext cx="4499262" cy="3946584"/>
            <a:chOff x="191344" y="2410230"/>
            <a:chExt cx="4499262" cy="3946584"/>
          </a:xfrm>
        </p:grpSpPr>
        <p:pic>
          <p:nvPicPr>
            <p:cNvPr id="7" name="图片 6">
              <a:extLst>
                <a:ext uri="{FF2B5EF4-FFF2-40B4-BE49-F238E27FC236}">
                  <a16:creationId xmlns:a16="http://schemas.microsoft.com/office/drawing/2014/main" id="{770C214B-7D56-DF66-8843-463AC941B0F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191344" y="2414744"/>
              <a:ext cx="2488347" cy="3942070"/>
            </a:xfrm>
            <a:prstGeom prst="rect">
              <a:avLst/>
            </a:prstGeom>
          </p:spPr>
        </p:pic>
        <p:pic>
          <p:nvPicPr>
            <p:cNvPr id="9" name="图片 8">
              <a:extLst>
                <a:ext uri="{FF2B5EF4-FFF2-40B4-BE49-F238E27FC236}">
                  <a16:creationId xmlns:a16="http://schemas.microsoft.com/office/drawing/2014/main" id="{2FFCB48D-56B2-C88B-C213-A00887D166A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704"/>
            <a:stretch>
              <a:fillRect/>
            </a:stretch>
          </p:blipFill>
          <p:spPr>
            <a:xfrm>
              <a:off x="2709086" y="4932249"/>
              <a:ext cx="1981520" cy="1424565"/>
            </a:xfrm>
            <a:prstGeom prst="rect">
              <a:avLst/>
            </a:prstGeom>
          </p:spPr>
        </p:pic>
        <p:pic>
          <p:nvPicPr>
            <p:cNvPr id="11" name="图片 10">
              <a:extLst>
                <a:ext uri="{FF2B5EF4-FFF2-40B4-BE49-F238E27FC236}">
                  <a16:creationId xmlns:a16="http://schemas.microsoft.com/office/drawing/2014/main" id="{F0473252-E403-ACAA-BD69-7ABE8A3DA20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9043" t="1" r="25632" b="50035"/>
            <a:stretch>
              <a:fillRect/>
            </a:stretch>
          </p:blipFill>
          <p:spPr>
            <a:xfrm>
              <a:off x="2709085" y="2410230"/>
              <a:ext cx="1981520" cy="2386921"/>
            </a:xfrm>
            <a:prstGeom prst="rect">
              <a:avLst/>
            </a:prstGeom>
          </p:spPr>
        </p:pic>
        <p:sp>
          <p:nvSpPr>
            <p:cNvPr id="13" name="椭圆 12">
              <a:extLst>
                <a:ext uri="{FF2B5EF4-FFF2-40B4-BE49-F238E27FC236}">
                  <a16:creationId xmlns:a16="http://schemas.microsoft.com/office/drawing/2014/main" id="{4D05662A-9242-9D9E-9FD9-3950A40551E8}"/>
                </a:ext>
              </a:extLst>
            </p:cNvPr>
            <p:cNvSpPr/>
            <p:nvPr/>
          </p:nvSpPr>
          <p:spPr>
            <a:xfrm>
              <a:off x="3071664" y="2852936"/>
              <a:ext cx="216024" cy="50405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a16="http://schemas.microsoft.com/office/drawing/2014/main" id="{C0E9FC4B-719C-429B-E303-440082E9460F}"/>
                </a:ext>
              </a:extLst>
            </p:cNvPr>
            <p:cNvSpPr/>
            <p:nvPr/>
          </p:nvSpPr>
          <p:spPr>
            <a:xfrm>
              <a:off x="3503711" y="3356992"/>
              <a:ext cx="196133" cy="105771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id="{A5CCFE75-1E09-C376-1FF8-7F961E6D40CC}"/>
                </a:ext>
              </a:extLst>
            </p:cNvPr>
            <p:cNvCxnSpPr/>
            <p:nvPr/>
          </p:nvCxnSpPr>
          <p:spPr>
            <a:xfrm flipH="1">
              <a:off x="2279576" y="3140968"/>
              <a:ext cx="792088" cy="72008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23" name="直接箭头连接符 22">
              <a:extLst>
                <a:ext uri="{FF2B5EF4-FFF2-40B4-BE49-F238E27FC236}">
                  <a16:creationId xmlns:a16="http://schemas.microsoft.com/office/drawing/2014/main" id="{E9A38EF0-D747-0447-BB4C-F6F689FF2CC8}"/>
                </a:ext>
              </a:extLst>
            </p:cNvPr>
            <p:cNvCxnSpPr>
              <a:cxnSpLocks/>
            </p:cNvCxnSpPr>
            <p:nvPr/>
          </p:nvCxnSpPr>
          <p:spPr>
            <a:xfrm flipH="1">
              <a:off x="3474317" y="4414704"/>
              <a:ext cx="101403" cy="127029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grpSp>
      <p:pic>
        <p:nvPicPr>
          <p:cNvPr id="29" name="图片 28">
            <a:extLst>
              <a:ext uri="{FF2B5EF4-FFF2-40B4-BE49-F238E27FC236}">
                <a16:creationId xmlns:a16="http://schemas.microsoft.com/office/drawing/2014/main" id="{2C1E9AEA-A763-06A7-0CA4-4FD9B8FC5FB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0487" r="30915" b="2899"/>
          <a:stretch>
            <a:fillRect/>
          </a:stretch>
        </p:blipFill>
        <p:spPr>
          <a:xfrm>
            <a:off x="5569843" y="2766718"/>
            <a:ext cx="1477404" cy="3942070"/>
          </a:xfrm>
          <a:prstGeom prst="rect">
            <a:avLst/>
          </a:prstGeom>
        </p:spPr>
      </p:pic>
      <p:pic>
        <p:nvPicPr>
          <p:cNvPr id="30" name="图片 29">
            <a:extLst>
              <a:ext uri="{FF2B5EF4-FFF2-40B4-BE49-F238E27FC236}">
                <a16:creationId xmlns:a16="http://schemas.microsoft.com/office/drawing/2014/main" id="{8CE2175E-EDAD-5F6A-F799-32F4DDBCE67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5138" r="32242" b="2899"/>
          <a:stretch>
            <a:fillRect/>
          </a:stretch>
        </p:blipFill>
        <p:spPr>
          <a:xfrm>
            <a:off x="6938305" y="2766719"/>
            <a:ext cx="1601554" cy="3942069"/>
          </a:xfrm>
          <a:prstGeom prst="rect">
            <a:avLst/>
          </a:prstGeom>
        </p:spPr>
      </p:pic>
      <p:sp>
        <p:nvSpPr>
          <p:cNvPr id="31" name="文本框 30">
            <a:extLst>
              <a:ext uri="{FF2B5EF4-FFF2-40B4-BE49-F238E27FC236}">
                <a16:creationId xmlns:a16="http://schemas.microsoft.com/office/drawing/2014/main" id="{2D784469-86DB-7095-8C7F-FB0B6553250B}"/>
              </a:ext>
            </a:extLst>
          </p:cNvPr>
          <p:cNvSpPr txBox="1"/>
          <p:nvPr/>
        </p:nvSpPr>
        <p:spPr>
          <a:xfrm>
            <a:off x="5496402" y="2383402"/>
            <a:ext cx="1477404" cy="338554"/>
          </a:xfrm>
          <a:prstGeom prst="rect">
            <a:avLst/>
          </a:prstGeom>
          <a:noFill/>
        </p:spPr>
        <p:txBody>
          <a:bodyPr wrap="square" rtlCol="0">
            <a:spAutoFit/>
          </a:bodyPr>
          <a:lstStyle/>
          <a:p>
            <a:pPr algn="ctr"/>
            <a:r>
              <a:rPr lang="en-US" altLang="zh-CN" sz="1600" dirty="0">
                <a:solidFill>
                  <a:srgbClr val="00B050"/>
                </a:solidFill>
              </a:rPr>
              <a:t>#3 coil inner</a:t>
            </a:r>
            <a:endParaRPr lang="zh-CN" altLang="en-US" sz="1600" dirty="0">
              <a:solidFill>
                <a:srgbClr val="00B050"/>
              </a:solidFill>
            </a:endParaRPr>
          </a:p>
        </p:txBody>
      </p:sp>
      <p:pic>
        <p:nvPicPr>
          <p:cNvPr id="33" name="图片 32">
            <a:extLst>
              <a:ext uri="{FF2B5EF4-FFF2-40B4-BE49-F238E27FC236}">
                <a16:creationId xmlns:a16="http://schemas.microsoft.com/office/drawing/2014/main" id="{523F7AFF-E7AC-445B-A1B9-F3B794AAE2F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0651" t="8624" r="15641" b="11865"/>
          <a:stretch/>
        </p:blipFill>
        <p:spPr>
          <a:xfrm>
            <a:off x="8609322" y="2766717"/>
            <a:ext cx="2365241" cy="3942069"/>
          </a:xfrm>
          <a:prstGeom prst="rect">
            <a:avLst/>
          </a:prstGeom>
        </p:spPr>
      </p:pic>
      <p:sp>
        <p:nvSpPr>
          <p:cNvPr id="34" name="椭圆 33">
            <a:extLst>
              <a:ext uri="{FF2B5EF4-FFF2-40B4-BE49-F238E27FC236}">
                <a16:creationId xmlns:a16="http://schemas.microsoft.com/office/drawing/2014/main" id="{79547065-C2DC-FD72-97A6-4C54229BFA6F}"/>
              </a:ext>
            </a:extLst>
          </p:cNvPr>
          <p:cNvSpPr/>
          <p:nvPr/>
        </p:nvSpPr>
        <p:spPr>
          <a:xfrm>
            <a:off x="6023992" y="5713063"/>
            <a:ext cx="398595" cy="38023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箭头连接符 34">
            <a:extLst>
              <a:ext uri="{FF2B5EF4-FFF2-40B4-BE49-F238E27FC236}">
                <a16:creationId xmlns:a16="http://schemas.microsoft.com/office/drawing/2014/main" id="{8D476F54-F3D3-A969-EB99-014B7AAE563C}"/>
              </a:ext>
            </a:extLst>
          </p:cNvPr>
          <p:cNvCxnSpPr>
            <a:cxnSpLocks/>
          </p:cNvCxnSpPr>
          <p:nvPr/>
        </p:nvCxnSpPr>
        <p:spPr>
          <a:xfrm flipV="1">
            <a:off x="6428509" y="4869160"/>
            <a:ext cx="2835843" cy="983719"/>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37" name="文本框 36">
            <a:extLst>
              <a:ext uri="{FF2B5EF4-FFF2-40B4-BE49-F238E27FC236}">
                <a16:creationId xmlns:a16="http://schemas.microsoft.com/office/drawing/2014/main" id="{F27E7438-614D-EB49-E9C9-B67DE7A8C873}"/>
              </a:ext>
            </a:extLst>
          </p:cNvPr>
          <p:cNvSpPr txBox="1"/>
          <p:nvPr/>
        </p:nvSpPr>
        <p:spPr>
          <a:xfrm>
            <a:off x="2368966" y="2364779"/>
            <a:ext cx="1477404" cy="338554"/>
          </a:xfrm>
          <a:prstGeom prst="rect">
            <a:avLst/>
          </a:prstGeom>
          <a:noFill/>
        </p:spPr>
        <p:txBody>
          <a:bodyPr wrap="square" rtlCol="0">
            <a:spAutoFit/>
          </a:bodyPr>
          <a:lstStyle/>
          <a:p>
            <a:pPr algn="ctr"/>
            <a:r>
              <a:rPr lang="en-US" altLang="zh-CN" sz="1600" dirty="0">
                <a:solidFill>
                  <a:srgbClr val="00B050"/>
                </a:solidFill>
              </a:rPr>
              <a:t>#5</a:t>
            </a:r>
            <a:r>
              <a:rPr lang="zh-CN" altLang="en-US" sz="1600" dirty="0">
                <a:solidFill>
                  <a:srgbClr val="00B050"/>
                </a:solidFill>
              </a:rPr>
              <a:t> </a:t>
            </a:r>
            <a:r>
              <a:rPr lang="en-US" altLang="zh-CN" sz="1600" dirty="0">
                <a:solidFill>
                  <a:srgbClr val="00B050"/>
                </a:solidFill>
              </a:rPr>
              <a:t>coil</a:t>
            </a:r>
            <a:endParaRPr lang="zh-CN" altLang="en-US" sz="1600" dirty="0">
              <a:solidFill>
                <a:srgbClr val="00B050"/>
              </a:solidFill>
            </a:endParaRPr>
          </a:p>
        </p:txBody>
      </p:sp>
      <p:sp>
        <p:nvSpPr>
          <p:cNvPr id="38" name="文本框 37">
            <a:extLst>
              <a:ext uri="{FF2B5EF4-FFF2-40B4-BE49-F238E27FC236}">
                <a16:creationId xmlns:a16="http://schemas.microsoft.com/office/drawing/2014/main" id="{38FF6BCB-D871-1682-D347-F97FD82694CE}"/>
              </a:ext>
            </a:extLst>
          </p:cNvPr>
          <p:cNvSpPr txBox="1"/>
          <p:nvPr/>
        </p:nvSpPr>
        <p:spPr>
          <a:xfrm>
            <a:off x="7047247" y="2383402"/>
            <a:ext cx="1477404" cy="338554"/>
          </a:xfrm>
          <a:prstGeom prst="rect">
            <a:avLst/>
          </a:prstGeom>
          <a:noFill/>
        </p:spPr>
        <p:txBody>
          <a:bodyPr wrap="square" rtlCol="0">
            <a:spAutoFit/>
          </a:bodyPr>
          <a:lstStyle/>
          <a:p>
            <a:pPr algn="ctr"/>
            <a:r>
              <a:rPr lang="en-US" altLang="zh-CN" sz="1600" dirty="0">
                <a:solidFill>
                  <a:srgbClr val="00B050"/>
                </a:solidFill>
              </a:rPr>
              <a:t>#3 coil outer  </a:t>
            </a:r>
            <a:endParaRPr lang="zh-CN" altLang="en-US" sz="1600" dirty="0">
              <a:solidFill>
                <a:srgbClr val="00B050"/>
              </a:solidFill>
            </a:endParaRPr>
          </a:p>
        </p:txBody>
      </p:sp>
    </p:spTree>
    <p:extLst>
      <p:ext uri="{BB962C8B-B14F-4D97-AF65-F5344CB8AC3E}">
        <p14:creationId xmlns:p14="http://schemas.microsoft.com/office/powerpoint/2010/main" val="1388915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Summary</a:t>
            </a:r>
            <a:endParaRPr lang="zh-CN" altLang="en-US" sz="3595" b="1" dirty="0">
              <a:solidFill>
                <a:schemeClr val="bg1"/>
              </a:solidFill>
              <a:latin typeface="+mj-lt"/>
            </a:endParaRPr>
          </a:p>
        </p:txBody>
      </p:sp>
      <p:pic>
        <p:nvPicPr>
          <p:cNvPr id="4" name="图片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5" name="Content Placeholder 2"/>
          <p:cNvSpPr txBox="1"/>
          <p:nvPr/>
        </p:nvSpPr>
        <p:spPr>
          <a:xfrm>
            <a:off x="839470" y="1124585"/>
            <a:ext cx="10513060" cy="3816583"/>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8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8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8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9pPr>
          </a:lstStyle>
          <a:p>
            <a:pPr algn="just">
              <a:lnSpc>
                <a:spcPct val="110000"/>
              </a:lnSpc>
            </a:pPr>
            <a:r>
              <a:rPr lang="en-US" altLang="zh-CN" sz="2400" dirty="0"/>
              <a:t>Hybrid model dipoles with LTS and HTS are being developed from 2021 at IHEP-CAS. </a:t>
            </a:r>
            <a:r>
              <a:rPr lang="en-US" altLang="zh-CN" sz="2400" dirty="0" err="1">
                <a:solidFill>
                  <a:srgbClr val="FF0000"/>
                </a:solidFill>
              </a:rPr>
              <a:t>ReBCO</a:t>
            </a:r>
            <a:r>
              <a:rPr lang="en-US" altLang="zh-CN" sz="2400" dirty="0">
                <a:solidFill>
                  <a:srgbClr val="FF0000"/>
                </a:solidFill>
              </a:rPr>
              <a:t> coil reached beyond 7 T dipole field in the aperture stand alone, and beyond 14 T in the aperture with Nb</a:t>
            </a:r>
            <a:r>
              <a:rPr lang="en-US" altLang="zh-CN" sz="2400" baseline="-25000" dirty="0">
                <a:solidFill>
                  <a:srgbClr val="FF0000"/>
                </a:solidFill>
              </a:rPr>
              <a:t>3</a:t>
            </a:r>
            <a:r>
              <a:rPr lang="en-US" altLang="zh-CN" sz="2400" dirty="0">
                <a:solidFill>
                  <a:srgbClr val="FF0000"/>
                </a:solidFill>
              </a:rPr>
              <a:t>Sn at 4.2 K</a:t>
            </a:r>
            <a:endParaRPr lang="en-US" altLang="zh-CN" sz="2400" dirty="0"/>
          </a:p>
          <a:p>
            <a:pPr algn="just">
              <a:lnSpc>
                <a:spcPct val="110000"/>
              </a:lnSpc>
            </a:pPr>
            <a:r>
              <a:rPr lang="en-US" altLang="zh-CN" sz="2400" dirty="0"/>
              <a:t>New </a:t>
            </a:r>
            <a:r>
              <a:rPr lang="en-US" altLang="zh-CN" sz="2400" dirty="0" err="1"/>
              <a:t>ReBCO</a:t>
            </a:r>
            <a:r>
              <a:rPr lang="en-US" altLang="zh-CN" sz="2400" dirty="0"/>
              <a:t> coils to be fabricated and tested again by the end of this year </a:t>
            </a:r>
            <a:endParaRPr lang="en-US" altLang="zh-CN" sz="2400" dirty="0">
              <a:solidFill>
                <a:srgbClr val="FF0000"/>
              </a:solidFill>
            </a:endParaRPr>
          </a:p>
          <a:p>
            <a:pPr algn="just">
              <a:lnSpc>
                <a:spcPct val="110000"/>
              </a:lnSpc>
            </a:pPr>
            <a:r>
              <a:rPr lang="en-US" altLang="zh-CN" sz="2400" dirty="0"/>
              <a:t>Key issue for </a:t>
            </a:r>
            <a:r>
              <a:rPr lang="en-US" altLang="zh-CN" sz="2400" dirty="0" err="1"/>
              <a:t>ReBCO</a:t>
            </a:r>
            <a:r>
              <a:rPr lang="en-US" altLang="zh-CN" sz="2400" dirty="0"/>
              <a:t> to be solved before really used in high field accelerator magnets: how to prevent degradation or damage during quench? </a:t>
            </a:r>
          </a:p>
          <a:p>
            <a:pPr algn="just">
              <a:lnSpc>
                <a:spcPct val="110000"/>
              </a:lnSpc>
            </a:pPr>
            <a:r>
              <a:rPr lang="en-US" altLang="zh-CN" sz="2400" dirty="0"/>
              <a:t>Still long way to go……</a:t>
            </a:r>
          </a:p>
        </p:txBody>
      </p:sp>
      <p:sp>
        <p:nvSpPr>
          <p:cNvPr id="7" name="灯片编号占位符 1"/>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22</a:t>
            </a:fld>
            <a:endParaRPr lang="en-US" sz="1200"/>
          </a:p>
        </p:txBody>
      </p:sp>
      <p:pic>
        <p:nvPicPr>
          <p:cNvPr id="8"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2" name="内容占位符 4"/>
          <p:cNvSpPr txBox="1"/>
          <p:nvPr/>
        </p:nvSpPr>
        <p:spPr>
          <a:xfrm>
            <a:off x="6456040" y="5013176"/>
            <a:ext cx="5196205" cy="903605"/>
          </a:xfrm>
          <a:prstGeom prst="rect">
            <a:avLst/>
          </a:prstGeom>
        </p:spPr>
        <p:txBody>
          <a:bodyPr vert="horz" lIns="121807" tIns="60904" rIns="121807" bIns="60904" rtlCol="0">
            <a:normAutofit/>
          </a:bodyPr>
          <a:lstStyle>
            <a:lvl1pPr marL="171450" indent="-171450" algn="l" defTabSz="685800" rtl="0" eaLnBrk="1" latinLnBrk="0" hangingPunct="1">
              <a:lnSpc>
                <a:spcPct val="90000"/>
              </a:lnSpc>
              <a:spcBef>
                <a:spcPts val="750"/>
              </a:spcBef>
              <a:buFont typeface="Arial" panose="0208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8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8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altLang="zh-CN" sz="3195" i="1" dirty="0">
                <a:solidFill>
                  <a:srgbClr val="FF0000"/>
                </a:solidFill>
                <a:highlight>
                  <a:srgbClr val="FDCC6D"/>
                </a:highlight>
              </a:rPr>
              <a:t>Thanks for your attention!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199456" y="1052736"/>
            <a:ext cx="10081120" cy="461748"/>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16 T Model Dipole LPF3: </a:t>
            </a:r>
            <a:r>
              <a:rPr lang="en-US" altLang="zh-CN" sz="2130" b="0" dirty="0"/>
              <a:t>Nb</a:t>
            </a:r>
            <a:r>
              <a:rPr lang="en-US" altLang="zh-CN" sz="2130" b="0" baseline="-25000" dirty="0"/>
              <a:t>3</a:t>
            </a:r>
            <a:r>
              <a:rPr lang="en-US" altLang="zh-CN" sz="2130" b="0" dirty="0"/>
              <a:t>Sn 13 T </a:t>
            </a:r>
            <a:r>
              <a:rPr lang="en-US" altLang="zh-CN" sz="1600" b="0" dirty="0"/>
              <a:t>(</a:t>
            </a:r>
            <a:r>
              <a:rPr lang="en-US" altLang="zh-CN" sz="1600" b="0" i="1" dirty="0"/>
              <a:t>Common Coil with </a:t>
            </a:r>
            <a:r>
              <a:rPr lang="en-US" altLang="zh-CN" sz="1600" b="0" i="1" dirty="0">
                <a:solidFill>
                  <a:srgbClr val="FF0000"/>
                </a:solidFill>
              </a:rPr>
              <a:t>55 mm gap</a:t>
            </a:r>
            <a:r>
              <a:rPr lang="en-US" altLang="zh-CN" sz="1600" b="0" dirty="0"/>
              <a:t>) </a:t>
            </a:r>
            <a:r>
              <a:rPr lang="en-US" altLang="zh-CN" sz="2130" b="0" dirty="0"/>
              <a:t>+</a:t>
            </a:r>
            <a:r>
              <a:rPr lang="en-US" altLang="zh-CN" sz="2130" dirty="0"/>
              <a:t> </a:t>
            </a:r>
            <a:r>
              <a:rPr lang="en-US" altLang="zh-CN" sz="2130" b="0" dirty="0"/>
              <a:t>HTS 3 T inserts </a:t>
            </a:r>
            <a:r>
              <a:rPr lang="en-US" altLang="zh-CN" sz="1600" b="0" dirty="0"/>
              <a:t>(</a:t>
            </a:r>
            <a:r>
              <a:rPr lang="en-US" altLang="zh-CN" sz="1600" b="0" i="1" dirty="0"/>
              <a:t>Block &amp; CCT</a:t>
            </a:r>
            <a:r>
              <a:rPr lang="en-US" altLang="zh-CN" sz="1600" b="0" dirty="0"/>
              <a:t>)</a:t>
            </a:r>
            <a:endParaRPr lang="zh-CN" altLang="en-US" sz="1600" b="0" dirty="0"/>
          </a:p>
        </p:txBody>
      </p:sp>
      <p:sp>
        <p:nvSpPr>
          <p:cNvPr id="17" name="矩形 16"/>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pic>
        <p:nvPicPr>
          <p:cNvPr id="19" name="图片 1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6"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3</a:t>
            </a:fld>
            <a:endParaRPr lang="en-US" sz="1200" dirty="0"/>
          </a:p>
        </p:txBody>
      </p:sp>
      <p:grpSp>
        <p:nvGrpSpPr>
          <p:cNvPr id="4" name="组合 3"/>
          <p:cNvGrpSpPr/>
          <p:nvPr/>
        </p:nvGrpSpPr>
        <p:grpSpPr>
          <a:xfrm>
            <a:off x="551978" y="1578709"/>
            <a:ext cx="11293710" cy="4883775"/>
            <a:chOff x="410133" y="1053600"/>
            <a:chExt cx="8478126" cy="3666224"/>
          </a:xfrm>
        </p:grpSpPr>
        <p:grpSp>
          <p:nvGrpSpPr>
            <p:cNvPr id="13" name="组合 12"/>
            <p:cNvGrpSpPr/>
            <p:nvPr/>
          </p:nvGrpSpPr>
          <p:grpSpPr>
            <a:xfrm>
              <a:off x="430306" y="1053600"/>
              <a:ext cx="8457953" cy="3666224"/>
              <a:chOff x="430306" y="1053600"/>
              <a:chExt cx="8457953" cy="3666224"/>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430306" y="1053600"/>
                <a:ext cx="8385374" cy="3666224"/>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6688" y="2941597"/>
                <a:ext cx="2058545" cy="1753421"/>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01615" y="1058758"/>
                <a:ext cx="1386644" cy="1594239"/>
              </a:xfrm>
              <a:prstGeom prst="rect">
                <a:avLst/>
              </a:prstGeom>
            </p:spPr>
          </p:pic>
          <p:pic>
            <p:nvPicPr>
              <p:cNvPr id="10" name="图片 14"/>
              <p:cNvPicPr>
                <a:picLocks noChangeAspect="1"/>
              </p:cNvPicPr>
              <p:nvPr/>
            </p:nvPicPr>
            <p:blipFill rotWithShape="1">
              <a:blip r:embed="rId6" cstate="print">
                <a:extLst>
                  <a:ext uri="{28A0092B-C50C-407E-A947-70E740481C1C}">
                    <a14:useLocalDpi xmlns:a14="http://schemas.microsoft.com/office/drawing/2010/main" val="0"/>
                  </a:ext>
                </a:extLst>
              </a:blip>
              <a:srcRect/>
              <a:stretch>
                <a:fillRect/>
              </a:stretch>
            </p:blipFill>
            <p:spPr bwMode="auto">
              <a:xfrm>
                <a:off x="4425233" y="2930024"/>
                <a:ext cx="1626041" cy="1721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 name="图片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0133" y="1058758"/>
              <a:ext cx="4074459" cy="1872631"/>
            </a:xfrm>
            <a:prstGeom prst="rect">
              <a:avLst/>
            </a:prstGeom>
          </p:spPr>
        </p:pic>
      </p:grpSp>
      <p:pic>
        <p:nvPicPr>
          <p:cNvPr id="14" name="图片 13"/>
          <p:cNvPicPr>
            <a:picLocks noChangeAspect="1"/>
          </p:cNvPicPr>
          <p:nvPr/>
        </p:nvPicPr>
        <p:blipFill rotWithShape="1">
          <a:blip r:embed="rId8">
            <a:extLst>
              <a:ext uri="{28A0092B-C50C-407E-A947-70E740481C1C}">
                <a14:useLocalDpi xmlns:a14="http://schemas.microsoft.com/office/drawing/2010/main" val="0"/>
              </a:ext>
            </a:extLst>
          </a:blip>
          <a:srcRect/>
          <a:stretch>
            <a:fillRect/>
          </a:stretch>
        </p:blipFill>
        <p:spPr>
          <a:xfrm>
            <a:off x="9859104" y="4093709"/>
            <a:ext cx="1781512" cy="2284395"/>
          </a:xfrm>
          <a:prstGeom prst="rect">
            <a:avLst/>
          </a:prstGeom>
        </p:spPr>
      </p:pic>
      <p:pic>
        <p:nvPicPr>
          <p:cNvPr id="15" name="图片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725297" y="5385929"/>
            <a:ext cx="915318" cy="992176"/>
          </a:xfrm>
          <a:prstGeom prst="rect">
            <a:avLst/>
          </a:prstGeom>
        </p:spPr>
      </p:pic>
      <p:pic>
        <p:nvPicPr>
          <p:cNvPr id="18" name="图片 17"/>
          <p:cNvPicPr>
            <a:picLocks noChangeAspect="1"/>
          </p:cNvPicPr>
          <p:nvPr/>
        </p:nvPicPr>
        <p:blipFill rotWithShape="1">
          <a:blip r:embed="rId10">
            <a:extLst>
              <a:ext uri="{28A0092B-C50C-407E-A947-70E740481C1C}">
                <a14:useLocalDpi xmlns:a14="http://schemas.microsoft.com/office/drawing/2010/main" val="0"/>
              </a:ext>
            </a:extLst>
          </a:blip>
          <a:srcRect/>
          <a:stretch>
            <a:fillRect/>
          </a:stretch>
        </p:blipFill>
        <p:spPr>
          <a:xfrm>
            <a:off x="8066541" y="4092266"/>
            <a:ext cx="1781512" cy="2279635"/>
          </a:xfrm>
          <a:prstGeom prst="rect">
            <a:avLst/>
          </a:prstGeom>
        </p:spPr>
      </p:pic>
      <p:pic>
        <p:nvPicPr>
          <p:cNvPr id="20" name="图片 19"/>
          <p:cNvPicPr>
            <a:picLocks noChangeAspect="1"/>
          </p:cNvPicPr>
          <p:nvPr/>
        </p:nvPicPr>
        <p:blipFill rotWithShape="1">
          <a:blip r:embed="rId11">
            <a:extLst>
              <a:ext uri="{28A0092B-C50C-407E-A947-70E740481C1C}">
                <a14:useLocalDpi xmlns:a14="http://schemas.microsoft.com/office/drawing/2010/main" val="0"/>
              </a:ext>
            </a:extLst>
          </a:blip>
          <a:srcRect/>
          <a:stretch>
            <a:fillRect/>
          </a:stretch>
        </p:blipFill>
        <p:spPr>
          <a:xfrm>
            <a:off x="266979" y="5661248"/>
            <a:ext cx="2800955" cy="695566"/>
          </a:xfrm>
          <a:prstGeom prst="rect">
            <a:avLst/>
          </a:prstGeom>
        </p:spPr>
      </p:pic>
      <p:pic>
        <p:nvPicPr>
          <p:cNvPr id="22" name="图片 21"/>
          <p:cNvPicPr>
            <a:picLocks noChangeAspect="1"/>
          </p:cNvPicPr>
          <p:nvPr/>
        </p:nvPicPr>
        <p:blipFill rotWithShape="1">
          <a:blip r:embed="rId12" cstate="print">
            <a:extLst>
              <a:ext uri="{28A0092B-C50C-407E-A947-70E740481C1C}">
                <a14:useLocalDpi xmlns:a14="http://schemas.microsoft.com/office/drawing/2010/main" val="0"/>
              </a:ext>
            </a:extLst>
          </a:blip>
          <a:srcRect/>
          <a:stretch>
            <a:fillRect/>
          </a:stretch>
        </p:blipFill>
        <p:spPr>
          <a:xfrm>
            <a:off x="263352" y="4149080"/>
            <a:ext cx="2804582" cy="1589271"/>
          </a:xfrm>
          <a:prstGeom prst="rect">
            <a:avLst/>
          </a:prstGeom>
        </p:spPr>
      </p:pic>
      <p:pic>
        <p:nvPicPr>
          <p:cNvPr id="24" name="图片 2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023277" y="1572262"/>
            <a:ext cx="5883104" cy="992642"/>
          </a:xfrm>
          <a:prstGeom prst="rect">
            <a:avLst/>
          </a:prstGeom>
        </p:spPr>
      </p:pic>
      <p:pic>
        <p:nvPicPr>
          <p:cNvPr id="25" name="图片 2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006436" y="2564904"/>
            <a:ext cx="5790911" cy="1094035"/>
          </a:xfrm>
          <a:prstGeom prst="rect">
            <a:avLst/>
          </a:prstGeom>
        </p:spPr>
      </p:pic>
      <p:pic>
        <p:nvPicPr>
          <p:cNvPr id="26" name="图片 2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033099" y="4070561"/>
            <a:ext cx="2881374" cy="1326171"/>
          </a:xfrm>
          <a:prstGeom prst="rect">
            <a:avLst/>
          </a:prstGeom>
        </p:spPr>
      </p:pic>
      <p:pic>
        <p:nvPicPr>
          <p:cNvPr id="27" name="图片 2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033097" y="5396733"/>
            <a:ext cx="3204617" cy="984596"/>
          </a:xfrm>
          <a:prstGeom prst="rect">
            <a:avLst/>
          </a:prstGeom>
        </p:spPr>
      </p:pic>
      <p:pic>
        <p:nvPicPr>
          <p:cNvPr id="5" name="Picture 2" descr="中国科学院大学大学简介|院校专业录取数据|招生计划数据|招生章程-第一高考网"/>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a:extLst>
              <a:ext uri="{FF2B5EF4-FFF2-40B4-BE49-F238E27FC236}">
                <a16:creationId xmlns:a16="http://schemas.microsoft.com/office/drawing/2014/main" id="{7D47447B-7FC3-87A7-BC49-62A1311EED8A}"/>
              </a:ext>
            </a:extLst>
          </p:cNvPr>
          <p:cNvPicPr/>
          <p:nvPr/>
        </p:nvPicPr>
        <p:blipFill>
          <a:blip r:embed="rId18" cstate="print">
            <a:extLst>
              <a:ext uri="{28A0092B-C50C-407E-A947-70E740481C1C}">
                <a14:useLocalDpi xmlns:a14="http://schemas.microsoft.com/office/drawing/2010/main" val="0"/>
              </a:ext>
            </a:extLst>
          </a:blip>
          <a:stretch>
            <a:fillRect/>
          </a:stretch>
        </p:blipFill>
        <p:spPr>
          <a:xfrm>
            <a:off x="551384" y="1895431"/>
            <a:ext cx="2800956" cy="225364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13"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4</a:t>
            </a:fld>
            <a:endParaRPr lang="en-US" sz="1200" dirty="0"/>
          </a:p>
        </p:txBody>
      </p:sp>
      <p:sp>
        <p:nvSpPr>
          <p:cNvPr id="5" name="文本框 4"/>
          <p:cNvSpPr txBox="1"/>
          <p:nvPr/>
        </p:nvSpPr>
        <p:spPr>
          <a:xfrm>
            <a:off x="3536950" y="1019810"/>
            <a:ext cx="5296535"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The </a:t>
            </a:r>
            <a:r>
              <a:rPr lang="en-US" altLang="zh-CN" sz="2130" dirty="0" err="1"/>
              <a:t>ReBCO</a:t>
            </a:r>
            <a:r>
              <a:rPr lang="en-US" altLang="zh-CN" sz="2130" dirty="0"/>
              <a:t> block insert coils for LPF3</a:t>
            </a:r>
            <a:endParaRPr lang="zh-CN" altLang="en-US" sz="1600" b="0" dirty="0"/>
          </a:p>
        </p:txBody>
      </p:sp>
      <p:graphicFrame>
        <p:nvGraphicFramePr>
          <p:cNvPr id="7" name="表格 6"/>
          <p:cNvGraphicFramePr>
            <a:graphicFrameLocks noGrp="1"/>
          </p:cNvGraphicFramePr>
          <p:nvPr>
            <p:extLst>
              <p:ext uri="{D42A27DB-BD31-4B8C-83A1-F6EECF244321}">
                <p14:modId xmlns:p14="http://schemas.microsoft.com/office/powerpoint/2010/main" val="1890500982"/>
              </p:ext>
            </p:extLst>
          </p:nvPr>
        </p:nvGraphicFramePr>
        <p:xfrm>
          <a:off x="508994" y="2564904"/>
          <a:ext cx="1986606" cy="1920240"/>
        </p:xfrm>
        <a:graphic>
          <a:graphicData uri="http://schemas.openxmlformats.org/drawingml/2006/table">
            <a:tbl>
              <a:tblPr firstRow="1" bandRow="1">
                <a:tableStyleId>{5940675A-B579-460E-94D1-54222C63F5DA}</a:tableStyleId>
              </a:tblPr>
              <a:tblGrid>
                <a:gridCol w="1010659">
                  <a:extLst>
                    <a:ext uri="{9D8B030D-6E8A-4147-A177-3AD203B41FA5}">
                      <a16:colId xmlns:a16="http://schemas.microsoft.com/office/drawing/2014/main" val="20000"/>
                    </a:ext>
                  </a:extLst>
                </a:gridCol>
                <a:gridCol w="975947">
                  <a:extLst>
                    <a:ext uri="{9D8B030D-6E8A-4147-A177-3AD203B41FA5}">
                      <a16:colId xmlns:a16="http://schemas.microsoft.com/office/drawing/2014/main" val="20001"/>
                    </a:ext>
                  </a:extLst>
                </a:gridCol>
              </a:tblGrid>
              <a:tr h="269768">
                <a:tc>
                  <a:txBody>
                    <a:bodyPr/>
                    <a:lstStyle/>
                    <a:p>
                      <a:pPr algn="ctr"/>
                      <a:r>
                        <a:rPr lang="en-US" altLang="zh-CN" sz="1200" dirty="0">
                          <a:latin typeface="Times New Roman" panose="02020603050405020304" pitchFamily="18" charset="0"/>
                          <a:cs typeface="Times New Roman" panose="02020603050405020304" pitchFamily="18" charset="0"/>
                        </a:rPr>
                        <a:t>Parameters</a:t>
                      </a:r>
                      <a:endParaRPr lang="zh-CN" altLang="en-US" sz="1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200" dirty="0">
                          <a:latin typeface="Times New Roman" panose="02020603050405020304" pitchFamily="18" charset="0"/>
                          <a:cs typeface="Times New Roman" panose="02020603050405020304" pitchFamily="18" charset="0"/>
                        </a:rPr>
                        <a:t>Values</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269768">
                <a:tc>
                  <a:txBody>
                    <a:bodyPr/>
                    <a:lstStyle/>
                    <a:p>
                      <a:pPr algn="ctr"/>
                      <a:r>
                        <a:rPr lang="en-US" altLang="zh-CN" sz="1200" dirty="0">
                          <a:latin typeface="Times New Roman" panose="02020603050405020304" pitchFamily="18" charset="0"/>
                          <a:cs typeface="Times New Roman" panose="02020603050405020304" pitchFamily="18" charset="0"/>
                        </a:rPr>
                        <a:t>L0</a:t>
                      </a:r>
                      <a:endParaRPr lang="zh-CN" altLang="en-US" sz="1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200" baseline="0" dirty="0">
                          <a:latin typeface="Times New Roman" panose="02020603050405020304" pitchFamily="18" charset="0"/>
                          <a:cs typeface="Times New Roman" panose="02020603050405020304" pitchFamily="18" charset="0"/>
                        </a:rPr>
                        <a:t>409.6 </a:t>
                      </a:r>
                      <a:r>
                        <a:rPr lang="en-US" altLang="zh-CN" sz="1200" dirty="0">
                          <a:latin typeface="Times New Roman" panose="02020603050405020304" pitchFamily="18" charset="0"/>
                          <a:cs typeface="Times New Roman" panose="02020603050405020304" pitchFamily="18" charset="0"/>
                        </a:rPr>
                        <a:t>mm</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269768">
                <a:tc>
                  <a:txBody>
                    <a:bodyPr/>
                    <a:lstStyle/>
                    <a:p>
                      <a:pPr algn="ctr"/>
                      <a:r>
                        <a:rPr lang="en-US" altLang="zh-CN" sz="1200" dirty="0">
                          <a:latin typeface="Times New Roman" panose="02020603050405020304" pitchFamily="18" charset="0"/>
                          <a:cs typeface="Times New Roman" panose="02020603050405020304" pitchFamily="18" charset="0"/>
                        </a:rPr>
                        <a:t>L1</a:t>
                      </a:r>
                      <a:endParaRPr lang="zh-CN" altLang="en-US" sz="12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200" dirty="0">
                          <a:latin typeface="Times New Roman" panose="02020603050405020304" pitchFamily="18" charset="0"/>
                          <a:cs typeface="Times New Roman" panose="02020603050405020304" pitchFamily="18" charset="0"/>
                        </a:rPr>
                        <a:t>540.2 mm</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269768">
                <a:tc>
                  <a:txBody>
                    <a:bodyPr/>
                    <a:lstStyle/>
                    <a:p>
                      <a:pPr algn="ctr"/>
                      <a:r>
                        <a:rPr lang="en-US" altLang="zh-CN" sz="1200" dirty="0">
                          <a:latin typeface="Times New Roman" panose="02020603050405020304" pitchFamily="18" charset="0"/>
                          <a:cs typeface="Times New Roman" panose="02020603050405020304" pitchFamily="18" charset="0"/>
                        </a:rPr>
                        <a:t>Rhard</a:t>
                      </a:r>
                      <a:endParaRPr lang="zh-CN" altLang="en-US" sz="1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200" dirty="0">
                          <a:latin typeface="Times New Roman" panose="02020603050405020304" pitchFamily="18" charset="0"/>
                          <a:cs typeface="Times New Roman" panose="02020603050405020304" pitchFamily="18" charset="0"/>
                        </a:rPr>
                        <a:t>800 mm</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r h="269768">
                <a:tc>
                  <a:txBody>
                    <a:bodyPr/>
                    <a:lstStyle/>
                    <a:p>
                      <a:pPr algn="ctr"/>
                      <a:r>
                        <a:rPr lang="en-US" altLang="zh-CN" sz="1200" dirty="0">
                          <a:latin typeface="Times New Roman" panose="02020603050405020304" pitchFamily="18" charset="0"/>
                          <a:cs typeface="Times New Roman" panose="02020603050405020304" pitchFamily="18" charset="0"/>
                        </a:rPr>
                        <a:t>Aend</a:t>
                      </a:r>
                      <a:endParaRPr lang="zh-CN" altLang="en-US" sz="1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200" dirty="0">
                          <a:latin typeface="Times New Roman" panose="02020603050405020304" pitchFamily="18" charset="0"/>
                          <a:cs typeface="Times New Roman" panose="02020603050405020304" pitchFamily="18" charset="0"/>
                        </a:rPr>
                        <a:t>6</a:t>
                      </a:r>
                      <a:r>
                        <a:rPr lang="en-US" altLang="zh-CN" sz="1200" baseline="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4"/>
                  </a:ext>
                </a:extLst>
              </a:tr>
              <a:tr h="269768">
                <a:tc>
                  <a:txBody>
                    <a:bodyPr/>
                    <a:lstStyle/>
                    <a:p>
                      <a:pPr algn="ctr"/>
                      <a:r>
                        <a:rPr lang="en-US" altLang="zh-CN" sz="1200" dirty="0">
                          <a:latin typeface="Times New Roman" panose="02020603050405020304" pitchFamily="18" charset="0"/>
                          <a:cs typeface="Times New Roman" panose="02020603050405020304" pitchFamily="18" charset="0"/>
                        </a:rPr>
                        <a:t>R1</a:t>
                      </a:r>
                      <a:endParaRPr lang="zh-CN" altLang="en-US" sz="1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200" dirty="0">
                          <a:latin typeface="Times New Roman" panose="02020603050405020304" pitchFamily="18" charset="0"/>
                          <a:cs typeface="Times New Roman" panose="02020603050405020304" pitchFamily="18" charset="0"/>
                        </a:rPr>
                        <a:t>9.5 mm</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5"/>
                  </a:ext>
                </a:extLst>
              </a:tr>
              <a:tr h="269768">
                <a:tc>
                  <a:txBody>
                    <a:bodyPr/>
                    <a:lstStyle/>
                    <a:p>
                      <a:pPr algn="ctr"/>
                      <a:r>
                        <a:rPr lang="en-US" altLang="zh-CN" sz="1200" dirty="0">
                          <a:latin typeface="Times New Roman" panose="02020603050405020304" pitchFamily="18" charset="0"/>
                          <a:cs typeface="Times New Roman" panose="02020603050405020304" pitchFamily="18" charset="0"/>
                        </a:rPr>
                        <a:t>Z1</a:t>
                      </a:r>
                      <a:endParaRPr lang="zh-CN" altLang="en-US" sz="1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1200" dirty="0">
                          <a:latin typeface="Times New Roman" panose="02020603050405020304" pitchFamily="18" charset="0"/>
                          <a:cs typeface="Times New Roman" panose="02020603050405020304" pitchFamily="18" charset="0"/>
                        </a:rPr>
                        <a:t>120</a:t>
                      </a:r>
                      <a:r>
                        <a:rPr lang="en-US" altLang="zh-CN" sz="1200" baseline="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mm</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6"/>
                  </a:ext>
                </a:extLst>
              </a:tr>
            </a:tbl>
          </a:graphicData>
        </a:graphic>
      </p:graphicFrame>
      <p:pic>
        <p:nvPicPr>
          <p:cNvPr id="6" name="Picture 2" descr="中国科学院大学大学简介|院校专业录取数据|招生计划数据|招生章程-第一高考网"/>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5" name="文本框 14"/>
          <p:cNvSpPr txBox="1"/>
          <p:nvPr/>
        </p:nvSpPr>
        <p:spPr>
          <a:xfrm>
            <a:off x="10056495" y="992505"/>
            <a:ext cx="1664970" cy="398780"/>
          </a:xfrm>
          <a:prstGeom prst="rect">
            <a:avLst/>
          </a:prstGeom>
          <a:solidFill>
            <a:srgbClr val="FDCC6D"/>
          </a:solidFill>
        </p:spPr>
        <p:txBody>
          <a:bodyPr wrap="square">
            <a:spAutoFit/>
          </a:bodyPr>
          <a:lstStyle>
            <a:defPPr>
              <a:defRPr lang="zh-CN"/>
            </a:defPPr>
            <a:lvl1pPr>
              <a:defRPr sz="2000" i="1">
                <a:solidFill>
                  <a:srgbClr val="FF0000"/>
                </a:solidFill>
                <a:latin typeface="+mj-lt"/>
                <a:ea typeface="宋体" pitchFamily="2" charset="-122"/>
                <a:cs typeface="Times New Roman" panose="02020603050405020304" pitchFamily="18" charset="0"/>
              </a:defRPr>
            </a:lvl1pPr>
          </a:lstStyle>
          <a:p>
            <a:r>
              <a:rPr lang="en-US" altLang="zh-CN" dirty="0"/>
              <a:t>Ze Feng</a:t>
            </a:r>
            <a:r>
              <a:rPr lang="en-AU" altLang="zh-CN" sz="1800" dirty="0">
                <a:solidFill>
                  <a:srgbClr val="002060"/>
                </a:solidFill>
              </a:rPr>
              <a:t> et al</a:t>
            </a:r>
            <a:endParaRPr lang="zh-CN" altLang="en-US" dirty="0">
              <a:solidFill>
                <a:srgbClr val="002060"/>
              </a:solidFill>
            </a:endParaRPr>
          </a:p>
        </p:txBody>
      </p:sp>
      <p:sp>
        <p:nvSpPr>
          <p:cNvPr id="16" name="矩形 15"/>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grpSp>
        <p:nvGrpSpPr>
          <p:cNvPr id="17" name="组合 16">
            <a:extLst>
              <a:ext uri="{FF2B5EF4-FFF2-40B4-BE49-F238E27FC236}">
                <a16:creationId xmlns:a16="http://schemas.microsoft.com/office/drawing/2014/main" id="{793EBEF2-0038-D3ED-0046-F141DF124487}"/>
              </a:ext>
            </a:extLst>
          </p:cNvPr>
          <p:cNvGrpSpPr/>
          <p:nvPr/>
        </p:nvGrpSpPr>
        <p:grpSpPr>
          <a:xfrm>
            <a:off x="2711624" y="1268760"/>
            <a:ext cx="9302583" cy="1584176"/>
            <a:chOff x="2711624" y="1268760"/>
            <a:chExt cx="9302583" cy="1584176"/>
          </a:xfrm>
        </p:grpSpPr>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11624" y="1408482"/>
              <a:ext cx="8790071" cy="1213055"/>
            </a:xfrm>
            <a:prstGeom prst="rect">
              <a:avLst/>
            </a:prstGeom>
          </p:spPr>
        </p:pic>
        <p:pic>
          <p:nvPicPr>
            <p:cNvPr id="4" name="图片 3">
              <a:extLst>
                <a:ext uri="{FF2B5EF4-FFF2-40B4-BE49-F238E27FC236}">
                  <a16:creationId xmlns:a16="http://schemas.microsoft.com/office/drawing/2014/main" id="{D0224072-A487-8CE1-FA26-B34AAEFB8C1B}"/>
                </a:ext>
              </a:extLst>
            </p:cNvPr>
            <p:cNvPicPr/>
            <p:nvPr/>
          </p:nvPicPr>
          <p:blipFill rotWithShape="1">
            <a:blip r:embed="rId6" cstate="print">
              <a:extLst>
                <a:ext uri="{28A0092B-C50C-407E-A947-70E740481C1C}">
                  <a14:useLocalDpi xmlns:a14="http://schemas.microsoft.com/office/drawing/2010/main" val="0"/>
                </a:ext>
              </a:extLst>
            </a:blip>
            <a:srcRect/>
            <a:stretch/>
          </p:blipFill>
          <p:spPr bwMode="auto">
            <a:xfrm>
              <a:off x="6890636" y="1268760"/>
              <a:ext cx="5123571" cy="1584176"/>
            </a:xfrm>
            <a:prstGeom prst="rect">
              <a:avLst/>
            </a:prstGeom>
            <a:ln>
              <a:noFill/>
            </a:ln>
            <a:extLst>
              <a:ext uri="{53640926-AAD7-44D8-BBD7-CCE9431645EC}">
                <a14:shadowObscured xmlns:a14="http://schemas.microsoft.com/office/drawing/2010/main"/>
              </a:ext>
            </a:extLst>
          </p:spPr>
        </p:pic>
      </p:grpSp>
      <p:pic>
        <p:nvPicPr>
          <p:cNvPr id="18" name="图片 17">
            <a:extLst>
              <a:ext uri="{FF2B5EF4-FFF2-40B4-BE49-F238E27FC236}">
                <a16:creationId xmlns:a16="http://schemas.microsoft.com/office/drawing/2014/main" id="{24141997-1C1D-15E1-E14C-20B69DC4B66F}"/>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2711624" y="2849534"/>
            <a:ext cx="2088232" cy="1635610"/>
          </a:xfrm>
          <a:prstGeom prst="rect">
            <a:avLst/>
          </a:prstGeom>
        </p:spPr>
      </p:pic>
      <p:grpSp>
        <p:nvGrpSpPr>
          <p:cNvPr id="20" name="组合 19">
            <a:extLst>
              <a:ext uri="{FF2B5EF4-FFF2-40B4-BE49-F238E27FC236}">
                <a16:creationId xmlns:a16="http://schemas.microsoft.com/office/drawing/2014/main" id="{4E6E9B73-E1E2-10D7-66E8-08113F3F9FB8}"/>
              </a:ext>
            </a:extLst>
          </p:cNvPr>
          <p:cNvGrpSpPr/>
          <p:nvPr/>
        </p:nvGrpSpPr>
        <p:grpSpPr>
          <a:xfrm>
            <a:off x="911424" y="990761"/>
            <a:ext cx="1526082" cy="1654824"/>
            <a:chOff x="911424" y="990761"/>
            <a:chExt cx="1526082" cy="1654824"/>
          </a:xfrm>
        </p:grpSpPr>
        <p:pic>
          <p:nvPicPr>
            <p:cNvPr id="8" name="图片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1424" y="990761"/>
              <a:ext cx="1230511" cy="1539996"/>
            </a:xfrm>
            <a:prstGeom prst="rect">
              <a:avLst/>
            </a:prstGeom>
          </p:spPr>
        </p:pic>
        <p:pic>
          <p:nvPicPr>
            <p:cNvPr id="19" name="图片 18">
              <a:extLst>
                <a:ext uri="{FF2B5EF4-FFF2-40B4-BE49-F238E27FC236}">
                  <a16:creationId xmlns:a16="http://schemas.microsoft.com/office/drawing/2014/main" id="{3FC0C3AE-FE67-2730-BAC1-DEAF2EA42EC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593895" y="1067244"/>
              <a:ext cx="843611" cy="1578341"/>
            </a:xfrm>
            <a:prstGeom prst="rect">
              <a:avLst/>
            </a:prstGeom>
          </p:spPr>
        </p:pic>
      </p:grpSp>
      <p:pic>
        <p:nvPicPr>
          <p:cNvPr id="21" name="图片 20">
            <a:extLst>
              <a:ext uri="{FF2B5EF4-FFF2-40B4-BE49-F238E27FC236}">
                <a16:creationId xmlns:a16="http://schemas.microsoft.com/office/drawing/2014/main" id="{319B82FB-55F9-3CC3-D6D2-DFA315373A41}"/>
              </a:ext>
            </a:extLst>
          </p:cNvPr>
          <p:cNvPicPr/>
          <p:nvPr/>
        </p:nvPicPr>
        <p:blipFill>
          <a:blip r:embed="rId10" cstate="print">
            <a:extLst>
              <a:ext uri="{28A0092B-C50C-407E-A947-70E740481C1C}">
                <a14:useLocalDpi xmlns:a14="http://schemas.microsoft.com/office/drawing/2010/main" val="0"/>
              </a:ext>
            </a:extLst>
          </a:blip>
          <a:stretch>
            <a:fillRect/>
          </a:stretch>
        </p:blipFill>
        <p:spPr>
          <a:xfrm>
            <a:off x="5231904" y="2901842"/>
            <a:ext cx="6621174" cy="3767518"/>
          </a:xfrm>
          <a:prstGeom prst="rect">
            <a:avLst/>
          </a:prstGeom>
        </p:spPr>
      </p:pic>
      <p:sp>
        <p:nvSpPr>
          <p:cNvPr id="2" name="文本框 1">
            <a:extLst>
              <a:ext uri="{FF2B5EF4-FFF2-40B4-BE49-F238E27FC236}">
                <a16:creationId xmlns:a16="http://schemas.microsoft.com/office/drawing/2014/main" id="{09AF2CD3-9772-2C55-5D2B-538330CEDC26}"/>
              </a:ext>
            </a:extLst>
          </p:cNvPr>
          <p:cNvSpPr txBox="1"/>
          <p:nvPr/>
        </p:nvSpPr>
        <p:spPr>
          <a:xfrm>
            <a:off x="2637831" y="2503617"/>
            <a:ext cx="4223089" cy="338554"/>
          </a:xfrm>
          <a:prstGeom prst="rect">
            <a:avLst/>
          </a:prstGeom>
          <a:solidFill>
            <a:srgbClr val="FDCC6D"/>
          </a:solidFill>
        </p:spPr>
        <p:txBody>
          <a:bodyPr wrap="square">
            <a:spAutoFit/>
          </a:bodyPr>
          <a:lstStyle>
            <a:defPPr>
              <a:defRPr lang="zh-CN"/>
            </a:defPPr>
            <a:lvl1pPr>
              <a:defRPr sz="2000" i="1">
                <a:solidFill>
                  <a:srgbClr val="FF0000"/>
                </a:solidFill>
                <a:latin typeface="+mj-lt"/>
                <a:ea typeface="宋体" pitchFamily="2" charset="-122"/>
                <a:cs typeface="Times New Roman" panose="02020603050405020304" pitchFamily="18" charset="0"/>
              </a:defRPr>
            </a:lvl1pPr>
          </a:lstStyle>
          <a:p>
            <a:r>
              <a:rPr lang="en-US" altLang="zh-CN" sz="1600" dirty="0">
                <a:solidFill>
                  <a:srgbClr val="002060"/>
                </a:solidFill>
              </a:rPr>
              <a:t>Coils winded with Insulated stacked </a:t>
            </a:r>
            <a:r>
              <a:rPr lang="en-US" altLang="zh-CN" sz="1600" dirty="0" err="1">
                <a:solidFill>
                  <a:srgbClr val="002060"/>
                </a:solidFill>
              </a:rPr>
              <a:t>ReBCO</a:t>
            </a:r>
            <a:r>
              <a:rPr lang="en-US" altLang="zh-CN" sz="1600" dirty="0">
                <a:solidFill>
                  <a:srgbClr val="002060"/>
                </a:solidFill>
              </a:rPr>
              <a:t> tapes</a:t>
            </a:r>
          </a:p>
        </p:txBody>
      </p:sp>
      <p:pic>
        <p:nvPicPr>
          <p:cNvPr id="22" name="图片 21">
            <a:extLst>
              <a:ext uri="{FF2B5EF4-FFF2-40B4-BE49-F238E27FC236}">
                <a16:creationId xmlns:a16="http://schemas.microsoft.com/office/drawing/2014/main" id="{2C680064-822A-A739-B6D8-F4254DE10952}"/>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522393" y="4509120"/>
            <a:ext cx="4637503" cy="221261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24"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5</a:t>
            </a:fld>
            <a:endParaRPr lang="en-US" sz="1200" dirty="0"/>
          </a:p>
        </p:txBody>
      </p:sp>
      <p:sp>
        <p:nvSpPr>
          <p:cNvPr id="9" name="文本框 8"/>
          <p:cNvSpPr txBox="1"/>
          <p:nvPr/>
        </p:nvSpPr>
        <p:spPr>
          <a:xfrm>
            <a:off x="3533140" y="1021715"/>
            <a:ext cx="4897755" cy="40005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The </a:t>
            </a:r>
            <a:r>
              <a:rPr lang="en-US" altLang="zh-CN" sz="2130" dirty="0" err="1"/>
              <a:t>ReBCO</a:t>
            </a:r>
            <a:r>
              <a:rPr lang="en-US" altLang="zh-CN" sz="2130" dirty="0"/>
              <a:t> CCT </a:t>
            </a:r>
            <a:r>
              <a:rPr lang="en-US" altLang="zh-CN" sz="2130" dirty="0" err="1"/>
              <a:t>instert</a:t>
            </a:r>
            <a:r>
              <a:rPr lang="en-US" altLang="zh-CN" sz="2130" dirty="0"/>
              <a:t> coils for LPF3</a:t>
            </a:r>
            <a:endParaRPr lang="zh-CN" altLang="en-US" sz="1600" b="0" dirty="0"/>
          </a:p>
        </p:txBody>
      </p:sp>
      <p:pic>
        <p:nvPicPr>
          <p:cNvPr id="13" name="图片 12" descr="图片包含 游戏机, 鸟, 床, 食物&#10;&#10;描述已自动生成"/>
          <p:cNvPicPr>
            <a:picLocks noChangeAspect="1"/>
          </p:cNvPicPr>
          <p:nvPr/>
        </p:nvPicPr>
        <p:blipFill rotWithShape="1">
          <a:blip r:embed="rId3">
            <a:extLst>
              <a:ext uri="{28A0092B-C50C-407E-A947-70E740481C1C}">
                <a14:useLocalDpi xmlns:a14="http://schemas.microsoft.com/office/drawing/2010/main" val="0"/>
              </a:ext>
            </a:extLst>
          </a:blip>
          <a:srcRect/>
          <a:stretch>
            <a:fillRect/>
          </a:stretch>
        </p:blipFill>
        <p:spPr>
          <a:xfrm>
            <a:off x="3210174" y="3652782"/>
            <a:ext cx="4099962" cy="928095"/>
          </a:xfrm>
          <a:prstGeom prst="rect">
            <a:avLst/>
          </a:prstGeom>
        </p:spPr>
      </p:pic>
      <p:pic>
        <p:nvPicPr>
          <p:cNvPr id="14" name="图片 13"/>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7918417" y="1449231"/>
            <a:ext cx="3874909" cy="2195793"/>
          </a:xfrm>
          <a:prstGeom prst="rect">
            <a:avLst/>
          </a:prstGeom>
        </p:spPr>
      </p:pic>
      <p:grpSp>
        <p:nvGrpSpPr>
          <p:cNvPr id="16" name="组合 15"/>
          <p:cNvGrpSpPr/>
          <p:nvPr/>
        </p:nvGrpSpPr>
        <p:grpSpPr>
          <a:xfrm>
            <a:off x="371364" y="1268760"/>
            <a:ext cx="3204356" cy="2376264"/>
            <a:chOff x="5430102" y="753979"/>
            <a:chExt cx="2636264" cy="1561548"/>
          </a:xfrm>
        </p:grpSpPr>
        <p:pic>
          <p:nvPicPr>
            <p:cNvPr id="18" name="图片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30102" y="753979"/>
              <a:ext cx="2611608" cy="1343496"/>
            </a:xfrm>
            <a:prstGeom prst="rect">
              <a:avLst/>
            </a:prstGeom>
          </p:spPr>
        </p:pic>
        <p:sp>
          <p:nvSpPr>
            <p:cNvPr id="19" name="文本框 18"/>
            <p:cNvSpPr txBox="1"/>
            <p:nvPr/>
          </p:nvSpPr>
          <p:spPr>
            <a:xfrm>
              <a:off x="5480719" y="2053917"/>
              <a:ext cx="2585647"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典型</a:t>
              </a:r>
              <a:r>
                <a:rPr kumimoji="0" lang="en-US" altLang="zh-CN"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CCT</a:t>
              </a:r>
              <a:r>
                <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线圈结构示意</a:t>
              </a:r>
            </a:p>
          </p:txBody>
        </p:sp>
      </p:grpSp>
      <p:grpSp>
        <p:nvGrpSpPr>
          <p:cNvPr id="20" name="组合 19"/>
          <p:cNvGrpSpPr/>
          <p:nvPr/>
        </p:nvGrpSpPr>
        <p:grpSpPr>
          <a:xfrm>
            <a:off x="4305447" y="1605784"/>
            <a:ext cx="3403570" cy="1917312"/>
            <a:chOff x="5448291" y="2415257"/>
            <a:chExt cx="2900296" cy="1751208"/>
          </a:xfrm>
        </p:grpSpPr>
        <p:pic>
          <p:nvPicPr>
            <p:cNvPr id="21" name="图片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93149" y="2415257"/>
              <a:ext cx="2260879" cy="1446421"/>
            </a:xfrm>
            <a:prstGeom prst="rect">
              <a:avLst/>
            </a:prstGeom>
          </p:spPr>
        </p:pic>
        <p:sp>
          <p:nvSpPr>
            <p:cNvPr id="25" name="文本框 24"/>
            <p:cNvSpPr txBox="1"/>
            <p:nvPr/>
          </p:nvSpPr>
          <p:spPr>
            <a:xfrm>
              <a:off x="5448291" y="3904855"/>
              <a:ext cx="2900296"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“斜螺线管”型</a:t>
              </a:r>
              <a:r>
                <a:rPr kumimoji="0" lang="en-US" altLang="zh-CN"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CCT</a:t>
              </a:r>
              <a:r>
                <a:rPr kumimoji="0" lang="zh-CN" altLang="en-US" sz="1100" b="0" i="0" u="none" strike="noStrike" kern="1200" cap="none" spc="0" normalizeH="0" baseline="0" noProof="0" dirty="0">
                  <a:ln>
                    <a:noFill/>
                  </a:ln>
                  <a:solidFill>
                    <a:prstClr val="black"/>
                  </a:solidFill>
                  <a:effectLst/>
                  <a:uLnTx/>
                  <a:uFillTx/>
                  <a:latin typeface="Times New Roman" panose="02020603050405020304" pitchFamily="18" charset="0"/>
                  <a:ea typeface="微软雅黑"/>
                  <a:cs typeface="Times New Roman" panose="02020603050405020304" pitchFamily="18" charset="0"/>
                </a:rPr>
                <a:t>线圈结构示意</a:t>
              </a:r>
            </a:p>
          </p:txBody>
        </p:sp>
      </p:grpSp>
      <p:pic>
        <p:nvPicPr>
          <p:cNvPr id="26" name="图片 25"/>
          <p:cNvPicPr>
            <a:picLocks noChangeAspect="1"/>
          </p:cNvPicPr>
          <p:nvPr/>
        </p:nvPicPr>
        <p:blipFill rotWithShape="1">
          <a:blip r:embed="rId7">
            <a:extLst>
              <a:ext uri="{28A0092B-C50C-407E-A947-70E740481C1C}">
                <a14:useLocalDpi xmlns:a14="http://schemas.microsoft.com/office/drawing/2010/main" val="0"/>
              </a:ext>
            </a:extLst>
          </a:blip>
          <a:srcRect/>
          <a:stretch>
            <a:fillRect/>
          </a:stretch>
        </p:blipFill>
        <p:spPr>
          <a:xfrm rot="16200000">
            <a:off x="4396477" y="3507789"/>
            <a:ext cx="1727355" cy="4099960"/>
          </a:xfrm>
          <a:prstGeom prst="rect">
            <a:avLst/>
          </a:prstGeom>
        </p:spPr>
      </p:pic>
      <p:sp>
        <p:nvSpPr>
          <p:cNvPr id="27" name="箭头: 右 26"/>
          <p:cNvSpPr/>
          <p:nvPr/>
        </p:nvSpPr>
        <p:spPr>
          <a:xfrm>
            <a:off x="3868889" y="2104553"/>
            <a:ext cx="427511" cy="307777"/>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zh-CN" altLang="en-US"/>
          </a:p>
        </p:txBody>
      </p:sp>
      <p:pic>
        <p:nvPicPr>
          <p:cNvPr id="2" name="Picture 2" descr="中国科学院大学大学简介|院校专业录取数据|招生计划数据|招生章程-第一高考网"/>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8725535" y="1021715"/>
            <a:ext cx="1626870" cy="368300"/>
          </a:xfrm>
          <a:prstGeom prst="rect">
            <a:avLst/>
          </a:prstGeom>
          <a:solidFill>
            <a:srgbClr val="FDCC6D"/>
          </a:solidFill>
        </p:spPr>
        <p:txBody>
          <a:bodyPr wrap="square">
            <a:spAutoFit/>
          </a:bodyPr>
          <a:lstStyle/>
          <a:p>
            <a:r>
              <a:rPr lang="en-US" altLang="zh-CN" i="1" dirty="0">
                <a:latin typeface="+mj-lt"/>
                <a:ea typeface="宋体" pitchFamily="2" charset="-122"/>
                <a:cs typeface="Times New Roman" panose="02020603050405020304" pitchFamily="18" charset="0"/>
              </a:rPr>
              <a:t>Rui Kang et al</a:t>
            </a:r>
            <a:endParaRPr lang="en-US" altLang="zh-CN" sz="2000" i="1" dirty="0">
              <a:latin typeface="+mj-lt"/>
              <a:ea typeface="宋体" pitchFamily="2" charset="-122"/>
              <a:cs typeface="Times New Roman" panose="02020603050405020304" pitchFamily="18" charset="0"/>
            </a:endParaRPr>
          </a:p>
        </p:txBody>
      </p:sp>
      <p:sp>
        <p:nvSpPr>
          <p:cNvPr id="8" name="矩形 7"/>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pic>
        <p:nvPicPr>
          <p:cNvPr id="5" name="图片 4">
            <a:extLst>
              <a:ext uri="{FF2B5EF4-FFF2-40B4-BE49-F238E27FC236}">
                <a16:creationId xmlns:a16="http://schemas.microsoft.com/office/drawing/2014/main" id="{56E2F513-B295-A1E0-5F4A-2011FB88B2C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310134" y="3636310"/>
            <a:ext cx="4628993" cy="2799706"/>
          </a:xfrm>
          <a:prstGeom prst="rect">
            <a:avLst/>
          </a:prstGeom>
        </p:spPr>
      </p:pic>
      <p:grpSp>
        <p:nvGrpSpPr>
          <p:cNvPr id="6" name="组合 5">
            <a:extLst>
              <a:ext uri="{FF2B5EF4-FFF2-40B4-BE49-F238E27FC236}">
                <a16:creationId xmlns:a16="http://schemas.microsoft.com/office/drawing/2014/main" id="{EF71F9B9-F293-0509-44C7-25395C31B483}"/>
              </a:ext>
            </a:extLst>
          </p:cNvPr>
          <p:cNvGrpSpPr/>
          <p:nvPr/>
        </p:nvGrpSpPr>
        <p:grpSpPr>
          <a:xfrm>
            <a:off x="252871" y="3593729"/>
            <a:ext cx="3897783" cy="2859607"/>
            <a:chOff x="252871" y="3376868"/>
            <a:chExt cx="3897783" cy="2859607"/>
          </a:xfrm>
        </p:grpSpPr>
        <p:pic>
          <p:nvPicPr>
            <p:cNvPr id="11" name="图片 10" descr="图片包含 室内, 建筑, 厨房, 窗户&#10;&#10;描述已自动生成"/>
            <p:cNvPicPr>
              <a:picLocks noChangeAspect="1"/>
            </p:cNvPicPr>
            <p:nvPr/>
          </p:nvPicPr>
          <p:blipFill rotWithShape="1">
            <a:blip r:embed="rId10">
              <a:extLst>
                <a:ext uri="{28A0092B-C50C-407E-A947-70E740481C1C}">
                  <a14:useLocalDpi xmlns:a14="http://schemas.microsoft.com/office/drawing/2010/main" val="0"/>
                </a:ext>
              </a:extLst>
            </a:blip>
            <a:srcRect/>
            <a:stretch>
              <a:fillRect/>
            </a:stretch>
          </p:blipFill>
          <p:spPr>
            <a:xfrm>
              <a:off x="252872" y="3376868"/>
              <a:ext cx="3897782" cy="1595665"/>
            </a:xfrm>
            <a:prstGeom prst="rect">
              <a:avLst/>
            </a:prstGeom>
          </p:spPr>
        </p:pic>
        <p:pic>
          <p:nvPicPr>
            <p:cNvPr id="4" name="图片 3" descr="侧面的墙上&#10;&#10;中度可信度描述已自动生成">
              <a:extLst>
                <a:ext uri="{FF2B5EF4-FFF2-40B4-BE49-F238E27FC236}">
                  <a16:creationId xmlns:a16="http://schemas.microsoft.com/office/drawing/2014/main" id="{E9F05211-5EFF-A6DE-9333-56370AC00C8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a:fillRect/>
            </a:stretch>
          </p:blipFill>
          <p:spPr>
            <a:xfrm rot="16200000">
              <a:off x="1569792" y="3655612"/>
              <a:ext cx="1263942" cy="3897783"/>
            </a:xfrm>
            <a:prstGeom prst="rect">
              <a:avLst/>
            </a:prstGeom>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30"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6</a:t>
            </a:fld>
            <a:endParaRPr lang="en-US" sz="1200"/>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582" y="1231069"/>
            <a:ext cx="2587206" cy="2350247"/>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7587" y="1422750"/>
            <a:ext cx="4777189" cy="2265302"/>
          </a:xfrm>
          <a:prstGeom prst="rect">
            <a:avLst/>
          </a:prstGeom>
        </p:spPr>
      </p:pic>
      <p:pic>
        <p:nvPicPr>
          <p:cNvPr id="7" name="图片 6"/>
          <p:cNvPicPr>
            <a:picLocks noChangeAspect="1"/>
          </p:cNvPicPr>
          <p:nvPr/>
        </p:nvPicPr>
        <p:blipFill rotWithShape="1">
          <a:blip r:embed="rId5">
            <a:extLst>
              <a:ext uri="{28A0092B-C50C-407E-A947-70E740481C1C}">
                <a14:useLocalDpi xmlns:a14="http://schemas.microsoft.com/office/drawing/2010/main" val="0"/>
              </a:ext>
            </a:extLst>
          </a:blip>
          <a:srcRect/>
          <a:stretch>
            <a:fillRect/>
          </a:stretch>
        </p:blipFill>
        <p:spPr>
          <a:xfrm>
            <a:off x="3723073" y="3717032"/>
            <a:ext cx="1363437" cy="2410731"/>
          </a:xfrm>
          <a:prstGeom prst="rect">
            <a:avLst/>
          </a:prstGeom>
        </p:spPr>
      </p:pic>
      <p:sp>
        <p:nvSpPr>
          <p:cNvPr id="13" name="文本框 12"/>
          <p:cNvSpPr txBox="1"/>
          <p:nvPr/>
        </p:nvSpPr>
        <p:spPr>
          <a:xfrm>
            <a:off x="9041669" y="6425482"/>
            <a:ext cx="2508765" cy="307777"/>
          </a:xfrm>
          <a:prstGeom prst="rect">
            <a:avLst/>
          </a:prstGeom>
          <a:noFill/>
        </p:spPr>
        <p:txBody>
          <a:bodyPr wrap="none" rtlCol="0">
            <a:spAutoFit/>
          </a:bodyPr>
          <a:lstStyle/>
          <a:p>
            <a:pPr algn="ctr"/>
            <a:r>
              <a:rPr lang="en-US" altLang="zh-CN" sz="1400" b="1" dirty="0">
                <a:solidFill>
                  <a:srgbClr val="FF0000"/>
                </a:solidFill>
                <a:latin typeface="Times New Roman" panose="02020603050405020304" pitchFamily="18" charset="0"/>
                <a:cs typeface="Times New Roman" panose="02020603050405020304" pitchFamily="18" charset="0"/>
              </a:rPr>
              <a:t>2023.8.29</a:t>
            </a:r>
            <a:r>
              <a:rPr lang="zh-CN" altLang="en-US" sz="1400" b="1" dirty="0">
                <a:solidFill>
                  <a:srgbClr val="FF0000"/>
                </a:solidFill>
                <a:latin typeface="Times New Roman" panose="02020603050405020304" pitchFamily="18" charset="0"/>
                <a:cs typeface="Times New Roman" panose="02020603050405020304" pitchFamily="18" charset="0"/>
              </a:rPr>
              <a:t> </a:t>
            </a:r>
            <a:r>
              <a:rPr lang="en-US" altLang="zh-CN" sz="1400" b="1" dirty="0">
                <a:solidFill>
                  <a:srgbClr val="FF0000"/>
                </a:solidFill>
                <a:latin typeface="Times New Roman" panose="02020603050405020304" pitchFamily="18" charset="0"/>
                <a:cs typeface="Times New Roman" panose="02020603050405020304" pitchFamily="18" charset="0"/>
              </a:rPr>
              <a:t>Assembly completed</a:t>
            </a:r>
            <a:endParaRPr lang="zh-CN" altLang="en-US" sz="1400" b="1" dirty="0">
              <a:solidFill>
                <a:srgbClr val="FF0000"/>
              </a:solidFill>
              <a:latin typeface="Times New Roman" panose="02020603050405020304" pitchFamily="18" charset="0"/>
              <a:cs typeface="Times New Roman" panose="02020603050405020304" pitchFamily="18" charset="0"/>
            </a:endParaRPr>
          </a:p>
        </p:txBody>
      </p:sp>
      <p:pic>
        <p:nvPicPr>
          <p:cNvPr id="18" name="图片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28812" y="954508"/>
            <a:ext cx="3688307" cy="5498828"/>
          </a:xfrm>
          <a:prstGeom prst="rect">
            <a:avLst/>
          </a:prstGeom>
        </p:spPr>
      </p:pic>
      <p:sp>
        <p:nvSpPr>
          <p:cNvPr id="20" name="灯片编号占位符 3"/>
          <p:cNvSpPr txBox="1"/>
          <p:nvPr/>
        </p:nvSpPr>
        <p:spPr>
          <a:xfrm>
            <a:off x="8490541" y="6240463"/>
            <a:ext cx="2909888" cy="206381"/>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5DD3DB80-B894-403A-B48E-6FDC1A72010E}" type="slidenum">
              <a:rPr lang="zh-CN" altLang="en-US" sz="1000" smtClean="0">
                <a:solidFill>
                  <a:prstClr val="black">
                    <a:lumMod val="50000"/>
                    <a:lumOff val="50000"/>
                  </a:prstClr>
                </a:solidFill>
                <a:latin typeface="Arial"/>
                <a:ea typeface="微软雅黑"/>
              </a:rPr>
              <a:t>6</a:t>
            </a:fld>
            <a:endParaRPr lang="zh-CN" altLang="en-US" sz="1000">
              <a:solidFill>
                <a:prstClr val="black">
                  <a:lumMod val="50000"/>
                  <a:lumOff val="50000"/>
                </a:prstClr>
              </a:solidFill>
              <a:latin typeface="Arial"/>
              <a:ea typeface="微软雅黑"/>
            </a:endParaRPr>
          </a:p>
        </p:txBody>
      </p:sp>
      <p:pic>
        <p:nvPicPr>
          <p:cNvPr id="38" name="图片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20567" y="4072576"/>
            <a:ext cx="2959061" cy="2265301"/>
          </a:xfrm>
          <a:prstGeom prst="rect">
            <a:avLst/>
          </a:prstGeom>
        </p:spPr>
      </p:pic>
      <p:pic>
        <p:nvPicPr>
          <p:cNvPr id="39" name="图片 3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8382" y="3573016"/>
            <a:ext cx="2633243" cy="2617526"/>
          </a:xfrm>
          <a:prstGeom prst="rect">
            <a:avLst/>
          </a:prstGeom>
        </p:spPr>
      </p:pic>
      <p:pic>
        <p:nvPicPr>
          <p:cNvPr id="40" name="图片 39"/>
          <p:cNvPicPr>
            <a:picLocks noChangeAspect="1"/>
          </p:cNvPicPr>
          <p:nvPr/>
        </p:nvPicPr>
        <p:blipFill rotWithShape="1">
          <a:blip r:embed="rId9">
            <a:extLst>
              <a:ext uri="{28A0092B-C50C-407E-A947-70E740481C1C}">
                <a14:useLocalDpi xmlns:a14="http://schemas.microsoft.com/office/drawing/2010/main" val="0"/>
              </a:ext>
            </a:extLst>
          </a:blip>
          <a:srcRect/>
          <a:stretch>
            <a:fillRect/>
          </a:stretch>
        </p:blipFill>
        <p:spPr>
          <a:xfrm>
            <a:off x="3087806" y="3581316"/>
            <a:ext cx="511872" cy="2617526"/>
          </a:xfrm>
          <a:prstGeom prst="rect">
            <a:avLst/>
          </a:prstGeom>
        </p:spPr>
      </p:pic>
      <p:cxnSp>
        <p:nvCxnSpPr>
          <p:cNvPr id="41" name="直接箭头连接符 40"/>
          <p:cNvCxnSpPr/>
          <p:nvPr/>
        </p:nvCxnSpPr>
        <p:spPr>
          <a:xfrm flipV="1">
            <a:off x="1855152" y="4581128"/>
            <a:ext cx="1277945" cy="499803"/>
          </a:xfrm>
          <a:prstGeom prst="straightConnector1">
            <a:avLst/>
          </a:prstGeom>
          <a:ln w="28575">
            <a:solidFill>
              <a:srgbClr val="FF0000"/>
            </a:solidFill>
            <a:tailEnd type="triangle"/>
          </a:ln>
        </p:spPr>
        <p:style>
          <a:lnRef idx="1">
            <a:schemeClr val="accent6"/>
          </a:lnRef>
          <a:fillRef idx="0">
            <a:schemeClr val="accent6"/>
          </a:fillRef>
          <a:effectRef idx="0">
            <a:schemeClr val="accent6"/>
          </a:effectRef>
          <a:fontRef idx="minor">
            <a:schemeClr val="tx1"/>
          </a:fontRef>
        </p:style>
      </p:cxnSp>
      <p:sp>
        <p:nvSpPr>
          <p:cNvPr id="42" name="文本框 41"/>
          <p:cNvSpPr txBox="1"/>
          <p:nvPr/>
        </p:nvSpPr>
        <p:spPr>
          <a:xfrm>
            <a:off x="5518456" y="3913892"/>
            <a:ext cx="2319710" cy="523220"/>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cs typeface="Times New Roman" panose="02020603050405020304" pitchFamily="18" charset="0"/>
              </a:rPr>
              <a:t>Stress monitoring during </a:t>
            </a:r>
          </a:p>
          <a:p>
            <a:pPr algn="ctr"/>
            <a:r>
              <a:rPr lang="en-US" altLang="zh-CN" sz="1400" dirty="0">
                <a:solidFill>
                  <a:prstClr val="black"/>
                </a:solidFill>
                <a:latin typeface="Times New Roman" panose="02020603050405020304" pitchFamily="18" charset="0"/>
                <a:cs typeface="Times New Roman" panose="02020603050405020304" pitchFamily="18" charset="0"/>
              </a:rPr>
              <a:t>assembly with FBG</a:t>
            </a:r>
            <a:endParaRPr lang="zh-CN" altLang="en-US" sz="1400" dirty="0">
              <a:solidFill>
                <a:prstClr val="black"/>
              </a:solidFill>
              <a:latin typeface="Times New Roman" panose="02020603050405020304" pitchFamily="18" charset="0"/>
              <a:cs typeface="Times New Roman" panose="02020603050405020304" pitchFamily="18" charset="0"/>
            </a:endParaRPr>
          </a:p>
        </p:txBody>
      </p:sp>
      <p:sp>
        <p:nvSpPr>
          <p:cNvPr id="43" name="文本框 42"/>
          <p:cNvSpPr txBox="1"/>
          <p:nvPr/>
        </p:nvSpPr>
        <p:spPr>
          <a:xfrm>
            <a:off x="263352" y="6217567"/>
            <a:ext cx="3888431" cy="307777"/>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cs typeface="Times New Roman" panose="02020603050405020304" pitchFamily="18" charset="0"/>
              </a:rPr>
              <a:t>Pre-stress applied with commercial </a:t>
            </a:r>
            <a:r>
              <a:rPr lang="en-AU" altLang="zh-CN" sz="1400" dirty="0">
                <a:solidFill>
                  <a:prstClr val="black"/>
                </a:solidFill>
                <a:latin typeface="Times New Roman" panose="02020603050405020304" pitchFamily="18" charset="0"/>
                <a:cs typeface="Times New Roman" panose="02020603050405020304" pitchFamily="18" charset="0"/>
              </a:rPr>
              <a:t>hydraulic jack</a:t>
            </a:r>
            <a:r>
              <a:rPr lang="en-US" altLang="zh-CN" sz="1400" dirty="0">
                <a:solidFill>
                  <a:prstClr val="black"/>
                </a:solidFill>
                <a:latin typeface="Times New Roman" panose="02020603050405020304" pitchFamily="18" charset="0"/>
                <a:cs typeface="Times New Roman" panose="02020603050405020304" pitchFamily="18" charset="0"/>
              </a:rPr>
              <a:t> </a:t>
            </a:r>
            <a:endParaRPr lang="zh-CN" altLang="en-US" sz="1400" dirty="0">
              <a:solidFill>
                <a:prstClr val="black"/>
              </a:solidFill>
              <a:latin typeface="Times New Roman" panose="02020603050405020304" pitchFamily="18" charset="0"/>
              <a:cs typeface="Times New Roman" panose="02020603050405020304" pitchFamily="18" charset="0"/>
            </a:endParaRPr>
          </a:p>
        </p:txBody>
      </p:sp>
      <p:sp>
        <p:nvSpPr>
          <p:cNvPr id="44" name="文本框 43"/>
          <p:cNvSpPr txBox="1"/>
          <p:nvPr/>
        </p:nvSpPr>
        <p:spPr>
          <a:xfrm>
            <a:off x="767715" y="965835"/>
            <a:ext cx="4473575"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Pre-stress and assembly of LPF3</a:t>
            </a:r>
            <a:endParaRPr lang="zh-CN" altLang="en-US" sz="1600" b="0" dirty="0"/>
          </a:p>
        </p:txBody>
      </p:sp>
      <p:pic>
        <p:nvPicPr>
          <p:cNvPr id="8" name="Picture 2" descr="中国科学院大学大学简介|院校专业录取数据|招生计划数据|招生章程-第一高考网"/>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p:cNvSpPr txBox="1"/>
          <p:nvPr/>
        </p:nvSpPr>
        <p:spPr>
          <a:xfrm>
            <a:off x="5803265" y="1008380"/>
            <a:ext cx="2308860" cy="368300"/>
          </a:xfrm>
          <a:prstGeom prst="rect">
            <a:avLst/>
          </a:prstGeom>
          <a:solidFill>
            <a:srgbClr val="FDCC6D"/>
          </a:solidFill>
        </p:spPr>
        <p:txBody>
          <a:bodyPr wrap="square">
            <a:spAutoFit/>
          </a:bodyPr>
          <a:lstStyle/>
          <a:p>
            <a:r>
              <a:rPr lang="en-AU" altLang="zh-CN" i="1" dirty="0" err="1">
                <a:solidFill>
                  <a:srgbClr val="002060"/>
                </a:solidFill>
                <a:latin typeface="+mj-lt"/>
                <a:ea typeface="宋体" pitchFamily="2" charset="-122"/>
                <a:cs typeface="Times New Roman" panose="02020603050405020304" pitchFamily="18" charset="0"/>
              </a:rPr>
              <a:t>Yingzhe</a:t>
            </a:r>
            <a:r>
              <a:rPr lang="en-AU" altLang="zh-CN" i="1" dirty="0">
                <a:solidFill>
                  <a:srgbClr val="002060"/>
                </a:solidFill>
                <a:latin typeface="+mj-lt"/>
                <a:ea typeface="宋体" pitchFamily="2" charset="-122"/>
                <a:cs typeface="Times New Roman" panose="02020603050405020304" pitchFamily="18" charset="0"/>
              </a:rPr>
              <a:t> Wang et al</a:t>
            </a:r>
            <a:endParaRPr lang="zh-CN" altLang="en-US" i="1" dirty="0">
              <a:solidFill>
                <a:srgbClr val="002060"/>
              </a:solidFill>
              <a:latin typeface="+mj-lt"/>
              <a:ea typeface="宋体" pitchFamily="2" charset="-122"/>
              <a:cs typeface="Times New Roman" panose="02020603050405020304" pitchFamily="18" charset="0"/>
            </a:endParaRPr>
          </a:p>
        </p:txBody>
      </p:sp>
      <p:sp>
        <p:nvSpPr>
          <p:cNvPr id="10" name="矩形 9"/>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6119" y="3734856"/>
            <a:ext cx="3669127" cy="2732758"/>
          </a:xfrm>
          <a:prstGeom prst="rect">
            <a:avLst/>
          </a:prstGeom>
        </p:spPr>
      </p:pic>
      <p:pic>
        <p:nvPicPr>
          <p:cNvPr id="3" name="图片 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13"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7</a:t>
            </a:fld>
            <a:endParaRPr lang="en-US" sz="1200" dirty="0"/>
          </a:p>
        </p:txBody>
      </p:sp>
      <p:sp>
        <p:nvSpPr>
          <p:cNvPr id="15" name="文本框 14"/>
          <p:cNvSpPr txBox="1"/>
          <p:nvPr/>
        </p:nvSpPr>
        <p:spPr>
          <a:xfrm>
            <a:off x="8863240" y="4386205"/>
            <a:ext cx="2280065" cy="523220"/>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cs typeface="Times New Roman" panose="02020603050405020304" pitchFamily="18" charset="0"/>
              </a:rPr>
              <a:t>Current decay curve at the operating current</a:t>
            </a:r>
            <a:endParaRPr lang="zh-CN" altLang="en-US" sz="1400" dirty="0">
              <a:solidFill>
                <a:prstClr val="black"/>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326235" y="1905313"/>
            <a:ext cx="4248472" cy="1451679"/>
          </a:xfrm>
          <a:prstGeom prst="rect">
            <a:avLst/>
          </a:prstGeom>
          <a:noFill/>
        </p:spPr>
        <p:txBody>
          <a:bodyPr wrap="square" rtlCol="0">
            <a:spAutoFit/>
          </a:bodyPr>
          <a:lstStyle/>
          <a:p>
            <a:pPr marL="285750" indent="-285750" algn="just">
              <a:lnSpc>
                <a:spcPct val="125000"/>
              </a:lnSpc>
              <a:buFont typeface="Wingdings" panose="05000000000000000000" pitchFamily="2" charset="2"/>
              <a:buChar char="Ø"/>
            </a:pPr>
            <a:r>
              <a:rPr lang="en-US" altLang="zh-CN" b="1" dirty="0">
                <a:solidFill>
                  <a:srgbClr val="FF0000"/>
                </a:solidFill>
              </a:rPr>
              <a:t>Varistor plus CLIQ</a:t>
            </a:r>
            <a:r>
              <a:rPr lang="zh-CN" altLang="en-US" b="1" dirty="0">
                <a:solidFill>
                  <a:srgbClr val="FF0000"/>
                </a:solidFill>
              </a:rPr>
              <a:t> </a:t>
            </a:r>
            <a:r>
              <a:rPr lang="en-US" altLang="zh-CN" b="1" dirty="0"/>
              <a:t>to protect the </a:t>
            </a:r>
            <a:r>
              <a:rPr lang="en-US" altLang="zh-CN" b="1" dirty="0">
                <a:solidFill>
                  <a:srgbClr val="FF0000"/>
                </a:solidFill>
              </a:rPr>
              <a:t>Nb</a:t>
            </a:r>
            <a:r>
              <a:rPr lang="en-US" altLang="zh-CN" b="1" baseline="-25000" dirty="0">
                <a:solidFill>
                  <a:srgbClr val="FF0000"/>
                </a:solidFill>
              </a:rPr>
              <a:t>3</a:t>
            </a:r>
            <a:r>
              <a:rPr lang="en-US" altLang="zh-CN" b="1" dirty="0">
                <a:solidFill>
                  <a:srgbClr val="FF0000"/>
                </a:solidFill>
              </a:rPr>
              <a:t>Sn</a:t>
            </a:r>
            <a:r>
              <a:rPr lang="en-US" altLang="zh-CN" b="1" dirty="0"/>
              <a:t> coils. The maximum hot spot is ~</a:t>
            </a:r>
            <a:r>
              <a:rPr lang="zh-CN" altLang="en-US" b="1" dirty="0"/>
              <a:t> </a:t>
            </a:r>
            <a:r>
              <a:rPr lang="en-US" altLang="zh-CN" b="1" dirty="0"/>
              <a:t>230 K</a:t>
            </a:r>
          </a:p>
          <a:p>
            <a:pPr marL="285750" indent="-285750" algn="just">
              <a:lnSpc>
                <a:spcPct val="125000"/>
              </a:lnSpc>
              <a:buFont typeface="Wingdings" panose="05000000000000000000" pitchFamily="2" charset="2"/>
              <a:buChar char="Ø"/>
            </a:pPr>
            <a:r>
              <a:rPr lang="en-US" altLang="zh-CN" b="1" dirty="0">
                <a:solidFill>
                  <a:srgbClr val="FF0000"/>
                </a:solidFill>
              </a:rPr>
              <a:t>NI configuration plus dump resistor </a:t>
            </a:r>
            <a:r>
              <a:rPr lang="en-US" altLang="zh-CN" b="1" dirty="0"/>
              <a:t>to protect the 2 </a:t>
            </a:r>
            <a:r>
              <a:rPr lang="en-US" altLang="zh-CN" b="1" dirty="0">
                <a:solidFill>
                  <a:srgbClr val="FF0000"/>
                </a:solidFill>
              </a:rPr>
              <a:t>HTS</a:t>
            </a:r>
            <a:r>
              <a:rPr lang="en-US" altLang="zh-CN" b="1" dirty="0"/>
              <a:t> insert coils</a:t>
            </a:r>
            <a:endParaRPr lang="zh-CN" altLang="en-US" b="1" dirty="0"/>
          </a:p>
        </p:txBody>
      </p:sp>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5122" y="1041775"/>
            <a:ext cx="3494067" cy="2268470"/>
          </a:xfrm>
          <a:prstGeom prst="rect">
            <a:avLst/>
          </a:prstGeom>
        </p:spPr>
      </p:pic>
      <p:sp>
        <p:nvSpPr>
          <p:cNvPr id="25" name="文本框 24"/>
          <p:cNvSpPr txBox="1"/>
          <p:nvPr/>
        </p:nvSpPr>
        <p:spPr>
          <a:xfrm>
            <a:off x="607695" y="1075055"/>
            <a:ext cx="3536950" cy="41529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130" dirty="0"/>
              <a:t>Quench protection of LPF3</a:t>
            </a:r>
            <a:endParaRPr lang="zh-CN" altLang="en-US" sz="1600" b="0" dirty="0"/>
          </a:p>
        </p:txBody>
      </p:sp>
      <p:pic>
        <p:nvPicPr>
          <p:cNvPr id="5" name="Picture 2" descr="中国科学院大学大学简介|院校专业录取数据|招生计划数据|招生章程-第一高考网"/>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sp>
        <p:nvSpPr>
          <p:cNvPr id="22" name="文本框 21"/>
          <p:cNvSpPr txBox="1"/>
          <p:nvPr/>
        </p:nvSpPr>
        <p:spPr>
          <a:xfrm>
            <a:off x="1647190" y="1517015"/>
            <a:ext cx="1711960" cy="368300"/>
          </a:xfrm>
          <a:prstGeom prst="rect">
            <a:avLst/>
          </a:prstGeom>
          <a:solidFill>
            <a:srgbClr val="FDCC6D"/>
          </a:solidFill>
        </p:spPr>
        <p:txBody>
          <a:bodyPr wrap="square">
            <a:spAutoFit/>
          </a:bodyPr>
          <a:lstStyle>
            <a:defPPr>
              <a:defRPr lang="zh-CN"/>
            </a:defPPr>
            <a:lvl1pPr>
              <a:defRPr sz="2000" i="1">
                <a:solidFill>
                  <a:srgbClr val="FF0000"/>
                </a:solidFill>
                <a:latin typeface="+mj-lt"/>
                <a:ea typeface="宋体" pitchFamily="2" charset="-122"/>
                <a:cs typeface="Times New Roman" panose="02020603050405020304" pitchFamily="18" charset="0"/>
              </a:defRPr>
            </a:lvl1pPr>
          </a:lstStyle>
          <a:p>
            <a:r>
              <a:rPr lang="en-US" altLang="zh-CN" sz="1800" dirty="0" err="1">
                <a:solidFill>
                  <a:srgbClr val="002060"/>
                </a:solidFill>
              </a:rPr>
              <a:t>Jinrui</a:t>
            </a:r>
            <a:r>
              <a:rPr lang="en-US" altLang="zh-CN" sz="1800" dirty="0">
                <a:solidFill>
                  <a:srgbClr val="002060"/>
                </a:solidFill>
              </a:rPr>
              <a:t> Shi et al</a:t>
            </a:r>
            <a:endParaRPr lang="en-US" altLang="zh-CN" dirty="0">
              <a:solidFill>
                <a:srgbClr val="002060"/>
              </a:solidFill>
            </a:endParaRPr>
          </a:p>
        </p:txBody>
      </p:sp>
      <p:pic>
        <p:nvPicPr>
          <p:cNvPr id="6" name="图片 5"/>
          <p:cNvPicPr>
            <a:picLocks noChangeAspect="1"/>
          </p:cNvPicPr>
          <p:nvPr/>
        </p:nvPicPr>
        <p:blipFill rotWithShape="1">
          <a:blip r:embed="rId6">
            <a:extLst>
              <a:ext uri="{28A0092B-C50C-407E-A947-70E740481C1C}">
                <a14:useLocalDpi xmlns:a14="http://schemas.microsoft.com/office/drawing/2010/main" val="0"/>
              </a:ext>
            </a:extLst>
          </a:blip>
          <a:srcRect/>
          <a:stretch>
            <a:fillRect/>
          </a:stretch>
        </p:blipFill>
        <p:spPr bwMode="auto">
          <a:xfrm>
            <a:off x="407368" y="3575106"/>
            <a:ext cx="7741821" cy="2568411"/>
          </a:xfrm>
          <a:prstGeom prst="rect">
            <a:avLst/>
          </a:prstGeom>
          <a:noFill/>
        </p:spPr>
      </p:pic>
      <p:pic>
        <p:nvPicPr>
          <p:cNvPr id="7" name="图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84232" y="1124744"/>
            <a:ext cx="3556081" cy="257354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85D7D52B-6945-9721-31EB-5B5E7694D6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8088" y="3503281"/>
            <a:ext cx="4706694" cy="3217263"/>
          </a:xfrm>
          <a:prstGeom prst="rect">
            <a:avLst/>
          </a:prstGeom>
        </p:spPr>
      </p:pic>
      <p:pic>
        <p:nvPicPr>
          <p:cNvPr id="3" name="图片 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5" name="文本框 4"/>
          <p:cNvSpPr txBox="1"/>
          <p:nvPr/>
        </p:nvSpPr>
        <p:spPr>
          <a:xfrm>
            <a:off x="3359697" y="1124585"/>
            <a:ext cx="5112568"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Performance test in Sep to Dec 2023</a:t>
            </a:r>
            <a:endParaRPr lang="zh-CN" altLang="en-US" sz="2400" dirty="0"/>
          </a:p>
        </p:txBody>
      </p:sp>
      <p:sp>
        <p:nvSpPr>
          <p:cNvPr id="12" name="文本框 11"/>
          <p:cNvSpPr txBox="1"/>
          <p:nvPr/>
        </p:nvSpPr>
        <p:spPr>
          <a:xfrm>
            <a:off x="510364" y="1556792"/>
            <a:ext cx="11202260" cy="1797928"/>
          </a:xfrm>
          <a:prstGeom prst="rect">
            <a:avLst/>
          </a:prstGeom>
          <a:noFill/>
        </p:spPr>
        <p:txBody>
          <a:bodyPr wrap="square" rtlCol="0">
            <a:spAutoFit/>
          </a:bodyPr>
          <a:lstStyle/>
          <a:p>
            <a:pPr marL="285750" indent="-285750" algn="just">
              <a:lnSpc>
                <a:spcPct val="125000"/>
              </a:lnSpc>
              <a:buFont typeface="Wingdings" panose="05000000000000000000" pitchFamily="2" charset="2"/>
              <a:buChar char="Ø"/>
            </a:pPr>
            <a:r>
              <a:rPr lang="en-US" altLang="zh-CN" b="1" dirty="0"/>
              <a:t>The </a:t>
            </a:r>
            <a:r>
              <a:rPr lang="en-US" altLang="zh-CN" b="1" dirty="0">
                <a:solidFill>
                  <a:srgbClr val="FF0000"/>
                </a:solidFill>
              </a:rPr>
              <a:t>Nb</a:t>
            </a:r>
            <a:r>
              <a:rPr lang="en-US" altLang="zh-CN" b="1" baseline="-25000" dirty="0">
                <a:solidFill>
                  <a:srgbClr val="FF0000"/>
                </a:solidFill>
              </a:rPr>
              <a:t>3</a:t>
            </a:r>
            <a:r>
              <a:rPr lang="en-US" altLang="zh-CN" b="1" dirty="0">
                <a:solidFill>
                  <a:srgbClr val="FF0000"/>
                </a:solidFill>
              </a:rPr>
              <a:t>Sn coils were</a:t>
            </a:r>
            <a:r>
              <a:rPr lang="en-US" altLang="zh-CN" b="1" dirty="0"/>
              <a:t> trained firstly, maximum current reached </a:t>
            </a:r>
            <a:r>
              <a:rPr lang="en-US" altLang="zh-CN" b="1" dirty="0">
                <a:solidFill>
                  <a:srgbClr val="FF0000"/>
                </a:solidFill>
              </a:rPr>
              <a:t>~85% of </a:t>
            </a:r>
            <a:r>
              <a:rPr lang="en-US" altLang="zh-CN" b="1" dirty="0" err="1">
                <a:solidFill>
                  <a:srgbClr val="FF0000"/>
                </a:solidFill>
              </a:rPr>
              <a:t>I</a:t>
            </a:r>
            <a:r>
              <a:rPr lang="en-US" altLang="zh-CN" b="1" baseline="-25000" dirty="0" err="1">
                <a:solidFill>
                  <a:srgbClr val="FF0000"/>
                </a:solidFill>
              </a:rPr>
              <a:t>op</a:t>
            </a:r>
            <a:r>
              <a:rPr lang="en-US" altLang="zh-CN" b="1" baseline="-25000" dirty="0">
                <a:solidFill>
                  <a:srgbClr val="FF0000"/>
                </a:solidFill>
              </a:rPr>
              <a:t> </a:t>
            </a:r>
            <a:r>
              <a:rPr lang="en-US" altLang="zh-CN" b="1" dirty="0"/>
              <a:t>in Dec 2023,</a:t>
            </a:r>
            <a:r>
              <a:rPr lang="zh-CN" altLang="en-US" b="1" dirty="0"/>
              <a:t> </a:t>
            </a:r>
            <a:r>
              <a:rPr lang="en-US" altLang="zh-CN" b="1" dirty="0"/>
              <a:t>but showed an unstable plateau at 11 T due to one of the outmost Nb</a:t>
            </a:r>
            <a:r>
              <a:rPr lang="en-US" altLang="zh-CN" b="1" baseline="-25000" dirty="0"/>
              <a:t>3</a:t>
            </a:r>
            <a:r>
              <a:rPr lang="en-US" altLang="zh-CN" b="1" dirty="0"/>
              <a:t>Sn coil, probably due to insufficient pre-stress during assembly</a:t>
            </a:r>
            <a:r>
              <a:rPr lang="x-none" altLang="en-US" b="1" dirty="0"/>
              <a:t>, </a:t>
            </a:r>
            <a:r>
              <a:rPr lang="x-none" altLang="en-US" b="1" dirty="0">
                <a:solidFill>
                  <a:srgbClr val="C00000"/>
                </a:solidFill>
              </a:rPr>
              <a:t>and enhanced field on most inner Nb3Sn coils due to  the  HTS screen current!</a:t>
            </a:r>
            <a:endParaRPr lang="en-US" altLang="zh-CN" b="1" dirty="0">
              <a:solidFill>
                <a:srgbClr val="FF0000"/>
              </a:solidFill>
            </a:endParaRPr>
          </a:p>
          <a:p>
            <a:pPr marL="285750" indent="-285750" algn="just">
              <a:lnSpc>
                <a:spcPct val="125000"/>
              </a:lnSpc>
              <a:buFont typeface="Wingdings" panose="05000000000000000000" pitchFamily="2" charset="2"/>
              <a:buChar char="Ø"/>
            </a:pPr>
            <a:r>
              <a:rPr lang="en-US" altLang="zh-CN" b="1" dirty="0"/>
              <a:t>HTS block coil was ramped independently</a:t>
            </a:r>
            <a:r>
              <a:rPr lang="en-US" altLang="zh-CN" b="1" dirty="0">
                <a:solidFill>
                  <a:srgbClr val="FF0000"/>
                </a:solidFill>
              </a:rPr>
              <a:t> to 100% of </a:t>
            </a:r>
            <a:r>
              <a:rPr lang="en-US" altLang="zh-CN" b="1" dirty="0" err="1">
                <a:solidFill>
                  <a:srgbClr val="FF0000"/>
                </a:solidFill>
              </a:rPr>
              <a:t>I</a:t>
            </a:r>
            <a:r>
              <a:rPr lang="en-US" altLang="zh-CN" b="1" baseline="-25000" dirty="0" err="1">
                <a:solidFill>
                  <a:srgbClr val="FF0000"/>
                </a:solidFill>
              </a:rPr>
              <a:t>op</a:t>
            </a:r>
            <a:r>
              <a:rPr lang="en-US" altLang="zh-CN" b="1" dirty="0">
                <a:solidFill>
                  <a:srgbClr val="FF0000"/>
                </a:solidFill>
              </a:rPr>
              <a:t> </a:t>
            </a:r>
            <a:r>
              <a:rPr lang="en-US" altLang="zh-CN" b="1" dirty="0"/>
              <a:t>at 9 T background field,</a:t>
            </a:r>
            <a:r>
              <a:rPr lang="zh-CN" altLang="en-US" b="1" dirty="0"/>
              <a:t> </a:t>
            </a:r>
            <a:r>
              <a:rPr lang="en-US" altLang="zh-CN" b="1" dirty="0"/>
              <a:t>with</a:t>
            </a:r>
            <a:r>
              <a:rPr lang="zh-CN" altLang="en-US" b="1" dirty="0"/>
              <a:t> </a:t>
            </a:r>
            <a:r>
              <a:rPr lang="en-US" altLang="zh-CN" b="1" dirty="0"/>
              <a:t>long</a:t>
            </a:r>
            <a:r>
              <a:rPr lang="zh-CN" altLang="en-US" b="1" dirty="0"/>
              <a:t> </a:t>
            </a:r>
            <a:r>
              <a:rPr lang="en-US" altLang="zh-CN" b="1" dirty="0"/>
              <a:t>time</a:t>
            </a:r>
            <a:r>
              <a:rPr lang="zh-CN" altLang="en-US" b="1" dirty="0"/>
              <a:t> </a:t>
            </a:r>
            <a:r>
              <a:rPr lang="en-US" altLang="zh-CN" b="1" dirty="0"/>
              <a:t>delay</a:t>
            </a:r>
            <a:r>
              <a:rPr lang="zh-CN" altLang="en-US" b="1" dirty="0"/>
              <a:t> </a:t>
            </a:r>
            <a:r>
              <a:rPr lang="en-US" altLang="zh-CN" b="1" dirty="0"/>
              <a:t>of</a:t>
            </a:r>
            <a:r>
              <a:rPr lang="zh-CN" altLang="en-US" b="1" dirty="0"/>
              <a:t> </a:t>
            </a:r>
            <a:r>
              <a:rPr lang="en-US" altLang="zh-CN" b="1" dirty="0"/>
              <a:t>field. Current leads failure limited the hold time of the </a:t>
            </a:r>
            <a:r>
              <a:rPr lang="en-US" altLang="zh-CN" b="1" dirty="0" err="1"/>
              <a:t>I</a:t>
            </a:r>
            <a:r>
              <a:rPr lang="en-US" altLang="zh-CN" b="1" baseline="-25000" dirty="0" err="1"/>
              <a:t>op</a:t>
            </a:r>
            <a:r>
              <a:rPr lang="en-US" altLang="zh-CN" b="1" baseline="-25000" dirty="0"/>
              <a:t> </a:t>
            </a:r>
            <a:r>
              <a:rPr lang="en-US" altLang="zh-CN" b="1" dirty="0"/>
              <a:t>and the field </a:t>
            </a:r>
          </a:p>
        </p:txBody>
      </p:sp>
      <p:sp>
        <p:nvSpPr>
          <p:cNvPr id="25"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8</a:t>
            </a:fld>
            <a:endParaRPr lang="en-US" sz="1200" dirty="0"/>
          </a:p>
        </p:txBody>
      </p:sp>
      <p:pic>
        <p:nvPicPr>
          <p:cNvPr id="2" name="Picture 2" descr="中国科学院大学大学简介|院校专业录取数据|招生计划数据|招生章程-第一高考网"/>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p:cNvSpPr txBox="1"/>
          <p:nvPr/>
        </p:nvSpPr>
        <p:spPr>
          <a:xfrm>
            <a:off x="10452100" y="1115695"/>
            <a:ext cx="1368425" cy="368300"/>
          </a:xfrm>
          <a:prstGeom prst="rect">
            <a:avLst/>
          </a:prstGeom>
          <a:solidFill>
            <a:srgbClr val="FDCC6D"/>
          </a:solidFill>
        </p:spPr>
        <p:txBody>
          <a:bodyPr wrap="square">
            <a:spAutoFit/>
          </a:bodyPr>
          <a:lstStyle/>
          <a:p>
            <a:r>
              <a:rPr lang="en-AU" altLang="zh-CN" i="1" dirty="0">
                <a:solidFill>
                  <a:srgbClr val="002060"/>
                </a:solidFill>
                <a:latin typeface="+mj-lt"/>
                <a:ea typeface="宋体" pitchFamily="2" charset="-122"/>
                <a:cs typeface="Times New Roman" panose="02020603050405020304" pitchFamily="18" charset="0"/>
              </a:rPr>
              <a:t>Wei Li et al</a:t>
            </a:r>
            <a:endParaRPr lang="zh-CN" altLang="en-US" sz="2000" i="1" dirty="0">
              <a:solidFill>
                <a:srgbClr val="002060"/>
              </a:solidFill>
              <a:latin typeface="+mj-lt"/>
              <a:ea typeface="宋体" pitchFamily="2" charset="-122"/>
              <a:cs typeface="Times New Roman" panose="02020603050405020304" pitchFamily="18" charset="0"/>
            </a:endParaRPr>
          </a:p>
        </p:txBody>
      </p:sp>
      <p:sp>
        <p:nvSpPr>
          <p:cNvPr id="10" name="矩形 9"/>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5440" y="3284983"/>
            <a:ext cx="5125152" cy="3384377"/>
          </a:xfrm>
          <a:prstGeom prst="rect">
            <a:avLst/>
          </a:prstGeom>
        </p:spPr>
      </p:pic>
      <p:sp>
        <p:nvSpPr>
          <p:cNvPr id="13" name="文本框 20"/>
          <p:cNvSpPr txBox="1"/>
          <p:nvPr/>
        </p:nvSpPr>
        <p:spPr>
          <a:xfrm>
            <a:off x="2767965" y="5805170"/>
            <a:ext cx="1671955"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solidFill>
                  <a:srgbClr val="FF0000"/>
                </a:solidFill>
                <a:latin typeface="Times New Roman" panose="02020603050405020304" pitchFamily="18" charset="0"/>
                <a:cs typeface="Times New Roman" panose="02020603050405020304" pitchFamily="18" charset="0"/>
              </a:rPr>
              <a:t>55 mm</a:t>
            </a:r>
            <a:r>
              <a:rPr lang="zh-CN" altLang="en-US" sz="1600" dirty="0">
                <a:solidFill>
                  <a:srgbClr val="FF0000"/>
                </a:solidFill>
                <a:latin typeface="Times New Roman" panose="02020603050405020304" pitchFamily="18" charset="0"/>
                <a:cs typeface="Times New Roman" panose="02020603050405020304" pitchFamily="18" charset="0"/>
              </a:rPr>
              <a:t> 双孔径</a:t>
            </a:r>
            <a:endParaRPr lang="en-US" altLang="zh-CN" sz="1600"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4" name="文本框 3"/>
          <p:cNvSpPr txBox="1"/>
          <p:nvPr/>
        </p:nvSpPr>
        <p:spPr>
          <a:xfrm>
            <a:off x="979647" y="1124585"/>
            <a:ext cx="8644413" cy="461645"/>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Reassembly of the magnet with enhanced pre-stress in Jan 2024</a:t>
            </a:r>
            <a:endParaRPr lang="zh-CN" altLang="en-US" sz="2400" dirty="0"/>
          </a:p>
        </p:txBody>
      </p:sp>
      <p:pic>
        <p:nvPicPr>
          <p:cNvPr id="5"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p:cNvSpPr txBox="1"/>
          <p:nvPr/>
        </p:nvSpPr>
        <p:spPr>
          <a:xfrm>
            <a:off x="10005060" y="1115695"/>
            <a:ext cx="1815465" cy="368300"/>
          </a:xfrm>
          <a:prstGeom prst="rect">
            <a:avLst/>
          </a:prstGeom>
          <a:solidFill>
            <a:srgbClr val="FDCC6D"/>
          </a:solidFill>
        </p:spPr>
        <p:txBody>
          <a:bodyPr wrap="square">
            <a:spAutoFit/>
          </a:bodyPr>
          <a:lstStyle/>
          <a:p>
            <a:r>
              <a:rPr lang="en-AU" altLang="zh-CN" i="1" dirty="0">
                <a:solidFill>
                  <a:srgbClr val="002060"/>
                </a:solidFill>
                <a:latin typeface="+mj-lt"/>
                <a:ea typeface="宋体" pitchFamily="2" charset="-122"/>
                <a:cs typeface="Times New Roman" panose="02020603050405020304" pitchFamily="18" charset="0"/>
              </a:rPr>
              <a:t>Xin Chen  et al</a:t>
            </a:r>
            <a:endParaRPr lang="zh-CN" altLang="en-US" sz="2000" i="1" dirty="0">
              <a:solidFill>
                <a:srgbClr val="002060"/>
              </a:solidFill>
              <a:latin typeface="+mj-lt"/>
              <a:ea typeface="宋体" pitchFamily="2" charset="-122"/>
              <a:cs typeface="Times New Roman" panose="02020603050405020304" pitchFamily="18" charset="0"/>
            </a:endParaRPr>
          </a:p>
        </p:txBody>
      </p:sp>
      <p:sp>
        <p:nvSpPr>
          <p:cNvPr id="7" name="矩形 6"/>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Model Dipole LPF3</a:t>
            </a:r>
          </a:p>
        </p:txBody>
      </p:sp>
      <p:pic>
        <p:nvPicPr>
          <p:cNvPr id="14" name="图片 13"/>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a:off x="551479" y="1659818"/>
            <a:ext cx="3312274" cy="2633479"/>
          </a:xfrm>
          <a:prstGeom prst="rect">
            <a:avLst/>
          </a:prstGeom>
        </p:spPr>
      </p:pic>
      <p:pic>
        <p:nvPicPr>
          <p:cNvPr id="15" name="图片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6569" y="1617008"/>
            <a:ext cx="7373952" cy="2915622"/>
          </a:xfrm>
          <a:prstGeom prst="rect">
            <a:avLst/>
          </a:prstGeom>
        </p:spPr>
      </p:pic>
      <p:sp>
        <p:nvSpPr>
          <p:cNvPr id="16" name="文本框 10"/>
          <p:cNvSpPr txBox="1"/>
          <p:nvPr/>
        </p:nvSpPr>
        <p:spPr>
          <a:xfrm>
            <a:off x="7968208" y="3914529"/>
            <a:ext cx="2802296" cy="30655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spcBef>
                <a:spcPts val="1200"/>
              </a:spcBef>
              <a:spcAft>
                <a:spcPts val="600"/>
              </a:spcAft>
            </a:pPr>
            <a:r>
              <a:rPr lang="zh-CN" altLang="en-US" sz="1200" dirty="0">
                <a:latin typeface="Times New Roman" panose="02020603050405020304" pitchFamily="18" charset="0"/>
                <a:ea typeface="宋体" pitchFamily="2" charset="-122"/>
                <a:cs typeface="Times New Roman" panose="02020603050405020304" pitchFamily="18" charset="0"/>
              </a:rPr>
              <a:t>应变片监测磁体组装、降温、励磁过程</a:t>
            </a:r>
            <a:endParaRPr lang="en-US" altLang="zh-CN" sz="1200" dirty="0">
              <a:latin typeface="Times New Roman" panose="02020603050405020304" pitchFamily="18" charset="0"/>
              <a:ea typeface="宋体" pitchFamily="2" charset="-122"/>
              <a:cs typeface="Times New Roman" panose="02020603050405020304" pitchFamily="18" charset="0"/>
            </a:endParaRPr>
          </a:p>
        </p:txBody>
      </p:sp>
      <p:pic>
        <p:nvPicPr>
          <p:cNvPr id="17" name="图片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4757" y="4308679"/>
            <a:ext cx="3376245" cy="2276430"/>
          </a:xfrm>
          <a:prstGeom prst="rect">
            <a:avLst/>
          </a:prstGeom>
        </p:spPr>
      </p:pic>
      <p:pic>
        <p:nvPicPr>
          <p:cNvPr id="18" name="图片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71683" y="4587595"/>
            <a:ext cx="3713285" cy="2190968"/>
          </a:xfrm>
          <a:prstGeom prst="rect">
            <a:avLst/>
          </a:prstGeom>
        </p:spPr>
      </p:pic>
      <p:pic>
        <p:nvPicPr>
          <p:cNvPr id="19" name="图片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68999" y="4455390"/>
            <a:ext cx="3404786" cy="2279289"/>
          </a:xfrm>
          <a:prstGeom prst="rect">
            <a:avLst/>
          </a:prstGeom>
        </p:spPr>
      </p:pic>
      <p:sp>
        <p:nvSpPr>
          <p:cNvPr id="21" name="文本框 19"/>
          <p:cNvSpPr txBox="1"/>
          <p:nvPr/>
        </p:nvSpPr>
        <p:spPr>
          <a:xfrm>
            <a:off x="4719956" y="4934433"/>
            <a:ext cx="2520280" cy="30655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spcBef>
                <a:spcPts val="1200"/>
              </a:spcBef>
              <a:spcAft>
                <a:spcPts val="600"/>
              </a:spcAft>
            </a:pPr>
            <a:r>
              <a:rPr lang="zh-CN" altLang="en-US" sz="1200" dirty="0">
                <a:latin typeface="Times New Roman" panose="02020603050405020304" pitchFamily="18" charset="0"/>
                <a:ea typeface="宋体" pitchFamily="2" charset="-122"/>
                <a:cs typeface="Times New Roman" panose="02020603050405020304" pitchFamily="18" charset="0"/>
              </a:rPr>
              <a:t>光栅光纤监测磁体组装及测试过程</a:t>
            </a:r>
            <a:endParaRPr lang="en-US" altLang="zh-CN" sz="1200" dirty="0">
              <a:latin typeface="Times New Roman" panose="02020603050405020304" pitchFamily="18" charset="0"/>
              <a:ea typeface="宋体" pitchFamily="2" charset="-122"/>
              <a:cs typeface="Times New Roman" panose="02020603050405020304" pitchFamily="18" charset="0"/>
            </a:endParaRPr>
          </a:p>
        </p:txBody>
      </p:sp>
      <p:sp>
        <p:nvSpPr>
          <p:cNvPr id="22" name="矩形 21"/>
          <p:cNvSpPr/>
          <p:nvPr/>
        </p:nvSpPr>
        <p:spPr>
          <a:xfrm>
            <a:off x="551479" y="1659818"/>
            <a:ext cx="1127232" cy="307777"/>
          </a:xfrm>
          <a:prstGeom prst="rect">
            <a:avLst/>
          </a:prstGeom>
          <a:solidFill>
            <a:srgbClr val="FFFF00"/>
          </a:solidFill>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a:solidFill>
                  <a:srgbClr val="FF0000"/>
                </a:solidFill>
                <a:latin typeface="Times New Roman" panose="02020603050405020304" pitchFamily="18" charset="0"/>
                <a:ea typeface="宋体" pitchFamily="2" charset="-122"/>
                <a:cs typeface="Times New Roman" panose="02020603050405020304" pitchFamily="18" charset="0"/>
              </a:rPr>
              <a:t>2024 </a:t>
            </a:r>
            <a:r>
              <a:rPr lang="zh-CN" altLang="en-US" sz="1400" dirty="0">
                <a:solidFill>
                  <a:srgbClr val="FF0000"/>
                </a:solidFill>
                <a:latin typeface="Times New Roman" panose="02020603050405020304" pitchFamily="18" charset="0"/>
                <a:ea typeface="宋体" pitchFamily="2" charset="-122"/>
                <a:cs typeface="Times New Roman" panose="02020603050405020304" pitchFamily="18" charset="0"/>
              </a:rPr>
              <a:t>年 </a:t>
            </a:r>
            <a:r>
              <a:rPr lang="en-US" altLang="zh-CN" sz="1400" dirty="0">
                <a:solidFill>
                  <a:srgbClr val="FF0000"/>
                </a:solidFill>
                <a:latin typeface="Times New Roman" panose="02020603050405020304" pitchFamily="18" charset="0"/>
                <a:ea typeface="宋体" pitchFamily="2" charset="-122"/>
                <a:cs typeface="Times New Roman" panose="02020603050405020304" pitchFamily="18" charset="0"/>
              </a:rPr>
              <a:t>1 </a:t>
            </a:r>
            <a:r>
              <a:rPr lang="zh-CN" altLang="en-US" sz="1400" dirty="0">
                <a:solidFill>
                  <a:srgbClr val="FF0000"/>
                </a:solidFill>
                <a:latin typeface="Times New Roman" panose="02020603050405020304" pitchFamily="18" charset="0"/>
                <a:ea typeface="宋体" pitchFamily="2" charset="-122"/>
                <a:cs typeface="Times New Roman" panose="02020603050405020304" pitchFamily="18" charset="0"/>
              </a:rPr>
              <a:t>月</a:t>
            </a:r>
            <a:endParaRPr lang="zh-CN" altLang="en-US" sz="1400" dirty="0">
              <a:solidFill>
                <a:srgbClr val="FF0000"/>
              </a:solidFill>
            </a:endParaRPr>
          </a:p>
        </p:txBody>
      </p:sp>
      <p:sp>
        <p:nvSpPr>
          <p:cNvPr id="2" name="灯片编号占位符 2">
            <a:extLst>
              <a:ext uri="{FF2B5EF4-FFF2-40B4-BE49-F238E27FC236}">
                <a16:creationId xmlns:a16="http://schemas.microsoft.com/office/drawing/2014/main" id="{CA0D2665-2A9C-66B4-ECF3-91890066704B}"/>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9</a:t>
            </a:fld>
            <a:endParaRPr lang="en-US" sz="12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1094</TotalTime>
  <Words>1695</Words>
  <Application>Microsoft Office PowerPoint</Application>
  <PresentationFormat>宽屏</PresentationFormat>
  <Paragraphs>186</Paragraphs>
  <Slides>22</Slides>
  <Notes>2</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31" baseType="lpstr">
      <vt:lpstr>等线</vt:lpstr>
      <vt:lpstr>微软雅黑</vt:lpstr>
      <vt:lpstr>Arial</vt:lpstr>
      <vt:lpstr>Arial Black</vt:lpstr>
      <vt:lpstr>Calibri</vt:lpstr>
      <vt:lpstr>Times New Roman</vt:lpstr>
      <vt:lpstr>Wingdings</vt:lpstr>
      <vt:lpstr>Office 主题</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Qingjin XU</cp:lastModifiedBy>
  <cp:revision>2221</cp:revision>
  <cp:lastPrinted>2025-02-13T17:34:07Z</cp:lastPrinted>
  <dcterms:created xsi:type="dcterms:W3CDTF">2025-02-13T17:34:07Z</dcterms:created>
  <dcterms:modified xsi:type="dcterms:W3CDTF">2025-10-02T07:29:00Z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211B37BC74E84F68FB121566A4800EA7_42</vt:lpwstr>
  </property>
  <property fmtid="{D5CDD505-2E9C-101B-9397-08002B2CF9AE}" pid="3" name="KSOProductBuildVer">
    <vt:lpwstr>2052-12.8.2.14769</vt:lpwstr>
  </property>
</Properties>
</file>